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1337" r:id="rId2"/>
    <p:sldId id="1535" r:id="rId3"/>
    <p:sldId id="1536" r:id="rId4"/>
    <p:sldId id="1537" r:id="rId5"/>
    <p:sldId id="1538" r:id="rId6"/>
    <p:sldId id="1540" r:id="rId7"/>
    <p:sldId id="1542" r:id="rId8"/>
    <p:sldId id="1543" r:id="rId9"/>
    <p:sldId id="1544" r:id="rId10"/>
    <p:sldId id="1546" r:id="rId11"/>
    <p:sldId id="1547" r:id="rId12"/>
    <p:sldId id="1548" r:id="rId13"/>
    <p:sldId id="1549" r:id="rId14"/>
    <p:sldId id="1550" r:id="rId15"/>
    <p:sldId id="1551" r:id="rId16"/>
    <p:sldId id="1552" r:id="rId17"/>
    <p:sldId id="1554" r:id="rId18"/>
    <p:sldId id="1555" r:id="rId19"/>
    <p:sldId id="1556" r:id="rId20"/>
    <p:sldId id="1557" r:id="rId21"/>
    <p:sldId id="1558" r:id="rId22"/>
    <p:sldId id="1559" r:id="rId23"/>
    <p:sldId id="1560" r:id="rId24"/>
    <p:sldId id="1562" r:id="rId25"/>
    <p:sldId id="1563" r:id="rId26"/>
    <p:sldId id="1564" r:id="rId27"/>
    <p:sldId id="1565" r:id="rId28"/>
    <p:sldId id="1566" r:id="rId29"/>
    <p:sldId id="1545" r:id="rId30"/>
    <p:sldId id="1426" r:id="rId31"/>
    <p:sldId id="1574" r:id="rId32"/>
    <p:sldId id="1576" r:id="rId33"/>
    <p:sldId id="1575" r:id="rId34"/>
    <p:sldId id="1577" r:id="rId35"/>
    <p:sldId id="1581" r:id="rId36"/>
    <p:sldId id="1580" r:id="rId37"/>
    <p:sldId id="1579" r:id="rId38"/>
    <p:sldId id="1578" r:id="rId39"/>
    <p:sldId id="1584" r:id="rId40"/>
    <p:sldId id="1583" r:id="rId41"/>
    <p:sldId id="1582" r:id="rId42"/>
    <p:sldId id="1567" r:id="rId43"/>
    <p:sldId id="1568" r:id="rId44"/>
    <p:sldId id="1569" r:id="rId45"/>
    <p:sldId id="1570" r:id="rId46"/>
    <p:sldId id="1571" r:id="rId47"/>
    <p:sldId id="1572" r:id="rId48"/>
    <p:sldId id="1573" r:id="rId4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CCFF"/>
    <a:srgbClr val="CCFFCC"/>
    <a:srgbClr val="0000FF"/>
    <a:srgbClr val="9900FF"/>
    <a:srgbClr val="99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8" autoAdjust="0"/>
    <p:restoredTop sz="94907" autoAdjust="0"/>
  </p:normalViewPr>
  <p:slideViewPr>
    <p:cSldViewPr>
      <p:cViewPr>
        <p:scale>
          <a:sx n="65" d="100"/>
          <a:sy n="65" d="100"/>
        </p:scale>
        <p:origin x="-180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315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4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4" Type="http://schemas.openxmlformats.org/officeDocument/2006/relationships/image" Target="../media/image4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4" Type="http://schemas.openxmlformats.org/officeDocument/2006/relationships/image" Target="../media/image49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4" Type="http://schemas.openxmlformats.org/officeDocument/2006/relationships/image" Target="../media/image67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2018-3-16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2018-3-16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2018-3-16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272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7733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2018-3-16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2018-3-16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2018-3-16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2018-3-16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2018-3-16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2018-3-16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2018-3-16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2018-3-16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Microsoft_Office_Word_97_-_2003___27.doc"/><Relationship Id="rId5" Type="http://schemas.openxmlformats.org/officeDocument/2006/relationships/oleObject" Target="../embeddings/Microsoft_Office_Word_97_-_2003___26.doc"/><Relationship Id="rId4" Type="http://schemas.openxmlformats.org/officeDocument/2006/relationships/oleObject" Target="../embeddings/Microsoft_Office_Word_97_-_2003___25.doc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Microsoft_Office_Word_97_-_2003___31.doc"/><Relationship Id="rId5" Type="http://schemas.openxmlformats.org/officeDocument/2006/relationships/oleObject" Target="../embeddings/Microsoft_Office_Word_97_-_2003___30.doc"/><Relationship Id="rId4" Type="http://schemas.openxmlformats.org/officeDocument/2006/relationships/oleObject" Target="../embeddings/Microsoft_Office_Word_97_-_2003___29.doc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Microsoft_Office_Word_97_-_2003___34.doc"/><Relationship Id="rId4" Type="http://schemas.openxmlformats.org/officeDocument/2006/relationships/oleObject" Target="../embeddings/Microsoft_Office_Word_97_-_2003___33.doc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Microsoft_Office_Word_97_-_2003___38.doc"/><Relationship Id="rId5" Type="http://schemas.openxmlformats.org/officeDocument/2006/relationships/oleObject" Target="../embeddings/Microsoft_Office_Word_97_-_2003___37.doc"/><Relationship Id="rId4" Type="http://schemas.openxmlformats.org/officeDocument/2006/relationships/oleObject" Target="../embeddings/Microsoft_Office_Word_97_-_2003___36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Microsoft_Office_Word_97_-_2003___40.doc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4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Microsoft_Office_Word_97_-_2003___43.doc"/><Relationship Id="rId4" Type="http://schemas.openxmlformats.org/officeDocument/2006/relationships/oleObject" Target="../embeddings/Microsoft_Office_Word_97_-_2003___42.doc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4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Microsoft_Office_Word_97_-_2003___47.doc"/><Relationship Id="rId5" Type="http://schemas.openxmlformats.org/officeDocument/2006/relationships/oleObject" Target="../embeddings/Microsoft_Office_Word_97_-_2003___46.doc"/><Relationship Id="rId4" Type="http://schemas.openxmlformats.org/officeDocument/2006/relationships/oleObject" Target="../embeddings/Microsoft_Office_Word_97_-_2003___45.doc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4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Microsoft_Office_Word_97_-_2003___49.doc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5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Microsoft_Office_Word_97_-_2003___52.doc"/><Relationship Id="rId4" Type="http://schemas.openxmlformats.org/officeDocument/2006/relationships/oleObject" Target="../embeddings/Microsoft_Office_Word_97_-_2003___51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5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Microsoft_Office_Word_97_-_2003___55.doc"/><Relationship Id="rId4" Type="http://schemas.openxmlformats.org/officeDocument/2006/relationships/oleObject" Target="../embeddings/Microsoft_Office_Word_97_-_2003___54.doc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__2.doc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5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Microsoft_Office_Word_97_-_2003___58.doc"/><Relationship Id="rId4" Type="http://schemas.openxmlformats.org/officeDocument/2006/relationships/oleObject" Target="../embeddings/Microsoft_Office_Word_97_-_2003___57.doc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5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6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Microsoft_Office_Word_97_-_2003___61.doc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6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Microsoft_Office_Word_97_-_2003___65.doc"/><Relationship Id="rId5" Type="http://schemas.openxmlformats.org/officeDocument/2006/relationships/oleObject" Target="../embeddings/Microsoft_Office_Word_97_-_2003___64.doc"/><Relationship Id="rId4" Type="http://schemas.openxmlformats.org/officeDocument/2006/relationships/oleObject" Target="../embeddings/Microsoft_Office_Word_97_-_2003___63.doc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6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Microsoft_Office_Word_97_-_2003___68.doc"/><Relationship Id="rId4" Type="http://schemas.openxmlformats.org/officeDocument/2006/relationships/oleObject" Target="../embeddings/Microsoft_Office_Word_97_-_2003___67.doc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6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Microsoft_Office_Word_97_-_2003___70.doc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7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Microsoft_Office_Word_97_-_2003___73.doc"/><Relationship Id="rId4" Type="http://schemas.openxmlformats.org/officeDocument/2006/relationships/oleObject" Target="../embeddings/Microsoft_Office_Word_97_-_2003___72.doc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7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Microsoft_Office_Word_97_-_2003___76.doc"/><Relationship Id="rId4" Type="http://schemas.openxmlformats.org/officeDocument/2006/relationships/oleObject" Target="../embeddings/Microsoft_Office_Word_97_-_2003___75.doc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7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Microsoft_Office_Word_97_-_2003___78.doc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7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__4.doc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hyperlink" Target="http://www.oushe.cn/pic/2528/browse/1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ushe.cn/p/OS200710013055.html" TargetMode="External"/><Relationship Id="rId2" Type="http://schemas.openxmlformats.org/officeDocument/2006/relationships/hyperlink" Target="http://www.oushe.cn/p/OS200710017366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oushe.cn/p/OS200710011920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ushe.cn/p/OS200710013139.html" TargetMode="External"/><Relationship Id="rId2" Type="http://schemas.openxmlformats.org/officeDocument/2006/relationships/hyperlink" Target="http://www.oushe.cn/p/OS200710013295.html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ushe.cn/p/OS200710013158.html" TargetMode="External"/><Relationship Id="rId2" Type="http://schemas.openxmlformats.org/officeDocument/2006/relationships/hyperlink" Target="http://www.oushe.cn/p/OS200710013264.html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Microsoft_Office_Word_97_-_2003___7.doc"/><Relationship Id="rId4" Type="http://schemas.openxmlformats.org/officeDocument/2006/relationships/oleObject" Target="../embeddings/Microsoft_Office_Word_97_-_2003___6.doc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8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jpeg"/><Relationship Id="rId4" Type="http://schemas.openxmlformats.org/officeDocument/2006/relationships/image" Target="../media/image86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8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8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Microsoft_Office_Word_97_-_2003___83.doc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8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8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8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Microsoft_Office_Word_97_-_2003___10.doc"/><Relationship Id="rId4" Type="http://schemas.openxmlformats.org/officeDocument/2006/relationships/oleObject" Target="../embeddings/Microsoft_Office_Word_97_-_2003___9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Office_Word_97_-_2003___14.doc"/><Relationship Id="rId5" Type="http://schemas.openxmlformats.org/officeDocument/2006/relationships/oleObject" Target="../embeddings/Microsoft_Office_Word_97_-_2003___13.doc"/><Relationship Id="rId4" Type="http://schemas.openxmlformats.org/officeDocument/2006/relationships/oleObject" Target="../embeddings/Microsoft_Office_Word_97_-_2003___12.doc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Microsoft_Office_Word_97_-_2003___18.doc"/><Relationship Id="rId5" Type="http://schemas.openxmlformats.org/officeDocument/2006/relationships/oleObject" Target="../embeddings/Microsoft_Office_Word_97_-_2003___17.doc"/><Relationship Id="rId4" Type="http://schemas.openxmlformats.org/officeDocument/2006/relationships/oleObject" Target="../embeddings/Microsoft_Office_Word_97_-_2003___16.doc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Microsoft_Office_Word_97_-_2003___23.doc"/><Relationship Id="rId5" Type="http://schemas.openxmlformats.org/officeDocument/2006/relationships/oleObject" Target="../embeddings/Microsoft_Office_Word_97_-_2003___22.doc"/><Relationship Id="rId4" Type="http://schemas.openxmlformats.org/officeDocument/2006/relationships/oleObject" Target="../embeddings/Microsoft_Office_Word_97_-_2003___21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71600" y="2348879"/>
            <a:ext cx="7344816" cy="20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zh-CN" altLang="en-US" sz="4000" b="1" dirty="0">
                <a:solidFill>
                  <a:srgbClr val="9933FF"/>
                </a:solidFill>
                <a:ea typeface="隶书" pitchFamily="49" charset="-122"/>
              </a:rPr>
              <a:t>一</a:t>
            </a:r>
            <a:r>
              <a:rPr lang="zh-CN" altLang="en-US" sz="4000" b="1" dirty="0" smtClean="0">
                <a:solidFill>
                  <a:srgbClr val="9933FF"/>
                </a:solidFill>
                <a:ea typeface="隶书" pitchFamily="49" charset="-122"/>
              </a:rPr>
              <a:t>、</a:t>
            </a:r>
            <a:r>
              <a:rPr lang="zh-CN" altLang="en-US" sz="4000" b="1" dirty="0">
                <a:solidFill>
                  <a:srgbClr val="9900FF"/>
                </a:solidFill>
                <a:latin typeface="隶书" pitchFamily="49" charset="-122"/>
                <a:ea typeface="隶书" pitchFamily="49" charset="-122"/>
              </a:rPr>
              <a:t>一致收敛级数的</a:t>
            </a:r>
            <a:r>
              <a:rPr lang="zh-CN" altLang="en-US" sz="4000" b="1" dirty="0" smtClean="0">
                <a:solidFill>
                  <a:srgbClr val="9900FF"/>
                </a:solidFill>
                <a:latin typeface="隶书" pitchFamily="49" charset="-122"/>
                <a:ea typeface="隶书" pitchFamily="49" charset="-122"/>
              </a:rPr>
              <a:t>判别方法</a:t>
            </a:r>
            <a:endParaRPr lang="en-US" altLang="zh-CN" sz="4000" b="1" dirty="0" smtClean="0">
              <a:solidFill>
                <a:srgbClr val="9900FF"/>
              </a:solidFill>
              <a:latin typeface="隶书" pitchFamily="49" charset="-122"/>
              <a:ea typeface="隶书" pitchFamily="49" charset="-122"/>
            </a:endParaRPr>
          </a:p>
          <a:p>
            <a:pPr algn="l" eaLnBrk="1" hangingPunct="1">
              <a:lnSpc>
                <a:spcPct val="80000"/>
              </a:lnSpc>
            </a:pPr>
            <a:r>
              <a:rPr lang="zh-CN" altLang="en-US" sz="4000" b="1" dirty="0" smtClean="0">
                <a:solidFill>
                  <a:srgbClr val="9900FF"/>
                </a:solidFill>
                <a:ea typeface="隶书" pitchFamily="49" charset="-122"/>
              </a:rPr>
              <a:t>二</a:t>
            </a:r>
            <a:r>
              <a:rPr lang="zh-CN" altLang="en-US" sz="4000" b="1" dirty="0">
                <a:solidFill>
                  <a:srgbClr val="9900FF"/>
                </a:solidFill>
                <a:ea typeface="隶书" pitchFamily="49" charset="-122"/>
              </a:rPr>
              <a:t>、一致收敛级数</a:t>
            </a:r>
            <a:r>
              <a:rPr lang="zh-CN" altLang="en-US" sz="4000" b="1" dirty="0" smtClean="0">
                <a:solidFill>
                  <a:srgbClr val="9900FF"/>
                </a:solidFill>
                <a:ea typeface="隶书" pitchFamily="49" charset="-122"/>
              </a:rPr>
              <a:t>的性质</a:t>
            </a:r>
            <a:endParaRPr lang="en-US" altLang="zh-CN" sz="4000" b="1" dirty="0" smtClean="0">
              <a:solidFill>
                <a:srgbClr val="9900FF"/>
              </a:solidFill>
              <a:ea typeface="隶书" pitchFamily="49" charset="-122"/>
            </a:endParaRPr>
          </a:p>
          <a:p>
            <a:pPr algn="l" eaLnBrk="1" hangingPunct="1">
              <a:lnSpc>
                <a:spcPct val="80000"/>
              </a:lnSpc>
            </a:pPr>
            <a:r>
              <a:rPr lang="zh-CN" altLang="en-US" sz="4000" b="1" dirty="0" smtClean="0">
                <a:solidFill>
                  <a:srgbClr val="9900FF"/>
                </a:solidFill>
                <a:ea typeface="隶书" pitchFamily="49" charset="-122"/>
              </a:rPr>
              <a:t>三、处处</a:t>
            </a:r>
            <a:r>
              <a:rPr lang="zh-CN" altLang="en-US" sz="4000" b="1" dirty="0">
                <a:solidFill>
                  <a:srgbClr val="9900FF"/>
                </a:solidFill>
                <a:ea typeface="隶书" pitchFamily="49" charset="-122"/>
              </a:rPr>
              <a:t>不可导的连续函数之例</a:t>
            </a:r>
          </a:p>
        </p:txBody>
      </p:sp>
      <p:sp>
        <p:nvSpPr>
          <p:cNvPr id="6" name="Rectangle 1029"/>
          <p:cNvSpPr>
            <a:spLocks noChangeArrowheads="1"/>
          </p:cNvSpPr>
          <p:nvPr/>
        </p:nvSpPr>
        <p:spPr bwMode="auto">
          <a:xfrm>
            <a:off x="1475656" y="4293096"/>
            <a:ext cx="5760640" cy="1285875"/>
          </a:xfrm>
          <a:prstGeom prst="rect">
            <a:avLst/>
          </a:prstGeom>
          <a:solidFill>
            <a:srgbClr val="FFFF99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32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重点：一致收敛的判断与性质</a:t>
            </a:r>
            <a:endParaRPr lang="en-US" altLang="zh-CN" sz="3200" b="1" dirty="0" smtClean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defRPr/>
            </a:pPr>
            <a:r>
              <a:rPr lang="zh-CN" altLang="en-US" sz="32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难点：一致收敛的判断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7544" y="265872"/>
            <a:ext cx="813690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二</a:t>
            </a:r>
            <a:r>
              <a:rPr lang="zh-CN" altLang="en-US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节 </a:t>
            </a:r>
            <a:endParaRPr lang="en-US" altLang="zh-CN" sz="4800" b="1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一致</a:t>
            </a:r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收敛级数的判别与性质</a:t>
            </a:r>
          </a:p>
        </p:txBody>
      </p:sp>
    </p:spTree>
    <p:extLst>
      <p:ext uri="{BB962C8B-B14F-4D97-AF65-F5344CB8AC3E}">
        <p14:creationId xmlns:p14="http://schemas.microsoft.com/office/powerpoint/2010/main" xmlns="" val="237444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45988160"/>
              </p:ext>
            </p:extLst>
          </p:nvPr>
        </p:nvGraphicFramePr>
        <p:xfrm>
          <a:off x="179513" y="332656"/>
          <a:ext cx="8352927" cy="792088"/>
        </p:xfrm>
        <a:graphic>
          <a:graphicData uri="http://schemas.openxmlformats.org/presentationml/2006/ole">
            <p:oleObj spid="_x0000_s1303716" name="Document" r:id="rId3" imgW="9036656" imgH="920146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04117406"/>
              </p:ext>
            </p:extLst>
          </p:nvPr>
        </p:nvGraphicFramePr>
        <p:xfrm>
          <a:off x="213034" y="1237233"/>
          <a:ext cx="8535430" cy="535583"/>
        </p:xfrm>
        <a:graphic>
          <a:graphicData uri="http://schemas.openxmlformats.org/presentationml/2006/ole">
            <p:oleObj spid="_x0000_s1303717" name="Document" r:id="rId4" imgW="9537812" imgH="598797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88515469"/>
              </p:ext>
            </p:extLst>
          </p:nvPr>
        </p:nvGraphicFramePr>
        <p:xfrm>
          <a:off x="251520" y="1700808"/>
          <a:ext cx="7849568" cy="1697410"/>
        </p:xfrm>
        <a:graphic>
          <a:graphicData uri="http://schemas.openxmlformats.org/presentationml/2006/ole">
            <p:oleObj spid="_x0000_s1303718" name="Document" r:id="rId5" imgW="8465295" imgH="1828058" progId="Word.Document.8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43790203"/>
              </p:ext>
            </p:extLst>
          </p:nvPr>
        </p:nvGraphicFramePr>
        <p:xfrm>
          <a:off x="236539" y="3540125"/>
          <a:ext cx="7071766" cy="936494"/>
        </p:xfrm>
        <a:graphic>
          <a:graphicData uri="http://schemas.openxmlformats.org/presentationml/2006/ole">
            <p:oleObj spid="_x0000_s1303719" name="Document" r:id="rId6" imgW="8675910" imgH="1163407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8940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99649010"/>
              </p:ext>
            </p:extLst>
          </p:nvPr>
        </p:nvGraphicFramePr>
        <p:xfrm>
          <a:off x="179512" y="260648"/>
          <a:ext cx="8319986" cy="1446361"/>
        </p:xfrm>
        <a:graphic>
          <a:graphicData uri="http://schemas.openxmlformats.org/presentationml/2006/ole">
            <p:oleObj spid="_x0000_s1304733" name="Document" r:id="rId3" imgW="9146104" imgH="1586236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91248614"/>
              </p:ext>
            </p:extLst>
          </p:nvPr>
        </p:nvGraphicFramePr>
        <p:xfrm>
          <a:off x="179512" y="1556792"/>
          <a:ext cx="7704684" cy="653430"/>
        </p:xfrm>
        <a:graphic>
          <a:graphicData uri="http://schemas.openxmlformats.org/presentationml/2006/ole">
            <p:oleObj spid="_x0000_s1304734" name="Document" r:id="rId4" imgW="8148832" imgH="688041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2876455"/>
              </p:ext>
            </p:extLst>
          </p:nvPr>
        </p:nvGraphicFramePr>
        <p:xfrm>
          <a:off x="323528" y="5436386"/>
          <a:ext cx="7200800" cy="1304982"/>
        </p:xfrm>
        <a:graphic>
          <a:graphicData uri="http://schemas.openxmlformats.org/presentationml/2006/ole">
            <p:oleObj spid="_x0000_s1304735" name="Document" r:id="rId5" imgW="8583383" imgH="1572201" progId="Word.Document.8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16066133"/>
              </p:ext>
            </p:extLst>
          </p:nvPr>
        </p:nvGraphicFramePr>
        <p:xfrm>
          <a:off x="395536" y="1988840"/>
          <a:ext cx="6120680" cy="3600400"/>
        </p:xfrm>
        <a:graphic>
          <a:graphicData uri="http://schemas.openxmlformats.org/presentationml/2006/ole">
            <p:oleObj spid="_x0000_s1304736" name="Document" r:id="rId6" imgW="6673084" imgH="4198055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1101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53529532"/>
              </p:ext>
            </p:extLst>
          </p:nvPr>
        </p:nvGraphicFramePr>
        <p:xfrm>
          <a:off x="323528" y="908720"/>
          <a:ext cx="8644259" cy="1352278"/>
        </p:xfrm>
        <a:graphic>
          <a:graphicData uri="http://schemas.openxmlformats.org/presentationml/2006/ole">
            <p:oleObj spid="_x0000_s1305716" name="Document" r:id="rId3" imgW="8558541" imgH="1386157" progId="Word.Document.8">
              <p:embed/>
            </p:oleObj>
          </a:graphicData>
        </a:graphic>
      </p:graphicFrame>
      <p:sp>
        <p:nvSpPr>
          <p:cNvPr id="2" name="矩形 1"/>
          <p:cNvSpPr/>
          <p:nvPr/>
        </p:nvSpPr>
        <p:spPr>
          <a:xfrm>
            <a:off x="251520" y="260648"/>
            <a:ext cx="4716356" cy="488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二、一致收敛级数的性质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73457467"/>
              </p:ext>
            </p:extLst>
          </p:nvPr>
        </p:nvGraphicFramePr>
        <p:xfrm>
          <a:off x="395536" y="2420888"/>
          <a:ext cx="7492131" cy="2226946"/>
        </p:xfrm>
        <a:graphic>
          <a:graphicData uri="http://schemas.openxmlformats.org/presentationml/2006/ole">
            <p:oleObj spid="_x0000_s1305717" name="Document" r:id="rId4" imgW="8220117" imgH="2453124" progId="Word.Document.8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97244299"/>
              </p:ext>
            </p:extLst>
          </p:nvPr>
        </p:nvGraphicFramePr>
        <p:xfrm>
          <a:off x="398463" y="4586288"/>
          <a:ext cx="7831137" cy="1223962"/>
        </p:xfrm>
        <a:graphic>
          <a:graphicData uri="http://schemas.openxmlformats.org/presentationml/2006/ole">
            <p:oleObj spid="_x0000_s1305718" name="Document" r:id="rId5" imgW="8887965" imgH="1396593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2809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6266618"/>
              </p:ext>
            </p:extLst>
          </p:nvPr>
        </p:nvGraphicFramePr>
        <p:xfrm>
          <a:off x="471488" y="4217988"/>
          <a:ext cx="5575300" cy="1504950"/>
        </p:xfrm>
        <a:graphic>
          <a:graphicData uri="http://schemas.openxmlformats.org/presentationml/2006/ole">
            <p:oleObj spid="_x0000_s1306782" name="Document" r:id="rId3" imgW="6326379" imgH="1716863" progId="Word.Document.8">
              <p:embed/>
            </p:oleObj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4922945"/>
              </p:ext>
            </p:extLst>
          </p:nvPr>
        </p:nvGraphicFramePr>
        <p:xfrm>
          <a:off x="467544" y="476672"/>
          <a:ext cx="7560840" cy="1232784"/>
        </p:xfrm>
        <a:graphic>
          <a:graphicData uri="http://schemas.openxmlformats.org/presentationml/2006/ole">
            <p:oleObj spid="_x0000_s1306783" name="Document" r:id="rId4" imgW="9074099" imgH="1475761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67949228"/>
              </p:ext>
            </p:extLst>
          </p:nvPr>
        </p:nvGraphicFramePr>
        <p:xfrm>
          <a:off x="395536" y="1628800"/>
          <a:ext cx="7416824" cy="1689439"/>
        </p:xfrm>
        <a:graphic>
          <a:graphicData uri="http://schemas.openxmlformats.org/presentationml/2006/ole">
            <p:oleObj spid="_x0000_s1306784" name="Document" r:id="rId5" imgW="8548821" imgH="1943211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96084772"/>
              </p:ext>
            </p:extLst>
          </p:nvPr>
        </p:nvGraphicFramePr>
        <p:xfrm>
          <a:off x="395536" y="3501008"/>
          <a:ext cx="7560840" cy="601564"/>
        </p:xfrm>
        <a:graphic>
          <a:graphicData uri="http://schemas.openxmlformats.org/presentationml/2006/ole">
            <p:oleObj spid="_x0000_s1306785" name="Document" r:id="rId6" imgW="8230918" imgH="654214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6218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60275655"/>
              </p:ext>
            </p:extLst>
          </p:nvPr>
        </p:nvGraphicFramePr>
        <p:xfrm>
          <a:off x="236538" y="265113"/>
          <a:ext cx="8199437" cy="3097212"/>
        </p:xfrm>
        <a:graphic>
          <a:graphicData uri="http://schemas.openxmlformats.org/presentationml/2006/ole">
            <p:oleObj spid="_x0000_s1307727" name="Document" r:id="rId3" imgW="9813953" imgH="3718010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49359311"/>
              </p:ext>
            </p:extLst>
          </p:nvPr>
        </p:nvGraphicFramePr>
        <p:xfrm>
          <a:off x="323528" y="3573016"/>
          <a:ext cx="8064896" cy="2311101"/>
        </p:xfrm>
        <a:graphic>
          <a:graphicData uri="http://schemas.openxmlformats.org/presentationml/2006/ole">
            <p:oleObj spid="_x0000_s1307728" name="Document" r:id="rId4" imgW="8974372" imgH="2570076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8500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29161343"/>
              </p:ext>
            </p:extLst>
          </p:nvPr>
        </p:nvGraphicFramePr>
        <p:xfrm>
          <a:off x="179512" y="476672"/>
          <a:ext cx="8318500" cy="2065337"/>
        </p:xfrm>
        <a:graphic>
          <a:graphicData uri="http://schemas.openxmlformats.org/presentationml/2006/ole">
            <p:oleObj spid="_x0000_s1308775" name="Document" r:id="rId3" imgW="8893726" imgH="2251965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23370548"/>
              </p:ext>
            </p:extLst>
          </p:nvPr>
        </p:nvGraphicFramePr>
        <p:xfrm>
          <a:off x="179512" y="2636912"/>
          <a:ext cx="8185150" cy="1387475"/>
        </p:xfrm>
        <a:graphic>
          <a:graphicData uri="http://schemas.openxmlformats.org/presentationml/2006/ole">
            <p:oleObj spid="_x0000_s1308776" name="Document" r:id="rId4" imgW="8755836" imgH="1491594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51801176"/>
              </p:ext>
            </p:extLst>
          </p:nvPr>
        </p:nvGraphicFramePr>
        <p:xfrm>
          <a:off x="323528" y="4221088"/>
          <a:ext cx="8186737" cy="1017587"/>
        </p:xfrm>
        <a:graphic>
          <a:graphicData uri="http://schemas.openxmlformats.org/presentationml/2006/ole">
            <p:oleObj spid="_x0000_s1308777" name="Document" r:id="rId5" imgW="8755836" imgH="1094316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9792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12852198"/>
              </p:ext>
            </p:extLst>
          </p:nvPr>
        </p:nvGraphicFramePr>
        <p:xfrm>
          <a:off x="176213" y="404664"/>
          <a:ext cx="8428235" cy="1615767"/>
        </p:xfrm>
        <a:graphic>
          <a:graphicData uri="http://schemas.openxmlformats.org/presentationml/2006/ole">
            <p:oleObj spid="_x0000_s1309826" name="Document" r:id="rId3" imgW="9369320" imgH="1801788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99627196"/>
              </p:ext>
            </p:extLst>
          </p:nvPr>
        </p:nvGraphicFramePr>
        <p:xfrm>
          <a:off x="251520" y="2060848"/>
          <a:ext cx="8355326" cy="504056"/>
        </p:xfrm>
        <a:graphic>
          <a:graphicData uri="http://schemas.openxmlformats.org/presentationml/2006/ole">
            <p:oleObj spid="_x0000_s1309827" name="Document" r:id="rId4" imgW="8787158" imgH="530784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4981637"/>
              </p:ext>
            </p:extLst>
          </p:nvPr>
        </p:nvGraphicFramePr>
        <p:xfrm>
          <a:off x="394841" y="2636912"/>
          <a:ext cx="7777559" cy="2036584"/>
        </p:xfrm>
        <a:graphic>
          <a:graphicData uri="http://schemas.openxmlformats.org/presentationml/2006/ole">
            <p:oleObj spid="_x0000_s1309828" name="Document" r:id="rId5" imgW="9238631" imgH="2416419" progId="Word.Document.8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15952841"/>
              </p:ext>
            </p:extLst>
          </p:nvPr>
        </p:nvGraphicFramePr>
        <p:xfrm>
          <a:off x="323850" y="4645025"/>
          <a:ext cx="5943600" cy="1682750"/>
        </p:xfrm>
        <a:graphic>
          <a:graphicData uri="http://schemas.openxmlformats.org/presentationml/2006/ole">
            <p:oleObj spid="_x0000_s1309829" name="Document" r:id="rId6" imgW="6516833" imgH="1845690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182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99172325"/>
              </p:ext>
            </p:extLst>
          </p:nvPr>
        </p:nvGraphicFramePr>
        <p:xfrm>
          <a:off x="323528" y="3861048"/>
          <a:ext cx="7950200" cy="1770062"/>
        </p:xfrm>
        <a:graphic>
          <a:graphicData uri="http://schemas.openxmlformats.org/presentationml/2006/ole">
            <p:oleObj spid="_x0000_s1311836" name="Document" r:id="rId3" imgW="9669222" imgH="2155525" progId="Word.Document.8">
              <p:embed/>
            </p:oleObj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50217343"/>
              </p:ext>
            </p:extLst>
          </p:nvPr>
        </p:nvGraphicFramePr>
        <p:xfrm>
          <a:off x="251520" y="260648"/>
          <a:ext cx="7698308" cy="3346936"/>
        </p:xfrm>
        <a:graphic>
          <a:graphicData uri="http://schemas.openxmlformats.org/presentationml/2006/ole">
            <p:oleObj spid="_x0000_s1311837" name="Document" r:id="rId4" imgW="8724153" imgH="3787822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2470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13237433"/>
              </p:ext>
            </p:extLst>
          </p:nvPr>
        </p:nvGraphicFramePr>
        <p:xfrm>
          <a:off x="179692" y="188640"/>
          <a:ext cx="8568772" cy="1584176"/>
        </p:xfrm>
        <a:graphic>
          <a:graphicData uri="http://schemas.openxmlformats.org/presentationml/2006/ole">
            <p:oleObj spid="_x0000_s1312868" name="Document" r:id="rId3" imgW="8822081" imgH="1827338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40492341"/>
              </p:ext>
            </p:extLst>
          </p:nvPr>
        </p:nvGraphicFramePr>
        <p:xfrm>
          <a:off x="180544" y="4653136"/>
          <a:ext cx="8711936" cy="1800200"/>
        </p:xfrm>
        <a:graphic>
          <a:graphicData uri="http://schemas.openxmlformats.org/presentationml/2006/ole">
            <p:oleObj spid="_x0000_s1312869" name="Document" r:id="rId4" imgW="9645820" imgH="2249446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60456074"/>
              </p:ext>
            </p:extLst>
          </p:nvPr>
        </p:nvGraphicFramePr>
        <p:xfrm>
          <a:off x="179512" y="1412776"/>
          <a:ext cx="8424936" cy="3404441"/>
        </p:xfrm>
        <a:graphic>
          <a:graphicData uri="http://schemas.openxmlformats.org/presentationml/2006/ole">
            <p:oleObj spid="_x0000_s1312870" name="Document" r:id="rId5" imgW="10059850" imgH="3807973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7980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58990138"/>
              </p:ext>
            </p:extLst>
          </p:nvPr>
        </p:nvGraphicFramePr>
        <p:xfrm>
          <a:off x="251520" y="260648"/>
          <a:ext cx="7849060" cy="1440160"/>
        </p:xfrm>
        <a:graphic>
          <a:graphicData uri="http://schemas.openxmlformats.org/presentationml/2006/ole">
            <p:oleObj spid="_x0000_s1313863" name="Document" r:id="rId3" imgW="8522179" imgH="1561046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70345066"/>
              </p:ext>
            </p:extLst>
          </p:nvPr>
        </p:nvGraphicFramePr>
        <p:xfrm>
          <a:off x="236538" y="1636713"/>
          <a:ext cx="8274050" cy="1903412"/>
        </p:xfrm>
        <a:graphic>
          <a:graphicData uri="http://schemas.openxmlformats.org/presentationml/2006/ole">
            <p:oleObj spid="_x0000_s1313864" name="Document" r:id="rId4" imgW="10060220" imgH="2321363" progId="Word.Document.8">
              <p:embed/>
            </p:oleObj>
          </a:graphicData>
        </a:graphic>
      </p:graphicFrame>
      <p:graphicFrame>
        <p:nvGraphicFramePr>
          <p:cNvPr id="1313865" name="Object 73"/>
          <p:cNvGraphicFramePr>
            <a:graphicFrameLocks noChangeAspect="1"/>
          </p:cNvGraphicFramePr>
          <p:nvPr/>
        </p:nvGraphicFramePr>
        <p:xfrm>
          <a:off x="214282" y="3571876"/>
          <a:ext cx="8274050" cy="2551112"/>
        </p:xfrm>
        <a:graphic>
          <a:graphicData uri="http://schemas.openxmlformats.org/presentationml/2006/ole">
            <p:oleObj spid="_x0000_s1313865" name="Document" r:id="rId5" imgW="10060220" imgH="3113057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0712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65249096"/>
              </p:ext>
            </p:extLst>
          </p:nvPr>
        </p:nvGraphicFramePr>
        <p:xfrm>
          <a:off x="340072" y="1413297"/>
          <a:ext cx="8192368" cy="2591767"/>
        </p:xfrm>
        <a:graphic>
          <a:graphicData uri="http://schemas.openxmlformats.org/presentationml/2006/ole">
            <p:oleObj spid="_x0000_s1293404" name="Document" r:id="rId3" imgW="9034136" imgH="2870554" progId="Word.Document.8">
              <p:embed/>
            </p:oleObj>
          </a:graphicData>
        </a:graphic>
      </p:graphicFrame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68064" y="117153"/>
            <a:ext cx="59768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一、一致收敛级数的判别方法</a:t>
            </a:r>
            <a:endParaRPr lang="en-US" altLang="zh-CN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0072" y="765225"/>
            <a:ext cx="3164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1.Cauchy </a:t>
            </a:r>
            <a:r>
              <a:rPr lang="zh-CN" altLang="zh-CN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收敛原理</a:t>
            </a:r>
            <a:endParaRPr lang="zh-CN" altLang="zh-CN" sz="2800" dirty="0">
              <a:solidFill>
                <a:srgbClr val="99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49206618"/>
              </p:ext>
            </p:extLst>
          </p:nvPr>
        </p:nvGraphicFramePr>
        <p:xfrm>
          <a:off x="395536" y="4149080"/>
          <a:ext cx="7704856" cy="1835183"/>
        </p:xfrm>
        <a:graphic>
          <a:graphicData uri="http://schemas.openxmlformats.org/presentationml/2006/ole">
            <p:oleObj spid="_x0000_s1293405" name="Document" r:id="rId4" imgW="8140551" imgH="1950048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000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9328296"/>
              </p:ext>
            </p:extLst>
          </p:nvPr>
        </p:nvGraphicFramePr>
        <p:xfrm>
          <a:off x="323850" y="4513263"/>
          <a:ext cx="6165850" cy="1666875"/>
        </p:xfrm>
        <a:graphic>
          <a:graphicData uri="http://schemas.openxmlformats.org/presentationml/2006/ole">
            <p:oleObj spid="_x0000_s1314929" name="Document" r:id="rId3" imgW="6988827" imgH="1902547" progId="Word.Document.8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35951198"/>
              </p:ext>
            </p:extLst>
          </p:nvPr>
        </p:nvGraphicFramePr>
        <p:xfrm>
          <a:off x="251520" y="260648"/>
          <a:ext cx="7920880" cy="2645915"/>
        </p:xfrm>
        <a:graphic>
          <a:graphicData uri="http://schemas.openxmlformats.org/presentationml/2006/ole">
            <p:oleObj spid="_x0000_s1314930" name="Document" r:id="rId4" imgW="8328485" imgH="2782390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74105939"/>
              </p:ext>
            </p:extLst>
          </p:nvPr>
        </p:nvGraphicFramePr>
        <p:xfrm>
          <a:off x="251520" y="2757906"/>
          <a:ext cx="8568952" cy="1671226"/>
        </p:xfrm>
        <a:graphic>
          <a:graphicData uri="http://schemas.openxmlformats.org/presentationml/2006/ole">
            <p:oleObj spid="_x0000_s1314931" name="Document" r:id="rId5" imgW="9188947" imgH="1791712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6675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40177019"/>
              </p:ext>
            </p:extLst>
          </p:nvPr>
        </p:nvGraphicFramePr>
        <p:xfrm>
          <a:off x="395536" y="404664"/>
          <a:ext cx="8204968" cy="5566479"/>
        </p:xfrm>
        <a:graphic>
          <a:graphicData uri="http://schemas.openxmlformats.org/presentationml/2006/ole">
            <p:oleObj spid="_x0000_s1315886" name="Document" r:id="rId3" imgW="9004974" imgH="6120394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338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09233753"/>
              </p:ext>
            </p:extLst>
          </p:nvPr>
        </p:nvGraphicFramePr>
        <p:xfrm>
          <a:off x="323850" y="546100"/>
          <a:ext cx="8136582" cy="2537059"/>
        </p:xfrm>
        <a:graphic>
          <a:graphicData uri="http://schemas.openxmlformats.org/presentationml/2006/ole">
            <p:oleObj spid="_x0000_s1316931" name="Document" r:id="rId3" imgW="8908487" imgH="2789947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56760679"/>
              </p:ext>
            </p:extLst>
          </p:nvPr>
        </p:nvGraphicFramePr>
        <p:xfrm>
          <a:off x="323528" y="3140968"/>
          <a:ext cx="8136904" cy="3114842"/>
        </p:xfrm>
        <a:graphic>
          <a:graphicData uri="http://schemas.openxmlformats.org/presentationml/2006/ole">
            <p:oleObj spid="_x0000_s1316932" name="Document" r:id="rId4" imgW="8364127" imgH="3226809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976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79504965"/>
              </p:ext>
            </p:extLst>
          </p:nvPr>
        </p:nvGraphicFramePr>
        <p:xfrm>
          <a:off x="176213" y="117475"/>
          <a:ext cx="7507287" cy="1209675"/>
        </p:xfrm>
        <a:graphic>
          <a:graphicData uri="http://schemas.openxmlformats.org/presentationml/2006/ole">
            <p:oleObj spid="_x0000_s1317993" name="Document" r:id="rId3" imgW="7889973" imgH="1405949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8575113"/>
              </p:ext>
            </p:extLst>
          </p:nvPr>
        </p:nvGraphicFramePr>
        <p:xfrm>
          <a:off x="179512" y="1196752"/>
          <a:ext cx="8452027" cy="2094607"/>
        </p:xfrm>
        <a:graphic>
          <a:graphicData uri="http://schemas.openxmlformats.org/presentationml/2006/ole">
            <p:oleObj spid="_x0000_s1317994" name="Document" r:id="rId4" imgW="10135816" imgH="2398786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84129304"/>
              </p:ext>
            </p:extLst>
          </p:nvPr>
        </p:nvGraphicFramePr>
        <p:xfrm>
          <a:off x="72330" y="2996952"/>
          <a:ext cx="8820150" cy="1563687"/>
        </p:xfrm>
        <a:graphic>
          <a:graphicData uri="http://schemas.openxmlformats.org/presentationml/2006/ole">
            <p:oleObj spid="_x0000_s1317995" name="Document" r:id="rId5" imgW="10127535" imgH="1815103" progId="Word.Document.8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85899953"/>
              </p:ext>
            </p:extLst>
          </p:nvPr>
        </p:nvGraphicFramePr>
        <p:xfrm>
          <a:off x="251520" y="4293096"/>
          <a:ext cx="7776864" cy="2105080"/>
        </p:xfrm>
        <a:graphic>
          <a:graphicData uri="http://schemas.openxmlformats.org/presentationml/2006/ole">
            <p:oleObj spid="_x0000_s1317996" name="Document" r:id="rId6" imgW="8679870" imgH="2364240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6721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17610819"/>
              </p:ext>
            </p:extLst>
          </p:nvPr>
        </p:nvGraphicFramePr>
        <p:xfrm>
          <a:off x="103188" y="476672"/>
          <a:ext cx="8923337" cy="412750"/>
        </p:xfrm>
        <a:graphic>
          <a:graphicData uri="http://schemas.openxmlformats.org/presentationml/2006/ole">
            <p:oleObj spid="_x0000_s1320019" name="Document" r:id="rId3" imgW="10119975" imgH="474647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04095051"/>
              </p:ext>
            </p:extLst>
          </p:nvPr>
        </p:nvGraphicFramePr>
        <p:xfrm>
          <a:off x="323850" y="987425"/>
          <a:ext cx="8008938" cy="3127375"/>
        </p:xfrm>
        <a:graphic>
          <a:graphicData uri="http://schemas.openxmlformats.org/presentationml/2006/ole">
            <p:oleObj spid="_x0000_s1320020" name="Document" r:id="rId4" imgW="9237911" imgH="3619770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62676266"/>
              </p:ext>
            </p:extLst>
          </p:nvPr>
        </p:nvGraphicFramePr>
        <p:xfrm>
          <a:off x="176213" y="3863975"/>
          <a:ext cx="8613775" cy="2300288"/>
        </p:xfrm>
        <a:graphic>
          <a:graphicData uri="http://schemas.openxmlformats.org/presentationml/2006/ole">
            <p:oleObj spid="_x0000_s1320021" name="Document" r:id="rId5" imgW="9763189" imgH="2633410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4268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62824628"/>
              </p:ext>
            </p:extLst>
          </p:nvPr>
        </p:nvGraphicFramePr>
        <p:xfrm>
          <a:off x="323850" y="398463"/>
          <a:ext cx="8201025" cy="1901825"/>
        </p:xfrm>
        <a:graphic>
          <a:graphicData uri="http://schemas.openxmlformats.org/presentationml/2006/ole">
            <p:oleObj spid="_x0000_s1321024" name="Document" r:id="rId3" imgW="8289962" imgH="1920900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32627788"/>
              </p:ext>
            </p:extLst>
          </p:nvPr>
        </p:nvGraphicFramePr>
        <p:xfrm>
          <a:off x="250825" y="2419350"/>
          <a:ext cx="8067675" cy="2757488"/>
        </p:xfrm>
        <a:graphic>
          <a:graphicData uri="http://schemas.openxmlformats.org/presentationml/2006/ole">
            <p:oleObj spid="_x0000_s1321025" name="Document" r:id="rId4" imgW="8487256" imgH="2918055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811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225044"/>
              </p:ext>
            </p:extLst>
          </p:nvPr>
        </p:nvGraphicFramePr>
        <p:xfrm>
          <a:off x="176213" y="323850"/>
          <a:ext cx="8716962" cy="900113"/>
        </p:xfrm>
        <a:graphic>
          <a:graphicData uri="http://schemas.openxmlformats.org/presentationml/2006/ole">
            <p:oleObj spid="_x0000_s1322047" name="Document" r:id="rId3" imgW="9827048" imgH="1019900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3156061"/>
              </p:ext>
            </p:extLst>
          </p:nvPr>
        </p:nvGraphicFramePr>
        <p:xfrm>
          <a:off x="250825" y="4557733"/>
          <a:ext cx="8628063" cy="1800225"/>
        </p:xfrm>
        <a:graphic>
          <a:graphicData uri="http://schemas.openxmlformats.org/presentationml/2006/ole">
            <p:oleObj spid="_x0000_s1322048" name="Document" r:id="rId4" imgW="9786027" imgH="2044487" progId="Word.Document.8">
              <p:embed/>
            </p:oleObj>
          </a:graphicData>
        </a:graphic>
      </p:graphicFrame>
      <p:graphicFrame>
        <p:nvGraphicFramePr>
          <p:cNvPr id="1322050" name="Object 66"/>
          <p:cNvGraphicFramePr>
            <a:graphicFrameLocks noChangeAspect="1"/>
          </p:cNvGraphicFramePr>
          <p:nvPr/>
        </p:nvGraphicFramePr>
        <p:xfrm>
          <a:off x="220663" y="1282700"/>
          <a:ext cx="8510587" cy="3333750"/>
        </p:xfrm>
        <a:graphic>
          <a:graphicData uri="http://schemas.openxmlformats.org/presentationml/2006/ole">
            <p:oleObj spid="_x0000_s1322050" name="Document" r:id="rId5" imgW="9647492" imgH="3786861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8427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53655165"/>
              </p:ext>
            </p:extLst>
          </p:nvPr>
        </p:nvGraphicFramePr>
        <p:xfrm>
          <a:off x="179512" y="404664"/>
          <a:ext cx="8630596" cy="1800200"/>
        </p:xfrm>
        <a:graphic>
          <a:graphicData uri="http://schemas.openxmlformats.org/presentationml/2006/ole">
            <p:oleObj spid="_x0000_s1323086" name="Document" r:id="rId3" imgW="9610178" imgH="2021659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05734185"/>
              </p:ext>
            </p:extLst>
          </p:nvPr>
        </p:nvGraphicFramePr>
        <p:xfrm>
          <a:off x="179512" y="2204864"/>
          <a:ext cx="8784976" cy="1040676"/>
        </p:xfrm>
        <a:graphic>
          <a:graphicData uri="http://schemas.openxmlformats.org/presentationml/2006/ole">
            <p:oleObj spid="_x0000_s1323087" name="Document" r:id="rId4" imgW="9885238" imgH="1189677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71913386"/>
              </p:ext>
            </p:extLst>
          </p:nvPr>
        </p:nvGraphicFramePr>
        <p:xfrm>
          <a:off x="107504" y="3212976"/>
          <a:ext cx="8716267" cy="1908315"/>
        </p:xfrm>
        <a:graphic>
          <a:graphicData uri="http://schemas.openxmlformats.org/presentationml/2006/ole">
            <p:oleObj spid="_x0000_s1323088" name="Document" r:id="rId5" imgW="9265993" imgH="2050087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8207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73509365"/>
              </p:ext>
            </p:extLst>
          </p:nvPr>
        </p:nvGraphicFramePr>
        <p:xfrm>
          <a:off x="161925" y="357166"/>
          <a:ext cx="8642350" cy="722313"/>
        </p:xfrm>
        <a:graphic>
          <a:graphicData uri="http://schemas.openxmlformats.org/presentationml/2006/ole">
            <p:oleObj spid="_x0000_s1324095" name="Document" r:id="rId3" imgW="9472253" imgH="793496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75455553"/>
              </p:ext>
            </p:extLst>
          </p:nvPr>
        </p:nvGraphicFramePr>
        <p:xfrm>
          <a:off x="179512" y="1268760"/>
          <a:ext cx="8741166" cy="4248472"/>
        </p:xfrm>
        <a:graphic>
          <a:graphicData uri="http://schemas.openxmlformats.org/presentationml/2006/ole">
            <p:oleObj spid="_x0000_s1324096" name="Document" r:id="rId4" imgW="9600097" imgH="4674861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0428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25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2022906"/>
              </p:ext>
            </p:extLst>
          </p:nvPr>
        </p:nvGraphicFramePr>
        <p:xfrm>
          <a:off x="755576" y="836712"/>
          <a:ext cx="7792366" cy="2448272"/>
        </p:xfrm>
        <a:graphic>
          <a:graphicData uri="http://schemas.openxmlformats.org/presentationml/2006/ole">
            <p:oleObj spid="_x0000_s1302576" name="Document" r:id="rId3" imgW="7844610" imgH="2481192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0645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66784438"/>
              </p:ext>
            </p:extLst>
          </p:nvPr>
        </p:nvGraphicFramePr>
        <p:xfrm>
          <a:off x="251520" y="548680"/>
          <a:ext cx="8634734" cy="2427501"/>
        </p:xfrm>
        <a:graphic>
          <a:graphicData uri="http://schemas.openxmlformats.org/presentationml/2006/ole">
            <p:oleObj spid="_x0000_s1292381" name="Document" r:id="rId3" imgW="9146464" imgH="2579072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94928610"/>
              </p:ext>
            </p:extLst>
          </p:nvPr>
        </p:nvGraphicFramePr>
        <p:xfrm>
          <a:off x="179512" y="2852936"/>
          <a:ext cx="8748972" cy="2376264"/>
        </p:xfrm>
        <a:graphic>
          <a:graphicData uri="http://schemas.openxmlformats.org/presentationml/2006/ole">
            <p:oleObj spid="_x0000_s1292382" name="Document" r:id="rId4" imgW="9088860" imgH="2482272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3537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67544" y="1556792"/>
            <a:ext cx="777686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0000FF"/>
                </a:solidFill>
                <a:ea typeface="黑体" pitchFamily="2" charset="-122"/>
              </a:rPr>
              <a:t>   </a:t>
            </a:r>
            <a:r>
              <a:rPr lang="en-US" altLang="zh-CN" sz="4000" b="1" dirty="0" smtClean="0">
                <a:solidFill>
                  <a:srgbClr val="0000FF"/>
                </a:solidFill>
                <a:ea typeface="黑体" pitchFamily="2" charset="-122"/>
              </a:rPr>
              <a:t>                  </a:t>
            </a:r>
            <a:r>
              <a:rPr lang="zh-CN" altLang="en-US" sz="4000" b="1" dirty="0" smtClean="0">
                <a:solidFill>
                  <a:srgbClr val="0000FF"/>
                </a:solidFill>
                <a:ea typeface="黑体" pitchFamily="2" charset="-122"/>
              </a:rPr>
              <a:t>作       </a:t>
            </a:r>
            <a:r>
              <a:rPr lang="zh-CN" altLang="en-US" sz="4000" b="1" dirty="0">
                <a:solidFill>
                  <a:srgbClr val="0000FF"/>
                </a:solidFill>
                <a:ea typeface="黑体" pitchFamily="2" charset="-122"/>
              </a:rPr>
              <a:t>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000" b="1" dirty="0" smtClean="0">
                <a:solidFill>
                  <a:srgbClr val="0000FF"/>
                </a:solidFill>
                <a:ea typeface="黑体" pitchFamily="2" charset="-122"/>
              </a:rPr>
              <a:t>P82: 1(1,6,8-10,12), 2, 3, 4, 11, 13.</a:t>
            </a:r>
            <a:endParaRPr lang="en-US" altLang="zh-CN" sz="4000" b="1" dirty="0">
              <a:solidFill>
                <a:srgbClr val="0000FF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711629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3105835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卡尔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·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魏尔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斯特拉斯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Karl Theodor Wilhelm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Weierstrass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 ; 1815–1897,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德国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endParaRPr lang="zh-CN" altLang="en-US" sz="24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pic>
        <p:nvPicPr>
          <p:cNvPr id="1331202" name="Picture 2" descr="维尔斯特拉斯图片">
            <a:hlinkClick r:id="rId2" tooltip="点击浏览更多维尔斯特拉斯的图片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28501"/>
            <a:ext cx="17145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357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715918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     卡尔</a:t>
            </a:r>
            <a:r>
              <a:rPr lang="zh-CN" altLang="en-US" sz="2400" b="1" dirty="0"/>
              <a:t>・特</a:t>
            </a:r>
            <a:r>
              <a:rPr lang="zh-CN" altLang="en-US" sz="2400" b="1" dirty="0">
                <a:hlinkClick r:id="rId2" action="ppaction://hlinkfile"/>
              </a:rPr>
              <a:t>奥多</a:t>
            </a:r>
            <a:r>
              <a:rPr lang="zh-CN" altLang="en-US" sz="2400" b="1" dirty="0"/>
              <a:t>尔・威廉・魏尔施特拉斯（</a:t>
            </a:r>
            <a:r>
              <a:rPr lang="en-US" altLang="zh-CN" sz="2400" b="1" dirty="0"/>
              <a:t>Karl Theodor Wilhelm </a:t>
            </a:r>
            <a:r>
              <a:rPr lang="en-US" altLang="zh-CN" sz="2400" b="1" dirty="0" err="1"/>
              <a:t>Weierstra&amp;szlig</a:t>
            </a:r>
            <a:r>
              <a:rPr lang="en-US" altLang="zh-CN" sz="2400" b="1" dirty="0"/>
              <a:t>;</a:t>
            </a:r>
            <a:r>
              <a:rPr lang="zh-CN" altLang="en-US" sz="2400" b="1" dirty="0"/>
              <a:t>，姓氏可写作</a:t>
            </a:r>
            <a:r>
              <a:rPr lang="en-US" altLang="zh-CN" sz="2400" b="1" dirty="0" err="1"/>
              <a:t>Weierstrass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1815</a:t>
            </a:r>
            <a:r>
              <a:rPr lang="zh-CN" altLang="en-US" sz="2400" b="1" dirty="0"/>
              <a:t>年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月</a:t>
            </a:r>
            <a:r>
              <a:rPr lang="en-US" altLang="zh-CN" sz="2400" b="1" dirty="0"/>
              <a:t>31</a:t>
            </a:r>
            <a:r>
              <a:rPr lang="zh-CN" altLang="en-US" sz="2400" b="1" dirty="0"/>
              <a:t>日</a:t>
            </a:r>
            <a:r>
              <a:rPr lang="en-US" altLang="zh-CN" sz="2400" b="1" dirty="0"/>
              <a:t>――1897</a:t>
            </a:r>
            <a:r>
              <a:rPr lang="zh-CN" altLang="en-US" sz="2400" b="1" dirty="0"/>
              <a:t>年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月</a:t>
            </a:r>
            <a:r>
              <a:rPr lang="en-US" altLang="zh-CN" sz="2400" b="1" dirty="0"/>
              <a:t>19</a:t>
            </a:r>
            <a:r>
              <a:rPr lang="zh-CN" altLang="en-US" sz="2400" b="1" dirty="0"/>
              <a:t>日），德国数学家，被誉为“现代分析之父”。生于威斯特法伦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Westfalen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的奥斯滕费尔德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Ostenfelde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（今德国），逝于柏林</a:t>
            </a:r>
            <a:r>
              <a:rPr lang="zh-CN" altLang="en-US" sz="2400" b="1" dirty="0" smtClean="0"/>
              <a:t>。</a:t>
            </a:r>
            <a:r>
              <a:rPr lang="zh-CN" altLang="en-US" sz="2400" b="1" dirty="0"/>
              <a:t/>
            </a:r>
            <a:br>
              <a:rPr lang="zh-CN" altLang="en-US" sz="2400" b="1" dirty="0"/>
            </a:br>
            <a:r>
              <a:rPr lang="zh-CN" altLang="en-US" sz="2400" b="1" dirty="0" smtClean="0"/>
              <a:t>        魏</a:t>
            </a:r>
            <a:r>
              <a:rPr lang="zh-CN" altLang="en-US" sz="2400" b="1" dirty="0"/>
              <a:t>尔施特拉斯的父亲是威廉・魏尔</a:t>
            </a:r>
            <a:r>
              <a:rPr lang="zh-CN" altLang="en-US" sz="2400" b="1" dirty="0" smtClean="0"/>
              <a:t>施特拉斯，</a:t>
            </a:r>
            <a:r>
              <a:rPr lang="zh-CN" altLang="en-US" sz="2400" b="1" dirty="0"/>
              <a:t>任政府</a:t>
            </a:r>
            <a:r>
              <a:rPr lang="zh-CN" altLang="en-US" sz="2400" b="1" dirty="0" smtClean="0"/>
              <a:t>官员。</a:t>
            </a:r>
            <a:r>
              <a:rPr lang="zh-CN" altLang="en-US" sz="2400" b="1" dirty="0"/>
              <a:t>他在文理中学</a:t>
            </a:r>
            <a:r>
              <a:rPr lang="en-US" altLang="zh-CN" sz="2400" b="1" dirty="0"/>
              <a:t>(Gymnasium)</a:t>
            </a:r>
            <a:r>
              <a:rPr lang="zh-CN" altLang="en-US" sz="2400" b="1" dirty="0"/>
              <a:t>学习时对数学开始感到兴趣，但他中学毕业后进入波恩大学准备在政府谋职。他要学习的是法律、经济和金融，违背了他读数学的心愿。他解决矛盾的方法是不留心于指定课业，私下继续自学数学，结果他没有学位就离开了大学。他父亲在明斯特一家师训学校为他找到一个位子，他之后也得以注册为该市教师。他在这段学习中上了克</a:t>
            </a:r>
            <a:r>
              <a:rPr lang="zh-CN" altLang="en-US" sz="2400" b="1" dirty="0">
                <a:hlinkClick r:id="rId3" action="ppaction://hlinkfile"/>
              </a:rPr>
              <a:t>里斯</a:t>
            </a:r>
            <a:r>
              <a:rPr lang="zh-CN" altLang="en-US" sz="2400" b="1" dirty="0"/>
              <a:t>托夫・古德曼</a:t>
            </a:r>
            <a:r>
              <a:rPr lang="en-US" altLang="zh-CN" sz="2400" b="1" dirty="0"/>
              <a:t>(</a:t>
            </a:r>
            <a:r>
              <a:rPr lang="en-US" altLang="zh-CN" sz="2400" b="1" dirty="0" err="1">
                <a:hlinkClick r:id="rId4" action="ppaction://hlinkfile"/>
              </a:rPr>
              <a:t>Chris</a:t>
            </a:r>
            <a:r>
              <a:rPr lang="en-US" altLang="zh-CN" sz="2400" b="1" dirty="0" err="1"/>
              <a:t>toph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Gudermann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的课，对椭圆函数萌生兴趣</a:t>
            </a:r>
            <a:r>
              <a:rPr lang="zh-CN" altLang="en-US" sz="2400" b="1" dirty="0" smtClean="0"/>
              <a:t>。</a:t>
            </a:r>
            <a:r>
              <a:rPr lang="en-US" altLang="zh-CN" sz="2400" b="1" dirty="0" smtClean="0"/>
              <a:t>1850</a:t>
            </a:r>
            <a:r>
              <a:rPr lang="zh-CN" altLang="en-US" sz="2400" b="1" dirty="0"/>
              <a:t>年后魏尔施特拉斯患病了很久，但仍然发表论文，这些论文使他获得声誉。</a:t>
            </a:r>
            <a:r>
              <a:rPr lang="en-US" altLang="zh-CN" sz="2400" b="1" dirty="0"/>
              <a:t>1857</a:t>
            </a:r>
            <a:r>
              <a:rPr lang="zh-CN" altLang="en-US" sz="2400" b="1" dirty="0"/>
              <a:t>年柏林大学给予他一个数学教席。</a:t>
            </a:r>
            <a:br>
              <a:rPr lang="zh-CN" altLang="en-US" sz="2400" b="1" dirty="0"/>
            </a:b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1180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7056" y="980728"/>
            <a:ext cx="74533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1854</a:t>
            </a:r>
            <a:r>
              <a:rPr lang="zh-CN" altLang="en-US" sz="2400" b="1" dirty="0"/>
              <a:t>年，他发表了一本关于发展</a:t>
            </a:r>
            <a:r>
              <a:rPr lang="zh-CN" altLang="en-US" sz="2400" b="1" dirty="0">
                <a:hlinkClick r:id="rId2" action="ppaction://hlinkfile"/>
              </a:rPr>
              <a:t>阿贝尔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Abel</a:t>
            </a:r>
            <a:r>
              <a:rPr lang="zh-CN" altLang="en-US" sz="2400" b="1" dirty="0"/>
              <a:t>）函数论成果的专论──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关于阿贝尔函数论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公诸于世之后，根据他的学术成就，哥尼斯堡大学授予他名誉博士学位。</a:t>
            </a:r>
            <a:r>
              <a:rPr lang="en-US" altLang="zh-CN" sz="2400" b="1" dirty="0"/>
              <a:t>1856</a:t>
            </a:r>
            <a:r>
              <a:rPr lang="zh-CN" altLang="en-US" sz="2400" b="1" dirty="0"/>
              <a:t>年由</a:t>
            </a:r>
            <a:r>
              <a:rPr lang="zh-CN" altLang="en-US" sz="2400" b="1" dirty="0">
                <a:hlinkClick r:id="rId3" action="ppaction://hlinkfile"/>
              </a:rPr>
              <a:t>库默尔</a:t>
            </a:r>
            <a:r>
              <a:rPr lang="zh-CN" altLang="en-US" sz="2400" b="1" dirty="0"/>
              <a:t>推荐成为柏林大学（</a:t>
            </a:r>
            <a:r>
              <a:rPr lang="en-US" altLang="zh-CN" sz="2400" b="1" dirty="0" err="1"/>
              <a:t>Freie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Universit&amp;auml;t</a:t>
            </a:r>
            <a:r>
              <a:rPr lang="en-US" altLang="zh-CN" sz="2400" b="1" dirty="0"/>
              <a:t> Berlin</a:t>
            </a:r>
            <a:r>
              <a:rPr lang="zh-CN" altLang="en-US" sz="2400" b="1" dirty="0"/>
              <a:t>）助理教授，</a:t>
            </a:r>
            <a:r>
              <a:rPr lang="en-US" altLang="zh-CN" sz="2400" b="1" dirty="0"/>
              <a:t>1865</a:t>
            </a:r>
            <a:r>
              <a:rPr lang="zh-CN" altLang="en-US" sz="2400" b="1" dirty="0"/>
              <a:t>年晋升为教授。生前，他的研究结果大都是向学生讲授传播的。</a:t>
            </a:r>
            <a:r>
              <a:rPr lang="en-US" altLang="zh-CN" sz="2400" b="1" dirty="0"/>
              <a:t>1886</a:t>
            </a:r>
            <a:r>
              <a:rPr lang="zh-CN" altLang="en-US" sz="2400" b="1" dirty="0"/>
              <a:t>年，他出版了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函数论论文集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。虽然他的着作不多，但却发表了最有影响的论文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         主要</a:t>
            </a:r>
            <a:r>
              <a:rPr lang="zh-CN" altLang="en-US" sz="2400" b="1" dirty="0"/>
              <a:t>贡献在数学分析、解析函数论、变分法、微分几何学和线性代数等方面。他是把严格的论证引进分析学的一位大师。他的批判精神对</a:t>
            </a:r>
            <a:r>
              <a:rPr lang="en-US" altLang="zh-CN" sz="2400" b="1" dirty="0"/>
              <a:t>19</a:t>
            </a:r>
            <a:r>
              <a:rPr lang="zh-CN" altLang="en-US" sz="2400" b="1" dirty="0"/>
              <a:t>世纪数学产生很大影响。</a:t>
            </a:r>
            <a:br>
              <a:rPr lang="zh-CN" altLang="en-US" sz="2400" b="1" dirty="0"/>
            </a:b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53768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460985"/>
            <a:ext cx="75608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他</a:t>
            </a:r>
            <a:r>
              <a:rPr lang="zh-CN" altLang="en-US" sz="2400" b="1" dirty="0"/>
              <a:t>在严格的逻辑基础上建立了实数理论，用单调有界序列来定义无理数，给出了数集的上、下极限，极限点和连续函数等严格定义，还在</a:t>
            </a:r>
            <a:r>
              <a:rPr lang="en-US" altLang="zh-CN" sz="2400" b="1" dirty="0"/>
              <a:t>1861</a:t>
            </a:r>
            <a:r>
              <a:rPr lang="zh-CN" altLang="en-US" sz="2400" b="1" dirty="0"/>
              <a:t>年构造了一个着名的处处不可微的连续函数，为分析学的算术化做出重要贡献。他完成了由</a:t>
            </a:r>
            <a:r>
              <a:rPr lang="zh-CN" altLang="en-US" sz="2400" b="1" dirty="0">
                <a:hlinkClick r:id="rId2" action="ppaction://hlinkfile"/>
              </a:rPr>
              <a:t>柯西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Cauchy</a:t>
            </a:r>
            <a:r>
              <a:rPr lang="zh-CN" altLang="en-US" sz="2400" b="1" dirty="0"/>
              <a:t>）引进的用不等式描述的极限定义（</a:t>
            </a:r>
            <a:r>
              <a:rPr lang="zh-CN" altLang="en-US" sz="2400" b="1" dirty="0">
                <a:solidFill>
                  <a:srgbClr val="FF0000"/>
                </a:solidFill>
              </a:rPr>
              <a:t>所谓</a:t>
            </a:r>
            <a:r>
              <a:rPr lang="el-GR" altLang="zh-CN" sz="2400" b="1" dirty="0">
                <a:solidFill>
                  <a:srgbClr val="FF0000"/>
                </a:solidFill>
              </a:rPr>
              <a:t>ε-δ</a:t>
            </a:r>
            <a:r>
              <a:rPr lang="zh-CN" altLang="en-US" sz="2400" b="1" dirty="0">
                <a:solidFill>
                  <a:srgbClr val="FF0000"/>
                </a:solidFill>
              </a:rPr>
              <a:t>定义</a:t>
            </a:r>
            <a:r>
              <a:rPr lang="zh-CN" altLang="en-US" sz="2400" b="1" dirty="0"/>
              <a:t>）。在解析函数论中，维尔斯特拉斯也有重要贡献。他建立了解析函数的幂级数展开定理和多元解析函数基本理论，得到代数函数论及阿贝尔积分中的某些结果。在变分法中，他给出了带有参数的函数的变分结构，研究了变分问题的间断解。在微分几何中，他研究了测地线和最小曲面。在线性代数中，建立了初等因子理论并用来化简矩阵。他还是一位杰出的教育家，一生培养了大批有成就的数学人才，其中着名的有</a:t>
            </a:r>
            <a:r>
              <a:rPr lang="zh-CN" altLang="en-US" sz="2400" b="1" dirty="0">
                <a:hlinkClick r:id="rId3" action="ppaction://hlinkfile"/>
              </a:rPr>
              <a:t>柯瓦列夫斯卡娅</a:t>
            </a:r>
            <a:r>
              <a:rPr lang="zh-CN" altLang="en-US" sz="2400" b="1" dirty="0"/>
              <a:t>、施瓦兹、米塔─列夫勒、朔特基、富克斯等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6258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44624"/>
            <a:ext cx="849694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魏尔斯特拉斯的父亲威廉</a:t>
            </a:r>
            <a:r>
              <a:rPr lang="en-US" altLang="zh-CN" sz="2400" b="1" dirty="0"/>
              <a:t>(Wilhelm)</a:t>
            </a:r>
            <a:r>
              <a:rPr lang="zh-CN" altLang="en-US" sz="2400" b="1" dirty="0"/>
              <a:t>是一名政府官员，受过高等教育，颇具才智，但对子女相当专横．魏尔斯特拉斯</a:t>
            </a:r>
            <a:r>
              <a:rPr lang="en-US" altLang="zh-CN" sz="2400" b="1" dirty="0"/>
              <a:t>11</a:t>
            </a:r>
            <a:r>
              <a:rPr lang="zh-CN" altLang="en-US" sz="2400" b="1" dirty="0"/>
              <a:t>岁时丧母，翌年其父再婚．他有一弟二妹；两位妹妹终身末嫁，后来一直在生活上照料终身未娶的魏尔斯特拉斯． </a:t>
            </a:r>
          </a:p>
          <a:p>
            <a:r>
              <a:rPr lang="zh-CN" altLang="en-US" sz="2400" b="1" dirty="0"/>
              <a:t>　　由于其父多次迁居，魏尔斯特拉斯上过几所小学．</a:t>
            </a:r>
            <a:r>
              <a:rPr lang="en-US" altLang="zh-CN" sz="2400" b="1" dirty="0"/>
              <a:t>1829</a:t>
            </a:r>
            <a:r>
              <a:rPr lang="zh-CN" altLang="en-US" sz="2400" b="1" dirty="0"/>
              <a:t>年，他考入帕德博恩的天主教文科中学．该校创建于公元</a:t>
            </a:r>
            <a:r>
              <a:rPr lang="en-US" altLang="zh-CN" sz="2400" b="1" dirty="0"/>
              <a:t>820</a:t>
            </a:r>
            <a:r>
              <a:rPr lang="zh-CN" altLang="en-US" sz="2400" b="1" dirty="0"/>
              <a:t>年，历史悠久．他成绩优异，年年得奖，在拉丁文、希腊文、德文和数学四科中，表现尤其出色．</a:t>
            </a:r>
            <a:r>
              <a:rPr lang="en-US" altLang="zh-CN" sz="2400" b="1" dirty="0"/>
              <a:t>1834</a:t>
            </a:r>
            <a:r>
              <a:rPr lang="zh-CN" altLang="en-US" sz="2400" b="1" dirty="0"/>
              <a:t>年夏毕业时，他是获得甲等毕业文凭的三人之一． </a:t>
            </a:r>
          </a:p>
          <a:p>
            <a:r>
              <a:rPr lang="zh-CN" altLang="en-US" sz="2400" b="1" dirty="0"/>
              <a:t>　　威廉要孩子长大后进入普鲁士高等文官阶层，因而于</a:t>
            </a:r>
            <a:r>
              <a:rPr lang="en-US" altLang="zh-CN" sz="2400" b="1" dirty="0"/>
              <a:t>1834</a:t>
            </a:r>
            <a:r>
              <a:rPr lang="zh-CN" altLang="en-US" sz="2400" b="1" dirty="0"/>
              <a:t>年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月把魏尔斯特拉斯送往波恩大学攻读财务与管理，使其学到充分的法律、经济和管理知识，为谋得政府高级职位创造条件． </a:t>
            </a:r>
            <a:endParaRPr lang="en-US" altLang="zh-CN" sz="2400" b="1" dirty="0" smtClean="0"/>
          </a:p>
          <a:p>
            <a:r>
              <a:rPr lang="zh-CN" altLang="en-US" sz="2400" b="1" dirty="0"/>
              <a:t>魏尔斯特拉斯不喜欢父亲所选专业，于是把很多时间花在大学生自由自在的放纵生活上，例如击剑、宴饮、夜游．他在这些方面也是首屈一指的．他的专业兴趣在于数学．当时</a:t>
            </a:r>
            <a:r>
              <a:rPr lang="en-US" altLang="zh-CN" sz="2400" b="1" dirty="0"/>
              <a:t>J</a:t>
            </a:r>
            <a:r>
              <a:rPr lang="zh-CN" altLang="en-US" sz="2400" b="1" dirty="0"/>
              <a:t>．普吕克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Plücker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在波恩执教，但他忙于各种事务，不可能抽暇进行个别教学，所以魏尔斯特拉斯从他那里获益不多．</a:t>
            </a:r>
          </a:p>
        </p:txBody>
      </p:sp>
    </p:spTree>
    <p:extLst>
      <p:ext uri="{BB962C8B-B14F-4D97-AF65-F5344CB8AC3E}">
        <p14:creationId xmlns:p14="http://schemas.microsoft.com/office/powerpoint/2010/main" xmlns="" val="44353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44624"/>
            <a:ext cx="83529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在校期间，魏尔斯特拉斯研读过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．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．拉普拉斯</a:t>
            </a:r>
            <a:r>
              <a:rPr lang="en-US" altLang="zh-CN" sz="2400" b="1" dirty="0"/>
              <a:t>(Laplace)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天体力学</a:t>
            </a:r>
            <a:r>
              <a:rPr lang="en-US" altLang="zh-CN" sz="2400" b="1" dirty="0"/>
              <a:t>》(</a:t>
            </a:r>
            <a:r>
              <a:rPr lang="en-US" altLang="zh-CN" sz="2400" b="1" dirty="0" err="1"/>
              <a:t>Mecanique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céleste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．</a:t>
            </a:r>
            <a:r>
              <a:rPr lang="en-US" altLang="zh-CN" sz="2400" b="1" dirty="0"/>
              <a:t>G</a:t>
            </a:r>
            <a:r>
              <a:rPr lang="zh-CN" altLang="en-US" sz="2400" b="1" dirty="0"/>
              <a:t>．</a:t>
            </a:r>
            <a:r>
              <a:rPr lang="en-US" altLang="zh-CN" sz="2400" b="1" dirty="0"/>
              <a:t>J</a:t>
            </a:r>
            <a:r>
              <a:rPr lang="zh-CN" altLang="en-US" sz="2400" b="1" dirty="0"/>
              <a:t>．雅可比</a:t>
            </a:r>
            <a:r>
              <a:rPr lang="en-US" altLang="zh-CN" sz="2400" b="1" dirty="0"/>
              <a:t>(Jacobi)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椭圆函数新理论基础</a:t>
            </a:r>
            <a:r>
              <a:rPr lang="en-US" altLang="zh-CN" sz="2400" b="1" dirty="0"/>
              <a:t>》(</a:t>
            </a:r>
            <a:r>
              <a:rPr lang="en-US" altLang="zh-CN" sz="2400" b="1" dirty="0" err="1"/>
              <a:t>Fundamenta</a:t>
            </a:r>
            <a:r>
              <a:rPr lang="en-US" altLang="zh-CN" sz="2400" b="1" dirty="0"/>
              <a:t> nova the </a:t>
            </a:r>
            <a:r>
              <a:rPr lang="en-US" altLang="zh-CN" sz="2400" b="1" dirty="0" err="1"/>
              <a:t>orie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functionumellipticarum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．前者奠定了他终生对于动力学和微分方程论感兴趣的基础；后者对他当时的数学水平稍难了些．他还钻研过</a:t>
            </a:r>
            <a:r>
              <a:rPr lang="en-US" altLang="zh-CN" sz="2400" b="1" dirty="0"/>
              <a:t>J</a:t>
            </a:r>
            <a:r>
              <a:rPr lang="zh-CN" altLang="en-US" sz="2400" b="1" dirty="0"/>
              <a:t>．斯坦纳</a:t>
            </a:r>
            <a:r>
              <a:rPr lang="en-US" altLang="zh-CN" sz="2400" b="1" dirty="0"/>
              <a:t>(Steiner)</a:t>
            </a:r>
            <a:r>
              <a:rPr lang="zh-CN" altLang="en-US" sz="2400" b="1" dirty="0"/>
              <a:t>的一些论文．事实上，后来他成为斯坦纳数学论著的编纂者．不过，这段时间中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．</a:t>
            </a:r>
            <a:r>
              <a:rPr lang="en-US" altLang="zh-CN" sz="2400" b="1" dirty="0"/>
              <a:t>H</a:t>
            </a:r>
            <a:r>
              <a:rPr lang="zh-CN" altLang="en-US" sz="2400" b="1" dirty="0"/>
              <a:t>．阿贝尔</a:t>
            </a:r>
            <a:r>
              <a:rPr lang="en-US" altLang="zh-CN" sz="2400" b="1" dirty="0"/>
              <a:t>(Abel)</a:t>
            </a:r>
            <a:r>
              <a:rPr lang="zh-CN" altLang="en-US" sz="2400" b="1" dirty="0"/>
              <a:t>是他最大的鼓舞泉源．他在晚年致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．李</a:t>
            </a:r>
            <a:r>
              <a:rPr lang="en-US" altLang="zh-CN" sz="2400" b="1" dirty="0"/>
              <a:t>(Lie)</a:t>
            </a:r>
            <a:r>
              <a:rPr lang="zh-CN" altLang="en-US" sz="2400" b="1" dirty="0"/>
              <a:t>的信中曾说，在</a:t>
            </a:r>
            <a:r>
              <a:rPr lang="en-US" altLang="zh-CN" sz="2400" b="1" dirty="0"/>
              <a:t>1830</a:t>
            </a:r>
            <a:r>
              <a:rPr lang="zh-CN" altLang="en-US" sz="2400" b="1" dirty="0"/>
              <a:t>年的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克雷尔杂志</a:t>
            </a:r>
            <a:r>
              <a:rPr lang="en-US" altLang="zh-CN" sz="2400" b="1" dirty="0"/>
              <a:t>》(Journal </a:t>
            </a:r>
            <a:r>
              <a:rPr lang="en-US" altLang="zh-CN" sz="2400" b="1" dirty="0" err="1"/>
              <a:t>für</a:t>
            </a:r>
            <a:r>
              <a:rPr lang="en-US" altLang="zh-CN" sz="2400" b="1" dirty="0"/>
              <a:t> die </a:t>
            </a:r>
            <a:r>
              <a:rPr lang="en-US" altLang="zh-CN" sz="2400" b="1" dirty="0" err="1"/>
              <a:t>Reine</a:t>
            </a:r>
            <a:r>
              <a:rPr lang="en-US" altLang="zh-CN" sz="2400" b="1" dirty="0"/>
              <a:t> und </a:t>
            </a:r>
            <a:r>
              <a:rPr lang="en-US" altLang="zh-CN" sz="2400" b="1" dirty="0" err="1"/>
              <a:t>Angewandte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Mathema-tik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上读到阿贝尔致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．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．勒让德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Legender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的信，“在大学生涯中对我无比重要．从确定</a:t>
            </a:r>
            <a:r>
              <a:rPr lang="en-US" altLang="zh-CN" sz="2400" b="1" dirty="0"/>
              <a:t>λ(x)(</a:t>
            </a:r>
            <a:r>
              <a:rPr lang="zh-CN" altLang="en-US" sz="2400" b="1" dirty="0"/>
              <a:t>这是阿贝尔引进的函数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满足的微分方程来直接导出该函数的表示形式，这是我为自己确立的第一个数学课题；我有幸得到了这个问题的解，这促使我下定决心献身数学．我是在第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学期作出这个决定的．”</a:t>
            </a:r>
            <a:r>
              <a:rPr lang="en-US" altLang="zh-CN" sz="2400" b="1" dirty="0"/>
              <a:t>[20]</a:t>
            </a:r>
            <a:r>
              <a:rPr lang="zh-CN" altLang="en-US" sz="2400" b="1" dirty="0"/>
              <a:t>这就是说，约在</a:t>
            </a:r>
            <a:r>
              <a:rPr lang="en-US" altLang="zh-CN" sz="2400" b="1" dirty="0"/>
              <a:t>1837</a:t>
            </a:r>
            <a:r>
              <a:rPr lang="zh-CN" altLang="en-US" sz="2400" b="1" dirty="0"/>
              <a:t>年底，他立志终生研究数学．</a:t>
            </a:r>
            <a:r>
              <a:rPr lang="en-US" altLang="zh-CN" sz="2400" b="1" dirty="0"/>
              <a:t>1838</a:t>
            </a:r>
            <a:r>
              <a:rPr lang="zh-CN" altLang="en-US" sz="2400" b="1" dirty="0"/>
              <a:t>年秋，他令人惊讶地放弃成为法学博士候选人，因此在离开波恩大学时，他没有取得学位．</a:t>
            </a:r>
          </a:p>
        </p:txBody>
      </p:sp>
    </p:spTree>
    <p:extLst>
      <p:ext uri="{BB962C8B-B14F-4D97-AF65-F5344CB8AC3E}">
        <p14:creationId xmlns:p14="http://schemas.microsoft.com/office/powerpoint/2010/main" xmlns="" val="382140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08520" y="44624"/>
            <a:ext cx="907300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4</a:t>
            </a:r>
            <a:r>
              <a:rPr lang="zh-CN" altLang="en-US" sz="2400" b="1" dirty="0"/>
              <a:t>年大学，耗费巨大，未得学位而归</a:t>
            </a:r>
            <a:r>
              <a:rPr lang="zh-CN" altLang="en-US" sz="2400" b="1" dirty="0" smtClean="0"/>
              <a:t>，使</a:t>
            </a:r>
            <a:r>
              <a:rPr lang="zh-CN" altLang="en-US" sz="2400" b="1" dirty="0"/>
              <a:t>父亲极度不满．幸亏父亲的一位爱好数学的朋友出来调解，建议把魏尔斯特拉斯送到明斯特附近的神学哲学院</a:t>
            </a:r>
            <a:r>
              <a:rPr lang="zh-CN" altLang="en-US" sz="2400" b="1" dirty="0" smtClean="0"/>
              <a:t>，参加</a:t>
            </a:r>
            <a:r>
              <a:rPr lang="zh-CN" altLang="en-US" sz="2400" b="1" dirty="0"/>
              <a:t>中学教师任职资格国家考试．魏尔斯特拉斯遂于</a:t>
            </a:r>
            <a:r>
              <a:rPr lang="en-US" altLang="zh-CN" sz="2400" b="1" dirty="0"/>
              <a:t>1839</a:t>
            </a:r>
            <a:r>
              <a:rPr lang="zh-CN" altLang="en-US" sz="2400" b="1" dirty="0"/>
              <a:t>年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月</a:t>
            </a:r>
            <a:r>
              <a:rPr lang="en-US" altLang="zh-CN" sz="2400" b="1" dirty="0"/>
              <a:t>22</a:t>
            </a:r>
            <a:r>
              <a:rPr lang="zh-CN" altLang="en-US" sz="2400" b="1" dirty="0"/>
              <a:t>日在该院注册．他在该院遇见了使他终身铭记的</a:t>
            </a:r>
            <a:r>
              <a:rPr lang="en-US" altLang="zh-CN" sz="2400" b="1" dirty="0" smtClean="0"/>
              <a:t>Ch</a:t>
            </a:r>
            <a:r>
              <a:rPr lang="en-US" altLang="zh-CN" sz="2400" b="1" dirty="0"/>
              <a:t>.</a:t>
            </a:r>
            <a:r>
              <a:rPr lang="zh-CN" altLang="en-US" sz="2400" b="1" dirty="0" smtClean="0"/>
              <a:t>古德曼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Gudermann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．古德曼热衷于研究椭圆函数，其基本思想是把函数展开为幂级数，这正是魏尔斯特拉斯的解析函数论的基石．</a:t>
            </a:r>
            <a:r>
              <a:rPr lang="en-US" altLang="zh-CN" sz="2400" b="1" dirty="0"/>
              <a:t>1839—1840</a:t>
            </a:r>
            <a:r>
              <a:rPr lang="zh-CN" altLang="en-US" sz="2400" b="1" dirty="0"/>
              <a:t>学年上学期，听古德曼第一堂课的有</a:t>
            </a:r>
            <a:r>
              <a:rPr lang="en-US" altLang="zh-CN" sz="2400" b="1" dirty="0"/>
              <a:t>13</a:t>
            </a:r>
            <a:r>
              <a:rPr lang="zh-CN" altLang="en-US" sz="2400" b="1" dirty="0"/>
              <a:t>人，可第二堂起只剩下魏尔斯特拉斯一人，师生促膝谈心，相处融洽．古德曼还为这位唯一的学生讲授解析球面几何学． </a:t>
            </a:r>
          </a:p>
          <a:p>
            <a:r>
              <a:rPr lang="zh-CN" altLang="en-US" sz="2400" b="1" dirty="0"/>
              <a:t>　</a:t>
            </a:r>
            <a:r>
              <a:rPr lang="en-US" altLang="zh-CN" sz="2400" b="1" dirty="0" smtClean="0"/>
              <a:t>1840</a:t>
            </a:r>
            <a:r>
              <a:rPr lang="zh-CN" altLang="en-US" sz="2400" b="1" dirty="0"/>
              <a:t>年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月</a:t>
            </a:r>
            <a:r>
              <a:rPr lang="en-US" altLang="zh-CN" sz="2400" b="1" dirty="0"/>
              <a:t>29</a:t>
            </a:r>
            <a:r>
              <a:rPr lang="zh-CN" altLang="en-US" sz="2400" b="1" dirty="0"/>
              <a:t>日，魏尔斯特拉斯报名参加国家考试，考试分笔试、口试两部分</a:t>
            </a:r>
            <a:r>
              <a:rPr lang="zh-CN" altLang="en-US" sz="2400" b="1" dirty="0" smtClean="0"/>
              <a:t>．古德曼</a:t>
            </a:r>
            <a:r>
              <a:rPr lang="zh-CN" altLang="en-US" sz="2400" b="1" dirty="0"/>
              <a:t>应魏尔斯特拉斯的请求为笔试出了一个很难的数学问题：求椭圆函数的幂级数展开式．他对自己学生所写的论文给予高度评价，说所提问题对“一位年轻的分析学者来说是很难的”，但论文表明作者“足以列入戴以荣誉桂冠的发现者队伍之中”，“为作者本人，也为科学进展着想，我希望他不会当一名中学教师，而能获得更为有利的条件，</a:t>
            </a:r>
            <a:r>
              <a:rPr lang="en-US" altLang="zh-CN" sz="2400" b="1" dirty="0"/>
              <a:t>……</a:t>
            </a:r>
            <a:r>
              <a:rPr lang="zh-CN" altLang="en-US" sz="2400" b="1" dirty="0"/>
              <a:t>以使他得以进入他命定有权跻身其中的著名科学发现者队伍之中．</a:t>
            </a:r>
            <a:r>
              <a:rPr lang="zh-CN" altLang="en-US" sz="2400" b="1" dirty="0" smtClean="0"/>
              <a:t>”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可惜</a:t>
            </a:r>
            <a:r>
              <a:rPr lang="zh-CN" altLang="en-US" sz="2400" b="1" dirty="0"/>
              <a:t>学院负责人十分保守，对这一评价未予重视．</a:t>
            </a:r>
          </a:p>
        </p:txBody>
      </p:sp>
    </p:spTree>
    <p:extLst>
      <p:ext uri="{BB962C8B-B14F-4D97-AF65-F5344CB8AC3E}">
        <p14:creationId xmlns:p14="http://schemas.microsoft.com/office/powerpoint/2010/main" xmlns="" val="412277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44624"/>
            <a:ext cx="882047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1841</a:t>
            </a:r>
            <a:r>
              <a:rPr lang="zh-CN" altLang="en-US" sz="2400" b="1" dirty="0"/>
              <a:t>年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月，魏尔斯特拉斯通过口试；</a:t>
            </a:r>
            <a:r>
              <a:rPr lang="en-US" altLang="zh-CN" sz="2400" b="1" dirty="0"/>
              <a:t>1841</a:t>
            </a:r>
            <a:r>
              <a:rPr lang="zh-CN" altLang="en-US" sz="2400" b="1" dirty="0"/>
              <a:t>年秋至</a:t>
            </a:r>
            <a:r>
              <a:rPr lang="en-US" altLang="zh-CN" sz="2400" b="1" dirty="0"/>
              <a:t>1842</a:t>
            </a:r>
            <a:r>
              <a:rPr lang="zh-CN" altLang="en-US" sz="2400" b="1" dirty="0"/>
              <a:t>年秋在明斯特文科中学见习一年．</a:t>
            </a:r>
            <a:r>
              <a:rPr lang="en-US" altLang="zh-CN" sz="2400" b="1" dirty="0"/>
              <a:t>1840</a:t>
            </a:r>
            <a:r>
              <a:rPr lang="zh-CN" altLang="en-US" sz="2400" b="1" dirty="0"/>
              <a:t>至</a:t>
            </a:r>
            <a:r>
              <a:rPr lang="en-US" altLang="zh-CN" sz="2400" b="1" dirty="0"/>
              <a:t>1842</a:t>
            </a:r>
            <a:r>
              <a:rPr lang="zh-CN" altLang="en-US" sz="2400" b="1" dirty="0"/>
              <a:t>年间，他写了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篇直到他的全集刊印时才问世的论文“关于模函数的展开</a:t>
            </a:r>
            <a:r>
              <a:rPr lang="zh-CN" altLang="en-US" sz="2400" b="1" dirty="0" smtClean="0"/>
              <a:t>”、</a:t>
            </a:r>
            <a:r>
              <a:rPr lang="zh-CN" altLang="en-US" sz="2400" b="1" dirty="0"/>
              <a:t>“单复变量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其绝对值介于给定的两个界限之间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解析函数的表示</a:t>
            </a:r>
            <a:r>
              <a:rPr lang="zh-CN" altLang="en-US" sz="2400" b="1" dirty="0" smtClean="0"/>
              <a:t>”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、</a:t>
            </a:r>
            <a:r>
              <a:rPr lang="zh-CN" altLang="en-US" sz="2400" b="1" dirty="0"/>
              <a:t>“幂级数论”</a:t>
            </a:r>
            <a:r>
              <a:rPr lang="en-US" altLang="zh-CN" sz="2400" b="1" dirty="0"/>
              <a:t>[4]</a:t>
            </a:r>
            <a:r>
              <a:rPr lang="zh-CN" altLang="en-US" sz="2400" b="1" dirty="0"/>
              <a:t>和“借助代数微分方程定义单变量解析函数</a:t>
            </a:r>
            <a:r>
              <a:rPr lang="zh-CN" altLang="en-US" sz="2400" b="1" dirty="0" smtClean="0"/>
              <a:t>”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．</a:t>
            </a:r>
            <a:r>
              <a:rPr lang="zh-CN" altLang="en-US" sz="2400" b="1" dirty="0"/>
              <a:t>这些早期论文已显示了他建立函数论的基本思想和结构，其中有用幂级数定义复函数，椭圆函数的展开，圆环内解析函数的展开</a:t>
            </a:r>
            <a:r>
              <a:rPr lang="en-US" altLang="zh-CN" sz="2400" b="1" dirty="0"/>
              <a:t>[</a:t>
            </a:r>
            <a:r>
              <a:rPr lang="zh-CN" altLang="en-US" sz="2400" b="1" dirty="0"/>
              <a:t>早于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．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．洛朗</a:t>
            </a:r>
            <a:r>
              <a:rPr lang="en-US" altLang="zh-CN" sz="2400" b="1" dirty="0"/>
              <a:t>(Laurent)</a:t>
            </a:r>
            <a:r>
              <a:rPr lang="zh-CN" altLang="en-US" sz="2400" b="1" dirty="0"/>
              <a:t>两年</a:t>
            </a:r>
            <a:r>
              <a:rPr lang="en-US" altLang="zh-CN" sz="2400" b="1" dirty="0"/>
              <a:t>]</a:t>
            </a:r>
            <a:r>
              <a:rPr lang="zh-CN" altLang="en-US" sz="2400" b="1" dirty="0"/>
              <a:t>，幂级数系数的估计</a:t>
            </a:r>
            <a:r>
              <a:rPr lang="en-US" altLang="zh-CN" sz="2400" b="1" dirty="0"/>
              <a:t>[</a:t>
            </a:r>
            <a:r>
              <a:rPr lang="zh-CN" altLang="en-US" sz="2400" b="1" dirty="0"/>
              <a:t>独立于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．</a:t>
            </a:r>
            <a:r>
              <a:rPr lang="en-US" altLang="zh-CN" sz="2400" b="1" dirty="0"/>
              <a:t>L</a:t>
            </a:r>
            <a:r>
              <a:rPr lang="zh-CN" altLang="en-US" sz="2400" b="1" dirty="0"/>
              <a:t>．柯西</a:t>
            </a:r>
            <a:r>
              <a:rPr lang="en-US" altLang="zh-CN" sz="2400" b="1" dirty="0"/>
              <a:t>(Cauchy)]</a:t>
            </a:r>
            <a:r>
              <a:rPr lang="zh-CN" altLang="en-US" sz="2400" b="1" dirty="0"/>
              <a:t>，一致收敛概念以及解析开拓原理． </a:t>
            </a:r>
          </a:p>
          <a:p>
            <a:r>
              <a:rPr lang="zh-CN" altLang="en-US" sz="2400" b="1" dirty="0"/>
              <a:t>　　</a:t>
            </a:r>
            <a:r>
              <a:rPr lang="en-US" altLang="zh-CN" sz="2400" b="1" dirty="0"/>
              <a:t>1842</a:t>
            </a:r>
            <a:r>
              <a:rPr lang="zh-CN" altLang="en-US" sz="2400" b="1" dirty="0"/>
              <a:t>年秋，魏尔斯特拉斯转至西普鲁士克隆的初级文科中学．除数学、物理外，他还教德文、历史、地理、书法、植物，</a:t>
            </a:r>
            <a:r>
              <a:rPr lang="en-US" altLang="zh-CN" sz="2400" b="1" dirty="0"/>
              <a:t>1845</a:t>
            </a:r>
            <a:r>
              <a:rPr lang="zh-CN" altLang="en-US" sz="2400" b="1" dirty="0"/>
              <a:t>年还教体育！繁重的教学工作使他只能在晚上钻研数学．科研条件极差：乡村中学没有象样的图书馆；校内没有可以与之讨论的同事；经济拮据，无力订阅期刊，甚至付不出邮资．或许这对他这样自强不息的人也有好处，可以潜心锤炼自己独特的观念和方法．他曾在学校刊物上发表“关于解析因子的注记”．此文表明以前研究同一问题的数学家未能洞察问题症结何在．但这种刊物上的文章当然不会引起世人注意． </a:t>
            </a:r>
          </a:p>
        </p:txBody>
      </p:sp>
    </p:spTree>
    <p:extLst>
      <p:ext uri="{BB962C8B-B14F-4D97-AF65-F5344CB8AC3E}">
        <p14:creationId xmlns:p14="http://schemas.microsoft.com/office/powerpoint/2010/main" xmlns="" val="33192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226377"/>
            <a:ext cx="856895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1848</a:t>
            </a:r>
            <a:r>
              <a:rPr lang="zh-CN" altLang="en-US" sz="2400" b="1" dirty="0"/>
              <a:t>年秋，魏尔斯特拉斯转至东普鲁士布伦斯堡的皇家天主教文科中学．该校拥有较好的图书馆，校长也很友善．魏尔斯特拉斯在该校年鉴</a:t>
            </a:r>
            <a:r>
              <a:rPr lang="en-US" altLang="zh-CN" sz="2400" b="1" dirty="0"/>
              <a:t>(1848</a:t>
            </a:r>
            <a:r>
              <a:rPr lang="zh-CN" altLang="en-US" sz="2400" b="1" dirty="0"/>
              <a:t>／</a:t>
            </a:r>
            <a:r>
              <a:rPr lang="en-US" altLang="zh-CN" sz="2400" b="1" dirty="0"/>
              <a:t>49)</a:t>
            </a:r>
            <a:r>
              <a:rPr lang="zh-CN" altLang="en-US" sz="2400" b="1" dirty="0"/>
              <a:t>上发表了“关于阿贝尔积分论”，这是一篇划时代的论文，可惜仍然无人觉察． </a:t>
            </a:r>
          </a:p>
          <a:p>
            <a:r>
              <a:rPr lang="zh-CN" altLang="en-US" sz="2400" b="1" dirty="0"/>
              <a:t>　　</a:t>
            </a:r>
            <a:r>
              <a:rPr lang="en-US" altLang="zh-CN" sz="2400" b="1" dirty="0"/>
              <a:t>1853</a:t>
            </a:r>
            <a:r>
              <a:rPr lang="zh-CN" altLang="en-US" sz="2400" b="1" dirty="0"/>
              <a:t>年夏，魏尔斯特拉斯在父亲家中度假，研究阿贝尔和雅可比留下的难题，精心写作关于阿贝尔函数的论文．这就是</a:t>
            </a:r>
            <a:r>
              <a:rPr lang="en-US" altLang="zh-CN" sz="2400" b="1" dirty="0"/>
              <a:t>1854</a:t>
            </a:r>
            <a:r>
              <a:rPr lang="zh-CN" altLang="en-US" sz="2400" b="1" dirty="0"/>
              <a:t>年发表于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克雷尔杂志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上的“阿贝尔函数论”</a:t>
            </a:r>
            <a:r>
              <a:rPr lang="en-US" altLang="zh-CN" sz="2400" b="1" dirty="0"/>
              <a:t>[6]</a:t>
            </a:r>
            <a:r>
              <a:rPr lang="zh-CN" altLang="en-US" sz="2400" b="1" dirty="0"/>
              <a:t>．这篇出自一个名不见经传的中学教师的杰作，引起数学界瞩目．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．</a:t>
            </a:r>
            <a:r>
              <a:rPr lang="en-US" altLang="zh-CN" sz="2400" b="1" dirty="0"/>
              <a:t>L</a:t>
            </a:r>
            <a:r>
              <a:rPr lang="zh-CN" altLang="en-US" sz="2400" b="1" dirty="0"/>
              <a:t>．克雷尔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Crelle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说它表明作者已可列入阿贝尔和雅可比的最出色的后继者行列之中．</a:t>
            </a:r>
            <a:r>
              <a:rPr lang="en-US" altLang="zh-CN" sz="2400" b="1" dirty="0"/>
              <a:t>J</a:t>
            </a:r>
            <a:r>
              <a:rPr lang="zh-CN" altLang="en-US" sz="2400" b="1" dirty="0"/>
              <a:t>．刘维尔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Liouville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称它为“科学中划时代工作之一”，并立即把它译为法文刊载于他创办的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纯粹与应用数学杂志</a:t>
            </a:r>
            <a:r>
              <a:rPr lang="en-US" altLang="zh-CN" sz="2400" b="1" dirty="0"/>
              <a:t>》(Journal de </a:t>
            </a:r>
            <a:r>
              <a:rPr lang="en-US" altLang="zh-CN" sz="2400" b="1" dirty="0" err="1"/>
              <a:t>Mathématiques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Pures</a:t>
            </a:r>
            <a:r>
              <a:rPr lang="en-US" altLang="zh-CN" sz="2400" b="1" dirty="0"/>
              <a:t> et </a:t>
            </a:r>
            <a:r>
              <a:rPr lang="en-US" altLang="zh-CN" sz="2400" b="1" dirty="0" err="1"/>
              <a:t>Appliquées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上．雅可比的继任者、柯尼斯堡大学数学教授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．里歇洛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Richelot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说服校方授予魏尔斯特拉斯名誉博士学位，并亲赴布伦斯堡颁发证书．当时任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克雷尔杂志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主编的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．</a:t>
            </a:r>
            <a:r>
              <a:rPr lang="en-US" altLang="zh-CN" sz="2400" b="1" dirty="0"/>
              <a:t>W</a:t>
            </a:r>
            <a:r>
              <a:rPr lang="zh-CN" altLang="en-US" sz="2400" b="1" dirty="0"/>
              <a:t>．博尔夏特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Borchardt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赶赴布伦斯堡向魏尔斯特拉斯致贺，从此开始了两人长达</a:t>
            </a:r>
            <a:r>
              <a:rPr lang="en-US" altLang="zh-CN" sz="2400" b="1" dirty="0"/>
              <a:t>20</a:t>
            </a:r>
            <a:r>
              <a:rPr lang="zh-CN" altLang="en-US" sz="2400" b="1" dirty="0"/>
              <a:t>多年的友谊，直至博尔夏特谢世．</a:t>
            </a:r>
          </a:p>
        </p:txBody>
      </p:sp>
    </p:spTree>
    <p:extLst>
      <p:ext uri="{BB962C8B-B14F-4D97-AF65-F5344CB8AC3E}">
        <p14:creationId xmlns:p14="http://schemas.microsoft.com/office/powerpoint/2010/main" xmlns="" val="400864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15272692"/>
              </p:ext>
            </p:extLst>
          </p:nvPr>
        </p:nvGraphicFramePr>
        <p:xfrm>
          <a:off x="179512" y="404664"/>
          <a:ext cx="8678768" cy="1745395"/>
        </p:xfrm>
        <a:graphic>
          <a:graphicData uri="http://schemas.openxmlformats.org/presentationml/2006/ole">
            <p:oleObj spid="_x0000_s1294458" name="Document" r:id="rId3" imgW="9349159" imgH="1886714" progId="Word.Document.8">
              <p:embed/>
            </p:oleObj>
          </a:graphicData>
        </a:graphic>
      </p:graphicFrame>
      <p:graphicFrame>
        <p:nvGraphicFramePr>
          <p:cNvPr id="1294345" name="Object 9"/>
          <p:cNvGraphicFramePr>
            <a:graphicFrameLocks noChangeAspect="1"/>
          </p:cNvGraphicFramePr>
          <p:nvPr/>
        </p:nvGraphicFramePr>
        <p:xfrm>
          <a:off x="285720" y="2928934"/>
          <a:ext cx="8524875" cy="2506663"/>
        </p:xfrm>
        <a:graphic>
          <a:graphicData uri="http://schemas.openxmlformats.org/presentationml/2006/ole">
            <p:oleObj spid="_x0000_s1294459" name="Document" r:id="rId4" imgW="9616658" imgH="2838887" progId="Word.Document.8">
              <p:embed/>
            </p:oleObj>
          </a:graphicData>
        </a:graphic>
      </p:graphicFrame>
      <p:graphicFrame>
        <p:nvGraphicFramePr>
          <p:cNvPr id="1294346" name="Object 10"/>
          <p:cNvGraphicFramePr>
            <a:graphicFrameLocks noChangeAspect="1"/>
          </p:cNvGraphicFramePr>
          <p:nvPr/>
        </p:nvGraphicFramePr>
        <p:xfrm>
          <a:off x="220662" y="1988840"/>
          <a:ext cx="8923338" cy="795337"/>
        </p:xfrm>
        <a:graphic>
          <a:graphicData uri="http://schemas.openxmlformats.org/presentationml/2006/ole">
            <p:oleObj spid="_x0000_s1294460" name="Document" r:id="rId5" imgW="10064171" imgH="901434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062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568" y="332656"/>
            <a:ext cx="741682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1855</a:t>
            </a:r>
            <a:r>
              <a:rPr lang="zh-CN" altLang="en-US" sz="2400" b="1" dirty="0"/>
              <a:t>年秋，魏尔斯特拉斯被提升为高级教师并享受一年研究假期．</a:t>
            </a:r>
            <a:r>
              <a:rPr lang="en-US" altLang="zh-CN" sz="2400" b="1" dirty="0"/>
              <a:t>1856</a:t>
            </a:r>
            <a:r>
              <a:rPr lang="zh-CN" altLang="en-US" sz="2400" b="1" dirty="0"/>
              <a:t>年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月</a:t>
            </a:r>
            <a:r>
              <a:rPr lang="en-US" altLang="zh-CN" sz="2400" b="1" dirty="0"/>
              <a:t>14</a:t>
            </a:r>
            <a:r>
              <a:rPr lang="zh-CN" altLang="en-US" sz="2400" b="1" dirty="0"/>
              <a:t>日，柏林皇家综合工科学校任命他为数学教授；在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．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．库默尔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Kummer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的推荐下，柏林大学聘任他为副教授，他接受了聘书．</a:t>
            </a:r>
            <a:r>
              <a:rPr lang="en-US" altLang="zh-CN" sz="2400" b="1" dirty="0"/>
              <a:t>11</a:t>
            </a:r>
            <a:r>
              <a:rPr lang="zh-CN" altLang="en-US" sz="2400" b="1" dirty="0"/>
              <a:t>月</a:t>
            </a:r>
            <a:r>
              <a:rPr lang="en-US" altLang="zh-CN" sz="2400" b="1" dirty="0"/>
              <a:t>19</a:t>
            </a:r>
            <a:r>
              <a:rPr lang="zh-CN" altLang="en-US" sz="2400" b="1" dirty="0"/>
              <a:t>日，他当选为柏林科学院院士．</a:t>
            </a:r>
            <a:r>
              <a:rPr lang="en-US" altLang="zh-CN" sz="2400" b="1" dirty="0"/>
              <a:t>1864</a:t>
            </a:r>
            <a:r>
              <a:rPr lang="zh-CN" altLang="en-US" sz="2400" b="1" dirty="0"/>
              <a:t>年成为柏林大学教授． </a:t>
            </a:r>
          </a:p>
          <a:p>
            <a:r>
              <a:rPr lang="zh-CN" altLang="en-US" sz="2400" b="1" dirty="0"/>
              <a:t>　　在柏林大学就任以后，魏尔斯特拉斯即着手系统建立数学分析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包括复分析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基础，并进一步研究椭圆函数论与阿贝尔函数论．这些工作主要是通过他在该校讲授的大量课程完成的．几年后他就名闻遐迩，成为德国以至全欧洲知名度最高的数学教授．</a:t>
            </a:r>
            <a:r>
              <a:rPr lang="en-US" altLang="zh-CN" sz="2400" b="1" dirty="0"/>
              <a:t>G</a:t>
            </a:r>
            <a:r>
              <a:rPr lang="zh-CN" altLang="en-US" sz="2400" b="1" dirty="0"/>
              <a:t>．米塔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列夫勒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Mittag</a:t>
            </a:r>
            <a:r>
              <a:rPr lang="zh-CN" altLang="en-US" sz="2400" b="1" dirty="0"/>
              <a:t>－</a:t>
            </a:r>
            <a:r>
              <a:rPr lang="en-US" altLang="zh-CN" sz="2400" b="1" dirty="0" err="1"/>
              <a:t>Leffler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于</a:t>
            </a:r>
            <a:r>
              <a:rPr lang="en-US" altLang="zh-CN" sz="2400" b="1" dirty="0"/>
              <a:t>1873</a:t>
            </a:r>
            <a:r>
              <a:rPr lang="zh-CN" altLang="en-US" sz="2400" b="1" dirty="0"/>
              <a:t>年从瑞典去巴黎，想在</a:t>
            </a:r>
            <a:r>
              <a:rPr lang="en-US" altLang="zh-CN" sz="2400" b="1" dirty="0" err="1"/>
              <a:t>Ch</a:t>
            </a:r>
            <a:r>
              <a:rPr lang="zh-CN" altLang="en-US" sz="2400" b="1" dirty="0"/>
              <a:t>．埃尔米特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Hermite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指导下研究分析．可是埃尔米特对他说：“先生，你错了！你应当到柏林去听魏尔斯特拉斯讲课．他比我们都强．”果然，米塔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列夫勒抵柏林后不久就作出了关于亚纯函数的重要发现． </a:t>
            </a:r>
          </a:p>
        </p:txBody>
      </p:sp>
    </p:spTree>
    <p:extLst>
      <p:ext uri="{BB962C8B-B14F-4D97-AF65-F5344CB8AC3E}">
        <p14:creationId xmlns:p14="http://schemas.microsoft.com/office/powerpoint/2010/main" xmlns="" val="219644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6024" y="725210"/>
            <a:ext cx="860444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　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魏尔斯特拉斯与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C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．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B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．科瓦列夫斯卡娅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(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Кοв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a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левск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a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я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)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的友谊，是他后期生活中的一件大事．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1870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年秋，年方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20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、聪慧美丽的科瓦列夫斯卡娅见到了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55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岁的魏尔斯特拉斯．后者发现了她的优异天赋，试图说服柏林大学评议会同意她听课，但遭拒绝．于是他就抽出业余时间为她免费授课，每周两次，一直持续到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1874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年秋．这期间他待她亲如子女，并帮助她以关于偏微分方程的著名论文在格丁根取得学位．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1888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年，科瓦列夫斯卡娅以刚体绕定点运动的研究获得巴黎科学院大奖，对他是极大慰藉．两年后她的去世则是对他的一个沉重打击，以致他烧毁了她写给他的全部信件以及他收到的不少其他书信．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 </a:t>
            </a:r>
            <a:endParaRPr kumimoji="0" 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　　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1897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年初，魏尔斯特拉斯染上流行性感冒，后转为肺炎，终至不治，于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2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月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19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日溘然长逝，享年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82</a:t>
            </a: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rPr>
              <a:t>岁．</a:t>
            </a:r>
          </a:p>
        </p:txBody>
      </p:sp>
    </p:spTree>
    <p:extLst>
      <p:ext uri="{BB962C8B-B14F-4D97-AF65-F5344CB8AC3E}">
        <p14:creationId xmlns:p14="http://schemas.microsoft.com/office/powerpoint/2010/main" xmlns="" val="172568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62094514"/>
              </p:ext>
            </p:extLst>
          </p:nvPr>
        </p:nvGraphicFramePr>
        <p:xfrm>
          <a:off x="323528" y="548680"/>
          <a:ext cx="8294525" cy="4174405"/>
        </p:xfrm>
        <a:graphic>
          <a:graphicData uri="http://schemas.openxmlformats.org/presentationml/2006/ole">
            <p:oleObj spid="_x0000_s1325102" name="Document" r:id="rId3" imgW="9492089" imgH="4760506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4842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981075"/>
            <a:ext cx="7772400" cy="6477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400" b="1" dirty="0"/>
              <a:t>下图显示不同参数所对应的</a:t>
            </a:r>
            <a:r>
              <a:rPr lang="en-US" altLang="zh-CN" sz="2400" b="1" dirty="0" err="1"/>
              <a:t>Weierstrass</a:t>
            </a:r>
            <a:r>
              <a:rPr lang="zh-CN" altLang="en-US" sz="2400" b="1" dirty="0"/>
              <a:t>函数的图像</a:t>
            </a:r>
          </a:p>
        </p:txBody>
      </p:sp>
      <p:pic>
        <p:nvPicPr>
          <p:cNvPr id="39939" name="Picture 3" descr="Weiers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0025" y="1708150"/>
            <a:ext cx="2501900" cy="222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9940" name="Picture 4" descr="Weierst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83163" y="1739900"/>
            <a:ext cx="2468562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9941" name="Picture 5" descr="Weierst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076700"/>
            <a:ext cx="247173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9942" name="Picture 6" descr="Weierst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75225" y="4076700"/>
            <a:ext cx="2476500" cy="217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5393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69014089"/>
              </p:ext>
            </p:extLst>
          </p:nvPr>
        </p:nvGraphicFramePr>
        <p:xfrm>
          <a:off x="546100" y="649288"/>
          <a:ext cx="7993063" cy="4468812"/>
        </p:xfrm>
        <a:graphic>
          <a:graphicData uri="http://schemas.openxmlformats.org/presentationml/2006/ole">
            <p:oleObj spid="_x0000_s1326126" name="Document" r:id="rId3" imgW="9938522" imgH="5563340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0687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6100633"/>
              </p:ext>
            </p:extLst>
          </p:nvPr>
        </p:nvGraphicFramePr>
        <p:xfrm>
          <a:off x="323528" y="2132855"/>
          <a:ext cx="8352928" cy="3901501"/>
        </p:xfrm>
        <a:graphic>
          <a:graphicData uri="http://schemas.openxmlformats.org/presentationml/2006/ole">
            <p:oleObj spid="_x0000_s1327194" name="Document" r:id="rId3" imgW="9606937" imgH="4502491" progId="Word.Document.8">
              <p:embed/>
            </p:oleObj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79766089"/>
              </p:ext>
            </p:extLst>
          </p:nvPr>
        </p:nvGraphicFramePr>
        <p:xfrm>
          <a:off x="323528" y="476672"/>
          <a:ext cx="8359813" cy="1655142"/>
        </p:xfrm>
        <a:graphic>
          <a:graphicData uri="http://schemas.openxmlformats.org/presentationml/2006/ole">
            <p:oleObj spid="_x0000_s1327195" name="Document" r:id="rId4" imgW="10412316" imgH="2078876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7657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49246959"/>
              </p:ext>
            </p:extLst>
          </p:nvPr>
        </p:nvGraphicFramePr>
        <p:xfrm>
          <a:off x="154614" y="764704"/>
          <a:ext cx="8665858" cy="4356645"/>
        </p:xfrm>
        <a:graphic>
          <a:graphicData uri="http://schemas.openxmlformats.org/presentationml/2006/ole">
            <p:oleObj spid="_x0000_s1328174" name="Document" r:id="rId3" imgW="10122135" imgH="5084015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2304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46627723"/>
              </p:ext>
            </p:extLst>
          </p:nvPr>
        </p:nvGraphicFramePr>
        <p:xfrm>
          <a:off x="251520" y="476672"/>
          <a:ext cx="8849905" cy="5688632"/>
        </p:xfrm>
        <a:graphic>
          <a:graphicData uri="http://schemas.openxmlformats.org/presentationml/2006/ole">
            <p:oleObj spid="_x0000_s1329198" name="Document" r:id="rId3" imgW="11397707" imgH="7338499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6249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99121940"/>
              </p:ext>
            </p:extLst>
          </p:nvPr>
        </p:nvGraphicFramePr>
        <p:xfrm>
          <a:off x="546100" y="635000"/>
          <a:ext cx="8039100" cy="5245100"/>
        </p:xfrm>
        <a:graphic>
          <a:graphicData uri="http://schemas.openxmlformats.org/presentationml/2006/ole">
            <p:oleObj spid="_x0000_s1330222" name="Document" r:id="rId3" imgW="10356712" imgH="6776134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811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24491580"/>
              </p:ext>
            </p:extLst>
          </p:nvPr>
        </p:nvGraphicFramePr>
        <p:xfrm>
          <a:off x="323529" y="692697"/>
          <a:ext cx="7992887" cy="2482433"/>
        </p:xfrm>
        <a:graphic>
          <a:graphicData uri="http://schemas.openxmlformats.org/presentationml/2006/ole">
            <p:oleObj spid="_x0000_s1295490" name="Document" r:id="rId3" imgW="8581223" imgH="2764757" progId="Word.Document.8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40072" y="188640"/>
            <a:ext cx="4303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2. </a:t>
            </a:r>
            <a:r>
              <a:rPr lang="en-US" altLang="zh-CN" sz="2800" b="1" dirty="0" err="1" smtClean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Weierstrass</a:t>
            </a:r>
            <a:r>
              <a:rPr lang="en-US" altLang="zh-CN" sz="2800" b="1" dirty="0" smtClean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判别法</a:t>
            </a:r>
            <a:endParaRPr lang="zh-CN" altLang="zh-CN" sz="2800" dirty="0">
              <a:solidFill>
                <a:srgbClr val="99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12953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7033173"/>
              </p:ext>
            </p:extLst>
          </p:nvPr>
        </p:nvGraphicFramePr>
        <p:xfrm>
          <a:off x="323528" y="3176315"/>
          <a:ext cx="7797415" cy="2484933"/>
        </p:xfrm>
        <a:graphic>
          <a:graphicData uri="http://schemas.openxmlformats.org/presentationml/2006/ole">
            <p:oleObj spid="_x0000_s1295491" name="Document" r:id="rId4" imgW="9069778" imgH="2876312" progId="Word.Document.8">
              <p:embed/>
            </p:oleObj>
          </a:graphicData>
        </a:graphic>
      </p:graphicFrame>
      <p:graphicFrame>
        <p:nvGraphicFramePr>
          <p:cNvPr id="12953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98450869"/>
              </p:ext>
            </p:extLst>
          </p:nvPr>
        </p:nvGraphicFramePr>
        <p:xfrm>
          <a:off x="447055" y="5655394"/>
          <a:ext cx="7653337" cy="869950"/>
        </p:xfrm>
        <a:graphic>
          <a:graphicData uri="http://schemas.openxmlformats.org/presentationml/2006/ole">
            <p:oleObj spid="_x0000_s1295492" name="Document" r:id="rId5" imgW="8791478" imgH="1002913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9903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43622844"/>
              </p:ext>
            </p:extLst>
          </p:nvPr>
        </p:nvGraphicFramePr>
        <p:xfrm>
          <a:off x="179512" y="260648"/>
          <a:ext cx="8064574" cy="2291633"/>
        </p:xfrm>
        <a:graphic>
          <a:graphicData uri="http://schemas.openxmlformats.org/presentationml/2006/ole">
            <p:oleObj spid="_x0000_s1297568" name="Document" r:id="rId3" imgW="8890125" imgH="2538409" progId="Word.Document.8">
              <p:embed/>
            </p:oleObj>
          </a:graphicData>
        </a:graphic>
      </p:graphicFrame>
      <p:graphicFrame>
        <p:nvGraphicFramePr>
          <p:cNvPr id="12974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85822208"/>
              </p:ext>
            </p:extLst>
          </p:nvPr>
        </p:nvGraphicFramePr>
        <p:xfrm>
          <a:off x="214282" y="2363770"/>
          <a:ext cx="8785671" cy="779478"/>
        </p:xfrm>
        <a:graphic>
          <a:graphicData uri="http://schemas.openxmlformats.org/presentationml/2006/ole">
            <p:oleObj spid="_x0000_s1297569" name="Document" r:id="rId4" imgW="10341031" imgH="933101" progId="Word.Document.8">
              <p:embed/>
            </p:oleObj>
          </a:graphicData>
        </a:graphic>
      </p:graphicFrame>
      <p:graphicFrame>
        <p:nvGraphicFramePr>
          <p:cNvPr id="1297418" name="Object 10"/>
          <p:cNvGraphicFramePr>
            <a:graphicFrameLocks noChangeAspect="1"/>
          </p:cNvGraphicFramePr>
          <p:nvPr/>
        </p:nvGraphicFramePr>
        <p:xfrm>
          <a:off x="251519" y="3054140"/>
          <a:ext cx="7731679" cy="2232248"/>
        </p:xfrm>
        <a:graphic>
          <a:graphicData uri="http://schemas.openxmlformats.org/presentationml/2006/ole">
            <p:oleObj spid="_x0000_s1297570" name="Document" r:id="rId5" imgW="8925048" imgH="2575834" progId="Word.Document.8">
              <p:embed/>
            </p:oleObj>
          </a:graphicData>
        </a:graphic>
      </p:graphicFrame>
      <p:graphicFrame>
        <p:nvGraphicFramePr>
          <p:cNvPr id="1297419" name="Object 11"/>
          <p:cNvGraphicFramePr>
            <a:graphicFrameLocks noChangeAspect="1"/>
          </p:cNvGraphicFramePr>
          <p:nvPr/>
        </p:nvGraphicFramePr>
        <p:xfrm>
          <a:off x="467544" y="5240361"/>
          <a:ext cx="8185150" cy="1474787"/>
        </p:xfrm>
        <a:graphic>
          <a:graphicData uri="http://schemas.openxmlformats.org/presentationml/2006/ole">
            <p:oleObj spid="_x0000_s1297571" name="Document" r:id="rId6" imgW="10368393" imgH="1866202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851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09109685"/>
              </p:ext>
            </p:extLst>
          </p:nvPr>
        </p:nvGraphicFramePr>
        <p:xfrm>
          <a:off x="176213" y="265112"/>
          <a:ext cx="8572252" cy="831405"/>
        </p:xfrm>
        <a:graphic>
          <a:graphicData uri="http://schemas.openxmlformats.org/presentationml/2006/ole">
            <p:oleObj spid="_x0000_s1299617" name="Document" r:id="rId3" imgW="9644380" imgH="950374" progId="Word.Document.8">
              <p:embed/>
            </p:oleObj>
          </a:graphicData>
        </a:graphic>
      </p:graphicFrame>
      <p:graphicFrame>
        <p:nvGraphicFramePr>
          <p:cNvPr id="1299465" name="Object 9"/>
          <p:cNvGraphicFramePr>
            <a:graphicFrameLocks noChangeAspect="1"/>
          </p:cNvGraphicFramePr>
          <p:nvPr/>
        </p:nvGraphicFramePr>
        <p:xfrm>
          <a:off x="179512" y="980728"/>
          <a:ext cx="8496944" cy="1320458"/>
        </p:xfrm>
        <a:graphic>
          <a:graphicData uri="http://schemas.openxmlformats.org/presentationml/2006/ole">
            <p:oleObj spid="_x0000_s1299618" name="Document" r:id="rId4" imgW="9320717" imgH="1446612" progId="Word.Document.8">
              <p:embed/>
            </p:oleObj>
          </a:graphicData>
        </a:graphic>
      </p:graphicFrame>
      <p:graphicFrame>
        <p:nvGraphicFramePr>
          <p:cNvPr id="1299466" name="Object 10"/>
          <p:cNvGraphicFramePr>
            <a:graphicFrameLocks noChangeAspect="1"/>
          </p:cNvGraphicFramePr>
          <p:nvPr/>
        </p:nvGraphicFramePr>
        <p:xfrm>
          <a:off x="236538" y="2255838"/>
          <a:ext cx="8110537" cy="2743200"/>
        </p:xfrm>
        <a:graphic>
          <a:graphicData uri="http://schemas.openxmlformats.org/presentationml/2006/ole">
            <p:oleObj spid="_x0000_s1299619" name="Document" r:id="rId5" imgW="9525148" imgH="3226980" progId="Word.Document.8">
              <p:embed/>
            </p:oleObj>
          </a:graphicData>
        </a:graphic>
      </p:graphicFrame>
      <p:graphicFrame>
        <p:nvGraphicFramePr>
          <p:cNvPr id="1299468" name="Object 12"/>
          <p:cNvGraphicFramePr>
            <a:graphicFrameLocks noChangeAspect="1"/>
          </p:cNvGraphicFramePr>
          <p:nvPr/>
        </p:nvGraphicFramePr>
        <p:xfrm>
          <a:off x="571472" y="5024163"/>
          <a:ext cx="6815156" cy="1476671"/>
        </p:xfrm>
        <a:graphic>
          <a:graphicData uri="http://schemas.openxmlformats.org/presentationml/2006/ole">
            <p:oleObj spid="_x0000_s1299620" name="Document" r:id="rId6" imgW="7392339" imgH="1604919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5105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99686861"/>
              </p:ext>
            </p:extLst>
          </p:nvPr>
        </p:nvGraphicFramePr>
        <p:xfrm>
          <a:off x="323528" y="419819"/>
          <a:ext cx="8289925" cy="6105525"/>
        </p:xfrm>
        <a:graphic>
          <a:graphicData uri="http://schemas.openxmlformats.org/presentationml/2006/ole">
            <p:oleObj spid="_x0000_s1300526" name="Document" r:id="rId3" imgW="9401363" imgH="6924308" progId="Word.Document.8">
              <p:embed/>
            </p:oleObj>
          </a:graphicData>
        </a:graphic>
      </p:graphicFrame>
      <p:sp>
        <p:nvSpPr>
          <p:cNvPr id="3" name="矩形 2"/>
          <p:cNvSpPr/>
          <p:nvPr/>
        </p:nvSpPr>
        <p:spPr>
          <a:xfrm>
            <a:off x="323528" y="44624"/>
            <a:ext cx="58881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3. Abel </a:t>
            </a:r>
            <a:r>
              <a:rPr lang="zh-CN" altLang="en-US" sz="2800" b="1" dirty="0" smtClean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判别法和</a:t>
            </a:r>
            <a:r>
              <a:rPr lang="en-US" altLang="zh-CN" sz="2800" b="1" dirty="0" err="1" smtClean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Dirichlet</a:t>
            </a:r>
            <a:r>
              <a:rPr lang="zh-CN" altLang="en-US" sz="2800" b="1" dirty="0" smtClean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判别法</a:t>
            </a:r>
            <a:endParaRPr lang="zh-CN" altLang="zh-CN" sz="2800" dirty="0">
              <a:solidFill>
                <a:srgbClr val="99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889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92299037"/>
              </p:ext>
            </p:extLst>
          </p:nvPr>
        </p:nvGraphicFramePr>
        <p:xfrm>
          <a:off x="107504" y="188640"/>
          <a:ext cx="8925930" cy="1590377"/>
        </p:xfrm>
        <a:graphic>
          <a:graphicData uri="http://schemas.openxmlformats.org/presentationml/2006/ole">
            <p:oleObj spid="_x0000_s1301664" name="Document" r:id="rId3" imgW="10701777" imgH="1922699" progId="Word.Document.8">
              <p:embed/>
            </p:oleObj>
          </a:graphicData>
        </a:graphic>
      </p:graphicFrame>
      <p:graphicFrame>
        <p:nvGraphicFramePr>
          <p:cNvPr id="1301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51052735"/>
              </p:ext>
            </p:extLst>
          </p:nvPr>
        </p:nvGraphicFramePr>
        <p:xfrm>
          <a:off x="176213" y="1556792"/>
          <a:ext cx="8318500" cy="1770063"/>
        </p:xfrm>
        <a:graphic>
          <a:graphicData uri="http://schemas.openxmlformats.org/presentationml/2006/ole">
            <p:oleObj spid="_x0000_s1301665" name="Document" r:id="rId4" imgW="10748220" imgH="2290110" progId="Word.Document.8">
              <p:embed/>
            </p:oleObj>
          </a:graphicData>
        </a:graphic>
      </p:graphicFrame>
      <p:graphicFrame>
        <p:nvGraphicFramePr>
          <p:cNvPr id="13015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72276515"/>
              </p:ext>
            </p:extLst>
          </p:nvPr>
        </p:nvGraphicFramePr>
        <p:xfrm>
          <a:off x="176213" y="3351138"/>
          <a:ext cx="8318500" cy="869950"/>
        </p:xfrm>
        <a:graphic>
          <a:graphicData uri="http://schemas.openxmlformats.org/presentationml/2006/ole">
            <p:oleObj spid="_x0000_s1301666" name="Document" r:id="rId5" imgW="9604417" imgH="1010829" progId="Word.Document.8">
              <p:embed/>
            </p:oleObj>
          </a:graphicData>
        </a:graphic>
      </p:graphicFrame>
      <p:graphicFrame>
        <p:nvGraphicFramePr>
          <p:cNvPr id="13015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71852443"/>
              </p:ext>
            </p:extLst>
          </p:nvPr>
        </p:nvGraphicFramePr>
        <p:xfrm>
          <a:off x="176213" y="4221088"/>
          <a:ext cx="8437562" cy="2227262"/>
        </p:xfrm>
        <a:graphic>
          <a:graphicData uri="http://schemas.openxmlformats.org/presentationml/2006/ole">
            <p:oleObj spid="_x0000_s1301667" name="Document" r:id="rId6" imgW="10690256" imgH="2823773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011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7314</TotalTime>
  <Words>1354</Words>
  <Application>Microsoft Office PowerPoint</Application>
  <PresentationFormat>全屏显示(4:3)</PresentationFormat>
  <Paragraphs>36</Paragraphs>
  <Slides>48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1" baseType="lpstr">
      <vt:lpstr>Office 主题​​</vt:lpstr>
      <vt:lpstr>Document</vt:lpstr>
      <vt:lpstr>Microsoft Office Word 97 - 2003 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Lenovo User</cp:lastModifiedBy>
  <cp:revision>1187</cp:revision>
  <dcterms:created xsi:type="dcterms:W3CDTF">2011-08-03T11:31:34Z</dcterms:created>
  <dcterms:modified xsi:type="dcterms:W3CDTF">2018-03-16T01:28:35Z</dcterms:modified>
</cp:coreProperties>
</file>