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1337" r:id="rId2"/>
    <p:sldId id="1698" r:id="rId3"/>
    <p:sldId id="1699" r:id="rId4"/>
    <p:sldId id="1700" r:id="rId5"/>
    <p:sldId id="1701" r:id="rId6"/>
    <p:sldId id="1702" r:id="rId7"/>
    <p:sldId id="1703" r:id="rId8"/>
    <p:sldId id="1704" r:id="rId9"/>
    <p:sldId id="1705" r:id="rId10"/>
    <p:sldId id="1706" r:id="rId11"/>
    <p:sldId id="1728" r:id="rId12"/>
    <p:sldId id="1760" r:id="rId13"/>
    <p:sldId id="1761" r:id="rId14"/>
    <p:sldId id="1762" r:id="rId15"/>
    <p:sldId id="1757" r:id="rId16"/>
    <p:sldId id="1763" r:id="rId17"/>
    <p:sldId id="1734" r:id="rId18"/>
    <p:sldId id="1756" r:id="rId19"/>
    <p:sldId id="1768" r:id="rId20"/>
    <p:sldId id="1735" r:id="rId21"/>
    <p:sldId id="1777" r:id="rId22"/>
    <p:sldId id="1725" r:id="rId23"/>
    <p:sldId id="1726" r:id="rId24"/>
    <p:sldId id="1727" r:id="rId25"/>
    <p:sldId id="1724" r:id="rId26"/>
    <p:sldId id="1687" r:id="rId27"/>
    <p:sldId id="1688" r:id="rId28"/>
    <p:sldId id="1689" r:id="rId29"/>
    <p:sldId id="1690" r:id="rId30"/>
    <p:sldId id="1691" r:id="rId31"/>
    <p:sldId id="1692" r:id="rId32"/>
    <p:sldId id="1693" r:id="rId33"/>
    <p:sldId id="1673" r:id="rId34"/>
    <p:sldId id="1675" r:id="rId35"/>
    <p:sldId id="1773" r:id="rId36"/>
    <p:sldId id="1676" r:id="rId37"/>
    <p:sldId id="1677" r:id="rId38"/>
    <p:sldId id="1678" r:id="rId39"/>
    <p:sldId id="1679" r:id="rId40"/>
    <p:sldId id="1680" r:id="rId41"/>
    <p:sldId id="1684" r:id="rId42"/>
    <p:sldId id="1685" r:id="rId43"/>
    <p:sldId id="1686" r:id="rId44"/>
    <p:sldId id="1774" r:id="rId45"/>
    <p:sldId id="1775" r:id="rId46"/>
    <p:sldId id="1764" r:id="rId47"/>
    <p:sldId id="1765" r:id="rId48"/>
    <p:sldId id="1766" r:id="rId49"/>
    <p:sldId id="1769" r:id="rId50"/>
    <p:sldId id="1770" r:id="rId51"/>
    <p:sldId id="1771" r:id="rId52"/>
    <p:sldId id="1772" r:id="rId53"/>
    <p:sldId id="1776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0000FF"/>
    <a:srgbClr val="FFCCFF"/>
    <a:srgbClr val="0000CC"/>
    <a:srgbClr val="9900FF"/>
    <a:srgbClr val="CC00FF"/>
    <a:srgbClr val="00B0F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907" autoAdjust="0"/>
  </p:normalViewPr>
  <p:slideViewPr>
    <p:cSldViewPr>
      <p:cViewPr varScale="1">
        <p:scale>
          <a:sx n="64" d="100"/>
          <a:sy n="64" d="100"/>
        </p:scale>
        <p:origin x="293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8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4" Type="http://schemas.openxmlformats.org/officeDocument/2006/relationships/image" Target="../media/image97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4" Type="http://schemas.openxmlformats.org/officeDocument/2006/relationships/image" Target="../media/image110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5.wmf"/><Relationship Id="rId7" Type="http://schemas.openxmlformats.org/officeDocument/2006/relationships/image" Target="../media/image138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5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7" Type="http://schemas.openxmlformats.org/officeDocument/2006/relationships/image" Target="../media/image143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42.wmf"/><Relationship Id="rId5" Type="http://schemas.openxmlformats.org/officeDocument/2006/relationships/image" Target="../media/image128.wmf"/><Relationship Id="rId4" Type="http://schemas.openxmlformats.org/officeDocument/2006/relationships/image" Target="../media/image141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7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3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4" Type="http://schemas.openxmlformats.org/officeDocument/2006/relationships/image" Target="../media/image15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4" Type="http://schemas.openxmlformats.org/officeDocument/2006/relationships/image" Target="../media/image15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73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2018/3/25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6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jpeg"/><Relationship Id="rId4" Type="http://schemas.openxmlformats.org/officeDocument/2006/relationships/image" Target="../media/image85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90.e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9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7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01.emf"/><Relationship Id="rId4" Type="http://schemas.openxmlformats.org/officeDocument/2006/relationships/image" Target="../media/image98.emf"/><Relationship Id="rId9" Type="http://schemas.openxmlformats.org/officeDocument/2006/relationships/oleObject" Target="../embeddings/oleObject9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03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5.e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4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8.emf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10.emf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0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1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1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1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6.e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9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3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3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37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41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4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45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7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50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4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52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55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50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54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89796" y="751610"/>
            <a:ext cx="72546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第五节   级数例题与应用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690192" y="1844824"/>
            <a:ext cx="404204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一、主要内容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二、例    题</a:t>
            </a:r>
            <a:endParaRPr lang="en-US" altLang="zh-CN" sz="4000" b="1" dirty="0">
              <a:solidFill>
                <a:srgbClr val="9933FF"/>
              </a:solidFill>
              <a:latin typeface="隶书" pitchFamily="49" charset="-122"/>
              <a:ea typeface="隶书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9933FF"/>
                </a:solidFill>
                <a:ea typeface="隶书" pitchFamily="49" charset="-122"/>
                <a:cs typeface="Times New Roman" pitchFamily="18" charset="0"/>
              </a:rPr>
              <a:t>三、应        用</a:t>
            </a:r>
            <a:endParaRPr lang="en-US" altLang="zh-CN" sz="4000" b="1" dirty="0">
              <a:solidFill>
                <a:srgbClr val="9933FF"/>
              </a:solidFill>
              <a:ea typeface="隶书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4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9512" y="241484"/>
            <a:ext cx="34290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(3)  </a:t>
            </a: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幂级数求和函数</a:t>
            </a:r>
            <a:endParaRPr lang="zh-CN" altLang="en-US" dirty="0">
              <a:solidFill>
                <a:srgbClr val="0000FF"/>
              </a:solidFill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214282" y="785794"/>
            <a:ext cx="8858312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直接法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(a) </a:t>
            </a: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求收敛域或收敛区间</a:t>
            </a:r>
            <a:endParaRPr kumimoji="0" 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(b)</a:t>
            </a: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将幂级数化为几何级数或得到关于和函数的性质</a:t>
            </a:r>
            <a:endParaRPr kumimoji="0" 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(c)</a:t>
            </a: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9900FF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 通过积分或微分以及初等技巧求和函数</a:t>
            </a: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Rectangle 50"/>
          <p:cNvSpPr>
            <a:spLocks noChangeArrowheads="1"/>
          </p:cNvSpPr>
          <p:nvPr/>
        </p:nvSpPr>
        <p:spPr bwMode="auto">
          <a:xfrm>
            <a:off x="214282" y="2714620"/>
            <a:ext cx="8643998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间接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法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eaLnBrk="0" hangingPunct="0"/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利用已知和函数公式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 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通过变量代换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四则运算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恒等变形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逐项求导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逐项积分等方法</a:t>
            </a: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求和函数</a:t>
            </a:r>
            <a:r>
              <a:rPr lang="en-US" altLang="zh-CN" sz="2800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800" b="1" dirty="0">
              <a:solidFill>
                <a:srgbClr val="99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/>
            <a:endParaRPr kumimoji="0" lang="zh-CN" sz="2800" b="1" i="0" u="none" strike="noStrike" cap="none" normalizeH="0" baseline="0" dirty="0">
              <a:ln>
                <a:noFill/>
              </a:ln>
              <a:solidFill>
                <a:srgbClr val="9900FF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4282" y="4500570"/>
            <a:ext cx="75724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anose="02020603050405020304" pitchFamily="18" charset="0"/>
              </a:rPr>
              <a:t>常数项级数求和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anose="02020603050405020304" pitchFamily="18" charset="0"/>
              </a:rPr>
              <a:t>:</a:t>
            </a:r>
          </a:p>
          <a:p>
            <a:pPr eaLnBrk="0" hangingPunct="0"/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设合适的辅助幂级数，先求和函数，再代值</a:t>
            </a:r>
          </a:p>
        </p:txBody>
      </p:sp>
    </p:spTree>
    <p:extLst>
      <p:ext uri="{BB962C8B-B14F-4D97-AF65-F5344CB8AC3E}">
        <p14:creationId xmlns:p14="http://schemas.microsoft.com/office/powerpoint/2010/main" val="4037075143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14282" y="1223942"/>
            <a:ext cx="437693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9900FF"/>
                </a:solidFill>
                <a:ea typeface="黑体" pitchFamily="2" charset="-122"/>
                <a:cs typeface="Times New Roman" panose="02020603050405020304" pitchFamily="18" charset="0"/>
              </a:rPr>
              <a:t>(a) </a:t>
            </a:r>
            <a:r>
              <a:rPr lang="zh-CN" altLang="en-US" b="1" dirty="0">
                <a:solidFill>
                  <a:srgbClr val="9900FF"/>
                </a:solidFill>
                <a:ea typeface="黑体" pitchFamily="2" charset="-122"/>
                <a:cs typeface="Times New Roman" panose="02020603050405020304" pitchFamily="18" charset="0"/>
              </a:rPr>
              <a:t>直接法</a:t>
            </a:r>
            <a:r>
              <a:rPr lang="en-US" altLang="zh-CN" b="1" dirty="0">
                <a:solidFill>
                  <a:srgbClr val="9900FF"/>
                </a:solidFill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9900FF"/>
                </a:solidFill>
                <a:ea typeface="黑体" pitchFamily="2" charset="-122"/>
                <a:cs typeface="Times New Roman" panose="02020603050405020304" pitchFamily="18" charset="0"/>
              </a:rPr>
              <a:t>泰勒级数法</a:t>
            </a:r>
            <a:r>
              <a:rPr lang="en-US" altLang="zh-CN" b="1" dirty="0">
                <a:solidFill>
                  <a:srgbClr val="9900FF"/>
                </a:solidFill>
                <a:ea typeface="黑体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35900" y="1900217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步骤</a:t>
            </a:r>
            <a:r>
              <a:rPr lang="en-US" altLang="zh-CN" b="1">
                <a:ea typeface="黑体" pitchFamily="2" charset="-122"/>
              </a:rPr>
              <a:t>:</a:t>
            </a:r>
            <a:endParaRPr lang="en-US" altLang="zh-CN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487288"/>
              </p:ext>
            </p:extLst>
          </p:nvPr>
        </p:nvGraphicFramePr>
        <p:xfrm>
          <a:off x="1647175" y="1671617"/>
          <a:ext cx="3149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579" name="公式" r:id="rId3" imgW="3149600" imgH="939800" progId="Equation.3">
                  <p:embed/>
                </p:oleObj>
              </mc:Choice>
              <mc:Fallback>
                <p:oleObj name="公式" r:id="rId3" imgW="3149600" imgH="939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175" y="1671617"/>
                        <a:ext cx="31496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191909"/>
              </p:ext>
            </p:extLst>
          </p:nvPr>
        </p:nvGraphicFramePr>
        <p:xfrm>
          <a:off x="1658287" y="2725717"/>
          <a:ext cx="55514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580" name="公式" r:id="rId5" imgW="5549900" imgH="635000" progId="Equation.3">
                  <p:embed/>
                </p:oleObj>
              </mc:Choice>
              <mc:Fallback>
                <p:oleObj name="公式" r:id="rId5" imgW="5549900" imgH="63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287" y="2725717"/>
                        <a:ext cx="5551488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91297"/>
              </p:ext>
            </p:extLst>
          </p:nvPr>
        </p:nvGraphicFramePr>
        <p:xfrm>
          <a:off x="1723375" y="3511530"/>
          <a:ext cx="603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581" name="公式" r:id="rId7" imgW="6032500" imgH="457200" progId="Equation.3">
                  <p:embed/>
                </p:oleObj>
              </mc:Choice>
              <mc:Fallback>
                <p:oleObj name="公式" r:id="rId7" imgW="603250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375" y="3511530"/>
                        <a:ext cx="6032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34312" y="4119542"/>
            <a:ext cx="8001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9900FF"/>
                </a:solidFill>
                <a:ea typeface="黑体" pitchFamily="2" charset="-122"/>
                <a:cs typeface="Times New Roman" panose="02020603050405020304" pitchFamily="18" charset="0"/>
              </a:rPr>
              <a:t>(b)  </a:t>
            </a:r>
            <a:r>
              <a:rPr lang="zh-CN" altLang="zh-CN" b="1" dirty="0">
                <a:solidFill>
                  <a:srgbClr val="9900FF"/>
                </a:solidFill>
                <a:ea typeface="黑体" pitchFamily="2" charset="-122"/>
                <a:cs typeface="Times New Roman" panose="02020603050405020304" pitchFamily="18" charset="0"/>
              </a:rPr>
              <a:t>间接法</a:t>
            </a:r>
            <a:r>
              <a:rPr lang="zh-CN" altLang="en-US" b="1" dirty="0">
                <a:solidFill>
                  <a:srgbClr val="9900FF"/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b="1" dirty="0"/>
              <a:t>根据唯一性</a:t>
            </a:r>
            <a:r>
              <a:rPr lang="en-US" altLang="zh-CN" b="1" dirty="0"/>
              <a:t>, </a:t>
            </a:r>
            <a:r>
              <a:rPr lang="zh-CN" altLang="en-US" b="1" dirty="0"/>
              <a:t>利用常见展开式</a:t>
            </a:r>
            <a:r>
              <a:rPr lang="en-US" altLang="zh-CN" b="1" dirty="0"/>
              <a:t>,  </a:t>
            </a:r>
            <a:r>
              <a:rPr lang="zh-CN" altLang="en-US" b="1" dirty="0"/>
              <a:t>通过</a:t>
            </a:r>
            <a:r>
              <a:rPr lang="zh-CN" altLang="en-US" b="1" dirty="0">
                <a:solidFill>
                  <a:srgbClr val="0000FF"/>
                </a:solidFill>
              </a:rPr>
              <a:t>变量代换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zh-CN" altLang="en-US" b="1" dirty="0">
                <a:solidFill>
                  <a:srgbClr val="0000FF"/>
                </a:solidFill>
              </a:rPr>
              <a:t>四则运算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zh-CN" altLang="en-US" b="1" dirty="0">
                <a:solidFill>
                  <a:srgbClr val="0000FF"/>
                </a:solidFill>
              </a:rPr>
              <a:t>恒等变形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zh-CN" altLang="en-US" b="1" dirty="0">
                <a:solidFill>
                  <a:srgbClr val="0000FF"/>
                </a:solidFill>
              </a:rPr>
              <a:t>逐项求导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zh-CN" altLang="en-US" b="1" dirty="0">
                <a:solidFill>
                  <a:srgbClr val="0000FF"/>
                </a:solidFill>
              </a:rPr>
              <a:t>逐项积分</a:t>
            </a:r>
            <a:r>
              <a:rPr lang="zh-CN" altLang="en-US" b="1" dirty="0"/>
              <a:t>等方法</a:t>
            </a:r>
            <a:r>
              <a:rPr lang="en-US" altLang="zh-CN" b="1" dirty="0"/>
              <a:t>,</a:t>
            </a:r>
            <a:r>
              <a:rPr lang="zh-CN" altLang="en-US" b="1" dirty="0"/>
              <a:t>求展开式</a:t>
            </a:r>
            <a:r>
              <a:rPr lang="en-US" altLang="zh-CN" b="1" dirty="0"/>
              <a:t>.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77162" y="571480"/>
            <a:ext cx="30899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(4)  </a:t>
            </a: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函数展开式</a:t>
            </a:r>
            <a:endParaRPr lang="zh-CN" altLang="en-US" dirty="0">
              <a:solidFill>
                <a:srgbClr val="0000FF"/>
              </a:solidFill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75143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539552" y="980728"/>
          <a:ext cx="8067675" cy="275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406" name="Document" r:id="rId3" imgW="8487256" imgH="2918055" progId="Word.Document.8">
                  <p:embed/>
                </p:oleObj>
              </mc:Choice>
              <mc:Fallback>
                <p:oleObj name="Document" r:id="rId3" imgW="8487256" imgH="2918055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80728"/>
                        <a:ext cx="8067675" cy="275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9739127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/>
          </p:nvPr>
        </p:nvGraphicFramePr>
        <p:xfrm>
          <a:off x="176213" y="323850"/>
          <a:ext cx="871696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518" name="Document" r:id="rId3" imgW="9827048" imgH="1019900" progId="Word.Document.8">
                  <p:embed/>
                </p:oleObj>
              </mc:Choice>
              <mc:Fallback>
                <p:oleObj name="Document" r:id="rId3" imgW="9827048" imgH="1019900" progId="Word.Document.8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323850"/>
                        <a:ext cx="8716962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50825" y="4557733"/>
          <a:ext cx="862806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519" name="Document" r:id="rId5" imgW="9786027" imgH="2044487" progId="Word.Document.8">
                  <p:embed/>
                </p:oleObj>
              </mc:Choice>
              <mc:Fallback>
                <p:oleObj name="Document" r:id="rId5" imgW="9786027" imgH="2044487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557733"/>
                        <a:ext cx="8628063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2050" name="Object 66"/>
          <p:cNvGraphicFramePr>
            <a:graphicFrameLocks noChangeAspect="1"/>
          </p:cNvGraphicFramePr>
          <p:nvPr/>
        </p:nvGraphicFramePr>
        <p:xfrm>
          <a:off x="220663" y="1282700"/>
          <a:ext cx="8510587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520" name="Document" r:id="rId7" imgW="9647492" imgH="3786861" progId="Word.Document.8">
                  <p:embed/>
                </p:oleObj>
              </mc:Choice>
              <mc:Fallback>
                <p:oleObj name="Document" r:id="rId7" imgW="9647492" imgH="3786861" progId="Word.Document.8">
                  <p:embed/>
                  <p:pic>
                    <p:nvPicPr>
                      <p:cNvPr id="132205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1282700"/>
                        <a:ext cx="8510587" cy="333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297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164510"/>
              </p:ext>
            </p:extLst>
          </p:nvPr>
        </p:nvGraphicFramePr>
        <p:xfrm>
          <a:off x="104855" y="1700808"/>
          <a:ext cx="7992887" cy="1375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90" name="Document" r:id="rId3" imgW="8279937" imgH="1421243" progId="Word.Document.8">
                  <p:embed/>
                </p:oleObj>
              </mc:Choice>
              <mc:Fallback>
                <p:oleObj name="Document" r:id="rId3" imgW="8279937" imgH="1421243" progId="Word.Document.8">
                  <p:embed/>
                  <p:pic>
                    <p:nvPicPr>
                      <p:cNvPr id="36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55" y="1700808"/>
                        <a:ext cx="7992887" cy="137545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06384"/>
              </p:ext>
            </p:extLst>
          </p:nvPr>
        </p:nvGraphicFramePr>
        <p:xfrm>
          <a:off x="120401" y="3212976"/>
          <a:ext cx="8628063" cy="1072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91" name="Document" r:id="rId5" imgW="9394169" imgH="1172038" progId="Word.Document.8">
                  <p:embed/>
                </p:oleObj>
              </mc:Choice>
              <mc:Fallback>
                <p:oleObj name="Document" r:id="rId5" imgW="9394169" imgH="1172038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01" y="3212976"/>
                        <a:ext cx="8628063" cy="10721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071893"/>
              </p:ext>
            </p:extLst>
          </p:nvPr>
        </p:nvGraphicFramePr>
        <p:xfrm>
          <a:off x="174625" y="4221088"/>
          <a:ext cx="8682038" cy="191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92" name="Document" r:id="rId7" imgW="9261030" imgH="2052418" progId="Word.Document.8">
                  <p:embed/>
                </p:oleObj>
              </mc:Choice>
              <mc:Fallback>
                <p:oleObj name="Document" r:id="rId7" imgW="9261030" imgH="2052418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4221088"/>
                        <a:ext cx="8682038" cy="191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9797BB0-776F-4EDC-BC3D-D8776C7C2C4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4855" y="116632"/>
          <a:ext cx="862806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93" name="Document" r:id="rId9" imgW="9786027" imgH="2044487" progId="Word.Document.8">
                  <p:embed/>
                </p:oleObj>
              </mc:Choice>
              <mc:Fallback>
                <p:oleObj name="Document" r:id="rId9" imgW="9786027" imgH="2044487" progId="Word.Document.8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9797BB0-776F-4EDC-BC3D-D8776C7C2C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55" y="116632"/>
                        <a:ext cx="8628063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0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51520" y="188640"/>
            <a:ext cx="5410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二、例    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C1442D-0C48-4920-A367-608A9FFA9653}"/>
              </a:ext>
            </a:extLst>
          </p:cNvPr>
          <p:cNvGrpSpPr/>
          <p:nvPr/>
        </p:nvGrpSpPr>
        <p:grpSpPr>
          <a:xfrm>
            <a:off x="1218469" y="764704"/>
            <a:ext cx="7519999" cy="830262"/>
            <a:chOff x="498017" y="1169978"/>
            <a:chExt cx="7519999" cy="830262"/>
          </a:xfrm>
        </p:grpSpPr>
        <p:graphicFrame>
          <p:nvGraphicFramePr>
            <p:cNvPr id="8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7014654"/>
                </p:ext>
              </p:extLst>
            </p:nvPr>
          </p:nvGraphicFramePr>
          <p:xfrm>
            <a:off x="2262188" y="1169978"/>
            <a:ext cx="2238375" cy="830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758" name="Equation" r:id="rId3" imgW="1155700" imgH="431800" progId="Equation.DSMT4">
                    <p:embed/>
                  </p:oleObj>
                </mc:Choice>
                <mc:Fallback>
                  <p:oleObj name="Equation" r:id="rId3" imgW="1155700" imgH="431800" progId="Equation.DSMT4">
                    <p:embed/>
                    <p:pic>
                      <p:nvPicPr>
                        <p:cNvPr id="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2188" y="1169978"/>
                          <a:ext cx="2238375" cy="830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8460689"/>
                </p:ext>
              </p:extLst>
            </p:nvPr>
          </p:nvGraphicFramePr>
          <p:xfrm>
            <a:off x="5363716" y="1364124"/>
            <a:ext cx="2654300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759" name="Equation" r:id="rId5" imgW="2577960" imgH="393480" progId="Equation.DSMT4">
                    <p:embed/>
                  </p:oleObj>
                </mc:Choice>
                <mc:Fallback>
                  <p:oleObj name="Equation" r:id="rId5" imgW="2577960" imgH="393480" progId="Equation.DSMT4">
                    <p:embed/>
                    <p:pic>
                      <p:nvPicPr>
                        <p:cNvPr id="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3716" y="1364124"/>
                          <a:ext cx="2654300" cy="41275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498017" y="1287519"/>
              <a:ext cx="1787967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r>
                <a:rPr lang="zh-CN" altLang="en-US" sz="2800" b="1" dirty="0"/>
                <a:t> </a:t>
              </a:r>
              <a:r>
                <a:rPr lang="en-US" altLang="zh-CN" sz="2800" b="1" dirty="0"/>
                <a:t> </a:t>
              </a:r>
              <a:r>
                <a:rPr lang="zh-CN" altLang="en-US" sz="2800" b="1" dirty="0">
                  <a:cs typeface="Times New Roman" pitchFamily="18" charset="0"/>
                </a:rPr>
                <a:t>数项级数</a:t>
              </a:r>
              <a:endParaRPr lang="zh-CN" altLang="en-US" sz="2800" b="1" dirty="0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499992" y="1265259"/>
              <a:ext cx="903109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r>
                <a:rPr lang="zh-CN" altLang="en-US" sz="2800" b="1" dirty="0">
                  <a:cs typeface="Times New Roman" pitchFamily="18" charset="0"/>
                </a:rPr>
                <a:t>的和</a:t>
              </a:r>
              <a:endParaRPr lang="zh-CN" altLang="en-US" sz="2800" b="1" dirty="0"/>
            </a:p>
          </p:txBody>
        </p:sp>
      </p:grp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6498324" y="836712"/>
            <a:ext cx="253817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1+cos1+ln2 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51520" y="865179"/>
            <a:ext cx="1395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1(1)</a:t>
            </a:r>
          </a:p>
        </p:txBody>
      </p:sp>
      <p:graphicFrame>
        <p:nvGraphicFramePr>
          <p:cNvPr id="14766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504465"/>
              </p:ext>
            </p:extLst>
          </p:nvPr>
        </p:nvGraphicFramePr>
        <p:xfrm>
          <a:off x="673868" y="1587314"/>
          <a:ext cx="80025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60" name="Equation" r:id="rId7" imgW="9118440" imgH="952200" progId="Equation.DSMT4">
                  <p:embed/>
                </p:oleObj>
              </mc:Choice>
              <mc:Fallback>
                <p:oleObj name="Equation" r:id="rId7" imgW="9118440" imgH="952200" progId="Equation.DSMT4">
                  <p:embed/>
                  <p:pic>
                    <p:nvPicPr>
                      <p:cNvPr id="147663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68" y="1587314"/>
                        <a:ext cx="80025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66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914492"/>
              </p:ext>
            </p:extLst>
          </p:nvPr>
        </p:nvGraphicFramePr>
        <p:xfrm>
          <a:off x="5220196" y="1772816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61" name="Equation" r:id="rId9" imgW="215640" imgH="317160" progId="Equation.DSMT4">
                  <p:embed/>
                </p:oleObj>
              </mc:Choice>
              <mc:Fallback>
                <p:oleObj name="Equation" r:id="rId9" imgW="215640" imgH="317160" progId="Equation.DSMT4">
                  <p:embed/>
                  <p:pic>
                    <p:nvPicPr>
                      <p:cNvPr id="14766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196" y="1772816"/>
                        <a:ext cx="215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663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82700"/>
              </p:ext>
            </p:extLst>
          </p:nvPr>
        </p:nvGraphicFramePr>
        <p:xfrm>
          <a:off x="744810" y="2578707"/>
          <a:ext cx="7067550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62" name="Equation" r:id="rId11" imgW="8127720" imgH="1231560" progId="Equation.DSMT4">
                  <p:embed/>
                </p:oleObj>
              </mc:Choice>
              <mc:Fallback>
                <p:oleObj name="Equation" r:id="rId11" imgW="8127720" imgH="1231560" progId="Equation.DSMT4">
                  <p:embed/>
                  <p:pic>
                    <p:nvPicPr>
                      <p:cNvPr id="147663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10" y="2578707"/>
                        <a:ext cx="7067550" cy="1046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663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811909"/>
              </p:ext>
            </p:extLst>
          </p:nvPr>
        </p:nvGraphicFramePr>
        <p:xfrm>
          <a:off x="2051720" y="3111872"/>
          <a:ext cx="2997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63" name="Equation" r:id="rId13" imgW="2997000" imgH="965160" progId="Equation.DSMT4">
                  <p:embed/>
                </p:oleObj>
              </mc:Choice>
              <mc:Fallback>
                <p:oleObj name="Equation" r:id="rId13" imgW="2997000" imgH="965160" progId="Equation.DSMT4">
                  <p:embed/>
                  <p:pic>
                    <p:nvPicPr>
                      <p:cNvPr id="147663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111872"/>
                        <a:ext cx="2997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7">
            <a:extLst>
              <a:ext uri="{FF2B5EF4-FFF2-40B4-BE49-F238E27FC236}">
                <a16:creationId xmlns:a16="http://schemas.microsoft.com/office/drawing/2014/main" id="{1F55E6CC-6242-4931-AB01-69A59E4B5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9248" y="1772816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64" name="Equation" r:id="rId15" imgW="965160" imgH="393480" progId="Equation.DSMT4">
                  <p:embed/>
                </p:oleObj>
              </mc:Choice>
              <mc:Fallback>
                <p:oleObj name="Equation" r:id="rId15" imgW="965160" imgH="393480" progId="Equation.DSMT4">
                  <p:embed/>
                  <p:pic>
                    <p:nvPicPr>
                      <p:cNvPr id="14" name="Object 27">
                        <a:extLst>
                          <a:ext uri="{FF2B5EF4-FFF2-40B4-BE49-F238E27FC236}">
                            <a16:creationId xmlns:a16="http://schemas.microsoft.com/office/drawing/2014/main" id="{1F55E6CC-6242-4931-AB01-69A59E4B56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248" y="1772816"/>
                        <a:ext cx="965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">
            <a:extLst>
              <a:ext uri="{FF2B5EF4-FFF2-40B4-BE49-F238E27FC236}">
                <a16:creationId xmlns:a16="http://schemas.microsoft.com/office/drawing/2014/main" id="{1FA66448-BEE7-4675-9498-50347638D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85751"/>
            <a:ext cx="1395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(2)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E7B12E75-2EF3-4E90-AE3B-4E90313C4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549847"/>
            <a:ext cx="1395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(3)</a:t>
            </a:r>
          </a:p>
        </p:txBody>
      </p:sp>
      <p:graphicFrame>
        <p:nvGraphicFramePr>
          <p:cNvPr id="18" name="Object 15">
            <a:extLst>
              <a:ext uri="{FF2B5EF4-FFF2-40B4-BE49-F238E27FC236}">
                <a16:creationId xmlns:a16="http://schemas.microsoft.com/office/drawing/2014/main" id="{C93391EA-0099-45C1-882D-D445485B98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565183"/>
              </p:ext>
            </p:extLst>
          </p:nvPr>
        </p:nvGraphicFramePr>
        <p:xfrm>
          <a:off x="827584" y="4240386"/>
          <a:ext cx="64262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65" name="Equation" r:id="rId17" imgW="7403760" imgH="469800" progId="Equation.DSMT4">
                  <p:embed/>
                </p:oleObj>
              </mc:Choice>
              <mc:Fallback>
                <p:oleObj name="Equation" r:id="rId17" imgW="7403760" imgH="469800" progId="Equation.DSMT4">
                  <p:embed/>
                  <p:pic>
                    <p:nvPicPr>
                      <p:cNvPr id="18" name="Object 15">
                        <a:extLst>
                          <a:ext uri="{FF2B5EF4-FFF2-40B4-BE49-F238E27FC236}">
                            <a16:creationId xmlns:a16="http://schemas.microsoft.com/office/drawing/2014/main" id="{C93391EA-0099-45C1-882D-D445485B98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240386"/>
                        <a:ext cx="64262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>
            <a:extLst>
              <a:ext uri="{FF2B5EF4-FFF2-40B4-BE49-F238E27FC236}">
                <a16:creationId xmlns:a16="http://schemas.microsoft.com/office/drawing/2014/main" id="{2D7ADC9B-CCAF-47BC-BFF5-9DE26C377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07466"/>
              </p:ext>
            </p:extLst>
          </p:nvPr>
        </p:nvGraphicFramePr>
        <p:xfrm>
          <a:off x="39688" y="4868863"/>
          <a:ext cx="9096375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66" name="Equation" r:id="rId19" imgW="11798280" imgH="1955520" progId="Equation.DSMT4">
                  <p:embed/>
                </p:oleObj>
              </mc:Choice>
              <mc:Fallback>
                <p:oleObj name="Equation" r:id="rId19" imgW="11798280" imgH="1955520" progId="Equation.DSMT4">
                  <p:embed/>
                  <p:pic>
                    <p:nvPicPr>
                      <p:cNvPr id="18" name="Object 15">
                        <a:extLst>
                          <a:ext uri="{FF2B5EF4-FFF2-40B4-BE49-F238E27FC236}">
                            <a16:creationId xmlns:a16="http://schemas.microsoft.com/office/drawing/2014/main" id="{C93391EA-0099-45C1-882D-D445485B98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8" y="4868863"/>
                        <a:ext cx="9096375" cy="16652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4">
            <a:extLst>
              <a:ext uri="{FF2B5EF4-FFF2-40B4-BE49-F238E27FC236}">
                <a16:creationId xmlns:a16="http://schemas.microsoft.com/office/drawing/2014/main" id="{2E0E82C8-35F2-4082-9205-3321FCEF7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134023"/>
            <a:ext cx="95856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(4)</a:t>
            </a:r>
          </a:p>
        </p:txBody>
      </p:sp>
      <p:graphicFrame>
        <p:nvGraphicFramePr>
          <p:cNvPr id="23" name="Object 15">
            <a:extLst>
              <a:ext uri="{FF2B5EF4-FFF2-40B4-BE49-F238E27FC236}">
                <a16:creationId xmlns:a16="http://schemas.microsoft.com/office/drawing/2014/main" id="{4E796ABD-045C-4F11-8773-2B741FF1DB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669533"/>
              </p:ext>
            </p:extLst>
          </p:nvPr>
        </p:nvGraphicFramePr>
        <p:xfrm>
          <a:off x="5835650" y="4254500"/>
          <a:ext cx="13874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67" name="Equation" r:id="rId21" imgW="1511280" imgH="393480" progId="Equation.DSMT4">
                  <p:embed/>
                </p:oleObj>
              </mc:Choice>
              <mc:Fallback>
                <p:oleObj name="Equation" r:id="rId21" imgW="1511280" imgH="393480" progId="Equation.DSMT4">
                  <p:embed/>
                  <p:pic>
                    <p:nvPicPr>
                      <p:cNvPr id="21" name="Object 15">
                        <a:extLst>
                          <a:ext uri="{FF2B5EF4-FFF2-40B4-BE49-F238E27FC236}">
                            <a16:creationId xmlns:a16="http://schemas.microsoft.com/office/drawing/2014/main" id="{2D7ADC9B-CCAF-47BC-BFF5-9DE26C377A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4254500"/>
                        <a:ext cx="1387475" cy="3984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091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7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4CF3174-B370-4648-BBFC-674C2D0C4859}"/>
              </a:ext>
            </a:extLst>
          </p:cNvPr>
          <p:cNvGrpSpPr/>
          <p:nvPr/>
        </p:nvGrpSpPr>
        <p:grpSpPr>
          <a:xfrm>
            <a:off x="476416" y="224145"/>
            <a:ext cx="7623976" cy="1513497"/>
            <a:chOff x="188384" y="224145"/>
            <a:chExt cx="7623976" cy="1513497"/>
          </a:xfrm>
        </p:grpSpPr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95E53C98-B898-492B-ACE3-1EBECFAA2E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7668965"/>
                </p:ext>
              </p:extLst>
            </p:nvPr>
          </p:nvGraphicFramePr>
          <p:xfrm>
            <a:off x="2210556" y="224145"/>
            <a:ext cx="1857388" cy="971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647" name="公式" r:id="rId3" imgW="1040948" imgH="545863" progId="Equation.3">
                    <p:embed/>
                  </p:oleObj>
                </mc:Choice>
                <mc:Fallback>
                  <p:oleObj name="公式" r:id="rId3" imgW="1040948" imgH="545863" progId="Equation.3">
                    <p:embed/>
                    <p:pic>
                      <p:nvPicPr>
                        <p:cNvPr id="151961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0556" y="224145"/>
                          <a:ext cx="1857388" cy="971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1">
              <a:extLst>
                <a:ext uri="{FF2B5EF4-FFF2-40B4-BE49-F238E27FC236}">
                  <a16:creationId xmlns:a16="http://schemas.microsoft.com/office/drawing/2014/main" id="{F727EEFA-E707-4266-AF22-3D75CB3E153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4906065"/>
                </p:ext>
              </p:extLst>
            </p:nvPr>
          </p:nvGraphicFramePr>
          <p:xfrm>
            <a:off x="4527536" y="476182"/>
            <a:ext cx="971404" cy="461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4648" name="公式" r:id="rId5" imgW="380670" imgH="177646" progId="Equation.3">
                    <p:embed/>
                  </p:oleObj>
                </mc:Choice>
                <mc:Fallback>
                  <p:oleObj name="公式" r:id="rId5" imgW="380670" imgH="177646" progId="Equation.3">
                    <p:embed/>
                    <p:pic>
                      <p:nvPicPr>
                        <p:cNvPr id="1519617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7536" y="476182"/>
                          <a:ext cx="971404" cy="46141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5980E2D-EA65-4B17-8E0F-21FF60D27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76" y="428604"/>
              <a:ext cx="371474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如果幂级数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51E012B-5D94-4B31-947E-8723F58B5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480" y="457508"/>
              <a:ext cx="107153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在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68F03B69-F6C7-4FF6-956C-DB9CB3E1E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84" y="1214422"/>
              <a:ext cx="567174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lang="zh-CN" altLang="en-US" sz="28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则幂级数的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收敛半径为</a:t>
              </a:r>
              <a:r>
                <a:rPr kumimoji="0" lang="en-US" altLang="zh-CN" sz="28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R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=_______. 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6635BDE-9556-430D-AE3B-EEB4A9683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640" y="457508"/>
              <a:ext cx="234872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处条件收敛，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DB279B60-2116-4FAC-A411-7608E78F6003}"/>
              </a:ext>
            </a:extLst>
          </p:cNvPr>
          <p:cNvSpPr/>
          <p:nvPr/>
        </p:nvSpPr>
        <p:spPr>
          <a:xfrm>
            <a:off x="4744022" y="119675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4849C5D6-E02F-40A4-9457-C1AF39AA1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04664"/>
            <a:ext cx="95856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(5)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EA9598C-1196-4C57-8186-299E44A9F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560832"/>
              </p:ext>
            </p:extLst>
          </p:nvPr>
        </p:nvGraphicFramePr>
        <p:xfrm>
          <a:off x="652784" y="3776315"/>
          <a:ext cx="8167688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49" name="Equation" r:id="rId7" imgW="8178480" imgH="927000" progId="Equation.DSMT4">
                  <p:embed/>
                </p:oleObj>
              </mc:Choice>
              <mc:Fallback>
                <p:oleObj name="Equation" r:id="rId7" imgW="8178480" imgH="92700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4" y="3776315"/>
                        <a:ext cx="8167688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CD97197-B6BF-475A-B1A1-92FC1562F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750617"/>
              </p:ext>
            </p:extLst>
          </p:nvPr>
        </p:nvGraphicFramePr>
        <p:xfrm>
          <a:off x="323528" y="4705209"/>
          <a:ext cx="75215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50" name="Equation" r:id="rId9" imgW="7530840" imgH="1993680" progId="Equation.DSMT4">
                  <p:embed/>
                </p:oleObj>
              </mc:Choice>
              <mc:Fallback>
                <p:oleObj name="Equation" r:id="rId9" imgW="7530840" imgH="19936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3C7BCFF-6DBF-476F-8C3B-058F4DF0C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705209"/>
                        <a:ext cx="7521575" cy="181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7C53799-C32F-4F8C-8967-6A9D990969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459587"/>
              </p:ext>
            </p:extLst>
          </p:nvPr>
        </p:nvGraphicFramePr>
        <p:xfrm>
          <a:off x="6550347" y="3573016"/>
          <a:ext cx="227012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51" name="Equation" r:id="rId11" imgW="2273040" imgH="927000" progId="Equation.DSMT4">
                  <p:embed/>
                </p:oleObj>
              </mc:Choice>
              <mc:Fallback>
                <p:oleObj name="Equation" r:id="rId11" imgW="2273040" imgH="9270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2FDF844-3572-47A1-BB20-18B09F6CC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0347" y="3573016"/>
                        <a:ext cx="2270125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">
            <a:extLst>
              <a:ext uri="{FF2B5EF4-FFF2-40B4-BE49-F238E27FC236}">
                <a16:creationId xmlns:a16="http://schemas.microsoft.com/office/drawing/2014/main" id="{86031D7F-ACC6-4244-9B42-0C1B0729E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892043"/>
            <a:ext cx="958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(7)</a:t>
            </a:r>
          </a:p>
        </p:txBody>
      </p:sp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8ACC62B5-09B2-4D1B-8C23-6333F2BBB4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956920"/>
              </p:ext>
            </p:extLst>
          </p:nvPr>
        </p:nvGraphicFramePr>
        <p:xfrm>
          <a:off x="467544" y="1901662"/>
          <a:ext cx="7962288" cy="162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52" name="Equation" r:id="rId13" imgW="8928000" imgH="1841400" progId="Equation.3">
                  <p:embed/>
                </p:oleObj>
              </mc:Choice>
              <mc:Fallback>
                <p:oleObj name="Equation" r:id="rId13" imgW="8928000" imgH="1841400" progId="Equation.3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01662"/>
                        <a:ext cx="7962288" cy="1628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12AE501-52DA-41C8-BB1D-765779B50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194448"/>
              </p:ext>
            </p:extLst>
          </p:nvPr>
        </p:nvGraphicFramePr>
        <p:xfrm>
          <a:off x="5544910" y="2900193"/>
          <a:ext cx="683273" cy="384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53" name="Equation" r:id="rId15" imgW="711000" imgH="393480" progId="Equation.DSMT4">
                  <p:embed/>
                </p:oleObj>
              </mc:Choice>
              <mc:Fallback>
                <p:oleObj name="Equation" r:id="rId15" imgW="711000" imgH="39348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910" y="2900193"/>
                        <a:ext cx="683273" cy="3847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3">
            <a:extLst>
              <a:ext uri="{FF2B5EF4-FFF2-40B4-BE49-F238E27FC236}">
                <a16:creationId xmlns:a16="http://schemas.microsoft.com/office/drawing/2014/main" id="{AAA18F0B-302B-43BC-8A05-CA62D7190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3" y="1988840"/>
            <a:ext cx="78128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(6) 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914905"/>
              </p:ext>
            </p:extLst>
          </p:nvPr>
        </p:nvGraphicFramePr>
        <p:xfrm>
          <a:off x="439144" y="891693"/>
          <a:ext cx="6621462" cy="469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14" name="Equation" r:id="rId3" imgW="7188120" imgH="5092560" progId="Equation.DSMT4">
                  <p:embed/>
                </p:oleObj>
              </mc:Choice>
              <mc:Fallback>
                <p:oleObj name="Equation" r:id="rId3" imgW="7188120" imgH="5092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44" y="891693"/>
                        <a:ext cx="6621462" cy="469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72200" y="1033572"/>
            <a:ext cx="500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5DCD39B-DACA-4EE0-AD34-30B293641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04664"/>
            <a:ext cx="1395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2(1)</a:t>
            </a:r>
          </a:p>
        </p:txBody>
      </p:sp>
    </p:spTree>
    <p:extLst>
      <p:ext uri="{BB962C8B-B14F-4D97-AF65-F5344CB8AC3E}">
        <p14:creationId xmlns:p14="http://schemas.microsoft.com/office/powerpoint/2010/main" val="339466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EF909BBA-8C30-40A0-BAC5-C018CCCB5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935511"/>
              </p:ext>
            </p:extLst>
          </p:nvPr>
        </p:nvGraphicFramePr>
        <p:xfrm>
          <a:off x="107702" y="553169"/>
          <a:ext cx="8640762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52" name="Equation" r:id="rId3" imgW="8737560" imgH="1485720" progId="Equation.DSMT4">
                  <p:embed/>
                </p:oleObj>
              </mc:Choice>
              <mc:Fallback>
                <p:oleObj name="Equation" r:id="rId3" imgW="8737560" imgH="1485720" progId="Equation.DSMT4">
                  <p:embed/>
                  <p:pic>
                    <p:nvPicPr>
                      <p:cNvPr id="15175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02" y="553169"/>
                        <a:ext cx="8640762" cy="13636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8">
            <a:extLst>
              <a:ext uri="{FF2B5EF4-FFF2-40B4-BE49-F238E27FC236}">
                <a16:creationId xmlns:a16="http://schemas.microsoft.com/office/drawing/2014/main" id="{266C5DC2-675A-4B52-9423-17F688951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2420888"/>
            <a:ext cx="80648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下列函数序列在所给区间上不一致收敛的是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(  ). 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79613E6-F659-4442-ABB6-EC9D58601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624742"/>
              </p:ext>
            </p:extLst>
          </p:nvPr>
        </p:nvGraphicFramePr>
        <p:xfrm>
          <a:off x="539552" y="3133000"/>
          <a:ext cx="8172648" cy="1780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53" name="Equation" r:id="rId5" imgW="10235880" imgH="1892160" progId="Equation.DSMT4">
                  <p:embed/>
                </p:oleObj>
              </mc:Choice>
              <mc:Fallback>
                <p:oleObj name="Equation" r:id="rId5" imgW="10235880" imgH="18921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133000"/>
                        <a:ext cx="8172648" cy="17807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722CFADD-5D33-496A-A019-88592DB68017}"/>
              </a:ext>
            </a:extLst>
          </p:cNvPr>
          <p:cNvSpPr/>
          <p:nvPr/>
        </p:nvSpPr>
        <p:spPr>
          <a:xfrm>
            <a:off x="8166634" y="745540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A</a:t>
            </a:r>
            <a:endParaRPr lang="zh-CN" altLang="en-US" sz="28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722E2DB-32BB-4F66-AA17-64992F666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332656"/>
            <a:ext cx="1395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2(2)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52D17FF4-8EAF-407C-B1BE-E6CBEFD48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2438260"/>
            <a:ext cx="1395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2(3)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BF8E176-9DE1-4E03-AC7F-39ADB6163F33}"/>
              </a:ext>
            </a:extLst>
          </p:cNvPr>
          <p:cNvGrpSpPr/>
          <p:nvPr/>
        </p:nvGrpSpPr>
        <p:grpSpPr>
          <a:xfrm>
            <a:off x="539552" y="2924944"/>
            <a:ext cx="6768752" cy="1459324"/>
            <a:chOff x="539552" y="2924944"/>
            <a:chExt cx="6768752" cy="1459324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AC2E12D7-0A71-4B52-9D57-7B09D6A1A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560" y="3861048"/>
              <a:ext cx="20882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P82:1</a:t>
              </a:r>
              <a:r>
                <a:rPr lang="zh-CN" altLang="en-US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（</a:t>
              </a:r>
              <a:r>
                <a:rPr lang="en-US" altLang="zh-CN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zh-CN" altLang="en-US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）</a:t>
              </a:r>
              <a:endPara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0A5BEACF-1281-4723-870E-F33C8B756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552" y="2924944"/>
              <a:ext cx="27279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P67: </a:t>
              </a:r>
              <a:r>
                <a:rPr lang="zh-CN" altLang="en-US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10.1.11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F86AB5E1-02DF-4B2F-A2AD-C4BA855AC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0384" y="2924944"/>
              <a:ext cx="272792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P65: </a:t>
              </a:r>
              <a:r>
                <a:rPr lang="zh-CN" altLang="en-US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10.1.10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C61391B1-1A03-4A0D-9BBC-CEACE2F31CCB}"/>
              </a:ext>
            </a:extLst>
          </p:cNvPr>
          <p:cNvSpPr/>
          <p:nvPr/>
        </p:nvSpPr>
        <p:spPr>
          <a:xfrm>
            <a:off x="8100392" y="2401724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A</a:t>
            </a:r>
            <a:endParaRPr lang="zh-CN" altLang="en-US" sz="2800" dirty="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7BE5C2F-684F-4FB7-AACD-4B9CC7A87E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273904"/>
              </p:ext>
            </p:extLst>
          </p:nvPr>
        </p:nvGraphicFramePr>
        <p:xfrm>
          <a:off x="2988617" y="4689321"/>
          <a:ext cx="56165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54" name="Equation" r:id="rId7" imgW="7035480" imgH="850680" progId="Equation.DSMT4">
                  <p:embed/>
                </p:oleObj>
              </mc:Choice>
              <mc:Fallback>
                <p:oleObj name="Equation" r:id="rId7" imgW="7035480" imgH="8506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79613E6-F659-4442-ABB6-EC9D586013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617" y="4689321"/>
                        <a:ext cx="5616575" cy="800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50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642444"/>
              </p:ext>
            </p:extLst>
          </p:nvPr>
        </p:nvGraphicFramePr>
        <p:xfrm>
          <a:off x="382661" y="318880"/>
          <a:ext cx="8005763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629" name="Equation" r:id="rId3" imgW="8686800" imgH="3060360" progId="Equation.DSMT4">
                  <p:embed/>
                </p:oleObj>
              </mc:Choice>
              <mc:Fallback>
                <p:oleObj name="Equation" r:id="rId3" imgW="8686800" imgH="3060360" progId="Equation.DSMT4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661" y="318880"/>
                        <a:ext cx="8005763" cy="271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7020272" y="749648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</a:rPr>
              <a:t>2015</a:t>
            </a:r>
            <a:r>
              <a:rPr lang="zh-CN" altLang="en-US" b="1" dirty="0">
                <a:solidFill>
                  <a:schemeClr val="accent2"/>
                </a:solidFill>
              </a:rPr>
              <a:t>研）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183110"/>
              </p:ext>
            </p:extLst>
          </p:nvPr>
        </p:nvGraphicFramePr>
        <p:xfrm>
          <a:off x="3702391" y="1459570"/>
          <a:ext cx="293545" cy="313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630" name="Equation" r:id="rId5" imgW="279360" imgH="291960" progId="Equation.DSMT4">
                  <p:embed/>
                </p:oleObj>
              </mc:Choice>
              <mc:Fallback>
                <p:oleObj name="Equation" r:id="rId5" imgW="279360" imgH="29196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391" y="1459570"/>
                        <a:ext cx="293545" cy="3132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160932"/>
              </p:ext>
            </p:extLst>
          </p:nvPr>
        </p:nvGraphicFramePr>
        <p:xfrm>
          <a:off x="251520" y="3141315"/>
          <a:ext cx="8555038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631" name="公式" r:id="rId7" imgW="9283680" imgH="2755800" progId="Equation.3">
                  <p:embed/>
                </p:oleObj>
              </mc:Choice>
              <mc:Fallback>
                <p:oleObj name="公式" r:id="rId7" imgW="9283680" imgH="27558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141315"/>
                        <a:ext cx="8555038" cy="244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FDF98B2B-CFB9-4E5B-AA4D-2ED199D82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40" y="404664"/>
            <a:ext cx="1395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2(4)</a:t>
            </a:r>
          </a:p>
        </p:txBody>
      </p:sp>
    </p:spTree>
    <p:extLst>
      <p:ext uri="{BB962C8B-B14F-4D97-AF65-F5344CB8AC3E}">
        <p14:creationId xmlns:p14="http://schemas.microsoft.com/office/powerpoint/2010/main" val="15878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42910" y="1071546"/>
            <a:ext cx="361835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9900FF"/>
                </a:solidFill>
                <a:ea typeface="黑体" pitchFamily="2" charset="-122"/>
              </a:rPr>
              <a:t>1.  </a:t>
            </a:r>
            <a:r>
              <a:rPr lang="zh-CN" altLang="en-US" b="1" dirty="0">
                <a:solidFill>
                  <a:srgbClr val="9900FF"/>
                </a:solidFill>
                <a:ea typeface="黑体" pitchFamily="2" charset="-122"/>
              </a:rPr>
              <a:t>收敛域与和函数</a:t>
            </a:r>
            <a:endParaRPr lang="zh-CN" altLang="en-US" b="1" dirty="0">
              <a:solidFill>
                <a:srgbClr val="9900FF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638906"/>
              </p:ext>
            </p:extLst>
          </p:nvPr>
        </p:nvGraphicFramePr>
        <p:xfrm>
          <a:off x="683568" y="3367106"/>
          <a:ext cx="7056437" cy="263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538" name="Document" r:id="rId3" imgW="7946857" imgH="2978510" progId="Word.Document.8">
                  <p:embed/>
                </p:oleObj>
              </mc:Choice>
              <mc:Fallback>
                <p:oleObj name="Document" r:id="rId3" imgW="7946857" imgH="2978510" progId="Word.Document.8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367106"/>
                        <a:ext cx="7056437" cy="2633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217008"/>
              </p:ext>
            </p:extLst>
          </p:nvPr>
        </p:nvGraphicFramePr>
        <p:xfrm>
          <a:off x="558800" y="1643050"/>
          <a:ext cx="7383463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539" name="Document" r:id="rId5" imgW="8110669" imgH="1859365" progId="Word.Document.8">
                  <p:embed/>
                </p:oleObj>
              </mc:Choice>
              <mc:Fallback>
                <p:oleObj name="Document" r:id="rId5" imgW="8110669" imgH="1859365" progId="Word.Document.8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1643050"/>
                        <a:ext cx="7383463" cy="170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33436" y="357166"/>
            <a:ext cx="5410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一、主要内容</a:t>
            </a:r>
          </a:p>
        </p:txBody>
      </p:sp>
    </p:spTree>
    <p:extLst>
      <p:ext uri="{BB962C8B-B14F-4D97-AF65-F5344CB8AC3E}">
        <p14:creationId xmlns:p14="http://schemas.microsoft.com/office/powerpoint/2010/main" val="1801305997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447990"/>
              </p:ext>
            </p:extLst>
          </p:nvPr>
        </p:nvGraphicFramePr>
        <p:xfrm>
          <a:off x="827584" y="197644"/>
          <a:ext cx="6464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17" name="公式" r:id="rId3" imgW="6464160" imgH="927000" progId="Equation.3">
                  <p:embed/>
                </p:oleObj>
              </mc:Choice>
              <mc:Fallback>
                <p:oleObj name="公式" r:id="rId3" imgW="6464160" imgH="927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97644"/>
                        <a:ext cx="64643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46668" y="1191268"/>
            <a:ext cx="567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521507"/>
              </p:ext>
            </p:extLst>
          </p:nvPr>
        </p:nvGraphicFramePr>
        <p:xfrm>
          <a:off x="428596" y="1857364"/>
          <a:ext cx="8358246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18" name="公式" r:id="rId5" imgW="8153280" imgH="1358640" progId="Equation.3">
                  <p:embed/>
                </p:oleObj>
              </mc:Choice>
              <mc:Fallback>
                <p:oleObj name="公式" r:id="rId5" imgW="8153280" imgH="1358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857364"/>
                        <a:ext cx="8358246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8276" name="Object 52"/>
          <p:cNvGraphicFramePr>
            <a:graphicFrameLocks noChangeAspect="1"/>
          </p:cNvGraphicFramePr>
          <p:nvPr/>
        </p:nvGraphicFramePr>
        <p:xfrm>
          <a:off x="639794" y="1039802"/>
          <a:ext cx="843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19" name="公式" r:id="rId7" imgW="8432640" imgH="888840" progId="Equation.3">
                  <p:embed/>
                </p:oleObj>
              </mc:Choice>
              <mc:Fallback>
                <p:oleObj name="公式" r:id="rId7" imgW="8432640" imgH="8888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94" y="1039802"/>
                        <a:ext cx="8432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>
            <a:extLst>
              <a:ext uri="{FF2B5EF4-FFF2-40B4-BE49-F238E27FC236}">
                <a16:creationId xmlns:a16="http://schemas.microsoft.com/office/drawing/2014/main" id="{3D1385A0-32D2-4246-81D4-C9887ED5F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89607"/>
            <a:ext cx="1395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11" name="Object 53">
            <a:extLst>
              <a:ext uri="{FF2B5EF4-FFF2-40B4-BE49-F238E27FC236}">
                <a16:creationId xmlns:a16="http://schemas.microsoft.com/office/drawing/2014/main" id="{AB86DFB4-1E9B-4F36-BCF5-EBAE73073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080361"/>
              </p:ext>
            </p:extLst>
          </p:nvPr>
        </p:nvGraphicFramePr>
        <p:xfrm>
          <a:off x="467544" y="4725144"/>
          <a:ext cx="70040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20" name="Equation" r:id="rId9" imgW="7251480" imgH="850680" progId="Equation.DSMT4">
                  <p:embed/>
                </p:oleObj>
              </mc:Choice>
              <mc:Fallback>
                <p:oleObj name="Equation" r:id="rId9" imgW="7251480" imgH="850680" progId="Equation.DSMT4">
                  <p:embed/>
                  <p:pic>
                    <p:nvPicPr>
                      <p:cNvPr id="948277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725144"/>
                        <a:ext cx="70040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5">
            <a:extLst>
              <a:ext uri="{FF2B5EF4-FFF2-40B4-BE49-F238E27FC236}">
                <a16:creationId xmlns:a16="http://schemas.microsoft.com/office/drawing/2014/main" id="{C5C7BFC4-453F-4C26-971C-D270C05C5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859608"/>
              </p:ext>
            </p:extLst>
          </p:nvPr>
        </p:nvGraphicFramePr>
        <p:xfrm>
          <a:off x="467544" y="3933056"/>
          <a:ext cx="4446587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21" name="Equation" r:id="rId11" imgW="4635360" imgH="888840" progId="Equation.DSMT4">
                  <p:embed/>
                </p:oleObj>
              </mc:Choice>
              <mc:Fallback>
                <p:oleObj name="Equation" r:id="rId11" imgW="4635360" imgH="888840" progId="Equation.DSMT4">
                  <p:embed/>
                  <p:pic>
                    <p:nvPicPr>
                      <p:cNvPr id="948279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933056"/>
                        <a:ext cx="4446587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FB69E72-1BEB-40C4-B1E1-B325582BA3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95293"/>
              </p:ext>
            </p:extLst>
          </p:nvPr>
        </p:nvGraphicFramePr>
        <p:xfrm>
          <a:off x="432172" y="3140968"/>
          <a:ext cx="478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22" name="Equation" r:id="rId13" imgW="4787640" imgH="927000" progId="Equation.DSMT4">
                  <p:embed/>
                </p:oleObj>
              </mc:Choice>
              <mc:Fallback>
                <p:oleObj name="Equation" r:id="rId13" imgW="4787640" imgH="9270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1B15979-E2C9-43EB-923F-59FBF280AD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72" y="3140968"/>
                        <a:ext cx="47879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9827DDC4-0BA2-4EA5-9AC2-292B5C68B6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599069"/>
              </p:ext>
            </p:extLst>
          </p:nvPr>
        </p:nvGraphicFramePr>
        <p:xfrm>
          <a:off x="454025" y="5516563"/>
          <a:ext cx="839311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123" name="Equation" r:id="rId15" imgW="9003960" imgH="927000" progId="Equation.DSMT4">
                  <p:embed/>
                </p:oleObj>
              </mc:Choice>
              <mc:Fallback>
                <p:oleObj name="Equation" r:id="rId15" imgW="9003960" imgH="9270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1928EF88-3D6B-48AF-A177-E7F96EE768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5516563"/>
                        <a:ext cx="8393113" cy="8651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07504" y="1825660"/>
            <a:ext cx="567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4" name="Rectangle 67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482746"/>
              </p:ext>
            </p:extLst>
          </p:nvPr>
        </p:nvGraphicFramePr>
        <p:xfrm>
          <a:off x="827584" y="1662236"/>
          <a:ext cx="4752528" cy="189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142" name="公式" r:id="rId3" imgW="4952880" imgH="1968480" progId="Equation.3">
                  <p:embed/>
                </p:oleObj>
              </mc:Choice>
              <mc:Fallback>
                <p:oleObj name="公式" r:id="rId3" imgW="4952880" imgH="1968480" progId="Equation.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662236"/>
                        <a:ext cx="4752528" cy="189949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8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" name="Rectangle 68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398388"/>
              </p:ext>
            </p:extLst>
          </p:nvPr>
        </p:nvGraphicFramePr>
        <p:xfrm>
          <a:off x="827584" y="3634871"/>
          <a:ext cx="4464496" cy="1882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143" name="公式" r:id="rId5" imgW="4647960" imgH="1942920" progId="Equation.3">
                  <p:embed/>
                </p:oleObj>
              </mc:Choice>
              <mc:Fallback>
                <p:oleObj name="公式" r:id="rId5" imgW="4647960" imgH="1942920" progId="Equation.3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634871"/>
                        <a:ext cx="4464496" cy="18823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68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69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741011"/>
              </p:ext>
            </p:extLst>
          </p:nvPr>
        </p:nvGraphicFramePr>
        <p:xfrm>
          <a:off x="805160" y="5517232"/>
          <a:ext cx="52070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144" name="Equation" r:id="rId7" imgW="5232240" imgH="888840" progId="Equation.DSMT4">
                  <p:embed/>
                </p:oleObj>
              </mc:Choice>
              <mc:Fallback>
                <p:oleObj name="Equation" r:id="rId7" imgW="5232240" imgH="888840" progId="Equation.DSMT4">
                  <p:embed/>
                  <p:pic>
                    <p:nvPicPr>
                      <p:cNvPr id="4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160" y="5517232"/>
                        <a:ext cx="52070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44"/>
          <p:cNvSpPr/>
          <p:nvPr/>
        </p:nvSpPr>
        <p:spPr>
          <a:xfrm>
            <a:off x="107504" y="134029"/>
            <a:ext cx="36724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练习（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P92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））</a:t>
            </a: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215406"/>
              </p:ext>
            </p:extLst>
          </p:nvPr>
        </p:nvGraphicFramePr>
        <p:xfrm>
          <a:off x="157163" y="620713"/>
          <a:ext cx="815925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145" name="Equation" r:id="rId9" imgW="8140680" imgH="965160" progId="Equation.DSMT4">
                  <p:embed/>
                </p:oleObj>
              </mc:Choice>
              <mc:Fallback>
                <p:oleObj name="Equation" r:id="rId9" imgW="8140680" imgH="965160" progId="Equation.DSMT4">
                  <p:embed/>
                  <p:pic>
                    <p:nvPicPr>
                      <p:cNvPr id="47" name="对象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620713"/>
                        <a:ext cx="8159253" cy="971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064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479523"/>
              </p:ext>
            </p:extLst>
          </p:nvPr>
        </p:nvGraphicFramePr>
        <p:xfrm>
          <a:off x="251520" y="332656"/>
          <a:ext cx="81057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09" name="Equation" r:id="rId3" imgW="7848360" imgH="901440" progId="Equation.3">
                  <p:embed/>
                </p:oleObj>
              </mc:Choice>
              <mc:Fallback>
                <p:oleObj name="Equation" r:id="rId3" imgW="7848360" imgH="90144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32656"/>
                        <a:ext cx="8105775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79512" y="46161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en-US" altLang="zh-CN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269032" y="1556792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140687"/>
              </p:ext>
            </p:extLst>
          </p:nvPr>
        </p:nvGraphicFramePr>
        <p:xfrm>
          <a:off x="899592" y="1412776"/>
          <a:ext cx="5114925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10" name="Equation" r:id="rId5" imgW="4952880" imgH="2184120" progId="Equation.3">
                  <p:embed/>
                </p:oleObj>
              </mc:Choice>
              <mc:Fallback>
                <p:oleObj name="Equation" r:id="rId5" imgW="4952880" imgH="218412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12776"/>
                        <a:ext cx="5114925" cy="216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855434"/>
              </p:ext>
            </p:extLst>
          </p:nvPr>
        </p:nvGraphicFramePr>
        <p:xfrm>
          <a:off x="2771800" y="3717032"/>
          <a:ext cx="533876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11" name="Equation" r:id="rId7" imgW="5168880" imgH="927000" progId="Equation.3">
                  <p:embed/>
                </p:oleObj>
              </mc:Choice>
              <mc:Fallback>
                <p:oleObj name="Equation" r:id="rId7" imgW="5168880" imgH="9270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717032"/>
                        <a:ext cx="5338763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67423"/>
              </p:ext>
            </p:extLst>
          </p:nvPr>
        </p:nvGraphicFramePr>
        <p:xfrm>
          <a:off x="539552" y="4797152"/>
          <a:ext cx="73707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12" name="Equation" r:id="rId9" imgW="7137360" imgH="901440" progId="Equation.3">
                  <p:embed/>
                </p:oleObj>
              </mc:Choice>
              <mc:Fallback>
                <p:oleObj name="Equation" r:id="rId9" imgW="7137360" imgH="90144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797152"/>
                        <a:ext cx="7370762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549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417797"/>
              </p:ext>
            </p:extLst>
          </p:nvPr>
        </p:nvGraphicFramePr>
        <p:xfrm>
          <a:off x="440506" y="188640"/>
          <a:ext cx="8235950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260" name="Equation" r:id="rId3" imgW="7975440" imgH="1562040" progId="Equation.3">
                  <p:embed/>
                </p:oleObj>
              </mc:Choice>
              <mc:Fallback>
                <p:oleObj name="Equation" r:id="rId3" imgW="7975440" imgH="156204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06" y="188640"/>
                        <a:ext cx="8235950" cy="154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79512" y="46161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en-US" altLang="zh-CN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269032" y="2157140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293290"/>
              </p:ext>
            </p:extLst>
          </p:nvPr>
        </p:nvGraphicFramePr>
        <p:xfrm>
          <a:off x="1176338" y="1900238"/>
          <a:ext cx="7107237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261" name="Equation" r:id="rId5" imgW="6883200" imgH="1104840" progId="Equation.3">
                  <p:embed/>
                </p:oleObj>
              </mc:Choice>
              <mc:Fallback>
                <p:oleObj name="Equation" r:id="rId5" imgW="6883200" imgH="110484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1900238"/>
                        <a:ext cx="7107237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412538"/>
              </p:ext>
            </p:extLst>
          </p:nvPr>
        </p:nvGraphicFramePr>
        <p:xfrm>
          <a:off x="395536" y="3108300"/>
          <a:ext cx="793432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262" name="Equation" r:id="rId7" imgW="7683480" imgH="2145960" progId="Equation.3">
                  <p:embed/>
                </p:oleObj>
              </mc:Choice>
              <mc:Fallback>
                <p:oleObj name="Equation" r:id="rId7" imgW="7683480" imgH="214596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108300"/>
                        <a:ext cx="7934325" cy="212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023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21999"/>
              </p:ext>
            </p:extLst>
          </p:nvPr>
        </p:nvGraphicFramePr>
        <p:xfrm>
          <a:off x="440506" y="188640"/>
          <a:ext cx="8235950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270" name="Equation" r:id="rId3" imgW="7975440" imgH="1562040" progId="Equation.3">
                  <p:embed/>
                </p:oleObj>
              </mc:Choice>
              <mc:Fallback>
                <p:oleObj name="Equation" r:id="rId3" imgW="7975440" imgH="156204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06" y="188640"/>
                        <a:ext cx="8235950" cy="154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107504" y="2157140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992141"/>
              </p:ext>
            </p:extLst>
          </p:nvPr>
        </p:nvGraphicFramePr>
        <p:xfrm>
          <a:off x="1176338" y="1900238"/>
          <a:ext cx="7107237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271" name="Equation" r:id="rId5" imgW="6883200" imgH="1104840" progId="Equation.3">
                  <p:embed/>
                </p:oleObj>
              </mc:Choice>
              <mc:Fallback>
                <p:oleObj name="Equation" r:id="rId5" imgW="6883200" imgH="110484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1900238"/>
                        <a:ext cx="7107237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952123"/>
              </p:ext>
            </p:extLst>
          </p:nvPr>
        </p:nvGraphicFramePr>
        <p:xfrm>
          <a:off x="395536" y="3140968"/>
          <a:ext cx="813117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272" name="Equation" r:id="rId7" imgW="7873920" imgH="2145960" progId="Equation.3">
                  <p:embed/>
                </p:oleObj>
              </mc:Choice>
              <mc:Fallback>
                <p:oleObj name="Equation" r:id="rId7" imgW="7873920" imgH="214596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140968"/>
                        <a:ext cx="8131175" cy="212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53F255E8-0206-4EC7-9294-04A616308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6161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en-US" altLang="zh-CN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791719"/>
              </p:ext>
            </p:extLst>
          </p:nvPr>
        </p:nvGraphicFramePr>
        <p:xfrm>
          <a:off x="381308" y="404664"/>
          <a:ext cx="8367156" cy="2221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442" name="Equation" r:id="rId3" imgW="8102520" imgH="2247840" progId="Equation.3">
                  <p:embed/>
                </p:oleObj>
              </mc:Choice>
              <mc:Fallback>
                <p:oleObj name="Equation" r:id="rId3" imgW="8102520" imgH="224784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08" y="404664"/>
                        <a:ext cx="8367156" cy="2221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51520" y="332656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en-US" altLang="zh-CN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269032" y="2636912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719638"/>
              </p:ext>
            </p:extLst>
          </p:nvPr>
        </p:nvGraphicFramePr>
        <p:xfrm>
          <a:off x="990600" y="2636838"/>
          <a:ext cx="741203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443" name="Equation" r:id="rId5" imgW="7175160" imgH="647640" progId="Equation.3">
                  <p:embed/>
                </p:oleObj>
              </mc:Choice>
              <mc:Fallback>
                <p:oleObj name="Equation" r:id="rId5" imgW="7175160" imgH="647640" progId="Equation.3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36838"/>
                        <a:ext cx="7412038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333501"/>
              </p:ext>
            </p:extLst>
          </p:nvPr>
        </p:nvGraphicFramePr>
        <p:xfrm>
          <a:off x="228600" y="3357563"/>
          <a:ext cx="84232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444" name="Equation" r:id="rId7" imgW="8153280" imgH="647640" progId="Equation.3">
                  <p:embed/>
                </p:oleObj>
              </mc:Choice>
              <mc:Fallback>
                <p:oleObj name="Equation" r:id="rId7" imgW="8153280" imgH="647640" progId="Equation.3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57563"/>
                        <a:ext cx="8423275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528351"/>
              </p:ext>
            </p:extLst>
          </p:nvPr>
        </p:nvGraphicFramePr>
        <p:xfrm>
          <a:off x="467544" y="4005064"/>
          <a:ext cx="810736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445" name="Equation" r:id="rId9" imgW="7848360" imgH="825480" progId="Equation.3">
                  <p:embed/>
                </p:oleObj>
              </mc:Choice>
              <mc:Fallback>
                <p:oleObj name="Equation" r:id="rId9" imgW="7848360" imgH="825480" progId="Equation.3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005064"/>
                        <a:ext cx="8107363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884717"/>
              </p:ext>
            </p:extLst>
          </p:nvPr>
        </p:nvGraphicFramePr>
        <p:xfrm>
          <a:off x="404327" y="4834074"/>
          <a:ext cx="65595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446" name="Equation" r:id="rId11" imgW="6349680" imgH="825480" progId="Equation.3">
                  <p:embed/>
                </p:oleObj>
              </mc:Choice>
              <mc:Fallback>
                <p:oleObj name="Equation" r:id="rId11" imgW="6349680" imgH="825480" progId="Equation.3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27" y="4834074"/>
                        <a:ext cx="6559550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933536"/>
              </p:ext>
            </p:extLst>
          </p:nvPr>
        </p:nvGraphicFramePr>
        <p:xfrm>
          <a:off x="467544" y="5877272"/>
          <a:ext cx="60864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447" name="Equation" r:id="rId13" imgW="5892480" imgH="457200" progId="Equation.3">
                  <p:embed/>
                </p:oleObj>
              </mc:Choice>
              <mc:Fallback>
                <p:oleObj name="Equation" r:id="rId13" imgW="5892480" imgH="457200" progId="Equation.3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877272"/>
                        <a:ext cx="60864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193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459136"/>
              </p:ext>
            </p:extLst>
          </p:nvPr>
        </p:nvGraphicFramePr>
        <p:xfrm>
          <a:off x="471488" y="1843088"/>
          <a:ext cx="8142287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44" name="Document" r:id="rId3" imgW="8417411" imgH="1673320" progId="Word.Document.8">
                  <p:embed/>
                </p:oleObj>
              </mc:Choice>
              <mc:Fallback>
                <p:oleObj name="Document" r:id="rId3" imgW="8417411" imgH="1673320" progId="Word.Document.8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1843088"/>
                        <a:ext cx="8142287" cy="160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5536" y="476672"/>
            <a:ext cx="183255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三、应用</a:t>
            </a:r>
            <a:endParaRPr lang="en-US" altLang="zh-CN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9035" y="1177588"/>
            <a:ext cx="4875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处处</a:t>
            </a:r>
            <a:r>
              <a:rPr lang="zh-CN" altLang="en-US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连续处处</a:t>
            </a:r>
            <a:r>
              <a:rPr lang="zh-CN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不可导的函数</a:t>
            </a:r>
            <a:endParaRPr lang="zh-CN" altLang="en-US" sz="2800" dirty="0">
              <a:solidFill>
                <a:srgbClr val="9900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410361"/>
              </p:ext>
            </p:extLst>
          </p:nvPr>
        </p:nvGraphicFramePr>
        <p:xfrm>
          <a:off x="539552" y="3356992"/>
          <a:ext cx="8008938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45" name="Document" r:id="rId5" imgW="8420651" imgH="2356683" progId="Word.Document.8">
                  <p:embed/>
                </p:oleObj>
              </mc:Choice>
              <mc:Fallback>
                <p:oleObj name="Document" r:id="rId5" imgW="8420651" imgH="2356683" progId="Word.Document.8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356992"/>
                        <a:ext cx="8008938" cy="222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91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548680"/>
            <a:ext cx="7772400" cy="6477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400" b="1" dirty="0"/>
              <a:t>下图显示不同参数所对应的</a:t>
            </a:r>
            <a:r>
              <a:rPr lang="en-US" altLang="zh-CN" sz="2400" b="1" dirty="0" err="1"/>
              <a:t>Weierstrass</a:t>
            </a:r>
            <a:r>
              <a:rPr lang="zh-CN" altLang="en-US" sz="2400" b="1" dirty="0"/>
              <a:t>函数的图像</a:t>
            </a:r>
          </a:p>
        </p:txBody>
      </p:sp>
      <p:pic>
        <p:nvPicPr>
          <p:cNvPr id="39939" name="Picture 3" descr="Weiers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9883"/>
            <a:ext cx="2501900" cy="222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0" name="Picture 4" descr="Weierst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1454551"/>
            <a:ext cx="2468562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1" name="Picture 5" descr="Weierst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786" y="4037013"/>
            <a:ext cx="247173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2" name="Picture 6" descr="Weierst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76700"/>
            <a:ext cx="2476500" cy="217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67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632335"/>
              </p:ext>
            </p:extLst>
          </p:nvPr>
        </p:nvGraphicFramePr>
        <p:xfrm>
          <a:off x="179512" y="476672"/>
          <a:ext cx="864096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615" name="Document" r:id="rId3" imgW="10287747" imgH="585482" progId="Word.Document.8">
                  <p:embed/>
                </p:oleObj>
              </mc:Choice>
              <mc:Fallback>
                <p:oleObj name="Document" r:id="rId3" imgW="10287747" imgH="585482" progId="Word.Document.8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6672"/>
                        <a:ext cx="8640960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580749"/>
              </p:ext>
            </p:extLst>
          </p:nvPr>
        </p:nvGraphicFramePr>
        <p:xfrm>
          <a:off x="323528" y="2218891"/>
          <a:ext cx="6480720" cy="1138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616" name="Document" r:id="rId5" imgW="7708880" imgH="1354130" progId="Word.Document.8">
                  <p:embed/>
                </p:oleObj>
              </mc:Choice>
              <mc:Fallback>
                <p:oleObj name="Document" r:id="rId5" imgW="7708880" imgH="1354130" progId="Word.Document.8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218891"/>
                        <a:ext cx="6480720" cy="11381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179415"/>
              </p:ext>
            </p:extLst>
          </p:nvPr>
        </p:nvGraphicFramePr>
        <p:xfrm>
          <a:off x="325438" y="901700"/>
          <a:ext cx="796607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617" name="Document" r:id="rId7" imgW="8977122" imgH="1785997" progId="Word.Document.8">
                  <p:embed/>
                </p:oleObj>
              </mc:Choice>
              <mc:Fallback>
                <p:oleObj name="Document" r:id="rId7" imgW="8977122" imgH="1785997" progId="Word.Document.8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901700"/>
                        <a:ext cx="7966075" cy="157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669494"/>
              </p:ext>
            </p:extLst>
          </p:nvPr>
        </p:nvGraphicFramePr>
        <p:xfrm>
          <a:off x="323528" y="4415557"/>
          <a:ext cx="8170863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618" name="Document" r:id="rId9" imgW="9266713" imgH="2404903" progId="Word.Document.8">
                  <p:embed/>
                </p:oleObj>
              </mc:Choice>
              <mc:Fallback>
                <p:oleObj name="Document" r:id="rId9" imgW="9266713" imgH="2404903" progId="Word.Document.8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415557"/>
                        <a:ext cx="8170863" cy="210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747797"/>
              </p:ext>
            </p:extLst>
          </p:nvPr>
        </p:nvGraphicFramePr>
        <p:xfrm>
          <a:off x="323528" y="3429000"/>
          <a:ext cx="7019919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619" name="Document" r:id="rId11" imgW="7964858" imgH="1061569" progId="Word.Document.8">
                  <p:embed/>
                </p:oleObj>
              </mc:Choice>
              <mc:Fallback>
                <p:oleObj name="Document" r:id="rId11" imgW="7964858" imgH="1061569" progId="Word.Document.8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429000"/>
                        <a:ext cx="7019919" cy="936104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223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65730"/>
              </p:ext>
            </p:extLst>
          </p:nvPr>
        </p:nvGraphicFramePr>
        <p:xfrm>
          <a:off x="251520" y="404664"/>
          <a:ext cx="8542034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411" name="Document" r:id="rId3" imgW="9853555" imgH="3579106" progId="Word.Document.8">
                  <p:embed/>
                </p:oleObj>
              </mc:Choice>
              <mc:Fallback>
                <p:oleObj name="Document" r:id="rId3" imgW="9853555" imgH="3579106" progId="Word.Document.8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04664"/>
                        <a:ext cx="8542034" cy="30963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812591"/>
              </p:ext>
            </p:extLst>
          </p:nvPr>
        </p:nvGraphicFramePr>
        <p:xfrm>
          <a:off x="273942" y="3416760"/>
          <a:ext cx="861853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412" name="Document" r:id="rId5" imgW="10284756" imgH="1178167" progId="Word.Document.8">
                  <p:embed/>
                </p:oleObj>
              </mc:Choice>
              <mc:Fallback>
                <p:oleObj name="Document" r:id="rId5" imgW="10284756" imgH="1178167" progId="Word.Document.8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942" y="3416760"/>
                        <a:ext cx="8618538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9D3CFF35-4701-4DB0-AB5A-9CBD01E95F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300134"/>
              </p:ext>
            </p:extLst>
          </p:nvPr>
        </p:nvGraphicFramePr>
        <p:xfrm>
          <a:off x="263525" y="4365104"/>
          <a:ext cx="623728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413" name="Document" r:id="rId7" imgW="7591593" imgH="1355005" progId="Word.Document.8">
                  <p:embed/>
                </p:oleObj>
              </mc:Choice>
              <mc:Fallback>
                <p:oleObj name="Document" r:id="rId7" imgW="7591593" imgH="1355005" progId="Word.Document.8">
                  <p:embed/>
                  <p:pic>
                    <p:nvPicPr>
                      <p:cNvPr id="440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4365104"/>
                        <a:ext cx="6237288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11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23528" y="428604"/>
            <a:ext cx="65344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9900FF"/>
                </a:solidFill>
                <a:ea typeface="黑体" pitchFamily="2" charset="-122"/>
              </a:rPr>
              <a:t>2. </a:t>
            </a:r>
            <a:r>
              <a:rPr lang="zh-CN" altLang="en-US" b="1" dirty="0">
                <a:solidFill>
                  <a:srgbClr val="9900FF"/>
                </a:solidFill>
                <a:ea typeface="黑体" pitchFamily="2" charset="-122"/>
              </a:rPr>
              <a:t>函数序列一致收敛的定义与充要条件</a:t>
            </a:r>
            <a:endParaRPr lang="zh-CN" altLang="en-US" b="1" dirty="0">
              <a:solidFill>
                <a:srgbClr val="9900FF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542672"/>
              </p:ext>
            </p:extLst>
          </p:nvPr>
        </p:nvGraphicFramePr>
        <p:xfrm>
          <a:off x="395288" y="1104900"/>
          <a:ext cx="8012112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634" name="Document" r:id="rId3" imgW="8805519" imgH="2201226" progId="Word.Document.8">
                  <p:embed/>
                </p:oleObj>
              </mc:Choice>
              <mc:Fallback>
                <p:oleObj name="Document" r:id="rId3" imgW="8805519" imgH="2201226" progId="Word.Document.8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04900"/>
                        <a:ext cx="8012112" cy="202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367848"/>
              </p:ext>
            </p:extLst>
          </p:nvPr>
        </p:nvGraphicFramePr>
        <p:xfrm>
          <a:off x="395288" y="3070224"/>
          <a:ext cx="8229600" cy="2230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635" name="Document" r:id="rId5" imgW="9349879" imgH="2633770" progId="Word.Document.8">
                  <p:embed/>
                </p:oleObj>
              </mc:Choice>
              <mc:Fallback>
                <p:oleObj name="Document" r:id="rId5" imgW="9349879" imgH="2633770" progId="Word.Document.8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70224"/>
                        <a:ext cx="8229600" cy="22309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880912"/>
              </p:ext>
            </p:extLst>
          </p:nvPr>
        </p:nvGraphicFramePr>
        <p:xfrm>
          <a:off x="463550" y="4872038"/>
          <a:ext cx="8212906" cy="1541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636" name="Document" r:id="rId7" imgW="8891206" imgH="1677639" progId="Word.Document.8">
                  <p:embed/>
                </p:oleObj>
              </mc:Choice>
              <mc:Fallback>
                <p:oleObj name="Document" r:id="rId7" imgW="8891206" imgH="1677639" progId="Word.Document.8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4872038"/>
                        <a:ext cx="8212906" cy="15415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733352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896957"/>
              </p:ext>
            </p:extLst>
          </p:nvPr>
        </p:nvGraphicFramePr>
        <p:xfrm>
          <a:off x="17413" y="112713"/>
          <a:ext cx="8154987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508" name="Document" r:id="rId3" imgW="9926002" imgH="2349844" progId="Word.Document.8">
                  <p:embed/>
                </p:oleObj>
              </mc:Choice>
              <mc:Fallback>
                <p:oleObj name="Document" r:id="rId3" imgW="9926002" imgH="2349844" progId="Word.Document.8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3" y="112713"/>
                        <a:ext cx="8154987" cy="192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824325"/>
              </p:ext>
            </p:extLst>
          </p:nvPr>
        </p:nvGraphicFramePr>
        <p:xfrm>
          <a:off x="446856" y="2041525"/>
          <a:ext cx="82296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509" name="Document" r:id="rId5" imgW="10045809" imgH="1999348" progId="Word.Document.8">
                  <p:embed/>
                </p:oleObj>
              </mc:Choice>
              <mc:Fallback>
                <p:oleObj name="Document" r:id="rId5" imgW="10045809" imgH="1999348" progId="Word.Document.8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56" y="2041525"/>
                        <a:ext cx="8229600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140580"/>
              </p:ext>
            </p:extLst>
          </p:nvPr>
        </p:nvGraphicFramePr>
        <p:xfrm>
          <a:off x="482258" y="4941168"/>
          <a:ext cx="70199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510" name="Document" r:id="rId7" imgW="7964858" imgH="1061569" progId="Word.Document.8">
                  <p:embed/>
                </p:oleObj>
              </mc:Choice>
              <mc:Fallback>
                <p:oleObj name="Document" r:id="rId7" imgW="7964858" imgH="1061569" progId="Word.Document.8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58" y="4941168"/>
                        <a:ext cx="7019925" cy="9350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CF6FECA4-A474-47D6-A4AA-8860326E8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155058"/>
              </p:ext>
            </p:extLst>
          </p:nvPr>
        </p:nvGraphicFramePr>
        <p:xfrm>
          <a:off x="482258" y="3346261"/>
          <a:ext cx="6856759" cy="1265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511" name="Document" r:id="rId9" imgW="7840722" imgH="1451122" progId="Word.Document.8">
                  <p:embed/>
                </p:oleObj>
              </mc:Choice>
              <mc:Fallback>
                <p:oleObj name="Document" r:id="rId9" imgW="7840722" imgH="1451122" progId="Word.Document.8">
                  <p:embed/>
                  <p:pic>
                    <p:nvPicPr>
                      <p:cNvPr id="450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58" y="3346261"/>
                        <a:ext cx="6856759" cy="12656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763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343782"/>
              </p:ext>
            </p:extLst>
          </p:nvPr>
        </p:nvGraphicFramePr>
        <p:xfrm>
          <a:off x="107504" y="336104"/>
          <a:ext cx="8885116" cy="2660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485" name="Document" r:id="rId3" imgW="10096923" imgH="3025451" progId="Word.Document.8">
                  <p:embed/>
                </p:oleObj>
              </mc:Choice>
              <mc:Fallback>
                <p:oleObj name="Document" r:id="rId3" imgW="10096923" imgH="3025451" progId="Word.Document.8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6104"/>
                        <a:ext cx="8885116" cy="2660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867410"/>
              </p:ext>
            </p:extLst>
          </p:nvPr>
        </p:nvGraphicFramePr>
        <p:xfrm>
          <a:off x="150813" y="2855913"/>
          <a:ext cx="589915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486" name="Document" r:id="rId5" imgW="6954010" imgH="959015" progId="Word.Document.8">
                  <p:embed/>
                </p:oleObj>
              </mc:Choice>
              <mc:Fallback>
                <p:oleObj name="Document" r:id="rId5" imgW="6954010" imgH="959015" progId="Word.Document.8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2855913"/>
                        <a:ext cx="5899150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12B8CB7-6CCE-4761-BF75-5E01FB0F9F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663291"/>
              </p:ext>
            </p:extLst>
          </p:nvPr>
        </p:nvGraphicFramePr>
        <p:xfrm>
          <a:off x="112713" y="3717032"/>
          <a:ext cx="8329612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487" name="Document" r:id="rId7" imgW="10131827" imgH="2181844" progId="Word.Document.8">
                  <p:embed/>
                </p:oleObj>
              </mc:Choice>
              <mc:Fallback>
                <p:oleObj name="Document" r:id="rId7" imgW="10131827" imgH="2181844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3" y="3717032"/>
                        <a:ext cx="8329612" cy="179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94B18A6-932F-4FC9-B4B2-38EAE52DD5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007981"/>
              </p:ext>
            </p:extLst>
          </p:nvPr>
        </p:nvGraphicFramePr>
        <p:xfrm>
          <a:off x="179512" y="5373216"/>
          <a:ext cx="7891462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488" name="Document" r:id="rId9" imgW="9598554" imgH="1250991" progId="Word.Document.8">
                  <p:embed/>
                </p:oleObj>
              </mc:Choice>
              <mc:Fallback>
                <p:oleObj name="Document" r:id="rId9" imgW="9598554" imgH="1250991" progId="Word.Document.8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12B8CB7-6CCE-4761-BF75-5E01FB0F9F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373216"/>
                        <a:ext cx="7891462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274E7A57-F7DA-423E-97E7-CC87FA2648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669770"/>
              </p:ext>
            </p:extLst>
          </p:nvPr>
        </p:nvGraphicFramePr>
        <p:xfrm>
          <a:off x="4169667" y="5805264"/>
          <a:ext cx="472281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489" name="Document" r:id="rId11" imgW="5657243" imgH="1134690" progId="Word.Document.8">
                  <p:embed/>
                </p:oleObj>
              </mc:Choice>
              <mc:Fallback>
                <p:oleObj name="Document" r:id="rId11" imgW="5657243" imgH="1134690" progId="Word.Document.8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96670E04-2746-4094-97B3-B73DEBC8B2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9667" y="5805264"/>
                        <a:ext cx="4722813" cy="95091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41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608081"/>
              </p:ext>
            </p:extLst>
          </p:nvPr>
        </p:nvGraphicFramePr>
        <p:xfrm>
          <a:off x="467544" y="692696"/>
          <a:ext cx="8039100" cy="524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379" name="Document" r:id="rId3" imgW="10344271" imgH="6772809" progId="Word.Document.8">
                  <p:embed/>
                </p:oleObj>
              </mc:Choice>
              <mc:Fallback>
                <p:oleObj name="Document" r:id="rId3" imgW="10344271" imgH="6772809" progId="Word.Document.8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692696"/>
                        <a:ext cx="8039100" cy="524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449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404235"/>
              </p:ext>
            </p:extLst>
          </p:nvPr>
        </p:nvGraphicFramePr>
        <p:xfrm>
          <a:off x="395536" y="1052736"/>
          <a:ext cx="796448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251" name="Document" r:id="rId3" imgW="8518578" imgH="1386157" progId="Word.Document.8">
                  <p:embed/>
                </p:oleObj>
              </mc:Choice>
              <mc:Fallback>
                <p:oleObj name="Document" r:id="rId3" imgW="8518578" imgH="1386157" progId="Word.Document.8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052736"/>
                        <a:ext cx="7964488" cy="1296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5536" y="428589"/>
            <a:ext cx="432048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用多项式逼近连续函数</a:t>
            </a:r>
            <a:endParaRPr lang="en-US" altLang="zh-CN" sz="2800" b="1" dirty="0">
              <a:solidFill>
                <a:srgbClr val="9933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636121"/>
              </p:ext>
            </p:extLst>
          </p:nvPr>
        </p:nvGraphicFramePr>
        <p:xfrm>
          <a:off x="825500" y="4291013"/>
          <a:ext cx="7212013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252" name="Document" r:id="rId5" imgW="7461902" imgH="1848209" progId="Word.Document.8">
                  <p:embed/>
                </p:oleObj>
              </mc:Choice>
              <mc:Fallback>
                <p:oleObj name="Document" r:id="rId5" imgW="7461902" imgH="1848209" progId="Word.Document.8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4291013"/>
                        <a:ext cx="7212013" cy="17859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9933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004327"/>
              </p:ext>
            </p:extLst>
          </p:nvPr>
        </p:nvGraphicFramePr>
        <p:xfrm>
          <a:off x="546100" y="2419350"/>
          <a:ext cx="76104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253" name="Document" r:id="rId7" imgW="8202836" imgH="1966961" progId="Word.Document.8">
                  <p:embed/>
                </p:oleObj>
              </mc:Choice>
              <mc:Fallback>
                <p:oleObj name="Document" r:id="rId7" imgW="8202836" imgH="1966961" progId="Word.Document.8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2419350"/>
                        <a:ext cx="7610475" cy="181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04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820956"/>
              </p:ext>
            </p:extLst>
          </p:nvPr>
        </p:nvGraphicFramePr>
        <p:xfrm>
          <a:off x="451643" y="2348880"/>
          <a:ext cx="7966075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318" name="Document" r:id="rId3" imgW="8984319" imgH="1395918" progId="Word.Document.8">
                  <p:embed/>
                </p:oleObj>
              </mc:Choice>
              <mc:Fallback>
                <p:oleObj name="Document" r:id="rId3" imgW="8984319" imgH="1395918" progId="Word.Document.8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43" y="2348880"/>
                        <a:ext cx="7966075" cy="1227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318019"/>
              </p:ext>
            </p:extLst>
          </p:nvPr>
        </p:nvGraphicFramePr>
        <p:xfrm>
          <a:off x="250825" y="476250"/>
          <a:ext cx="8367713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319" name="Document" r:id="rId5" imgW="8983599" imgH="1994015" progId="Word.Document.8">
                  <p:embed/>
                </p:oleObj>
              </mc:Choice>
              <mc:Fallback>
                <p:oleObj name="Document" r:id="rId5" imgW="8983599" imgH="1994015" progId="Word.Document.8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76250"/>
                        <a:ext cx="8367713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364483"/>
              </p:ext>
            </p:extLst>
          </p:nvPr>
        </p:nvGraphicFramePr>
        <p:xfrm>
          <a:off x="475213" y="3215511"/>
          <a:ext cx="7557923" cy="2281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320" name="Document" r:id="rId7" imgW="8704712" imgH="2642407" progId="Word.Document.8">
                  <p:embed/>
                </p:oleObj>
              </mc:Choice>
              <mc:Fallback>
                <p:oleObj name="Document" r:id="rId7" imgW="8704712" imgH="2642407" progId="Word.Document.8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13" y="3215511"/>
                        <a:ext cx="7557923" cy="22817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37C0C1D6-878B-4081-AD2B-DB9504C31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25565"/>
              </p:ext>
            </p:extLst>
          </p:nvPr>
        </p:nvGraphicFramePr>
        <p:xfrm>
          <a:off x="297525" y="5517232"/>
          <a:ext cx="8162907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321" name="Document" r:id="rId9" imgW="9185347" imgH="1134619" progId="Word.Document.8">
                  <p:embed/>
                </p:oleObj>
              </mc:Choice>
              <mc:Fallback>
                <p:oleObj name="Document" r:id="rId9" imgW="9185347" imgH="1134619" progId="Word.Document.8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525" y="5517232"/>
                        <a:ext cx="8162907" cy="100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1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/>
          </p:nvPr>
        </p:nvGraphicFramePr>
        <p:xfrm>
          <a:off x="250825" y="2344738"/>
          <a:ext cx="811212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035" name="Document" r:id="rId3" imgW="8989133" imgH="1394434" progId="Word.Document.8">
                  <p:embed/>
                </p:oleObj>
              </mc:Choice>
              <mc:Fallback>
                <p:oleObj name="Document" r:id="rId3" imgW="8989133" imgH="1394434" progId="Word.Document.8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344738"/>
                        <a:ext cx="8112125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47650" y="476250"/>
          <a:ext cx="8501063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036" name="Document" r:id="rId5" imgW="8936209" imgH="2468237" progId="Word.Document.8">
                  <p:embed/>
                </p:oleObj>
              </mc:Choice>
              <mc:Fallback>
                <p:oleObj name="Document" r:id="rId5" imgW="8936209" imgH="2468237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476250"/>
                        <a:ext cx="8501063" cy="233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95536" y="3573016"/>
          <a:ext cx="7861300" cy="237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037" name="Document" r:id="rId7" imgW="8704712" imgH="2642407" progId="Word.Document.8">
                  <p:embed/>
                </p:oleObj>
              </mc:Choice>
              <mc:Fallback>
                <p:oleObj name="Document" r:id="rId7" imgW="8704712" imgH="2642407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573016"/>
                        <a:ext cx="7861300" cy="237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790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632485"/>
              </p:ext>
            </p:extLst>
          </p:nvPr>
        </p:nvGraphicFramePr>
        <p:xfrm>
          <a:off x="179512" y="404664"/>
          <a:ext cx="8657794" cy="3964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130" name="Document" r:id="rId3" imgW="9479488" imgH="4332640" progId="Word.Document.8">
                  <p:embed/>
                </p:oleObj>
              </mc:Choice>
              <mc:Fallback>
                <p:oleObj name="Document" r:id="rId3" imgW="9479488" imgH="4332640" progId="Word.Document.8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04664"/>
                        <a:ext cx="8657794" cy="39644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7025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135059"/>
              </p:ext>
            </p:extLst>
          </p:nvPr>
        </p:nvGraphicFramePr>
        <p:xfrm>
          <a:off x="179512" y="332656"/>
          <a:ext cx="8644259" cy="5930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154" name="Document" r:id="rId3" imgW="10175419" imgH="6981524" progId="Word.Document.8">
                  <p:embed/>
                </p:oleObj>
              </mc:Choice>
              <mc:Fallback>
                <p:oleObj name="Document" r:id="rId3" imgW="10175419" imgH="6981524" progId="Word.Document.8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2656"/>
                        <a:ext cx="8644259" cy="59301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9663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829029"/>
              </p:ext>
            </p:extLst>
          </p:nvPr>
        </p:nvGraphicFramePr>
        <p:xfrm>
          <a:off x="251520" y="484755"/>
          <a:ext cx="8480836" cy="2515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67" name="Document" r:id="rId3" imgW="9248351" imgH="2758999" progId="Word.Document.8">
                  <p:embed/>
                </p:oleObj>
              </mc:Choice>
              <mc:Fallback>
                <p:oleObj name="Document" r:id="rId3" imgW="9248351" imgH="2758999" progId="Word.Document.8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84755"/>
                        <a:ext cx="8480836" cy="25156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756482"/>
              </p:ext>
            </p:extLst>
          </p:nvPr>
        </p:nvGraphicFramePr>
        <p:xfrm>
          <a:off x="398463" y="2713038"/>
          <a:ext cx="8288337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68" name="Document" r:id="rId5" imgW="8711552" imgH="1848209" progId="Word.Document.8">
                  <p:embed/>
                </p:oleObj>
              </mc:Choice>
              <mc:Fallback>
                <p:oleObj name="Document" r:id="rId5" imgW="8711552" imgH="1848209" progId="Word.Document.8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2713038"/>
                        <a:ext cx="8288337" cy="172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390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419370"/>
              </p:ext>
            </p:extLst>
          </p:nvPr>
        </p:nvGraphicFramePr>
        <p:xfrm>
          <a:off x="251520" y="548680"/>
          <a:ext cx="8225037" cy="2730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296" name="Document" r:id="rId3" imgW="9356719" imgH="3112736" progId="Word.Document.8">
                  <p:embed/>
                </p:oleObj>
              </mc:Choice>
              <mc:Fallback>
                <p:oleObj name="Document" r:id="rId3" imgW="9356719" imgH="3112736" progId="Word.Document.8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48680"/>
                        <a:ext cx="8225037" cy="27307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586596"/>
              </p:ext>
            </p:extLst>
          </p:nvPr>
        </p:nvGraphicFramePr>
        <p:xfrm>
          <a:off x="323528" y="3429000"/>
          <a:ext cx="8555480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297" name="Document" r:id="rId5" imgW="9269593" imgH="1478280" progId="Word.Document.8">
                  <p:embed/>
                </p:oleObj>
              </mc:Choice>
              <mc:Fallback>
                <p:oleObj name="Document" r:id="rId5" imgW="9269593" imgH="1478280" progId="Word.Document.8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429000"/>
                        <a:ext cx="8555480" cy="1368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95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23528" y="548680"/>
            <a:ext cx="56057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9900FF"/>
                </a:solidFill>
                <a:ea typeface="黑体" pitchFamily="2" charset="-122"/>
              </a:rPr>
              <a:t>3. </a:t>
            </a:r>
            <a:r>
              <a:rPr lang="zh-CN" altLang="en-US" b="1" dirty="0">
                <a:solidFill>
                  <a:srgbClr val="9900FF"/>
                </a:solidFill>
                <a:ea typeface="黑体" pitchFamily="2" charset="-122"/>
              </a:rPr>
              <a:t>函数项级数一致收敛的判别条件</a:t>
            </a:r>
            <a:endParaRPr lang="zh-CN" altLang="en-US" b="1" dirty="0">
              <a:solidFill>
                <a:srgbClr val="9900FF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934610"/>
              </p:ext>
            </p:extLst>
          </p:nvPr>
        </p:nvGraphicFramePr>
        <p:xfrm>
          <a:off x="323528" y="1268760"/>
          <a:ext cx="8193088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586" name="Document" r:id="rId3" imgW="9034136" imgH="2869115" progId="Word.Document.8">
                  <p:embed/>
                </p:oleObj>
              </mc:Choice>
              <mc:Fallback>
                <p:oleObj name="Document" r:id="rId3" imgW="9034136" imgH="2869115" progId="Word.Document.8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268760"/>
                        <a:ext cx="8193088" cy="259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583662"/>
              </p:ext>
            </p:extLst>
          </p:nvPr>
        </p:nvGraphicFramePr>
        <p:xfrm>
          <a:off x="322099" y="3933056"/>
          <a:ext cx="7993063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587" name="Document" r:id="rId5" imgW="8581223" imgH="2764757" progId="Word.Document.8">
                  <p:embed/>
                </p:oleObj>
              </mc:Choice>
              <mc:Fallback>
                <p:oleObj name="Document" r:id="rId5" imgW="8581223" imgH="2764757" progId="Word.Document.8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99" y="3933056"/>
                        <a:ext cx="7993063" cy="248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8988253"/>
      </p:ext>
    </p:extLst>
  </p:cSld>
  <p:clrMapOvr>
    <a:masterClrMapping/>
  </p:clrMapOvr>
  <p:transition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485219"/>
              </p:ext>
            </p:extLst>
          </p:nvPr>
        </p:nvGraphicFramePr>
        <p:xfrm>
          <a:off x="103189" y="192089"/>
          <a:ext cx="8069212" cy="367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07" name="Document" r:id="rId3" imgW="8842962" imgH="4036840" progId="Word.Document.8">
                  <p:embed/>
                </p:oleObj>
              </mc:Choice>
              <mc:Fallback>
                <p:oleObj name="Document" r:id="rId3" imgW="8842962" imgH="4036840" progId="Word.Document.8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9" y="192089"/>
                        <a:ext cx="8069212" cy="367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166377"/>
              </p:ext>
            </p:extLst>
          </p:nvPr>
        </p:nvGraphicFramePr>
        <p:xfrm>
          <a:off x="323850" y="3716338"/>
          <a:ext cx="8053388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08" name="Document" r:id="rId5" imgW="8973291" imgH="1665044" progId="Word.Document.8">
                  <p:embed/>
                </p:oleObj>
              </mc:Choice>
              <mc:Fallback>
                <p:oleObj name="Document" r:id="rId5" imgW="8973291" imgH="1665044" progId="Word.Document.8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16338"/>
                        <a:ext cx="8053388" cy="148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99102"/>
              </p:ext>
            </p:extLst>
          </p:nvPr>
        </p:nvGraphicFramePr>
        <p:xfrm>
          <a:off x="251520" y="5157192"/>
          <a:ext cx="7704856" cy="1533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09" name="Document" r:id="rId7" imgW="8918568" imgH="1778038" progId="Word.Document.8">
                  <p:embed/>
                </p:oleObj>
              </mc:Choice>
              <mc:Fallback>
                <p:oleObj name="Document" r:id="rId7" imgW="8918568" imgH="1778038" progId="Word.Document.8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157192"/>
                        <a:ext cx="7704856" cy="1533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755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9512" y="606162"/>
            <a:ext cx="8856984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黑体" pitchFamily="2" charset="-122"/>
                <a:ea typeface="黑体" pitchFamily="2" charset="-122"/>
              </a:rPr>
              <a:t>数学家伯恩斯坦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Bernstein, Sergi Natanovich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）（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1880—1968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“在概率论方面伯恩斯坦最早提出并发展了概率论</a:t>
            </a:r>
            <a:endParaRPr lang="en-US" altLang="zh-CN" sz="2400" b="1" dirty="0">
              <a:solidFill>
                <a:srgbClr val="9933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的公理化结构，建立了关于独立随机变量之和的中心极限定理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.” ──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摘自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《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中国大百科全书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》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（数学卷）</a:t>
            </a: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伯恩斯坦是原苏联数学家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.1880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年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月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日生于敖德萨；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1968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年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月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26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日卒于莫斯科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伯恩斯坦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1893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年毕业于法国巴黎大学，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1901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年又毕业于巴黎综合工科学校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.1904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年在巴黎获数学博士学位，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1907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年成为教授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.1914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年在哈尔科夫又获纯粹数学博士学位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1907─1933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年在哈尔科夫大学任教，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1933─1941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年在列宁格勒综合技术学院和列宁格勒大学工作，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1935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年以后在原苏联科学院数学研究所工作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1925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年当选为乌克兰科学院院士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1929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年当选为原苏联科学院院士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他还是巴黎科学院的外国院士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伯恩斯坦曾获得许多国家的荣誉称号和奖励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</a:p>
        </p:txBody>
      </p:sp>
      <p:pic>
        <p:nvPicPr>
          <p:cNvPr id="1458178" name="Picture 2" descr="http://public.whut.edu.cn/math01/jjsx/GaiLvLun/History/images/02/image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8668"/>
            <a:ext cx="1584176" cy="194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990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369332"/>
            <a:ext cx="7992888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伯恩斯坦对偏微分方程，函数构造论和多项式逼近理论，概率论都作出了贡献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在偏微分方程方面，他以解决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希尔伯特第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19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（正则变分问题的解是否一定解析，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1904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年伯恩斯坦证明了一个变元的解析非线性椭圆型方程其解必定解析）和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1908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年试解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希尔伯特第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20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（一般边值问题）而闻名于世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他创立了一种求解二阶偏微分方程边值问题的新方法（伯恩斯坦法），他还将普拉托问题解的存在性，当作所举椭圆型偏微分方程的第一边值问题来加以探讨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他的工作推动了偏微分方程的发展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在函数构造论和多项式逼近理论方面，他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1912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年发表的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《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论连续函数借助于具有固定次数的多项式的最佳逼近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》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的论文，奠定了函数构造论的基础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他引进了伯恩斯坦多项式、三角多项式导数的伯恩斯坦不等式等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开创了不少函数构造的研究方向，如多项式逼近定理，确定单连通域多项式的逼近的准确近似度等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0248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0063" y="307677"/>
            <a:ext cx="8966433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在概率论方面，他最早（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1917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年）提出了一些公理来作为概率论的前提，促进了概率论公理化的建立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他与莱维共同开创了相关随机变量之和依法则收敛问题的研究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.1917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年他们得到了相当于独立随机变量之和的中心极限定理，其特点是把独立性换为渐近独立性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从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1922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起，他又着手研究一些应用的实例，诸如马尔可夫单链成果的推广等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他与莱维在研究一维布朗扩散运动时，曾尝试用概率论方式研究所谓随机微分方程，并可将它推广到多维扩散过程的研究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伯恩斯坦对变分法、泛函分析等也有贡献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在数学中以他命名的有：伯恩斯坦定理、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伯恩斯坦多项式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、伯恩斯坦不等式、伯恩斯坦插值法、伯恩斯坦拟解析类、伯恩斯坦求和法、伯恩斯坦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–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科尔莫哥洛夫估计、伯恩斯坦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–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佐滕多项式、伯恩斯坦极小子流形问题等等，而其中以他的姓氏命名的定理有多种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伯恩斯坦的主要论著都被收入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1952─1964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年出版的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《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伯恩斯坦文集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》1─4</a:t>
            </a:r>
            <a:r>
              <a:rPr kumimoji="0" 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卷中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497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5496" y="596024"/>
            <a:ext cx="1395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1(1)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1FA66448-BEE7-4675-9498-50347638D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96442"/>
            <a:ext cx="93610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(2)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E7B12E75-2EF3-4E90-AE3B-4E90313C4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4" y="2688530"/>
            <a:ext cx="89135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(3)</a:t>
            </a: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32BE119F-5E46-49F7-B34B-50083A4194B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43608" y="548680"/>
          <a:ext cx="7983537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109" name="Equation" r:id="rId3" imgW="9474120" imgH="1473120" progId="Equation.DSMT4">
                  <p:embed/>
                </p:oleObj>
              </mc:Choice>
              <mc:Fallback>
                <p:oleObj name="Equation" r:id="rId3" imgW="9474120" imgH="1473120" progId="Equation.DSMT4">
                  <p:embed/>
                  <p:pic>
                    <p:nvPicPr>
                      <p:cNvPr id="17" name="Object 3">
                        <a:extLst>
                          <a:ext uri="{FF2B5EF4-FFF2-40B4-BE49-F238E27FC236}">
                            <a16:creationId xmlns:a16="http://schemas.microsoft.com/office/drawing/2014/main" id="{32BE119F-5E46-49F7-B34B-50083A4194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48680"/>
                        <a:ext cx="7983537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>
            <a:extLst>
              <a:ext uri="{FF2B5EF4-FFF2-40B4-BE49-F238E27FC236}">
                <a16:creationId xmlns:a16="http://schemas.microsoft.com/office/drawing/2014/main" id="{C93391EA-0099-45C1-882D-D445485B98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595325"/>
              </p:ext>
            </p:extLst>
          </p:nvPr>
        </p:nvGraphicFramePr>
        <p:xfrm>
          <a:off x="755576" y="1772816"/>
          <a:ext cx="55022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110" name="Equation" r:id="rId5" imgW="6337080" imgH="952200" progId="Equation.DSMT4">
                  <p:embed/>
                </p:oleObj>
              </mc:Choice>
              <mc:Fallback>
                <p:oleObj name="Equation" r:id="rId5" imgW="6337080" imgH="952200" progId="Equation.DSMT4">
                  <p:embed/>
                  <p:pic>
                    <p:nvPicPr>
                      <p:cNvPr id="18" name="Object 15">
                        <a:extLst>
                          <a:ext uri="{FF2B5EF4-FFF2-40B4-BE49-F238E27FC236}">
                            <a16:creationId xmlns:a16="http://schemas.microsoft.com/office/drawing/2014/main" id="{C93391EA-0099-45C1-882D-D445485B98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72816"/>
                        <a:ext cx="5502275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">
            <a:extLst>
              <a:ext uri="{FF2B5EF4-FFF2-40B4-BE49-F238E27FC236}">
                <a16:creationId xmlns:a16="http://schemas.microsoft.com/office/drawing/2014/main" id="{6F6DD229-0F3A-4353-ABA8-5618DC469E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676604"/>
              </p:ext>
            </p:extLst>
          </p:nvPr>
        </p:nvGraphicFramePr>
        <p:xfrm>
          <a:off x="840086" y="2586704"/>
          <a:ext cx="5311899" cy="891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111" name="Equation" r:id="rId7" imgW="5663880" imgH="952200" progId="Equation.DSMT4">
                  <p:embed/>
                </p:oleObj>
              </mc:Choice>
              <mc:Fallback>
                <p:oleObj name="Equation" r:id="rId7" imgW="5663880" imgH="952200" progId="Equation.DSMT4">
                  <p:embed/>
                  <p:pic>
                    <p:nvPicPr>
                      <p:cNvPr id="25" name="Object 1">
                        <a:extLst>
                          <a:ext uri="{FF2B5EF4-FFF2-40B4-BE49-F238E27FC236}">
                            <a16:creationId xmlns:a16="http://schemas.microsoft.com/office/drawing/2014/main" id="{6F6DD229-0F3A-4353-ABA8-5618DC469E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086" y="2586704"/>
                        <a:ext cx="5311899" cy="8915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C29651E7-A6CA-46E8-8EBA-2E6D4C2B6765}"/>
              </a:ext>
            </a:extLst>
          </p:cNvPr>
          <p:cNvSpPr/>
          <p:nvPr/>
        </p:nvSpPr>
        <p:spPr>
          <a:xfrm>
            <a:off x="107504" y="44624"/>
            <a:ext cx="417646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四、练习题（作业）</a:t>
            </a:r>
            <a:endParaRPr lang="en-US" altLang="zh-CN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0EC9851-5658-4ECB-9EFC-5755A4686796}"/>
              </a:ext>
            </a:extLst>
          </p:cNvPr>
          <p:cNvGrpSpPr/>
          <p:nvPr/>
        </p:nvGrpSpPr>
        <p:grpSpPr>
          <a:xfrm>
            <a:off x="167254" y="3259020"/>
            <a:ext cx="6662512" cy="1268893"/>
            <a:chOff x="500034" y="2602485"/>
            <a:chExt cx="6662512" cy="1268893"/>
          </a:xfrm>
        </p:grpSpPr>
        <p:graphicFrame>
          <p:nvGraphicFramePr>
            <p:cNvPr id="21" name="Object 8">
              <a:extLst>
                <a:ext uri="{FF2B5EF4-FFF2-40B4-BE49-F238E27FC236}">
                  <a16:creationId xmlns:a16="http://schemas.microsoft.com/office/drawing/2014/main" id="{351D422A-A955-4562-A73C-BEA644F8CE2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131581" y="2602485"/>
            <a:ext cx="2571735" cy="788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112" name="公式" r:id="rId9" imgW="1397000" imgH="431800" progId="Equation.3">
                    <p:embed/>
                  </p:oleObj>
                </mc:Choice>
                <mc:Fallback>
                  <p:oleObj name="公式" r:id="rId9" imgW="1397000" imgH="431800" progId="Equation.3">
                    <p:embed/>
                    <p:pic>
                      <p:nvPicPr>
                        <p:cNvPr id="152474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1581" y="2602485"/>
                          <a:ext cx="2571735" cy="78841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E96CAB5-405E-4491-9AED-DCFDBE15CA47}"/>
                </a:ext>
              </a:extLst>
            </p:cNvPr>
            <p:cNvGrpSpPr/>
            <p:nvPr/>
          </p:nvGrpSpPr>
          <p:grpSpPr>
            <a:xfrm>
              <a:off x="500034" y="2748083"/>
              <a:ext cx="6662512" cy="1123295"/>
              <a:chOff x="285752" y="2551926"/>
              <a:chExt cx="6662512" cy="1123295"/>
            </a:xfrm>
          </p:grpSpPr>
          <p:graphicFrame>
            <p:nvGraphicFramePr>
              <p:cNvPr id="26" name="Object 7">
                <a:extLst>
                  <a:ext uri="{FF2B5EF4-FFF2-40B4-BE49-F238E27FC236}">
                    <a16:creationId xmlns:a16="http://schemas.microsoft.com/office/drawing/2014/main" id="{9803A44C-345D-453D-8D4C-1A376347A59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593255" y="2667144"/>
              <a:ext cx="994970" cy="4018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80113" name="公式" r:id="rId11" imgW="494870" imgH="203024" progId="Equation.3">
                      <p:embed/>
                    </p:oleObj>
                  </mc:Choice>
                  <mc:Fallback>
                    <p:oleObj name="公式" r:id="rId11" imgW="494870" imgH="203024" progId="Equation.3">
                      <p:embed/>
                      <p:pic>
                        <p:nvPicPr>
                          <p:cNvPr id="1524743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93255" y="2667144"/>
                            <a:ext cx="994970" cy="401815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Rectangle 9">
                <a:extLst>
                  <a:ext uri="{FF2B5EF4-FFF2-40B4-BE49-F238E27FC236}">
                    <a16:creationId xmlns:a16="http://schemas.microsoft.com/office/drawing/2014/main" id="{3F7D4A77-A861-43E6-81D2-1CF9BEA4C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2551926"/>
                <a:ext cx="20716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kumimoji="0" lang="zh-CN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Times New Roman" pitchFamily="18" charset="0"/>
                  </a:rPr>
                  <a:t>把函数</a:t>
                </a:r>
                <a:endPara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0" name="Rectangle 10">
                <a:extLst>
                  <a:ext uri="{FF2B5EF4-FFF2-40B4-BE49-F238E27FC236}">
                    <a16:creationId xmlns:a16="http://schemas.microsoft.com/office/drawing/2014/main" id="{75510885-A384-4FBE-A942-00D687FAE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528" y="2571744"/>
                <a:ext cx="257173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展开成</a:t>
                </a:r>
                <a:endPara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31" name="Rectangle 11">
                <a:extLst>
                  <a:ext uri="{FF2B5EF4-FFF2-40B4-BE49-F238E27FC236}">
                    <a16:creationId xmlns:a16="http://schemas.microsoft.com/office/drawing/2014/main" id="{12B9DB04-2E06-4417-917F-B44AB93C5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752" y="3152001"/>
                <a:ext cx="479030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的幂级数为 </a:t>
                </a:r>
                <a:r>
                  <a:rPr kumimoji="0" lang="en-US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___________</a:t>
                </a:r>
                <a:r>
                  <a:rPr kumimoji="0" lang="en-US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 </a:t>
                </a:r>
              </a:p>
            </p:txBody>
          </p:sp>
        </p:grpSp>
      </p:grpSp>
      <p:sp>
        <p:nvSpPr>
          <p:cNvPr id="32" name="Text Box 4">
            <a:extLst>
              <a:ext uri="{FF2B5EF4-FFF2-40B4-BE49-F238E27FC236}">
                <a16:creationId xmlns:a16="http://schemas.microsoft.com/office/drawing/2014/main" id="{4B7B2313-2861-4493-84A8-CD668110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6" y="3403036"/>
            <a:ext cx="93610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(4)</a:t>
            </a: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DFC2690E-EDFF-48BD-B18E-04A766CD8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4647451"/>
            <a:ext cx="89135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(5)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24C6F63-423C-483A-A49C-288EB6C2943F}"/>
              </a:ext>
            </a:extLst>
          </p:cNvPr>
          <p:cNvGrpSpPr/>
          <p:nvPr/>
        </p:nvGrpSpPr>
        <p:grpSpPr>
          <a:xfrm>
            <a:off x="415108" y="4483156"/>
            <a:ext cx="7982596" cy="962068"/>
            <a:chOff x="333820" y="2068792"/>
            <a:chExt cx="7982596" cy="962068"/>
          </a:xfrm>
        </p:grpSpPr>
        <p:sp>
          <p:nvSpPr>
            <p:cNvPr id="35" name="Rectangle 7">
              <a:extLst>
                <a:ext uri="{FF2B5EF4-FFF2-40B4-BE49-F238E27FC236}">
                  <a16:creationId xmlns:a16="http://schemas.microsoft.com/office/drawing/2014/main" id="{13D4985D-63DB-4967-89B4-24A44D893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20" y="2257708"/>
              <a:ext cx="128585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函数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36" name="Object 6">
              <a:extLst>
                <a:ext uri="{FF2B5EF4-FFF2-40B4-BE49-F238E27FC236}">
                  <a16:creationId xmlns:a16="http://schemas.microsoft.com/office/drawing/2014/main" id="{796C8F7D-5E33-4501-8EDC-40324CC7008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181740" y="2068792"/>
            <a:ext cx="2886204" cy="962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0114" name="公式" r:id="rId13" imgW="1624895" imgH="545863" progId="Equation.3">
                    <p:embed/>
                  </p:oleObj>
                </mc:Choice>
                <mc:Fallback>
                  <p:oleObj name="公式" r:id="rId13" imgW="1624895" imgH="545863" progId="Equation.3">
                    <p:embed/>
                    <p:pic>
                      <p:nvPicPr>
                        <p:cNvPr id="23" name="Object 6">
                          <a:extLst>
                            <a:ext uri="{FF2B5EF4-FFF2-40B4-BE49-F238E27FC236}">
                              <a16:creationId xmlns:a16="http://schemas.microsoft.com/office/drawing/2014/main" id="{F11319BE-A433-44C0-9FFB-B14EFB8F58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1740" y="2068792"/>
                          <a:ext cx="2886204" cy="96206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Rectangle 8">
              <a:extLst>
                <a:ext uri="{FF2B5EF4-FFF2-40B4-BE49-F238E27FC236}">
                  <a16:creationId xmlns:a16="http://schemas.microsoft.com/office/drawing/2014/main" id="{2FE5F898-AAEA-494E-94F3-934696EF3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730" y="2285992"/>
              <a:ext cx="435768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的和函数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=___________</a:t>
              </a:r>
              <a:r>
                <a: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2378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69AE6E46-89BE-45DE-A2AF-60EA05B0F2A6}"/>
              </a:ext>
            </a:extLst>
          </p:cNvPr>
          <p:cNvGrpSpPr/>
          <p:nvPr/>
        </p:nvGrpSpPr>
        <p:grpSpPr>
          <a:xfrm>
            <a:off x="626166" y="476672"/>
            <a:ext cx="7978282" cy="839397"/>
            <a:chOff x="444498" y="4071942"/>
            <a:chExt cx="7978282" cy="839397"/>
          </a:xfrm>
        </p:grpSpPr>
        <p:graphicFrame>
          <p:nvGraphicFramePr>
            <p:cNvPr id="28" name="Object 12">
              <a:extLst>
                <a:ext uri="{FF2B5EF4-FFF2-40B4-BE49-F238E27FC236}">
                  <a16:creationId xmlns:a16="http://schemas.microsoft.com/office/drawing/2014/main" id="{C0919525-A60E-420E-91D2-E897D9F9DD4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270462" y="4071942"/>
            <a:ext cx="1357322" cy="839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136" name="公式" r:id="rId3" imgW="723586" imgH="444307" progId="Equation.3">
                    <p:embed/>
                  </p:oleObj>
                </mc:Choice>
                <mc:Fallback>
                  <p:oleObj name="公式" r:id="rId3" imgW="723586" imgH="444307" progId="Equation.3">
                    <p:embed/>
                    <p:pic>
                      <p:nvPicPr>
                        <p:cNvPr id="151962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0462" y="4071942"/>
                          <a:ext cx="1357322" cy="839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1">
              <a:extLst>
                <a:ext uri="{FF2B5EF4-FFF2-40B4-BE49-F238E27FC236}">
                  <a16:creationId xmlns:a16="http://schemas.microsoft.com/office/drawing/2014/main" id="{F0283AE3-BD75-4553-9B5C-DB7B1340E5A7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915816" y="4313606"/>
            <a:ext cx="928694" cy="411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1137" name="公式" r:id="rId5" imgW="368140" imgH="177723" progId="Equation.3">
                    <p:embed/>
                  </p:oleObj>
                </mc:Choice>
                <mc:Fallback>
                  <p:oleObj name="公式" r:id="rId5" imgW="368140" imgH="177723" progId="Equation.3">
                    <p:embed/>
                    <p:pic>
                      <p:nvPicPr>
                        <p:cNvPr id="151962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4313606"/>
                          <a:ext cx="928694" cy="411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8BD1E890-91D7-4F9A-B55A-0559DB5D8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98" y="4233788"/>
              <a:ext cx="135729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函数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249A0289-AAB0-4D3B-B9DF-41B6AC545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776" y="4268397"/>
              <a:ext cx="57147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在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DA1C25F6-DF13-4F48-A827-670966A26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904" y="4268397"/>
              <a:ext cx="471487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处的幂级数展开式为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_______</a:t>
              </a:r>
              <a:r>
                <a: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 </a:t>
              </a:r>
            </a:p>
          </p:txBody>
        </p:sp>
      </p:grpSp>
      <p:sp>
        <p:nvSpPr>
          <p:cNvPr id="33" name="Text Box 4">
            <a:extLst>
              <a:ext uri="{FF2B5EF4-FFF2-40B4-BE49-F238E27FC236}">
                <a16:creationId xmlns:a16="http://schemas.microsoft.com/office/drawing/2014/main" id="{E03AA07F-5F87-4083-8FF4-915EA9EC3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56" y="620688"/>
            <a:ext cx="95856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(6)</a:t>
            </a: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49511049-6A16-4CE4-A37A-44C49E416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75" y="1691761"/>
            <a:ext cx="270870" cy="52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675" tIns="46631" rIns="89675" bIns="46631" anchor="ctr">
            <a:spAutoFit/>
          </a:bodyPr>
          <a:lstStyle/>
          <a:p>
            <a:r>
              <a:rPr lang="en-US" altLang="zh-CN" sz="2800" b="1" dirty="0"/>
              <a:t> </a:t>
            </a:r>
            <a:endParaRPr lang="en-US" altLang="zh-CN" sz="2800" dirty="0"/>
          </a:p>
        </p:txBody>
      </p:sp>
      <p:sp>
        <p:nvSpPr>
          <p:cNvPr id="35" name="Text Box 4">
            <a:extLst>
              <a:ext uri="{FF2B5EF4-FFF2-40B4-BE49-F238E27FC236}">
                <a16:creationId xmlns:a16="http://schemas.microsoft.com/office/drawing/2014/main" id="{4BAF6A6D-E72F-44A9-95E1-0FE5119B9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56" y="1412776"/>
            <a:ext cx="95856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(7)</a:t>
            </a: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24261607-F7F1-456A-A7C1-680009B3D0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838027"/>
              </p:ext>
            </p:extLst>
          </p:nvPr>
        </p:nvGraphicFramePr>
        <p:xfrm>
          <a:off x="675728" y="1527151"/>
          <a:ext cx="73040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138" name="Equation" r:id="rId7" imgW="6705360" imgH="965160" progId="Equation.DSMT4">
                  <p:embed/>
                </p:oleObj>
              </mc:Choice>
              <mc:Fallback>
                <p:oleObj name="Equation" r:id="rId7" imgW="6705360" imgH="96516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4BFCC9C9-1C95-47D3-8813-CC7146235C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28" y="1527151"/>
                        <a:ext cx="7304087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5">
            <a:extLst>
              <a:ext uri="{FF2B5EF4-FFF2-40B4-BE49-F238E27FC236}">
                <a16:creationId xmlns:a16="http://schemas.microsoft.com/office/drawing/2014/main" id="{4BB0F580-16E4-4073-9990-D8A1B803E6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125131"/>
              </p:ext>
            </p:extLst>
          </p:nvPr>
        </p:nvGraphicFramePr>
        <p:xfrm>
          <a:off x="755576" y="2708920"/>
          <a:ext cx="8208912" cy="848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139" name="Equation" r:id="rId9" imgW="8648640" imgH="901440" progId="Equation.3">
                  <p:embed/>
                </p:oleObj>
              </mc:Choice>
              <mc:Fallback>
                <p:oleObj name="Equation" r:id="rId9" imgW="8648640" imgH="901440" progId="Equation.3">
                  <p:embed/>
                  <p:pic>
                    <p:nvPicPr>
                      <p:cNvPr id="235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708920"/>
                        <a:ext cx="8208912" cy="8486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6">
            <a:extLst>
              <a:ext uri="{FF2B5EF4-FFF2-40B4-BE49-F238E27FC236}">
                <a16:creationId xmlns:a16="http://schemas.microsoft.com/office/drawing/2014/main" id="{196FDA9B-5891-47D9-B35B-A5736E30D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21" y="2780928"/>
            <a:ext cx="6132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2.</a:t>
            </a:r>
            <a:endParaRPr lang="en-US" altLang="zh-CN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9" name="Object 2">
            <a:extLst>
              <a:ext uri="{FF2B5EF4-FFF2-40B4-BE49-F238E27FC236}">
                <a16:creationId xmlns:a16="http://schemas.microsoft.com/office/drawing/2014/main" id="{B7D0321F-23F1-4615-AFCB-97AD5C58B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433134"/>
              </p:ext>
            </p:extLst>
          </p:nvPr>
        </p:nvGraphicFramePr>
        <p:xfrm>
          <a:off x="928662" y="3614681"/>
          <a:ext cx="4332293" cy="1620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140" name="公式" r:id="rId11" imgW="4711700" imgH="1765300" progId="Equation.3">
                  <p:embed/>
                </p:oleObj>
              </mc:Choice>
              <mc:Fallback>
                <p:oleObj name="公式" r:id="rId11" imgW="4711700" imgH="1765300" progId="Equation.3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E377EF4F-31C5-4C83-B2EB-0FE1EAB3DF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3614681"/>
                        <a:ext cx="4332293" cy="16202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">
            <a:extLst>
              <a:ext uri="{FF2B5EF4-FFF2-40B4-BE49-F238E27FC236}">
                <a16:creationId xmlns:a16="http://schemas.microsoft.com/office/drawing/2014/main" id="{9D5EDCAC-A937-4ADD-9BFC-153E77A31B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564592"/>
              </p:ext>
            </p:extLst>
          </p:nvPr>
        </p:nvGraphicFramePr>
        <p:xfrm>
          <a:off x="357158" y="5020586"/>
          <a:ext cx="8342017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141" name="公式" r:id="rId13" imgW="8026200" imgH="965160" progId="Equation.3">
                  <p:embed/>
                </p:oleObj>
              </mc:Choice>
              <mc:Fallback>
                <p:oleObj name="公式" r:id="rId13" imgW="8026200" imgH="965160" progId="Equation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FD671358-4C89-4632-B951-7D243445A9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5020586"/>
                        <a:ext cx="8342017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9">
            <a:extLst>
              <a:ext uri="{FF2B5EF4-FFF2-40B4-BE49-F238E27FC236}">
                <a16:creationId xmlns:a16="http://schemas.microsoft.com/office/drawing/2014/main" id="{BD7A70CE-1DB2-4C45-8C3A-D0A322BAE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77072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4042365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5496" y="596024"/>
            <a:ext cx="1395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1(1)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1FA66448-BEE7-4675-9498-50347638D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3092768"/>
            <a:ext cx="93610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(2)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E7B12E75-2EF3-4E90-AE3B-4E90313C4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4" y="3884856"/>
            <a:ext cx="89135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(3)</a:t>
            </a: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32BE119F-5E46-49F7-B34B-50083A4194B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43608" y="548680"/>
          <a:ext cx="7983537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698" name="Equation" r:id="rId3" imgW="9474120" imgH="1473120" progId="Equation.DSMT4">
                  <p:embed/>
                </p:oleObj>
              </mc:Choice>
              <mc:Fallback>
                <p:oleObj name="Equation" r:id="rId3" imgW="9474120" imgH="1473120" progId="Equation.DSMT4">
                  <p:embed/>
                  <p:pic>
                    <p:nvPicPr>
                      <p:cNvPr id="17" name="Object 3">
                        <a:extLst>
                          <a:ext uri="{FF2B5EF4-FFF2-40B4-BE49-F238E27FC236}">
                            <a16:creationId xmlns:a16="http://schemas.microsoft.com/office/drawing/2014/main" id="{32BE119F-5E46-49F7-B34B-50083A4194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48680"/>
                        <a:ext cx="7983537" cy="1243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>
            <a:extLst>
              <a:ext uri="{FF2B5EF4-FFF2-40B4-BE49-F238E27FC236}">
                <a16:creationId xmlns:a16="http://schemas.microsoft.com/office/drawing/2014/main" id="{C93391EA-0099-45C1-882D-D445485B980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55576" y="2969142"/>
          <a:ext cx="55022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699" name="Equation" r:id="rId5" imgW="6337080" imgH="952200" progId="Equation.DSMT4">
                  <p:embed/>
                </p:oleObj>
              </mc:Choice>
              <mc:Fallback>
                <p:oleObj name="Equation" r:id="rId5" imgW="6337080" imgH="952200" progId="Equation.DSMT4">
                  <p:embed/>
                  <p:pic>
                    <p:nvPicPr>
                      <p:cNvPr id="18" name="Object 15">
                        <a:extLst>
                          <a:ext uri="{FF2B5EF4-FFF2-40B4-BE49-F238E27FC236}">
                            <a16:creationId xmlns:a16="http://schemas.microsoft.com/office/drawing/2014/main" id="{C93391EA-0099-45C1-882D-D445485B98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969142"/>
                        <a:ext cx="5502275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">
            <a:extLst>
              <a:ext uri="{FF2B5EF4-FFF2-40B4-BE49-F238E27FC236}">
                <a16:creationId xmlns:a16="http://schemas.microsoft.com/office/drawing/2014/main" id="{DC079D6A-D3D4-46A7-984D-62220CE3CDD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833020" y="2708920"/>
          <a:ext cx="13747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700" name="Equation" r:id="rId7" imgW="1244520" imgH="850680" progId="Equation.DSMT4">
                  <p:embed/>
                </p:oleObj>
              </mc:Choice>
              <mc:Fallback>
                <p:oleObj name="Equation" r:id="rId7" imgW="1244520" imgH="850680" progId="Equation.DSMT4">
                  <p:embed/>
                  <p:pic>
                    <p:nvPicPr>
                      <p:cNvPr id="19" name="Object 16">
                        <a:extLst>
                          <a:ext uri="{FF2B5EF4-FFF2-40B4-BE49-F238E27FC236}">
                            <a16:creationId xmlns:a16="http://schemas.microsoft.com/office/drawing/2014/main" id="{DC079D6A-D3D4-46A7-984D-62220CE3CD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020" y="2708920"/>
                        <a:ext cx="1374775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>
            <a:extLst>
              <a:ext uri="{FF2B5EF4-FFF2-40B4-BE49-F238E27FC236}">
                <a16:creationId xmlns:a16="http://schemas.microsoft.com/office/drawing/2014/main" id="{B7AEAB30-FBAC-423B-954E-8F8F4228E0D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8076" y="1912517"/>
          <a:ext cx="85407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701" name="Equation" r:id="rId9" imgW="10134360" imgH="1307880" progId="Equation.DSMT4">
                  <p:embed/>
                </p:oleObj>
              </mc:Choice>
              <mc:Fallback>
                <p:oleObj name="Equation" r:id="rId9" imgW="10134360" imgH="1307880" progId="Equation.DSMT4">
                  <p:embed/>
                  <p:pic>
                    <p:nvPicPr>
                      <p:cNvPr id="22" name="Object 3">
                        <a:extLst>
                          <a:ext uri="{FF2B5EF4-FFF2-40B4-BE49-F238E27FC236}">
                            <a16:creationId xmlns:a16="http://schemas.microsoft.com/office/drawing/2014/main" id="{B7AEAB30-FBAC-423B-954E-8F8F4228E0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76" y="1912517"/>
                        <a:ext cx="8540750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>
            <a:extLst>
              <a:ext uri="{FF2B5EF4-FFF2-40B4-BE49-F238E27FC236}">
                <a16:creationId xmlns:a16="http://schemas.microsoft.com/office/drawing/2014/main" id="{B578AB11-64D2-4520-B23A-CF19E0256A4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18147" y="1215629"/>
          <a:ext cx="11017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702" name="Equation" r:id="rId11" imgW="1307880" imgH="850680" progId="Equation.DSMT4">
                  <p:embed/>
                </p:oleObj>
              </mc:Choice>
              <mc:Fallback>
                <p:oleObj name="Equation" r:id="rId11" imgW="1307880" imgH="850680" progId="Equation.DSMT4">
                  <p:embed/>
                  <p:pic>
                    <p:nvPicPr>
                      <p:cNvPr id="23" name="Object 3">
                        <a:extLst>
                          <a:ext uri="{FF2B5EF4-FFF2-40B4-BE49-F238E27FC236}">
                            <a16:creationId xmlns:a16="http://schemas.microsoft.com/office/drawing/2014/main" id="{B578AB11-64D2-4520-B23A-CF19E0256A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8147" y="1215629"/>
                        <a:ext cx="1101725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">
            <a:extLst>
              <a:ext uri="{FF2B5EF4-FFF2-40B4-BE49-F238E27FC236}">
                <a16:creationId xmlns:a16="http://schemas.microsoft.com/office/drawing/2014/main" id="{6F6DD229-0F3A-4353-ABA8-5618DC469E7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40086" y="3783030"/>
          <a:ext cx="5311899" cy="891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703" name="Equation" r:id="rId13" imgW="5663880" imgH="952200" progId="Equation.DSMT4">
                  <p:embed/>
                </p:oleObj>
              </mc:Choice>
              <mc:Fallback>
                <p:oleObj name="Equation" r:id="rId13" imgW="5663880" imgH="952200" progId="Equation.DSMT4">
                  <p:embed/>
                  <p:pic>
                    <p:nvPicPr>
                      <p:cNvPr id="25" name="Object 1">
                        <a:extLst>
                          <a:ext uri="{FF2B5EF4-FFF2-40B4-BE49-F238E27FC236}">
                            <a16:creationId xmlns:a16="http://schemas.microsoft.com/office/drawing/2014/main" id="{6F6DD229-0F3A-4353-ABA8-5618DC469E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086" y="3783030"/>
                        <a:ext cx="5311899" cy="89150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>
            <a:extLst>
              <a:ext uri="{FF2B5EF4-FFF2-40B4-BE49-F238E27FC236}">
                <a16:creationId xmlns:a16="http://schemas.microsoft.com/office/drawing/2014/main" id="{8D6788A7-621C-47DA-AA84-C4735E632FD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51519" y="4650464"/>
          <a:ext cx="8054847" cy="187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704" name="Equation" r:id="rId15" imgW="8724600" imgH="2044440" progId="Equation.DSMT4">
                  <p:embed/>
                </p:oleObj>
              </mc:Choice>
              <mc:Fallback>
                <p:oleObj name="Equation" r:id="rId15" imgW="8724600" imgH="2044440" progId="Equation.DSMT4">
                  <p:embed/>
                  <p:pic>
                    <p:nvPicPr>
                      <p:cNvPr id="27" name="Object 3">
                        <a:extLst>
                          <a:ext uri="{FF2B5EF4-FFF2-40B4-BE49-F238E27FC236}">
                            <a16:creationId xmlns:a16="http://schemas.microsoft.com/office/drawing/2014/main" id="{8D6788A7-621C-47DA-AA84-C4735E632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19" y="4650464"/>
                        <a:ext cx="8054847" cy="18748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>
            <a:extLst>
              <a:ext uri="{FF2B5EF4-FFF2-40B4-BE49-F238E27FC236}">
                <a16:creationId xmlns:a16="http://schemas.microsoft.com/office/drawing/2014/main" id="{BC367A99-B33A-463A-B477-8922DBB39C9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39837" y="3625920"/>
          <a:ext cx="932916" cy="1076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705" name="Equation" r:id="rId17" imgW="749160" imgH="850680" progId="Equation.DSMT4">
                  <p:embed/>
                </p:oleObj>
              </mc:Choice>
              <mc:Fallback>
                <p:oleObj name="Equation" r:id="rId17" imgW="749160" imgH="850680" progId="Equation.DSMT4">
                  <p:embed/>
                  <p:pic>
                    <p:nvPicPr>
                      <p:cNvPr id="29" name="Object 5">
                        <a:extLst>
                          <a:ext uri="{FF2B5EF4-FFF2-40B4-BE49-F238E27FC236}">
                            <a16:creationId xmlns:a16="http://schemas.microsoft.com/office/drawing/2014/main" id="{BC367A99-B33A-463A-B477-8922DBB39C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837" y="3625920"/>
                        <a:ext cx="932916" cy="10769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C29651E7-A6CA-46E8-8EBA-2E6D4C2B6765}"/>
              </a:ext>
            </a:extLst>
          </p:cNvPr>
          <p:cNvSpPr/>
          <p:nvPr/>
        </p:nvSpPr>
        <p:spPr>
          <a:xfrm>
            <a:off x="107504" y="44624"/>
            <a:ext cx="417646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解答：练习题（作业）</a:t>
            </a:r>
            <a:endParaRPr lang="en-US" altLang="zh-CN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367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CBA7598-49B0-4206-8621-7B7EA5711E85}"/>
              </a:ext>
            </a:extLst>
          </p:cNvPr>
          <p:cNvGrpSpPr/>
          <p:nvPr/>
        </p:nvGrpSpPr>
        <p:grpSpPr>
          <a:xfrm>
            <a:off x="212002" y="188640"/>
            <a:ext cx="6662512" cy="1268893"/>
            <a:chOff x="500034" y="2602485"/>
            <a:chExt cx="6662512" cy="1268893"/>
          </a:xfrm>
        </p:grpSpPr>
        <p:graphicFrame>
          <p:nvGraphicFramePr>
            <p:cNvPr id="1524744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2131581" y="2602485"/>
            <a:ext cx="2571735" cy="788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685" name="公式" r:id="rId3" imgW="1397000" imgH="431800" progId="Equation.3">
                    <p:embed/>
                  </p:oleObj>
                </mc:Choice>
                <mc:Fallback>
                  <p:oleObj name="公式" r:id="rId3" imgW="1397000" imgH="431800" progId="Equation.3">
                    <p:embed/>
                    <p:pic>
                      <p:nvPicPr>
                        <p:cNvPr id="152474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1581" y="2602485"/>
                          <a:ext cx="2571735" cy="78841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69611E2-BAAF-4955-89DF-7ECB95E00D6B}"/>
                </a:ext>
              </a:extLst>
            </p:cNvPr>
            <p:cNvGrpSpPr/>
            <p:nvPr/>
          </p:nvGrpSpPr>
          <p:grpSpPr>
            <a:xfrm>
              <a:off x="500034" y="2748083"/>
              <a:ext cx="6662512" cy="1123295"/>
              <a:chOff x="285752" y="2551926"/>
              <a:chExt cx="6662512" cy="1123295"/>
            </a:xfrm>
          </p:grpSpPr>
          <p:graphicFrame>
            <p:nvGraphicFramePr>
              <p:cNvPr id="1524743" name="Object 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593255" y="2667144"/>
              <a:ext cx="994970" cy="4018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6686" name="公式" r:id="rId5" imgW="494870" imgH="203024" progId="Equation.3">
                      <p:embed/>
                    </p:oleObj>
                  </mc:Choice>
                  <mc:Fallback>
                    <p:oleObj name="公式" r:id="rId5" imgW="494870" imgH="203024" progId="Equation.3">
                      <p:embed/>
                      <p:pic>
                        <p:nvPicPr>
                          <p:cNvPr id="1524743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93255" y="2667144"/>
                            <a:ext cx="994970" cy="401815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24745" name="Rectangle 9"/>
              <p:cNvSpPr>
                <a:spLocks noChangeArrowheads="1"/>
              </p:cNvSpPr>
              <p:nvPr/>
            </p:nvSpPr>
            <p:spPr bwMode="auto">
              <a:xfrm>
                <a:off x="611560" y="2551926"/>
                <a:ext cx="207167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Times New Roman" pitchFamily="18" charset="0"/>
                  </a:rPr>
                  <a:t> </a:t>
                </a:r>
                <a:r>
                  <a:rPr kumimoji="0" lang="zh-CN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  <a:cs typeface="Times New Roman" pitchFamily="18" charset="0"/>
                  </a:rPr>
                  <a:t>把函数</a:t>
                </a:r>
                <a:endPara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524746" name="Rectangle 10"/>
              <p:cNvSpPr>
                <a:spLocks noChangeArrowheads="1"/>
              </p:cNvSpPr>
              <p:nvPr/>
            </p:nvSpPr>
            <p:spPr bwMode="auto">
              <a:xfrm>
                <a:off x="4376528" y="2571744"/>
                <a:ext cx="257173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展开成</a:t>
                </a:r>
                <a:endPara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524747" name="Rectangle 11"/>
              <p:cNvSpPr>
                <a:spLocks noChangeArrowheads="1"/>
              </p:cNvSpPr>
              <p:nvPr/>
            </p:nvSpPr>
            <p:spPr bwMode="auto">
              <a:xfrm>
                <a:off x="285752" y="3152001"/>
                <a:ext cx="479030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的幂级数为 </a:t>
                </a:r>
                <a:r>
                  <a:rPr kumimoji="0" lang="en-US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___________</a:t>
                </a:r>
                <a:r>
                  <a:rPr kumimoji="0" lang="en-US" altLang="zh-CN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宋体" pitchFamily="2" charset="-122"/>
                  </a:rPr>
                  <a:t> </a:t>
                </a:r>
              </a:p>
            </p:txBody>
          </p:sp>
        </p:grpSp>
      </p:grpSp>
      <p:graphicFrame>
        <p:nvGraphicFramePr>
          <p:cNvPr id="1524748" name="Object 12"/>
          <p:cNvGraphicFramePr>
            <a:graphicFrameLocks noChangeAspect="1"/>
          </p:cNvGraphicFramePr>
          <p:nvPr>
            <p:extLst/>
          </p:nvPr>
        </p:nvGraphicFramePr>
        <p:xfrm>
          <a:off x="35496" y="1844824"/>
          <a:ext cx="9077302" cy="205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87" name="Equation" r:id="rId7" imgW="10198080" imgH="2298600" progId="Equation.DSMT4">
                  <p:embed/>
                </p:oleObj>
              </mc:Choice>
              <mc:Fallback>
                <p:oleObj name="Equation" r:id="rId7" imgW="10198080" imgH="2298600" progId="Equation.DSMT4">
                  <p:embed/>
                  <p:pic>
                    <p:nvPicPr>
                      <p:cNvPr id="15247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844824"/>
                        <a:ext cx="9077302" cy="20574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>
            <a:extLst>
              <a:ext uri="{FF2B5EF4-FFF2-40B4-BE49-F238E27FC236}">
                <a16:creationId xmlns:a16="http://schemas.microsoft.com/office/drawing/2014/main" id="{FFAD4F92-D1EB-4F3B-B3E9-1B3F9902ECF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089967" y="888310"/>
          <a:ext cx="5506369" cy="956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88" name="Equation" r:id="rId9" imgW="5359320" imgH="927000" progId="Equation.DSMT4">
                  <p:embed/>
                </p:oleObj>
              </mc:Choice>
              <mc:Fallback>
                <p:oleObj name="Equation" r:id="rId9" imgW="5359320" imgH="927000" progId="Equation.DSMT4">
                  <p:embed/>
                  <p:pic>
                    <p:nvPicPr>
                      <p:cNvPr id="18" name="Object 12">
                        <a:extLst>
                          <a:ext uri="{FF2B5EF4-FFF2-40B4-BE49-F238E27FC236}">
                            <a16:creationId xmlns:a16="http://schemas.microsoft.com/office/drawing/2014/main" id="{FFAD4F92-D1EB-4F3B-B3E9-1B3F9902EC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967" y="888310"/>
                        <a:ext cx="5506369" cy="95651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4">
            <a:extLst>
              <a:ext uri="{FF2B5EF4-FFF2-40B4-BE49-F238E27FC236}">
                <a16:creationId xmlns:a16="http://schemas.microsoft.com/office/drawing/2014/main" id="{1053B7AA-E419-45B9-B10C-96B3EE443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32656"/>
            <a:ext cx="93610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(4)</a:t>
            </a: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E6F69A32-2923-47DE-8A75-F90787A8F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4" y="4114508"/>
            <a:ext cx="89135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(5)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C9C6389-53A1-4529-9658-F22BD6D70FC0}"/>
              </a:ext>
            </a:extLst>
          </p:cNvPr>
          <p:cNvGrpSpPr/>
          <p:nvPr/>
        </p:nvGrpSpPr>
        <p:grpSpPr>
          <a:xfrm>
            <a:off x="459856" y="3950213"/>
            <a:ext cx="7982596" cy="962068"/>
            <a:chOff x="333820" y="2068792"/>
            <a:chExt cx="7982596" cy="962068"/>
          </a:xfrm>
        </p:grpSpPr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3E9D4C58-838C-4F36-9F93-F6D562017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20" y="2257708"/>
              <a:ext cx="128585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b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函数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23" name="Object 6">
              <a:extLst>
                <a:ext uri="{FF2B5EF4-FFF2-40B4-BE49-F238E27FC236}">
                  <a16:creationId xmlns:a16="http://schemas.microsoft.com/office/drawing/2014/main" id="{F11319BE-A433-44C0-9FFB-B14EFB8F5814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181740" y="2068792"/>
            <a:ext cx="2886204" cy="962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6689" name="公式" r:id="rId11" imgW="1624895" imgH="545863" progId="Equation.3">
                    <p:embed/>
                  </p:oleObj>
                </mc:Choice>
                <mc:Fallback>
                  <p:oleObj name="公式" r:id="rId11" imgW="1624895" imgH="545863" progId="Equation.3">
                    <p:embed/>
                    <p:pic>
                      <p:nvPicPr>
                        <p:cNvPr id="23" name="Object 6">
                          <a:extLst>
                            <a:ext uri="{FF2B5EF4-FFF2-40B4-BE49-F238E27FC236}">
                              <a16:creationId xmlns:a16="http://schemas.microsoft.com/office/drawing/2014/main" id="{F11319BE-A433-44C0-9FFB-B14EFB8F58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1740" y="2068792"/>
                          <a:ext cx="2886204" cy="96206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AECFC045-B2C1-4FC8-8E3A-24872FE4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730" y="2285992"/>
              <a:ext cx="435768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的和函数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=___________</a:t>
              </a:r>
              <a:r>
                <a: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 </a:t>
              </a:r>
            </a:p>
          </p:txBody>
        </p:sp>
      </p:grpSp>
      <p:graphicFrame>
        <p:nvGraphicFramePr>
          <p:cNvPr id="25" name="Object 9">
            <a:extLst>
              <a:ext uri="{FF2B5EF4-FFF2-40B4-BE49-F238E27FC236}">
                <a16:creationId xmlns:a16="http://schemas.microsoft.com/office/drawing/2014/main" id="{D2E4DF56-C45D-4716-B451-BDCFC934A43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970761" y="3658652"/>
          <a:ext cx="2849711" cy="930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90" name="Equation" r:id="rId13" imgW="2831760" imgH="927000" progId="Equation.DSMT4">
                  <p:embed/>
                </p:oleObj>
              </mc:Choice>
              <mc:Fallback>
                <p:oleObj name="Equation" r:id="rId13" imgW="2831760" imgH="927000" progId="Equation.DSMT4">
                  <p:embed/>
                  <p:pic>
                    <p:nvPicPr>
                      <p:cNvPr id="25" name="Object 9">
                        <a:extLst>
                          <a:ext uri="{FF2B5EF4-FFF2-40B4-BE49-F238E27FC236}">
                            <a16:creationId xmlns:a16="http://schemas.microsoft.com/office/drawing/2014/main" id="{D2E4DF56-C45D-4716-B451-BDCFC934A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761" y="3658652"/>
                        <a:ext cx="2849711" cy="9303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6">
            <a:extLst>
              <a:ext uri="{FF2B5EF4-FFF2-40B4-BE49-F238E27FC236}">
                <a16:creationId xmlns:a16="http://schemas.microsoft.com/office/drawing/2014/main" id="{589EF38F-0905-4CE9-96BA-57166C71F98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53168" y="5059220"/>
          <a:ext cx="7853973" cy="962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91" name="公式" r:id="rId15" imgW="4457700" imgH="546100" progId="Equation.3">
                  <p:embed/>
                </p:oleObj>
              </mc:Choice>
              <mc:Fallback>
                <p:oleObj name="公式" r:id="rId15" imgW="4457700" imgH="546100" progId="Equation.3">
                  <p:embed/>
                  <p:pic>
                    <p:nvPicPr>
                      <p:cNvPr id="26" name="Object 16">
                        <a:extLst>
                          <a:ext uri="{FF2B5EF4-FFF2-40B4-BE49-F238E27FC236}">
                            <a16:creationId xmlns:a16="http://schemas.microsoft.com/office/drawing/2014/main" id="{589EF38F-0905-4CE9-96BA-57166C71F9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168" y="5059220"/>
                        <a:ext cx="7853973" cy="9620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1908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6CD0865-2B53-4C96-BBE6-3E95FDDFB2D7}"/>
              </a:ext>
            </a:extLst>
          </p:cNvPr>
          <p:cNvGrpSpPr/>
          <p:nvPr/>
        </p:nvGrpSpPr>
        <p:grpSpPr>
          <a:xfrm>
            <a:off x="444498" y="692696"/>
            <a:ext cx="7978282" cy="839397"/>
            <a:chOff x="444498" y="4071942"/>
            <a:chExt cx="7978282" cy="839397"/>
          </a:xfrm>
        </p:grpSpPr>
        <p:graphicFrame>
          <p:nvGraphicFramePr>
            <p:cNvPr id="151962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270462" y="4071942"/>
            <a:ext cx="1357322" cy="839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709" name="公式" r:id="rId3" imgW="723586" imgH="444307" progId="Equation.3">
                    <p:embed/>
                  </p:oleObj>
                </mc:Choice>
                <mc:Fallback>
                  <p:oleObj name="公式" r:id="rId3" imgW="723586" imgH="444307" progId="Equation.3">
                    <p:embed/>
                    <p:pic>
                      <p:nvPicPr>
                        <p:cNvPr id="151962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0462" y="4071942"/>
                          <a:ext cx="1357322" cy="839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9627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2915816" y="4313606"/>
            <a:ext cx="928694" cy="411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710" name="公式" r:id="rId5" imgW="368140" imgH="177723" progId="Equation.3">
                    <p:embed/>
                  </p:oleObj>
                </mc:Choice>
                <mc:Fallback>
                  <p:oleObj name="公式" r:id="rId5" imgW="368140" imgH="177723" progId="Equation.3">
                    <p:embed/>
                    <p:pic>
                      <p:nvPicPr>
                        <p:cNvPr id="151962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4313606"/>
                          <a:ext cx="928694" cy="411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9629" name="Rectangle 13"/>
            <p:cNvSpPr>
              <a:spLocks noChangeArrowheads="1"/>
            </p:cNvSpPr>
            <p:nvPr/>
          </p:nvSpPr>
          <p:spPr bwMode="auto">
            <a:xfrm>
              <a:off x="444498" y="4233788"/>
              <a:ext cx="135729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函数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19630" name="Rectangle 14"/>
            <p:cNvSpPr>
              <a:spLocks noChangeArrowheads="1"/>
            </p:cNvSpPr>
            <p:nvPr/>
          </p:nvSpPr>
          <p:spPr bwMode="auto">
            <a:xfrm>
              <a:off x="2555776" y="4268397"/>
              <a:ext cx="57147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在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19631" name="Rectangle 15"/>
            <p:cNvSpPr>
              <a:spLocks noChangeArrowheads="1"/>
            </p:cNvSpPr>
            <p:nvPr/>
          </p:nvSpPr>
          <p:spPr bwMode="auto">
            <a:xfrm>
              <a:off x="3707904" y="4268397"/>
              <a:ext cx="471487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处的幂级数展开式为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_______</a:t>
              </a:r>
              <a:r>
                <a:rPr kumimoji="0" lang="en-US" altLang="zh-CN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 </a:t>
              </a:r>
            </a:p>
          </p:txBody>
        </p:sp>
      </p:grpSp>
      <p:graphicFrame>
        <p:nvGraphicFramePr>
          <p:cNvPr id="1519634" name="Object 18"/>
          <p:cNvGraphicFramePr>
            <a:graphicFrameLocks noChangeAspect="1"/>
          </p:cNvGraphicFramePr>
          <p:nvPr>
            <p:extLst/>
          </p:nvPr>
        </p:nvGraphicFramePr>
        <p:xfrm>
          <a:off x="-1353" y="1812158"/>
          <a:ext cx="9037849" cy="117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11" name="Equation" r:id="rId7" imgW="10794960" imgH="1320480" progId="Equation.DSMT4">
                  <p:embed/>
                </p:oleObj>
              </mc:Choice>
              <mc:Fallback>
                <p:oleObj name="Equation" r:id="rId7" imgW="10794960" imgH="1320480" progId="Equation.DSMT4">
                  <p:embed/>
                  <p:pic>
                    <p:nvPicPr>
                      <p:cNvPr id="15196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53" y="1812158"/>
                        <a:ext cx="9037849" cy="11714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4">
            <a:extLst>
              <a:ext uri="{FF2B5EF4-FFF2-40B4-BE49-F238E27FC236}">
                <a16:creationId xmlns:a16="http://schemas.microsoft.com/office/drawing/2014/main" id="{D37353AF-AE61-457F-83FC-9238A29F1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836712"/>
            <a:ext cx="95856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(6)</a:t>
            </a:r>
          </a:p>
        </p:txBody>
      </p:sp>
      <p:graphicFrame>
        <p:nvGraphicFramePr>
          <p:cNvPr id="28" name="Object 18">
            <a:extLst>
              <a:ext uri="{FF2B5EF4-FFF2-40B4-BE49-F238E27FC236}">
                <a16:creationId xmlns:a16="http://schemas.microsoft.com/office/drawing/2014/main" id="{F9AD5BF0-ECD4-4F88-9CFB-B7FB7CDFCF4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299492" y="188640"/>
          <a:ext cx="36369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12" name="Equation" r:id="rId9" imgW="4343400" imgH="927000" progId="Equation.DSMT4">
                  <p:embed/>
                </p:oleObj>
              </mc:Choice>
              <mc:Fallback>
                <p:oleObj name="Equation" r:id="rId9" imgW="4343400" imgH="927000" progId="Equation.DSMT4">
                  <p:embed/>
                  <p:pic>
                    <p:nvPicPr>
                      <p:cNvPr id="28" name="Object 18">
                        <a:extLst>
                          <a:ext uri="{FF2B5EF4-FFF2-40B4-BE49-F238E27FC236}">
                            <a16:creationId xmlns:a16="http://schemas.microsoft.com/office/drawing/2014/main" id="{F9AD5BF0-ECD4-4F88-9CFB-B7FB7CDFCF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492" y="188640"/>
                        <a:ext cx="3636963" cy="822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7">
            <a:extLst>
              <a:ext uri="{FF2B5EF4-FFF2-40B4-BE49-F238E27FC236}">
                <a16:creationId xmlns:a16="http://schemas.microsoft.com/office/drawing/2014/main" id="{D49EC136-80B8-4E85-921C-EA576542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07" y="3332888"/>
            <a:ext cx="270870" cy="52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675" tIns="46631" rIns="89675" bIns="46631" anchor="ctr">
            <a:spAutoFit/>
          </a:bodyPr>
          <a:lstStyle/>
          <a:p>
            <a:r>
              <a:rPr lang="en-US" altLang="zh-CN" sz="2800" b="1" dirty="0"/>
              <a:t> </a:t>
            </a:r>
            <a:endParaRPr lang="en-US" altLang="zh-CN" sz="2800" dirty="0"/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361B40DC-E2F2-4EF1-8156-D9830179F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3941582"/>
            <a:ext cx="270870" cy="52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675" tIns="46631" rIns="89675" bIns="46631" anchor="ctr">
            <a:spAutoFit/>
          </a:bodyPr>
          <a:lstStyle/>
          <a:p>
            <a:r>
              <a:rPr lang="en-US" altLang="zh-CN" sz="2800" b="1" dirty="0"/>
              <a:t> </a:t>
            </a:r>
            <a:endParaRPr lang="en-US" altLang="zh-CN" sz="2800" dirty="0"/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AE40EC6E-1F08-4423-B2B1-CA64E6B5E89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25500" y="3489325"/>
          <a:ext cx="54641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13" name="Equation" r:id="rId11" imgW="5016240" imgH="952200" progId="Equation.DSMT4">
                  <p:embed/>
                </p:oleObj>
              </mc:Choice>
              <mc:Fallback>
                <p:oleObj name="Equation" r:id="rId11" imgW="5016240" imgH="9522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AE40EC6E-1F08-4423-B2B1-CA64E6B5E8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489325"/>
                        <a:ext cx="546417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831AF0FC-4407-415A-AD11-2D6332032E9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23528" y="4509120"/>
          <a:ext cx="8008937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14" name="Equation" r:id="rId13" imgW="7353000" imgH="1917360" progId="Equation.DSMT4">
                  <p:embed/>
                </p:oleObj>
              </mc:Choice>
              <mc:Fallback>
                <p:oleObj name="Equation" r:id="rId13" imgW="7353000" imgH="191736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831AF0FC-4407-415A-AD11-2D6332032E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509120"/>
                        <a:ext cx="8008937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4">
            <a:extLst>
              <a:ext uri="{FF2B5EF4-FFF2-40B4-BE49-F238E27FC236}">
                <a16:creationId xmlns:a16="http://schemas.microsoft.com/office/drawing/2014/main" id="{E72E65A7-2ACC-447D-8210-FDD85142C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2" y="3053903"/>
            <a:ext cx="95856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(7)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4BFCC9C9-1C95-47D3-8813-CC7146235C3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94060" y="3168278"/>
          <a:ext cx="73040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15" name="Equation" r:id="rId15" imgW="6705360" imgH="965160" progId="Equation.DSMT4">
                  <p:embed/>
                </p:oleObj>
              </mc:Choice>
              <mc:Fallback>
                <p:oleObj name="Equation" r:id="rId15" imgW="6705360" imgH="96516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4BFCC9C9-1C95-47D3-8813-CC7146235C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60" y="3168278"/>
                        <a:ext cx="7304087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5248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5"/>
          <p:cNvGraphicFramePr>
            <a:graphicFrameLocks noChangeAspect="1"/>
          </p:cNvGraphicFramePr>
          <p:nvPr>
            <p:extLst/>
          </p:nvPr>
        </p:nvGraphicFramePr>
        <p:xfrm>
          <a:off x="323528" y="548680"/>
          <a:ext cx="8208912" cy="848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980" name="Equation" r:id="rId3" imgW="8648640" imgH="901440" progId="Equation.3">
                  <p:embed/>
                </p:oleObj>
              </mc:Choice>
              <mc:Fallback>
                <p:oleObj name="Equation" r:id="rId3" imgW="8648640" imgH="901440" progId="Equation.3">
                  <p:embed/>
                  <p:pic>
                    <p:nvPicPr>
                      <p:cNvPr id="235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48680"/>
                        <a:ext cx="8208912" cy="8486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214313" y="44624"/>
            <a:ext cx="29175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2(2012 </a:t>
            </a: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国赛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)</a:t>
            </a:r>
            <a:endParaRPr lang="en-US" altLang="zh-CN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354311" name="Text Box 7"/>
          <p:cNvSpPr txBox="1">
            <a:spLocks noChangeArrowheads="1"/>
          </p:cNvSpPr>
          <p:nvPr/>
        </p:nvSpPr>
        <p:spPr bwMode="auto">
          <a:xfrm>
            <a:off x="327047" y="1608552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354313" name="Object 9"/>
          <p:cNvGraphicFramePr>
            <a:graphicFrameLocks noChangeAspect="1"/>
          </p:cNvGraphicFramePr>
          <p:nvPr>
            <p:extLst/>
          </p:nvPr>
        </p:nvGraphicFramePr>
        <p:xfrm>
          <a:off x="1006423" y="1380901"/>
          <a:ext cx="6589913" cy="974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981" name="Equation" r:id="rId5" imgW="6502320" imgH="977760" progId="Equation.3">
                  <p:embed/>
                </p:oleObj>
              </mc:Choice>
              <mc:Fallback>
                <p:oleObj name="Equation" r:id="rId5" imgW="6502320" imgH="977760" progId="Equation.3">
                  <p:embed/>
                  <p:pic>
                    <p:nvPicPr>
                      <p:cNvPr id="3543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23" y="1380901"/>
                        <a:ext cx="6589913" cy="9744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6" name="Object 12"/>
          <p:cNvGraphicFramePr>
            <a:graphicFrameLocks noChangeAspect="1"/>
          </p:cNvGraphicFramePr>
          <p:nvPr>
            <p:extLst/>
          </p:nvPr>
        </p:nvGraphicFramePr>
        <p:xfrm>
          <a:off x="467544" y="2443623"/>
          <a:ext cx="8064895" cy="913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982" name="Equation" r:id="rId7" imgW="7899120" imgH="927000" progId="Equation.3">
                  <p:embed/>
                </p:oleObj>
              </mc:Choice>
              <mc:Fallback>
                <p:oleObj name="Equation" r:id="rId7" imgW="7899120" imgH="927000" progId="Equation.3">
                  <p:embed/>
                  <p:pic>
                    <p:nvPicPr>
                      <p:cNvPr id="3543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443623"/>
                        <a:ext cx="8064895" cy="9133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25028" y="4437098"/>
          <a:ext cx="7747372" cy="201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983" name="Equation" r:id="rId9" imgW="7200720" imgH="1892160" progId="Equation.DSMT4">
                  <p:embed/>
                </p:oleObj>
              </mc:Choice>
              <mc:Fallback>
                <p:oleObj name="Equation" r:id="rId9" imgW="7200720" imgH="189216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028" y="4437098"/>
                        <a:ext cx="7747372" cy="20162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395536" y="3411016"/>
          <a:ext cx="70993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984" name="Equation" r:id="rId11" imgW="6464160" imgH="876240" progId="Equation.DSMT4">
                  <p:embed/>
                </p:oleObj>
              </mc:Choice>
              <mc:Fallback>
                <p:oleObj name="Equation" r:id="rId11" imgW="6464160" imgH="8762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411016"/>
                        <a:ext cx="709930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61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832390"/>
              </p:ext>
            </p:extLst>
          </p:nvPr>
        </p:nvGraphicFramePr>
        <p:xfrm>
          <a:off x="395536" y="404664"/>
          <a:ext cx="8289925" cy="610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538" name="Document" r:id="rId3" imgW="9401363" imgH="6924308" progId="Word.Document.8">
                  <p:embed/>
                </p:oleObj>
              </mc:Choice>
              <mc:Fallback>
                <p:oleObj name="Document" r:id="rId3" imgW="9401363" imgH="6924308" progId="Word.Document.8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04664"/>
                        <a:ext cx="8289925" cy="610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805985"/>
      </p:ext>
    </p:extLst>
  </p:cSld>
  <p:clrMapOvr>
    <a:masterClrMapping/>
  </p:clrMapOvr>
  <p:transition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42" name="Text Box 14"/>
          <p:cNvSpPr txBox="1">
            <a:spLocks noChangeArrowheads="1"/>
          </p:cNvSpPr>
          <p:nvPr/>
        </p:nvSpPr>
        <p:spPr bwMode="auto">
          <a:xfrm>
            <a:off x="323528" y="3404419"/>
            <a:ext cx="8136904" cy="523220"/>
          </a:xfrm>
          <a:prstGeom prst="rect">
            <a:avLst/>
          </a:prstGeom>
          <a:noFill/>
          <a:ln w="9525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</a:rPr>
              <a:t>知识点：</a:t>
            </a:r>
            <a:r>
              <a:rPr lang="zh-CN" altLang="en-US" b="1" dirty="0">
                <a:solidFill>
                  <a:srgbClr val="99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幂级数收敛区间</a:t>
            </a:r>
            <a:r>
              <a:rPr lang="en-US" altLang="zh-CN" b="1" dirty="0">
                <a:solidFill>
                  <a:srgbClr val="99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b="1" dirty="0">
                <a:solidFill>
                  <a:srgbClr val="99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幂级数求和</a:t>
            </a:r>
            <a:r>
              <a:rPr lang="en-US" altLang="zh-CN" b="1" dirty="0">
                <a:solidFill>
                  <a:srgbClr val="99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99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逐项积分</a:t>
            </a:r>
            <a:r>
              <a:rPr lang="en-US" altLang="zh-CN" b="1" dirty="0">
                <a:solidFill>
                  <a:srgbClr val="99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b="1" dirty="0">
              <a:solidFill>
                <a:srgbClr val="99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79512" y="764704"/>
          <a:ext cx="8763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950" name="Equation" r:id="rId3" imgW="8051760" imgH="965160" progId="Equation.3">
                  <p:embed/>
                </p:oleObj>
              </mc:Choice>
              <mc:Fallback>
                <p:oleObj name="Equation" r:id="rId3" imgW="8051760" imgH="965160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764704"/>
                        <a:ext cx="87630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26206" y="2115344"/>
          <a:ext cx="7154106" cy="90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4951" name="Equation" r:id="rId5" imgW="7099200" imgH="901440" progId="Equation.3">
                  <p:embed/>
                </p:oleObj>
              </mc:Choice>
              <mc:Fallback>
                <p:oleObj name="Equation" r:id="rId5" imgW="7099200" imgH="901440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06" y="2115344"/>
                        <a:ext cx="7154106" cy="901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05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42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/>
          </p:nvPr>
        </p:nvGraphicFramePr>
        <p:xfrm>
          <a:off x="928662" y="165707"/>
          <a:ext cx="4332293" cy="1620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014" name="公式" r:id="rId3" imgW="4711700" imgH="1765300" progId="Equation.3">
                  <p:embed/>
                </p:oleObj>
              </mc:Choice>
              <mc:Fallback>
                <p:oleObj name="公式" r:id="rId3" imgW="4711700" imgH="1765300" progId="Equation.3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65707"/>
                        <a:ext cx="4332293" cy="16202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/>
          </p:nvPr>
        </p:nvGraphicFramePr>
        <p:xfrm>
          <a:off x="357158" y="1571612"/>
          <a:ext cx="8342017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015" name="公式" r:id="rId5" imgW="8026200" imgH="965160" progId="Equation.3">
                  <p:embed/>
                </p:oleObj>
              </mc:Choice>
              <mc:Fallback>
                <p:oleObj name="公式" r:id="rId5" imgW="8026200" imgH="965160" progId="Equation.3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1571612"/>
                        <a:ext cx="8342017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0" name="Object 6"/>
          <p:cNvGraphicFramePr>
            <a:graphicFrameLocks noChangeAspect="1"/>
          </p:cNvGraphicFramePr>
          <p:nvPr>
            <p:extLst/>
          </p:nvPr>
        </p:nvGraphicFramePr>
        <p:xfrm>
          <a:off x="928662" y="2428868"/>
          <a:ext cx="5530318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016" name="公式" r:id="rId7" imgW="5473440" imgH="939600" progId="Equation.3">
                  <p:embed/>
                </p:oleObj>
              </mc:Choice>
              <mc:Fallback>
                <p:oleObj name="公式" r:id="rId7" imgW="5473440" imgH="939600" progId="Equation.3">
                  <p:embed/>
                  <p:pic>
                    <p:nvPicPr>
                      <p:cNvPr id="2416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428868"/>
                        <a:ext cx="5530318" cy="9286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1" name="Object 7"/>
          <p:cNvGraphicFramePr>
            <a:graphicFrameLocks noChangeAspect="1"/>
          </p:cNvGraphicFramePr>
          <p:nvPr>
            <p:extLst/>
          </p:nvPr>
        </p:nvGraphicFramePr>
        <p:xfrm>
          <a:off x="714348" y="3357562"/>
          <a:ext cx="65341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017" name="公式" r:id="rId9" imgW="3149600" imgH="482600" progId="Equation.3">
                  <p:embed/>
                </p:oleObj>
              </mc:Choice>
              <mc:Fallback>
                <p:oleObj name="公式" r:id="rId9" imgW="3149600" imgH="482600" progId="Equation.3">
                  <p:embed/>
                  <p:pic>
                    <p:nvPicPr>
                      <p:cNvPr id="2416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357562"/>
                        <a:ext cx="6534150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2" name="Text Box 8"/>
          <p:cNvSpPr txBox="1">
            <a:spLocks noChangeArrowheads="1"/>
          </p:cNvSpPr>
          <p:nvPr/>
        </p:nvSpPr>
        <p:spPr bwMode="auto">
          <a:xfrm>
            <a:off x="304800" y="2648246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304800" y="649264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97773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2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914400" y="990600"/>
          <a:ext cx="588962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34" name="公式" r:id="rId3" imgW="2755900" imgH="482600" progId="Equation.3">
                  <p:embed/>
                </p:oleObj>
              </mc:Choice>
              <mc:Fallback>
                <p:oleObj name="公式" r:id="rId3" imgW="2755900" imgH="482600" progId="Equation.3">
                  <p:embed/>
                  <p:pic>
                    <p:nvPicPr>
                      <p:cNvPr id="245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5889625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1" name="Object 3"/>
          <p:cNvGraphicFramePr>
            <a:graphicFrameLocks noChangeAspect="1"/>
          </p:cNvGraphicFramePr>
          <p:nvPr/>
        </p:nvGraphicFramePr>
        <p:xfrm>
          <a:off x="990600" y="1938338"/>
          <a:ext cx="552608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35" name="公式" r:id="rId5" imgW="2514600" imgH="482600" progId="Equation.3">
                  <p:embed/>
                </p:oleObj>
              </mc:Choice>
              <mc:Fallback>
                <p:oleObj name="公式" r:id="rId5" imgW="2514600" imgH="482600" progId="Equation.3">
                  <p:embed/>
                  <p:pic>
                    <p:nvPicPr>
                      <p:cNvPr id="2426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38338"/>
                        <a:ext cx="5526088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990600" y="3005138"/>
          <a:ext cx="646112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36" name="公式" r:id="rId7" imgW="3149600" imgH="482600" progId="Equation.3">
                  <p:embed/>
                </p:oleObj>
              </mc:Choice>
              <mc:Fallback>
                <p:oleObj name="公式" r:id="rId7" imgW="3149600" imgH="482600" progId="Equation.3">
                  <p:embed/>
                  <p:pic>
                    <p:nvPicPr>
                      <p:cNvPr id="242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05138"/>
                        <a:ext cx="6461125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3" name="Object 5"/>
          <p:cNvGraphicFramePr>
            <a:graphicFrameLocks noChangeAspect="1"/>
          </p:cNvGraphicFramePr>
          <p:nvPr/>
        </p:nvGraphicFramePr>
        <p:xfrm>
          <a:off x="1071539" y="4109428"/>
          <a:ext cx="5929354" cy="1069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37" name="公式" r:id="rId9" imgW="2717800" imgH="533400" progId="Equation.3">
                  <p:embed/>
                </p:oleObj>
              </mc:Choice>
              <mc:Fallback>
                <p:oleObj name="公式" r:id="rId9" imgW="2717800" imgH="533400" progId="Equation.3">
                  <p:embed/>
                  <p:pic>
                    <p:nvPicPr>
                      <p:cNvPr id="2426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9" y="4109428"/>
                        <a:ext cx="5929354" cy="106900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4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27D59CB-13BD-4720-82A3-65E7867D6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1556792"/>
            <a:ext cx="496855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         </a:t>
            </a:r>
            <a:r>
              <a:rPr lang="zh-CN" altLang="en-US" sz="4000" b="1" dirty="0">
                <a:solidFill>
                  <a:srgbClr val="0000FF"/>
                </a:solidFill>
                <a:ea typeface="黑体" pitchFamily="2" charset="-122"/>
              </a:rPr>
              <a:t>作    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P93: 9</a:t>
            </a:r>
            <a:r>
              <a:rPr lang="zh-CN" altLang="en-US" sz="4000" b="1" dirty="0">
                <a:solidFill>
                  <a:srgbClr val="0000FF"/>
                </a:solidFill>
                <a:ea typeface="黑体" pitchFamily="2" charset="-122"/>
              </a:rPr>
              <a:t>*</a:t>
            </a: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P106: 1(5,7), 5</a:t>
            </a:r>
            <a:r>
              <a:rPr lang="zh-CN" altLang="en-US" sz="4000" b="1" dirty="0">
                <a:solidFill>
                  <a:srgbClr val="0000FF"/>
                </a:solidFill>
                <a:ea typeface="黑体" pitchFamily="2" charset="-122"/>
              </a:rPr>
              <a:t>*</a:t>
            </a: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(1).</a:t>
            </a:r>
          </a:p>
        </p:txBody>
      </p:sp>
    </p:spTree>
    <p:extLst>
      <p:ext uri="{BB962C8B-B14F-4D97-AF65-F5344CB8AC3E}">
        <p14:creationId xmlns:p14="http://schemas.microsoft.com/office/powerpoint/2010/main" val="368287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800547"/>
              </p:ext>
            </p:extLst>
          </p:nvPr>
        </p:nvGraphicFramePr>
        <p:xfrm>
          <a:off x="539552" y="980728"/>
          <a:ext cx="8067675" cy="275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562" name="Document" r:id="rId3" imgW="8487256" imgH="2918055" progId="Word.Document.8">
                  <p:embed/>
                </p:oleObj>
              </mc:Choice>
              <mc:Fallback>
                <p:oleObj name="Document" r:id="rId3" imgW="8487256" imgH="2918055" progId="Word.Document.8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80728"/>
                        <a:ext cx="8067675" cy="275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351801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331787" y="285728"/>
            <a:ext cx="40973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4. </a:t>
            </a:r>
            <a:r>
              <a:rPr lang="zh-CN" altLang="en-US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一致收敛级数的性质</a:t>
            </a:r>
            <a:endParaRPr lang="zh-CN" altLang="en-US" sz="2000" dirty="0">
              <a:solidFill>
                <a:srgbClr val="9900FF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475005"/>
              </p:ext>
            </p:extLst>
          </p:nvPr>
        </p:nvGraphicFramePr>
        <p:xfrm>
          <a:off x="395536" y="857232"/>
          <a:ext cx="8000727" cy="1251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730" name="Document" r:id="rId3" imgW="8558541" imgH="1386157" progId="Word.Document.8">
                  <p:embed/>
                </p:oleObj>
              </mc:Choice>
              <mc:Fallback>
                <p:oleObj name="Document" r:id="rId3" imgW="8558541" imgH="1386157" progId="Word.Document.8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857232"/>
                        <a:ext cx="8000727" cy="1251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533043"/>
              </p:ext>
            </p:extLst>
          </p:nvPr>
        </p:nvGraphicFramePr>
        <p:xfrm>
          <a:off x="351631" y="2216898"/>
          <a:ext cx="8428037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731" name="Document" r:id="rId5" imgW="9369320" imgH="1801788" progId="Word.Document.8">
                  <p:embed/>
                </p:oleObj>
              </mc:Choice>
              <mc:Fallback>
                <p:oleObj name="Document" r:id="rId5" imgW="9369320" imgH="1801788" progId="Word.Document.8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" y="2216898"/>
                        <a:ext cx="8428037" cy="161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918002"/>
              </p:ext>
            </p:extLst>
          </p:nvPr>
        </p:nvGraphicFramePr>
        <p:xfrm>
          <a:off x="467544" y="3657058"/>
          <a:ext cx="7921625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732" name="Document" r:id="rId7" imgW="8328485" imgH="2782390" progId="Word.Document.8">
                  <p:embed/>
                </p:oleObj>
              </mc:Choice>
              <mc:Fallback>
                <p:oleObj name="Document" r:id="rId7" imgW="8328485" imgH="2782390" progId="Word.Document.8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657058"/>
                        <a:ext cx="7921625" cy="2646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5729991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08831" y="1254547"/>
            <a:ext cx="4111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ea typeface="黑体" pitchFamily="2" charset="-122"/>
              </a:rPr>
              <a:t>(1) </a:t>
            </a:r>
            <a:r>
              <a:rPr lang="zh-CN" altLang="en-US" b="1">
                <a:solidFill>
                  <a:srgbClr val="0000FF"/>
                </a:solidFill>
                <a:ea typeface="黑体" pitchFamily="2" charset="-122"/>
              </a:rPr>
              <a:t>收敛半径与收敛区间</a:t>
            </a:r>
            <a:endParaRPr lang="zh-CN" altLang="en-US" b="1"/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662806" y="619764"/>
            <a:ext cx="21781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9900CC"/>
                </a:solidFill>
                <a:ea typeface="黑体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b="1" dirty="0">
                <a:solidFill>
                  <a:srgbClr val="9900CC"/>
                </a:solidFill>
                <a:ea typeface="黑体" pitchFamily="2" charset="-122"/>
                <a:cs typeface="Times New Roman" panose="02020603050405020304" pitchFamily="18" charset="0"/>
              </a:rPr>
              <a:t>幂级数</a:t>
            </a:r>
            <a:endParaRPr lang="zh-CN" altLang="en-US" dirty="0">
              <a:solidFill>
                <a:srgbClr val="9900CC"/>
              </a:solidFill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791961"/>
              </p:ext>
            </p:extLst>
          </p:nvPr>
        </p:nvGraphicFramePr>
        <p:xfrm>
          <a:off x="467544" y="1756197"/>
          <a:ext cx="773747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898" name="Document" r:id="rId3" imgW="7705814" imgH="1009683" progId="Word.Document.8">
                  <p:embed/>
                </p:oleObj>
              </mc:Choice>
              <mc:Fallback>
                <p:oleObj name="Document" r:id="rId3" imgW="7705814" imgH="1009683" progId="Word.Document.8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756197"/>
                        <a:ext cx="7737475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118651"/>
              </p:ext>
            </p:extLst>
          </p:nvPr>
        </p:nvGraphicFramePr>
        <p:xfrm>
          <a:off x="672331" y="2562647"/>
          <a:ext cx="6700838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899" name="Document" r:id="rId5" imgW="6889100" imgH="1350531" progId="Word.Document.8">
                  <p:embed/>
                </p:oleObj>
              </mc:Choice>
              <mc:Fallback>
                <p:oleObj name="Document" r:id="rId5" imgW="6889100" imgH="1350531" progId="Word.Document.8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31" y="2562647"/>
                        <a:ext cx="6700838" cy="130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068448"/>
              </p:ext>
            </p:extLst>
          </p:nvPr>
        </p:nvGraphicFramePr>
        <p:xfrm>
          <a:off x="615181" y="3573884"/>
          <a:ext cx="488156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900" name="文档" r:id="rId7" imgW="4838509" imgH="1429037" progId="Word.Document.8">
                  <p:embed/>
                </p:oleObj>
              </mc:Choice>
              <mc:Fallback>
                <p:oleObj name="文档" r:id="rId7" imgW="4838509" imgH="1429037" progId="Word.Document.8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81" y="3573884"/>
                        <a:ext cx="4881563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561962"/>
              </p:ext>
            </p:extLst>
          </p:nvPr>
        </p:nvGraphicFramePr>
        <p:xfrm>
          <a:off x="615181" y="4694659"/>
          <a:ext cx="52990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901" name="文档" r:id="rId9" imgW="5426665" imgH="643296" progId="Word.Document.8">
                  <p:embed/>
                </p:oleObj>
              </mc:Choice>
              <mc:Fallback>
                <p:oleObj name="文档" r:id="rId9" imgW="5426665" imgH="643296" progId="Word.Document.8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81" y="4694659"/>
                        <a:ext cx="52990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674528"/>
              </p:ext>
            </p:extLst>
          </p:nvPr>
        </p:nvGraphicFramePr>
        <p:xfrm>
          <a:off x="4577581" y="3826297"/>
          <a:ext cx="42560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902" name="文档" r:id="rId11" imgW="4282517" imgH="744386" progId="Word.Document.8">
                  <p:embed/>
                </p:oleObj>
              </mc:Choice>
              <mc:Fallback>
                <p:oleObj name="文档" r:id="rId11" imgW="4282517" imgH="744386" progId="Word.Document.8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7581" y="3826297"/>
                        <a:ext cx="42560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919552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57213" y="2187575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C00FF"/>
                </a:solidFill>
                <a:latin typeface="宋体" charset="-122"/>
              </a:rPr>
              <a:t>b.</a:t>
            </a:r>
            <a:r>
              <a:rPr lang="zh-CN" altLang="en-US" b="1">
                <a:solidFill>
                  <a:srgbClr val="CC00FF"/>
                </a:solidFill>
                <a:latin typeface="宋体" charset="-122"/>
              </a:rPr>
              <a:t>和函数的分析运算性质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557213" y="2619375"/>
          <a:ext cx="790257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06" name="文档" r:id="rId3" imgW="7905750" imgH="2200275" progId="Word.Document.8">
                  <p:embed/>
                </p:oleObj>
              </mc:Choice>
              <mc:Fallback>
                <p:oleObj name="文档" r:id="rId3" imgW="7905750" imgH="2200275" progId="Word.Document.8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2619375"/>
                        <a:ext cx="7902575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612775" y="4132263"/>
          <a:ext cx="7473950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07" name="文档" r:id="rId5" imgW="7528054" imgH="1964928" progId="Word.Document.8">
                  <p:embed/>
                </p:oleObj>
              </mc:Choice>
              <mc:Fallback>
                <p:oleObj name="文档" r:id="rId5" imgW="7528054" imgH="1964928" progId="Word.Document.8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4132263"/>
                        <a:ext cx="7473950" cy="188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544513" y="1452563"/>
            <a:ext cx="3517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C00FF"/>
                </a:solidFill>
                <a:latin typeface="宋体" charset="-122"/>
              </a:rPr>
              <a:t>a.</a:t>
            </a:r>
            <a:r>
              <a:rPr lang="zh-CN" altLang="en-US" b="1">
                <a:solidFill>
                  <a:srgbClr val="CC00FF"/>
                </a:solidFill>
                <a:latin typeface="宋体" charset="-122"/>
              </a:rPr>
              <a:t>代数运算性质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468313" y="766763"/>
            <a:ext cx="4097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(2)</a:t>
            </a: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  <a:cs typeface="Times New Roman" pitchFamily="18" charset="0"/>
              </a:rPr>
              <a:t>幂级数的运算</a:t>
            </a:r>
            <a:endParaRPr lang="zh-CN" altLang="en-US" sz="2000" dirty="0">
              <a:solidFill>
                <a:srgbClr val="0000FF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251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8842</TotalTime>
  <Words>1042</Words>
  <Application>Microsoft Office PowerPoint</Application>
  <PresentationFormat>全屏显示(4:3)</PresentationFormat>
  <Paragraphs>132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黑体</vt:lpstr>
      <vt:lpstr>楷体</vt:lpstr>
      <vt:lpstr>楷体_GB2312</vt:lpstr>
      <vt:lpstr>隶书</vt:lpstr>
      <vt:lpstr>宋体</vt:lpstr>
      <vt:lpstr>Arial</vt:lpstr>
      <vt:lpstr>Calibri</vt:lpstr>
      <vt:lpstr>Times New Roman</vt:lpstr>
      <vt:lpstr>Office 主题​​</vt:lpstr>
      <vt:lpstr>Document</vt:lpstr>
      <vt:lpstr>文档</vt:lpstr>
      <vt:lpstr>公式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zhang_wei_zhang@outlook.com</cp:lastModifiedBy>
  <cp:revision>1380</cp:revision>
  <dcterms:created xsi:type="dcterms:W3CDTF">2011-08-03T11:31:34Z</dcterms:created>
  <dcterms:modified xsi:type="dcterms:W3CDTF">2018-03-25T09:07:02Z</dcterms:modified>
</cp:coreProperties>
</file>