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1728" r:id="rId2"/>
    <p:sldId id="1729" r:id="rId3"/>
    <p:sldId id="1730" r:id="rId4"/>
    <p:sldId id="1731" r:id="rId5"/>
    <p:sldId id="1732" r:id="rId6"/>
    <p:sldId id="1734" r:id="rId7"/>
    <p:sldId id="1735" r:id="rId8"/>
    <p:sldId id="1737" r:id="rId9"/>
    <p:sldId id="1739" r:id="rId10"/>
    <p:sldId id="1740" r:id="rId11"/>
    <p:sldId id="1742" r:id="rId12"/>
    <p:sldId id="1744" r:id="rId13"/>
    <p:sldId id="1747" r:id="rId14"/>
    <p:sldId id="1749" r:id="rId15"/>
    <p:sldId id="1758" r:id="rId16"/>
    <p:sldId id="1760" r:id="rId17"/>
    <p:sldId id="1762" r:id="rId18"/>
    <p:sldId id="1767" r:id="rId1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9900FF"/>
    <a:srgbClr val="9933FF"/>
    <a:srgbClr val="FFCCFF"/>
    <a:srgbClr val="CCFFCC"/>
    <a:srgbClr val="0000FF"/>
    <a:srgbClr val="00B0F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8" autoAdjust="0"/>
    <p:restoredTop sz="94907" autoAdjust="0"/>
  </p:normalViewPr>
  <p:slideViewPr>
    <p:cSldViewPr>
      <p:cViewPr varScale="1">
        <p:scale>
          <a:sx n="70" d="100"/>
          <a:sy n="70" d="100"/>
        </p:scale>
        <p:origin x="244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image" Target="../media/image20.emf"/><Relationship Id="rId7" Type="http://schemas.openxmlformats.org/officeDocument/2006/relationships/image" Target="../media/image24.w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6" Type="http://schemas.openxmlformats.org/officeDocument/2006/relationships/image" Target="../media/image23.wmf"/><Relationship Id="rId5" Type="http://schemas.openxmlformats.org/officeDocument/2006/relationships/image" Target="../media/image22.emf"/><Relationship Id="rId10" Type="http://schemas.openxmlformats.org/officeDocument/2006/relationships/image" Target="../media/image27.wmf"/><Relationship Id="rId4" Type="http://schemas.openxmlformats.org/officeDocument/2006/relationships/image" Target="../media/image21.emf"/><Relationship Id="rId9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299845-4B11-4542-80BB-227C3ED038FA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0B6989-B672-468D-A548-27F5B25B463F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24555-627D-4978-8D54-DBDB0F32880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BAF4A-9722-4A09-854E-9A571065CBA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5D9CCF-97D5-4BD1-913B-B1BA484D5644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9BAFDF-4120-4C41-AEC8-7A749E7D819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738560-FAAE-4049-B76C-AA10DF5D826B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7FA72B-BA8A-4297-8D73-99E5E3706CDB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DD85A0-9307-43F9-83BE-CF4BB406D2CA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8D3314-8AB8-4D76-9CB7-DCF13A5288E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450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562726-9A65-4E3F-892A-99D878AE6A1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3F5EC2-F017-4860-B916-BD16C7FCA60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5B484C-2CF7-40B9-943B-029F821BB4B3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8BC9B2-6F6D-4432-BC8F-6391E2E38DEF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A7A99D-3C55-4DEC-8572-BE9EDA175ABD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DC34B9-4FBA-4DB6-98D7-B77E84343A34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74AC55-01D5-44AA-B4C1-E4DB485747F5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73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2018/3/26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2.emf"/><Relationship Id="rId18" Type="http://schemas.openxmlformats.org/officeDocument/2006/relationships/oleObject" Target="../embeddings/oleObject23.bin"/><Relationship Id="rId3" Type="http://schemas.openxmlformats.org/officeDocument/2006/relationships/notesSlide" Target="../notesSlides/notesSlide9.xml"/><Relationship Id="rId21" Type="http://schemas.openxmlformats.org/officeDocument/2006/relationships/image" Target="../media/image26.wmf"/><Relationship Id="rId7" Type="http://schemas.openxmlformats.org/officeDocument/2006/relationships/image" Target="../media/image19.e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1.emf"/><Relationship Id="rId5" Type="http://schemas.openxmlformats.org/officeDocument/2006/relationships/image" Target="../media/image18.emf"/><Relationship Id="rId15" Type="http://schemas.openxmlformats.org/officeDocument/2006/relationships/image" Target="../media/image23.wmf"/><Relationship Id="rId23" Type="http://schemas.openxmlformats.org/officeDocument/2006/relationships/image" Target="../media/image27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0.emf"/><Relationship Id="rId14" Type="http://schemas.openxmlformats.org/officeDocument/2006/relationships/oleObject" Target="../embeddings/oleObject21.bin"/><Relationship Id="rId22" Type="http://schemas.openxmlformats.org/officeDocument/2006/relationships/oleObject" Target="../embeddings/oleObject2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28.emf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9.bin"/><Relationship Id="rId9" Type="http://schemas.openxmlformats.org/officeDocument/2006/relationships/image" Target="../media/image33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3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4.e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7.emf"/><Relationship Id="rId4" Type="http://schemas.openxmlformats.org/officeDocument/2006/relationships/oleObject" Target="../embeddings/oleObject35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40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1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42.emf"/><Relationship Id="rId4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43.bin"/><Relationship Id="rId5" Type="http://schemas.openxmlformats.org/officeDocument/2006/relationships/image" Target="../media/image44.emf"/><Relationship Id="rId4" Type="http://schemas.openxmlformats.org/officeDocument/2006/relationships/oleObject" Target="../embeddings/oleObject4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6.emf"/><Relationship Id="rId4" Type="http://schemas.openxmlformats.org/officeDocument/2006/relationships/oleObject" Target="../embeddings/oleObject4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6.emf"/><Relationship Id="rId4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23528" y="72008"/>
            <a:ext cx="8352928" cy="220486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zh-CN" altLang="en-US" sz="5400" b="1" dirty="0">
                <a:latin typeface="隶书" pitchFamily="49" charset="-122"/>
                <a:ea typeface="隶书" pitchFamily="49" charset="-122"/>
              </a:rPr>
              <a:t>第十一章   </a:t>
            </a:r>
            <a:endParaRPr lang="en-US" altLang="zh-CN" sz="5400" b="1" dirty="0">
              <a:latin typeface="隶书" pitchFamily="49" charset="-122"/>
              <a:ea typeface="隶书" pitchFamily="49" charset="-122"/>
            </a:endParaRPr>
          </a:p>
          <a:p>
            <a:r>
              <a:rPr lang="en-US" altLang="zh-CN" sz="5400" b="1" dirty="0"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Euclid</a:t>
            </a:r>
            <a:r>
              <a:rPr lang="zh-CN" altLang="en-US" sz="5400" b="1" dirty="0">
                <a:latin typeface="隶书" pitchFamily="49" charset="-122"/>
                <a:ea typeface="隶书" pitchFamily="49" charset="-122"/>
              </a:rPr>
              <a:t>空间上的极限和连续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899592" y="3140967"/>
            <a:ext cx="7488832" cy="1296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eaLnBrk="1" hangingPunct="1">
              <a:lnSpc>
                <a:spcPct val="80000"/>
              </a:lnSpc>
            </a:pPr>
            <a:r>
              <a:rPr lang="zh-CN" altLang="en-US" sz="4000" b="1" dirty="0">
                <a:solidFill>
                  <a:srgbClr val="9933FF"/>
                </a:solidFill>
                <a:ea typeface="隶书" pitchFamily="49" charset="-122"/>
              </a:rPr>
              <a:t>一、</a:t>
            </a:r>
            <a:r>
              <a:rPr lang="en-US" altLang="zh-CN" sz="4000" b="1" dirty="0">
                <a:solidFill>
                  <a:srgbClr val="99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Euclid </a:t>
            </a:r>
            <a:r>
              <a:rPr lang="zh-CN" altLang="en-US" sz="4000" b="1" dirty="0">
                <a:solidFill>
                  <a:srgbClr val="9900FF"/>
                </a:solidFill>
                <a:latin typeface="隶书" pitchFamily="49" charset="-122"/>
                <a:ea typeface="隶书" pitchFamily="49" charset="-122"/>
              </a:rPr>
              <a:t>空间中的距离与极限</a:t>
            </a:r>
            <a:endParaRPr lang="en-US" altLang="zh-CN" sz="4000" b="1" dirty="0">
              <a:solidFill>
                <a:srgbClr val="9900FF"/>
              </a:solidFill>
              <a:latin typeface="隶书" pitchFamily="49" charset="-122"/>
              <a:ea typeface="隶书" pitchFamily="49" charset="-122"/>
            </a:endParaRPr>
          </a:p>
          <a:p>
            <a:pPr algn="l" eaLnBrk="1" hangingPunct="1">
              <a:lnSpc>
                <a:spcPct val="80000"/>
              </a:lnSpc>
            </a:pPr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二、</a:t>
            </a:r>
            <a:r>
              <a:rPr lang="en-US" altLang="zh-CN" sz="4000" b="1" dirty="0">
                <a:solidFill>
                  <a:srgbClr val="99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Euclid </a:t>
            </a:r>
            <a:r>
              <a:rPr lang="zh-CN" altLang="en-US" sz="4000" b="1" dirty="0">
                <a:solidFill>
                  <a:srgbClr val="9900FF"/>
                </a:solidFill>
                <a:ea typeface="隶书" pitchFamily="49" charset="-122"/>
              </a:rPr>
              <a:t>空间上的基本定理</a:t>
            </a:r>
            <a:endParaRPr lang="en-US" altLang="zh-CN" sz="4000" b="1" dirty="0">
              <a:solidFill>
                <a:srgbClr val="9900FF"/>
              </a:solidFill>
              <a:ea typeface="隶书" pitchFamily="49" charset="-122"/>
            </a:endParaRPr>
          </a:p>
        </p:txBody>
      </p:sp>
      <p:sp>
        <p:nvSpPr>
          <p:cNvPr id="6" name="Rectangle 1029"/>
          <p:cNvSpPr>
            <a:spLocks noChangeArrowheads="1"/>
          </p:cNvSpPr>
          <p:nvPr/>
        </p:nvSpPr>
        <p:spPr bwMode="auto">
          <a:xfrm>
            <a:off x="1475656" y="4437112"/>
            <a:ext cx="5184576" cy="1152128"/>
          </a:xfrm>
          <a:prstGeom prst="rect">
            <a:avLst/>
          </a:prstGeom>
          <a:solidFill>
            <a:srgbClr val="FFFFCC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defRPr>
            </a:lvl9pPr>
          </a:lstStyle>
          <a:p>
            <a:pPr eaLnBrk="0" hangingPunct="0"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重点与难点：有限覆盖定理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35496" y="1988840"/>
            <a:ext cx="903649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第一节 </a:t>
            </a:r>
            <a:r>
              <a:rPr lang="en-US" altLang="zh-CN" sz="4800" b="1" dirty="0">
                <a:solidFill>
                  <a:srgbClr val="0000FF"/>
                </a:solidFill>
                <a:latin typeface="Times New Roman" pitchFamily="18" charset="0"/>
                <a:ea typeface="隶书" pitchFamily="49" charset="-122"/>
                <a:cs typeface="Times New Roman" pitchFamily="18" charset="0"/>
              </a:rPr>
              <a:t>Euclid</a:t>
            </a:r>
            <a:r>
              <a:rPr lang="zh-CN" altLang="en-US" sz="48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空间上的基本定理</a:t>
            </a:r>
          </a:p>
        </p:txBody>
      </p:sp>
    </p:spTree>
    <p:extLst>
      <p:ext uri="{BB962C8B-B14F-4D97-AF65-F5344CB8AC3E}">
        <p14:creationId xmlns:p14="http://schemas.microsoft.com/office/powerpoint/2010/main" val="388180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4255860"/>
              </p:ext>
            </p:extLst>
          </p:nvPr>
        </p:nvGraphicFramePr>
        <p:xfrm>
          <a:off x="395536" y="836712"/>
          <a:ext cx="82296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707" name="Document" r:id="rId4" imgW="9455366" imgH="815789" progId="Word.Document.8">
                  <p:embed/>
                </p:oleObj>
              </mc:Choice>
              <mc:Fallback>
                <p:oleObj name="Document" r:id="rId4" imgW="9455366" imgH="81578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836712"/>
                        <a:ext cx="82296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79512" y="260648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6. </a:t>
            </a:r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开集与闭集</a:t>
            </a:r>
            <a:endParaRPr lang="zh-CN" altLang="en-US" sz="2800" dirty="0">
              <a:solidFill>
                <a:srgbClr val="9933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162234"/>
              </p:ext>
            </p:extLst>
          </p:nvPr>
        </p:nvGraphicFramePr>
        <p:xfrm>
          <a:off x="179512" y="1340767"/>
          <a:ext cx="8640960" cy="803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708" name="Document" r:id="rId6" imgW="10043289" imgH="968007" progId="Word.Document.8">
                  <p:embed/>
                </p:oleObj>
              </mc:Choice>
              <mc:Fallback>
                <p:oleObj name="Document" r:id="rId6" imgW="10043289" imgH="96800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340767"/>
                        <a:ext cx="8640960" cy="803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1101027"/>
              </p:ext>
            </p:extLst>
          </p:nvPr>
        </p:nvGraphicFramePr>
        <p:xfrm>
          <a:off x="251520" y="4293096"/>
          <a:ext cx="6120680" cy="2040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709" name="Document" r:id="rId8" imgW="7071993" imgH="2362081" progId="Word.Document.8">
                  <p:embed/>
                </p:oleObj>
              </mc:Choice>
              <mc:Fallback>
                <p:oleObj name="Document" r:id="rId8" imgW="7071993" imgH="2362081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293096"/>
                        <a:ext cx="6120680" cy="20402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886177"/>
              </p:ext>
            </p:extLst>
          </p:nvPr>
        </p:nvGraphicFramePr>
        <p:xfrm>
          <a:off x="187697" y="3356992"/>
          <a:ext cx="5916132" cy="8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710" name="Document" r:id="rId10" imgW="6514313" imgH="950374" progId="Word.Document.8">
                  <p:embed/>
                </p:oleObj>
              </mc:Choice>
              <mc:Fallback>
                <p:oleObj name="Document" r:id="rId10" imgW="6514313" imgH="950374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697" y="3356992"/>
                        <a:ext cx="5916132" cy="8640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4317289"/>
              </p:ext>
            </p:extLst>
          </p:nvPr>
        </p:nvGraphicFramePr>
        <p:xfrm>
          <a:off x="179512" y="2132856"/>
          <a:ext cx="6332868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9711" name="Document" r:id="rId12" imgW="7299170" imgH="1497712" progId="Word.Document.8">
                  <p:embed/>
                </p:oleObj>
              </mc:Choice>
              <mc:Fallback>
                <p:oleObj name="Document" r:id="rId12" imgW="7299170" imgH="1497712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132856"/>
                        <a:ext cx="6332868" cy="12961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6"/>
          <p:cNvGrpSpPr/>
          <p:nvPr/>
        </p:nvGrpSpPr>
        <p:grpSpPr>
          <a:xfrm>
            <a:off x="6518027" y="2434952"/>
            <a:ext cx="2230437" cy="2362200"/>
            <a:chOff x="6372200" y="2434952"/>
            <a:chExt cx="2230437" cy="2362200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7307237" y="2434952"/>
              <a:ext cx="1295400" cy="2362200"/>
              <a:chOff x="4080" y="2304"/>
              <a:chExt cx="816" cy="1488"/>
            </a:xfrm>
          </p:grpSpPr>
          <p:sp>
            <p:nvSpPr>
              <p:cNvPr id="9" name="Oval 6"/>
              <p:cNvSpPr>
                <a:spLocks noChangeArrowheads="1"/>
              </p:cNvSpPr>
              <p:nvPr/>
            </p:nvSpPr>
            <p:spPr bwMode="auto">
              <a:xfrm rot="1205531">
                <a:off x="4080" y="2304"/>
                <a:ext cx="816" cy="1488"/>
              </a:xfrm>
              <a:prstGeom prst="ellipse">
                <a:avLst/>
              </a:prstGeom>
              <a:solidFill>
                <a:srgbClr val="92D050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0" name="Object 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69468940"/>
                  </p:ext>
                </p:extLst>
              </p:nvPr>
            </p:nvGraphicFramePr>
            <p:xfrm>
              <a:off x="4284" y="3448"/>
              <a:ext cx="175" cy="1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9712" name="Equation" r:id="rId14" imgW="279360" imgH="317160" progId="Equation.3">
                      <p:embed/>
                    </p:oleObj>
                  </mc:Choice>
                  <mc:Fallback>
                    <p:oleObj name="Equation" r:id="rId14" imgW="279360" imgH="31716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4" y="3448"/>
                            <a:ext cx="175" cy="1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Oval 8" descr="浅色上对角线"/>
              <p:cNvSpPr>
                <a:spLocks noChangeArrowheads="1"/>
              </p:cNvSpPr>
              <p:nvPr/>
            </p:nvSpPr>
            <p:spPr bwMode="auto">
              <a:xfrm>
                <a:off x="4416" y="2688"/>
                <a:ext cx="384" cy="378"/>
              </a:xfrm>
              <a:prstGeom prst="ellipse">
                <a:avLst/>
              </a:prstGeom>
              <a:pattFill prst="ltUpDiag">
                <a:fgClr>
                  <a:schemeClr val="accent2"/>
                </a:fgClr>
                <a:bgClr>
                  <a:srgbClr val="FFFFFF"/>
                </a:bgClr>
              </a:pattFill>
              <a:ln w="12700">
                <a:solidFill>
                  <a:schemeClr val="accent2"/>
                </a:solidFill>
                <a:prstDash val="sysDot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2" name="Object 9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89283239"/>
                  </p:ext>
                </p:extLst>
              </p:nvPr>
            </p:nvGraphicFramePr>
            <p:xfrm>
              <a:off x="4636" y="2845"/>
              <a:ext cx="125" cy="11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9713" name="Equation" r:id="rId16" imgW="253800" imgH="241200" progId="Equation.3">
                      <p:embed/>
                    </p:oleObj>
                  </mc:Choice>
                  <mc:Fallback>
                    <p:oleObj name="Equation" r:id="rId16" imgW="253800" imgH="2412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36" y="2845"/>
                            <a:ext cx="125" cy="11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" name="Object 10"/>
              <p:cNvGraphicFramePr>
                <a:graphicFrameLocks noChangeAspect="1"/>
              </p:cNvGraphicFramePr>
              <p:nvPr/>
            </p:nvGraphicFramePr>
            <p:xfrm>
              <a:off x="4572" y="2844"/>
              <a:ext cx="64" cy="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09714" name="公式" r:id="rId18" imgW="190440" imgH="190440" progId="Equation.3">
                      <p:embed/>
                    </p:oleObj>
                  </mc:Choice>
                  <mc:Fallback>
                    <p:oleObj name="公式" r:id="rId18" imgW="190440" imgH="1904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2" y="2844"/>
                            <a:ext cx="64" cy="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4" name="Oval 25" descr="深色上对角线"/>
            <p:cNvSpPr>
              <a:spLocks noChangeArrowheads="1"/>
            </p:cNvSpPr>
            <p:nvPr/>
          </p:nvSpPr>
          <p:spPr bwMode="auto">
            <a:xfrm>
              <a:off x="6372200" y="3516040"/>
              <a:ext cx="576262" cy="576262"/>
            </a:xfrm>
            <a:prstGeom prst="ellipse">
              <a:avLst/>
            </a:prstGeom>
            <a:pattFill prst="dkUpDiag">
              <a:fgClr>
                <a:srgbClr val="FFCC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5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5502004"/>
                </p:ext>
              </p:extLst>
            </p:nvPr>
          </p:nvGraphicFramePr>
          <p:xfrm>
            <a:off x="6656611" y="3730625"/>
            <a:ext cx="393700" cy="195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9715" name="Equation" r:id="rId20" imgW="482400" imgH="241200" progId="Equation.3">
                    <p:embed/>
                  </p:oleObj>
                </mc:Choice>
                <mc:Fallback>
                  <p:oleObj name="Equation" r:id="rId20" imgW="4824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56611" y="3730625"/>
                          <a:ext cx="393700" cy="195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Oval 33" descr="深色上对角线"/>
            <p:cNvSpPr>
              <a:spLocks noChangeArrowheads="1"/>
            </p:cNvSpPr>
            <p:nvPr/>
          </p:nvSpPr>
          <p:spPr bwMode="auto">
            <a:xfrm>
              <a:off x="7092925" y="3011215"/>
              <a:ext cx="576262" cy="576262"/>
            </a:xfrm>
            <a:prstGeom prst="ellipse">
              <a:avLst/>
            </a:prstGeom>
            <a:pattFill prst="dkUpDiag">
              <a:fgClr>
                <a:srgbClr val="FFCCFF"/>
              </a:fgClr>
              <a:bgClr>
                <a:schemeClr val="bg1"/>
              </a:bgClr>
            </a:pattFill>
            <a:ln w="9525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graphicFrame>
          <p:nvGraphicFramePr>
            <p:cNvPr id="17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90843259"/>
                </p:ext>
              </p:extLst>
            </p:nvPr>
          </p:nvGraphicFramePr>
          <p:xfrm>
            <a:off x="7306493" y="3225800"/>
            <a:ext cx="393700" cy="193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09716" name="Equation" r:id="rId22" imgW="482400" imgH="241200" progId="Equation.3">
                    <p:embed/>
                  </p:oleObj>
                </mc:Choice>
                <mc:Fallback>
                  <p:oleObj name="Equation" r:id="rId22" imgW="4824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06493" y="3225800"/>
                          <a:ext cx="393700" cy="1936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Freeform 37"/>
            <p:cNvSpPr>
              <a:spLocks/>
            </p:cNvSpPr>
            <p:nvPr/>
          </p:nvSpPr>
          <p:spPr bwMode="auto">
            <a:xfrm>
              <a:off x="7307237" y="2939777"/>
              <a:ext cx="288925" cy="647700"/>
            </a:xfrm>
            <a:custGeom>
              <a:avLst/>
              <a:gdLst>
                <a:gd name="T0" fmla="*/ 917336964 w 91"/>
                <a:gd name="T1" fmla="*/ 0 h 227"/>
                <a:gd name="T2" fmla="*/ 453628171 w 91"/>
                <a:gd name="T3" fmla="*/ 740863207 h 227"/>
                <a:gd name="T4" fmla="*/ 0 w 91"/>
                <a:gd name="T5" fmla="*/ 1848085194 h 227"/>
                <a:gd name="T6" fmla="*/ 0 60000 65536"/>
                <a:gd name="T7" fmla="*/ 0 60000 65536"/>
                <a:gd name="T8" fmla="*/ 0 60000 65536"/>
                <a:gd name="T9" fmla="*/ 0 w 91"/>
                <a:gd name="T10" fmla="*/ 0 h 227"/>
                <a:gd name="T11" fmla="*/ 91 w 91"/>
                <a:gd name="T12" fmla="*/ 227 h 22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1" h="227">
                  <a:moveTo>
                    <a:pt x="91" y="0"/>
                  </a:moveTo>
                  <a:cubicBezTo>
                    <a:pt x="75" y="26"/>
                    <a:pt x="60" y="53"/>
                    <a:pt x="45" y="91"/>
                  </a:cubicBezTo>
                  <a:cubicBezTo>
                    <a:pt x="30" y="129"/>
                    <a:pt x="15" y="178"/>
                    <a:pt x="0" y="227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0000" tIns="46800" rIns="90000" bIns="46800"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17920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734706"/>
              </p:ext>
            </p:extLst>
          </p:nvPr>
        </p:nvGraphicFramePr>
        <p:xfrm>
          <a:off x="323528" y="188640"/>
          <a:ext cx="7713663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525" name="Document" r:id="rId4" imgW="7977459" imgH="1965162" progId="Word.Document.8">
                  <p:embed/>
                </p:oleObj>
              </mc:Choice>
              <mc:Fallback>
                <p:oleObj name="Document" r:id="rId4" imgW="7977459" imgH="19651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88640"/>
                        <a:ext cx="7713663" cy="188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6884551"/>
              </p:ext>
            </p:extLst>
          </p:nvPr>
        </p:nvGraphicFramePr>
        <p:xfrm>
          <a:off x="323527" y="4221088"/>
          <a:ext cx="8074647" cy="16561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526" name="Document" r:id="rId6" imgW="8104548" imgH="1660725" progId="Word.Document.8">
                  <p:embed/>
                </p:oleObj>
              </mc:Choice>
              <mc:Fallback>
                <p:oleObj name="Document" r:id="rId6" imgW="8104548" imgH="166072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7" y="4221088"/>
                        <a:ext cx="8074647" cy="16561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3242635"/>
              </p:ext>
            </p:extLst>
          </p:nvPr>
        </p:nvGraphicFramePr>
        <p:xfrm>
          <a:off x="323528" y="2060848"/>
          <a:ext cx="8568952" cy="2106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1527" name="Document" r:id="rId8" imgW="9055737" imgH="2287591" progId="Word.Document.8">
                  <p:embed/>
                </p:oleObj>
              </mc:Choice>
              <mc:Fallback>
                <p:oleObj name="Document" r:id="rId8" imgW="9055737" imgH="228759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060848"/>
                        <a:ext cx="8568952" cy="2106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406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100950"/>
              </p:ext>
            </p:extLst>
          </p:nvPr>
        </p:nvGraphicFramePr>
        <p:xfrm>
          <a:off x="539552" y="548681"/>
          <a:ext cx="7704856" cy="187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560" name="Document" r:id="rId4" imgW="8414531" imgH="2050447" progId="Word.Document.8">
                  <p:embed/>
                </p:oleObj>
              </mc:Choice>
              <mc:Fallback>
                <p:oleObj name="Document" r:id="rId4" imgW="8414531" imgH="205044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548681"/>
                        <a:ext cx="7704856" cy="187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944518"/>
              </p:ext>
            </p:extLst>
          </p:nvPr>
        </p:nvGraphicFramePr>
        <p:xfrm>
          <a:off x="539552" y="2420888"/>
          <a:ext cx="7809947" cy="29456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561" name="Document" r:id="rId6" imgW="8542700" imgH="3208097" progId="Word.Document.8">
                  <p:embed/>
                </p:oleObj>
              </mc:Choice>
              <mc:Fallback>
                <p:oleObj name="Document" r:id="rId6" imgW="8542700" imgH="320809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2420888"/>
                        <a:ext cx="7809947" cy="29456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625FC8CE-895B-4B86-91BD-F15DAAFD8C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073817"/>
              </p:ext>
            </p:extLst>
          </p:nvPr>
        </p:nvGraphicFramePr>
        <p:xfrm>
          <a:off x="611560" y="5391678"/>
          <a:ext cx="4035747" cy="728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3562" name="Document" r:id="rId8" imgW="4188184" imgH="747776" progId="Word.Document.8">
                  <p:embed/>
                </p:oleObj>
              </mc:Choice>
              <mc:Fallback>
                <p:oleObj name="Document" r:id="rId8" imgW="4188184" imgH="747776" progId="Word.Document.8">
                  <p:embed/>
                  <p:pic>
                    <p:nvPicPr>
                      <p:cNvPr id="19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5391678"/>
                        <a:ext cx="4035747" cy="728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558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47133"/>
              </p:ext>
            </p:extLst>
          </p:nvPr>
        </p:nvGraphicFramePr>
        <p:xfrm>
          <a:off x="179512" y="476672"/>
          <a:ext cx="8460432" cy="30247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90" name="Document" r:id="rId4" imgW="9691904" imgH="3485544" progId="Word.Document.8">
                  <p:embed/>
                </p:oleObj>
              </mc:Choice>
              <mc:Fallback>
                <p:oleObj name="Document" r:id="rId4" imgW="9691904" imgH="34855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76672"/>
                        <a:ext cx="8460432" cy="30247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C1604284-A8CC-4017-BBF7-D694C4D98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0625168"/>
              </p:ext>
            </p:extLst>
          </p:nvPr>
        </p:nvGraphicFramePr>
        <p:xfrm>
          <a:off x="251520" y="3554519"/>
          <a:ext cx="8496944" cy="538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91" name="Document" r:id="rId6" imgW="10010887" imgH="605634" progId="Word.Document.8">
                  <p:embed/>
                </p:oleObj>
              </mc:Choice>
              <mc:Fallback>
                <p:oleObj name="Document" r:id="rId6" imgW="10010887" imgH="605634" progId="Word.Document.8">
                  <p:embed/>
                  <p:pic>
                    <p:nvPicPr>
                      <p:cNvPr id="2150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554519"/>
                        <a:ext cx="8496944" cy="538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D991536-0404-43F8-BFD7-0F2A4ED3B8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5995209"/>
              </p:ext>
            </p:extLst>
          </p:nvPr>
        </p:nvGraphicFramePr>
        <p:xfrm>
          <a:off x="323528" y="4274599"/>
          <a:ext cx="8136904" cy="594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6592" name="Document" r:id="rId8" imgW="9147184" imgH="669688" progId="Word.Document.8">
                  <p:embed/>
                </p:oleObj>
              </mc:Choice>
              <mc:Fallback>
                <p:oleObj name="Document" r:id="rId8" imgW="9147184" imgH="669688" progId="Word.Document.8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274599"/>
                        <a:ext cx="8136904" cy="594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41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471543"/>
              </p:ext>
            </p:extLst>
          </p:nvPr>
        </p:nvGraphicFramePr>
        <p:xfrm>
          <a:off x="251520" y="476672"/>
          <a:ext cx="8424614" cy="2359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660" name="Document" r:id="rId4" imgW="9782990" imgH="2754681" progId="Word.Document.8">
                  <p:embed/>
                </p:oleObj>
              </mc:Choice>
              <mc:Fallback>
                <p:oleObj name="Document" r:id="rId4" imgW="9782990" imgH="27546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76672"/>
                        <a:ext cx="8424614" cy="2359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7392649"/>
              </p:ext>
            </p:extLst>
          </p:nvPr>
        </p:nvGraphicFramePr>
        <p:xfrm>
          <a:off x="395536" y="2492896"/>
          <a:ext cx="7632848" cy="37533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18661" name="Document" r:id="rId6" imgW="4149301" imgH="2032454" progId="Word.Document.8">
                  <p:embed/>
                </p:oleObj>
              </mc:Choice>
              <mc:Fallback>
                <p:oleObj name="Document" r:id="rId6" imgW="4149301" imgH="203245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492896"/>
                        <a:ext cx="7632848" cy="37533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77474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0133691"/>
              </p:ext>
            </p:extLst>
          </p:nvPr>
        </p:nvGraphicFramePr>
        <p:xfrm>
          <a:off x="236538" y="730250"/>
          <a:ext cx="8332787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894" name="Document" r:id="rId4" imgW="9041739" imgH="1170814" progId="Word.Document.8">
                  <p:embed/>
                </p:oleObj>
              </mc:Choice>
              <mc:Fallback>
                <p:oleObj name="Document" r:id="rId4" imgW="9041739" imgH="117081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730250"/>
                        <a:ext cx="8332787" cy="1068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251520" y="188640"/>
            <a:ext cx="45025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 Bolzano -</a:t>
            </a:r>
            <a:r>
              <a:rPr lang="en-US" altLang="zh-CN" sz="2800" b="1" dirty="0" err="1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Weierstrass</a:t>
            </a:r>
            <a:r>
              <a:rPr lang="zh-CN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定理</a:t>
            </a:r>
            <a:endParaRPr lang="zh-CN" altLang="en-US" sz="2800" dirty="0">
              <a:solidFill>
                <a:srgbClr val="9933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080101"/>
              </p:ext>
            </p:extLst>
          </p:nvPr>
        </p:nvGraphicFramePr>
        <p:xfrm>
          <a:off x="233114" y="1628800"/>
          <a:ext cx="7848872" cy="680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895" name="Document" r:id="rId6" imgW="8487976" imgH="735901" progId="Word.Document.8">
                  <p:embed/>
                </p:oleObj>
              </mc:Choice>
              <mc:Fallback>
                <p:oleObj name="Document" r:id="rId6" imgW="8487976" imgH="735901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114" y="1628800"/>
                        <a:ext cx="7848872" cy="680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169709"/>
              </p:ext>
            </p:extLst>
          </p:nvPr>
        </p:nvGraphicFramePr>
        <p:xfrm>
          <a:off x="251520" y="2132856"/>
          <a:ext cx="8209607" cy="20433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896" name="Document" r:id="rId8" imgW="8488696" imgH="2126016" progId="Word.Document.8">
                  <p:embed/>
                </p:oleObj>
              </mc:Choice>
              <mc:Fallback>
                <p:oleObj name="Document" r:id="rId8" imgW="8488696" imgH="21260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132856"/>
                        <a:ext cx="8209607" cy="20433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406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6080746"/>
              </p:ext>
            </p:extLst>
          </p:nvPr>
        </p:nvGraphicFramePr>
        <p:xfrm>
          <a:off x="250825" y="619125"/>
          <a:ext cx="7816850" cy="900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939" name="Document" r:id="rId4" imgW="8979412" imgH="1036379" progId="Word.Document.8">
                  <p:embed/>
                </p:oleObj>
              </mc:Choice>
              <mc:Fallback>
                <p:oleObj name="Document" r:id="rId4" imgW="8979412" imgH="103637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619125"/>
                        <a:ext cx="7816850" cy="900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07504" y="97468"/>
            <a:ext cx="32576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3. Cauchy</a:t>
            </a:r>
            <a:r>
              <a:rPr lang="zh-CN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收敛原理</a:t>
            </a:r>
            <a:endParaRPr lang="zh-CN" altLang="en-US" sz="2800" dirty="0">
              <a:solidFill>
                <a:srgbClr val="9933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Object 2">
            <a:extLst>
              <a:ext uri="{FF2B5EF4-FFF2-40B4-BE49-F238E27FC236}">
                <a16:creationId xmlns:a16="http://schemas.microsoft.com/office/drawing/2014/main" id="{CE0D0533-C5FC-4FBA-9ADB-B0E5E20A25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225773"/>
              </p:ext>
            </p:extLst>
          </p:nvPr>
        </p:nvGraphicFramePr>
        <p:xfrm>
          <a:off x="250825" y="1547830"/>
          <a:ext cx="7776542" cy="220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9940" name="Document" r:id="rId6" imgW="7958378" imgH="2310622" progId="Word.Document.8">
                  <p:embed/>
                </p:oleObj>
              </mc:Choice>
              <mc:Fallback>
                <p:oleObj name="Document" r:id="rId6" imgW="7958378" imgH="2310622" progId="Word.Document.8">
                  <p:embed/>
                  <p:pic>
                    <p:nvPicPr>
                      <p:cNvPr id="348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547830"/>
                        <a:ext cx="7776542" cy="220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945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5124349"/>
              </p:ext>
            </p:extLst>
          </p:nvPr>
        </p:nvGraphicFramePr>
        <p:xfrm>
          <a:off x="323850" y="1268760"/>
          <a:ext cx="7847013" cy="324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949" name="Document" r:id="rId4" imgW="8694991" imgH="3781344" progId="Word.Document.8">
                  <p:embed/>
                </p:oleObj>
              </mc:Choice>
              <mc:Fallback>
                <p:oleObj name="Document" r:id="rId4" imgW="8694991" imgH="37813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268760"/>
                        <a:ext cx="7847013" cy="324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35496" y="620688"/>
            <a:ext cx="3252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）开覆盖与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紧集</a:t>
            </a:r>
            <a:endParaRPr lang="zh-CN" altLang="zh-CN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23528" y="97468"/>
            <a:ext cx="33843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有限覆盖定理</a:t>
            </a:r>
            <a:endParaRPr lang="zh-CN" altLang="en-US" sz="2800" dirty="0">
              <a:solidFill>
                <a:srgbClr val="9933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5" name="Object 2">
            <a:extLst>
              <a:ext uri="{FF2B5EF4-FFF2-40B4-BE49-F238E27FC236}">
                <a16:creationId xmlns:a16="http://schemas.microsoft.com/office/drawing/2014/main" id="{E9BD46D7-9A68-4C99-A5C8-198B136041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3731943"/>
              </p:ext>
            </p:extLst>
          </p:nvPr>
        </p:nvGraphicFramePr>
        <p:xfrm>
          <a:off x="395536" y="5249887"/>
          <a:ext cx="707866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1950" name="Document" r:id="rId6" imgW="7574230" imgH="1062648" progId="Word.Document.8">
                  <p:embed/>
                </p:oleObj>
              </mc:Choice>
              <mc:Fallback>
                <p:oleObj name="Document" r:id="rId6" imgW="7574230" imgH="1062648" progId="Word.Document.8">
                  <p:embed/>
                  <p:pic>
                    <p:nvPicPr>
                      <p:cNvPr id="368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5249887"/>
                        <a:ext cx="7078662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4AF4841-9E2E-4424-96F2-56A8FE6914AB}"/>
              </a:ext>
            </a:extLst>
          </p:cNvPr>
          <p:cNvSpPr/>
          <p:nvPr/>
        </p:nvSpPr>
        <p:spPr>
          <a:xfrm>
            <a:off x="179512" y="4654659"/>
            <a:ext cx="7056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）</a:t>
            </a:r>
            <a:r>
              <a:rPr lang="en-US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Heine-</a:t>
            </a:r>
            <a:r>
              <a:rPr lang="en-US" altLang="zh-CN" sz="2800" b="1" dirty="0" err="1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Borel</a:t>
            </a:r>
            <a:r>
              <a:rPr lang="zh-CN" altLang="zh-CN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定理</a:t>
            </a:r>
            <a:r>
              <a:rPr lang="zh-CN" altLang="en-US" sz="28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（有限覆盖定理）</a:t>
            </a:r>
            <a:endParaRPr lang="zh-CN" altLang="en-US" sz="28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0482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6161956"/>
              </p:ext>
            </p:extLst>
          </p:nvPr>
        </p:nvGraphicFramePr>
        <p:xfrm>
          <a:off x="251520" y="332656"/>
          <a:ext cx="8428235" cy="1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17" name="Document" r:id="rId4" imgW="9547893" imgH="1883835" progId="Word.Document.8">
                  <p:embed/>
                </p:oleObj>
              </mc:Choice>
              <mc:Fallback>
                <p:oleObj name="Document" r:id="rId4" imgW="9547893" imgH="18838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32656"/>
                        <a:ext cx="8428235" cy="1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">
            <a:extLst>
              <a:ext uri="{FF2B5EF4-FFF2-40B4-BE49-F238E27FC236}">
                <a16:creationId xmlns:a16="http://schemas.microsoft.com/office/drawing/2014/main" id="{34D15F17-275D-4368-8861-15B7C02CF6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8209861"/>
              </p:ext>
            </p:extLst>
          </p:nvPr>
        </p:nvGraphicFramePr>
        <p:xfrm>
          <a:off x="323528" y="2204864"/>
          <a:ext cx="8320047" cy="1794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18" name="Document" r:id="rId6" imgW="8636667" imgH="1871600" progId="Word.Document.8">
                  <p:embed/>
                </p:oleObj>
              </mc:Choice>
              <mc:Fallback>
                <p:oleObj name="Document" r:id="rId6" imgW="8636667" imgH="1871600" progId="Word.Document.8">
                  <p:embed/>
                  <p:pic>
                    <p:nvPicPr>
                      <p:cNvPr id="419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204864"/>
                        <a:ext cx="8320047" cy="17945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590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1520" y="188640"/>
            <a:ext cx="595708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</a:t>
            </a:r>
            <a:r>
              <a:rPr lang="en-US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Euclid</a:t>
            </a:r>
            <a:r>
              <a:rPr lang="zh-CN" altLang="zh-CN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空间中的距离与极限</a:t>
            </a:r>
            <a:endParaRPr lang="zh-CN" altLang="zh-CN" sz="3200" dirty="0">
              <a:solidFill>
                <a:srgbClr val="0000FF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15856" y="1033572"/>
            <a:ext cx="25999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背景与实例</a:t>
            </a:r>
            <a:endParaRPr lang="zh-CN" altLang="zh-CN" sz="2800" dirty="0">
              <a:solidFill>
                <a:srgbClr val="9933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9006275"/>
              </p:ext>
            </p:extLst>
          </p:nvPr>
        </p:nvGraphicFramePr>
        <p:xfrm>
          <a:off x="315856" y="1772816"/>
          <a:ext cx="8080375" cy="185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8157" name="Equation" r:id="rId4" imgW="9131040" imgH="2108160" progId="Equation.3">
                  <p:embed/>
                </p:oleObj>
              </mc:Choice>
              <mc:Fallback>
                <p:oleObj name="Equation" r:id="rId4" imgW="9131040" imgH="21081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856" y="1772816"/>
                        <a:ext cx="8080375" cy="1858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3776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0477052"/>
              </p:ext>
            </p:extLst>
          </p:nvPr>
        </p:nvGraphicFramePr>
        <p:xfrm>
          <a:off x="251520" y="764704"/>
          <a:ext cx="8424936" cy="411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223" name="Document" r:id="rId4" imgW="10770902" imgH="5185494" progId="Word.Document.8">
                  <p:embed/>
                </p:oleObj>
              </mc:Choice>
              <mc:Fallback>
                <p:oleObj name="Document" r:id="rId4" imgW="10770902" imgH="51854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764704"/>
                        <a:ext cx="8424936" cy="4113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51520" y="97468"/>
            <a:ext cx="316835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2. </a:t>
            </a:r>
            <a:r>
              <a:rPr lang="zh-CN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回忆与问题</a:t>
            </a:r>
            <a:endParaRPr lang="zh-CN" altLang="zh-CN" sz="2800" dirty="0">
              <a:solidFill>
                <a:srgbClr val="9933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815675"/>
              </p:ext>
            </p:extLst>
          </p:nvPr>
        </p:nvGraphicFramePr>
        <p:xfrm>
          <a:off x="323528" y="4869160"/>
          <a:ext cx="8426591" cy="1292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99224" name="Document" r:id="rId6" imgW="9679303" imgH="1478280" progId="Word.Document.8">
                  <p:embed/>
                </p:oleObj>
              </mc:Choice>
              <mc:Fallback>
                <p:oleObj name="Document" r:id="rId6" imgW="9679303" imgH="14782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869160"/>
                        <a:ext cx="8426591" cy="1292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504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1685964"/>
              </p:ext>
            </p:extLst>
          </p:nvPr>
        </p:nvGraphicFramePr>
        <p:xfrm>
          <a:off x="206375" y="764704"/>
          <a:ext cx="8215313" cy="181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284" name="Document" r:id="rId4" imgW="8791118" imgH="1951487" progId="Word.Document.8">
                  <p:embed/>
                </p:oleObj>
              </mc:Choice>
              <mc:Fallback>
                <p:oleObj name="Document" r:id="rId4" imgW="8791118" imgH="19514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" y="764704"/>
                        <a:ext cx="8215313" cy="181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179512" y="260648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Euclid</a:t>
            </a:r>
            <a:r>
              <a:rPr lang="zh-CN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空间</a:t>
            </a:r>
            <a:endParaRPr lang="zh-CN" altLang="en-US" sz="2800" dirty="0">
              <a:solidFill>
                <a:srgbClr val="99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091091"/>
              </p:ext>
            </p:extLst>
          </p:nvPr>
        </p:nvGraphicFramePr>
        <p:xfrm>
          <a:off x="467544" y="4725144"/>
          <a:ext cx="7560840" cy="1874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285" name="Document" r:id="rId6" imgW="8129750" imgH="2029216" progId="Word.Document.8">
                  <p:embed/>
                </p:oleObj>
              </mc:Choice>
              <mc:Fallback>
                <p:oleObj name="Document" r:id="rId6" imgW="8129750" imgH="2029216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725144"/>
                        <a:ext cx="7560840" cy="18744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3849666"/>
              </p:ext>
            </p:extLst>
          </p:nvPr>
        </p:nvGraphicFramePr>
        <p:xfrm>
          <a:off x="323528" y="2492896"/>
          <a:ext cx="8215312" cy="219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0286" name="Document" r:id="rId8" imgW="8791118" imgH="2364240" progId="Word.Document.8">
                  <p:embed/>
                </p:oleObj>
              </mc:Choice>
              <mc:Fallback>
                <p:oleObj name="Document" r:id="rId8" imgW="8791118" imgH="236424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492896"/>
                        <a:ext cx="8215312" cy="219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031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5525703"/>
              </p:ext>
            </p:extLst>
          </p:nvPr>
        </p:nvGraphicFramePr>
        <p:xfrm>
          <a:off x="179512" y="548680"/>
          <a:ext cx="8526532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1271" name="Document" r:id="rId4" imgW="9951843" imgH="2442688" progId="Word.Document.8">
                  <p:embed/>
                </p:oleObj>
              </mc:Choice>
              <mc:Fallback>
                <p:oleObj name="Document" r:id="rId4" imgW="9951843" imgH="24426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8680"/>
                        <a:ext cx="8526532" cy="2088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4526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94903"/>
              </p:ext>
            </p:extLst>
          </p:nvPr>
        </p:nvGraphicFramePr>
        <p:xfrm>
          <a:off x="398463" y="1047750"/>
          <a:ext cx="8435975" cy="495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3276" name="Document" r:id="rId4" imgW="9730786" imgH="5728513" progId="Word.Document.8">
                  <p:embed/>
                </p:oleObj>
              </mc:Choice>
              <mc:Fallback>
                <p:oleObj name="Document" r:id="rId4" imgW="9730786" imgH="57285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1047750"/>
                        <a:ext cx="8435975" cy="495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79512" y="260648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距离与邻域</a:t>
            </a:r>
            <a:endParaRPr lang="zh-CN" altLang="en-US" sz="2800" dirty="0">
              <a:solidFill>
                <a:srgbClr val="9933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133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8311761"/>
              </p:ext>
            </p:extLst>
          </p:nvPr>
        </p:nvGraphicFramePr>
        <p:xfrm>
          <a:off x="323850" y="398463"/>
          <a:ext cx="7551738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338" name="Document" r:id="rId4" imgW="7997621" imgH="2821254" progId="Word.Document.8">
                  <p:embed/>
                </p:oleObj>
              </mc:Choice>
              <mc:Fallback>
                <p:oleObj name="Document" r:id="rId4" imgW="7997621" imgH="28212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98463"/>
                        <a:ext cx="7551738" cy="265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630283"/>
              </p:ext>
            </p:extLst>
          </p:nvPr>
        </p:nvGraphicFramePr>
        <p:xfrm>
          <a:off x="176213" y="2787650"/>
          <a:ext cx="8569325" cy="324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4339" name="Document" r:id="rId6" imgW="9551133" imgH="3622649" progId="Word.Document.8">
                  <p:embed/>
                </p:oleObj>
              </mc:Choice>
              <mc:Fallback>
                <p:oleObj name="Document" r:id="rId6" imgW="9551133" imgH="362264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2787650"/>
                        <a:ext cx="8569325" cy="324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8020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7122583"/>
              </p:ext>
            </p:extLst>
          </p:nvPr>
        </p:nvGraphicFramePr>
        <p:xfrm>
          <a:off x="154360" y="783868"/>
          <a:ext cx="8451850" cy="287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21" name="Document" r:id="rId4" imgW="9584256" imgH="3272151" progId="Word.Document.8">
                  <p:embed/>
                </p:oleObj>
              </mc:Choice>
              <mc:Fallback>
                <p:oleObj name="Document" r:id="rId4" imgW="9584256" imgH="32721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60" y="783868"/>
                        <a:ext cx="8451850" cy="287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179512" y="260648"/>
            <a:ext cx="27363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5. </a:t>
            </a:r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ea typeface="黑体" pitchFamily="2" charset="-122"/>
                <a:cs typeface="Times New Roman" panose="02020603050405020304" pitchFamily="18" charset="0"/>
              </a:rPr>
              <a:t>点列的极限</a:t>
            </a:r>
            <a:endParaRPr lang="zh-CN" altLang="en-US" sz="2800" dirty="0">
              <a:solidFill>
                <a:srgbClr val="9933FF"/>
              </a:solidFill>
              <a:latin typeface="Times New Roman" panose="02020603050405020304" pitchFamily="18" charset="0"/>
              <a:ea typeface="黑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7500044"/>
              </p:ext>
            </p:extLst>
          </p:nvPr>
        </p:nvGraphicFramePr>
        <p:xfrm>
          <a:off x="176213" y="3643313"/>
          <a:ext cx="8643937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22" name="Document" r:id="rId6" imgW="10533645" imgH="1359888" progId="Word.Document.8">
                  <p:embed/>
                </p:oleObj>
              </mc:Choice>
              <mc:Fallback>
                <p:oleObj name="Document" r:id="rId6" imgW="10533645" imgH="13598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3643313"/>
                        <a:ext cx="8643937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9252599"/>
              </p:ext>
            </p:extLst>
          </p:nvPr>
        </p:nvGraphicFramePr>
        <p:xfrm>
          <a:off x="176212" y="4719638"/>
          <a:ext cx="8788276" cy="140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423" name="Document" r:id="rId8" imgW="9653381" imgH="1546652" progId="Word.Document.8">
                  <p:embed/>
                </p:oleObj>
              </mc:Choice>
              <mc:Fallback>
                <p:oleObj name="Document" r:id="rId8" imgW="9653381" imgH="1546652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2" y="4719638"/>
                        <a:ext cx="8788276" cy="1402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1700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848614"/>
              </p:ext>
            </p:extLst>
          </p:nvPr>
        </p:nvGraphicFramePr>
        <p:xfrm>
          <a:off x="251519" y="476672"/>
          <a:ext cx="8373199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432" name="Document" r:id="rId4" imgW="9707385" imgH="2418938" progId="Word.Document.8">
                  <p:embed/>
                </p:oleObj>
              </mc:Choice>
              <mc:Fallback>
                <p:oleObj name="Document" r:id="rId4" imgW="9707385" imgH="24189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19" y="476672"/>
                        <a:ext cx="8373199" cy="20882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8446515"/>
              </p:ext>
            </p:extLst>
          </p:nvPr>
        </p:nvGraphicFramePr>
        <p:xfrm>
          <a:off x="323528" y="2708920"/>
          <a:ext cx="8425631" cy="1784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8433" name="Document" r:id="rId6" imgW="8718393" imgH="1848209" progId="Word.Document.8">
                  <p:embed/>
                </p:oleObj>
              </mc:Choice>
              <mc:Fallback>
                <p:oleObj name="Document" r:id="rId6" imgW="8718393" imgH="1848209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2708920"/>
                        <a:ext cx="8425631" cy="17840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039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9145</TotalTime>
  <Words>126</Words>
  <Application>Microsoft Office PowerPoint</Application>
  <PresentationFormat>全屏显示(4:3)</PresentationFormat>
  <Paragraphs>35</Paragraphs>
  <Slides>18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黑体</vt:lpstr>
      <vt:lpstr>楷体</vt:lpstr>
      <vt:lpstr>隶书</vt:lpstr>
      <vt:lpstr>宋体</vt:lpstr>
      <vt:lpstr>Arial</vt:lpstr>
      <vt:lpstr>Calibri</vt:lpstr>
      <vt:lpstr>Times New Roman</vt:lpstr>
      <vt:lpstr>Office 主题​​</vt:lpstr>
      <vt:lpstr>Equation</vt:lpstr>
      <vt:lpstr>Document</vt:lpstr>
      <vt:lpstr>公式</vt:lpstr>
      <vt:lpstr>Microsoft Word 97 - 2003 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wei guangmei</cp:lastModifiedBy>
  <cp:revision>1355</cp:revision>
  <dcterms:created xsi:type="dcterms:W3CDTF">2011-08-03T11:31:34Z</dcterms:created>
  <dcterms:modified xsi:type="dcterms:W3CDTF">2018-03-26T12:50:18Z</dcterms:modified>
</cp:coreProperties>
</file>