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1728" r:id="rId2"/>
    <p:sldId id="1769" r:id="rId3"/>
    <p:sldId id="1770" r:id="rId4"/>
    <p:sldId id="1802" r:id="rId5"/>
    <p:sldId id="1771" r:id="rId6"/>
    <p:sldId id="1773" r:id="rId7"/>
    <p:sldId id="1803" r:id="rId8"/>
    <p:sldId id="1808" r:id="rId9"/>
    <p:sldId id="1806" r:id="rId10"/>
    <p:sldId id="1774" r:id="rId11"/>
    <p:sldId id="1776" r:id="rId12"/>
    <p:sldId id="1804" r:id="rId13"/>
    <p:sldId id="1805" r:id="rId14"/>
    <p:sldId id="1807" r:id="rId15"/>
    <p:sldId id="1777" r:id="rId16"/>
    <p:sldId id="1779" r:id="rId17"/>
    <p:sldId id="1781" r:id="rId18"/>
    <p:sldId id="1782" r:id="rId19"/>
    <p:sldId id="1784" r:id="rId20"/>
    <p:sldId id="1785" r:id="rId21"/>
    <p:sldId id="1786" r:id="rId22"/>
    <p:sldId id="1811" r:id="rId23"/>
    <p:sldId id="1787" r:id="rId24"/>
    <p:sldId id="1788" r:id="rId25"/>
    <p:sldId id="1809" r:id="rId26"/>
    <p:sldId id="1790" r:id="rId27"/>
    <p:sldId id="1791" r:id="rId28"/>
    <p:sldId id="1793" r:id="rId29"/>
    <p:sldId id="1794" r:id="rId30"/>
    <p:sldId id="1795" r:id="rId31"/>
    <p:sldId id="1796" r:id="rId32"/>
    <p:sldId id="1797" r:id="rId33"/>
    <p:sldId id="1798" r:id="rId34"/>
    <p:sldId id="1800" r:id="rId35"/>
    <p:sldId id="1801" r:id="rId36"/>
    <p:sldId id="1810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FF"/>
    <a:srgbClr val="CCFFCC"/>
    <a:srgbClr val="0000FF"/>
    <a:srgbClr val="9900FF"/>
    <a:srgbClr val="9933FF"/>
    <a:srgbClr val="00B0F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907" autoAdjust="0"/>
  </p:normalViewPr>
  <p:slideViewPr>
    <p:cSldViewPr>
      <p:cViewPr varScale="1">
        <p:scale>
          <a:sx n="70" d="100"/>
          <a:sy n="70" d="100"/>
        </p:scale>
        <p:origin x="80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-2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5" Type="http://schemas.openxmlformats.org/officeDocument/2006/relationships/image" Target="../media/image38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2.w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69.png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image" Target="../media/image68.wmf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4.bin"/><Relationship Id="rId14" Type="http://schemas.openxmlformats.org/officeDocument/2006/relationships/oleObject" Target="../embeddings/oleObject6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8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8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8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35696" y="1412776"/>
            <a:ext cx="5976664" cy="254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一、</a:t>
            </a:r>
            <a:r>
              <a:rPr lang="zh-CN" altLang="en-US" sz="4000" b="1" dirty="0">
                <a:solidFill>
                  <a:srgbClr val="99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多元函数</a:t>
            </a:r>
            <a:endParaRPr lang="en-US" altLang="zh-CN" sz="4000" b="1" dirty="0">
              <a:solidFill>
                <a:srgbClr val="9900FF"/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二、</a:t>
            </a:r>
            <a:r>
              <a:rPr lang="zh-CN" altLang="en-US" sz="4000" b="1" dirty="0">
                <a:solidFill>
                  <a:srgbClr val="99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多元函数的极限</a:t>
            </a:r>
            <a:endParaRPr lang="en-US" altLang="zh-CN" sz="4000" b="1" dirty="0">
              <a:solidFill>
                <a:srgbClr val="9900FF"/>
              </a:solidFill>
              <a:ea typeface="隶书" pitchFamily="49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三、</a:t>
            </a:r>
            <a:r>
              <a:rPr lang="zh-CN" altLang="en-US" sz="4000" b="1" dirty="0">
                <a:solidFill>
                  <a:srgbClr val="99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多元函数的连续</a:t>
            </a:r>
            <a:endParaRPr lang="en-US" altLang="zh-CN" sz="4000" b="1" dirty="0">
              <a:solidFill>
                <a:srgbClr val="9900FF"/>
              </a:solidFill>
              <a:ea typeface="隶书" pitchFamily="49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四、向量值函数</a:t>
            </a: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1115616" y="4005064"/>
            <a:ext cx="7128792" cy="1285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重点：多元连续函数的极限与连续</a:t>
            </a:r>
            <a:endParaRPr lang="en-US" altLang="zh-CN" sz="32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难点：理解和判断多元连续函数的极限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560" y="476672"/>
            <a:ext cx="7632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第二节   多元连续函数</a:t>
            </a:r>
          </a:p>
        </p:txBody>
      </p:sp>
    </p:spTree>
    <p:extLst>
      <p:ext uri="{BB962C8B-B14F-4D97-AF65-F5344CB8AC3E}">
        <p14:creationId xmlns:p14="http://schemas.microsoft.com/office/powerpoint/2010/main" val="388180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174612"/>
              </p:ext>
            </p:extLst>
          </p:nvPr>
        </p:nvGraphicFramePr>
        <p:xfrm>
          <a:off x="251520" y="476672"/>
          <a:ext cx="8274050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17" name="Document" r:id="rId3" imgW="8766636" imgH="2884948" progId="Word.Document.8">
                  <p:embed/>
                </p:oleObj>
              </mc:Choice>
              <mc:Fallback>
                <p:oleObj name="Document" r:id="rId3" imgW="8766636" imgH="28849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6672"/>
                        <a:ext cx="8274050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31785"/>
              </p:ext>
            </p:extLst>
          </p:nvPr>
        </p:nvGraphicFramePr>
        <p:xfrm>
          <a:off x="250825" y="3212976"/>
          <a:ext cx="7523210" cy="974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18" name="Document" r:id="rId5" imgW="8062850" imgH="1044693" progId="Word.Document.8">
                  <p:embed/>
                </p:oleObj>
              </mc:Choice>
              <mc:Fallback>
                <p:oleObj name="Document" r:id="rId5" imgW="8062850" imgH="104469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212976"/>
                        <a:ext cx="7523210" cy="974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313735"/>
              </p:ext>
            </p:extLst>
          </p:nvPr>
        </p:nvGraphicFramePr>
        <p:xfrm>
          <a:off x="251520" y="4077072"/>
          <a:ext cx="840740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19" name="Document" r:id="rId7" imgW="10859828" imgH="2627653" progId="Word.Document.8">
                  <p:embed/>
                </p:oleObj>
              </mc:Choice>
              <mc:Fallback>
                <p:oleObj name="Document" r:id="rId7" imgW="10859828" imgH="2627653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77072"/>
                        <a:ext cx="8407400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68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521412"/>
              </p:ext>
            </p:extLst>
          </p:nvPr>
        </p:nvGraphicFramePr>
        <p:xfrm>
          <a:off x="116741" y="548680"/>
          <a:ext cx="8919755" cy="93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99" name="Document" r:id="rId3" imgW="10256785" imgH="1048614" progId="Word.Document.8">
                  <p:embed/>
                </p:oleObj>
              </mc:Choice>
              <mc:Fallback>
                <p:oleObj name="Document" r:id="rId3" imgW="10256785" imgH="10486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41" y="548680"/>
                        <a:ext cx="8919755" cy="934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493145"/>
              </p:ext>
            </p:extLst>
          </p:nvPr>
        </p:nvGraphicFramePr>
        <p:xfrm>
          <a:off x="179512" y="2276871"/>
          <a:ext cx="8424936" cy="256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00" name="Document" r:id="rId5" imgW="10141576" imgH="3074231" progId="Word.Document.8">
                  <p:embed/>
                </p:oleObj>
              </mc:Choice>
              <mc:Fallback>
                <p:oleObj name="Document" r:id="rId5" imgW="10141576" imgH="30742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76871"/>
                        <a:ext cx="8424936" cy="2560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272615"/>
              </p:ext>
            </p:extLst>
          </p:nvPr>
        </p:nvGraphicFramePr>
        <p:xfrm>
          <a:off x="179511" y="1412776"/>
          <a:ext cx="6773959" cy="1013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01" name="Document" r:id="rId7" imgW="7835969" imgH="1170245" progId="Word.Document.8">
                  <p:embed/>
                </p:oleObj>
              </mc:Choice>
              <mc:Fallback>
                <p:oleObj name="Document" r:id="rId7" imgW="7835969" imgH="11702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1412776"/>
                        <a:ext cx="6773959" cy="1013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760419"/>
              </p:ext>
            </p:extLst>
          </p:nvPr>
        </p:nvGraphicFramePr>
        <p:xfrm>
          <a:off x="250825" y="4867274"/>
          <a:ext cx="8300548" cy="1226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02" name="Document" r:id="rId9" imgW="9146464" imgH="1440855" progId="Word.Document.8">
                  <p:embed/>
                </p:oleObj>
              </mc:Choice>
              <mc:Fallback>
                <p:oleObj name="Document" r:id="rId9" imgW="9146464" imgH="14408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867274"/>
                        <a:ext cx="8300548" cy="1226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608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2"/>
          <p:cNvSpPr txBox="1">
            <a:spLocks noChangeArrowheads="1"/>
          </p:cNvSpPr>
          <p:nvPr/>
        </p:nvSpPr>
        <p:spPr bwMode="auto">
          <a:xfrm>
            <a:off x="609600" y="623888"/>
            <a:ext cx="720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思考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试问下列解法是否正确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?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为什么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?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47700" y="2611438"/>
            <a:ext cx="175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 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1524000" y="1219200"/>
          <a:ext cx="2286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066" name="Equation" r:id="rId3" imgW="2286000" imgH="1155600" progId="Equation.3">
                  <p:embed/>
                </p:oleObj>
              </mc:Choice>
              <mc:Fallback>
                <p:oleObj name="Equation" r:id="rId3" imgW="2286000" imgH="11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2286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428750" y="2425700"/>
          <a:ext cx="4533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067" name="Equation" r:id="rId5" imgW="4533840" imgH="1079280" progId="Equation.3">
                  <p:embed/>
                </p:oleObj>
              </mc:Choice>
              <mc:Fallback>
                <p:oleObj name="Equation" r:id="rId5" imgW="453384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425700"/>
                        <a:ext cx="4533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647700" y="4102100"/>
            <a:ext cx="175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 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1638300" y="3873500"/>
          <a:ext cx="3441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068" name="Equation" r:id="rId7" imgW="3441600" imgH="990360" progId="Equation.3">
                  <p:embed/>
                </p:oleObj>
              </mc:Choice>
              <mc:Fallback>
                <p:oleObj name="Equation" r:id="rId7" imgW="34416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873500"/>
                        <a:ext cx="3441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5295900" y="3797300"/>
          <a:ext cx="2667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069" name="Equation" r:id="rId9" imgW="2666880" imgH="1079280" progId="Equation.3">
                  <p:embed/>
                </p:oleObj>
              </mc:Choice>
              <mc:Fallback>
                <p:oleObj name="Equation" r:id="rId9" imgW="266688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797300"/>
                        <a:ext cx="2667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717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47700" y="62071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宋体" charset="-122"/>
              </a:rPr>
              <a:t>解答</a:t>
            </a:r>
            <a:r>
              <a:rPr lang="en-US" altLang="zh-CN" sz="2800" b="1" dirty="0">
                <a:solidFill>
                  <a:schemeClr val="accent2"/>
                </a:solidFill>
                <a:latin typeface="宋体" charset="-122"/>
              </a:rPr>
              <a:t>: </a:t>
            </a:r>
            <a:r>
              <a:rPr lang="zh-CN" altLang="en-US" sz="2800" b="1" dirty="0">
                <a:latin typeface="宋体" charset="-122"/>
              </a:rPr>
              <a:t>两种解法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都不正确</a:t>
            </a:r>
            <a:r>
              <a:rPr lang="en-US" altLang="zh-CN" sz="2800" b="1" dirty="0">
                <a:latin typeface="宋体" charset="-122"/>
              </a:rPr>
              <a:t>. </a:t>
            </a:r>
            <a:r>
              <a:rPr lang="zh-CN" altLang="en-US" sz="2800" b="1" dirty="0">
                <a:latin typeface="宋体" charset="-122"/>
              </a:rPr>
              <a:t>因为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766763" y="1216025"/>
          <a:ext cx="66214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128" name="Equation" r:id="rId3" imgW="6184800" imgH="444240" progId="Equation.3">
                  <p:embed/>
                </p:oleObj>
              </mc:Choice>
              <mc:Fallback>
                <p:oleObj name="Equation" r:id="rId3" imgW="6184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216025"/>
                        <a:ext cx="66214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779463" y="1787525"/>
          <a:ext cx="6600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129" name="Equation" r:id="rId5" imgW="6400800" imgH="419040" progId="Equation.3">
                  <p:embed/>
                </p:oleObj>
              </mc:Choice>
              <mc:Fallback>
                <p:oleObj name="Equation" r:id="rId5" imgW="6400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1787525"/>
                        <a:ext cx="66008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660400" y="2270125"/>
          <a:ext cx="7861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130" name="Equation" r:id="rId7" imgW="7860960" imgH="495000" progId="Equation.3">
                  <p:embed/>
                </p:oleObj>
              </mc:Choice>
              <mc:Fallback>
                <p:oleObj name="Equation" r:id="rId7" imgW="78609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270125"/>
                        <a:ext cx="7861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692150" y="3446463"/>
          <a:ext cx="48133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131" name="公式" r:id="rId9" imgW="4813200" imgH="2070000" progId="Equation.3">
                  <p:embed/>
                </p:oleObj>
              </mc:Choice>
              <mc:Fallback>
                <p:oleObj name="公式" r:id="rId9" imgW="4813200" imgH="20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446463"/>
                        <a:ext cx="48133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5651500" y="3789363"/>
          <a:ext cx="2667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132" name="Equation" r:id="rId11" imgW="2666880" imgH="1079280" progId="Equation.3">
                  <p:embed/>
                </p:oleObj>
              </mc:Choice>
              <mc:Fallback>
                <p:oleObj name="Equation" r:id="rId11" imgW="266688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789363"/>
                        <a:ext cx="2667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685800" y="28956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宋体" charset="-122"/>
              </a:rPr>
              <a:t>正确的解法</a:t>
            </a:r>
            <a:r>
              <a:rPr lang="en-US" altLang="zh-CN" sz="2800" b="1">
                <a:solidFill>
                  <a:schemeClr val="accent2"/>
                </a:solidFill>
                <a:latin typeface="宋体" charset="-122"/>
              </a:rPr>
              <a:t>: </a:t>
            </a:r>
            <a:endParaRPr lang="en-US" altLang="zh-CN" sz="2800" b="1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105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143000" y="2344738"/>
            <a:ext cx="7010400" cy="955675"/>
          </a:xfrm>
          <a:prstGeom prst="rect">
            <a:avLst/>
          </a:prstGeom>
          <a:solidFill>
            <a:srgbClr val="FFFFCC"/>
          </a:solidFill>
          <a:ln w="9525">
            <a:solidFill>
              <a:srgbClr val="99FF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/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径向路径的极限与幅角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或斜率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有关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 marL="457200" indent="-457200"/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或采用极坐标时与极角有关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143000" y="1554163"/>
            <a:ext cx="5332207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宋体" charset="-122"/>
              </a:rPr>
              <a:t>证明极限不存在的常用方法</a:t>
            </a:r>
            <a:r>
              <a:rPr lang="en-US" altLang="zh-CN" sz="3200" b="1" dirty="0">
                <a:solidFill>
                  <a:srgbClr val="0000FF"/>
                </a:solidFill>
                <a:latin typeface="宋体" charset="-122"/>
              </a:rPr>
              <a:t>: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143000" y="3276600"/>
            <a:ext cx="7010400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FF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/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某个特殊路径的极限不存在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1143000" y="3733800"/>
            <a:ext cx="7010400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FF66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/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两个特殊路径的极限存在但不相等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01432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nimBg="1" autoUpdateAnimBg="0"/>
      <p:bldP spid="78852" grpId="0" animBg="1" autoUpdateAnimBg="0"/>
      <p:bldP spid="7885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222328"/>
              </p:ext>
            </p:extLst>
          </p:nvPr>
        </p:nvGraphicFramePr>
        <p:xfrm>
          <a:off x="539552" y="548680"/>
          <a:ext cx="7488832" cy="195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42" name="Document" r:id="rId3" imgW="7513746" imgH="1945370" progId="Word.Document.8">
                  <p:embed/>
                </p:oleObj>
              </mc:Choice>
              <mc:Fallback>
                <p:oleObj name="Document" r:id="rId3" imgW="7513746" imgH="19453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48680"/>
                        <a:ext cx="7488832" cy="1953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320019"/>
              </p:ext>
            </p:extLst>
          </p:nvPr>
        </p:nvGraphicFramePr>
        <p:xfrm>
          <a:off x="323528" y="3212976"/>
          <a:ext cx="8102798" cy="277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43" name="Document" r:id="rId5" imgW="8940169" imgH="3061277" progId="Word.Document.8">
                  <p:embed/>
                </p:oleObj>
              </mc:Choice>
              <mc:Fallback>
                <p:oleObj name="Document" r:id="rId5" imgW="8940169" imgH="306127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212976"/>
                        <a:ext cx="8102798" cy="2773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39552" y="2420888"/>
            <a:ext cx="189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累次极限</a:t>
            </a:r>
            <a:endParaRPr lang="zh-CN" altLang="zh-CN" sz="2800" dirty="0">
              <a:solidFill>
                <a:srgbClr val="99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7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306677"/>
              </p:ext>
            </p:extLst>
          </p:nvPr>
        </p:nvGraphicFramePr>
        <p:xfrm>
          <a:off x="347404" y="404664"/>
          <a:ext cx="8185036" cy="35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356" name="Document" r:id="rId3" imgW="9162305" imgH="3913770" progId="Word.Document.8">
                  <p:embed/>
                </p:oleObj>
              </mc:Choice>
              <mc:Fallback>
                <p:oleObj name="Document" r:id="rId3" imgW="9162305" imgH="39137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04" y="404664"/>
                        <a:ext cx="8185036" cy="35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13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863272"/>
              </p:ext>
            </p:extLst>
          </p:nvPr>
        </p:nvGraphicFramePr>
        <p:xfrm>
          <a:off x="251520" y="2296867"/>
          <a:ext cx="7704856" cy="202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79" name="Document" r:id="rId3" imgW="8674830" imgH="2289390" progId="Word.Document.8">
                  <p:embed/>
                </p:oleObj>
              </mc:Choice>
              <mc:Fallback>
                <p:oleObj name="Document" r:id="rId3" imgW="8674830" imgH="22893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296867"/>
                        <a:ext cx="7704856" cy="2028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85175"/>
              </p:ext>
            </p:extLst>
          </p:nvPr>
        </p:nvGraphicFramePr>
        <p:xfrm>
          <a:off x="250825" y="471488"/>
          <a:ext cx="8199438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80" name="Document" r:id="rId5" imgW="8988413" imgH="1891392" progId="Word.Document.8">
                  <p:embed/>
                </p:oleObj>
              </mc:Choice>
              <mc:Fallback>
                <p:oleObj name="Document" r:id="rId5" imgW="8988413" imgH="18913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1488"/>
                        <a:ext cx="8199438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768452"/>
              </p:ext>
            </p:extLst>
          </p:nvPr>
        </p:nvGraphicFramePr>
        <p:xfrm>
          <a:off x="251520" y="4149080"/>
          <a:ext cx="8745537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81" name="Document" r:id="rId7" imgW="9866156" imgH="1753568" progId="Word.Document.8">
                  <p:embed/>
                </p:oleObj>
              </mc:Choice>
              <mc:Fallback>
                <p:oleObj name="Document" r:id="rId7" imgW="9866156" imgH="17535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149080"/>
                        <a:ext cx="8745537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186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719293"/>
              </p:ext>
            </p:extLst>
          </p:nvPr>
        </p:nvGraphicFramePr>
        <p:xfrm>
          <a:off x="251520" y="620688"/>
          <a:ext cx="8640960" cy="181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94" name="Document" r:id="rId3" imgW="8879325" imgH="1872320" progId="Word.Document.8">
                  <p:embed/>
                </p:oleObj>
              </mc:Choice>
              <mc:Fallback>
                <p:oleObj name="Document" r:id="rId3" imgW="8879325" imgH="18723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20688"/>
                        <a:ext cx="8640960" cy="1812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85736"/>
              </p:ext>
            </p:extLst>
          </p:nvPr>
        </p:nvGraphicFramePr>
        <p:xfrm>
          <a:off x="251520" y="2420888"/>
          <a:ext cx="8405813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95" name="Document" r:id="rId5" imgW="8989133" imgH="2236851" progId="Word.Document.8">
                  <p:embed/>
                </p:oleObj>
              </mc:Choice>
              <mc:Fallback>
                <p:oleObj name="Document" r:id="rId5" imgW="8989133" imgH="223685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20888"/>
                        <a:ext cx="8405813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321162"/>
              </p:ext>
            </p:extLst>
          </p:nvPr>
        </p:nvGraphicFramePr>
        <p:xfrm>
          <a:off x="323527" y="4509120"/>
          <a:ext cx="8360301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96" name="Document" r:id="rId7" imgW="8411651" imgH="1956525" progId="Word.Document.8">
                  <p:embed/>
                </p:oleObj>
              </mc:Choice>
              <mc:Fallback>
                <p:oleObj name="Document" r:id="rId7" imgW="8411651" imgH="19565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4509120"/>
                        <a:ext cx="8360301" cy="1944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18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61233"/>
              </p:ext>
            </p:extLst>
          </p:nvPr>
        </p:nvGraphicFramePr>
        <p:xfrm>
          <a:off x="179512" y="476672"/>
          <a:ext cx="8807324" cy="4826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76" name="Document" r:id="rId3" imgW="9531332" imgH="5236233" progId="Word.Document.8">
                  <p:embed/>
                </p:oleObj>
              </mc:Choice>
              <mc:Fallback>
                <p:oleObj name="Document" r:id="rId3" imgW="9531332" imgH="52362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6672"/>
                        <a:ext cx="8807324" cy="4826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58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882915"/>
              </p:ext>
            </p:extLst>
          </p:nvPr>
        </p:nvGraphicFramePr>
        <p:xfrm>
          <a:off x="398462" y="1047749"/>
          <a:ext cx="7917953" cy="2750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16" name="Document" r:id="rId3" imgW="8828561" imgH="3076750" progId="Word.Document.8">
                  <p:embed/>
                </p:oleObj>
              </mc:Choice>
              <mc:Fallback>
                <p:oleObj name="Document" r:id="rId3" imgW="8828561" imgH="3076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" y="1047749"/>
                        <a:ext cx="7917953" cy="2750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404664"/>
            <a:ext cx="3744416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多元函数</a:t>
            </a:r>
            <a:endParaRPr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739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956236"/>
              </p:ext>
            </p:extLst>
          </p:nvPr>
        </p:nvGraphicFramePr>
        <p:xfrm>
          <a:off x="265113" y="295275"/>
          <a:ext cx="42624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95" name="Document" r:id="rId3" imgW="5507680" imgH="837740" progId="Word.Document.8">
                  <p:embed/>
                </p:oleObj>
              </mc:Choice>
              <mc:Fallback>
                <p:oleObj name="Document" r:id="rId3" imgW="5507680" imgH="8377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295275"/>
                        <a:ext cx="426243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654312"/>
              </p:ext>
            </p:extLst>
          </p:nvPr>
        </p:nvGraphicFramePr>
        <p:xfrm>
          <a:off x="323528" y="764704"/>
          <a:ext cx="7632848" cy="2186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96" name="Document" r:id="rId5" imgW="9108301" imgH="2608221" progId="Word.Document.8">
                  <p:embed/>
                </p:oleObj>
              </mc:Choice>
              <mc:Fallback>
                <p:oleObj name="Document" r:id="rId5" imgW="9108301" imgH="260822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764704"/>
                        <a:ext cx="7632848" cy="2186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471388"/>
              </p:ext>
            </p:extLst>
          </p:nvPr>
        </p:nvGraphicFramePr>
        <p:xfrm>
          <a:off x="323528" y="4221088"/>
          <a:ext cx="838916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97" name="Document" r:id="rId7" imgW="9908639" imgH="1275322" progId="Word.Document.8">
                  <p:embed/>
                </p:oleObj>
              </mc:Choice>
              <mc:Fallback>
                <p:oleObj name="Document" r:id="rId7" imgW="9908639" imgH="1275322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221088"/>
                        <a:ext cx="8389163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294996"/>
              </p:ext>
            </p:extLst>
          </p:nvPr>
        </p:nvGraphicFramePr>
        <p:xfrm>
          <a:off x="323528" y="2780928"/>
          <a:ext cx="8260918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98" name="Document" r:id="rId9" imgW="9680023" imgH="1770481" progId="Word.Document.8">
                  <p:embed/>
                </p:oleObj>
              </mc:Choice>
              <mc:Fallback>
                <p:oleObj name="Document" r:id="rId9" imgW="9680023" imgH="1770481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780928"/>
                        <a:ext cx="8260918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13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090568"/>
              </p:ext>
            </p:extLst>
          </p:nvPr>
        </p:nvGraphicFramePr>
        <p:xfrm>
          <a:off x="323849" y="841375"/>
          <a:ext cx="8529423" cy="359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24" name="Document" r:id="rId3" imgW="9827273" imgH="4138319" progId="Word.Document.8">
                  <p:embed/>
                </p:oleObj>
              </mc:Choice>
              <mc:Fallback>
                <p:oleObj name="Document" r:id="rId3" imgW="9827273" imgH="41383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9" y="841375"/>
                        <a:ext cx="8529423" cy="359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066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295400" y="1572866"/>
            <a:ext cx="563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多元函数极限的概念与性质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447800" y="2182466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zh-CN" altLang="en-US" sz="2800" b="1" dirty="0">
                <a:solidFill>
                  <a:srgbClr val="FF0000"/>
                </a:solidFill>
              </a:rPr>
              <a:t>注意趋近方式的任意性</a:t>
            </a:r>
            <a:r>
              <a:rPr lang="zh-CN" altLang="en-US" sz="2800" b="1" dirty="0"/>
              <a:t>）</a:t>
            </a:r>
          </a:p>
        </p:txBody>
      </p:sp>
      <p:sp>
        <p:nvSpPr>
          <p:cNvPr id="5837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2656"/>
            <a:ext cx="2662064" cy="9471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314450" y="980728"/>
            <a:ext cx="563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多元函数的定义</a:t>
            </a:r>
          </a:p>
        </p:txBody>
      </p:sp>
      <p:sp>
        <p:nvSpPr>
          <p:cNvPr id="8" name="矩形 7"/>
          <p:cNvSpPr/>
          <p:nvPr/>
        </p:nvSpPr>
        <p:spPr>
          <a:xfrm>
            <a:off x="1907704" y="3140968"/>
            <a:ext cx="52565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作   业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P119: 1(1,3,4), 3,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4, 6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*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(2)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005741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71621"/>
              </p:ext>
            </p:extLst>
          </p:nvPr>
        </p:nvGraphicFramePr>
        <p:xfrm>
          <a:off x="470471" y="893313"/>
          <a:ext cx="8170863" cy="439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48" name="Document" r:id="rId3" imgW="9258432" imgH="4987574" progId="Word.Document.8">
                  <p:embed/>
                </p:oleObj>
              </mc:Choice>
              <mc:Fallback>
                <p:oleObj name="Document" r:id="rId3" imgW="9258432" imgH="49875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471" y="893313"/>
                        <a:ext cx="8170863" cy="439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51520" y="404664"/>
            <a:ext cx="4304383" cy="488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三、多元函数的连续性</a:t>
            </a:r>
          </a:p>
        </p:txBody>
      </p:sp>
    </p:spTree>
    <p:extLst>
      <p:ext uri="{BB962C8B-B14F-4D97-AF65-F5344CB8AC3E}">
        <p14:creationId xmlns:p14="http://schemas.microsoft.com/office/powerpoint/2010/main" val="1122660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094506"/>
              </p:ext>
            </p:extLst>
          </p:nvPr>
        </p:nvGraphicFramePr>
        <p:xfrm>
          <a:off x="251520" y="265112"/>
          <a:ext cx="7992566" cy="832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64" name="Document" r:id="rId3" imgW="8435772" imgH="879843" progId="Word.Document.8">
                  <p:embed/>
                </p:oleObj>
              </mc:Choice>
              <mc:Fallback>
                <p:oleObj name="Document" r:id="rId3" imgW="8435772" imgH="8798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5112"/>
                        <a:ext cx="7992566" cy="832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842849"/>
              </p:ext>
            </p:extLst>
          </p:nvPr>
        </p:nvGraphicFramePr>
        <p:xfrm>
          <a:off x="470471" y="4211783"/>
          <a:ext cx="8061969" cy="216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65" name="Document" r:id="rId5" imgW="9148984" imgH="2474355" progId="Word.Document.8">
                  <p:embed/>
                </p:oleObj>
              </mc:Choice>
              <mc:Fallback>
                <p:oleObj name="Document" r:id="rId5" imgW="9148984" imgH="24743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471" y="4211783"/>
                        <a:ext cx="8061969" cy="2169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514862"/>
              </p:ext>
            </p:extLst>
          </p:nvPr>
        </p:nvGraphicFramePr>
        <p:xfrm>
          <a:off x="900113" y="2640012"/>
          <a:ext cx="7475396" cy="1725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66" name="Document" r:id="rId7" imgW="8563582" imgH="1989992" progId="Word.Document.8">
                  <p:embed/>
                </p:oleObj>
              </mc:Choice>
              <mc:Fallback>
                <p:oleObj name="Document" r:id="rId7" imgW="8563582" imgH="19899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40012"/>
                        <a:ext cx="7475396" cy="1725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23473"/>
              </p:ext>
            </p:extLst>
          </p:nvPr>
        </p:nvGraphicFramePr>
        <p:xfrm>
          <a:off x="201726" y="764704"/>
          <a:ext cx="8762762" cy="215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67" name="Document" r:id="rId9" imgW="9453926" imgH="2322497" progId="Word.Document.8">
                  <p:embed/>
                </p:oleObj>
              </mc:Choice>
              <mc:Fallback>
                <p:oleObj name="Document" r:id="rId9" imgW="9453926" imgH="23224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26" y="764704"/>
                        <a:ext cx="8762762" cy="2154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50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Text Box 2"/>
          <p:cNvSpPr txBox="1">
            <a:spLocks noChangeArrowheads="1"/>
          </p:cNvSpPr>
          <p:nvPr/>
        </p:nvSpPr>
        <p:spPr bwMode="auto">
          <a:xfrm>
            <a:off x="533400" y="1524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FF0000"/>
                </a:solidFill>
              </a:rPr>
              <a:t>  </a:t>
            </a:r>
            <a:r>
              <a:rPr lang="zh-CN" altLang="en-US" sz="2800" b="1" dirty="0"/>
              <a:t>讨论函数</a:t>
            </a:r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762000" y="673100"/>
          <a:ext cx="5016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66" name="公式" r:id="rId3" imgW="5016240" imgH="1612800" progId="Equation.3">
                  <p:embed/>
                </p:oleObj>
              </mc:Choice>
              <mc:Fallback>
                <p:oleObj name="公式" r:id="rId3" imgW="5016240" imgH="16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73100"/>
                        <a:ext cx="50165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4"/>
          <p:cNvSpPr>
            <a:spLocks noChangeArrowheads="1"/>
          </p:cNvSpPr>
          <p:nvPr/>
        </p:nvSpPr>
        <p:spPr bwMode="auto">
          <a:xfrm>
            <a:off x="762000" y="2263775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的连续性．</a:t>
            </a:r>
          </a:p>
        </p:txBody>
      </p:sp>
      <p:sp>
        <p:nvSpPr>
          <p:cNvPr id="32778" name="Text Box 6"/>
          <p:cNvSpPr txBox="1">
            <a:spLocks noChangeArrowheads="1"/>
          </p:cNvSpPr>
          <p:nvPr/>
        </p:nvSpPr>
        <p:spPr bwMode="auto">
          <a:xfrm>
            <a:off x="609600" y="28956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838200" y="34432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在</a:t>
            </a:r>
            <a:r>
              <a:rPr lang="en-US" altLang="zh-CN" sz="2800" b="1"/>
              <a:t>(0,0)</a:t>
            </a:r>
            <a:r>
              <a:rPr lang="zh-CN" altLang="en-US" sz="2800" b="1"/>
              <a:t>点</a:t>
            </a:r>
            <a:r>
              <a:rPr lang="en-US" altLang="zh-CN" sz="2800" b="1"/>
              <a:t>,</a:t>
            </a:r>
            <a:r>
              <a:rPr lang="zh-CN" altLang="en-US" sz="2800" b="1"/>
              <a:t>取</a:t>
            </a: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2908300" y="3505200"/>
          <a:ext cx="1054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67" name="公式" r:id="rId5" imgW="1054080" imgH="406080" progId="Equation.3">
                  <p:embed/>
                </p:oleObj>
              </mc:Choice>
              <mc:Fallback>
                <p:oleObj name="公式" r:id="rId5" imgW="1054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300" y="3505200"/>
                        <a:ext cx="1054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1817688" y="3911600"/>
          <a:ext cx="1651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68" name="公式" r:id="rId7" imgW="1650960" imgH="1041120" progId="Equation.3">
                  <p:embed/>
                </p:oleObj>
              </mc:Choice>
              <mc:Fallback>
                <p:oleObj name="公式" r:id="rId7" imgW="16509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3911600"/>
                        <a:ext cx="1651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3608388" y="3905250"/>
          <a:ext cx="2311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69" name="公式" r:id="rId9" imgW="2311200" imgH="1091880" progId="Equation.3">
                  <p:embed/>
                </p:oleObj>
              </mc:Choice>
              <mc:Fallback>
                <p:oleObj name="公式" r:id="rId9" imgW="231120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3905250"/>
                        <a:ext cx="23114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6053138" y="3911600"/>
          <a:ext cx="1257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70" name="公式" r:id="rId11" imgW="1257120" imgH="888840" progId="Equation.3">
                  <p:embed/>
                </p:oleObj>
              </mc:Choice>
              <mc:Fallback>
                <p:oleObj name="公式" r:id="rId11" imgW="12571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3911600"/>
                        <a:ext cx="1257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914400" y="5105400"/>
            <a:ext cx="6897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其值随</a:t>
            </a:r>
            <a:r>
              <a:rPr lang="en-US" altLang="zh-CN" sz="2800" b="1" i="1"/>
              <a:t>k</a:t>
            </a:r>
            <a:r>
              <a:rPr lang="zh-CN" altLang="en-US" sz="2800" b="1"/>
              <a:t>的不同而变化，所以极限不存在．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947738" y="5729288"/>
            <a:ext cx="7224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故函数在</a:t>
            </a:r>
            <a:r>
              <a:rPr lang="en-US" altLang="zh-CN" sz="2800" b="1"/>
              <a:t>(0,0)</a:t>
            </a:r>
            <a:r>
              <a:rPr lang="zh-CN" altLang="en-US" sz="2800" b="1"/>
              <a:t>处不连续</a:t>
            </a:r>
            <a:r>
              <a:rPr lang="en-US" altLang="zh-CN" sz="2800" b="1"/>
              <a:t>, </a:t>
            </a:r>
            <a:r>
              <a:rPr lang="zh-CN" altLang="en-US" sz="2800" b="1"/>
              <a:t>而在其他点连续．</a:t>
            </a:r>
          </a:p>
        </p:txBody>
      </p:sp>
      <p:pic>
        <p:nvPicPr>
          <p:cNvPr id="32782" name="Picture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14400"/>
            <a:ext cx="2657475" cy="2179638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691" name="Object 19"/>
          <p:cNvGraphicFramePr>
            <a:graphicFrameLocks noChangeAspect="1"/>
          </p:cNvGraphicFramePr>
          <p:nvPr/>
        </p:nvGraphicFramePr>
        <p:xfrm>
          <a:off x="1219200" y="2960688"/>
          <a:ext cx="4800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71" name="Equation" r:id="rId14" imgW="4483080" imgH="444240" progId="Equation.3">
                  <p:embed/>
                </p:oleObj>
              </mc:Choice>
              <mc:Fallback>
                <p:oleObj name="Equation" r:id="rId14" imgW="4483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60688"/>
                        <a:ext cx="48006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2431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utoUpdateAnimBg="0"/>
      <p:bldP spid="28685" grpId="0" autoUpdateAnimBg="0"/>
      <p:bldP spid="2868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066815"/>
              </p:ext>
            </p:extLst>
          </p:nvPr>
        </p:nvGraphicFramePr>
        <p:xfrm>
          <a:off x="395536" y="548680"/>
          <a:ext cx="8339562" cy="10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678" name="Document" r:id="rId3" imgW="8538740" imgH="1110149" progId="Word.Document.8">
                  <p:embed/>
                </p:oleObj>
              </mc:Choice>
              <mc:Fallback>
                <p:oleObj name="Document" r:id="rId3" imgW="8538740" imgH="11101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48680"/>
                        <a:ext cx="8339562" cy="10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432515"/>
              </p:ext>
            </p:extLst>
          </p:nvPr>
        </p:nvGraphicFramePr>
        <p:xfrm>
          <a:off x="395536" y="1556791"/>
          <a:ext cx="6768752" cy="1152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679" name="Document" r:id="rId5" imgW="7950097" imgH="1357369" progId="Word.Document.8">
                  <p:embed/>
                </p:oleObj>
              </mc:Choice>
              <mc:Fallback>
                <p:oleObj name="Document" r:id="rId5" imgW="7950097" imgH="135736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556791"/>
                        <a:ext cx="6768752" cy="1152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363226"/>
              </p:ext>
            </p:extLst>
          </p:nvPr>
        </p:nvGraphicFramePr>
        <p:xfrm>
          <a:off x="395536" y="2636912"/>
          <a:ext cx="800735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680" name="Document" r:id="rId7" imgW="9550413" imgH="2785269" progId="Word.Document.8">
                  <p:embed/>
                </p:oleObj>
              </mc:Choice>
              <mc:Fallback>
                <p:oleObj name="Document" r:id="rId7" imgW="9550413" imgH="2785269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636912"/>
                        <a:ext cx="8007350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46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509523"/>
              </p:ext>
            </p:extLst>
          </p:nvPr>
        </p:nvGraphicFramePr>
        <p:xfrm>
          <a:off x="246063" y="395288"/>
          <a:ext cx="78740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01" name="Document" r:id="rId3" imgW="8981080" imgH="1325978" progId="Word.Document.8">
                  <p:embed/>
                </p:oleObj>
              </mc:Choice>
              <mc:Fallback>
                <p:oleObj name="Document" r:id="rId3" imgW="8981080" imgH="13259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395288"/>
                        <a:ext cx="787400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35123"/>
              </p:ext>
            </p:extLst>
          </p:nvPr>
        </p:nvGraphicFramePr>
        <p:xfrm>
          <a:off x="323850" y="1489074"/>
          <a:ext cx="4691063" cy="715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02" name="Document" r:id="rId5" imgW="5198417" imgH="693078" progId="Word.Document.8">
                  <p:embed/>
                </p:oleObj>
              </mc:Choice>
              <mc:Fallback>
                <p:oleObj name="Document" r:id="rId5" imgW="5198417" imgH="6930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89074"/>
                        <a:ext cx="4691063" cy="715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47427"/>
              </p:ext>
            </p:extLst>
          </p:nvPr>
        </p:nvGraphicFramePr>
        <p:xfrm>
          <a:off x="471488" y="2212975"/>
          <a:ext cx="4970462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03" name="Document" r:id="rId7" imgW="6043039" imgH="3322531" progId="Word.Document.8">
                  <p:embed/>
                </p:oleObj>
              </mc:Choice>
              <mc:Fallback>
                <p:oleObj name="Document" r:id="rId7" imgW="6043039" imgH="332253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2212975"/>
                        <a:ext cx="4970462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52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346418"/>
              </p:ext>
            </p:extLst>
          </p:nvPr>
        </p:nvGraphicFramePr>
        <p:xfrm>
          <a:off x="315774" y="3429000"/>
          <a:ext cx="8576705" cy="251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734" name="Document" r:id="rId3" imgW="10142296" imgH="2972753" progId="Word.Document.8">
                  <p:embed/>
                </p:oleObj>
              </mc:Choice>
              <mc:Fallback>
                <p:oleObj name="Document" r:id="rId3" imgW="10142296" imgH="29727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74" y="3429000"/>
                        <a:ext cx="8576705" cy="2519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866976"/>
              </p:ext>
            </p:extLst>
          </p:nvPr>
        </p:nvGraphicFramePr>
        <p:xfrm>
          <a:off x="348720" y="1052736"/>
          <a:ext cx="7507287" cy="268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735" name="Document" r:id="rId5" imgW="7891773" imgH="2840326" progId="Word.Document.8">
                  <p:embed/>
                </p:oleObj>
              </mc:Choice>
              <mc:Fallback>
                <p:oleObj name="Document" r:id="rId5" imgW="7891773" imgH="28403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20" y="1052736"/>
                        <a:ext cx="7507287" cy="268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332656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向量值函数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647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449194"/>
              </p:ext>
            </p:extLst>
          </p:nvPr>
        </p:nvGraphicFramePr>
        <p:xfrm>
          <a:off x="683568" y="548680"/>
          <a:ext cx="7344816" cy="3533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716" name="Document" r:id="rId3" imgW="8661869" imgH="4185460" progId="Word.Document.8">
                  <p:embed/>
                </p:oleObj>
              </mc:Choice>
              <mc:Fallback>
                <p:oleObj name="Document" r:id="rId3" imgW="8661869" imgH="41854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48680"/>
                        <a:ext cx="7344816" cy="3533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48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053091"/>
              </p:ext>
            </p:extLst>
          </p:nvPr>
        </p:nvGraphicFramePr>
        <p:xfrm>
          <a:off x="278383" y="404664"/>
          <a:ext cx="8182049" cy="3118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40" name="Document" r:id="rId3" imgW="8779597" imgH="3348440" progId="Word.Document.8">
                  <p:embed/>
                </p:oleObj>
              </mc:Choice>
              <mc:Fallback>
                <p:oleObj name="Document" r:id="rId3" imgW="8779597" imgH="3348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83" y="404664"/>
                        <a:ext cx="8182049" cy="3118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883515"/>
            <a:ext cx="3744416" cy="36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8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281371"/>
              </p:ext>
            </p:extLst>
          </p:nvPr>
        </p:nvGraphicFramePr>
        <p:xfrm>
          <a:off x="251520" y="260648"/>
          <a:ext cx="7200800" cy="2483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768" name="Document" r:id="rId3" imgW="8609305" imgH="2967715" progId="Word.Document.8">
                  <p:embed/>
                </p:oleObj>
              </mc:Choice>
              <mc:Fallback>
                <p:oleObj name="Document" r:id="rId3" imgW="8609305" imgH="29677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7200800" cy="2483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545101"/>
              </p:ext>
            </p:extLst>
          </p:nvPr>
        </p:nvGraphicFramePr>
        <p:xfrm>
          <a:off x="323528" y="2996952"/>
          <a:ext cx="7838543" cy="86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769" name="Document" r:id="rId5" imgW="8814520" imgH="970166" progId="Word.Document.8">
                  <p:embed/>
                </p:oleObj>
              </mc:Choice>
              <mc:Fallback>
                <p:oleObj name="Document" r:id="rId5" imgW="8814520" imgH="97016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996952"/>
                        <a:ext cx="7838543" cy="863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59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318695"/>
              </p:ext>
            </p:extLst>
          </p:nvPr>
        </p:nvGraphicFramePr>
        <p:xfrm>
          <a:off x="323528" y="764704"/>
          <a:ext cx="8136904" cy="322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64" name="Document" r:id="rId3" imgW="9866156" imgH="3918089" progId="Word.Document.8">
                  <p:embed/>
                </p:oleObj>
              </mc:Choice>
              <mc:Fallback>
                <p:oleObj name="Document" r:id="rId3" imgW="9866156" imgH="39180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764704"/>
                        <a:ext cx="8136904" cy="322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547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185751"/>
              </p:ext>
            </p:extLst>
          </p:nvPr>
        </p:nvGraphicFramePr>
        <p:xfrm>
          <a:off x="395536" y="764704"/>
          <a:ext cx="8061969" cy="4211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788" name="Document" r:id="rId3" imgW="9537812" imgH="4983976" progId="Word.Document.8">
                  <p:embed/>
                </p:oleObj>
              </mc:Choice>
              <mc:Fallback>
                <p:oleObj name="Document" r:id="rId3" imgW="9537812" imgH="49839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764704"/>
                        <a:ext cx="8061969" cy="4211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441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568910"/>
              </p:ext>
            </p:extLst>
          </p:nvPr>
        </p:nvGraphicFramePr>
        <p:xfrm>
          <a:off x="323528" y="836712"/>
          <a:ext cx="81565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838" name="Document" r:id="rId3" imgW="8942689" imgH="1848569" progId="Word.Document.8">
                  <p:embed/>
                </p:oleObj>
              </mc:Choice>
              <mc:Fallback>
                <p:oleObj name="Document" r:id="rId3" imgW="8942689" imgH="18485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836712"/>
                        <a:ext cx="8156575" cy="168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716612"/>
              </p:ext>
            </p:extLst>
          </p:nvPr>
        </p:nvGraphicFramePr>
        <p:xfrm>
          <a:off x="323528" y="2492896"/>
          <a:ext cx="8212138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839" name="Document" r:id="rId5" imgW="9645820" imgH="2626933" progId="Word.Document.8">
                  <p:embed/>
                </p:oleObj>
              </mc:Choice>
              <mc:Fallback>
                <p:oleObj name="Document" r:id="rId5" imgW="9645820" imgH="262693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492896"/>
                        <a:ext cx="8212138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267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282320"/>
              </p:ext>
            </p:extLst>
          </p:nvPr>
        </p:nvGraphicFramePr>
        <p:xfrm>
          <a:off x="395536" y="620688"/>
          <a:ext cx="8192715" cy="3998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60" name="Document" r:id="rId3" imgW="9909719" imgH="4819522" progId="Word.Document.8">
                  <p:embed/>
                </p:oleObj>
              </mc:Choice>
              <mc:Fallback>
                <p:oleObj name="Document" r:id="rId3" imgW="9909719" imgH="48195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620688"/>
                        <a:ext cx="8192715" cy="3998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0720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493824"/>
              </p:ext>
            </p:extLst>
          </p:nvPr>
        </p:nvGraphicFramePr>
        <p:xfrm>
          <a:off x="395536" y="980728"/>
          <a:ext cx="8433189" cy="302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884" name="Document" r:id="rId3" imgW="10356872" imgH="3727006" progId="Word.Document.8">
                  <p:embed/>
                </p:oleObj>
              </mc:Choice>
              <mc:Fallback>
                <p:oleObj name="Document" r:id="rId3" imgW="10356872" imgH="37270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80728"/>
                        <a:ext cx="8433189" cy="3028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101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295400" y="1572866"/>
            <a:ext cx="563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多元函数极限的概念与性质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295400" y="2792066"/>
            <a:ext cx="5364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多元函数连续的概念与性质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270000" y="3477866"/>
            <a:ext cx="307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向量值函数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447800" y="2182466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（</a:t>
            </a:r>
            <a:r>
              <a:rPr lang="zh-CN" altLang="en-US" sz="2800" b="1" dirty="0">
                <a:solidFill>
                  <a:srgbClr val="FF0000"/>
                </a:solidFill>
              </a:rPr>
              <a:t>注意趋近方式的任意性</a:t>
            </a:r>
            <a:r>
              <a:rPr lang="zh-CN" altLang="en-US" sz="2800" b="1" dirty="0"/>
              <a:t>）</a:t>
            </a:r>
          </a:p>
        </p:txBody>
      </p:sp>
      <p:sp>
        <p:nvSpPr>
          <p:cNvPr id="5837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2656"/>
            <a:ext cx="2662064" cy="9471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五、小结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314450" y="980728"/>
            <a:ext cx="563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多元函数的定义</a:t>
            </a:r>
          </a:p>
        </p:txBody>
      </p:sp>
      <p:sp>
        <p:nvSpPr>
          <p:cNvPr id="8" name="矩形 7"/>
          <p:cNvSpPr/>
          <p:nvPr/>
        </p:nvSpPr>
        <p:spPr>
          <a:xfrm>
            <a:off x="1187624" y="4221088"/>
            <a:ext cx="5904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作   业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P119: 7(2,3,4,6,7,8), 8, 10, 12.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665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utoUpdateAnimBg="0"/>
      <p:bldP spid="31749" grpId="0" autoUpdateAnimBg="0"/>
      <p:bldP spid="31750" grpId="0" autoUpdateAnimBg="0"/>
      <p:bldP spid="31753" grpId="0" autoUpdateAnimBg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2"/>
          <p:cNvSpPr txBox="1">
            <a:spLocks noChangeArrowheads="1"/>
          </p:cNvSpPr>
          <p:nvPr/>
        </p:nvSpPr>
        <p:spPr bwMode="auto">
          <a:xfrm>
            <a:off x="533400" y="715963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</a:rPr>
              <a:t>   </a:t>
            </a:r>
            <a:r>
              <a:rPr lang="zh-CN" altLang="en-US" sz="2800" b="1" dirty="0"/>
              <a:t>求                                                     的定义域．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841500" y="487363"/>
          <a:ext cx="4559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112" name="公式" r:id="rId3" imgW="4559040" imgH="1054080" progId="Equation.3">
                  <p:embed/>
                </p:oleObj>
              </mc:Choice>
              <mc:Fallback>
                <p:oleObj name="公式" r:id="rId3" imgW="455904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87363"/>
                        <a:ext cx="4559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4"/>
          <p:cNvSpPr txBox="1">
            <a:spLocks noChangeArrowheads="1"/>
          </p:cNvSpPr>
          <p:nvPr/>
        </p:nvSpPr>
        <p:spPr bwMode="auto">
          <a:xfrm>
            <a:off x="609600" y="208756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447800" y="1858963"/>
          <a:ext cx="2540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113" name="公式" r:id="rId5" imgW="2539800" imgH="1218960" progId="Equation.3">
                  <p:embed/>
                </p:oleObj>
              </mc:Choice>
              <mc:Fallback>
                <p:oleObj name="公式" r:id="rId5" imgW="2539800" imgH="1218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58963"/>
                        <a:ext cx="2540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1676400" y="3459163"/>
          <a:ext cx="2527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114" name="公式" r:id="rId7" imgW="2527200" imgH="1143000" progId="Equation.3">
                  <p:embed/>
                </p:oleObj>
              </mc:Choice>
              <mc:Fallback>
                <p:oleObj name="公式" r:id="rId7" imgW="25272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59163"/>
                        <a:ext cx="25273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1143000" y="3916363"/>
          <a:ext cx="4191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115" name="公式" r:id="rId9" imgW="419040" imgH="253800" progId="Equation.3">
                  <p:embed/>
                </p:oleObj>
              </mc:Choice>
              <mc:Fallback>
                <p:oleObj name="公式" r:id="rId9" imgW="419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16363"/>
                        <a:ext cx="41910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609600" y="498475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所求定义域为</a:t>
            </a:r>
          </a:p>
        </p:txBody>
      </p:sp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2921000" y="5046663"/>
          <a:ext cx="53609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116" name="公式" r:id="rId11" imgW="5359320" imgH="469800" progId="Equation.3">
                  <p:embed/>
                </p:oleObj>
              </mc:Choice>
              <mc:Fallback>
                <p:oleObj name="公式" r:id="rId11" imgW="53593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046663"/>
                        <a:ext cx="53609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5000625" y="1935163"/>
          <a:ext cx="26193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117" name="BMP 图象" r:id="rId13" imgW="2619048" imgH="1980952" progId="Paint.Picture">
                  <p:embed/>
                </p:oleObj>
              </mc:Choice>
              <mc:Fallback>
                <p:oleObj name="BMP 图象" r:id="rId13" imgW="2619048" imgH="19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935163"/>
                        <a:ext cx="2619375" cy="198120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393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302727"/>
              </p:ext>
            </p:extLst>
          </p:nvPr>
        </p:nvGraphicFramePr>
        <p:xfrm>
          <a:off x="250824" y="1268412"/>
          <a:ext cx="8497639" cy="4613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64" name="Document" r:id="rId3" imgW="10050130" imgH="5465460" progId="Word.Document.8">
                  <p:embed/>
                </p:oleObj>
              </mc:Choice>
              <mc:Fallback>
                <p:oleObj name="Document" r:id="rId3" imgW="10050130" imgH="54654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4" y="1268412"/>
                        <a:ext cx="8497639" cy="4613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47540" y="188640"/>
            <a:ext cx="3892412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多元函数的极限</a:t>
            </a:r>
            <a:endParaRPr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5856" y="759709"/>
            <a:ext cx="202389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重极限</a:t>
            </a:r>
            <a:endParaRPr lang="en-US" altLang="zh-CN" sz="2800" b="1" dirty="0">
              <a:solidFill>
                <a:srgbClr val="9933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61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557440"/>
              </p:ext>
            </p:extLst>
          </p:nvPr>
        </p:nvGraphicFramePr>
        <p:xfrm>
          <a:off x="395536" y="4077072"/>
          <a:ext cx="7776864" cy="250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36" name="Document" r:id="rId3" imgW="8882925" imgH="2855800" progId="Word.Document.8">
                  <p:embed/>
                </p:oleObj>
              </mc:Choice>
              <mc:Fallback>
                <p:oleObj name="Document" r:id="rId3" imgW="8882925" imgH="2855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77072"/>
                        <a:ext cx="7776864" cy="2502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37141"/>
              </p:ext>
            </p:extLst>
          </p:nvPr>
        </p:nvGraphicFramePr>
        <p:xfrm>
          <a:off x="179512" y="404664"/>
          <a:ext cx="8645995" cy="1145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37" name="Document" r:id="rId5" imgW="10141216" imgH="1430059" progId="Word.Document.8">
                  <p:embed/>
                </p:oleObj>
              </mc:Choice>
              <mc:Fallback>
                <p:oleObj name="Document" r:id="rId5" imgW="10141216" imgH="143005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04664"/>
                        <a:ext cx="8645995" cy="1145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534224"/>
              </p:ext>
            </p:extLst>
          </p:nvPr>
        </p:nvGraphicFramePr>
        <p:xfrm>
          <a:off x="251520" y="1484784"/>
          <a:ext cx="7704856" cy="159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38" name="Document" r:id="rId7" imgW="8463854" imgH="1751768" progId="Word.Document.8">
                  <p:embed/>
                </p:oleObj>
              </mc:Choice>
              <mc:Fallback>
                <p:oleObj name="Document" r:id="rId7" imgW="8463854" imgH="17517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84784"/>
                        <a:ext cx="7704856" cy="159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459902"/>
              </p:ext>
            </p:extLst>
          </p:nvPr>
        </p:nvGraphicFramePr>
        <p:xfrm>
          <a:off x="251520" y="2852936"/>
          <a:ext cx="7920880" cy="13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39" name="Document" r:id="rId9" imgW="9301995" imgH="1637335" progId="Word.Document.8">
                  <p:embed/>
                </p:oleObj>
              </mc:Choice>
              <mc:Fallback>
                <p:oleObj name="Document" r:id="rId9" imgW="9301995" imgH="16373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852936"/>
                        <a:ext cx="7920880" cy="13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27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Text Box 2"/>
          <p:cNvSpPr txBox="1">
            <a:spLocks noChangeArrowheads="1"/>
          </p:cNvSpPr>
          <p:nvPr/>
        </p:nvSpPr>
        <p:spPr bwMode="auto">
          <a:xfrm>
            <a:off x="571500" y="548680"/>
            <a:ext cx="3406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求下列极限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590550" y="2525118"/>
            <a:ext cx="175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(1)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108190"/>
              </p:ext>
            </p:extLst>
          </p:nvPr>
        </p:nvGraphicFramePr>
        <p:xfrm>
          <a:off x="723900" y="1126530"/>
          <a:ext cx="7810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080" name="Equation" r:id="rId3" imgW="7810200" imgH="1079280" progId="Equation.3">
                  <p:embed/>
                </p:oleObj>
              </mc:Choice>
              <mc:Fallback>
                <p:oleObj name="Equation" r:id="rId3" imgW="781020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126530"/>
                        <a:ext cx="78105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185863" y="378083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(2)</a:t>
            </a: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61901"/>
              </p:ext>
            </p:extLst>
          </p:nvPr>
        </p:nvGraphicFramePr>
        <p:xfrm>
          <a:off x="1752600" y="2299693"/>
          <a:ext cx="60960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081" name="Equation" r:id="rId5" imgW="4292280" imgH="812520" progId="Equation.3">
                  <p:embed/>
                </p:oleObj>
              </mc:Choice>
              <mc:Fallback>
                <p:oleObj name="Equation" r:id="rId5" imgW="429228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99693"/>
                        <a:ext cx="6096000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97006"/>
              </p:ext>
            </p:extLst>
          </p:nvPr>
        </p:nvGraphicFramePr>
        <p:xfrm>
          <a:off x="7764463" y="2509243"/>
          <a:ext cx="69373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082" name="Equation" r:id="rId7" imgW="711000" imgH="711000" progId="Equation.3">
                  <p:embed/>
                </p:oleObj>
              </mc:Choice>
              <mc:Fallback>
                <p:oleObj name="Equation" r:id="rId7" imgW="711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463" y="2509243"/>
                        <a:ext cx="693737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402058"/>
              </p:ext>
            </p:extLst>
          </p:nvPr>
        </p:nvGraphicFramePr>
        <p:xfrm>
          <a:off x="1922463" y="3653830"/>
          <a:ext cx="452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083" name="Equation" r:id="rId9" imgW="4520880" imgH="888840" progId="Equation.3">
                  <p:embed/>
                </p:oleObj>
              </mc:Choice>
              <mc:Fallback>
                <p:oleObj name="Equation" r:id="rId9" imgW="45208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653830"/>
                        <a:ext cx="4521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896029"/>
              </p:ext>
            </p:extLst>
          </p:nvPr>
        </p:nvGraphicFramePr>
        <p:xfrm>
          <a:off x="1782763" y="4612680"/>
          <a:ext cx="4279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084" name="Equation" r:id="rId11" imgW="4279680" imgH="965160" progId="Equation.3">
                  <p:embed/>
                </p:oleObj>
              </mc:Choice>
              <mc:Fallback>
                <p:oleObj name="Equation" r:id="rId11" imgW="42796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4612680"/>
                        <a:ext cx="4279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212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68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2"/>
          <p:cNvSpPr txBox="1">
            <a:spLocks noChangeArrowheads="1"/>
          </p:cNvSpPr>
          <p:nvPr/>
        </p:nvSpPr>
        <p:spPr bwMode="auto">
          <a:xfrm>
            <a:off x="469900" y="533400"/>
            <a:ext cx="3406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求下列极限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69900" y="2300288"/>
            <a:ext cx="175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(1)</a:t>
            </a: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003300" y="1041400"/>
          <a:ext cx="5676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72" name="Equation" r:id="rId3" imgW="5676840" imgH="1015920" progId="Equation.3">
                  <p:embed/>
                </p:oleObj>
              </mc:Choice>
              <mc:Fallback>
                <p:oleObj name="Equation" r:id="rId3" imgW="567684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041400"/>
                        <a:ext cx="5676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1536700" y="2092325"/>
          <a:ext cx="4191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73" name="Equation" r:id="rId5" imgW="4419360" imgH="990360" progId="Equation.3">
                  <p:embed/>
                </p:oleObj>
              </mc:Choice>
              <mc:Fallback>
                <p:oleObj name="Equation" r:id="rId5" imgW="441936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2092325"/>
                        <a:ext cx="4191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5803900" y="2165350"/>
          <a:ext cx="25781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74" name="Equation" r:id="rId7" imgW="2730240" imgH="1015920" progId="Equation.3">
                  <p:embed/>
                </p:oleObj>
              </mc:Choice>
              <mc:Fallback>
                <p:oleObj name="Equation" r:id="rId7" imgW="273024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2165350"/>
                        <a:ext cx="25781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003300" y="46021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(2)</a:t>
            </a:r>
          </a:p>
        </p:txBody>
      </p:sp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1689100" y="4587875"/>
          <a:ext cx="5651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75" name="Equation" r:id="rId9" imgW="5651280" imgH="863280" progId="Equation.3">
                  <p:embed/>
                </p:oleObj>
              </mc:Choice>
              <mc:Fallback>
                <p:oleObj name="Equation" r:id="rId9" imgW="56512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4587875"/>
                        <a:ext cx="56515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4267200" y="5483225"/>
          <a:ext cx="115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76" name="Equation" r:id="rId11" imgW="1155600" imgH="393480" progId="Equation.3">
                  <p:embed/>
                </p:oleObj>
              </mc:Choice>
              <mc:Fallback>
                <p:oleObj name="Equation" r:id="rId11" imgW="1155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83225"/>
                        <a:ext cx="1155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546100" y="33543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另解 </a:t>
            </a:r>
          </a:p>
        </p:txBody>
      </p:sp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1536700" y="3201988"/>
          <a:ext cx="49641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77" name="Equation" r:id="rId13" imgW="5257800" imgH="1079280" progId="Equation.3">
                  <p:embed/>
                </p:oleObj>
              </mc:Choice>
              <mc:Fallback>
                <p:oleObj name="Equation" r:id="rId13" imgW="525780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3201988"/>
                        <a:ext cx="496411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497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4" grpId="0" autoUpdateAnimBg="0"/>
      <p:bldP spid="7066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755650" y="1843088"/>
            <a:ext cx="7056710" cy="2679837"/>
          </a:xfrm>
          <a:prstGeom prst="rect">
            <a:avLst/>
          </a:prstGeom>
          <a:solidFill>
            <a:srgbClr val="FFFFCC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457200" indent="-457200"/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利用不等式</a:t>
            </a:r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使用两边夹</a:t>
            </a:r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</a:p>
          <a:p>
            <a:pPr marL="457200" indent="-457200"/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利用极坐标</a:t>
            </a:r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</a:p>
          <a:p>
            <a:pPr marL="457200" indent="-457200"/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利用极限运算法则</a:t>
            </a:r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</a:p>
          <a:p>
            <a:pPr marL="457200" indent="-457200"/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(4)</a:t>
            </a:r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利用变量替换和初等变形化为已知极限</a:t>
            </a:r>
          </a:p>
          <a:p>
            <a:pPr marL="457200" indent="-457200"/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或一元函数的极限</a:t>
            </a:r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</a:p>
          <a:p>
            <a:pPr marL="457200" indent="-457200"/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(5)</a:t>
            </a:r>
            <a:r>
              <a:rPr lang="zh-CN" altLang="en-US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利用极限定义</a:t>
            </a:r>
            <a:r>
              <a:rPr lang="en-US" altLang="zh-CN" sz="2800" b="1" dirty="0">
                <a:solidFill>
                  <a:srgbClr val="99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819150" y="990600"/>
            <a:ext cx="5537391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宋体" charset="-122"/>
              </a:rPr>
              <a:t>求二元函数极限的常用方法：</a:t>
            </a:r>
          </a:p>
        </p:txBody>
      </p:sp>
    </p:spTree>
    <p:extLst>
      <p:ext uri="{BB962C8B-B14F-4D97-AF65-F5344CB8AC3E}">
        <p14:creationId xmlns:p14="http://schemas.microsoft.com/office/powerpoint/2010/main" val="10800617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9331</TotalTime>
  <Words>361</Words>
  <Application>Microsoft Office PowerPoint</Application>
  <PresentationFormat>全屏显示(4:3)</PresentationFormat>
  <Paragraphs>60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黑体</vt:lpstr>
      <vt:lpstr>楷体</vt:lpstr>
      <vt:lpstr>楷体_GB2312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公式</vt:lpstr>
      <vt:lpstr>BMP 图象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五、小结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wei guangmei</cp:lastModifiedBy>
  <cp:revision>1387</cp:revision>
  <dcterms:created xsi:type="dcterms:W3CDTF">2011-08-03T11:31:34Z</dcterms:created>
  <dcterms:modified xsi:type="dcterms:W3CDTF">2018-03-26T12:53:59Z</dcterms:modified>
</cp:coreProperties>
</file>