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1849" r:id="rId2"/>
    <p:sldId id="1827" r:id="rId3"/>
    <p:sldId id="1914" r:id="rId4"/>
    <p:sldId id="1830" r:id="rId5"/>
    <p:sldId id="1915" r:id="rId6"/>
    <p:sldId id="1916" r:id="rId7"/>
    <p:sldId id="1832" r:id="rId8"/>
    <p:sldId id="1835" r:id="rId9"/>
    <p:sldId id="1836" r:id="rId10"/>
    <p:sldId id="1837" r:id="rId11"/>
    <p:sldId id="1839" r:id="rId12"/>
    <p:sldId id="1850" r:id="rId13"/>
    <p:sldId id="1851" r:id="rId14"/>
    <p:sldId id="1853" r:id="rId15"/>
    <p:sldId id="1854" r:id="rId16"/>
    <p:sldId id="1855" r:id="rId17"/>
    <p:sldId id="1856" r:id="rId18"/>
    <p:sldId id="1861" r:id="rId19"/>
    <p:sldId id="1862" r:id="rId20"/>
    <p:sldId id="1857" r:id="rId21"/>
    <p:sldId id="1864" r:id="rId22"/>
    <p:sldId id="1860" r:id="rId23"/>
    <p:sldId id="1901" r:id="rId24"/>
    <p:sldId id="1902" r:id="rId25"/>
    <p:sldId id="1903" r:id="rId26"/>
    <p:sldId id="1904" r:id="rId27"/>
    <p:sldId id="1858" r:id="rId28"/>
    <p:sldId id="1859" r:id="rId29"/>
    <p:sldId id="1905" r:id="rId30"/>
    <p:sldId id="1867" r:id="rId31"/>
    <p:sldId id="1869" r:id="rId32"/>
    <p:sldId id="1870" r:id="rId33"/>
    <p:sldId id="1871" r:id="rId34"/>
    <p:sldId id="1846" r:id="rId35"/>
    <p:sldId id="1906" r:id="rId36"/>
    <p:sldId id="1847" r:id="rId37"/>
    <p:sldId id="1848" r:id="rId38"/>
    <p:sldId id="1872" r:id="rId39"/>
    <p:sldId id="1898" r:id="rId40"/>
    <p:sldId id="1873" r:id="rId41"/>
    <p:sldId id="1874" r:id="rId42"/>
    <p:sldId id="1875" r:id="rId43"/>
    <p:sldId id="1899" r:id="rId44"/>
    <p:sldId id="1900" r:id="rId45"/>
    <p:sldId id="1879" r:id="rId46"/>
    <p:sldId id="1880" r:id="rId47"/>
    <p:sldId id="1881" r:id="rId48"/>
    <p:sldId id="1912" r:id="rId49"/>
    <p:sldId id="1882" r:id="rId50"/>
    <p:sldId id="1883" r:id="rId51"/>
    <p:sldId id="1884" r:id="rId52"/>
    <p:sldId id="1885" r:id="rId53"/>
    <p:sldId id="1886" r:id="rId54"/>
    <p:sldId id="1887" r:id="rId55"/>
    <p:sldId id="1888" r:id="rId56"/>
    <p:sldId id="1889" r:id="rId57"/>
    <p:sldId id="1892" r:id="rId58"/>
    <p:sldId id="1890" r:id="rId59"/>
    <p:sldId id="1891" r:id="rId60"/>
    <p:sldId id="1894" r:id="rId61"/>
    <p:sldId id="1895" r:id="rId62"/>
    <p:sldId id="1896" r:id="rId63"/>
    <p:sldId id="1897" r:id="rId64"/>
    <p:sldId id="1908" r:id="rId65"/>
    <p:sldId id="1910" r:id="rId66"/>
    <p:sldId id="1911" r:id="rId6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CC"/>
    <a:srgbClr val="CCFFCC"/>
    <a:srgbClr val="0000FF"/>
    <a:srgbClr val="FFFF99"/>
    <a:srgbClr val="9900FF"/>
    <a:srgbClr val="9933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8" autoAdjust="0"/>
    <p:restoredTop sz="94907" autoAdjust="0"/>
  </p:normalViewPr>
  <p:slideViewPr>
    <p:cSldViewPr>
      <p:cViewPr>
        <p:scale>
          <a:sx n="52" d="100"/>
          <a:sy n="52" d="100"/>
        </p:scale>
        <p:origin x="629" y="6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595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4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4" Type="http://schemas.openxmlformats.org/officeDocument/2006/relationships/image" Target="../media/image65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4" Type="http://schemas.openxmlformats.org/officeDocument/2006/relationships/image" Target="../media/image69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Relationship Id="rId4" Type="http://schemas.openxmlformats.org/officeDocument/2006/relationships/image" Target="../media/image73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Relationship Id="rId4" Type="http://schemas.openxmlformats.org/officeDocument/2006/relationships/image" Target="../media/image79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7.wmf"/><Relationship Id="rId7" Type="http://schemas.openxmlformats.org/officeDocument/2006/relationships/image" Target="../media/image90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89.wmf"/><Relationship Id="rId11" Type="http://schemas.openxmlformats.org/officeDocument/2006/relationships/image" Target="../media/image94.wmf"/><Relationship Id="rId5" Type="http://schemas.openxmlformats.org/officeDocument/2006/relationships/image" Target="../media/image42.wmf"/><Relationship Id="rId10" Type="http://schemas.openxmlformats.org/officeDocument/2006/relationships/image" Target="../media/image93.wmf"/><Relationship Id="rId4" Type="http://schemas.openxmlformats.org/officeDocument/2006/relationships/image" Target="../media/image88.wmf"/><Relationship Id="rId9" Type="http://schemas.openxmlformats.org/officeDocument/2006/relationships/image" Target="../media/image9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emf"/><Relationship Id="rId1" Type="http://schemas.openxmlformats.org/officeDocument/2006/relationships/image" Target="../media/image11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2" Type="http://schemas.openxmlformats.org/officeDocument/2006/relationships/image" Target="../media/image114.emf"/><Relationship Id="rId1" Type="http://schemas.openxmlformats.org/officeDocument/2006/relationships/image" Target="../media/image113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emf"/><Relationship Id="rId2" Type="http://schemas.openxmlformats.org/officeDocument/2006/relationships/image" Target="../media/image120.emf"/><Relationship Id="rId1" Type="http://schemas.openxmlformats.org/officeDocument/2006/relationships/image" Target="../media/image119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7" Type="http://schemas.openxmlformats.org/officeDocument/2006/relationships/image" Target="../media/image128.emf"/><Relationship Id="rId2" Type="http://schemas.openxmlformats.org/officeDocument/2006/relationships/image" Target="../media/image123.wmf"/><Relationship Id="rId1" Type="http://schemas.openxmlformats.org/officeDocument/2006/relationships/image" Target="../media/image122.emf"/><Relationship Id="rId6" Type="http://schemas.openxmlformats.org/officeDocument/2006/relationships/image" Target="../media/image127.e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4" Type="http://schemas.openxmlformats.org/officeDocument/2006/relationships/image" Target="../media/image132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3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8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emf"/><Relationship Id="rId2" Type="http://schemas.openxmlformats.org/officeDocument/2006/relationships/image" Target="../media/image140.emf"/><Relationship Id="rId1" Type="http://schemas.openxmlformats.org/officeDocument/2006/relationships/image" Target="../media/image139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e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emf"/><Relationship Id="rId1" Type="http://schemas.openxmlformats.org/officeDocument/2006/relationships/image" Target="../media/image14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emf"/><Relationship Id="rId2" Type="http://schemas.openxmlformats.org/officeDocument/2006/relationships/image" Target="../media/image148.emf"/><Relationship Id="rId1" Type="http://schemas.openxmlformats.org/officeDocument/2006/relationships/image" Target="../media/image147.emf"/><Relationship Id="rId4" Type="http://schemas.openxmlformats.org/officeDocument/2006/relationships/image" Target="../media/image150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emf"/><Relationship Id="rId2" Type="http://schemas.openxmlformats.org/officeDocument/2006/relationships/image" Target="../media/image152.emf"/><Relationship Id="rId1" Type="http://schemas.openxmlformats.org/officeDocument/2006/relationships/image" Target="../media/image151.emf"/><Relationship Id="rId5" Type="http://schemas.openxmlformats.org/officeDocument/2006/relationships/image" Target="../media/image155.emf"/><Relationship Id="rId4" Type="http://schemas.openxmlformats.org/officeDocument/2006/relationships/image" Target="../media/image15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6.e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3" Type="http://schemas.openxmlformats.org/officeDocument/2006/relationships/image" Target="../media/image159.wmf"/><Relationship Id="rId7" Type="http://schemas.openxmlformats.org/officeDocument/2006/relationships/image" Target="../media/image163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Relationship Id="rId9" Type="http://schemas.openxmlformats.org/officeDocument/2006/relationships/image" Target="../media/image165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emf"/><Relationship Id="rId2" Type="http://schemas.openxmlformats.org/officeDocument/2006/relationships/image" Target="../media/image167.emf"/><Relationship Id="rId1" Type="http://schemas.openxmlformats.org/officeDocument/2006/relationships/image" Target="../media/image166.e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emf"/><Relationship Id="rId1" Type="http://schemas.openxmlformats.org/officeDocument/2006/relationships/image" Target="../media/image169.e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emf"/><Relationship Id="rId2" Type="http://schemas.openxmlformats.org/officeDocument/2006/relationships/image" Target="../media/image172.emf"/><Relationship Id="rId1" Type="http://schemas.openxmlformats.org/officeDocument/2006/relationships/image" Target="../media/image171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4.e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emf"/><Relationship Id="rId1" Type="http://schemas.openxmlformats.org/officeDocument/2006/relationships/image" Target="../media/image175.e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emf"/><Relationship Id="rId2" Type="http://schemas.openxmlformats.org/officeDocument/2006/relationships/image" Target="../media/image178.emf"/><Relationship Id="rId1" Type="http://schemas.openxmlformats.org/officeDocument/2006/relationships/image" Target="../media/image177.emf"/><Relationship Id="rId4" Type="http://schemas.openxmlformats.org/officeDocument/2006/relationships/image" Target="../media/image18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1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2.e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emf"/><Relationship Id="rId1" Type="http://schemas.openxmlformats.org/officeDocument/2006/relationships/image" Target="../media/image183.emf"/><Relationship Id="rId4" Type="http://schemas.openxmlformats.org/officeDocument/2006/relationships/image" Target="../media/image186.e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emf"/><Relationship Id="rId1" Type="http://schemas.openxmlformats.org/officeDocument/2006/relationships/image" Target="../media/image187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9.e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emf"/><Relationship Id="rId1" Type="http://schemas.openxmlformats.org/officeDocument/2006/relationships/image" Target="../media/image190.e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emf"/><Relationship Id="rId2" Type="http://schemas.openxmlformats.org/officeDocument/2006/relationships/image" Target="../media/image193.emf"/><Relationship Id="rId1" Type="http://schemas.openxmlformats.org/officeDocument/2006/relationships/image" Target="../media/image192.e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emf"/><Relationship Id="rId2" Type="http://schemas.openxmlformats.org/officeDocument/2006/relationships/image" Target="../media/image196.emf"/><Relationship Id="rId1" Type="http://schemas.openxmlformats.org/officeDocument/2006/relationships/image" Target="../media/image195.e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emf"/><Relationship Id="rId1" Type="http://schemas.openxmlformats.org/officeDocument/2006/relationships/image" Target="../media/image198.e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5" Type="http://schemas.openxmlformats.org/officeDocument/2006/relationships/image" Target="../media/image200.wmf"/><Relationship Id="rId4" Type="http://schemas.openxmlformats.org/officeDocument/2006/relationships/image" Target="../media/image13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38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12" Type="http://schemas.openxmlformats.org/officeDocument/2006/relationships/image" Target="../media/image37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11" Type="http://schemas.openxmlformats.org/officeDocument/2006/relationships/image" Target="../media/image36.wmf"/><Relationship Id="rId5" Type="http://schemas.openxmlformats.org/officeDocument/2006/relationships/image" Target="../media/image30.wmf"/><Relationship Id="rId10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2018/4/3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B12A27-35E0-4088-9BD5-32DC85D3DD38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22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2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733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2018/4/3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2018/4/3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2018/4/3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2018/4/3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2018/4/3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2018/4/3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9.wmf"/><Relationship Id="rId4" Type="http://schemas.openxmlformats.org/officeDocument/2006/relationships/image" Target="../media/image46.emf"/><Relationship Id="rId9" Type="http://schemas.openxmlformats.org/officeDocument/2006/relationships/oleObject" Target="../embeddings/oleObject4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50.emf"/><Relationship Id="rId4" Type="http://schemas.openxmlformats.org/officeDocument/2006/relationships/oleObject" Target="../embeddings/oleObject4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6.e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8.emf"/><Relationship Id="rId4" Type="http://schemas.openxmlformats.org/officeDocument/2006/relationships/image" Target="../media/image55.emf"/><Relationship Id="rId9" Type="http://schemas.openxmlformats.org/officeDocument/2006/relationships/oleObject" Target="../embeddings/oleObject5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6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61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3.emf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5.emf"/><Relationship Id="rId4" Type="http://schemas.openxmlformats.org/officeDocument/2006/relationships/image" Target="../media/image62.emf"/><Relationship Id="rId9" Type="http://schemas.openxmlformats.org/officeDocument/2006/relationships/oleObject" Target="../embeddings/oleObject6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7.emf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9.emf"/><Relationship Id="rId4" Type="http://schemas.openxmlformats.org/officeDocument/2006/relationships/image" Target="../media/image66.emf"/><Relationship Id="rId9" Type="http://schemas.openxmlformats.org/officeDocument/2006/relationships/oleObject" Target="../embeddings/oleObject6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1.emf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73.emf"/><Relationship Id="rId4" Type="http://schemas.openxmlformats.org/officeDocument/2006/relationships/image" Target="../media/image70.emf"/><Relationship Id="rId9" Type="http://schemas.openxmlformats.org/officeDocument/2006/relationships/oleObject" Target="../embeddings/oleObject7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5.e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4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79.emf"/><Relationship Id="rId5" Type="http://schemas.openxmlformats.org/officeDocument/2006/relationships/image" Target="../media/image76.emf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3.bin"/><Relationship Id="rId9" Type="http://schemas.openxmlformats.org/officeDocument/2006/relationships/image" Target="../media/image78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1.e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8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3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91.wmf"/><Relationship Id="rId3" Type="http://schemas.openxmlformats.org/officeDocument/2006/relationships/oleObject" Target="../embeddings/oleObject82.bin"/><Relationship Id="rId21" Type="http://schemas.openxmlformats.org/officeDocument/2006/relationships/oleObject" Target="../embeddings/oleObject91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89.bin"/><Relationship Id="rId25" Type="http://schemas.openxmlformats.org/officeDocument/2006/relationships/image" Target="../media/image95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wmf"/><Relationship Id="rId20" Type="http://schemas.openxmlformats.org/officeDocument/2006/relationships/image" Target="../media/image92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86.bin"/><Relationship Id="rId24" Type="http://schemas.openxmlformats.org/officeDocument/2006/relationships/image" Target="../media/image94.wmf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23" Type="http://schemas.openxmlformats.org/officeDocument/2006/relationships/oleObject" Target="../embeddings/oleObject92.bin"/><Relationship Id="rId10" Type="http://schemas.openxmlformats.org/officeDocument/2006/relationships/image" Target="../media/image88.wmf"/><Relationship Id="rId19" Type="http://schemas.openxmlformats.org/officeDocument/2006/relationships/oleObject" Target="../embeddings/oleObject90.bin"/><Relationship Id="rId4" Type="http://schemas.openxmlformats.org/officeDocument/2006/relationships/image" Target="../media/image85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89.wmf"/><Relationship Id="rId22" Type="http://schemas.openxmlformats.org/officeDocument/2006/relationships/image" Target="../media/image9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98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10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109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6.wmf"/><Relationship Id="rId1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8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0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1.e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1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12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4.e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13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17.e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16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0.e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19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124.bin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2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8.e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10" Type="http://schemas.openxmlformats.org/officeDocument/2006/relationships/image" Target="../media/image125.wmf"/><Relationship Id="rId4" Type="http://schemas.openxmlformats.org/officeDocument/2006/relationships/image" Target="../media/image122.e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27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32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29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133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34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8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137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138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e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40.e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39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e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42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46.e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45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e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48.emf"/><Relationship Id="rId5" Type="http://schemas.openxmlformats.org/officeDocument/2006/relationships/oleObject" Target="../embeddings/oleObject145.bin"/><Relationship Id="rId10" Type="http://schemas.openxmlformats.org/officeDocument/2006/relationships/image" Target="../media/image150.emf"/><Relationship Id="rId4" Type="http://schemas.openxmlformats.org/officeDocument/2006/relationships/image" Target="../media/image147.emf"/><Relationship Id="rId9" Type="http://schemas.openxmlformats.org/officeDocument/2006/relationships/oleObject" Target="../embeddings/oleObject147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e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5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52.e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0" Type="http://schemas.openxmlformats.org/officeDocument/2006/relationships/image" Target="../media/image154.emf"/><Relationship Id="rId4" Type="http://schemas.openxmlformats.org/officeDocument/2006/relationships/image" Target="../media/image151.emf"/><Relationship Id="rId9" Type="http://schemas.openxmlformats.org/officeDocument/2006/relationships/oleObject" Target="../embeddings/oleObject151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156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13" Type="http://schemas.openxmlformats.org/officeDocument/2006/relationships/oleObject" Target="../embeddings/oleObject159.bin"/><Relationship Id="rId18" Type="http://schemas.openxmlformats.org/officeDocument/2006/relationships/image" Target="../media/image164.w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61.wmf"/><Relationship Id="rId17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3.wmf"/><Relationship Id="rId20" Type="http://schemas.openxmlformats.org/officeDocument/2006/relationships/image" Target="../media/image165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58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10" Type="http://schemas.openxmlformats.org/officeDocument/2006/relationships/image" Target="../media/image160.wmf"/><Relationship Id="rId19" Type="http://schemas.openxmlformats.org/officeDocument/2006/relationships/oleObject" Target="../embeddings/oleObject162.bin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62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emf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67.emf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16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70.emf"/><Relationship Id="rId5" Type="http://schemas.openxmlformats.org/officeDocument/2006/relationships/oleObject" Target="../embeddings/oleObject167.bin"/><Relationship Id="rId4" Type="http://schemas.openxmlformats.org/officeDocument/2006/relationships/image" Target="../media/image169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emf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72.emf"/><Relationship Id="rId5" Type="http://schemas.openxmlformats.org/officeDocument/2006/relationships/oleObject" Target="../embeddings/oleObject169.bin"/><Relationship Id="rId4" Type="http://schemas.openxmlformats.org/officeDocument/2006/relationships/image" Target="../media/image171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174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76.emf"/><Relationship Id="rId5" Type="http://schemas.openxmlformats.org/officeDocument/2006/relationships/oleObject" Target="../embeddings/oleObject173.bin"/><Relationship Id="rId4" Type="http://schemas.openxmlformats.org/officeDocument/2006/relationships/image" Target="../media/image175.e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emf"/><Relationship Id="rId3" Type="http://schemas.openxmlformats.org/officeDocument/2006/relationships/oleObject" Target="../embeddings/oleObject174.bin"/><Relationship Id="rId7" Type="http://schemas.openxmlformats.org/officeDocument/2006/relationships/oleObject" Target="../embeddings/oleObject1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78.emf"/><Relationship Id="rId5" Type="http://schemas.openxmlformats.org/officeDocument/2006/relationships/oleObject" Target="../embeddings/oleObject175.bin"/><Relationship Id="rId10" Type="http://schemas.openxmlformats.org/officeDocument/2006/relationships/image" Target="../media/image180.emf"/><Relationship Id="rId4" Type="http://schemas.openxmlformats.org/officeDocument/2006/relationships/image" Target="../media/image177.emf"/><Relationship Id="rId9" Type="http://schemas.openxmlformats.org/officeDocument/2006/relationships/oleObject" Target="../embeddings/oleObject177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181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182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84.emf"/><Relationship Id="rId5" Type="http://schemas.openxmlformats.org/officeDocument/2006/relationships/oleObject" Target="../embeddings/oleObject181.bin"/><Relationship Id="rId10" Type="http://schemas.openxmlformats.org/officeDocument/2006/relationships/image" Target="../media/image186.emf"/><Relationship Id="rId4" Type="http://schemas.openxmlformats.org/officeDocument/2006/relationships/image" Target="../media/image183.emf"/><Relationship Id="rId9" Type="http://schemas.openxmlformats.org/officeDocument/2006/relationships/oleObject" Target="../embeddings/oleObject183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88.emf"/><Relationship Id="rId5" Type="http://schemas.openxmlformats.org/officeDocument/2006/relationships/oleObject" Target="../embeddings/oleObject185.bin"/><Relationship Id="rId4" Type="http://schemas.openxmlformats.org/officeDocument/2006/relationships/image" Target="../media/image187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18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91.emf"/><Relationship Id="rId5" Type="http://schemas.openxmlformats.org/officeDocument/2006/relationships/oleObject" Target="../embeddings/oleObject188.bin"/><Relationship Id="rId4" Type="http://schemas.openxmlformats.org/officeDocument/2006/relationships/image" Target="../media/image190.e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emf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93.emf"/><Relationship Id="rId5" Type="http://schemas.openxmlformats.org/officeDocument/2006/relationships/oleObject" Target="../embeddings/oleObject190.bin"/><Relationship Id="rId4" Type="http://schemas.openxmlformats.org/officeDocument/2006/relationships/image" Target="../media/image192.e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emf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196.emf"/><Relationship Id="rId5" Type="http://schemas.openxmlformats.org/officeDocument/2006/relationships/oleObject" Target="../embeddings/oleObject193.bin"/><Relationship Id="rId4" Type="http://schemas.openxmlformats.org/officeDocument/2006/relationships/image" Target="../media/image195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199.emf"/><Relationship Id="rId5" Type="http://schemas.openxmlformats.org/officeDocument/2006/relationships/oleObject" Target="../embeddings/oleObject196.bin"/><Relationship Id="rId4" Type="http://schemas.openxmlformats.org/officeDocument/2006/relationships/image" Target="../media/image198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20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201.bin"/><Relationship Id="rId5" Type="http://schemas.openxmlformats.org/officeDocument/2006/relationships/oleObject" Target="../embeddings/oleObject198.bin"/><Relationship Id="rId10" Type="http://schemas.openxmlformats.org/officeDocument/2006/relationships/image" Target="../media/image132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200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3.wmf"/><Relationship Id="rId26" Type="http://schemas.openxmlformats.org/officeDocument/2006/relationships/image" Target="../media/image37.w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20" Type="http://schemas.openxmlformats.org/officeDocument/2006/relationships/image" Target="../media/image34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36.w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28" Type="http://schemas.openxmlformats.org/officeDocument/2006/relationships/image" Target="../media/image38.wmf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1.wmf"/><Relationship Id="rId22" Type="http://schemas.openxmlformats.org/officeDocument/2006/relationships/image" Target="../media/image35.wmf"/><Relationship Id="rId27" Type="http://schemas.openxmlformats.org/officeDocument/2006/relationships/oleObject" Target="../embeddings/oleObject3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4016" y="260648"/>
            <a:ext cx="8820472" cy="90872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5400" b="1" dirty="0">
                <a:latin typeface="隶书" pitchFamily="49" charset="-122"/>
                <a:ea typeface="隶书" pitchFamily="49" charset="-122"/>
              </a:rPr>
              <a:t>第十二章 多元函数的微分学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19336" y="1124744"/>
            <a:ext cx="80648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第一节  偏导数与全微分</a:t>
            </a:r>
            <a:r>
              <a:rPr lang="en-US" altLang="zh-CN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一</a:t>
            </a:r>
            <a:r>
              <a:rPr lang="en-US" altLang="zh-CN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)</a:t>
            </a:r>
            <a:endParaRPr lang="zh-CN" altLang="en-US" sz="4800" b="1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5344" y="2069976"/>
            <a:ext cx="4648944" cy="222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kumimoji="0" lang="zh-CN" altLang="en-US" sz="4000" b="1" dirty="0">
                <a:solidFill>
                  <a:srgbClr val="9900CC"/>
                </a:solidFill>
                <a:ea typeface="隶书" pitchFamily="49" charset="-122"/>
              </a:rPr>
              <a:t>一、偏导数</a:t>
            </a:r>
            <a:endParaRPr kumimoji="0" lang="en-US" altLang="zh-CN" sz="4000" b="1" dirty="0">
              <a:solidFill>
                <a:srgbClr val="9900CC"/>
              </a:solidFill>
              <a:ea typeface="隶书" pitchFamily="49" charset="-122"/>
            </a:endParaRPr>
          </a:p>
          <a:p>
            <a:pPr eaLnBrk="0" hangingPunct="0"/>
            <a:r>
              <a:rPr lang="zh-CN" altLang="en-US" sz="4000" b="1" dirty="0">
                <a:solidFill>
                  <a:srgbClr val="9900CC"/>
                </a:solidFill>
                <a:ea typeface="隶书" pitchFamily="49" charset="-122"/>
              </a:rPr>
              <a:t>二、方向导数</a:t>
            </a:r>
            <a:endParaRPr lang="en-US" altLang="zh-CN" sz="4000" b="1" dirty="0">
              <a:solidFill>
                <a:srgbClr val="9900CC"/>
              </a:solidFill>
              <a:ea typeface="隶书" pitchFamily="49" charset="-122"/>
            </a:endParaRPr>
          </a:p>
          <a:p>
            <a:pPr eaLnBrk="0" hangingPunct="0"/>
            <a:r>
              <a:rPr kumimoji="0" lang="zh-CN" altLang="en-US" sz="4000" b="1" dirty="0">
                <a:solidFill>
                  <a:srgbClr val="9900CC"/>
                </a:solidFill>
                <a:ea typeface="隶书" pitchFamily="49" charset="-122"/>
              </a:rPr>
              <a:t>三、全微分</a:t>
            </a:r>
            <a:endParaRPr kumimoji="0" lang="en-US" altLang="zh-CN" sz="4000" b="1" dirty="0">
              <a:solidFill>
                <a:srgbClr val="9900CC"/>
              </a:solidFill>
              <a:ea typeface="隶书" pitchFamily="49" charset="-122"/>
            </a:endParaRPr>
          </a:p>
          <a:p>
            <a:pPr eaLnBrk="0" hangingPunct="0"/>
            <a:r>
              <a:rPr lang="zh-CN" altLang="en-US" sz="4000" b="1" dirty="0">
                <a:solidFill>
                  <a:srgbClr val="9900CC"/>
                </a:solidFill>
                <a:ea typeface="隶书" pitchFamily="49" charset="-122"/>
              </a:rPr>
              <a:t>四、梯    度</a:t>
            </a:r>
            <a:endParaRPr kumimoji="0" lang="zh-CN" altLang="en-US" sz="4000" b="1" dirty="0">
              <a:solidFill>
                <a:srgbClr val="9900CC"/>
              </a:solidFill>
              <a:ea typeface="隶书" pitchFamily="49" charset="-122"/>
            </a:endParaRPr>
          </a:p>
        </p:txBody>
      </p:sp>
      <p:sp>
        <p:nvSpPr>
          <p:cNvPr id="10" name="Rectangle 1029"/>
          <p:cNvSpPr>
            <a:spLocks noChangeArrowheads="1"/>
          </p:cNvSpPr>
          <p:nvPr/>
        </p:nvSpPr>
        <p:spPr bwMode="auto">
          <a:xfrm>
            <a:off x="604392" y="4437113"/>
            <a:ext cx="8072064" cy="1368152"/>
          </a:xfrm>
          <a:prstGeom prst="rect">
            <a:avLst/>
          </a:prstGeom>
          <a:solidFill>
            <a:srgbClr val="FFFFCC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defRPr/>
            </a:pPr>
            <a:r>
              <a:rPr lang="zh-CN" altLang="en-US" sz="32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重点：用定义求偏导、微分等与偏导计算</a:t>
            </a:r>
            <a:endParaRPr lang="en-US" altLang="zh-CN" sz="32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hangingPunct="0">
              <a:defRPr/>
            </a:pPr>
            <a:r>
              <a:rPr lang="zh-CN" altLang="en-US" sz="32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难点：可微、可导、方向导数与连续的关系</a:t>
            </a:r>
          </a:p>
        </p:txBody>
      </p:sp>
    </p:spTree>
    <p:extLst>
      <p:ext uri="{BB962C8B-B14F-4D97-AF65-F5344CB8AC3E}">
        <p14:creationId xmlns:p14="http://schemas.microsoft.com/office/powerpoint/2010/main" val="150334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2"/>
          <p:cNvSpPr txBox="1">
            <a:spLocks noChangeArrowheads="1"/>
          </p:cNvSpPr>
          <p:nvPr/>
        </p:nvSpPr>
        <p:spPr bwMode="auto">
          <a:xfrm>
            <a:off x="685800" y="466725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(3) </a:t>
            </a:r>
            <a:r>
              <a:rPr lang="zh-CN" altLang="en-US" sz="2800" b="1" dirty="0"/>
              <a:t>偏导数存在与连续的关系</a:t>
            </a: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5029200" y="1409700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 flipV="1">
            <a:off x="6096000" y="1990725"/>
            <a:ext cx="609600" cy="2857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7" name="WordArt 7"/>
          <p:cNvSpPr>
            <a:spLocks noChangeArrowheads="1" noChangeShapeType="1" noTextEdit="1"/>
          </p:cNvSpPr>
          <p:nvPr/>
        </p:nvSpPr>
        <p:spPr bwMode="auto">
          <a:xfrm>
            <a:off x="6248400" y="1762125"/>
            <a:ext cx="228600" cy="457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4236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</a:rPr>
              <a:t>？</a:t>
            </a:r>
          </a:p>
        </p:txBody>
      </p:sp>
      <p:graphicFrame>
        <p:nvGraphicFramePr>
          <p:cNvPr id="51200" name="Object 1024"/>
          <p:cNvGraphicFramePr>
            <a:graphicFrameLocks noChangeAspect="1"/>
          </p:cNvGraphicFramePr>
          <p:nvPr/>
        </p:nvGraphicFramePr>
        <p:xfrm>
          <a:off x="990600" y="2295525"/>
          <a:ext cx="6970713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4878" name="文档" r:id="rId3" imgW="6988680" imgH="1990800" progId="Word.Document.8">
                  <p:embed/>
                </p:oleObj>
              </mc:Choice>
              <mc:Fallback>
                <p:oleObj name="文档" r:id="rId3" imgW="6988680" imgH="1990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95525"/>
                        <a:ext cx="6970713" cy="198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1" name="Object 1025"/>
          <p:cNvGraphicFramePr>
            <a:graphicFrameLocks noChangeAspect="1"/>
          </p:cNvGraphicFramePr>
          <p:nvPr/>
        </p:nvGraphicFramePr>
        <p:xfrm>
          <a:off x="885825" y="4168775"/>
          <a:ext cx="703897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4879" name="文档" r:id="rId5" imgW="6750720" imgH="692280" progId="Word.Document.8">
                  <p:embed/>
                </p:oleObj>
              </mc:Choice>
              <mc:Fallback>
                <p:oleObj name="文档" r:id="rId5" imgW="6750720" imgH="692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4168775"/>
                        <a:ext cx="7038975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762000" y="5010150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但函数在该点处并不连续.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4953000" y="5043488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</a:rPr>
              <a:t>偏导数存在       连续.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858000" y="5162550"/>
            <a:ext cx="609600" cy="257175"/>
            <a:chOff x="4446" y="3330"/>
            <a:chExt cx="384" cy="162"/>
          </a:xfrm>
        </p:grpSpPr>
        <p:sp>
          <p:nvSpPr>
            <p:cNvPr id="11277" name="Line 13"/>
            <p:cNvSpPr>
              <a:spLocks noChangeShapeType="1"/>
            </p:cNvSpPr>
            <p:nvPr/>
          </p:nvSpPr>
          <p:spPr bwMode="auto">
            <a:xfrm>
              <a:off x="4446" y="3426"/>
              <a:ext cx="384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8" name="Line 14"/>
            <p:cNvSpPr>
              <a:spLocks noChangeShapeType="1"/>
            </p:cNvSpPr>
            <p:nvPr/>
          </p:nvSpPr>
          <p:spPr bwMode="auto">
            <a:xfrm flipH="1">
              <a:off x="4560" y="3330"/>
              <a:ext cx="96" cy="16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1143000" y="1166813"/>
            <a:ext cx="5716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一元函数中在某点可导   </a:t>
            </a:r>
            <a:r>
              <a:rPr lang="zh-CN" altLang="en-US" sz="2800" b="1">
                <a:solidFill>
                  <a:schemeClr val="accent2"/>
                </a:solidFill>
              </a:rPr>
              <a:t>      </a:t>
            </a:r>
            <a:r>
              <a:rPr lang="zh-CN" altLang="en-US" sz="2800" b="1"/>
              <a:t> 连续，</a:t>
            </a: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1143000" y="1762125"/>
            <a:ext cx="6877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多元函数中在某点偏导数存在 </a:t>
            </a:r>
            <a:r>
              <a:rPr lang="zh-CN" altLang="en-US" sz="2800" b="1">
                <a:solidFill>
                  <a:schemeClr val="accent2"/>
                </a:solidFill>
              </a:rPr>
              <a:t>         </a:t>
            </a:r>
            <a:r>
              <a:rPr lang="zh-CN" altLang="en-US" sz="2800" b="1"/>
              <a:t> 连续，</a:t>
            </a:r>
          </a:p>
        </p:txBody>
      </p:sp>
    </p:spTree>
    <p:extLst>
      <p:ext uri="{BB962C8B-B14F-4D97-AF65-F5344CB8AC3E}">
        <p14:creationId xmlns:p14="http://schemas.microsoft.com/office/powerpoint/2010/main" val="179233466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2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26" grpId="0" animBg="1"/>
      <p:bldP spid="30727" grpId="0" animBg="1"/>
      <p:bldP spid="30730" grpId="0" autoUpdateAnimBg="0"/>
      <p:bldP spid="30731" grpId="0" autoUpdateAnimBg="0"/>
      <p:bldP spid="30736" grpId="0" autoUpdateAnimBg="0"/>
      <p:bldP spid="3073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7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862413"/>
              </p:ext>
            </p:extLst>
          </p:nvPr>
        </p:nvGraphicFramePr>
        <p:xfrm>
          <a:off x="5012385" y="1844824"/>
          <a:ext cx="3915916" cy="209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6944" name="Document" r:id="rId3" imgW="4381887" imgH="2377525" progId="Word.Document.8">
                  <p:embed/>
                </p:oleObj>
              </mc:Choice>
              <mc:Fallback>
                <p:oleObj name="Document" r:id="rId3" imgW="4381887" imgH="23775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2385" y="1844824"/>
                        <a:ext cx="3915916" cy="209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186563"/>
              </p:ext>
            </p:extLst>
          </p:nvPr>
        </p:nvGraphicFramePr>
        <p:xfrm>
          <a:off x="5004048" y="4149080"/>
          <a:ext cx="33909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6945" name="Document" r:id="rId5" imgW="3771641" imgH="2377525" progId="Word.Document.8">
                  <p:embed/>
                </p:oleObj>
              </mc:Choice>
              <mc:Fallback>
                <p:oleObj name="Document" r:id="rId5" imgW="3771641" imgH="23775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149080"/>
                        <a:ext cx="33909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3"/>
          <p:cNvSpPr txBox="1">
            <a:spLocks noChangeArrowheads="1"/>
          </p:cNvSpPr>
          <p:nvPr/>
        </p:nvSpPr>
        <p:spPr bwMode="auto">
          <a:xfrm>
            <a:off x="683568" y="3048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900FF"/>
                </a:solidFill>
                <a:ea typeface="黑体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800" b="1" dirty="0">
                <a:solidFill>
                  <a:srgbClr val="9900FF"/>
                </a:solidFill>
                <a:ea typeface="黑体" pitchFamily="2" charset="-122"/>
                <a:cs typeface="Times New Roman" panose="02020603050405020304" pitchFamily="18" charset="0"/>
              </a:rPr>
              <a:t>几何意义</a:t>
            </a:r>
            <a:endParaRPr lang="zh-CN" altLang="en-US" sz="2800" b="1" dirty="0">
              <a:solidFill>
                <a:srgbClr val="9900FF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E7B1C9FC-6D89-4E2A-93E2-842BAC822D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479099"/>
              </p:ext>
            </p:extLst>
          </p:nvPr>
        </p:nvGraphicFramePr>
        <p:xfrm>
          <a:off x="281010" y="2348880"/>
          <a:ext cx="4435006" cy="3658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6946" name="BMP 图象" r:id="rId7" imgW="4686954" imgH="3866667" progId="Paint.Picture">
                  <p:embed/>
                </p:oleObj>
              </mc:Choice>
              <mc:Fallback>
                <p:oleObj name="BMP 图象" r:id="rId7" imgW="4686954" imgH="3866667" progId="Paint.Picture">
                  <p:embed/>
                  <p:pic>
                    <p:nvPicPr>
                      <p:cNvPr id="450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010" y="2348880"/>
                        <a:ext cx="4435006" cy="3658542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F759027-1DDC-423D-8522-42A03BA174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279583"/>
              </p:ext>
            </p:extLst>
          </p:nvPr>
        </p:nvGraphicFramePr>
        <p:xfrm>
          <a:off x="755576" y="1004888"/>
          <a:ext cx="76962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6947" name="公式" r:id="rId9" imgW="7556400" imgH="444240" progId="Equation.3">
                  <p:embed/>
                </p:oleObj>
              </mc:Choice>
              <mc:Fallback>
                <p:oleObj name="公式" r:id="rId9" imgW="7556400" imgH="444240" progId="Equation.3">
                  <p:embed/>
                  <p:pic>
                    <p:nvPicPr>
                      <p:cNvPr id="450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004888"/>
                        <a:ext cx="76962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>
            <a:extLst>
              <a:ext uri="{FF2B5EF4-FFF2-40B4-BE49-F238E27FC236}">
                <a16:creationId xmlns:a16="http://schemas.microsoft.com/office/drawing/2014/main" id="{02E66B8F-1E5C-449E-B18F-6A47E3FD2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264" y="16288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如图</a:t>
            </a:r>
          </a:p>
        </p:txBody>
      </p:sp>
    </p:spTree>
    <p:extLst>
      <p:ext uri="{BB962C8B-B14F-4D97-AF65-F5344CB8AC3E}">
        <p14:creationId xmlns:p14="http://schemas.microsoft.com/office/powerpoint/2010/main" val="36085399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1520" y="44624"/>
            <a:ext cx="30963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zh-CN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方向导数</a:t>
            </a:r>
            <a:endParaRPr lang="zh-CN" altLang="zh-CN" sz="32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1" y="4293097"/>
            <a:ext cx="5341590" cy="2520280"/>
          </a:xfrm>
          <a:prstGeom prst="rect">
            <a:avLst/>
          </a:prstGeom>
        </p:spPr>
      </p:pic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590028"/>
              </p:ext>
            </p:extLst>
          </p:nvPr>
        </p:nvGraphicFramePr>
        <p:xfrm>
          <a:off x="400050" y="619125"/>
          <a:ext cx="73533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041" name="Document" r:id="rId4" imgW="8405539" imgH="1128291" progId="Word.Document.8">
                  <p:embed/>
                </p:oleObj>
              </mc:Choice>
              <mc:Fallback>
                <p:oleObj name="Document" r:id="rId4" imgW="8405539" imgH="11282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619125"/>
                        <a:ext cx="73533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66118192-9C07-47D7-922A-0628AA6C48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846272"/>
              </p:ext>
            </p:extLst>
          </p:nvPr>
        </p:nvGraphicFramePr>
        <p:xfrm>
          <a:off x="406400" y="1346200"/>
          <a:ext cx="7620000" cy="405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042" name="Document" r:id="rId6" imgW="8803322" imgH="4694641" progId="Word.Document.8">
                  <p:embed/>
                </p:oleObj>
              </mc:Choice>
              <mc:Fallback>
                <p:oleObj name="Document" r:id="rId6" imgW="8803322" imgH="4694641" progId="Word.Document.8">
                  <p:embed/>
                  <p:pic>
                    <p:nvPicPr>
                      <p:cNvPr id="112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1346200"/>
                        <a:ext cx="7620000" cy="405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878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740030"/>
              </p:ext>
            </p:extLst>
          </p:nvPr>
        </p:nvGraphicFramePr>
        <p:xfrm>
          <a:off x="176213" y="116633"/>
          <a:ext cx="8068195" cy="33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172" name="Document" r:id="rId3" imgW="8762316" imgH="3979624" progId="Word.Document.8">
                  <p:embed/>
                </p:oleObj>
              </mc:Choice>
              <mc:Fallback>
                <p:oleObj name="Document" r:id="rId3" imgW="8762316" imgH="39796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116633"/>
                        <a:ext cx="8068195" cy="338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212962"/>
              </p:ext>
            </p:extLst>
          </p:nvPr>
        </p:nvGraphicFramePr>
        <p:xfrm>
          <a:off x="176213" y="3501008"/>
          <a:ext cx="8716267" cy="28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173" name="Document" r:id="rId5" imgW="9547893" imgH="3362834" progId="Word.Document.8">
                  <p:embed/>
                </p:oleObj>
              </mc:Choice>
              <mc:Fallback>
                <p:oleObj name="Document" r:id="rId5" imgW="9547893" imgH="336283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3501008"/>
                        <a:ext cx="8716267" cy="280831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676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439035"/>
              </p:ext>
            </p:extLst>
          </p:nvPr>
        </p:nvGraphicFramePr>
        <p:xfrm>
          <a:off x="103188" y="398463"/>
          <a:ext cx="8878887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595" name="Document" r:id="rId3" imgW="9892078" imgH="659972" progId="Word.Document.8">
                  <p:embed/>
                </p:oleObj>
              </mc:Choice>
              <mc:Fallback>
                <p:oleObj name="Document" r:id="rId3" imgW="9892078" imgH="6599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8" y="398463"/>
                        <a:ext cx="8878887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564075"/>
              </p:ext>
            </p:extLst>
          </p:nvPr>
        </p:nvGraphicFramePr>
        <p:xfrm>
          <a:off x="179512" y="836713"/>
          <a:ext cx="8424936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596" name="Document" r:id="rId5" imgW="8908487" imgH="1606388" progId="Word.Document.8">
                  <p:embed/>
                </p:oleObj>
              </mc:Choice>
              <mc:Fallback>
                <p:oleObj name="Document" r:id="rId5" imgW="8908487" imgH="160638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836713"/>
                        <a:ext cx="8424936" cy="1296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598176"/>
              </p:ext>
            </p:extLst>
          </p:nvPr>
        </p:nvGraphicFramePr>
        <p:xfrm>
          <a:off x="251520" y="2924944"/>
          <a:ext cx="8552890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597" name="Document" r:id="rId7" imgW="9890278" imgH="1883475" progId="Word.Document.8">
                  <p:embed/>
                </p:oleObj>
              </mc:Choice>
              <mc:Fallback>
                <p:oleObj name="Document" r:id="rId7" imgW="9890278" imgH="1883475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924944"/>
                        <a:ext cx="8552890" cy="1656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268271"/>
              </p:ext>
            </p:extLst>
          </p:nvPr>
        </p:nvGraphicFramePr>
        <p:xfrm>
          <a:off x="323528" y="2060848"/>
          <a:ext cx="8318500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598" name="Document" r:id="rId9" imgW="8895166" imgH="1015148" progId="Word.Document.8">
                  <p:embed/>
                </p:oleObj>
              </mc:Choice>
              <mc:Fallback>
                <p:oleObj name="Document" r:id="rId9" imgW="8895166" imgH="1015148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060848"/>
                        <a:ext cx="8318500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890617"/>
              </p:ext>
            </p:extLst>
          </p:nvPr>
        </p:nvGraphicFramePr>
        <p:xfrm>
          <a:off x="179512" y="4437112"/>
          <a:ext cx="8205985" cy="1287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599" name="Document" r:id="rId11" imgW="9129903" imgH="1436537" progId="Word.Document.8">
                  <p:embed/>
                </p:oleObj>
              </mc:Choice>
              <mc:Fallback>
                <p:oleObj name="Document" r:id="rId11" imgW="9129903" imgH="1436537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437112"/>
                        <a:ext cx="8205985" cy="12875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9512" y="5570076"/>
            <a:ext cx="8624898" cy="52322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注记   </a:t>
            </a:r>
            <a:r>
              <a:rPr lang="zh-CN" altLang="en-US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此题是方向导数都存在但偏导数不存在的例子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3749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859026"/>
              </p:ext>
            </p:extLst>
          </p:nvPr>
        </p:nvGraphicFramePr>
        <p:xfrm>
          <a:off x="323528" y="548680"/>
          <a:ext cx="8437562" cy="458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121" name="Document" r:id="rId3" imgW="9347359" imgH="5104887" progId="Word.Document.8">
                  <p:embed/>
                </p:oleObj>
              </mc:Choice>
              <mc:Fallback>
                <p:oleObj name="Document" r:id="rId3" imgW="9347359" imgH="51048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548680"/>
                        <a:ext cx="8437562" cy="458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5628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370147"/>
              </p:ext>
            </p:extLst>
          </p:nvPr>
        </p:nvGraphicFramePr>
        <p:xfrm>
          <a:off x="251520" y="836712"/>
          <a:ext cx="8672834" cy="489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2148" name="Document" r:id="rId3" imgW="9358159" imgH="5311803" progId="Word.Document.8">
                  <p:embed/>
                </p:oleObj>
              </mc:Choice>
              <mc:Fallback>
                <p:oleObj name="Document" r:id="rId3" imgW="9358159" imgH="53118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836712"/>
                        <a:ext cx="8672834" cy="4897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07504" y="107921"/>
            <a:ext cx="2244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三、全微分</a:t>
            </a:r>
          </a:p>
        </p:txBody>
      </p:sp>
    </p:spTree>
    <p:extLst>
      <p:ext uri="{BB962C8B-B14F-4D97-AF65-F5344CB8AC3E}">
        <p14:creationId xmlns:p14="http://schemas.microsoft.com/office/powerpoint/2010/main" val="3514797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607872"/>
              </p:ext>
            </p:extLst>
          </p:nvPr>
        </p:nvGraphicFramePr>
        <p:xfrm>
          <a:off x="176213" y="1568648"/>
          <a:ext cx="8658225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532" name="Document" r:id="rId3" imgW="10181539" imgH="1521822" progId="Word.Document.8">
                  <p:embed/>
                </p:oleObj>
              </mc:Choice>
              <mc:Fallback>
                <p:oleObj name="Document" r:id="rId3" imgW="10181539" imgH="15218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1568648"/>
                        <a:ext cx="8658225" cy="128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800291"/>
              </p:ext>
            </p:extLst>
          </p:nvPr>
        </p:nvGraphicFramePr>
        <p:xfrm>
          <a:off x="107504" y="260648"/>
          <a:ext cx="8424863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533" name="Document" r:id="rId5" imgW="9342318" imgH="1592353" progId="Word.Document.8">
                  <p:embed/>
                </p:oleObj>
              </mc:Choice>
              <mc:Fallback>
                <p:oleObj name="Document" r:id="rId5" imgW="9342318" imgH="1592353" progId="Word.Document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60648"/>
                        <a:ext cx="8424863" cy="1423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217686"/>
              </p:ext>
            </p:extLst>
          </p:nvPr>
        </p:nvGraphicFramePr>
        <p:xfrm>
          <a:off x="251520" y="3573016"/>
          <a:ext cx="8126412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534" name="Document" r:id="rId7" imgW="9509730" imgH="3651797" progId="Word.Document.8">
                  <p:embed/>
                </p:oleObj>
              </mc:Choice>
              <mc:Fallback>
                <p:oleObj name="Document" r:id="rId7" imgW="9509730" imgH="365179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573016"/>
                        <a:ext cx="8126412" cy="2880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34270"/>
              </p:ext>
            </p:extLst>
          </p:nvPr>
        </p:nvGraphicFramePr>
        <p:xfrm>
          <a:off x="165695" y="2780928"/>
          <a:ext cx="72866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535" name="Document" r:id="rId9" imgW="8531899" imgH="1107630" progId="Word.Document.8">
                  <p:embed/>
                </p:oleObj>
              </mc:Choice>
              <mc:Fallback>
                <p:oleObj name="Document" r:id="rId9" imgW="8531899" imgH="110763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95" y="2780928"/>
                        <a:ext cx="728662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827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278098"/>
              </p:ext>
            </p:extLst>
          </p:nvPr>
        </p:nvGraphicFramePr>
        <p:xfrm>
          <a:off x="228600" y="266700"/>
          <a:ext cx="8534400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609" name="Document" r:id="rId3" imgW="10899711" imgH="3356045" progId="Word.Document.8">
                  <p:embed/>
                </p:oleObj>
              </mc:Choice>
              <mc:Fallback>
                <p:oleObj name="Document" r:id="rId3" imgW="10899711" imgH="33560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66700"/>
                        <a:ext cx="8534400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564820"/>
              </p:ext>
            </p:extLst>
          </p:nvPr>
        </p:nvGraphicFramePr>
        <p:xfrm>
          <a:off x="114300" y="2641600"/>
          <a:ext cx="5245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610" name="Document" r:id="rId5" imgW="6066218" imgH="685782" progId="Word.Document.8">
                  <p:embed/>
                </p:oleObj>
              </mc:Choice>
              <mc:Fallback>
                <p:oleObj name="Document" r:id="rId5" imgW="6066218" imgH="68578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2641600"/>
                        <a:ext cx="52451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944504"/>
              </p:ext>
            </p:extLst>
          </p:nvPr>
        </p:nvGraphicFramePr>
        <p:xfrm>
          <a:off x="179512" y="3068960"/>
          <a:ext cx="8530611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611" name="Document" r:id="rId7" imgW="9979925" imgH="2348406" progId="Word.Document.8">
                  <p:embed/>
                </p:oleObj>
              </mc:Choice>
              <mc:Fallback>
                <p:oleObj name="Document" r:id="rId7" imgW="9979925" imgH="234840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068960"/>
                        <a:ext cx="8530611" cy="18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87605"/>
              </p:ext>
            </p:extLst>
          </p:nvPr>
        </p:nvGraphicFramePr>
        <p:xfrm>
          <a:off x="244946" y="4653136"/>
          <a:ext cx="6991350" cy="1225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612" name="Document" r:id="rId9" imgW="7884572" imgH="1475041" progId="Word.Document.8">
                  <p:embed/>
                </p:oleObj>
              </mc:Choice>
              <mc:Fallback>
                <p:oleObj name="Document" r:id="rId9" imgW="7884572" imgH="1475041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46" y="4653136"/>
                        <a:ext cx="6991350" cy="12250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663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781112"/>
              </p:ext>
            </p:extLst>
          </p:nvPr>
        </p:nvGraphicFramePr>
        <p:xfrm>
          <a:off x="135788" y="260648"/>
          <a:ext cx="8756692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532" name="Document" r:id="rId3" imgW="10832466" imgH="2551724" progId="Word.Document.8">
                  <p:embed/>
                </p:oleObj>
              </mc:Choice>
              <mc:Fallback>
                <p:oleObj name="Document" r:id="rId3" imgW="10832466" imgH="25517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88" y="260648"/>
                        <a:ext cx="8756692" cy="2088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695922"/>
              </p:ext>
            </p:extLst>
          </p:nvPr>
        </p:nvGraphicFramePr>
        <p:xfrm>
          <a:off x="88106" y="2683183"/>
          <a:ext cx="7816850" cy="333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533" name="Document" r:id="rId5" imgW="9140486" imgH="3918810" progId="Word.Document.8">
                  <p:embed/>
                </p:oleObj>
              </mc:Choice>
              <mc:Fallback>
                <p:oleObj name="Document" r:id="rId5" imgW="9140486" imgH="391881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" y="2683183"/>
                        <a:ext cx="7816850" cy="333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70513"/>
              </p:ext>
            </p:extLst>
          </p:nvPr>
        </p:nvGraphicFramePr>
        <p:xfrm>
          <a:off x="179361" y="2132856"/>
          <a:ext cx="8857135" cy="69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534" name="Document" r:id="rId7" imgW="10476401" imgH="815789" progId="Word.Document.8">
                  <p:embed/>
                </p:oleObj>
              </mc:Choice>
              <mc:Fallback>
                <p:oleObj name="Document" r:id="rId7" imgW="10476401" imgH="81578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61" y="2132856"/>
                        <a:ext cx="8857135" cy="691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BB80CDB-8942-43AB-A839-436A0C2387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348546"/>
              </p:ext>
            </p:extLst>
          </p:nvPr>
        </p:nvGraphicFramePr>
        <p:xfrm>
          <a:off x="88900" y="5427663"/>
          <a:ext cx="8951913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535" name="Document" r:id="rId9" imgW="10670858" imgH="1259283" progId="Word.Document.8">
                  <p:embed/>
                </p:oleObj>
              </mc:Choice>
              <mc:Fallback>
                <p:oleObj name="Document" r:id="rId9" imgW="10670858" imgH="1259283" progId="Word.Document.8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" y="5427663"/>
                        <a:ext cx="8951913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611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116632"/>
            <a:ext cx="2808312" cy="6480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一、偏导数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79512" y="764704"/>
            <a:ext cx="280831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 b="1" dirty="0">
                <a:solidFill>
                  <a:srgbClr val="99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99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定义</a:t>
            </a: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BAEFC227-473D-4E31-8629-B18B45E925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880244"/>
              </p:ext>
            </p:extLst>
          </p:nvPr>
        </p:nvGraphicFramePr>
        <p:xfrm>
          <a:off x="251520" y="1430615"/>
          <a:ext cx="8640960" cy="3726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4611" name="Document" r:id="rId3" imgW="10161925" imgH="4385597" progId="Word.Document.8">
                  <p:embed/>
                </p:oleObj>
              </mc:Choice>
              <mc:Fallback>
                <p:oleObj name="Document" r:id="rId3" imgW="10161925" imgH="4385597" progId="Word.Document.8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E246E882-D118-4D71-8F90-747B1DF80C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430615"/>
                        <a:ext cx="8640960" cy="37265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3310833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814388"/>
              </p:ext>
            </p:extLst>
          </p:nvPr>
        </p:nvGraphicFramePr>
        <p:xfrm>
          <a:off x="179512" y="620688"/>
          <a:ext cx="743267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4312" name="Document" r:id="rId3" imgW="7205203" imgH="681923" progId="Word.Document.8">
                  <p:embed/>
                </p:oleObj>
              </mc:Choice>
              <mc:Fallback>
                <p:oleObj name="Document" r:id="rId3" imgW="7205203" imgH="6819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620688"/>
                        <a:ext cx="743267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767188"/>
              </p:ext>
            </p:extLst>
          </p:nvPr>
        </p:nvGraphicFramePr>
        <p:xfrm>
          <a:off x="251520" y="1340768"/>
          <a:ext cx="7373937" cy="346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4313" name="Document" r:id="rId5" imgW="7217804" imgH="3404217" progId="Word.Document.8">
                  <p:embed/>
                </p:oleObj>
              </mc:Choice>
              <mc:Fallback>
                <p:oleObj name="Document" r:id="rId5" imgW="7217804" imgH="340421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340768"/>
                        <a:ext cx="7373937" cy="346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137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861060"/>
              </p:ext>
            </p:extLst>
          </p:nvPr>
        </p:nvGraphicFramePr>
        <p:xfrm>
          <a:off x="107504" y="476671"/>
          <a:ext cx="8712967" cy="1042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711" name="Document" r:id="rId4" imgW="10122135" imgH="1165207" progId="Word.Document.8">
                  <p:embed/>
                </p:oleObj>
              </mc:Choice>
              <mc:Fallback>
                <p:oleObj name="Document" r:id="rId4" imgW="10122135" imgH="11652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76671"/>
                        <a:ext cx="8712967" cy="10425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194442"/>
              </p:ext>
            </p:extLst>
          </p:nvPr>
        </p:nvGraphicFramePr>
        <p:xfrm>
          <a:off x="107504" y="1356884"/>
          <a:ext cx="8856984" cy="1856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712" name="Document" r:id="rId6" imgW="10503763" imgH="2295148" progId="Word.Document.8">
                  <p:embed/>
                </p:oleObj>
              </mc:Choice>
              <mc:Fallback>
                <p:oleObj name="Document" r:id="rId6" imgW="10503763" imgH="22951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356884"/>
                        <a:ext cx="8856984" cy="18560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509037"/>
              </p:ext>
            </p:extLst>
          </p:nvPr>
        </p:nvGraphicFramePr>
        <p:xfrm>
          <a:off x="179388" y="3210545"/>
          <a:ext cx="8642350" cy="1226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713" name="Document" r:id="rId8" imgW="10113854" imgH="1522901" progId="Word.Document.8">
                  <p:embed/>
                </p:oleObj>
              </mc:Choice>
              <mc:Fallback>
                <p:oleObj name="Document" r:id="rId8" imgW="10113854" imgH="152290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210545"/>
                        <a:ext cx="8642350" cy="1226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474674"/>
              </p:ext>
            </p:extLst>
          </p:nvPr>
        </p:nvGraphicFramePr>
        <p:xfrm>
          <a:off x="251520" y="4437112"/>
          <a:ext cx="7742238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714" name="Document" r:id="rId10" imgW="9096420" imgH="2059444" progId="Word.Document.8">
                  <p:embed/>
                </p:oleObj>
              </mc:Choice>
              <mc:Fallback>
                <p:oleObj name="Document" r:id="rId10" imgW="9096420" imgH="2059444" progId="Word.Document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437112"/>
                        <a:ext cx="7742238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95050" y="25460"/>
            <a:ext cx="30684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3. </a:t>
            </a:r>
            <a:r>
              <a:rPr lang="zh-CN" altLang="zh-CN" sz="2800" b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可微的充分条件</a:t>
            </a:r>
            <a:endParaRPr lang="zh-CN" altLang="zh-CN" sz="2800" dirty="0">
              <a:solidFill>
                <a:srgbClr val="99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07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340946"/>
              </p:ext>
            </p:extLst>
          </p:nvPr>
        </p:nvGraphicFramePr>
        <p:xfrm>
          <a:off x="539824" y="914400"/>
          <a:ext cx="7848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7293" name="Document" r:id="rId3" imgW="9264269" imgH="956810" progId="Word.Document.8">
                  <p:embed/>
                </p:oleObj>
              </mc:Choice>
              <mc:Fallback>
                <p:oleObj name="Document" r:id="rId3" imgW="9264269" imgH="9568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24" y="914400"/>
                        <a:ext cx="78486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B8B1879-E774-49F4-BECB-66FD7C02CC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2015"/>
              </p:ext>
            </p:extLst>
          </p:nvPr>
        </p:nvGraphicFramePr>
        <p:xfrm>
          <a:off x="539824" y="1722884"/>
          <a:ext cx="77470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7294" name="Document" r:id="rId5" imgW="9144085" imgH="1839714" progId="Word.Document.8">
                  <p:embed/>
                </p:oleObj>
              </mc:Choice>
              <mc:Fallback>
                <p:oleObj name="Document" r:id="rId5" imgW="9144085" imgH="1839714" progId="Word.Document.8">
                  <p:embed/>
                  <p:pic>
                    <p:nvPicPr>
                      <p:cNvPr id="215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24" y="1722884"/>
                        <a:ext cx="77470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CB3882BB-2A04-4DC7-B28B-524A74A736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244267"/>
              </p:ext>
            </p:extLst>
          </p:nvPr>
        </p:nvGraphicFramePr>
        <p:xfrm>
          <a:off x="539824" y="3068960"/>
          <a:ext cx="77724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7295" name="Document" r:id="rId7" imgW="9144085" imgH="2124161" progId="Word.Document.8">
                  <p:embed/>
                </p:oleObj>
              </mc:Choice>
              <mc:Fallback>
                <p:oleObj name="Document" r:id="rId7" imgW="9144085" imgH="2124161" progId="Word.Document.8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8B8B1879-E774-49F4-BECB-66FD7C02CC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24" y="3068960"/>
                        <a:ext cx="77724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355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548706"/>
              </p:ext>
            </p:extLst>
          </p:nvPr>
        </p:nvGraphicFramePr>
        <p:xfrm>
          <a:off x="763588" y="476250"/>
          <a:ext cx="7772400" cy="385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230" name="Document" r:id="rId3" imgW="7150119" imgH="3846478" progId="Word.Document.8">
                  <p:embed/>
                </p:oleObj>
              </mc:Choice>
              <mc:Fallback>
                <p:oleObj name="Document" r:id="rId3" imgW="7150119" imgH="38464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476250"/>
                        <a:ext cx="7772400" cy="385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771525" y="4162425"/>
          <a:ext cx="6808788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231" name="文档" r:id="rId5" imgW="6976080" imgH="1333440" progId="Word.Document.8">
                  <p:embed/>
                </p:oleObj>
              </mc:Choice>
              <mc:Fallback>
                <p:oleObj name="文档" r:id="rId5" imgW="6976080" imgH="1333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4162425"/>
                        <a:ext cx="6808788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11188" y="49053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 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7286100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1" name="Text Box 2"/>
          <p:cNvSpPr txBox="1">
            <a:spLocks noChangeArrowheads="1"/>
          </p:cNvSpPr>
          <p:nvPr/>
        </p:nvSpPr>
        <p:spPr bwMode="auto">
          <a:xfrm>
            <a:off x="685800" y="65405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358900" y="71913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令</a:t>
            </a:r>
          </a:p>
        </p:txBody>
      </p:sp>
      <p:graphicFrame>
        <p:nvGraphicFramePr>
          <p:cNvPr id="68608" name="Object 0"/>
          <p:cNvGraphicFramePr>
            <a:graphicFrameLocks noChangeAspect="1"/>
          </p:cNvGraphicFramePr>
          <p:nvPr/>
        </p:nvGraphicFramePr>
        <p:xfrm>
          <a:off x="1981200" y="820738"/>
          <a:ext cx="17272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956" name="公式" r:id="rId3" imgW="1726920" imgH="393480" progId="Equation.3">
                  <p:embed/>
                </p:oleObj>
              </mc:Choice>
              <mc:Fallback>
                <p:oleObj name="公式" r:id="rId3" imgW="1726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820738"/>
                        <a:ext cx="17272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09" name="Object 1"/>
          <p:cNvGraphicFramePr>
            <a:graphicFrameLocks noChangeAspect="1"/>
          </p:cNvGraphicFramePr>
          <p:nvPr/>
        </p:nvGraphicFramePr>
        <p:xfrm>
          <a:off x="3803650" y="808038"/>
          <a:ext cx="16891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957" name="公式" r:id="rId5" imgW="1688760" imgH="393480" progId="Equation.3">
                  <p:embed/>
                </p:oleObj>
              </mc:Choice>
              <mc:Fallback>
                <p:oleObj name="公式" r:id="rId5" imgW="1688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808038"/>
                        <a:ext cx="16891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914400" y="143033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则</a:t>
            </a:r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1600200" y="1263650"/>
          <a:ext cx="3708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958" name="公式" r:id="rId7" imgW="3708360" imgH="1015920" progId="Equation.3">
                  <p:embed/>
                </p:oleObj>
              </mc:Choice>
              <mc:Fallback>
                <p:oleObj name="公式" r:id="rId7" imgW="370836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63650"/>
                        <a:ext cx="3708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1333500" y="2355850"/>
          <a:ext cx="3924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959" name="公式" r:id="rId9" imgW="3924000" imgH="965160" progId="Equation.3">
                  <p:embed/>
                </p:oleObj>
              </mc:Choice>
              <mc:Fallback>
                <p:oleObj name="公式" r:id="rId9" imgW="392400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2355850"/>
                        <a:ext cx="3924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5410200" y="2660650"/>
          <a:ext cx="520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960" name="公式" r:id="rId11" imgW="520560" imgH="330120" progId="Equation.3">
                  <p:embed/>
                </p:oleObj>
              </mc:Choice>
              <mc:Fallback>
                <p:oleObj name="公式" r:id="rId11" imgW="5205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660650"/>
                        <a:ext cx="520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6026150" y="2674938"/>
          <a:ext cx="13843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961" name="公式" r:id="rId13" imgW="1384200" imgH="393480" progId="Equation.3">
                  <p:embed/>
                </p:oleObj>
              </mc:Choice>
              <mc:Fallback>
                <p:oleObj name="公式" r:id="rId13" imgW="1384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2674938"/>
                        <a:ext cx="13843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1295400" y="3397250"/>
          <a:ext cx="61737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962" name="文档" r:id="rId15" imgW="5486400" imgH="447480" progId="Word.Document.8">
                  <p:embed/>
                </p:oleObj>
              </mc:Choice>
              <mc:Fallback>
                <p:oleObj name="文档" r:id="rId15" imgW="5486400" imgH="447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397250"/>
                        <a:ext cx="61737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1009650" y="4362450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963" name="公式" r:id="rId17" imgW="1485720" imgH="457200" progId="Equation.3">
                  <p:embed/>
                </p:oleObj>
              </mc:Choice>
              <mc:Fallback>
                <p:oleObj name="公式" r:id="rId17" imgW="1485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4362450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8"/>
          <p:cNvGraphicFramePr>
            <a:graphicFrameLocks noChangeAspect="1"/>
          </p:cNvGraphicFramePr>
          <p:nvPr/>
        </p:nvGraphicFramePr>
        <p:xfrm>
          <a:off x="2565400" y="4083050"/>
          <a:ext cx="3378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964" name="公式" r:id="rId19" imgW="3377880" imgH="888840" progId="Equation.3">
                  <p:embed/>
                </p:oleObj>
              </mc:Choice>
              <mc:Fallback>
                <p:oleObj name="公式" r:id="rId19" imgW="33778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4083050"/>
                        <a:ext cx="3378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7" name="Object 9"/>
          <p:cNvGraphicFramePr>
            <a:graphicFrameLocks noChangeAspect="1"/>
          </p:cNvGraphicFramePr>
          <p:nvPr/>
        </p:nvGraphicFramePr>
        <p:xfrm>
          <a:off x="6013450" y="4140200"/>
          <a:ext cx="2273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965" name="公式" r:id="rId21" imgW="2273040" imgH="838080" progId="Equation.3">
                  <p:embed/>
                </p:oleObj>
              </mc:Choice>
              <mc:Fallback>
                <p:oleObj name="公式" r:id="rId21" imgW="22730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450" y="4140200"/>
                        <a:ext cx="2273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1752600" y="514985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同理</a:t>
            </a:r>
          </a:p>
        </p:txBody>
      </p:sp>
      <p:graphicFrame>
        <p:nvGraphicFramePr>
          <p:cNvPr id="68618" name="Object 10"/>
          <p:cNvGraphicFramePr>
            <a:graphicFrameLocks noChangeAspect="1"/>
          </p:cNvGraphicFramePr>
          <p:nvPr/>
        </p:nvGraphicFramePr>
        <p:xfrm>
          <a:off x="2851150" y="5245100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966" name="公式" r:id="rId23" imgW="1726920" imgH="469800" progId="Equation.3">
                  <p:embed/>
                </p:oleObj>
              </mc:Choice>
              <mc:Fallback>
                <p:oleObj name="公式" r:id="rId23" imgW="17269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5245100"/>
                        <a:ext cx="172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25" name="Picture 17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01650"/>
            <a:ext cx="2514600" cy="2062163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37531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utoUpdateAnimBg="0"/>
      <p:bldP spid="39942" grpId="0" autoUpdateAnimBg="0"/>
      <p:bldP spid="3995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547688" y="620713"/>
          <a:ext cx="57150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590" name="文档" r:id="rId3" imgW="5486400" imgH="447480" progId="Word.Document.8">
                  <p:embed/>
                </p:oleObj>
              </mc:Choice>
              <mc:Fallback>
                <p:oleObj name="文档" r:id="rId3" imgW="5486400" imgH="447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620713"/>
                        <a:ext cx="571500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395288" y="1458913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591" name="公式" r:id="rId5" imgW="1612800" imgH="457200" progId="Equation.3">
                  <p:embed/>
                </p:oleObj>
              </mc:Choice>
              <mc:Fallback>
                <p:oleObj name="公式" r:id="rId5" imgW="161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458913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2114550" y="1204913"/>
          <a:ext cx="61991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592" name="公式" r:id="rId7" imgW="6197400" imgH="977760" progId="Equation.3">
                  <p:embed/>
                </p:oleObj>
              </mc:Choice>
              <mc:Fallback>
                <p:oleObj name="公式" r:id="rId7" imgW="619740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1204913"/>
                        <a:ext cx="619918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503238" y="2449513"/>
          <a:ext cx="60642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593" name="文档" r:id="rId9" imgW="5889600" imgH="612720" progId="Word.Document.8">
                  <p:embed/>
                </p:oleObj>
              </mc:Choice>
              <mc:Fallback>
                <p:oleObj name="文档" r:id="rId9" imgW="5889600" imgH="612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2449513"/>
                        <a:ext cx="60642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9"/>
          <p:cNvGraphicFramePr>
            <a:graphicFrameLocks noChangeAspect="1"/>
          </p:cNvGraphicFramePr>
          <p:nvPr/>
        </p:nvGraphicFramePr>
        <p:xfrm>
          <a:off x="471488" y="3287713"/>
          <a:ext cx="26035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594" name="公式" r:id="rId11" imgW="2603160" imgH="634680" progId="Equation.3">
                  <p:embed/>
                </p:oleObj>
              </mc:Choice>
              <mc:Fallback>
                <p:oleObj name="公式" r:id="rId11" imgW="260316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3287713"/>
                        <a:ext cx="26035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0"/>
          <p:cNvGraphicFramePr>
            <a:graphicFrameLocks noChangeAspect="1"/>
          </p:cNvGraphicFramePr>
          <p:nvPr/>
        </p:nvGraphicFramePr>
        <p:xfrm>
          <a:off x="711200" y="4024313"/>
          <a:ext cx="62626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595" name="公式" r:id="rId13" imgW="6260760" imgH="977760" progId="Equation.3">
                  <p:embed/>
                </p:oleObj>
              </mc:Choice>
              <mc:Fallback>
                <p:oleObj name="公式" r:id="rId13" imgW="626076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4024313"/>
                        <a:ext cx="626268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7024688" y="4278313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不存在</a:t>
            </a:r>
            <a:r>
              <a:rPr lang="en-US" altLang="zh-CN" sz="2800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772762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0"/>
          <p:cNvGraphicFramePr>
            <a:graphicFrameLocks noChangeAspect="1"/>
          </p:cNvGraphicFramePr>
          <p:nvPr/>
        </p:nvGraphicFramePr>
        <p:xfrm>
          <a:off x="76200" y="304800"/>
          <a:ext cx="55626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770" name="文档" r:id="rId3" imgW="5274360" imgH="594360" progId="Word.Document.8">
                  <p:embed/>
                </p:oleObj>
              </mc:Choice>
              <mc:Fallback>
                <p:oleObj name="文档" r:id="rId3" imgW="5274360" imgH="594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04800"/>
                        <a:ext cx="55626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3" name="Object 1"/>
          <p:cNvGraphicFramePr>
            <a:graphicFrameLocks noChangeAspect="1"/>
          </p:cNvGraphicFramePr>
          <p:nvPr/>
        </p:nvGraphicFramePr>
        <p:xfrm>
          <a:off x="76200" y="898525"/>
          <a:ext cx="555783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771" name="文档" r:id="rId5" imgW="5274360" imgH="594360" progId="Word.Document.8">
                  <p:embed/>
                </p:oleObj>
              </mc:Choice>
              <mc:Fallback>
                <p:oleObj name="文档" r:id="rId5" imgW="5274360" imgH="594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898525"/>
                        <a:ext cx="5557838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126971"/>
              </p:ext>
            </p:extLst>
          </p:nvPr>
        </p:nvGraphicFramePr>
        <p:xfrm>
          <a:off x="257175" y="1493838"/>
          <a:ext cx="42560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772" name="Equation" r:id="rId7" imgW="4394160" imgH="469800" progId="Equation.3">
                  <p:embed/>
                </p:oleObj>
              </mc:Choice>
              <mc:Fallback>
                <p:oleObj name="Equation" r:id="rId7" imgW="43941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" y="1493838"/>
                        <a:ext cx="425608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026911"/>
              </p:ext>
            </p:extLst>
          </p:nvPr>
        </p:nvGraphicFramePr>
        <p:xfrm>
          <a:off x="4657030" y="1219200"/>
          <a:ext cx="423545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773" name="公式" r:id="rId9" imgW="4495680" imgH="1015920" progId="Equation.3">
                  <p:embed/>
                </p:oleObj>
              </mc:Choice>
              <mc:Fallback>
                <p:oleObj name="公式" r:id="rId9" imgW="449568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030" y="1219200"/>
                        <a:ext cx="423545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462432"/>
              </p:ext>
            </p:extLst>
          </p:nvPr>
        </p:nvGraphicFramePr>
        <p:xfrm>
          <a:off x="467544" y="4725144"/>
          <a:ext cx="39497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774" name="Equation" r:id="rId11" imgW="3949560" imgH="533160" progId="Equation.3">
                  <p:embed/>
                </p:oleObj>
              </mc:Choice>
              <mc:Fallback>
                <p:oleObj name="Equation" r:id="rId11" imgW="39495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725144"/>
                        <a:ext cx="39497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682432"/>
              </p:ext>
            </p:extLst>
          </p:nvPr>
        </p:nvGraphicFramePr>
        <p:xfrm>
          <a:off x="588516" y="5445224"/>
          <a:ext cx="412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775" name="文档" r:id="rId13" imgW="4130640" imgH="447480" progId="Word.Document.8">
                  <p:embed/>
                </p:oleObj>
              </mc:Choice>
              <mc:Fallback>
                <p:oleObj name="文档" r:id="rId13" imgW="4130640" imgH="447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516" y="5445224"/>
                        <a:ext cx="4127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727792"/>
              </p:ext>
            </p:extLst>
          </p:nvPr>
        </p:nvGraphicFramePr>
        <p:xfrm>
          <a:off x="4427984" y="5445224"/>
          <a:ext cx="1562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776" name="公式" r:id="rId15" imgW="1562040" imgH="507960" progId="Equation.3">
                  <p:embed/>
                </p:oleObj>
              </mc:Choice>
              <mc:Fallback>
                <p:oleObj name="公式" r:id="rId15" imgW="15620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5445224"/>
                        <a:ext cx="1562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305136"/>
              </p:ext>
            </p:extLst>
          </p:nvPr>
        </p:nvGraphicFramePr>
        <p:xfrm>
          <a:off x="395536" y="2060848"/>
          <a:ext cx="6350000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777" name="Equation" r:id="rId17" imgW="6349680" imgH="2476440" progId="Equation.3">
                  <p:embed/>
                </p:oleObj>
              </mc:Choice>
              <mc:Fallback>
                <p:oleObj name="Equation" r:id="rId17" imgW="6349680" imgH="2476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060848"/>
                        <a:ext cx="6350000" cy="247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29555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761292"/>
              </p:ext>
            </p:extLst>
          </p:nvPr>
        </p:nvGraphicFramePr>
        <p:xfrm>
          <a:off x="251520" y="697359"/>
          <a:ext cx="8496944" cy="2333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326" name="Document" r:id="rId3" imgW="9872997" imgH="2729132" progId="Word.Document.8">
                  <p:embed/>
                </p:oleObj>
              </mc:Choice>
              <mc:Fallback>
                <p:oleObj name="Document" r:id="rId3" imgW="9872997" imgH="27291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697359"/>
                        <a:ext cx="8496944" cy="23337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67058" y="116632"/>
            <a:ext cx="50530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4. </a:t>
            </a:r>
            <a:r>
              <a:rPr lang="zh-CN" altLang="zh-CN" sz="2800" b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可微</a:t>
            </a:r>
            <a:r>
              <a:rPr lang="zh-CN" altLang="en-US" sz="2800" b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与方向导数的关系</a:t>
            </a:r>
            <a:endParaRPr lang="zh-CN" altLang="zh-CN" sz="2800" dirty="0">
              <a:solidFill>
                <a:srgbClr val="99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754750"/>
              </p:ext>
            </p:extLst>
          </p:nvPr>
        </p:nvGraphicFramePr>
        <p:xfrm>
          <a:off x="251520" y="2924944"/>
          <a:ext cx="8407375" cy="309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327" name="Document" r:id="rId5" imgW="9814673" imgH="3581265" progId="Word.Document.8">
                  <p:embed/>
                </p:oleObj>
              </mc:Choice>
              <mc:Fallback>
                <p:oleObj name="Document" r:id="rId5" imgW="9814673" imgH="358126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924944"/>
                        <a:ext cx="8407375" cy="3096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377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212390"/>
              </p:ext>
            </p:extLst>
          </p:nvPr>
        </p:nvGraphicFramePr>
        <p:xfrm>
          <a:off x="467544" y="476672"/>
          <a:ext cx="8274050" cy="576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6241" name="Document" r:id="rId3" imgW="9901799" imgH="6910993" progId="Word.Document.8">
                  <p:embed/>
                </p:oleObj>
              </mc:Choice>
              <mc:Fallback>
                <p:oleObj name="Document" r:id="rId3" imgW="9901799" imgH="69109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76672"/>
                        <a:ext cx="8274050" cy="576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4872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900363" y="2335213"/>
            <a:ext cx="528637" cy="941387"/>
            <a:chOff x="1827" y="1663"/>
            <a:chExt cx="333" cy="593"/>
          </a:xfrm>
        </p:grpSpPr>
        <p:sp>
          <p:nvSpPr>
            <p:cNvPr id="25627" name="Line 10"/>
            <p:cNvSpPr>
              <a:spLocks noChangeShapeType="1"/>
            </p:cNvSpPr>
            <p:nvPr/>
          </p:nvSpPr>
          <p:spPr bwMode="auto">
            <a:xfrm>
              <a:off x="1827" y="1663"/>
              <a:ext cx="333" cy="59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8" name="Line 12"/>
            <p:cNvSpPr>
              <a:spLocks noChangeShapeType="1"/>
            </p:cNvSpPr>
            <p:nvPr/>
          </p:nvSpPr>
          <p:spPr bwMode="auto">
            <a:xfrm flipH="1">
              <a:off x="1920" y="1759"/>
              <a:ext cx="99" cy="35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3505200" y="1708150"/>
            <a:ext cx="1682750" cy="609600"/>
            <a:chOff x="2208" y="1268"/>
            <a:chExt cx="1060" cy="384"/>
          </a:xfrm>
        </p:grpSpPr>
        <p:sp>
          <p:nvSpPr>
            <p:cNvPr id="25624" name="Line 14"/>
            <p:cNvSpPr>
              <a:spLocks noChangeShapeType="1"/>
            </p:cNvSpPr>
            <p:nvPr/>
          </p:nvSpPr>
          <p:spPr bwMode="auto">
            <a:xfrm>
              <a:off x="2208" y="1385"/>
              <a:ext cx="106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5" name="Line 15"/>
            <p:cNvSpPr>
              <a:spLocks noChangeShapeType="1"/>
            </p:cNvSpPr>
            <p:nvPr/>
          </p:nvSpPr>
          <p:spPr bwMode="auto">
            <a:xfrm>
              <a:off x="2208" y="1522"/>
              <a:ext cx="106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6" name="Line 16"/>
            <p:cNvSpPr>
              <a:spLocks noChangeShapeType="1"/>
            </p:cNvSpPr>
            <p:nvPr/>
          </p:nvSpPr>
          <p:spPr bwMode="auto">
            <a:xfrm>
              <a:off x="2640" y="1268"/>
              <a:ext cx="144" cy="38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3205162" y="3860650"/>
            <a:ext cx="502742" cy="860575"/>
            <a:chOff x="2900" y="2573"/>
            <a:chExt cx="272" cy="510"/>
          </a:xfrm>
        </p:grpSpPr>
        <p:sp>
          <p:nvSpPr>
            <p:cNvPr id="25622" name="Line 25"/>
            <p:cNvSpPr>
              <a:spLocks noChangeShapeType="1"/>
            </p:cNvSpPr>
            <p:nvPr/>
          </p:nvSpPr>
          <p:spPr bwMode="auto">
            <a:xfrm flipH="1">
              <a:off x="2900" y="2573"/>
              <a:ext cx="272" cy="51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3" name="Line 26"/>
            <p:cNvSpPr>
              <a:spLocks noChangeShapeType="1"/>
            </p:cNvSpPr>
            <p:nvPr/>
          </p:nvSpPr>
          <p:spPr bwMode="auto">
            <a:xfrm>
              <a:off x="2961" y="2680"/>
              <a:ext cx="211" cy="22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20508" name="AutoShape 28"/>
          <p:cNvCxnSpPr>
            <a:cxnSpLocks noChangeShapeType="1"/>
          </p:cNvCxnSpPr>
          <p:nvPr/>
        </p:nvCxnSpPr>
        <p:spPr bwMode="auto">
          <a:xfrm rot="5400000" flipH="1" flipV="1">
            <a:off x="4984080" y="2634061"/>
            <a:ext cx="1304130" cy="608013"/>
          </a:xfrm>
          <a:prstGeom prst="bentConnector3">
            <a:avLst>
              <a:gd name="adj1" fmla="val -891"/>
            </a:avLst>
          </a:prstGeom>
          <a:noFill/>
          <a:ln w="57150">
            <a:solidFill>
              <a:srgbClr val="00B05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Group 32"/>
          <p:cNvGrpSpPr>
            <a:grpSpLocks/>
          </p:cNvGrpSpPr>
          <p:nvPr/>
        </p:nvGrpSpPr>
        <p:grpSpPr bwMode="auto">
          <a:xfrm flipH="1">
            <a:off x="5122863" y="2335213"/>
            <a:ext cx="528637" cy="941387"/>
            <a:chOff x="1827" y="1663"/>
            <a:chExt cx="333" cy="593"/>
          </a:xfrm>
        </p:grpSpPr>
        <p:sp>
          <p:nvSpPr>
            <p:cNvPr id="25620" name="Line 33"/>
            <p:cNvSpPr>
              <a:spLocks noChangeShapeType="1"/>
            </p:cNvSpPr>
            <p:nvPr/>
          </p:nvSpPr>
          <p:spPr bwMode="auto">
            <a:xfrm>
              <a:off x="1827" y="1663"/>
              <a:ext cx="333" cy="59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1" name="Line 34"/>
            <p:cNvSpPr>
              <a:spLocks noChangeShapeType="1"/>
            </p:cNvSpPr>
            <p:nvPr/>
          </p:nvSpPr>
          <p:spPr bwMode="auto">
            <a:xfrm flipH="1">
              <a:off x="1920" y="1759"/>
              <a:ext cx="99" cy="35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20516" name="AutoShape 36"/>
          <p:cNvCxnSpPr>
            <a:cxnSpLocks noChangeShapeType="1"/>
          </p:cNvCxnSpPr>
          <p:nvPr/>
        </p:nvCxnSpPr>
        <p:spPr bwMode="auto">
          <a:xfrm rot="5400000" flipH="1">
            <a:off x="2229644" y="2458885"/>
            <a:ext cx="1295400" cy="990600"/>
          </a:xfrm>
          <a:prstGeom prst="bentConnector3">
            <a:avLst>
              <a:gd name="adj1" fmla="val 977"/>
            </a:avLst>
          </a:prstGeom>
          <a:noFill/>
          <a:ln w="57150">
            <a:solidFill>
              <a:srgbClr val="00B05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9" name="Text Box 37"/>
          <p:cNvSpPr txBox="1">
            <a:spLocks noChangeArrowheads="1"/>
          </p:cNvSpPr>
          <p:nvPr/>
        </p:nvSpPr>
        <p:spPr bwMode="auto">
          <a:xfrm>
            <a:off x="914400" y="533400"/>
            <a:ext cx="64659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多元函数微分学基本概念间的关系</a:t>
            </a:r>
          </a:p>
        </p:txBody>
      </p:sp>
      <p:grpSp>
        <p:nvGrpSpPr>
          <p:cNvPr id="25611" name="Group 41"/>
          <p:cNvGrpSpPr>
            <a:grpSpLocks/>
          </p:cNvGrpSpPr>
          <p:nvPr/>
        </p:nvGrpSpPr>
        <p:grpSpPr bwMode="auto">
          <a:xfrm>
            <a:off x="1258888" y="1685925"/>
            <a:ext cx="5956308" cy="3614739"/>
            <a:chOff x="793" y="1219"/>
            <a:chExt cx="3752" cy="2277"/>
          </a:xfrm>
        </p:grpSpPr>
        <p:sp>
          <p:nvSpPr>
            <p:cNvPr id="25616" name="Text Box 4"/>
            <p:cNvSpPr txBox="1">
              <a:spLocks noChangeArrowheads="1"/>
            </p:cNvSpPr>
            <p:nvPr/>
          </p:nvSpPr>
          <p:spPr bwMode="auto">
            <a:xfrm>
              <a:off x="2140" y="2236"/>
              <a:ext cx="1207" cy="365"/>
            </a:xfrm>
            <a:prstGeom prst="rect">
              <a:avLst/>
            </a:prstGeom>
            <a:noFill/>
            <a:ln w="222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函数可微</a:t>
              </a:r>
              <a:endParaRPr lang="zh-CN" altLang="en-US" sz="48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0485" name="Text Box 5"/>
            <p:cNvSpPr txBox="1">
              <a:spLocks noChangeArrowheads="1"/>
            </p:cNvSpPr>
            <p:nvPr/>
          </p:nvSpPr>
          <p:spPr bwMode="auto">
            <a:xfrm>
              <a:off x="864" y="1219"/>
              <a:ext cx="1200" cy="365"/>
            </a:xfrm>
            <a:prstGeom prst="rect">
              <a:avLst/>
            </a:prstGeom>
            <a:noFill/>
            <a:ln w="222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3200" b="1" dirty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函数连续</a:t>
              </a:r>
              <a:endParaRPr lang="zh-CN" altLang="en-US" sz="3200" b="1" dirty="0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5618" name="Text Box 23"/>
            <p:cNvSpPr txBox="1">
              <a:spLocks noChangeArrowheads="1"/>
            </p:cNvSpPr>
            <p:nvPr/>
          </p:nvSpPr>
          <p:spPr bwMode="auto">
            <a:xfrm>
              <a:off x="793" y="3131"/>
              <a:ext cx="1415" cy="365"/>
            </a:xfrm>
            <a:prstGeom prst="rect">
              <a:avLst/>
            </a:prstGeom>
            <a:noFill/>
            <a:ln w="222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偏导数连续</a:t>
              </a:r>
              <a:endParaRPr lang="zh-CN" altLang="en-US" sz="320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5619" name="Text Box 38"/>
            <p:cNvSpPr txBox="1">
              <a:spLocks noChangeArrowheads="1"/>
            </p:cNvSpPr>
            <p:nvPr/>
          </p:nvSpPr>
          <p:spPr bwMode="auto">
            <a:xfrm>
              <a:off x="3379" y="1226"/>
              <a:ext cx="1166" cy="365"/>
            </a:xfrm>
            <a:prstGeom prst="rect">
              <a:avLst/>
            </a:prstGeom>
            <a:noFill/>
            <a:ln w="222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函数可导</a:t>
              </a:r>
              <a:endParaRPr lang="zh-CN" altLang="en-US" sz="48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5133999" y="4716433"/>
            <a:ext cx="2678361" cy="584775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方向导数存在</a:t>
            </a:r>
            <a:endParaRPr lang="zh-CN" altLang="en-US" sz="3200" dirty="0">
              <a:solidFill>
                <a:srgbClr val="99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33" name="AutoShape 28"/>
          <p:cNvCxnSpPr>
            <a:cxnSpLocks noChangeShapeType="1"/>
          </p:cNvCxnSpPr>
          <p:nvPr/>
        </p:nvCxnSpPr>
        <p:spPr bwMode="auto">
          <a:xfrm rot="5400000" flipH="1" flipV="1">
            <a:off x="3316336" y="4187330"/>
            <a:ext cx="1149896" cy="497334"/>
          </a:xfrm>
          <a:prstGeom prst="bentConnector3">
            <a:avLst>
              <a:gd name="adj1" fmla="val -2586"/>
            </a:avLst>
          </a:prstGeom>
          <a:noFill/>
          <a:ln w="57150">
            <a:solidFill>
              <a:srgbClr val="00B05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28"/>
          <p:cNvCxnSpPr>
            <a:cxnSpLocks noChangeShapeType="1"/>
          </p:cNvCxnSpPr>
          <p:nvPr/>
        </p:nvCxnSpPr>
        <p:spPr bwMode="auto">
          <a:xfrm rot="16200000" flipH="1">
            <a:off x="4272484" y="4160565"/>
            <a:ext cx="1077891" cy="622872"/>
          </a:xfrm>
          <a:prstGeom prst="bentConnector3">
            <a:avLst>
              <a:gd name="adj1" fmla="val 96521"/>
            </a:avLst>
          </a:prstGeom>
          <a:noFill/>
          <a:ln w="57150">
            <a:solidFill>
              <a:srgbClr val="00B05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3" name="Group 40"/>
          <p:cNvGrpSpPr>
            <a:grpSpLocks/>
          </p:cNvGrpSpPr>
          <p:nvPr/>
        </p:nvGrpSpPr>
        <p:grpSpPr bwMode="auto">
          <a:xfrm>
            <a:off x="6299722" y="2492896"/>
            <a:ext cx="576263" cy="1944688"/>
            <a:chOff x="2043" y="745"/>
            <a:chExt cx="363" cy="1225"/>
          </a:xfrm>
        </p:grpSpPr>
        <p:sp>
          <p:nvSpPr>
            <p:cNvPr id="54" name="Line 14"/>
            <p:cNvSpPr>
              <a:spLocks noChangeShapeType="1"/>
            </p:cNvSpPr>
            <p:nvPr/>
          </p:nvSpPr>
          <p:spPr bwMode="auto">
            <a:xfrm flipV="1">
              <a:off x="2315" y="751"/>
              <a:ext cx="0" cy="121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15"/>
            <p:cNvSpPr>
              <a:spLocks noChangeShapeType="1"/>
            </p:cNvSpPr>
            <p:nvPr/>
          </p:nvSpPr>
          <p:spPr bwMode="auto">
            <a:xfrm flipV="1">
              <a:off x="2152" y="745"/>
              <a:ext cx="0" cy="122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16"/>
            <p:cNvSpPr>
              <a:spLocks noChangeShapeType="1"/>
            </p:cNvSpPr>
            <p:nvPr/>
          </p:nvSpPr>
          <p:spPr bwMode="auto">
            <a:xfrm>
              <a:off x="2043" y="1268"/>
              <a:ext cx="363" cy="22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" name="Group 42"/>
          <p:cNvGrpSpPr>
            <a:grpSpLocks/>
          </p:cNvGrpSpPr>
          <p:nvPr/>
        </p:nvGrpSpPr>
        <p:grpSpPr bwMode="auto">
          <a:xfrm flipV="1">
            <a:off x="5004048" y="3861048"/>
            <a:ext cx="647452" cy="860178"/>
            <a:chOff x="2900" y="2573"/>
            <a:chExt cx="272" cy="510"/>
          </a:xfrm>
        </p:grpSpPr>
        <p:sp>
          <p:nvSpPr>
            <p:cNvPr id="31" name="Line 25"/>
            <p:cNvSpPr>
              <a:spLocks noChangeShapeType="1"/>
            </p:cNvSpPr>
            <p:nvPr/>
          </p:nvSpPr>
          <p:spPr bwMode="auto">
            <a:xfrm flipH="1">
              <a:off x="2900" y="2573"/>
              <a:ext cx="272" cy="51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2961" y="2680"/>
              <a:ext cx="211" cy="22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331606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67DBDBF-233C-480F-B341-FA52E5F508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933925"/>
              </p:ext>
            </p:extLst>
          </p:nvPr>
        </p:nvGraphicFramePr>
        <p:xfrm>
          <a:off x="267041" y="359596"/>
          <a:ext cx="8568952" cy="2493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40" name="Document" r:id="rId3" imgW="10025546" imgH="2939467" progId="Word.Document.8">
                  <p:embed/>
                </p:oleObj>
              </mc:Choice>
              <mc:Fallback>
                <p:oleObj name="Document" r:id="rId3" imgW="10025546" imgH="2939467" progId="Word.Document.8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41" y="359596"/>
                        <a:ext cx="8568952" cy="2493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DA3D51F1-B8D9-47B2-B45C-7421A64CC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40414"/>
              </p:ext>
            </p:extLst>
          </p:nvPr>
        </p:nvGraphicFramePr>
        <p:xfrm>
          <a:off x="200025" y="2636912"/>
          <a:ext cx="8743950" cy="224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41" name="Document" r:id="rId5" imgW="11025905" imgH="2847575" progId="Word.Document.8">
                  <p:embed/>
                </p:oleObj>
              </mc:Choice>
              <mc:Fallback>
                <p:oleObj name="Document" r:id="rId5" imgW="11025905" imgH="2847575" progId="Word.Document.8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F67DBDBF-233C-480F-B341-FA52E5F508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2636912"/>
                        <a:ext cx="8743950" cy="224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1E77417D-1CED-468E-AC66-1257F3A0A7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356719"/>
              </p:ext>
            </p:extLst>
          </p:nvPr>
        </p:nvGraphicFramePr>
        <p:xfrm>
          <a:off x="107504" y="5101722"/>
          <a:ext cx="865028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42" name="Document" r:id="rId7" imgW="9865416" imgH="947030" progId="Word.Document.8">
                  <p:embed/>
                </p:oleObj>
              </mc:Choice>
              <mc:Fallback>
                <p:oleObj name="Document" r:id="rId7" imgW="9865416" imgH="947030" progId="Word.Document.8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DA3D51F1-B8D9-47B2-B45C-7421A64CCD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101722"/>
                        <a:ext cx="8650288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804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959818"/>
              </p:ext>
            </p:extLst>
          </p:nvPr>
        </p:nvGraphicFramePr>
        <p:xfrm>
          <a:off x="215900" y="1054100"/>
          <a:ext cx="84836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4652" name="Document" r:id="rId3" imgW="9601793" imgH="2349844" progId="Word.Document.8">
                  <p:embed/>
                </p:oleObj>
              </mc:Choice>
              <mc:Fallback>
                <p:oleObj name="Document" r:id="rId3" imgW="9601793" imgH="23498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1054100"/>
                        <a:ext cx="84836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07504" y="116632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四、梯度</a:t>
            </a:r>
          </a:p>
        </p:txBody>
      </p:sp>
      <p:sp>
        <p:nvSpPr>
          <p:cNvPr id="3" name="矩形 2"/>
          <p:cNvSpPr/>
          <p:nvPr/>
        </p:nvSpPr>
        <p:spPr>
          <a:xfrm>
            <a:off x="170236" y="548680"/>
            <a:ext cx="12682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定义</a:t>
            </a:r>
            <a:endParaRPr lang="zh-CN" altLang="zh-CN" sz="2800" dirty="0">
              <a:solidFill>
                <a:srgbClr val="99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512" y="2852936"/>
            <a:ext cx="3744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1" dirty="0">
                <a:solidFill>
                  <a:srgbClr val="99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与方向导数的关系</a:t>
            </a:r>
            <a:endParaRPr lang="zh-CN" altLang="zh-CN" sz="2800" dirty="0">
              <a:solidFill>
                <a:srgbClr val="9900FF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453181"/>
              </p:ext>
            </p:extLst>
          </p:nvPr>
        </p:nvGraphicFramePr>
        <p:xfrm>
          <a:off x="250825" y="3259138"/>
          <a:ext cx="871696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4653" name="Document" r:id="rId5" imgW="10016321" imgH="1583387" progId="Word.Document.8">
                  <p:embed/>
                </p:oleObj>
              </mc:Choice>
              <mc:Fallback>
                <p:oleObj name="Document" r:id="rId5" imgW="10016321" imgH="158338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259138"/>
                        <a:ext cx="8716963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333018"/>
              </p:ext>
            </p:extLst>
          </p:nvPr>
        </p:nvGraphicFramePr>
        <p:xfrm>
          <a:off x="323850" y="4725144"/>
          <a:ext cx="7654925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4654" name="Document" r:id="rId7" imgW="8607213" imgH="1985723" progId="Word.Document.8">
                  <p:embed/>
                </p:oleObj>
              </mc:Choice>
              <mc:Fallback>
                <p:oleObj name="Document" r:id="rId7" imgW="8607213" imgH="1985723" progId="Word.Document.8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725144"/>
                        <a:ext cx="7654925" cy="17557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99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95CA849A-B280-451F-A5C9-8D8EAC540DEA}"/>
              </a:ext>
            </a:extLst>
          </p:cNvPr>
          <p:cNvSpPr/>
          <p:nvPr/>
        </p:nvSpPr>
        <p:spPr>
          <a:xfrm>
            <a:off x="2339752" y="375047"/>
            <a:ext cx="5021331" cy="461665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注记：</a:t>
            </a:r>
            <a:r>
              <a:rPr lang="en-US" altLang="zh-CN" sz="2400" b="1" dirty="0">
                <a:solidFill>
                  <a:srgbClr val="FF0000"/>
                </a:solidFill>
              </a:rPr>
              <a:t>grad </a:t>
            </a:r>
            <a:r>
              <a:rPr lang="zh-CN" altLang="en-US" sz="2400" b="1" dirty="0">
                <a:solidFill>
                  <a:srgbClr val="FF0000"/>
                </a:solidFill>
              </a:rPr>
              <a:t>是 英文 gradient 的缩写</a:t>
            </a:r>
          </a:p>
        </p:txBody>
      </p:sp>
    </p:spTree>
    <p:extLst>
      <p:ext uri="{BB962C8B-B14F-4D97-AF65-F5344CB8AC3E}">
        <p14:creationId xmlns:p14="http://schemas.microsoft.com/office/powerpoint/2010/main" val="232521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960080"/>
              </p:ext>
            </p:extLst>
          </p:nvPr>
        </p:nvGraphicFramePr>
        <p:xfrm>
          <a:off x="161925" y="766763"/>
          <a:ext cx="8848725" cy="258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6698" name="Document" r:id="rId3" imgW="9528746" imgH="2793279" progId="Word.Document.8">
                  <p:embed/>
                </p:oleObj>
              </mc:Choice>
              <mc:Fallback>
                <p:oleObj name="Document" r:id="rId3" imgW="9528746" imgH="27932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" y="766763"/>
                        <a:ext cx="8848725" cy="258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101149"/>
              </p:ext>
            </p:extLst>
          </p:nvPr>
        </p:nvGraphicFramePr>
        <p:xfrm>
          <a:off x="107504" y="3568700"/>
          <a:ext cx="8864600" cy="238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6699" name="Document" r:id="rId5" imgW="9640655" imgH="2629965" progId="Word.Document.8">
                  <p:embed/>
                </p:oleObj>
              </mc:Choice>
              <mc:Fallback>
                <p:oleObj name="Document" r:id="rId5" imgW="9640655" imgH="26299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568700"/>
                        <a:ext cx="8864600" cy="238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79512" y="97468"/>
            <a:ext cx="3744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800" b="1" dirty="0">
                <a:solidFill>
                  <a:srgbClr val="99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运算性质</a:t>
            </a:r>
            <a:endParaRPr lang="zh-CN" altLang="zh-CN" sz="2800" dirty="0">
              <a:solidFill>
                <a:srgbClr val="9900FF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2996952"/>
            <a:ext cx="3744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4. </a:t>
            </a:r>
            <a:r>
              <a:rPr lang="en-US" altLang="zh-CN" sz="2800" b="1" i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 </a:t>
            </a:r>
            <a:r>
              <a:rPr lang="zh-CN" altLang="en-US" sz="2800" b="1" dirty="0">
                <a:solidFill>
                  <a:srgbClr val="99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元函数的梯度</a:t>
            </a:r>
            <a:endParaRPr lang="zh-CN" altLang="zh-CN" sz="2800" dirty="0">
              <a:solidFill>
                <a:srgbClr val="9900FF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340267"/>
              </p:ext>
            </p:extLst>
          </p:nvPr>
        </p:nvGraphicFramePr>
        <p:xfrm>
          <a:off x="35496" y="5661248"/>
          <a:ext cx="900100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6700" name="Document" r:id="rId7" imgW="9818412" imgH="629461" progId="Word.Document.8">
                  <p:embed/>
                </p:oleObj>
              </mc:Choice>
              <mc:Fallback>
                <p:oleObj name="Document" r:id="rId7" imgW="9818412" imgH="629461" progId="Word.Document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5661248"/>
                        <a:ext cx="9001000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550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467231"/>
              </p:ext>
            </p:extLst>
          </p:nvPr>
        </p:nvGraphicFramePr>
        <p:xfrm>
          <a:off x="191672" y="332656"/>
          <a:ext cx="7260648" cy="1477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7740" name="Document" r:id="rId3" imgW="8703992" imgH="1767602" progId="Word.Document.8">
                  <p:embed/>
                </p:oleObj>
              </mc:Choice>
              <mc:Fallback>
                <p:oleObj name="Document" r:id="rId3" imgW="8703992" imgH="17676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72" y="332656"/>
                        <a:ext cx="7260648" cy="14773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310845"/>
              </p:ext>
            </p:extLst>
          </p:nvPr>
        </p:nvGraphicFramePr>
        <p:xfrm>
          <a:off x="259469" y="1700808"/>
          <a:ext cx="8416987" cy="2034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7741" name="Document" r:id="rId5" imgW="9574445" imgH="2314874" progId="Word.Document.8">
                  <p:embed/>
                </p:oleObj>
              </mc:Choice>
              <mc:Fallback>
                <p:oleObj name="Document" r:id="rId5" imgW="9574445" imgH="231487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469" y="1700808"/>
                        <a:ext cx="8416987" cy="20347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471061"/>
              </p:ext>
            </p:extLst>
          </p:nvPr>
        </p:nvGraphicFramePr>
        <p:xfrm>
          <a:off x="179512" y="3717032"/>
          <a:ext cx="8640960" cy="235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7742" name="Document" r:id="rId7" imgW="10710058" imgH="2913737" progId="Word.Document.8">
                  <p:embed/>
                </p:oleObj>
              </mc:Choice>
              <mc:Fallback>
                <p:oleObj name="Document" r:id="rId7" imgW="10710058" imgH="291373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717032"/>
                        <a:ext cx="8640960" cy="235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757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87919"/>
              </p:ext>
            </p:extLst>
          </p:nvPr>
        </p:nvGraphicFramePr>
        <p:xfrm>
          <a:off x="251260" y="476672"/>
          <a:ext cx="8280920" cy="1296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79" name="Document" r:id="rId3" imgW="10060930" imgH="1573641" progId="Word.Document.8">
                  <p:embed/>
                </p:oleObj>
              </mc:Choice>
              <mc:Fallback>
                <p:oleObj name="Document" r:id="rId3" imgW="10060930" imgH="15736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260" y="476672"/>
                        <a:ext cx="8280920" cy="1296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2123728" y="3749253"/>
            <a:ext cx="3519488" cy="2632075"/>
            <a:chOff x="1752" y="2160"/>
            <a:chExt cx="2217" cy="1658"/>
          </a:xfrm>
        </p:grpSpPr>
        <p:grpSp>
          <p:nvGrpSpPr>
            <p:cNvPr id="32772" name="Group 4"/>
            <p:cNvGrpSpPr>
              <a:grpSpLocks/>
            </p:cNvGrpSpPr>
            <p:nvPr/>
          </p:nvGrpSpPr>
          <p:grpSpPr bwMode="auto">
            <a:xfrm>
              <a:off x="1837" y="2205"/>
              <a:ext cx="2132" cy="1270"/>
              <a:chOff x="3780" y="10739"/>
              <a:chExt cx="3600" cy="1944"/>
            </a:xfrm>
          </p:grpSpPr>
          <p:sp>
            <p:nvSpPr>
              <p:cNvPr id="32773" name="Line 5"/>
              <p:cNvSpPr>
                <a:spLocks noChangeShapeType="1"/>
              </p:cNvSpPr>
              <p:nvPr/>
            </p:nvSpPr>
            <p:spPr bwMode="auto">
              <a:xfrm>
                <a:off x="3780" y="11797"/>
                <a:ext cx="36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74" name="Line 6"/>
              <p:cNvSpPr>
                <a:spLocks noChangeShapeType="1"/>
              </p:cNvSpPr>
              <p:nvPr/>
            </p:nvSpPr>
            <p:spPr bwMode="auto">
              <a:xfrm flipH="1" flipV="1">
                <a:off x="5580" y="10739"/>
                <a:ext cx="0" cy="1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75" name="Oval 7"/>
              <p:cNvSpPr>
                <a:spLocks noChangeArrowheads="1"/>
              </p:cNvSpPr>
              <p:nvPr/>
            </p:nvSpPr>
            <p:spPr bwMode="auto">
              <a:xfrm>
                <a:off x="4250" y="11207"/>
                <a:ext cx="2700" cy="130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76" name="Line 8"/>
              <p:cNvSpPr>
                <a:spLocks noChangeShapeType="1"/>
              </p:cNvSpPr>
              <p:nvPr/>
            </p:nvSpPr>
            <p:spPr bwMode="auto">
              <a:xfrm flipV="1">
                <a:off x="6274" y="11123"/>
                <a:ext cx="113" cy="1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77" name="Line 9"/>
              <p:cNvSpPr>
                <a:spLocks noChangeShapeType="1"/>
              </p:cNvSpPr>
              <p:nvPr/>
            </p:nvSpPr>
            <p:spPr bwMode="auto">
              <a:xfrm flipH="1" flipV="1">
                <a:off x="4760" y="11153"/>
                <a:ext cx="113" cy="1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78" name="Oval 10"/>
              <p:cNvSpPr>
                <a:spLocks noChangeArrowheads="1"/>
              </p:cNvSpPr>
              <p:nvPr/>
            </p:nvSpPr>
            <p:spPr bwMode="auto">
              <a:xfrm>
                <a:off x="4860" y="11557"/>
                <a:ext cx="1440" cy="51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79" name="Oval 11"/>
              <p:cNvSpPr>
                <a:spLocks noChangeArrowheads="1"/>
              </p:cNvSpPr>
              <p:nvPr/>
            </p:nvSpPr>
            <p:spPr bwMode="auto">
              <a:xfrm>
                <a:off x="4562" y="11363"/>
                <a:ext cx="2003" cy="93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0" name="Oval 12"/>
              <p:cNvSpPr>
                <a:spLocks noChangeArrowheads="1"/>
              </p:cNvSpPr>
              <p:nvPr/>
            </p:nvSpPr>
            <p:spPr bwMode="auto">
              <a:xfrm>
                <a:off x="5157" y="11705"/>
                <a:ext cx="816" cy="19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1" name="Line 13"/>
              <p:cNvSpPr>
                <a:spLocks noChangeShapeType="1"/>
              </p:cNvSpPr>
              <p:nvPr/>
            </p:nvSpPr>
            <p:spPr bwMode="auto">
              <a:xfrm flipV="1">
                <a:off x="5580" y="10983"/>
                <a:ext cx="0" cy="2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2" name="Line 14"/>
              <p:cNvSpPr>
                <a:spLocks noChangeShapeType="1"/>
              </p:cNvSpPr>
              <p:nvPr/>
            </p:nvSpPr>
            <p:spPr bwMode="auto">
              <a:xfrm flipV="1">
                <a:off x="6830" y="11473"/>
                <a:ext cx="180" cy="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3" name="Line 15"/>
              <p:cNvSpPr>
                <a:spLocks noChangeShapeType="1"/>
              </p:cNvSpPr>
              <p:nvPr/>
            </p:nvSpPr>
            <p:spPr bwMode="auto">
              <a:xfrm flipH="1" flipV="1">
                <a:off x="4193" y="11473"/>
                <a:ext cx="170" cy="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4" name="Line 16"/>
              <p:cNvSpPr>
                <a:spLocks noChangeShapeType="1"/>
              </p:cNvSpPr>
              <p:nvPr/>
            </p:nvSpPr>
            <p:spPr bwMode="auto">
              <a:xfrm>
                <a:off x="6943" y="11795"/>
                <a:ext cx="2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5" name="Line 17"/>
              <p:cNvSpPr>
                <a:spLocks noChangeShapeType="1"/>
              </p:cNvSpPr>
              <p:nvPr/>
            </p:nvSpPr>
            <p:spPr bwMode="auto">
              <a:xfrm flipH="1">
                <a:off x="4006" y="11795"/>
                <a:ext cx="2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32786" name="Object 18"/>
            <p:cNvGraphicFramePr>
              <a:graphicFrameLocks noChangeAspect="1"/>
            </p:cNvGraphicFramePr>
            <p:nvPr/>
          </p:nvGraphicFramePr>
          <p:xfrm>
            <a:off x="1752" y="2478"/>
            <a:ext cx="41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180" name="Equation" r:id="rId5" imgW="431640" imgH="203040" progId="Equation.DSMT4">
                    <p:embed/>
                  </p:oleObj>
                </mc:Choice>
                <mc:Fallback>
                  <p:oleObj name="Equation" r:id="rId5" imgW="4316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" y="2478"/>
                          <a:ext cx="414" cy="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7" name="Object 19"/>
            <p:cNvGraphicFramePr>
              <a:graphicFrameLocks noChangeAspect="1"/>
            </p:cNvGraphicFramePr>
            <p:nvPr/>
          </p:nvGraphicFramePr>
          <p:xfrm>
            <a:off x="2744" y="2160"/>
            <a:ext cx="134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181" name="Equation" r:id="rId7" imgW="139680" imgH="164880" progId="Equation.DSMT4">
                    <p:embed/>
                  </p:oleObj>
                </mc:Choice>
                <mc:Fallback>
                  <p:oleObj name="Equation" r:id="rId7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2160"/>
                          <a:ext cx="134" cy="1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8" name="Object 20"/>
            <p:cNvGraphicFramePr>
              <a:graphicFrameLocks noChangeAspect="1"/>
            </p:cNvGraphicFramePr>
            <p:nvPr/>
          </p:nvGraphicFramePr>
          <p:xfrm>
            <a:off x="3839" y="2943"/>
            <a:ext cx="121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182" name="Equation" r:id="rId9" imgW="126720" imgH="139680" progId="Equation.DSMT4">
                    <p:embed/>
                  </p:oleObj>
                </mc:Choice>
                <mc:Fallback>
                  <p:oleObj name="Equation" r:id="rId9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9" y="2943"/>
                          <a:ext cx="121" cy="1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9" name="Object 21"/>
            <p:cNvGraphicFramePr>
              <a:graphicFrameLocks noChangeAspect="1"/>
            </p:cNvGraphicFramePr>
            <p:nvPr/>
          </p:nvGraphicFramePr>
          <p:xfrm>
            <a:off x="2738" y="2901"/>
            <a:ext cx="147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183" name="Equation" r:id="rId11" imgW="152280" imgH="177480" progId="Equation.DSMT4">
                    <p:embed/>
                  </p:oleObj>
                </mc:Choice>
                <mc:Fallback>
                  <p:oleObj name="Equation" r:id="rId11" imgW="152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8" y="2901"/>
                          <a:ext cx="147" cy="1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0" name="Text Box 22"/>
            <p:cNvSpPr txBox="1">
              <a:spLocks noChangeArrowheads="1"/>
            </p:cNvSpPr>
            <p:nvPr/>
          </p:nvSpPr>
          <p:spPr bwMode="auto">
            <a:xfrm>
              <a:off x="2562" y="3566"/>
              <a:ext cx="69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 dirty="0"/>
                <a:t>图</a:t>
              </a:r>
              <a:r>
                <a:rPr lang="en-US" altLang="zh-CN" sz="2000" b="1" dirty="0"/>
                <a:t>12.1.3</a:t>
              </a: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095106"/>
              </p:ext>
            </p:extLst>
          </p:nvPr>
        </p:nvGraphicFramePr>
        <p:xfrm>
          <a:off x="395536" y="1772816"/>
          <a:ext cx="8377237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84" name="Document" r:id="rId13" imgW="9452486" imgH="1703188" progId="Word.Document.8">
                  <p:embed/>
                </p:oleObj>
              </mc:Choice>
              <mc:Fallback>
                <p:oleObj name="Document" r:id="rId13" imgW="9452486" imgH="170318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772816"/>
                        <a:ext cx="8377237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850178"/>
              </p:ext>
            </p:extLst>
          </p:nvPr>
        </p:nvGraphicFramePr>
        <p:xfrm>
          <a:off x="538600" y="3272887"/>
          <a:ext cx="7789767" cy="516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85" name="Document" r:id="rId15" imgW="8430372" imgH="554535" progId="Word.Document.8">
                  <p:embed/>
                </p:oleObj>
              </mc:Choice>
              <mc:Fallback>
                <p:oleObj name="Document" r:id="rId15" imgW="8430372" imgH="554535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600" y="3272887"/>
                        <a:ext cx="7789767" cy="516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781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990600" y="1484784"/>
            <a:ext cx="3505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cs typeface="Times New Roman" pitchFamily="18" charset="0"/>
              </a:rPr>
              <a:t>1</a:t>
            </a:r>
            <a:r>
              <a:rPr lang="zh-CN" altLang="en-US" sz="2800" b="1" dirty="0">
                <a:cs typeface="Times New Roman" pitchFamily="18" charset="0"/>
              </a:rPr>
              <a:t>、定义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1003300" y="2395860"/>
            <a:ext cx="19845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、关系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1003300" y="3405659"/>
            <a:ext cx="14462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、计算</a:t>
            </a:r>
          </a:p>
        </p:txBody>
      </p:sp>
      <p:sp>
        <p:nvSpPr>
          <p:cNvPr id="204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4240213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26718350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utoUpdateAnimBg="0"/>
      <p:bldP spid="21510" grpId="0" autoUpdateAnimBg="0"/>
      <p:bldP spid="21511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022491"/>
              </p:ext>
            </p:extLst>
          </p:nvPr>
        </p:nvGraphicFramePr>
        <p:xfrm>
          <a:off x="611560" y="1412776"/>
          <a:ext cx="4752528" cy="14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459" name="Equation" r:id="rId3" imgW="5321300" imgH="1625600" progId="Equation.3">
                  <p:embed/>
                </p:oleObj>
              </mc:Choice>
              <mc:Fallback>
                <p:oleObj name="Equation" r:id="rId3" imgW="5321300" imgH="1625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412776"/>
                        <a:ext cx="4752528" cy="1431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829526"/>
              </p:ext>
            </p:extLst>
          </p:nvPr>
        </p:nvGraphicFramePr>
        <p:xfrm>
          <a:off x="539552" y="4437112"/>
          <a:ext cx="5976664" cy="1461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460" name="Equation" r:id="rId5" imgW="6540500" imgH="1600200" progId="Equation.3">
                  <p:embed/>
                </p:oleObj>
              </mc:Choice>
              <mc:Fallback>
                <p:oleObj name="Equation" r:id="rId5" imgW="6540500" imgH="160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437112"/>
                        <a:ext cx="5976664" cy="14615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747545"/>
              </p:ext>
            </p:extLst>
          </p:nvPr>
        </p:nvGraphicFramePr>
        <p:xfrm>
          <a:off x="539552" y="2924944"/>
          <a:ext cx="513397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461" name="Equation" r:id="rId7" imgW="5130800" imgH="1460500" progId="Equation.3">
                  <p:embed/>
                </p:oleObj>
              </mc:Choice>
              <mc:Fallback>
                <p:oleObj name="Equation" r:id="rId7" imgW="5130800" imgH="1460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924944"/>
                        <a:ext cx="5133975" cy="1457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466394"/>
              </p:ext>
            </p:extLst>
          </p:nvPr>
        </p:nvGraphicFramePr>
        <p:xfrm>
          <a:off x="611559" y="879107"/>
          <a:ext cx="2830877" cy="51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462" name="Equation" r:id="rId9" imgW="2882880" imgH="520560" progId="Equation.3">
                  <p:embed/>
                </p:oleObj>
              </mc:Choice>
              <mc:Fallback>
                <p:oleObj name="Equation" r:id="rId9" imgW="2882880" imgH="52056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59" y="879107"/>
                        <a:ext cx="2830877" cy="51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37"/>
          <p:cNvSpPr txBox="1">
            <a:spLocks noChangeArrowheads="1"/>
          </p:cNvSpPr>
          <p:nvPr/>
        </p:nvSpPr>
        <p:spPr bwMode="auto">
          <a:xfrm>
            <a:off x="611560" y="260648"/>
            <a:ext cx="2016224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重要反例</a:t>
            </a:r>
          </a:p>
        </p:txBody>
      </p:sp>
    </p:spTree>
    <p:extLst>
      <p:ext uri="{BB962C8B-B14F-4D97-AF65-F5344CB8AC3E}">
        <p14:creationId xmlns:p14="http://schemas.microsoft.com/office/powerpoint/2010/main" val="3406447423"/>
      </p:ext>
    </p:extLst>
  </p:cSld>
  <p:clrMapOvr>
    <a:masterClrMapping/>
  </p:clrMapOvr>
  <p:transition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Grp="1" noChangeAspect="1"/>
          </p:cNvGraphicFramePr>
          <p:nvPr>
            <p:ph type="title"/>
          </p:nvPr>
        </p:nvGraphicFramePr>
        <p:xfrm>
          <a:off x="750888" y="2368550"/>
          <a:ext cx="7793037" cy="204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4984" name="文档" r:id="rId3" imgW="6787440" imgH="1783080" progId="Word.Document.8">
                  <p:embed/>
                </p:oleObj>
              </mc:Choice>
              <mc:Fallback>
                <p:oleObj name="文档" r:id="rId3" imgW="6787440" imgH="1783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2368550"/>
                        <a:ext cx="7793037" cy="204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Rectangle 6"/>
          <p:cNvSpPr>
            <a:spLocks noChangeArrowheads="1"/>
          </p:cNvSpPr>
          <p:nvPr/>
        </p:nvSpPr>
        <p:spPr bwMode="auto">
          <a:xfrm>
            <a:off x="3243263" y="1524000"/>
            <a:ext cx="1565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chemeClr val="accent2"/>
                </a:solidFill>
                <a:ea typeface="黑体" pitchFamily="2" charset="-122"/>
              </a:rPr>
              <a:t>思考题</a:t>
            </a:r>
            <a:endParaRPr lang="zh-CN" altLang="en-US" sz="3600" b="1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434642"/>
      </p:ext>
    </p:extLst>
  </p:cSld>
  <p:clrMapOvr>
    <a:masterClrMapping/>
  </p:clrMapOvr>
  <p:transition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1295400" y="1066800"/>
            <a:ext cx="289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ea typeface="黑体" pitchFamily="2" charset="-122"/>
              </a:rPr>
              <a:t>思考题解答</a:t>
            </a:r>
            <a:endParaRPr lang="zh-CN" altLang="en-US" sz="2800" b="1">
              <a:ea typeface="黑体" pitchFamily="2" charset="-122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371600" y="200342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不能.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2559050" y="2830513"/>
          <a:ext cx="2921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276" name="公式" r:id="rId3" imgW="2920680" imgH="507960" progId="Equation.3">
                  <p:embed/>
                </p:oleObj>
              </mc:Choice>
              <mc:Fallback>
                <p:oleObj name="公式" r:id="rId3" imgW="29206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2830513"/>
                        <a:ext cx="2921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1828800" y="3810000"/>
          <a:ext cx="25479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277" name="文档" r:id="rId5" imgW="2448000" imgH="447480" progId="Word.Document.8">
                  <p:embed/>
                </p:oleObj>
              </mc:Choice>
              <mc:Fallback>
                <p:oleObj name="文档" r:id="rId5" imgW="2448000" imgH="447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10000"/>
                        <a:ext cx="254793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1447800" y="4581525"/>
          <a:ext cx="53340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278" name="文档" r:id="rId7" imgW="5274360" imgH="594360" progId="Word.Document.8">
                  <p:embed/>
                </p:oleObj>
              </mc:Choice>
              <mc:Fallback>
                <p:oleObj name="文档" r:id="rId7" imgW="5274360" imgH="594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581525"/>
                        <a:ext cx="53340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371600" y="287655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例如,</a:t>
            </a:r>
          </a:p>
        </p:txBody>
      </p:sp>
    </p:spTree>
    <p:extLst>
      <p:ext uri="{BB962C8B-B14F-4D97-AF65-F5344CB8AC3E}">
        <p14:creationId xmlns:p14="http://schemas.microsoft.com/office/powerpoint/2010/main" val="417726166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utoUpdateAnimBg="0"/>
      <p:bldP spid="31751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43608" y="1436583"/>
            <a:ext cx="6480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     作   业 </a:t>
            </a:r>
            <a:endParaRPr lang="en-US" altLang="zh-CN" sz="36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P151: 3, 4, 5(3), 6(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双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), 9, 12-15 .</a:t>
            </a:r>
            <a:endParaRPr lang="zh-CN" altLang="en-US" sz="36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86421"/>
      </p:ext>
    </p:extLst>
  </p:cSld>
  <p:clrMapOvr>
    <a:masterClrMapping/>
  </p:clrMapOvr>
  <p:transition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67544" y="571327"/>
            <a:ext cx="80648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第一节  偏导数与全微分</a:t>
            </a:r>
            <a:r>
              <a:rPr lang="en-US" altLang="zh-CN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二</a:t>
            </a:r>
            <a:r>
              <a:rPr lang="en-US" altLang="zh-CN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)</a:t>
            </a:r>
            <a:endParaRPr lang="zh-CN" altLang="en-US" sz="4800" b="1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155304" y="1484784"/>
            <a:ext cx="6017096" cy="222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kumimoji="0" lang="zh-CN" altLang="en-US" sz="4400" b="1" dirty="0">
                <a:solidFill>
                  <a:srgbClr val="9900CC"/>
                </a:solidFill>
                <a:ea typeface="隶书" pitchFamily="49" charset="-122"/>
              </a:rPr>
              <a:t>一</a:t>
            </a:r>
            <a:r>
              <a:rPr lang="zh-CN" altLang="en-US" sz="4400" b="1" dirty="0">
                <a:solidFill>
                  <a:srgbClr val="9900CC"/>
                </a:solidFill>
                <a:ea typeface="隶书" pitchFamily="49" charset="-122"/>
              </a:rPr>
              <a:t>、高阶偏导数</a:t>
            </a:r>
            <a:endParaRPr lang="en-US" altLang="zh-CN" sz="4400" b="1" dirty="0">
              <a:solidFill>
                <a:srgbClr val="9900CC"/>
              </a:solidFill>
              <a:ea typeface="隶书" pitchFamily="49" charset="-122"/>
            </a:endParaRPr>
          </a:p>
          <a:p>
            <a:pPr eaLnBrk="0" hangingPunct="0"/>
            <a:r>
              <a:rPr lang="zh-CN" altLang="en-US" sz="4400" b="1" dirty="0">
                <a:solidFill>
                  <a:srgbClr val="9900CC"/>
                </a:solidFill>
                <a:ea typeface="隶书" pitchFamily="49" charset="-122"/>
              </a:rPr>
              <a:t>二、高阶微分</a:t>
            </a:r>
          </a:p>
          <a:p>
            <a:pPr eaLnBrk="0" hangingPunct="0"/>
            <a:r>
              <a:rPr kumimoji="0" lang="zh-CN" altLang="en-US" sz="4400" b="1" dirty="0">
                <a:solidFill>
                  <a:srgbClr val="9900CC"/>
                </a:solidFill>
                <a:ea typeface="隶书" pitchFamily="49" charset="-122"/>
              </a:rPr>
              <a:t>三、</a:t>
            </a:r>
            <a:r>
              <a:rPr lang="zh-CN" altLang="en-US" sz="4400" b="1" dirty="0">
                <a:solidFill>
                  <a:srgbClr val="9900CC"/>
                </a:solidFill>
                <a:ea typeface="隶书" pitchFamily="49" charset="-122"/>
              </a:rPr>
              <a:t>向量值函数的导数</a:t>
            </a:r>
            <a:endParaRPr kumimoji="0" lang="en-US" altLang="zh-CN" sz="4400" b="1" dirty="0">
              <a:solidFill>
                <a:srgbClr val="9900CC"/>
              </a:solidFill>
              <a:ea typeface="隶书" pitchFamily="49" charset="-122"/>
            </a:endParaRPr>
          </a:p>
        </p:txBody>
      </p:sp>
      <p:sp>
        <p:nvSpPr>
          <p:cNvPr id="5" name="Rectangle 1029"/>
          <p:cNvSpPr>
            <a:spLocks noChangeArrowheads="1"/>
          </p:cNvSpPr>
          <p:nvPr/>
        </p:nvSpPr>
        <p:spPr bwMode="auto">
          <a:xfrm>
            <a:off x="604392" y="4005064"/>
            <a:ext cx="8072064" cy="1368152"/>
          </a:xfrm>
          <a:prstGeom prst="rect">
            <a:avLst/>
          </a:prstGeom>
          <a:solidFill>
            <a:srgbClr val="FFFFCC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defRPr/>
            </a:pPr>
            <a:r>
              <a:rPr lang="zh-CN" altLang="en-US" sz="32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重点：用定义求偏导、微分等与偏导计算</a:t>
            </a:r>
            <a:endParaRPr lang="en-US" altLang="zh-CN" sz="32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hangingPunct="0">
              <a:defRPr/>
            </a:pPr>
            <a:r>
              <a:rPr lang="zh-CN" altLang="en-US" sz="32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难点：可微、可导、方向导数与连续的关系</a:t>
            </a:r>
          </a:p>
        </p:txBody>
      </p:sp>
    </p:spTree>
    <p:extLst>
      <p:ext uri="{BB962C8B-B14F-4D97-AF65-F5344CB8AC3E}">
        <p14:creationId xmlns:p14="http://schemas.microsoft.com/office/powerpoint/2010/main" val="359706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Text Box 2"/>
          <p:cNvSpPr txBox="1">
            <a:spLocks noChangeArrowheads="1"/>
          </p:cNvSpPr>
          <p:nvPr/>
        </p:nvSpPr>
        <p:spPr bwMode="auto">
          <a:xfrm>
            <a:off x="914400" y="381000"/>
            <a:ext cx="708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偏导数的概念可以推广到三元函数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14400" y="1052513"/>
            <a:ext cx="6248400" cy="519112"/>
            <a:chOff x="672" y="1104"/>
            <a:chExt cx="3936" cy="327"/>
          </a:xfrm>
        </p:grpSpPr>
        <p:sp>
          <p:nvSpPr>
            <p:cNvPr id="4105" name="Text Box 3"/>
            <p:cNvSpPr txBox="1">
              <a:spLocks noChangeArrowheads="1"/>
            </p:cNvSpPr>
            <p:nvPr/>
          </p:nvSpPr>
          <p:spPr bwMode="auto">
            <a:xfrm>
              <a:off x="672" y="1104"/>
              <a:ext cx="39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如                          在                处    </a:t>
              </a:r>
            </a:p>
          </p:txBody>
        </p:sp>
        <p:graphicFrame>
          <p:nvGraphicFramePr>
            <p:cNvPr id="4101" name="Object 4"/>
            <p:cNvGraphicFramePr>
              <a:graphicFrameLocks noChangeAspect="1"/>
            </p:cNvGraphicFramePr>
            <p:nvPr/>
          </p:nvGraphicFramePr>
          <p:xfrm>
            <a:off x="1024" y="1152"/>
            <a:ext cx="132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8112" name="公式" r:id="rId3" imgW="2108160" imgH="406080" progId="Equation.3">
                    <p:embed/>
                  </p:oleObj>
                </mc:Choice>
                <mc:Fallback>
                  <p:oleObj name="公式" r:id="rId3" imgW="210816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4" y="1152"/>
                          <a:ext cx="132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2" name="Object 5"/>
            <p:cNvGraphicFramePr>
              <a:graphicFrameLocks noChangeAspect="1"/>
            </p:cNvGraphicFramePr>
            <p:nvPr/>
          </p:nvGraphicFramePr>
          <p:xfrm>
            <a:off x="2688" y="1137"/>
            <a:ext cx="76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8113" name="公式" r:id="rId5" imgW="1206360" imgH="406080" progId="Equation.3">
                    <p:embed/>
                  </p:oleObj>
                </mc:Choice>
                <mc:Fallback>
                  <p:oleObj name="公式" r:id="rId5" imgW="120636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137"/>
                          <a:ext cx="76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1149350" y="1763713"/>
          <a:ext cx="64785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114" name="公式" r:id="rId7" imgW="6476760" imgH="838080" progId="Equation.3">
                  <p:embed/>
                </p:oleObj>
              </mc:Choice>
              <mc:Fallback>
                <p:oleObj name="公式" r:id="rId7" imgW="64767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1763713"/>
                        <a:ext cx="64785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1168400" y="2868613"/>
          <a:ext cx="64404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115" name="公式" r:id="rId9" imgW="6438600" imgH="914400" progId="Equation.3">
                  <p:embed/>
                </p:oleObj>
              </mc:Choice>
              <mc:Fallback>
                <p:oleObj name="公式" r:id="rId9" imgW="64386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2868613"/>
                        <a:ext cx="64404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1190625" y="4075113"/>
          <a:ext cx="6389688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116" name="公式" r:id="rId11" imgW="6387840" imgH="863280" progId="Equation.3">
                  <p:embed/>
                </p:oleObj>
              </mc:Choice>
              <mc:Fallback>
                <p:oleObj name="公式" r:id="rId11" imgW="638784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4075113"/>
                        <a:ext cx="6389688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662531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489380"/>
              </p:ext>
            </p:extLst>
          </p:nvPr>
        </p:nvGraphicFramePr>
        <p:xfrm>
          <a:off x="323528" y="1124744"/>
          <a:ext cx="7920880" cy="2625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16" name="Document" r:id="rId3" imgW="8955290" imgH="2976711" progId="Word.Document.8">
                  <p:embed/>
                </p:oleObj>
              </mc:Choice>
              <mc:Fallback>
                <p:oleObj name="Document" r:id="rId3" imgW="8955290" imgH="29767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124744"/>
                        <a:ext cx="7920880" cy="2625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23528" y="332656"/>
            <a:ext cx="30684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一、高阶偏导数</a:t>
            </a:r>
            <a:endParaRPr lang="en-US" altLang="zh-CN" sz="32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53573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842782"/>
              </p:ext>
            </p:extLst>
          </p:nvPr>
        </p:nvGraphicFramePr>
        <p:xfrm>
          <a:off x="388119" y="693738"/>
          <a:ext cx="8288337" cy="573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40" name="Document" r:id="rId3" imgW="9914400" imgH="6871409" progId="Word.Document.8">
                  <p:embed/>
                </p:oleObj>
              </mc:Choice>
              <mc:Fallback>
                <p:oleObj name="Document" r:id="rId3" imgW="9914400" imgH="68714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19" y="693738"/>
                        <a:ext cx="8288337" cy="573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6892433" y="126876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</a:rPr>
              <a:t>纯偏导</a:t>
            </a:r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6867321" y="3629967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</a:rPr>
              <a:t>纯偏导</a:t>
            </a: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6964441" y="2045792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</a:rPr>
              <a:t>混合偏导</a:t>
            </a: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7000056" y="2837880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</a:rPr>
              <a:t>混合偏导</a:t>
            </a:r>
          </a:p>
        </p:txBody>
      </p:sp>
    </p:spTree>
    <p:extLst>
      <p:ext uri="{BB962C8B-B14F-4D97-AF65-F5344CB8AC3E}">
        <p14:creationId xmlns:p14="http://schemas.microsoft.com/office/powerpoint/2010/main" val="228633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130641"/>
              </p:ext>
            </p:extLst>
          </p:nvPr>
        </p:nvGraphicFramePr>
        <p:xfrm>
          <a:off x="179512" y="332656"/>
          <a:ext cx="8064574" cy="1265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41" name="Document" r:id="rId3" imgW="9368240" imgH="1450931" progId="Word.Document.8">
                  <p:embed/>
                </p:oleObj>
              </mc:Choice>
              <mc:Fallback>
                <p:oleObj name="Document" r:id="rId3" imgW="9368240" imgH="14509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32656"/>
                        <a:ext cx="8064574" cy="1265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135248"/>
              </p:ext>
            </p:extLst>
          </p:nvPr>
        </p:nvGraphicFramePr>
        <p:xfrm>
          <a:off x="467544" y="3645024"/>
          <a:ext cx="8350990" cy="2054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42" name="Document" r:id="rId5" imgW="9147184" imgH="2247647" progId="Word.Document.8">
                  <p:embed/>
                </p:oleObj>
              </mc:Choice>
              <mc:Fallback>
                <p:oleObj name="Document" r:id="rId5" imgW="9147184" imgH="224764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645024"/>
                        <a:ext cx="8350990" cy="20548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723347"/>
              </p:ext>
            </p:extLst>
          </p:nvPr>
        </p:nvGraphicFramePr>
        <p:xfrm>
          <a:off x="251519" y="1268760"/>
          <a:ext cx="7681422" cy="266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43" name="Document" r:id="rId7" imgW="8886885" imgH="3046163" progId="Word.Document.8">
                  <p:embed/>
                </p:oleObj>
              </mc:Choice>
              <mc:Fallback>
                <p:oleObj name="Document" r:id="rId7" imgW="8886885" imgH="304616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19" y="1268760"/>
                        <a:ext cx="7681422" cy="26642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611560" y="5661248"/>
            <a:ext cx="6676828" cy="523220"/>
          </a:xfrm>
          <a:prstGeom prst="rect">
            <a:avLst/>
          </a:prstGeom>
          <a:ln>
            <a:solidFill>
              <a:srgbClr val="FFCCFF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观察</a:t>
            </a:r>
            <a:r>
              <a:rPr lang="zh-CN" altLang="en-US" sz="2800" b="1" dirty="0"/>
              <a:t>：</a:t>
            </a:r>
            <a:r>
              <a:rPr lang="zh-CN" altLang="zh-CN" sz="2800" b="1" dirty="0"/>
              <a:t>本例中两个混合偏导数是相等的。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88855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Text Box 2"/>
          <p:cNvSpPr txBox="1">
            <a:spLocks noChangeArrowheads="1"/>
          </p:cNvSpPr>
          <p:nvPr/>
        </p:nvSpPr>
        <p:spPr bwMode="auto">
          <a:xfrm>
            <a:off x="1981200" y="0"/>
            <a:ext cx="518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graphicFrame>
        <p:nvGraphicFramePr>
          <p:cNvPr id="174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546368"/>
              </p:ext>
            </p:extLst>
          </p:nvPr>
        </p:nvGraphicFramePr>
        <p:xfrm>
          <a:off x="1611313" y="247650"/>
          <a:ext cx="7389812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288" name="Equation" r:id="rId3" imgW="8953200" imgH="2387520" progId="Equation.3">
                  <p:embed/>
                </p:oleObj>
              </mc:Choice>
              <mc:Fallback>
                <p:oleObj name="Equation" r:id="rId3" imgW="8953200" imgH="2387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3" y="247650"/>
                        <a:ext cx="7389812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11"/>
          <p:cNvSpPr txBox="1">
            <a:spLocks noChangeArrowheads="1"/>
          </p:cNvSpPr>
          <p:nvPr/>
        </p:nvSpPr>
        <p:spPr bwMode="auto">
          <a:xfrm>
            <a:off x="179958" y="116632"/>
            <a:ext cx="1799754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12.1.11</a:t>
            </a:r>
          </a:p>
        </p:txBody>
      </p:sp>
      <p:graphicFrame>
        <p:nvGraphicFramePr>
          <p:cNvPr id="501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113016"/>
              </p:ext>
            </p:extLst>
          </p:nvPr>
        </p:nvGraphicFramePr>
        <p:xfrm>
          <a:off x="323528" y="4653136"/>
          <a:ext cx="8592237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289" name="Equation" r:id="rId5" imgW="10058400" imgH="1434960" progId="Equation.3">
                  <p:embed/>
                </p:oleObj>
              </mc:Choice>
              <mc:Fallback>
                <p:oleObj name="Equation" r:id="rId5" imgW="10058400" imgH="1434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653136"/>
                        <a:ext cx="8592237" cy="1224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378752"/>
              </p:ext>
            </p:extLst>
          </p:nvPr>
        </p:nvGraphicFramePr>
        <p:xfrm>
          <a:off x="302468" y="1507852"/>
          <a:ext cx="7581900" cy="328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290" name="Document" r:id="rId7" imgW="8173673" imgH="3552837" progId="Word.Document.8">
                  <p:embed/>
                </p:oleObj>
              </mc:Choice>
              <mc:Fallback>
                <p:oleObj name="Document" r:id="rId7" imgW="8173673" imgH="355283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68" y="1507852"/>
                        <a:ext cx="7581900" cy="328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428933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Text Box 2"/>
          <p:cNvSpPr txBox="1">
            <a:spLocks noChangeArrowheads="1"/>
          </p:cNvSpPr>
          <p:nvPr/>
        </p:nvSpPr>
        <p:spPr bwMode="auto">
          <a:xfrm>
            <a:off x="1981200" y="0"/>
            <a:ext cx="518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graphicFrame>
        <p:nvGraphicFramePr>
          <p:cNvPr id="501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242336"/>
              </p:ext>
            </p:extLst>
          </p:nvPr>
        </p:nvGraphicFramePr>
        <p:xfrm>
          <a:off x="539551" y="764704"/>
          <a:ext cx="7128793" cy="179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224" name="Equation" r:id="rId3" imgW="7302240" imgH="1841400" progId="Equation.3">
                  <p:embed/>
                </p:oleObj>
              </mc:Choice>
              <mc:Fallback>
                <p:oleObj name="Equation" r:id="rId3" imgW="7302240" imgH="184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1" y="764704"/>
                        <a:ext cx="7128793" cy="179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560103" y="2852936"/>
            <a:ext cx="6316153" cy="523220"/>
          </a:xfrm>
          <a:prstGeom prst="rect">
            <a:avLst/>
          </a:prstGeom>
          <a:ln>
            <a:solidFill>
              <a:srgbClr val="FFCCFF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观察</a:t>
            </a:r>
            <a:r>
              <a:rPr lang="zh-CN" altLang="en-US" sz="2800" b="1" dirty="0"/>
              <a:t>：</a:t>
            </a:r>
            <a:r>
              <a:rPr lang="zh-CN" altLang="zh-CN" sz="2800" b="1" dirty="0"/>
              <a:t>本例中两个混合偏导数</a:t>
            </a:r>
            <a:r>
              <a:rPr lang="zh-CN" altLang="en-US" sz="2800" b="1" dirty="0"/>
              <a:t>不</a:t>
            </a:r>
            <a:r>
              <a:rPr lang="zh-CN" altLang="zh-CN" sz="2800" b="1" dirty="0"/>
              <a:t>相等。</a:t>
            </a:r>
            <a:endParaRPr lang="zh-CN" altLang="zh-CN" sz="2800" dirty="0"/>
          </a:p>
        </p:txBody>
      </p:sp>
      <p:sp>
        <p:nvSpPr>
          <p:cNvPr id="10" name="矩形 9"/>
          <p:cNvSpPr/>
          <p:nvPr/>
        </p:nvSpPr>
        <p:spPr>
          <a:xfrm>
            <a:off x="539552" y="3481844"/>
            <a:ext cx="7398179" cy="523220"/>
          </a:xfrm>
          <a:prstGeom prst="rect">
            <a:avLst/>
          </a:prstGeom>
          <a:ln>
            <a:solidFill>
              <a:srgbClr val="FFCCFF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问题</a:t>
            </a:r>
            <a:r>
              <a:rPr lang="zh-CN" altLang="en-US" sz="2800" b="1" dirty="0"/>
              <a:t>：</a:t>
            </a:r>
            <a:r>
              <a:rPr lang="zh-CN" altLang="zh-CN" sz="2800" b="1" dirty="0"/>
              <a:t>混合偏导数</a:t>
            </a:r>
            <a:r>
              <a:rPr lang="zh-CN" altLang="en-US" sz="2800" b="1" dirty="0"/>
              <a:t>需要满足什么条件才</a:t>
            </a:r>
            <a:r>
              <a:rPr lang="zh-CN" altLang="zh-CN" sz="2800" b="1" dirty="0"/>
              <a:t>相等</a:t>
            </a:r>
            <a:r>
              <a:rPr lang="zh-CN" altLang="en-US" sz="2800" b="1" dirty="0"/>
              <a:t>？</a:t>
            </a:r>
            <a:endParaRPr lang="zh-CN" altLang="zh-CN" sz="280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749084"/>
              </p:ext>
            </p:extLst>
          </p:nvPr>
        </p:nvGraphicFramePr>
        <p:xfrm>
          <a:off x="539552" y="4221088"/>
          <a:ext cx="8172807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225" name="Document" r:id="rId5" imgW="8657549" imgH="1838133" progId="Word.Document.8">
                  <p:embed/>
                </p:oleObj>
              </mc:Choice>
              <mc:Fallback>
                <p:oleObj name="Document" r:id="rId5" imgW="8657549" imgH="183813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221088"/>
                        <a:ext cx="8172807" cy="1728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825404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843404"/>
              </p:ext>
            </p:extLst>
          </p:nvPr>
        </p:nvGraphicFramePr>
        <p:xfrm>
          <a:off x="179512" y="1550417"/>
          <a:ext cx="8897000" cy="1374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911" name="Document" r:id="rId3" imgW="10512043" imgH="1623301" progId="Word.Document.8">
                  <p:embed/>
                </p:oleObj>
              </mc:Choice>
              <mc:Fallback>
                <p:oleObj name="Document" r:id="rId3" imgW="10512043" imgH="16233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550417"/>
                        <a:ext cx="8897000" cy="13745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483067"/>
              </p:ext>
            </p:extLst>
          </p:nvPr>
        </p:nvGraphicFramePr>
        <p:xfrm>
          <a:off x="179512" y="332656"/>
          <a:ext cx="818515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912" name="Document" r:id="rId5" imgW="8606065" imgH="1216666" progId="Word.Document.8">
                  <p:embed/>
                </p:oleObj>
              </mc:Choice>
              <mc:Fallback>
                <p:oleObj name="Document" r:id="rId5" imgW="8606065" imgH="1216666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32656"/>
                        <a:ext cx="818515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813665"/>
              </p:ext>
            </p:extLst>
          </p:nvPr>
        </p:nvGraphicFramePr>
        <p:xfrm>
          <a:off x="35496" y="2852936"/>
          <a:ext cx="9107011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913" name="Document" r:id="rId7" imgW="9743387" imgH="1862963" progId="Word.Document.8">
                  <p:embed/>
                </p:oleObj>
              </mc:Choice>
              <mc:Fallback>
                <p:oleObj name="Document" r:id="rId7" imgW="9743387" imgH="186296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2852936"/>
                        <a:ext cx="9107011" cy="1728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17791"/>
              </p:ext>
            </p:extLst>
          </p:nvPr>
        </p:nvGraphicFramePr>
        <p:xfrm>
          <a:off x="107504" y="4782840"/>
          <a:ext cx="8023225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914" name="Document" r:id="rId9" imgW="8026128" imgH="1801753" progId="Word.Document.8">
                  <p:embed/>
                </p:oleObj>
              </mc:Choice>
              <mc:Fallback>
                <p:oleObj name="Document" r:id="rId9" imgW="8026128" imgH="180175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782840"/>
                        <a:ext cx="8023225" cy="181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2699072" y="1321604"/>
            <a:ext cx="5113288" cy="523220"/>
          </a:xfrm>
          <a:prstGeom prst="rect">
            <a:avLst/>
          </a:prstGeom>
          <a:solidFill>
            <a:srgbClr val="FFFF99"/>
          </a:solidFill>
          <a:ln w="9525">
            <a:solidFill>
              <a:srgbClr val="57F584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</a:t>
            </a:r>
            <a:r>
              <a:rPr lang="en-US" altLang="zh-CN" sz="2800" b="1" dirty="0">
                <a:solidFill>
                  <a:srgbClr val="99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CN" altLang="en-US" sz="2800" b="1" dirty="0">
                <a:solidFill>
                  <a:srgbClr val="99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上述条件只是充分的</a:t>
            </a:r>
            <a:r>
              <a:rPr lang="en-US" altLang="zh-CN" sz="2800" b="1" dirty="0">
                <a:solidFill>
                  <a:srgbClr val="99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.(?)</a:t>
            </a:r>
          </a:p>
        </p:txBody>
      </p:sp>
    </p:spTree>
    <p:extLst>
      <p:ext uri="{BB962C8B-B14F-4D97-AF65-F5344CB8AC3E}">
        <p14:creationId xmlns:p14="http://schemas.microsoft.com/office/powerpoint/2010/main" val="271719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13880"/>
              </p:ext>
            </p:extLst>
          </p:nvPr>
        </p:nvGraphicFramePr>
        <p:xfrm>
          <a:off x="339725" y="1592263"/>
          <a:ext cx="6945313" cy="256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907" name="Document" r:id="rId3" imgW="7806880" imgH="2887844" progId="Word.Document.8">
                  <p:embed/>
                </p:oleObj>
              </mc:Choice>
              <mc:Fallback>
                <p:oleObj name="Document" r:id="rId3" imgW="7806880" imgH="28878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1592263"/>
                        <a:ext cx="6945313" cy="256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667857"/>
              </p:ext>
            </p:extLst>
          </p:nvPr>
        </p:nvGraphicFramePr>
        <p:xfrm>
          <a:off x="323850" y="1124744"/>
          <a:ext cx="737552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908" name="Document" r:id="rId5" imgW="7473508" imgH="669942" progId="Word.Document.8">
                  <p:embed/>
                </p:oleObj>
              </mc:Choice>
              <mc:Fallback>
                <p:oleObj name="Document" r:id="rId5" imgW="7473508" imgH="669942" progId="Word.Document.8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124744"/>
                        <a:ext cx="7375525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580065"/>
              </p:ext>
            </p:extLst>
          </p:nvPr>
        </p:nvGraphicFramePr>
        <p:xfrm>
          <a:off x="-30163" y="4885010"/>
          <a:ext cx="9174164" cy="1825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909" name="Document" r:id="rId7" imgW="9971342" imgH="2006993" progId="Word.Document.8">
                  <p:embed/>
                </p:oleObj>
              </mc:Choice>
              <mc:Fallback>
                <p:oleObj name="Document" r:id="rId7" imgW="9971342" imgH="200699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0163" y="4885010"/>
                        <a:ext cx="9174164" cy="1825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233644"/>
              </p:ext>
            </p:extLst>
          </p:nvPr>
        </p:nvGraphicFramePr>
        <p:xfrm>
          <a:off x="63287" y="4293096"/>
          <a:ext cx="8613169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910" name="Document" r:id="rId9" imgW="9276073" imgH="847816" progId="Word.Document.8">
                  <p:embed/>
                </p:oleObj>
              </mc:Choice>
              <mc:Fallback>
                <p:oleObj name="Document" r:id="rId9" imgW="9276073" imgH="84781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87" y="4293096"/>
                        <a:ext cx="8613169" cy="7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4AC63AC0-E320-45ED-8296-CC53496381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727543"/>
              </p:ext>
            </p:extLst>
          </p:nvPr>
        </p:nvGraphicFramePr>
        <p:xfrm>
          <a:off x="73347" y="332656"/>
          <a:ext cx="8747125" cy="974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911" name="Document" r:id="rId11" imgW="10426171" imgH="1170956" progId="Word.Document.8">
                  <p:embed/>
                </p:oleObj>
              </mc:Choice>
              <mc:Fallback>
                <p:oleObj name="Document" r:id="rId11" imgW="10426171" imgH="1170956" progId="Word.Document.8">
                  <p:embed/>
                  <p:pic>
                    <p:nvPicPr>
                      <p:cNvPr id="399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7" y="332656"/>
                        <a:ext cx="8747125" cy="974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051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416857"/>
              </p:ext>
            </p:extLst>
          </p:nvPr>
        </p:nvGraphicFramePr>
        <p:xfrm>
          <a:off x="398463" y="841375"/>
          <a:ext cx="7948612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708" name="Document" r:id="rId3" imgW="8970051" imgH="3323610" progId="Word.Document.8">
                  <p:embed/>
                </p:oleObj>
              </mc:Choice>
              <mc:Fallback>
                <p:oleObj name="Document" r:id="rId3" imgW="8970051" imgH="33236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841375"/>
                        <a:ext cx="7948612" cy="293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12106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7" name="Text Box 3"/>
          <p:cNvSpPr txBox="1">
            <a:spLocks noChangeArrowheads="1"/>
          </p:cNvSpPr>
          <p:nvPr/>
        </p:nvSpPr>
        <p:spPr bwMode="auto">
          <a:xfrm>
            <a:off x="34925" y="18669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566738" y="1776413"/>
          <a:ext cx="4176712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719" name="公式" r:id="rId3" imgW="4317840" imgH="825480" progId="Equation.3">
                  <p:embed/>
                </p:oleObj>
              </mc:Choice>
              <mc:Fallback>
                <p:oleObj name="公式" r:id="rId3" imgW="431784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1776413"/>
                        <a:ext cx="4176712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4741863" y="1714500"/>
          <a:ext cx="2324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720" name="公式" r:id="rId5" imgW="2323800" imgH="914400" progId="Equation.3">
                  <p:embed/>
                </p:oleObj>
              </mc:Choice>
              <mc:Fallback>
                <p:oleObj name="公式" r:id="rId5" imgW="23238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863" y="1714500"/>
                        <a:ext cx="2324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7046913" y="1787525"/>
          <a:ext cx="2032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721" name="公式" r:id="rId7" imgW="2031840" imgH="914400" progId="Equation.3">
                  <p:embed/>
                </p:oleObj>
              </mc:Choice>
              <mc:Fallback>
                <p:oleObj name="公式" r:id="rId7" imgW="20318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6913" y="1787525"/>
                        <a:ext cx="2032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835025" y="2692400"/>
          <a:ext cx="5753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722" name="公式" r:id="rId9" imgW="5752800" imgH="952200" progId="Equation.3">
                  <p:embed/>
                </p:oleObj>
              </mc:Choice>
              <mc:Fallback>
                <p:oleObj name="公式" r:id="rId9" imgW="575280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2692400"/>
                        <a:ext cx="5753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1049338" y="3860800"/>
          <a:ext cx="553878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723" name="公式" r:id="rId11" imgW="5537160" imgH="952200" progId="Equation.3">
                  <p:embed/>
                </p:oleObj>
              </mc:Choice>
              <mc:Fallback>
                <p:oleObj name="公式" r:id="rId11" imgW="553716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3860800"/>
                        <a:ext cx="5538787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0"/>
          <p:cNvGraphicFramePr>
            <a:graphicFrameLocks noChangeAspect="1"/>
          </p:cNvGraphicFramePr>
          <p:nvPr/>
        </p:nvGraphicFramePr>
        <p:xfrm>
          <a:off x="898525" y="5084763"/>
          <a:ext cx="5473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724" name="公式" r:id="rId13" imgW="5473440" imgH="952200" progId="Equation.3">
                  <p:embed/>
                </p:oleObj>
              </mc:Choice>
              <mc:Fallback>
                <p:oleObj name="公式" r:id="rId13" imgW="547344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5084763"/>
                        <a:ext cx="5473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11"/>
          <p:cNvGraphicFramePr>
            <a:graphicFrameLocks noChangeAspect="1"/>
          </p:cNvGraphicFramePr>
          <p:nvPr/>
        </p:nvGraphicFramePr>
        <p:xfrm>
          <a:off x="6443663" y="5345113"/>
          <a:ext cx="58261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725" name="公式" r:id="rId15" imgW="583920" imgH="317160" progId="Equation.3">
                  <p:embed/>
                </p:oleObj>
              </mc:Choice>
              <mc:Fallback>
                <p:oleObj name="公式" r:id="rId15" imgW="58392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5345113"/>
                        <a:ext cx="582612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34682"/>
              </p:ext>
            </p:extLst>
          </p:nvPr>
        </p:nvGraphicFramePr>
        <p:xfrm>
          <a:off x="107950" y="337270"/>
          <a:ext cx="7335838" cy="157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726" name="Document" r:id="rId17" imgW="7338240" imgH="1581120" progId="Word.Document.8">
                  <p:embed/>
                </p:oleObj>
              </mc:Choice>
              <mc:Fallback>
                <p:oleObj name="Document" r:id="rId17" imgW="7338240" imgH="1581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337270"/>
                        <a:ext cx="7335838" cy="157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464203"/>
              </p:ext>
            </p:extLst>
          </p:nvPr>
        </p:nvGraphicFramePr>
        <p:xfrm>
          <a:off x="1619672" y="820316"/>
          <a:ext cx="2095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727" name="公式" r:id="rId19" imgW="2095200" imgH="952200" progId="Equation.3">
                  <p:embed/>
                </p:oleObj>
              </mc:Choice>
              <mc:Fallback>
                <p:oleObj name="公式" r:id="rId19" imgW="209520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820316"/>
                        <a:ext cx="2095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Text Box 16"/>
          <p:cNvSpPr txBox="1">
            <a:spLocks noChangeArrowheads="1"/>
          </p:cNvSpPr>
          <p:nvPr/>
        </p:nvSpPr>
        <p:spPr bwMode="auto">
          <a:xfrm>
            <a:off x="197023" y="334963"/>
            <a:ext cx="990601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endParaRPr lang="en-US" altLang="zh-CN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059940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639627"/>
              </p:ext>
            </p:extLst>
          </p:nvPr>
        </p:nvGraphicFramePr>
        <p:xfrm>
          <a:off x="146942" y="260648"/>
          <a:ext cx="874553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69" name="Document" r:id="rId3" imgW="9519451" imgH="977363" progId="Word.Document.8">
                  <p:embed/>
                </p:oleObj>
              </mc:Choice>
              <mc:Fallback>
                <p:oleObj name="Document" r:id="rId3" imgW="9519451" imgH="9773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942" y="260648"/>
                        <a:ext cx="8745538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757299"/>
              </p:ext>
            </p:extLst>
          </p:nvPr>
        </p:nvGraphicFramePr>
        <p:xfrm>
          <a:off x="179512" y="908720"/>
          <a:ext cx="8331710" cy="2952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70" name="Document" r:id="rId5" imgW="8782118" imgH="3099061" progId="Word.Document.8">
                  <p:embed/>
                </p:oleObj>
              </mc:Choice>
              <mc:Fallback>
                <p:oleObj name="Document" r:id="rId5" imgW="8782118" imgH="309906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908720"/>
                        <a:ext cx="8331710" cy="2952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113659"/>
              </p:ext>
            </p:extLst>
          </p:nvPr>
        </p:nvGraphicFramePr>
        <p:xfrm>
          <a:off x="395536" y="3789040"/>
          <a:ext cx="7380292" cy="26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71" name="Document" r:id="rId7" imgW="8295722" imgH="2917695" progId="Word.Document.8">
                  <p:embed/>
                </p:oleObj>
              </mc:Choice>
              <mc:Fallback>
                <p:oleObj name="Document" r:id="rId7" imgW="8295722" imgH="2917695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789040"/>
                        <a:ext cx="7380292" cy="26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058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017174"/>
              </p:ext>
            </p:extLst>
          </p:nvPr>
        </p:nvGraphicFramePr>
        <p:xfrm>
          <a:off x="276225" y="5010150"/>
          <a:ext cx="7251700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432" name="Document" r:id="rId3" imgW="8362358" imgH="1509554" progId="Word.Document.8">
                  <p:embed/>
                </p:oleObj>
              </mc:Choice>
              <mc:Fallback>
                <p:oleObj name="Document" r:id="rId3" imgW="8362358" imgH="1509554" progId="Word.Document.8">
                  <p:embed/>
                  <p:pic>
                    <p:nvPicPr>
                      <p:cNvPr id="61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" y="5010150"/>
                        <a:ext cx="7251700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6D7A92C-0950-4CCF-ADAC-F65FC02EB83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53430" y="404664"/>
          <a:ext cx="8423026" cy="4426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433" name="Document" r:id="rId5" imgW="9172361" imgH="5286140" progId="Word.Document.8">
                  <p:embed/>
                </p:oleObj>
              </mc:Choice>
              <mc:Fallback>
                <p:oleObj name="Document" r:id="rId5" imgW="9172361" imgH="5286140" progId="Word.Document.8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76D7A92C-0950-4CCF-ADAC-F65FC02EB8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430" y="404664"/>
                        <a:ext cx="8423026" cy="4426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696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237618"/>
              </p:ext>
            </p:extLst>
          </p:nvPr>
        </p:nvGraphicFramePr>
        <p:xfrm>
          <a:off x="169985" y="1268760"/>
          <a:ext cx="8451850" cy="302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823" name="Document" r:id="rId3" imgW="9528092" imgH="3423649" progId="Word.Document.8">
                  <p:embed/>
                </p:oleObj>
              </mc:Choice>
              <mc:Fallback>
                <p:oleObj name="Document" r:id="rId3" imgW="9528092" imgH="34236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85" y="1268760"/>
                        <a:ext cx="8451850" cy="302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79512" y="107921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二、高阶微分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508873"/>
              </p:ext>
            </p:extLst>
          </p:nvPr>
        </p:nvGraphicFramePr>
        <p:xfrm>
          <a:off x="395536" y="4221088"/>
          <a:ext cx="8068195" cy="2031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824" name="Document" r:id="rId5" imgW="8632707" imgH="2173157" progId="Word.Document.8">
                  <p:embed/>
                </p:oleObj>
              </mc:Choice>
              <mc:Fallback>
                <p:oleObj name="Document" r:id="rId5" imgW="8632707" imgH="217315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221088"/>
                        <a:ext cx="8068195" cy="2031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51520" y="692696"/>
            <a:ext cx="11753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1" dirty="0">
                <a:solidFill>
                  <a:srgbClr val="99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1" dirty="0">
                <a:solidFill>
                  <a:srgbClr val="99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386002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511638"/>
              </p:ext>
            </p:extLst>
          </p:nvPr>
        </p:nvGraphicFramePr>
        <p:xfrm>
          <a:off x="251521" y="332657"/>
          <a:ext cx="5832647" cy="1116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912" name="Document" r:id="rId3" imgW="6023237" imgH="1149733" progId="Word.Document.8">
                  <p:embed/>
                </p:oleObj>
              </mc:Choice>
              <mc:Fallback>
                <p:oleObj name="Document" r:id="rId3" imgW="6023237" imgH="11497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1" y="332657"/>
                        <a:ext cx="5832647" cy="1116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019272"/>
              </p:ext>
            </p:extLst>
          </p:nvPr>
        </p:nvGraphicFramePr>
        <p:xfrm>
          <a:off x="337641" y="1484784"/>
          <a:ext cx="7978775" cy="322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913" name="Document" r:id="rId5" imgW="9048897" imgH="3674108" progId="Word.Document.8">
                  <p:embed/>
                </p:oleObj>
              </mc:Choice>
              <mc:Fallback>
                <p:oleObj name="Document" r:id="rId5" imgW="9048897" imgH="367410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41" y="1484784"/>
                        <a:ext cx="7978775" cy="322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796728"/>
              </p:ext>
            </p:extLst>
          </p:nvPr>
        </p:nvGraphicFramePr>
        <p:xfrm>
          <a:off x="265088" y="4653136"/>
          <a:ext cx="6107112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914" name="Document" r:id="rId7" imgW="6888380" imgH="1686635" progId="Word.Document.8">
                  <p:embed/>
                </p:oleObj>
              </mc:Choice>
              <mc:Fallback>
                <p:oleObj name="Document" r:id="rId7" imgW="6888380" imgH="1686635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088" y="4653136"/>
                        <a:ext cx="6107112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094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334152"/>
              </p:ext>
            </p:extLst>
          </p:nvPr>
        </p:nvGraphicFramePr>
        <p:xfrm>
          <a:off x="323528" y="980728"/>
          <a:ext cx="7662922" cy="3955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804" name="Document" r:id="rId3" imgW="9439165" imgH="4876379" progId="Word.Document.8">
                  <p:embed/>
                </p:oleObj>
              </mc:Choice>
              <mc:Fallback>
                <p:oleObj name="Document" r:id="rId3" imgW="9439165" imgH="48763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980728"/>
                        <a:ext cx="7662922" cy="3955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23528" y="260648"/>
            <a:ext cx="1728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800" b="1" dirty="0">
                <a:solidFill>
                  <a:srgbClr val="99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1" dirty="0">
                <a:solidFill>
                  <a:srgbClr val="99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表示</a:t>
            </a:r>
          </a:p>
        </p:txBody>
      </p:sp>
    </p:spTree>
    <p:extLst>
      <p:ext uri="{BB962C8B-B14F-4D97-AF65-F5344CB8AC3E}">
        <p14:creationId xmlns:p14="http://schemas.microsoft.com/office/powerpoint/2010/main" val="6163996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052243"/>
              </p:ext>
            </p:extLst>
          </p:nvPr>
        </p:nvGraphicFramePr>
        <p:xfrm>
          <a:off x="179512" y="476672"/>
          <a:ext cx="8834956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893" name="Document" r:id="rId3" imgW="10644533" imgH="1810425" progId="Word.Document.8">
                  <p:embed/>
                </p:oleObj>
              </mc:Choice>
              <mc:Fallback>
                <p:oleObj name="Document" r:id="rId3" imgW="10644533" imgH="18104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76672"/>
                        <a:ext cx="8834956" cy="1584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382113"/>
              </p:ext>
            </p:extLst>
          </p:nvPr>
        </p:nvGraphicFramePr>
        <p:xfrm>
          <a:off x="250825" y="2065338"/>
          <a:ext cx="8789169" cy="287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894" name="Document" r:id="rId5" imgW="9676783" imgH="3173191" progId="Word.Document.8">
                  <p:embed/>
                </p:oleObj>
              </mc:Choice>
              <mc:Fallback>
                <p:oleObj name="Document" r:id="rId5" imgW="9676783" imgH="317319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065338"/>
                        <a:ext cx="8789169" cy="2875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34291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939712"/>
              </p:ext>
            </p:extLst>
          </p:nvPr>
        </p:nvGraphicFramePr>
        <p:xfrm>
          <a:off x="251520" y="260648"/>
          <a:ext cx="5976664" cy="76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039" name="Document" r:id="rId3" imgW="5834224" imgH="742019" progId="Word.Document.8">
                  <p:embed/>
                </p:oleObj>
              </mc:Choice>
              <mc:Fallback>
                <p:oleObj name="Document" r:id="rId3" imgW="5834224" imgH="7420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60648"/>
                        <a:ext cx="5976664" cy="76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230679"/>
              </p:ext>
            </p:extLst>
          </p:nvPr>
        </p:nvGraphicFramePr>
        <p:xfrm>
          <a:off x="323850" y="841375"/>
          <a:ext cx="7743825" cy="271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040" name="Document" r:id="rId5" imgW="8427132" imgH="2968794" progId="Word.Document.8">
                  <p:embed/>
                </p:oleObj>
              </mc:Choice>
              <mc:Fallback>
                <p:oleObj name="Document" r:id="rId5" imgW="8427132" imgH="296879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841375"/>
                        <a:ext cx="7743825" cy="271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143756"/>
              </p:ext>
            </p:extLst>
          </p:nvPr>
        </p:nvGraphicFramePr>
        <p:xfrm>
          <a:off x="398463" y="3495675"/>
          <a:ext cx="718185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041" name="Document" r:id="rId7" imgW="8102028" imgH="1586236" progId="Word.Document.8">
                  <p:embed/>
                </p:oleObj>
              </mc:Choice>
              <mc:Fallback>
                <p:oleObj name="Document" r:id="rId7" imgW="8102028" imgH="1586236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3495675"/>
                        <a:ext cx="7181850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541618"/>
              </p:ext>
            </p:extLst>
          </p:nvPr>
        </p:nvGraphicFramePr>
        <p:xfrm>
          <a:off x="395536" y="4941168"/>
          <a:ext cx="812641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042" name="Document" r:id="rId9" imgW="9006054" imgH="1181760" progId="Word.Document.8">
                  <p:embed/>
                </p:oleObj>
              </mc:Choice>
              <mc:Fallback>
                <p:oleObj name="Document" r:id="rId9" imgW="9006054" imgH="1181760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941168"/>
                        <a:ext cx="8126413" cy="10604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416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534089"/>
              </p:ext>
            </p:extLst>
          </p:nvPr>
        </p:nvGraphicFramePr>
        <p:xfrm>
          <a:off x="251520" y="914400"/>
          <a:ext cx="8489389" cy="4602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876" name="Document" r:id="rId3" imgW="9317476" imgH="5053068" progId="Word.Document.8">
                  <p:embed/>
                </p:oleObj>
              </mc:Choice>
              <mc:Fallback>
                <p:oleObj name="Document" r:id="rId3" imgW="9317476" imgH="50530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914400"/>
                        <a:ext cx="8489389" cy="46028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23528" y="188640"/>
            <a:ext cx="43043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zh-CN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向量值函数的导数</a:t>
            </a:r>
            <a:endParaRPr lang="zh-CN" altLang="zh-CN" sz="32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98379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121866"/>
              </p:ext>
            </p:extLst>
          </p:nvPr>
        </p:nvGraphicFramePr>
        <p:xfrm>
          <a:off x="250825" y="471488"/>
          <a:ext cx="8126413" cy="492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900" name="Document" r:id="rId3" imgW="9388402" imgH="5684251" progId="Word.Document.8">
                  <p:embed/>
                </p:oleObj>
              </mc:Choice>
              <mc:Fallback>
                <p:oleObj name="Document" r:id="rId3" imgW="9388402" imgH="56842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71488"/>
                        <a:ext cx="8126413" cy="492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043608" y="5517232"/>
            <a:ext cx="6264696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Jacobi C.G.J.,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雅可比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德国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1804-1851 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146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259869"/>
              </p:ext>
            </p:extLst>
          </p:nvPr>
        </p:nvGraphicFramePr>
        <p:xfrm>
          <a:off x="251520" y="332656"/>
          <a:ext cx="8053934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131" name="Document" r:id="rId3" imgW="8298602" imgH="1625820" progId="Word.Document.8">
                  <p:embed/>
                </p:oleObj>
              </mc:Choice>
              <mc:Fallback>
                <p:oleObj name="Document" r:id="rId3" imgW="8298602" imgH="16258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32656"/>
                        <a:ext cx="8053934" cy="1584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298489"/>
              </p:ext>
            </p:extLst>
          </p:nvPr>
        </p:nvGraphicFramePr>
        <p:xfrm>
          <a:off x="251520" y="2060848"/>
          <a:ext cx="7992888" cy="125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132" name="Document" r:id="rId5" imgW="8132990" imgH="1275322" progId="Word.Document.8">
                  <p:embed/>
                </p:oleObj>
              </mc:Choice>
              <mc:Fallback>
                <p:oleObj name="Document" r:id="rId5" imgW="8132990" imgH="127532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060848"/>
                        <a:ext cx="7992888" cy="125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755386"/>
              </p:ext>
            </p:extLst>
          </p:nvPr>
        </p:nvGraphicFramePr>
        <p:xfrm>
          <a:off x="1480964" y="5085184"/>
          <a:ext cx="18669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133" name="Equation" r:id="rId7" imgW="1866900" imgH="977900" progId="Equation.3">
                  <p:embed/>
                </p:oleObj>
              </mc:Choice>
              <mc:Fallback>
                <p:oleObj name="Equation" r:id="rId7" imgW="1866900" imgH="9779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0964" y="5085184"/>
                        <a:ext cx="1866900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206696"/>
              </p:ext>
            </p:extLst>
          </p:nvPr>
        </p:nvGraphicFramePr>
        <p:xfrm>
          <a:off x="251520" y="2996952"/>
          <a:ext cx="8381370" cy="2376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134" name="Document" r:id="rId9" imgW="9291915" imgH="2628372" progId="Word.Document.8">
                  <p:embed/>
                </p:oleObj>
              </mc:Choice>
              <mc:Fallback>
                <p:oleObj name="Document" r:id="rId9" imgW="9291915" imgH="2628372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996952"/>
                        <a:ext cx="8381370" cy="2376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217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456234"/>
              </p:ext>
            </p:extLst>
          </p:nvPr>
        </p:nvGraphicFramePr>
        <p:xfrm>
          <a:off x="251520" y="548680"/>
          <a:ext cx="7964487" cy="197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977" name="Document" r:id="rId3" imgW="8818120" imgH="2197627" progId="Word.Document.8">
                  <p:embed/>
                </p:oleObj>
              </mc:Choice>
              <mc:Fallback>
                <p:oleObj name="Document" r:id="rId3" imgW="8818120" imgH="21976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548680"/>
                        <a:ext cx="7964487" cy="197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218541"/>
              </p:ext>
            </p:extLst>
          </p:nvPr>
        </p:nvGraphicFramePr>
        <p:xfrm>
          <a:off x="467544" y="2564904"/>
          <a:ext cx="7905750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978" name="Document" r:id="rId5" imgW="8756556" imgH="2166320" progId="Word.Document.8">
                  <p:embed/>
                </p:oleObj>
              </mc:Choice>
              <mc:Fallback>
                <p:oleObj name="Document" r:id="rId5" imgW="8756556" imgH="21663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564904"/>
                        <a:ext cx="7905750" cy="194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87423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741864"/>
              </p:ext>
            </p:extLst>
          </p:nvPr>
        </p:nvGraphicFramePr>
        <p:xfrm>
          <a:off x="323528" y="332656"/>
          <a:ext cx="7786687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948" name="Document" r:id="rId3" imgW="8537660" imgH="6002722" progId="Word.Document.8">
                  <p:embed/>
                </p:oleObj>
              </mc:Choice>
              <mc:Fallback>
                <p:oleObj name="Document" r:id="rId3" imgW="8537660" imgH="60027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32656"/>
                        <a:ext cx="7786687" cy="547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639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extLst/>
          </p:nvPr>
        </p:nvGraphicFramePr>
        <p:xfrm>
          <a:off x="355194" y="366863"/>
          <a:ext cx="7745198" cy="1381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479" name="Document" r:id="rId3" imgW="7661027" imgH="1374058" progId="Word.Document.8">
                  <p:embed/>
                </p:oleObj>
              </mc:Choice>
              <mc:Fallback>
                <p:oleObj name="Document" r:id="rId3" imgW="7661027" imgH="1374058" progId="Word.Document.8">
                  <p:embed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94" y="366863"/>
                        <a:ext cx="7745198" cy="13814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788BBEB-383A-4800-B898-40159F71D25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39552" y="3579606"/>
          <a:ext cx="5441312" cy="164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480" name="Document" r:id="rId5" imgW="5969052" imgH="1805771" progId="Word.Document.8">
                  <p:embed/>
                </p:oleObj>
              </mc:Choice>
              <mc:Fallback>
                <p:oleObj name="Document" r:id="rId5" imgW="5969052" imgH="1805771" progId="Word.Document.8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1788BBEB-383A-4800-B898-40159F71D2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579606"/>
                        <a:ext cx="5441312" cy="164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C2CFED43-E764-4561-B7E2-1358D095B00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55194" y="1716263"/>
          <a:ext cx="5368934" cy="19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481" name="Document" r:id="rId7" imgW="5401339" imgH="1925938" progId="Word.Document.8">
                  <p:embed/>
                </p:oleObj>
              </mc:Choice>
              <mc:Fallback>
                <p:oleObj name="Document" r:id="rId7" imgW="5401339" imgH="1925938" progId="Word.Document.8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C2CFED43-E764-4561-B7E2-1358D095B0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94" y="1716263"/>
                        <a:ext cx="5368934" cy="19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954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8851"/>
              </p:ext>
            </p:extLst>
          </p:nvPr>
        </p:nvGraphicFramePr>
        <p:xfrm>
          <a:off x="323850" y="2684463"/>
          <a:ext cx="8352606" cy="3457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110" name="Document" r:id="rId3" imgW="9674262" imgH="4013090" progId="Word.Document.8">
                  <p:embed/>
                </p:oleObj>
              </mc:Choice>
              <mc:Fallback>
                <p:oleObj name="Document" r:id="rId3" imgW="9674262" imgH="40130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684463"/>
                        <a:ext cx="8352606" cy="3457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782325"/>
              </p:ext>
            </p:extLst>
          </p:nvPr>
        </p:nvGraphicFramePr>
        <p:xfrm>
          <a:off x="323528" y="404664"/>
          <a:ext cx="8496944" cy="2151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111" name="Document" r:id="rId5" imgW="9552934" imgH="2416419" progId="Word.Document.8">
                  <p:embed/>
                </p:oleObj>
              </mc:Choice>
              <mc:Fallback>
                <p:oleObj name="Document" r:id="rId5" imgW="9552934" imgH="24164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04664"/>
                        <a:ext cx="8496944" cy="2151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852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670184"/>
              </p:ext>
            </p:extLst>
          </p:nvPr>
        </p:nvGraphicFramePr>
        <p:xfrm>
          <a:off x="121989" y="546100"/>
          <a:ext cx="8626475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143" name="Document" r:id="rId3" imgW="9449966" imgH="1782356" progId="Word.Document.8">
                  <p:embed/>
                </p:oleObj>
              </mc:Choice>
              <mc:Fallback>
                <p:oleObj name="Document" r:id="rId3" imgW="9449966" imgH="17823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89" y="546100"/>
                        <a:ext cx="8626475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59231"/>
              </p:ext>
            </p:extLst>
          </p:nvPr>
        </p:nvGraphicFramePr>
        <p:xfrm>
          <a:off x="251521" y="4869160"/>
          <a:ext cx="8352928" cy="149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144" name="Document" r:id="rId5" imgW="8501297" imgH="1510307" progId="Word.Document.8">
                  <p:embed/>
                </p:oleObj>
              </mc:Choice>
              <mc:Fallback>
                <p:oleObj name="Document" r:id="rId5" imgW="8501297" imgH="151030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1" y="4869160"/>
                        <a:ext cx="8352928" cy="149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713875"/>
              </p:ext>
            </p:extLst>
          </p:nvPr>
        </p:nvGraphicFramePr>
        <p:xfrm>
          <a:off x="107504" y="1916832"/>
          <a:ext cx="7488832" cy="2934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145" name="Document" r:id="rId7" imgW="8064586" imgH="3145482" progId="Word.Document.8">
                  <p:embed/>
                </p:oleObj>
              </mc:Choice>
              <mc:Fallback>
                <p:oleObj name="Document" r:id="rId7" imgW="8064586" imgH="314548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916832"/>
                        <a:ext cx="7488832" cy="2934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063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671408"/>
              </p:ext>
            </p:extLst>
          </p:nvPr>
        </p:nvGraphicFramePr>
        <p:xfrm>
          <a:off x="179512" y="260648"/>
          <a:ext cx="8812375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167" name="Document" r:id="rId3" imgW="10002606" imgH="2444127" progId="Word.Document.8">
                  <p:embed/>
                </p:oleObj>
              </mc:Choice>
              <mc:Fallback>
                <p:oleObj name="Document" r:id="rId3" imgW="10002606" imgH="24441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60648"/>
                        <a:ext cx="8812375" cy="2088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548561"/>
              </p:ext>
            </p:extLst>
          </p:nvPr>
        </p:nvGraphicFramePr>
        <p:xfrm>
          <a:off x="179512" y="4149080"/>
          <a:ext cx="8496944" cy="1478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168" name="Document" r:id="rId5" imgW="8881845" imgH="1554569" progId="Word.Document.8">
                  <p:embed/>
                </p:oleObj>
              </mc:Choice>
              <mc:Fallback>
                <p:oleObj name="Document" r:id="rId5" imgW="8881845" imgH="155456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149080"/>
                        <a:ext cx="8496944" cy="1478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283370"/>
              </p:ext>
            </p:extLst>
          </p:nvPr>
        </p:nvGraphicFramePr>
        <p:xfrm>
          <a:off x="107504" y="2420888"/>
          <a:ext cx="8712968" cy="177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169" name="Document" r:id="rId7" imgW="10301788" imgH="2114861" progId="Word.Document.8">
                  <p:embed/>
                </p:oleObj>
              </mc:Choice>
              <mc:Fallback>
                <p:oleObj name="Document" r:id="rId7" imgW="10301788" imgH="211486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420888"/>
                        <a:ext cx="8712968" cy="177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921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967320"/>
              </p:ext>
            </p:extLst>
          </p:nvPr>
        </p:nvGraphicFramePr>
        <p:xfrm>
          <a:off x="323528" y="548680"/>
          <a:ext cx="8379707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141" name="Document" r:id="rId3" imgW="9523051" imgH="1717223" progId="Word.Document.8">
                  <p:embed/>
                </p:oleObj>
              </mc:Choice>
              <mc:Fallback>
                <p:oleObj name="Document" r:id="rId3" imgW="9523051" imgH="17172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548680"/>
                        <a:ext cx="8379707" cy="1512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90315"/>
              </p:ext>
            </p:extLst>
          </p:nvPr>
        </p:nvGraphicFramePr>
        <p:xfrm>
          <a:off x="323527" y="2276872"/>
          <a:ext cx="8493633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142" name="Document" r:id="rId5" imgW="9616658" imgH="2445567" progId="Word.Document.8">
                  <p:embed/>
                </p:oleObj>
              </mc:Choice>
              <mc:Fallback>
                <p:oleObj name="Document" r:id="rId5" imgW="9616658" imgH="244556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7" y="2276872"/>
                        <a:ext cx="8493633" cy="2160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488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9" name="Text Box 37"/>
          <p:cNvSpPr txBox="1">
            <a:spLocks noChangeArrowheads="1"/>
          </p:cNvSpPr>
          <p:nvPr/>
        </p:nvSpPr>
        <p:spPr bwMode="auto">
          <a:xfrm>
            <a:off x="914400" y="533400"/>
            <a:ext cx="64659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多元函数微分学基本概念间的关系</a:t>
            </a: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2900363" y="2335213"/>
            <a:ext cx="528637" cy="941387"/>
            <a:chOff x="1827" y="1663"/>
            <a:chExt cx="333" cy="593"/>
          </a:xfrm>
        </p:grpSpPr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1827" y="1663"/>
              <a:ext cx="333" cy="59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 flipH="1">
              <a:off x="1920" y="1759"/>
              <a:ext cx="99" cy="35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" name="Group 40"/>
          <p:cNvGrpSpPr>
            <a:grpSpLocks/>
          </p:cNvGrpSpPr>
          <p:nvPr/>
        </p:nvGrpSpPr>
        <p:grpSpPr bwMode="auto">
          <a:xfrm>
            <a:off x="3505200" y="1708150"/>
            <a:ext cx="1682750" cy="609600"/>
            <a:chOff x="2208" y="1268"/>
            <a:chExt cx="1060" cy="384"/>
          </a:xfrm>
        </p:grpSpPr>
        <p:sp>
          <p:nvSpPr>
            <p:cNvPr id="35" name="Line 14"/>
            <p:cNvSpPr>
              <a:spLocks noChangeShapeType="1"/>
            </p:cNvSpPr>
            <p:nvPr/>
          </p:nvSpPr>
          <p:spPr bwMode="auto">
            <a:xfrm>
              <a:off x="2208" y="1385"/>
              <a:ext cx="106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15"/>
            <p:cNvSpPr>
              <a:spLocks noChangeShapeType="1"/>
            </p:cNvSpPr>
            <p:nvPr/>
          </p:nvSpPr>
          <p:spPr bwMode="auto">
            <a:xfrm>
              <a:off x="2208" y="1522"/>
              <a:ext cx="106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16"/>
            <p:cNvSpPr>
              <a:spLocks noChangeShapeType="1"/>
            </p:cNvSpPr>
            <p:nvPr/>
          </p:nvSpPr>
          <p:spPr bwMode="auto">
            <a:xfrm>
              <a:off x="2640" y="1268"/>
              <a:ext cx="144" cy="38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" name="Group 42"/>
          <p:cNvGrpSpPr>
            <a:grpSpLocks/>
          </p:cNvGrpSpPr>
          <p:nvPr/>
        </p:nvGrpSpPr>
        <p:grpSpPr bwMode="auto">
          <a:xfrm>
            <a:off x="3205162" y="3860650"/>
            <a:ext cx="502742" cy="860575"/>
            <a:chOff x="2900" y="2573"/>
            <a:chExt cx="272" cy="510"/>
          </a:xfrm>
        </p:grpSpPr>
        <p:sp>
          <p:nvSpPr>
            <p:cNvPr id="39" name="Line 25"/>
            <p:cNvSpPr>
              <a:spLocks noChangeShapeType="1"/>
            </p:cNvSpPr>
            <p:nvPr/>
          </p:nvSpPr>
          <p:spPr bwMode="auto">
            <a:xfrm flipH="1">
              <a:off x="2900" y="2573"/>
              <a:ext cx="272" cy="51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26"/>
            <p:cNvSpPr>
              <a:spLocks noChangeShapeType="1"/>
            </p:cNvSpPr>
            <p:nvPr/>
          </p:nvSpPr>
          <p:spPr bwMode="auto">
            <a:xfrm>
              <a:off x="2961" y="2680"/>
              <a:ext cx="211" cy="22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41" name="AutoShape 28"/>
          <p:cNvCxnSpPr>
            <a:cxnSpLocks noChangeShapeType="1"/>
          </p:cNvCxnSpPr>
          <p:nvPr/>
        </p:nvCxnSpPr>
        <p:spPr bwMode="auto">
          <a:xfrm rot="5400000" flipH="1" flipV="1">
            <a:off x="4984080" y="2634061"/>
            <a:ext cx="1304130" cy="608013"/>
          </a:xfrm>
          <a:prstGeom prst="bentConnector3">
            <a:avLst>
              <a:gd name="adj1" fmla="val -891"/>
            </a:avLst>
          </a:prstGeom>
          <a:noFill/>
          <a:ln w="57150">
            <a:solidFill>
              <a:srgbClr val="00B05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2" name="Group 32"/>
          <p:cNvGrpSpPr>
            <a:grpSpLocks/>
          </p:cNvGrpSpPr>
          <p:nvPr/>
        </p:nvGrpSpPr>
        <p:grpSpPr bwMode="auto">
          <a:xfrm flipH="1">
            <a:off x="5122863" y="2335213"/>
            <a:ext cx="528637" cy="941387"/>
            <a:chOff x="1827" y="1663"/>
            <a:chExt cx="333" cy="593"/>
          </a:xfrm>
        </p:grpSpPr>
        <p:sp>
          <p:nvSpPr>
            <p:cNvPr id="44" name="Line 33"/>
            <p:cNvSpPr>
              <a:spLocks noChangeShapeType="1"/>
            </p:cNvSpPr>
            <p:nvPr/>
          </p:nvSpPr>
          <p:spPr bwMode="auto">
            <a:xfrm>
              <a:off x="1827" y="1663"/>
              <a:ext cx="333" cy="59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34"/>
            <p:cNvSpPr>
              <a:spLocks noChangeShapeType="1"/>
            </p:cNvSpPr>
            <p:nvPr/>
          </p:nvSpPr>
          <p:spPr bwMode="auto">
            <a:xfrm flipH="1">
              <a:off x="1920" y="1759"/>
              <a:ext cx="99" cy="35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46" name="AutoShape 36"/>
          <p:cNvCxnSpPr>
            <a:cxnSpLocks noChangeShapeType="1"/>
          </p:cNvCxnSpPr>
          <p:nvPr/>
        </p:nvCxnSpPr>
        <p:spPr bwMode="auto">
          <a:xfrm rot="5400000" flipH="1">
            <a:off x="2229644" y="2458885"/>
            <a:ext cx="1295400" cy="990600"/>
          </a:xfrm>
          <a:prstGeom prst="bentConnector3">
            <a:avLst>
              <a:gd name="adj1" fmla="val 977"/>
            </a:avLst>
          </a:prstGeom>
          <a:noFill/>
          <a:ln w="57150">
            <a:solidFill>
              <a:srgbClr val="00B05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7" name="Group 41"/>
          <p:cNvGrpSpPr>
            <a:grpSpLocks/>
          </p:cNvGrpSpPr>
          <p:nvPr/>
        </p:nvGrpSpPr>
        <p:grpSpPr bwMode="auto">
          <a:xfrm>
            <a:off x="1258888" y="1685925"/>
            <a:ext cx="5905500" cy="3614739"/>
            <a:chOff x="793" y="1219"/>
            <a:chExt cx="3720" cy="2277"/>
          </a:xfrm>
        </p:grpSpPr>
        <p:sp>
          <p:nvSpPr>
            <p:cNvPr id="48" name="Text Box 4"/>
            <p:cNvSpPr txBox="1">
              <a:spLocks noChangeArrowheads="1"/>
            </p:cNvSpPr>
            <p:nvPr/>
          </p:nvSpPr>
          <p:spPr bwMode="auto">
            <a:xfrm>
              <a:off x="2140" y="2236"/>
              <a:ext cx="1207" cy="365"/>
            </a:xfrm>
            <a:prstGeom prst="rect">
              <a:avLst/>
            </a:prstGeom>
            <a:noFill/>
            <a:ln w="222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函数可微</a:t>
              </a:r>
              <a:endParaRPr lang="zh-CN" altLang="en-US" sz="48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9" name="Text Box 5"/>
            <p:cNvSpPr txBox="1">
              <a:spLocks noChangeArrowheads="1"/>
            </p:cNvSpPr>
            <p:nvPr/>
          </p:nvSpPr>
          <p:spPr bwMode="auto">
            <a:xfrm>
              <a:off x="864" y="1219"/>
              <a:ext cx="1200" cy="365"/>
            </a:xfrm>
            <a:prstGeom prst="rect">
              <a:avLst/>
            </a:prstGeom>
            <a:noFill/>
            <a:ln w="222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3200" b="1" dirty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函数连续</a:t>
              </a:r>
              <a:endParaRPr lang="zh-CN" altLang="en-US" sz="3200" b="1" dirty="0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0" name="Text Box 23"/>
            <p:cNvSpPr txBox="1">
              <a:spLocks noChangeArrowheads="1"/>
            </p:cNvSpPr>
            <p:nvPr/>
          </p:nvSpPr>
          <p:spPr bwMode="auto">
            <a:xfrm>
              <a:off x="793" y="3131"/>
              <a:ext cx="1415" cy="365"/>
            </a:xfrm>
            <a:prstGeom prst="rect">
              <a:avLst/>
            </a:prstGeom>
            <a:noFill/>
            <a:ln w="222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偏导数连续</a:t>
              </a:r>
              <a:endParaRPr lang="zh-CN" altLang="en-US" sz="320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1" name="Text Box 38"/>
            <p:cNvSpPr txBox="1">
              <a:spLocks noChangeArrowheads="1"/>
            </p:cNvSpPr>
            <p:nvPr/>
          </p:nvSpPr>
          <p:spPr bwMode="auto">
            <a:xfrm>
              <a:off x="3347" y="1248"/>
              <a:ext cx="1166" cy="365"/>
            </a:xfrm>
            <a:prstGeom prst="rect">
              <a:avLst/>
            </a:prstGeom>
            <a:noFill/>
            <a:ln w="222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函数可导</a:t>
              </a:r>
              <a:endParaRPr lang="zh-CN" altLang="en-US" sz="48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52" name="Text Box 23"/>
          <p:cNvSpPr txBox="1">
            <a:spLocks noChangeArrowheads="1"/>
          </p:cNvSpPr>
          <p:nvPr/>
        </p:nvSpPr>
        <p:spPr bwMode="auto">
          <a:xfrm>
            <a:off x="5133999" y="4716433"/>
            <a:ext cx="2678361" cy="584775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方向导数存在</a:t>
            </a:r>
            <a:endParaRPr lang="zh-CN" altLang="en-US" sz="3200" dirty="0">
              <a:solidFill>
                <a:srgbClr val="99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57" name="AutoShape 28"/>
          <p:cNvCxnSpPr>
            <a:cxnSpLocks noChangeShapeType="1"/>
          </p:cNvCxnSpPr>
          <p:nvPr/>
        </p:nvCxnSpPr>
        <p:spPr bwMode="auto">
          <a:xfrm rot="5400000" flipH="1" flipV="1">
            <a:off x="3316336" y="4187330"/>
            <a:ext cx="1149896" cy="497334"/>
          </a:xfrm>
          <a:prstGeom prst="bentConnector3">
            <a:avLst>
              <a:gd name="adj1" fmla="val -2586"/>
            </a:avLst>
          </a:prstGeom>
          <a:noFill/>
          <a:ln w="57150">
            <a:solidFill>
              <a:srgbClr val="00B05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28"/>
          <p:cNvCxnSpPr>
            <a:cxnSpLocks noChangeShapeType="1"/>
          </p:cNvCxnSpPr>
          <p:nvPr/>
        </p:nvCxnSpPr>
        <p:spPr bwMode="auto">
          <a:xfrm rot="16200000" flipH="1">
            <a:off x="4272484" y="4160565"/>
            <a:ext cx="1077891" cy="622872"/>
          </a:xfrm>
          <a:prstGeom prst="bentConnector3">
            <a:avLst>
              <a:gd name="adj1" fmla="val 96521"/>
            </a:avLst>
          </a:prstGeom>
          <a:noFill/>
          <a:ln w="57150">
            <a:solidFill>
              <a:srgbClr val="00B05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9" name="Group 40"/>
          <p:cNvGrpSpPr>
            <a:grpSpLocks/>
          </p:cNvGrpSpPr>
          <p:nvPr/>
        </p:nvGrpSpPr>
        <p:grpSpPr bwMode="auto">
          <a:xfrm>
            <a:off x="6299722" y="2420887"/>
            <a:ext cx="576263" cy="2295545"/>
            <a:chOff x="2043" y="745"/>
            <a:chExt cx="363" cy="1225"/>
          </a:xfrm>
        </p:grpSpPr>
        <p:sp>
          <p:nvSpPr>
            <p:cNvPr id="60" name="Line 14"/>
            <p:cNvSpPr>
              <a:spLocks noChangeShapeType="1"/>
            </p:cNvSpPr>
            <p:nvPr/>
          </p:nvSpPr>
          <p:spPr bwMode="auto">
            <a:xfrm flipV="1">
              <a:off x="2315" y="751"/>
              <a:ext cx="0" cy="121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15"/>
            <p:cNvSpPr>
              <a:spLocks noChangeShapeType="1"/>
            </p:cNvSpPr>
            <p:nvPr/>
          </p:nvSpPr>
          <p:spPr bwMode="auto">
            <a:xfrm flipV="1">
              <a:off x="2152" y="745"/>
              <a:ext cx="0" cy="122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16"/>
            <p:cNvSpPr>
              <a:spLocks noChangeShapeType="1"/>
            </p:cNvSpPr>
            <p:nvPr/>
          </p:nvSpPr>
          <p:spPr bwMode="auto">
            <a:xfrm>
              <a:off x="2043" y="1268"/>
              <a:ext cx="363" cy="22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3" name="Group 42"/>
          <p:cNvGrpSpPr>
            <a:grpSpLocks/>
          </p:cNvGrpSpPr>
          <p:nvPr/>
        </p:nvGrpSpPr>
        <p:grpSpPr bwMode="auto">
          <a:xfrm flipV="1">
            <a:off x="5004048" y="3861048"/>
            <a:ext cx="647452" cy="860178"/>
            <a:chOff x="2900" y="2573"/>
            <a:chExt cx="272" cy="510"/>
          </a:xfrm>
        </p:grpSpPr>
        <p:sp>
          <p:nvSpPr>
            <p:cNvPr id="64" name="Line 25"/>
            <p:cNvSpPr>
              <a:spLocks noChangeShapeType="1"/>
            </p:cNvSpPr>
            <p:nvPr/>
          </p:nvSpPr>
          <p:spPr bwMode="auto">
            <a:xfrm flipH="1">
              <a:off x="2900" y="2573"/>
              <a:ext cx="272" cy="51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26"/>
            <p:cNvSpPr>
              <a:spLocks noChangeShapeType="1"/>
            </p:cNvSpPr>
            <p:nvPr/>
          </p:nvSpPr>
          <p:spPr bwMode="auto">
            <a:xfrm>
              <a:off x="2961" y="2680"/>
              <a:ext cx="211" cy="22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1443866"/>
      </p:ext>
    </p:extLst>
  </p:cSld>
  <p:clrMapOvr>
    <a:masterClrMapping/>
  </p:clrMapOvr>
  <p:transition>
    <p:wip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359384"/>
              </p:ext>
            </p:extLst>
          </p:nvPr>
        </p:nvGraphicFramePr>
        <p:xfrm>
          <a:off x="3707904" y="476672"/>
          <a:ext cx="4752528" cy="14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551" name="Equation" r:id="rId3" imgW="5321300" imgH="1625600" progId="Equation.3">
                  <p:embed/>
                </p:oleObj>
              </mc:Choice>
              <mc:Fallback>
                <p:oleObj name="Equation" r:id="rId3" imgW="5321300" imgH="162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476672"/>
                        <a:ext cx="4752528" cy="1431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103743"/>
              </p:ext>
            </p:extLst>
          </p:nvPr>
        </p:nvGraphicFramePr>
        <p:xfrm>
          <a:off x="539552" y="3284984"/>
          <a:ext cx="5976664" cy="1461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552" name="Equation" r:id="rId5" imgW="6540500" imgH="1600200" progId="Equation.3">
                  <p:embed/>
                </p:oleObj>
              </mc:Choice>
              <mc:Fallback>
                <p:oleObj name="Equation" r:id="rId5" imgW="6540500" imgH="160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284984"/>
                        <a:ext cx="5976664" cy="14615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516165"/>
              </p:ext>
            </p:extLst>
          </p:nvPr>
        </p:nvGraphicFramePr>
        <p:xfrm>
          <a:off x="586388" y="1700808"/>
          <a:ext cx="513397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553" name="Equation" r:id="rId7" imgW="5130800" imgH="1460500" progId="Equation.3">
                  <p:embed/>
                </p:oleObj>
              </mc:Choice>
              <mc:Fallback>
                <p:oleObj name="Equation" r:id="rId7" imgW="5130800" imgH="146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388" y="1700808"/>
                        <a:ext cx="5133975" cy="1457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92880"/>
              </p:ext>
            </p:extLst>
          </p:nvPr>
        </p:nvGraphicFramePr>
        <p:xfrm>
          <a:off x="611559" y="879107"/>
          <a:ext cx="2830877" cy="51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554" name="Equation" r:id="rId9" imgW="2882880" imgH="520560" progId="Equation.3">
                  <p:embed/>
                </p:oleObj>
              </mc:Choice>
              <mc:Fallback>
                <p:oleObj name="Equation" r:id="rId9" imgW="2882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59" y="879107"/>
                        <a:ext cx="2830877" cy="51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37"/>
          <p:cNvSpPr txBox="1">
            <a:spLocks noChangeArrowheads="1"/>
          </p:cNvSpPr>
          <p:nvPr/>
        </p:nvSpPr>
        <p:spPr bwMode="auto">
          <a:xfrm>
            <a:off x="611560" y="260648"/>
            <a:ext cx="2016224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重要反例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525056"/>
              </p:ext>
            </p:extLst>
          </p:nvPr>
        </p:nvGraphicFramePr>
        <p:xfrm>
          <a:off x="634979" y="4941168"/>
          <a:ext cx="5665214" cy="1485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555" name="Equation" r:id="rId11" imgW="5574960" imgH="1460160" progId="Equation.3">
                  <p:embed/>
                </p:oleObj>
              </mc:Choice>
              <mc:Fallback>
                <p:oleObj name="Equation" r:id="rId11" imgW="5574960" imgH="1460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979" y="4941168"/>
                        <a:ext cx="5665214" cy="1485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1188210"/>
      </p:ext>
    </p:extLst>
  </p:cSld>
  <p:clrMapOvr>
    <a:masterClrMapping/>
  </p:clrMapOvr>
  <p:transition>
    <p:wip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908720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         作   业 </a:t>
            </a:r>
            <a:endParaRPr lang="en-US" altLang="zh-CN" sz="36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P153: 16(1,3,4,6), 17(2,4), 18, 20, 21(2), 22 .</a:t>
            </a:r>
            <a:endParaRPr lang="zh-CN" altLang="en-US" sz="36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983179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631950" y="457200"/>
          <a:ext cx="5911850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616" name="Document" r:id="rId3" imgW="6118920" imgH="1676520" progId="Word.Document.8">
                  <p:embed/>
                </p:oleObj>
              </mc:Choice>
              <mc:Fallback>
                <p:oleObj name="Document" r:id="rId3" imgW="6118920" imgH="1676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457200"/>
                        <a:ext cx="5911850" cy="161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Text Box 3"/>
          <p:cNvSpPr txBox="1">
            <a:spLocks noChangeArrowheads="1"/>
          </p:cNvSpPr>
          <p:nvPr/>
        </p:nvSpPr>
        <p:spPr bwMode="auto">
          <a:xfrm>
            <a:off x="914400" y="2154238"/>
            <a:ext cx="53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证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1993900" y="2016125"/>
          <a:ext cx="762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617" name="公式" r:id="rId5" imgW="761760" imgH="888840" progId="Equation.3">
                  <p:embed/>
                </p:oleObj>
              </mc:Choice>
              <mc:Fallback>
                <p:oleObj name="公式" r:id="rId5" imgW="7617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2016125"/>
                        <a:ext cx="762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2800350" y="2205038"/>
          <a:ext cx="901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618" name="公式" r:id="rId7" imgW="901440" imgH="469800" progId="Equation.3">
                  <p:embed/>
                </p:oleObj>
              </mc:Choice>
              <mc:Fallback>
                <p:oleObj name="公式" r:id="rId7" imgW="9014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2205038"/>
                        <a:ext cx="901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4533900" y="2016125"/>
          <a:ext cx="736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619" name="公式" r:id="rId9" imgW="736560" imgH="965160" progId="Equation.3">
                  <p:embed/>
                </p:oleObj>
              </mc:Choice>
              <mc:Fallback>
                <p:oleObj name="公式" r:id="rId9" imgW="73656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2016125"/>
                        <a:ext cx="736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5327650" y="2219325"/>
          <a:ext cx="11049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620" name="公式" r:id="rId11" imgW="1104840" imgH="444240" progId="Equation.3">
                  <p:embed/>
                </p:oleObj>
              </mc:Choice>
              <mc:Fallback>
                <p:oleObj name="公式" r:id="rId11" imgW="11048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2219325"/>
                        <a:ext cx="11049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1752600" y="3184525"/>
          <a:ext cx="2159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621" name="公式" r:id="rId13" imgW="2158920" imgH="965160" progId="Equation.3">
                  <p:embed/>
                </p:oleObj>
              </mc:Choice>
              <mc:Fallback>
                <p:oleObj name="公式" r:id="rId13" imgW="215892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184525"/>
                        <a:ext cx="2159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4038600" y="3184525"/>
          <a:ext cx="3568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622" name="公式" r:id="rId15" imgW="3568680" imgH="965160" progId="Equation.3">
                  <p:embed/>
                </p:oleObj>
              </mc:Choice>
              <mc:Fallback>
                <p:oleObj name="公式" r:id="rId15" imgW="356868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184525"/>
                        <a:ext cx="3568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1803400" y="4543425"/>
          <a:ext cx="1511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623" name="公式" r:id="rId17" imgW="1511280" imgH="419040" progId="Equation.3">
                  <p:embed/>
                </p:oleObj>
              </mc:Choice>
              <mc:Fallback>
                <p:oleObj name="公式" r:id="rId17" imgW="15112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4543425"/>
                        <a:ext cx="1511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3454400" y="4625975"/>
          <a:ext cx="7620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624" name="公式" r:id="rId19" imgW="761760" imgH="342720" progId="Equation.3">
                  <p:embed/>
                </p:oleObj>
              </mc:Choice>
              <mc:Fallback>
                <p:oleObj name="公式" r:id="rId19" imgW="7617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625975"/>
                        <a:ext cx="7620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5056188" y="45100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原结论成立．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762000" y="533400"/>
            <a:ext cx="9906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zh-CN" altLang="en-US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934601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814091"/>
              </p:ext>
            </p:extLst>
          </p:nvPr>
        </p:nvGraphicFramePr>
        <p:xfrm>
          <a:off x="604839" y="403570"/>
          <a:ext cx="6703466" cy="2161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008" name="Document" r:id="rId3" imgW="6720120" imgH="2171880" progId="Word.Document.8">
                  <p:embed/>
                </p:oleObj>
              </mc:Choice>
              <mc:Fallback>
                <p:oleObj name="Document" r:id="rId3" imgW="6720120" imgH="21718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9" y="403570"/>
                        <a:ext cx="6703466" cy="2161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Text Box 3"/>
          <p:cNvSpPr txBox="1">
            <a:spLocks noChangeArrowheads="1"/>
          </p:cNvSpPr>
          <p:nvPr/>
        </p:nvSpPr>
        <p:spPr bwMode="auto">
          <a:xfrm>
            <a:off x="609600" y="2151063"/>
            <a:ext cx="53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证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1447800" y="1981200"/>
          <a:ext cx="1714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009" name="公式" r:id="rId5" imgW="1714320" imgH="888840" progId="Equation.3">
                  <p:embed/>
                </p:oleObj>
              </mc:Choice>
              <mc:Fallback>
                <p:oleObj name="公式" r:id="rId5" imgW="171432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81200"/>
                        <a:ext cx="1714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3232150" y="1984375"/>
          <a:ext cx="1917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010" name="公式" r:id="rId7" imgW="1917360" imgH="888840" progId="Equation.3">
                  <p:embed/>
                </p:oleObj>
              </mc:Choice>
              <mc:Fallback>
                <p:oleObj name="公式" r:id="rId7" imgW="19173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1984375"/>
                        <a:ext cx="1917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838200" y="3070225"/>
          <a:ext cx="1739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011" name="公式" r:id="rId9" imgW="1739880" imgH="965160" progId="Equation.3">
                  <p:embed/>
                </p:oleObj>
              </mc:Choice>
              <mc:Fallback>
                <p:oleObj name="公式" r:id="rId9" imgW="173988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070225"/>
                        <a:ext cx="1739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2603500" y="3070225"/>
          <a:ext cx="1384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012" name="公式" r:id="rId11" imgW="1384200" imgH="965160" progId="Equation.3">
                  <p:embed/>
                </p:oleObj>
              </mc:Choice>
              <mc:Fallback>
                <p:oleObj name="公式" r:id="rId11" imgW="138420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3070225"/>
                        <a:ext cx="1384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4597400" y="3095625"/>
          <a:ext cx="1727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013" name="公式" r:id="rId13" imgW="1726920" imgH="888840" progId="Equation.3">
                  <p:embed/>
                </p:oleObj>
              </mc:Choice>
              <mc:Fallback>
                <p:oleObj name="公式" r:id="rId13" imgW="172692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3095625"/>
                        <a:ext cx="1727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6413500" y="3070225"/>
          <a:ext cx="1346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014" name="公式" r:id="rId15" imgW="1346040" imgH="965160" progId="Equation.3">
                  <p:embed/>
                </p:oleObj>
              </mc:Choice>
              <mc:Fallback>
                <p:oleObj name="公式" r:id="rId15" imgW="134604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3070225"/>
                        <a:ext cx="13462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990600" y="4289425"/>
          <a:ext cx="2286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015" name="公式" r:id="rId17" imgW="2286000" imgH="965160" progId="Equation.3">
                  <p:embed/>
                </p:oleObj>
              </mc:Choice>
              <mc:Fallback>
                <p:oleObj name="公式" r:id="rId17" imgW="228600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289425"/>
                        <a:ext cx="2286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3346450" y="4289425"/>
          <a:ext cx="901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016" name="公式" r:id="rId19" imgW="901440" imgH="888840" progId="Equation.3">
                  <p:embed/>
                </p:oleObj>
              </mc:Choice>
              <mc:Fallback>
                <p:oleObj name="公式" r:id="rId19" imgW="90144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4289425"/>
                        <a:ext cx="901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5" name="Object 13"/>
          <p:cNvGraphicFramePr>
            <a:graphicFrameLocks noChangeAspect="1"/>
          </p:cNvGraphicFramePr>
          <p:nvPr/>
        </p:nvGraphicFramePr>
        <p:xfrm>
          <a:off x="4343400" y="4292600"/>
          <a:ext cx="4810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017" name="公式" r:id="rId21" imgW="482400" imgH="965160" progId="Equation.3">
                  <p:embed/>
                </p:oleObj>
              </mc:Choice>
              <mc:Fallback>
                <p:oleObj name="公式" r:id="rId21" imgW="48240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292600"/>
                        <a:ext cx="4810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Object 14"/>
          <p:cNvGraphicFramePr>
            <a:graphicFrameLocks noChangeAspect="1"/>
          </p:cNvGraphicFramePr>
          <p:nvPr/>
        </p:nvGraphicFramePr>
        <p:xfrm>
          <a:off x="4876800" y="4292600"/>
          <a:ext cx="4810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018" name="公式" r:id="rId23" imgW="482400" imgH="888840" progId="Equation.3">
                  <p:embed/>
                </p:oleObj>
              </mc:Choice>
              <mc:Fallback>
                <p:oleObj name="公式" r:id="rId23" imgW="4824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292600"/>
                        <a:ext cx="48101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Object 15"/>
          <p:cNvGraphicFramePr>
            <a:graphicFrameLocks noChangeAspect="1"/>
          </p:cNvGraphicFramePr>
          <p:nvPr/>
        </p:nvGraphicFramePr>
        <p:xfrm>
          <a:off x="6680200" y="4568825"/>
          <a:ext cx="7874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019" name="公式" r:id="rId25" imgW="787320" imgH="317160" progId="Equation.3">
                  <p:embed/>
                </p:oleObj>
              </mc:Choice>
              <mc:Fallback>
                <p:oleObj name="公式" r:id="rId25" imgW="78732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200" y="4568825"/>
                        <a:ext cx="7874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Object 16"/>
          <p:cNvGraphicFramePr>
            <a:graphicFrameLocks noChangeAspect="1"/>
          </p:cNvGraphicFramePr>
          <p:nvPr/>
        </p:nvGraphicFramePr>
        <p:xfrm>
          <a:off x="5359400" y="4292600"/>
          <a:ext cx="1193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020" name="公式" r:id="rId27" imgW="1193760" imgH="965160" progId="Equation.3">
                  <p:embed/>
                </p:oleObj>
              </mc:Choice>
              <mc:Fallback>
                <p:oleObj name="公式" r:id="rId27" imgW="119376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4292600"/>
                        <a:ext cx="1193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" name="Text Box 17"/>
          <p:cNvSpPr txBox="1">
            <a:spLocks noChangeArrowheads="1"/>
          </p:cNvSpPr>
          <p:nvPr/>
        </p:nvSpPr>
        <p:spPr bwMode="auto">
          <a:xfrm>
            <a:off x="457200" y="395288"/>
            <a:ext cx="9906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0000FF"/>
              </a:solidFill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53919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833563" y="985838"/>
          <a:ext cx="616108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4256" name="文档" r:id="rId3" imgW="6172920" imgH="895320" progId="Word.Document.8">
                  <p:embed/>
                </p:oleObj>
              </mc:Choice>
              <mc:Fallback>
                <p:oleObj name="文档" r:id="rId3" imgW="6172920" imgH="8953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563" y="985838"/>
                        <a:ext cx="6161087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892175" y="3248025"/>
          <a:ext cx="72612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4257" name="公式" r:id="rId5" imgW="7073640" imgH="520560" progId="Equation.3">
                  <p:embed/>
                </p:oleObj>
              </mc:Choice>
              <mc:Fallback>
                <p:oleObj name="公式" r:id="rId5" imgW="70736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3248025"/>
                        <a:ext cx="72612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5"/>
          <p:cNvSpPr txBox="1">
            <a:spLocks noChangeArrowheads="1"/>
          </p:cNvSpPr>
          <p:nvPr/>
        </p:nvSpPr>
        <p:spPr bwMode="auto">
          <a:xfrm>
            <a:off x="683568" y="385500"/>
            <a:ext cx="579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900FF"/>
                </a:solidFill>
                <a:ea typeface="黑体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rgbClr val="9900FF"/>
                </a:solidFill>
                <a:ea typeface="黑体" pitchFamily="2" charset="-122"/>
                <a:cs typeface="Times New Roman" panose="02020603050405020304" pitchFamily="18" charset="0"/>
              </a:rPr>
              <a:t>有关偏导数的几点说明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914400" y="11430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(1)</a:t>
            </a:r>
            <a:endParaRPr lang="zh-CN" altLang="en-US" sz="2800" b="1" dirty="0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914400" y="202723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(2)</a:t>
            </a:r>
            <a:endParaRPr lang="zh-CN" altLang="en-US" sz="2800" b="1" dirty="0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1752600" y="2027238"/>
            <a:ext cx="6019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/>
              <a:t>求分界点、不连续点处的偏导数要用定义求；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800100" y="423703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29706" name="Object 10"/>
          <p:cNvGraphicFramePr>
            <a:graphicFrameLocks noChangeAspect="1"/>
          </p:cNvGraphicFramePr>
          <p:nvPr/>
        </p:nvGraphicFramePr>
        <p:xfrm>
          <a:off x="1638300" y="4084638"/>
          <a:ext cx="3848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4258" name="公式" r:id="rId7" imgW="3848040" imgH="914400" progId="Equation.3">
                  <p:embed/>
                </p:oleObj>
              </mc:Choice>
              <mc:Fallback>
                <p:oleObj name="公式" r:id="rId7" imgW="38480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4084638"/>
                        <a:ext cx="3848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5575300" y="4389438"/>
          <a:ext cx="520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4259" name="公式" r:id="rId9" imgW="520560" imgH="330120" progId="Equation.3">
                  <p:embed/>
                </p:oleObj>
              </mc:Choice>
              <mc:Fallback>
                <p:oleObj name="公式" r:id="rId9" imgW="5205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4389438"/>
                        <a:ext cx="520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6140450" y="4360863"/>
          <a:ext cx="1473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4260" name="公式" r:id="rId11" imgW="1473120" imgH="469800" progId="Equation.3">
                  <p:embed/>
                </p:oleObj>
              </mc:Choice>
              <mc:Fallback>
                <p:oleObj name="公式" r:id="rId11" imgW="14731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450" y="4360863"/>
                        <a:ext cx="1473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127838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autoUpdateAnimBg="0"/>
      <p:bldP spid="29703" grpId="0" autoUpdateAnimBg="0"/>
      <p:bldP spid="29704" grpId="0" autoUpdateAnimBg="0"/>
      <p:bldP spid="29705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10675</TotalTime>
  <Words>470</Words>
  <Application>Microsoft Office PowerPoint</Application>
  <PresentationFormat>全屏显示(4:3)</PresentationFormat>
  <Paragraphs>98</Paragraphs>
  <Slides>66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66</vt:i4>
      </vt:variant>
    </vt:vector>
  </HeadingPairs>
  <TitlesOfParts>
    <vt:vector size="81" baseType="lpstr">
      <vt:lpstr>黑体</vt:lpstr>
      <vt:lpstr>楷体</vt:lpstr>
      <vt:lpstr>楷体_GB2312</vt:lpstr>
      <vt:lpstr>隶书</vt:lpstr>
      <vt:lpstr>宋体</vt:lpstr>
      <vt:lpstr>Arial</vt:lpstr>
      <vt:lpstr>Calibri</vt:lpstr>
      <vt:lpstr>Times New Roman</vt:lpstr>
      <vt:lpstr>Office 主题​​</vt:lpstr>
      <vt:lpstr>Document</vt:lpstr>
      <vt:lpstr>公式</vt:lpstr>
      <vt:lpstr>文档</vt:lpstr>
      <vt:lpstr>Microsoft Word 97 - 2003 文档</vt:lpstr>
      <vt:lpstr>Equation</vt:lpstr>
      <vt:lpstr>BMP 图象</vt:lpstr>
      <vt:lpstr>PowerPoint 演示文稿</vt:lpstr>
      <vt:lpstr>一、偏导数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zhang_wei_zhang@outlook.com</cp:lastModifiedBy>
  <cp:revision>1511</cp:revision>
  <dcterms:created xsi:type="dcterms:W3CDTF">2011-08-03T11:31:34Z</dcterms:created>
  <dcterms:modified xsi:type="dcterms:W3CDTF">2018-04-03T12:09:22Z</dcterms:modified>
</cp:coreProperties>
</file>