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90" r:id="rId13"/>
    <p:sldId id="291" r:id="rId14"/>
    <p:sldId id="294" r:id="rId15"/>
    <p:sldId id="295" r:id="rId16"/>
    <p:sldId id="297" r:id="rId17"/>
    <p:sldId id="289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FFCCFF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76" autoAdjust="0"/>
    <p:restoredTop sz="94660"/>
  </p:normalViewPr>
  <p:slideViewPr>
    <p:cSldViewPr>
      <p:cViewPr>
        <p:scale>
          <a:sx n="59" d="100"/>
          <a:sy n="59" d="100"/>
        </p:scale>
        <p:origin x="-840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1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emf"/><Relationship Id="rId7" Type="http://schemas.openxmlformats.org/officeDocument/2006/relationships/image" Target="../media/image79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e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7185-8886-43CB-8CF8-07503730CBF2}" type="datetimeFigureOut">
              <a:rPr lang="zh-CN" altLang="en-US" smtClean="0"/>
              <a:pPr/>
              <a:t>2018-6-11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32E5B-9637-4230-888B-7F3CB11AD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35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DB0C2F1-5089-4908-A6F3-57776F86F8F5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8271" tIns="49135" rIns="98271" bIns="49135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46142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19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35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38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41788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6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6992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9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43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38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31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658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838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0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7869238" y="6407150"/>
            <a:ext cx="503238" cy="503237"/>
          </a:xfrm>
          <a:prstGeom prst="actionButtonForwardNex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79" name="Rectangle 2051"/>
          <p:cNvSpPr>
            <a:spLocks noChangeArrowheads="1"/>
          </p:cNvSpPr>
          <p:nvPr/>
        </p:nvSpPr>
        <p:spPr bwMode="auto">
          <a:xfrm>
            <a:off x="7467600" y="90488"/>
            <a:ext cx="1447800" cy="30480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FF6600"/>
              </a:gs>
            </a:gsLst>
            <a:lin ang="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0" name="Text Box 2052"/>
          <p:cNvSpPr txBox="1">
            <a:spLocks noChangeArrowheads="1"/>
          </p:cNvSpPr>
          <p:nvPr/>
        </p:nvSpPr>
        <p:spPr bwMode="auto">
          <a:xfrm>
            <a:off x="7391400" y="-61913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EEF40C"/>
                </a:solidFill>
                <a:ea typeface="隶书" pitchFamily="49" charset="-122"/>
              </a:rPr>
              <a:t>高等数学</a:t>
            </a:r>
          </a:p>
        </p:txBody>
      </p:sp>
      <p:sp>
        <p:nvSpPr>
          <p:cNvPr id="50181" name="AutoShape 205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6200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2" name="AutoShape 205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5344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3" name="AutoShape 205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077200" y="63246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4" name="Rectangle 205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400800"/>
            <a:ext cx="2286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5" name="AutoShape 205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 flipH="1">
            <a:off x="8648700" y="63627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6" name="AutoShape 205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-5400000">
            <a:off x="7734300" y="63627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80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Microsoft_Office_Word_97_-_2003___2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42976" y="571488"/>
            <a:ext cx="6858048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第四节   全微分方程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00200" y="1857364"/>
            <a:ext cx="6400800" cy="18682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400" b="1" dirty="0" smtClean="0">
                <a:solidFill>
                  <a:srgbClr val="9900CC"/>
                </a:solidFill>
                <a:ea typeface="隶书" pitchFamily="49" charset="-122"/>
              </a:rPr>
              <a:t>一、全微分方程及其解法</a:t>
            </a:r>
          </a:p>
          <a:p>
            <a:pPr algn="l" eaLnBrk="1" hangingPunct="1"/>
            <a:r>
              <a:rPr lang="zh-CN" altLang="en-US" sz="4400" b="1" dirty="0" smtClean="0">
                <a:solidFill>
                  <a:srgbClr val="9900CC"/>
                </a:solidFill>
                <a:ea typeface="隶书" pitchFamily="49" charset="-122"/>
              </a:rPr>
              <a:t>二</a:t>
            </a:r>
            <a:r>
              <a:rPr lang="zh-CN" altLang="en-US" sz="4400" b="1" dirty="0" smtClean="0">
                <a:solidFill>
                  <a:srgbClr val="9900CC"/>
                </a:solidFill>
                <a:ea typeface="隶书" pitchFamily="49" charset="-122"/>
              </a:rPr>
              <a:t>、一</a:t>
            </a:r>
            <a:r>
              <a:rPr lang="zh-CN" altLang="en-US" sz="4400" b="1" dirty="0" smtClean="0">
                <a:solidFill>
                  <a:srgbClr val="9900CC"/>
                </a:solidFill>
                <a:ea typeface="隶书" pitchFamily="49" charset="-122"/>
              </a:rPr>
              <a:t>阶微分方程小结</a:t>
            </a:r>
          </a:p>
        </p:txBody>
      </p:sp>
      <p:sp>
        <p:nvSpPr>
          <p:cNvPr id="4" name="Rectangle 1029"/>
          <p:cNvSpPr>
            <a:spLocks noChangeArrowheads="1"/>
          </p:cNvSpPr>
          <p:nvPr/>
        </p:nvSpPr>
        <p:spPr bwMode="auto">
          <a:xfrm>
            <a:off x="1403648" y="3933056"/>
            <a:ext cx="6880820" cy="128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重点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：求解全微分方程</a:t>
            </a:r>
            <a:endParaRPr lang="en-US" altLang="zh-CN" sz="3200" b="1" dirty="0" smtClean="0">
              <a:solidFill>
                <a:schemeClr val="accent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难点：全微分方程与相关知识的联系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4022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ChangeArrowheads="1"/>
          </p:cNvSpPr>
          <p:nvPr/>
        </p:nvSpPr>
        <p:spPr bwMode="auto">
          <a:xfrm>
            <a:off x="774700" y="865188"/>
            <a:ext cx="2760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C </a:t>
            </a:r>
            <a:r>
              <a:rPr lang="zh-CN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不定积分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: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0531" name="Object 2"/>
          <p:cNvGraphicFramePr>
            <a:graphicFrameLocks noChangeAspect="1"/>
          </p:cNvGraphicFramePr>
          <p:nvPr/>
        </p:nvGraphicFramePr>
        <p:xfrm>
          <a:off x="3560763" y="661988"/>
          <a:ext cx="3022600" cy="889000"/>
        </p:xfrm>
        <a:graphic>
          <a:graphicData uri="http://schemas.openxmlformats.org/presentationml/2006/ole">
            <p:oleObj spid="_x0000_s353444" name="公式" r:id="rId3" imgW="3022600" imgH="889000" progId="Equation.3">
              <p:embed/>
            </p:oleObj>
          </a:graphicData>
        </a:graphic>
      </p:graphicFrame>
      <p:graphicFrame>
        <p:nvGraphicFramePr>
          <p:cNvPr id="150532" name="Object 3"/>
          <p:cNvGraphicFramePr>
            <a:graphicFrameLocks noChangeAspect="1"/>
          </p:cNvGraphicFramePr>
          <p:nvPr/>
        </p:nvGraphicFramePr>
        <p:xfrm>
          <a:off x="792163" y="1703388"/>
          <a:ext cx="3022600" cy="633412"/>
        </p:xfrm>
        <a:graphic>
          <a:graphicData uri="http://schemas.openxmlformats.org/presentationml/2006/ole">
            <p:oleObj spid="_x0000_s353445" name="公式" r:id="rId4" imgW="3022600" imgH="635000" progId="Equation.3">
              <p:embed/>
            </p:oleObj>
          </a:graphicData>
        </a:graphic>
      </p:graphicFrame>
      <p:graphicFrame>
        <p:nvGraphicFramePr>
          <p:cNvPr id="150533" name="Object 4"/>
          <p:cNvGraphicFramePr>
            <a:graphicFrameLocks noChangeAspect="1"/>
          </p:cNvGraphicFramePr>
          <p:nvPr/>
        </p:nvGraphicFramePr>
        <p:xfrm>
          <a:off x="3783013" y="1531938"/>
          <a:ext cx="3530600" cy="927100"/>
        </p:xfrm>
        <a:graphic>
          <a:graphicData uri="http://schemas.openxmlformats.org/presentationml/2006/ole">
            <p:oleObj spid="_x0000_s353446" name="公式" r:id="rId5" imgW="3530600" imgH="927100" progId="Equation.3">
              <p:embed/>
            </p:oleObj>
          </a:graphicData>
        </a:graphic>
      </p:graphicFrame>
      <p:graphicFrame>
        <p:nvGraphicFramePr>
          <p:cNvPr id="150534" name="Object 5"/>
          <p:cNvGraphicFramePr>
            <a:graphicFrameLocks noChangeAspect="1"/>
          </p:cNvGraphicFramePr>
          <p:nvPr/>
        </p:nvGraphicFramePr>
        <p:xfrm>
          <a:off x="830263" y="2617788"/>
          <a:ext cx="2717800" cy="965200"/>
        </p:xfrm>
        <a:graphic>
          <a:graphicData uri="http://schemas.openxmlformats.org/presentationml/2006/ole">
            <p:oleObj spid="_x0000_s353447" name="公式" r:id="rId6" imgW="2717800" imgH="965200" progId="Equation.3">
              <p:embed/>
            </p:oleObj>
          </a:graphicData>
        </a:graphic>
      </p:graphicFrame>
      <p:graphicFrame>
        <p:nvGraphicFramePr>
          <p:cNvPr id="150535" name="Object 6"/>
          <p:cNvGraphicFramePr>
            <a:graphicFrameLocks noChangeAspect="1"/>
          </p:cNvGraphicFramePr>
          <p:nvPr/>
        </p:nvGraphicFramePr>
        <p:xfrm>
          <a:off x="3795713" y="2617788"/>
          <a:ext cx="2146300" cy="965200"/>
        </p:xfrm>
        <a:graphic>
          <a:graphicData uri="http://schemas.openxmlformats.org/presentationml/2006/ole">
            <p:oleObj spid="_x0000_s353448" name="公式" r:id="rId7" imgW="2146300" imgH="965200" progId="Equation.3">
              <p:embed/>
            </p:oleObj>
          </a:graphicData>
        </a:graphic>
      </p:graphicFrame>
      <p:graphicFrame>
        <p:nvGraphicFramePr>
          <p:cNvPr id="150536" name="Object 7"/>
          <p:cNvGraphicFramePr>
            <a:graphicFrameLocks noChangeAspect="1"/>
          </p:cNvGraphicFramePr>
          <p:nvPr/>
        </p:nvGraphicFramePr>
        <p:xfrm>
          <a:off x="792163" y="3836988"/>
          <a:ext cx="3048000" cy="430212"/>
        </p:xfrm>
        <a:graphic>
          <a:graphicData uri="http://schemas.openxmlformats.org/presentationml/2006/ole">
            <p:oleObj spid="_x0000_s353449" name="公式" r:id="rId8" imgW="3048000" imgH="431800" progId="Equation.3">
              <p:embed/>
            </p:oleObj>
          </a:graphicData>
        </a:graphic>
      </p:graphicFrame>
      <p:graphicFrame>
        <p:nvGraphicFramePr>
          <p:cNvPr id="150537" name="Object 8"/>
          <p:cNvGraphicFramePr>
            <a:graphicFrameLocks noChangeAspect="1"/>
          </p:cNvGraphicFramePr>
          <p:nvPr/>
        </p:nvGraphicFramePr>
        <p:xfrm>
          <a:off x="4094163" y="3836988"/>
          <a:ext cx="1549400" cy="430212"/>
        </p:xfrm>
        <a:graphic>
          <a:graphicData uri="http://schemas.openxmlformats.org/presentationml/2006/ole">
            <p:oleObj spid="_x0000_s353450" name="公式" r:id="rId9" imgW="1548728" imgH="431613" progId="Equation.3">
              <p:embed/>
            </p:oleObj>
          </a:graphicData>
        </a:graphic>
      </p:graphicFrame>
      <p:graphicFrame>
        <p:nvGraphicFramePr>
          <p:cNvPr id="150538" name="Object 9"/>
          <p:cNvGraphicFramePr>
            <a:graphicFrameLocks noChangeAspect="1"/>
          </p:cNvGraphicFramePr>
          <p:nvPr/>
        </p:nvGraphicFramePr>
        <p:xfrm>
          <a:off x="6018213" y="3836988"/>
          <a:ext cx="1524000" cy="404812"/>
        </p:xfrm>
        <a:graphic>
          <a:graphicData uri="http://schemas.openxmlformats.org/presentationml/2006/ole">
            <p:oleObj spid="_x0000_s353451" name="公式" r:id="rId10" imgW="1523339" imgH="406224" progId="Equation.3">
              <p:embed/>
            </p:oleObj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762000" y="46751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原方程的通解为</a:t>
            </a:r>
          </a:p>
        </p:txBody>
      </p:sp>
      <p:graphicFrame>
        <p:nvGraphicFramePr>
          <p:cNvPr id="150540" name="Object 10"/>
          <p:cNvGraphicFramePr>
            <a:graphicFrameLocks noChangeAspect="1"/>
          </p:cNvGraphicFramePr>
          <p:nvPr/>
        </p:nvGraphicFramePr>
        <p:xfrm>
          <a:off x="3427413" y="4406900"/>
          <a:ext cx="3340100" cy="927100"/>
        </p:xfrm>
        <a:graphic>
          <a:graphicData uri="http://schemas.openxmlformats.org/presentationml/2006/ole">
            <p:oleObj spid="_x0000_s353452" name="公式" r:id="rId11" imgW="3340100" imgH="927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228112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152" y="476672"/>
            <a:ext cx="5173960" cy="714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dirty="0" smtClean="0">
                <a:solidFill>
                  <a:schemeClr val="accent2"/>
                </a:solidFill>
              </a:rPr>
              <a:t>二、一</a:t>
            </a:r>
            <a:r>
              <a:rPr lang="zh-CN" altLang="en-US" sz="3200" dirty="0" smtClean="0">
                <a:solidFill>
                  <a:schemeClr val="accent2"/>
                </a:solidFill>
              </a:rPr>
              <a:t>阶微分方程小结</a:t>
            </a:r>
            <a:endParaRPr lang="zh-CN" altLang="en-US" sz="3200" b="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14563" y="1484784"/>
            <a:ext cx="4081462" cy="7858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600" b="1" kern="0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  <a:cs typeface="+mj-cs"/>
              </a:rPr>
              <a:t>一阶微分方程解法</a:t>
            </a:r>
            <a:endParaRPr lang="zh-CN" altLang="en-US" sz="3600" kern="0" dirty="0">
              <a:solidFill>
                <a:srgbClr val="9900CC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cxnSp>
        <p:nvCxnSpPr>
          <p:cNvPr id="22532" name="直接连接符 11"/>
          <p:cNvCxnSpPr>
            <a:cxnSpLocks noChangeShapeType="1"/>
          </p:cNvCxnSpPr>
          <p:nvPr/>
        </p:nvCxnSpPr>
        <p:spPr bwMode="auto">
          <a:xfrm rot="5400000">
            <a:off x="3858419" y="2555552"/>
            <a:ext cx="5715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2533" name="直接连接符 19"/>
          <p:cNvCxnSpPr>
            <a:cxnSpLocks noChangeShapeType="1"/>
          </p:cNvCxnSpPr>
          <p:nvPr/>
        </p:nvCxnSpPr>
        <p:spPr bwMode="auto">
          <a:xfrm rot="5400000">
            <a:off x="3964782" y="3019102"/>
            <a:ext cx="35560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2534" name="直接连接符 24"/>
          <p:cNvCxnSpPr>
            <a:cxnSpLocks noChangeShapeType="1"/>
          </p:cNvCxnSpPr>
          <p:nvPr/>
        </p:nvCxnSpPr>
        <p:spPr bwMode="auto">
          <a:xfrm rot="5400000">
            <a:off x="1751013" y="3019896"/>
            <a:ext cx="3556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2535" name="直接连接符 25"/>
          <p:cNvCxnSpPr>
            <a:cxnSpLocks noChangeShapeType="1"/>
          </p:cNvCxnSpPr>
          <p:nvPr/>
        </p:nvCxnSpPr>
        <p:spPr bwMode="auto">
          <a:xfrm rot="5400000">
            <a:off x="6608763" y="3019896"/>
            <a:ext cx="3556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2536" name="直接连接符 26"/>
          <p:cNvCxnSpPr>
            <a:cxnSpLocks noChangeShapeType="1"/>
          </p:cNvCxnSpPr>
          <p:nvPr/>
        </p:nvCxnSpPr>
        <p:spPr bwMode="auto">
          <a:xfrm>
            <a:off x="1928813" y="2842096"/>
            <a:ext cx="485775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14313" y="3199284"/>
            <a:ext cx="2562225" cy="6334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600" b="1" kern="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分离变量法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009900" y="3199284"/>
            <a:ext cx="2562225" cy="6334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600" b="1" kern="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常数变易法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786438" y="3208809"/>
            <a:ext cx="3000375" cy="6334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3600" b="1" kern="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全微分方程法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8223757"/>
              </p:ext>
            </p:extLst>
          </p:nvPr>
        </p:nvGraphicFramePr>
        <p:xfrm>
          <a:off x="1117624" y="4470251"/>
          <a:ext cx="6262688" cy="441325"/>
        </p:xfrm>
        <a:graphic>
          <a:graphicData uri="http://schemas.openxmlformats.org/presentationml/2006/ole">
            <p:oleObj spid="_x0000_s373767" name="公式" r:id="rId3" imgW="5581634" imgH="380935" progId="Equation.3">
              <p:embed/>
            </p:oleObj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787799" y="4189263"/>
            <a:ext cx="10080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800" b="1" dirty="0">
                <a:solidFill>
                  <a:srgbClr val="FF5050"/>
                </a:solidFill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54968" y="5132610"/>
            <a:ext cx="5029200" cy="523220"/>
          </a:xfrm>
          <a:prstGeom prst="rect">
            <a:avLst/>
          </a:prstGeom>
          <a:solidFill>
            <a:srgbClr val="FFFFCC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方法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: 1. 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变形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;  2. </a:t>
            </a:r>
            <a:r>
              <a:rPr lang="zh-CN" altLang="en-US" b="1" dirty="0" smtClean="0">
                <a:solidFill>
                  <a:srgbClr val="3333FF"/>
                </a:solidFill>
                <a:ea typeface="楷体_GB2312" pitchFamily="49" charset="-122"/>
              </a:rPr>
              <a:t>变量代换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028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928" y="693291"/>
            <a:ext cx="5410200" cy="71948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</a:rPr>
              <a:t>1</a:t>
            </a:r>
            <a:r>
              <a:rPr lang="zh-CN" altLang="en-US" sz="2800" dirty="0" smtClean="0">
                <a:solidFill>
                  <a:schemeClr val="accent2"/>
                </a:solidFill>
                <a:latin typeface="黑体" pitchFamily="2" charset="-122"/>
              </a:rPr>
              <a:t>、可分离变量方程</a:t>
            </a: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4495800" y="1608138"/>
          <a:ext cx="2730500" cy="404812"/>
        </p:xfrm>
        <a:graphic>
          <a:graphicData uri="http://schemas.openxmlformats.org/presentationml/2006/ole">
            <p:oleObj spid="_x0000_s376841" name="公式" r:id="rId4" imgW="2724085" imgH="400050" progId="Equation.3">
              <p:embed/>
            </p:oleObj>
          </a:graphicData>
        </a:graphic>
      </p:graphicFrame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457200" y="1509713"/>
            <a:ext cx="433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可分离变量的微分方程：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57200" y="2105025"/>
          <a:ext cx="2603500" cy="939800"/>
        </p:xfrm>
        <a:graphic>
          <a:graphicData uri="http://schemas.openxmlformats.org/presentationml/2006/ole">
            <p:oleObj spid="_x0000_s376842" name="公式" r:id="rId5" imgW="2603500" imgH="939800" progId="Equation.3">
              <p:embed/>
            </p:oleObj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3200400" y="2105025"/>
          <a:ext cx="2832100" cy="736600"/>
        </p:xfrm>
        <a:graphic>
          <a:graphicData uri="http://schemas.openxmlformats.org/presentationml/2006/ole">
            <p:oleObj spid="_x0000_s376843" name="公式" r:id="rId6" imgW="2832100" imgH="736600" progId="Equation.3">
              <p:embed/>
            </p:oleObj>
          </a:graphicData>
        </a:graphic>
      </p:graphicFrame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381000" y="31099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解法</a:t>
            </a:r>
          </a:p>
        </p:txBody>
      </p:sp>
      <p:graphicFrame>
        <p:nvGraphicFramePr>
          <p:cNvPr id="375816" name="Object 8"/>
          <p:cNvGraphicFramePr>
            <a:graphicFrameLocks noChangeAspect="1"/>
          </p:cNvGraphicFramePr>
          <p:nvPr/>
        </p:nvGraphicFramePr>
        <p:xfrm>
          <a:off x="1490663" y="3090863"/>
          <a:ext cx="5446712" cy="1130300"/>
        </p:xfrm>
        <a:graphic>
          <a:graphicData uri="http://schemas.openxmlformats.org/presentationml/2006/ole">
            <p:oleObj spid="_x0000_s376844" name="文档" r:id="rId7" imgW="5587489" imgH="1167124" progId="Word.Document.8">
              <p:embed/>
            </p:oleObj>
          </a:graphicData>
        </a:graphic>
      </p:graphicFrame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1905000" y="3692525"/>
          <a:ext cx="3276600" cy="649288"/>
        </p:xfrm>
        <a:graphic>
          <a:graphicData uri="http://schemas.openxmlformats.org/presentationml/2006/ole">
            <p:oleObj spid="_x0000_s376845" name="公式" r:id="rId8" imgW="3190867" imgH="628748" progId="Equation.3">
              <p:embed/>
            </p:oleObj>
          </a:graphicData>
        </a:graphic>
      </p:graphicFrame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457200" y="4375150"/>
          <a:ext cx="7531100" cy="1279525"/>
        </p:xfrm>
        <a:graphic>
          <a:graphicData uri="http://schemas.openxmlformats.org/presentationml/2006/ole">
            <p:oleObj spid="_x0000_s376846" name="文档" r:id="rId9" imgW="7471429" imgH="1277403" progId="Word.Document.8">
              <p:embed/>
            </p:oleObj>
          </a:graphicData>
        </a:graphic>
      </p:graphicFrame>
      <p:graphicFrame>
        <p:nvGraphicFramePr>
          <p:cNvPr id="375819" name="Object 11"/>
          <p:cNvGraphicFramePr>
            <a:graphicFrameLocks noChangeAspect="1"/>
          </p:cNvGraphicFramePr>
          <p:nvPr/>
        </p:nvGraphicFramePr>
        <p:xfrm>
          <a:off x="1143000" y="5091113"/>
          <a:ext cx="2895600" cy="441325"/>
        </p:xfrm>
        <a:graphic>
          <a:graphicData uri="http://schemas.openxmlformats.org/presentationml/2006/ole">
            <p:oleObj spid="_x0000_s376847" name="公式" r:id="rId10" imgW="2647820" imgH="400050" progId="Equation.3">
              <p:embed/>
            </p:oleObj>
          </a:graphicData>
        </a:graphic>
      </p:graphicFrame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4114800" y="49990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为微分方程的解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endParaRPr lang="en-US" altLang="zh-CN" sz="3200" b="1">
              <a:solidFill>
                <a:srgbClr val="FF3300"/>
              </a:solidFill>
            </a:endParaRPr>
          </a:p>
        </p:txBody>
      </p:sp>
      <p:sp>
        <p:nvSpPr>
          <p:cNvPr id="375821" name="AutoShape 13"/>
          <p:cNvSpPr>
            <a:spLocks noChangeArrowheads="1"/>
          </p:cNvSpPr>
          <p:nvPr/>
        </p:nvSpPr>
        <p:spPr bwMode="auto">
          <a:xfrm>
            <a:off x="5867400" y="3567113"/>
            <a:ext cx="2286000" cy="658812"/>
          </a:xfrm>
          <a:prstGeom prst="wedgeRoundRectCallout">
            <a:avLst>
              <a:gd name="adj1" fmla="val -74653"/>
              <a:gd name="adj2" fmla="val 2855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C00CC"/>
                </a:solidFill>
              </a:rPr>
              <a:t>分离变量法</a:t>
            </a:r>
            <a:endParaRPr lang="zh-CN" alt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2850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49275"/>
            <a:ext cx="3962400" cy="7207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</a:rPr>
              <a:t>2</a:t>
            </a:r>
            <a:r>
              <a:rPr lang="zh-CN" altLang="en-US" sz="2800" dirty="0" smtClean="0">
                <a:solidFill>
                  <a:schemeClr val="accent2"/>
                </a:solidFill>
                <a:latin typeface="黑体" pitchFamily="2" charset="-122"/>
              </a:rPr>
              <a:t>、齐次方程</a:t>
            </a:r>
            <a:endParaRPr lang="zh-CN" altLang="en-US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8809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9927905"/>
              </p:ext>
            </p:extLst>
          </p:nvPr>
        </p:nvGraphicFramePr>
        <p:xfrm>
          <a:off x="1278558" y="1268760"/>
          <a:ext cx="2324100" cy="838200"/>
        </p:xfrm>
        <a:graphic>
          <a:graphicData uri="http://schemas.openxmlformats.org/presentationml/2006/ole">
            <p:oleObj spid="_x0000_s377864" name="公式" r:id="rId3" imgW="2324100" imgH="838200" progId="Equation.3">
              <p:embed/>
            </p:oleObj>
          </a:graphicData>
        </a:graphic>
      </p:graphicFrame>
      <p:sp>
        <p:nvSpPr>
          <p:cNvPr id="388100" name="Text Box 1028"/>
          <p:cNvSpPr txBox="1">
            <a:spLocks noChangeArrowheads="1"/>
          </p:cNvSpPr>
          <p:nvPr/>
        </p:nvSpPr>
        <p:spPr bwMode="auto">
          <a:xfrm>
            <a:off x="3558208" y="141004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的微分方程称为</a:t>
            </a:r>
            <a:r>
              <a:rPr lang="zh-CN" altLang="en-US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齐次方程</a:t>
            </a:r>
            <a:r>
              <a:rPr lang="en-US" altLang="zh-CN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38810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0356598"/>
              </p:ext>
            </p:extLst>
          </p:nvPr>
        </p:nvGraphicFramePr>
        <p:xfrm>
          <a:off x="3157786" y="2160935"/>
          <a:ext cx="1104900" cy="838200"/>
        </p:xfrm>
        <a:graphic>
          <a:graphicData uri="http://schemas.openxmlformats.org/presentationml/2006/ole">
            <p:oleObj spid="_x0000_s377865" name="公式" r:id="rId4" imgW="1095286" imgH="828773" progId="Equation.3">
              <p:embed/>
            </p:oleObj>
          </a:graphicData>
        </a:graphic>
      </p:graphicFrame>
      <p:sp>
        <p:nvSpPr>
          <p:cNvPr id="388103" name="Text Box 1031"/>
          <p:cNvSpPr txBox="1">
            <a:spLocks noChangeArrowheads="1"/>
          </p:cNvSpPr>
          <p:nvPr/>
        </p:nvSpPr>
        <p:spPr bwMode="auto">
          <a:xfrm>
            <a:off x="1043608" y="230381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作变量代换</a:t>
            </a:r>
          </a:p>
        </p:txBody>
      </p:sp>
      <p:graphicFrame>
        <p:nvGraphicFramePr>
          <p:cNvPr id="38810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2101427"/>
              </p:ext>
            </p:extLst>
          </p:nvPr>
        </p:nvGraphicFramePr>
        <p:xfrm>
          <a:off x="4517058" y="2395885"/>
          <a:ext cx="1498600" cy="419100"/>
        </p:xfrm>
        <a:graphic>
          <a:graphicData uri="http://schemas.openxmlformats.org/presentationml/2006/ole">
            <p:oleObj spid="_x0000_s377866" name="公式" r:id="rId5" imgW="1498600" imgH="419100" progId="Equation.3">
              <p:embed/>
            </p:oleObj>
          </a:graphicData>
        </a:graphic>
      </p:graphicFrame>
      <p:sp>
        <p:nvSpPr>
          <p:cNvPr id="388105" name="Text Box 1033"/>
          <p:cNvSpPr txBox="1">
            <a:spLocks noChangeArrowheads="1"/>
          </p:cNvSpPr>
          <p:nvPr/>
        </p:nvSpPr>
        <p:spPr bwMode="auto">
          <a:xfrm>
            <a:off x="3238748" y="313724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代入原式得</a:t>
            </a:r>
          </a:p>
        </p:txBody>
      </p:sp>
      <p:graphicFrame>
        <p:nvGraphicFramePr>
          <p:cNvPr id="38810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5034361"/>
              </p:ext>
            </p:extLst>
          </p:nvPr>
        </p:nvGraphicFramePr>
        <p:xfrm>
          <a:off x="395536" y="2938810"/>
          <a:ext cx="2654300" cy="838200"/>
        </p:xfrm>
        <a:graphic>
          <a:graphicData uri="http://schemas.openxmlformats.org/presentationml/2006/ole">
            <p:oleObj spid="_x0000_s377867" name="公式" r:id="rId6" imgW="2654300" imgH="838200" progId="Equation.3">
              <p:embed/>
            </p:oleObj>
          </a:graphicData>
        </a:graphic>
      </p:graphicFrame>
      <p:graphicFrame>
        <p:nvGraphicFramePr>
          <p:cNvPr id="388107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5756819"/>
              </p:ext>
            </p:extLst>
          </p:nvPr>
        </p:nvGraphicFramePr>
        <p:xfrm>
          <a:off x="4923086" y="2978498"/>
          <a:ext cx="2755900" cy="838200"/>
        </p:xfrm>
        <a:graphic>
          <a:graphicData uri="http://schemas.openxmlformats.org/presentationml/2006/ole">
            <p:oleObj spid="_x0000_s377868" name="公式" r:id="rId7" imgW="2755900" imgH="838200" progId="Equation.3">
              <p:embed/>
            </p:oleObj>
          </a:graphicData>
        </a:graphic>
      </p:graphicFrame>
      <p:graphicFrame>
        <p:nvGraphicFramePr>
          <p:cNvPr id="38810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7564850"/>
              </p:ext>
            </p:extLst>
          </p:nvPr>
        </p:nvGraphicFramePr>
        <p:xfrm>
          <a:off x="743198" y="4057998"/>
          <a:ext cx="2844800" cy="838200"/>
        </p:xfrm>
        <a:graphic>
          <a:graphicData uri="http://schemas.openxmlformats.org/presentationml/2006/ole">
            <p:oleObj spid="_x0000_s377869" name="公式" r:id="rId8" imgW="2844800" imgH="838200" progId="Equation.3">
              <p:embed/>
            </p:oleObj>
          </a:graphicData>
        </a:graphic>
      </p:graphicFrame>
      <p:sp>
        <p:nvSpPr>
          <p:cNvPr id="388109" name="AutoShape 1037"/>
          <p:cNvSpPr>
            <a:spLocks noChangeArrowheads="1"/>
          </p:cNvSpPr>
          <p:nvPr/>
        </p:nvSpPr>
        <p:spPr bwMode="auto">
          <a:xfrm>
            <a:off x="4546848" y="4184998"/>
            <a:ext cx="3276600" cy="533400"/>
          </a:xfrm>
          <a:prstGeom prst="wedgeRectCallout">
            <a:avLst>
              <a:gd name="adj1" fmla="val -76745"/>
              <a:gd name="adj2" fmla="val 11014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3333FF"/>
                </a:solidFill>
              </a:rPr>
              <a:t>可分离变量的方程</a:t>
            </a:r>
            <a:endParaRPr lang="zh-CN" altLang="en-US" sz="240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03050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3586981" y="3120430"/>
            <a:ext cx="4608513" cy="7905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426394" y="3131542"/>
            <a:ext cx="1871662" cy="7191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6055716"/>
              </p:ext>
            </p:extLst>
          </p:nvPr>
        </p:nvGraphicFramePr>
        <p:xfrm>
          <a:off x="1210494" y="3141067"/>
          <a:ext cx="6923087" cy="782638"/>
        </p:xfrm>
        <a:graphic>
          <a:graphicData uri="http://schemas.openxmlformats.org/presentationml/2006/ole">
            <p:oleObj spid="_x0000_s375814" name="公式" r:id="rId3" imgW="6162813" imgH="685751" progId="Equation.3">
              <p:embed/>
            </p:oleObj>
          </a:graphicData>
        </a:graphic>
      </p:graphicFrame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510531" y="3779242"/>
            <a:ext cx="1644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00CC"/>
                </a:solidFill>
                <a:ea typeface="黑体" pitchFamily="2" charset="-122"/>
              </a:rPr>
              <a:t>对应齐次方程通解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4401369" y="3922117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9900CC"/>
                </a:solidFill>
                <a:ea typeface="黑体" pitchFamily="2" charset="-122"/>
              </a:rPr>
              <a:t>非齐次方程特解</a:t>
            </a:r>
          </a:p>
        </p:txBody>
      </p:sp>
      <p:graphicFrame>
        <p:nvGraphicFramePr>
          <p:cNvPr id="133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4781376"/>
              </p:ext>
            </p:extLst>
          </p:nvPr>
        </p:nvGraphicFramePr>
        <p:xfrm>
          <a:off x="778694" y="2339380"/>
          <a:ext cx="6048375" cy="725487"/>
        </p:xfrm>
        <a:graphic>
          <a:graphicData uri="http://schemas.openxmlformats.org/presentationml/2006/ole">
            <p:oleObj spid="_x0000_s375815" name="公式" r:id="rId4" imgW="5210183" imgH="685751" progId="Equation.3">
              <p:embed/>
            </p:oleObj>
          </a:graphicData>
        </a:graphic>
      </p:graphicFrame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1066031" y="4628555"/>
            <a:ext cx="6356350" cy="528637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非齐次通解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对应齐次通解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非齐次特解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4392448"/>
              </p:ext>
            </p:extLst>
          </p:nvPr>
        </p:nvGraphicFramePr>
        <p:xfrm>
          <a:off x="1187624" y="1259260"/>
          <a:ext cx="3671887" cy="781050"/>
        </p:xfrm>
        <a:graphic>
          <a:graphicData uri="http://schemas.openxmlformats.org/presentationml/2006/ole">
            <p:oleObj spid="_x0000_s375816" name="公式" r:id="rId5" imgW="3937000" imgH="838200" progId="Equation.3">
              <p:embed/>
            </p:oleObj>
          </a:graphicData>
        </a:graphic>
      </p:graphicFrame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37655" y="389607"/>
            <a:ext cx="3462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线性非齐次方程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13795824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3926" y="908720"/>
            <a:ext cx="58563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伯努利</a:t>
            </a:r>
            <a:r>
              <a:rPr lang="en-US" altLang="zh-CN" b="1" dirty="0"/>
              <a:t>(Bernoulli)</a:t>
            </a:r>
            <a:r>
              <a:rPr lang="zh-CN" altLang="en-US" b="1" dirty="0"/>
              <a:t>方程的标准形式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5064754"/>
              </p:ext>
            </p:extLst>
          </p:nvPr>
        </p:nvGraphicFramePr>
        <p:xfrm>
          <a:off x="1541463" y="1456705"/>
          <a:ext cx="3440112" cy="892175"/>
        </p:xfrm>
        <a:graphic>
          <a:graphicData uri="http://schemas.openxmlformats.org/presentationml/2006/ole">
            <p:oleObj spid="_x0000_s379915" name="公式" r:id="rId3" imgW="3219466" imgH="828773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7378588"/>
              </p:ext>
            </p:extLst>
          </p:nvPr>
        </p:nvGraphicFramePr>
        <p:xfrm>
          <a:off x="5042000" y="1786433"/>
          <a:ext cx="2563812" cy="423862"/>
        </p:xfrm>
        <a:graphic>
          <a:graphicData uri="http://schemas.openxmlformats.org/presentationml/2006/ole">
            <p:oleObj spid="_x0000_s379916" name="公式" r:id="rId4" imgW="2362168" imgH="380935" progId="Equation.3">
              <p:embed/>
            </p:oleObj>
          </a:graphicData>
        </a:graphic>
      </p:graphicFrame>
      <p:sp>
        <p:nvSpPr>
          <p:cNvPr id="11273" name="Rectangle 28"/>
          <p:cNvSpPr>
            <a:spLocks noChangeArrowheads="1"/>
          </p:cNvSpPr>
          <p:nvPr/>
        </p:nvSpPr>
        <p:spPr bwMode="auto">
          <a:xfrm>
            <a:off x="684213" y="260648"/>
            <a:ext cx="252695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chemeClr val="accent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伯努利方程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730250" y="881361"/>
            <a:ext cx="168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8755523"/>
              </p:ext>
            </p:extLst>
          </p:nvPr>
        </p:nvGraphicFramePr>
        <p:xfrm>
          <a:off x="742256" y="3242568"/>
          <a:ext cx="3541712" cy="495300"/>
        </p:xfrm>
        <a:graphic>
          <a:graphicData uri="http://schemas.openxmlformats.org/presentationml/2006/ole">
            <p:oleObj spid="_x0000_s379917" name="公式" r:id="rId5" imgW="3447920" imgH="476169" progId="Equation.3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7031425"/>
              </p:ext>
            </p:extLst>
          </p:nvPr>
        </p:nvGraphicFramePr>
        <p:xfrm>
          <a:off x="4328418" y="3140968"/>
          <a:ext cx="3411538" cy="830263"/>
        </p:xfrm>
        <a:graphic>
          <a:graphicData uri="http://schemas.openxmlformats.org/presentationml/2006/ole">
            <p:oleObj spid="_x0000_s379918" name="公式" r:id="rId6" imgW="3441700" imgH="83820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691271"/>
              </p:ext>
            </p:extLst>
          </p:nvPr>
        </p:nvGraphicFramePr>
        <p:xfrm>
          <a:off x="4693865" y="2276872"/>
          <a:ext cx="3838575" cy="808038"/>
        </p:xfrm>
        <a:graphic>
          <a:graphicData uri="http://schemas.openxmlformats.org/presentationml/2006/ole">
            <p:oleObj spid="_x0000_s379919" name="公式" r:id="rId7" imgW="3975100" imgH="83820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068288"/>
              </p:ext>
            </p:extLst>
          </p:nvPr>
        </p:nvGraphicFramePr>
        <p:xfrm>
          <a:off x="2417068" y="3934718"/>
          <a:ext cx="4867275" cy="854075"/>
        </p:xfrm>
        <a:graphic>
          <a:graphicData uri="http://schemas.openxmlformats.org/presentationml/2006/ole">
            <p:oleObj spid="_x0000_s379920" name="公式" r:id="rId8" imgW="4775200" imgH="838200" progId="Equation.3">
              <p:embed/>
            </p:oleObj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39056" y="4922143"/>
            <a:ext cx="5784850" cy="595313"/>
            <a:chOff x="672" y="2400"/>
            <a:chExt cx="3644" cy="375"/>
          </a:xfrm>
        </p:grpSpPr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672" y="2448"/>
              <a:ext cx="36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求出通解后</a:t>
              </a:r>
              <a:r>
                <a:rPr lang="en-US" altLang="zh-CN" b="1"/>
                <a:t>,  </a:t>
              </a:r>
              <a:r>
                <a:rPr lang="zh-CN" altLang="en-US" b="1"/>
                <a:t>将                代入即得</a:t>
              </a:r>
              <a:endParaRPr lang="zh-CN" altLang="en-US" sz="4000" b="1"/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2352" y="2400"/>
            <a:ext cx="799" cy="332"/>
          </p:xfrm>
          <a:graphic>
            <a:graphicData uri="http://schemas.openxmlformats.org/presentationml/2006/ole">
              <p:oleObj spid="_x0000_s379921" name="公式" r:id="rId9" imgW="1257300" imgH="520700" progId="Equation.3">
                <p:embed/>
              </p:oleObj>
            </a:graphicData>
          </a:graphic>
        </p:graphicFrame>
      </p:grp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019246"/>
              </p:ext>
            </p:extLst>
          </p:nvPr>
        </p:nvGraphicFramePr>
        <p:xfrm>
          <a:off x="1974478" y="2413397"/>
          <a:ext cx="2422525" cy="457200"/>
        </p:xfrm>
        <a:graphic>
          <a:graphicData uri="http://schemas.openxmlformats.org/presentationml/2006/ole">
            <p:oleObj spid="_x0000_s379922" name="公式" r:id="rId10" imgW="2349500" imgH="482600" progId="Equation.3">
              <p:embed/>
            </p:oleObj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67618" y="408076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代入上式</a:t>
            </a: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6983248"/>
              </p:ext>
            </p:extLst>
          </p:nvPr>
        </p:nvGraphicFramePr>
        <p:xfrm>
          <a:off x="450156" y="5706368"/>
          <a:ext cx="8154987" cy="623888"/>
        </p:xfrm>
        <a:graphic>
          <a:graphicData uri="http://schemas.openxmlformats.org/presentationml/2006/ole">
            <p:oleObj spid="_x0000_s379923" name="公式" r:id="rId11" imgW="9277415" imgH="704866" progId="Equation.3">
              <p:embed/>
            </p:oleObj>
          </a:graphicData>
        </a:graphic>
      </p:graphicFrame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56320" y="229731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解法</a:t>
            </a:r>
            <a:endParaRPr lang="zh-CN" altLang="en-US" sz="36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523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26"/>
          <p:cNvSpPr>
            <a:spLocks noChangeArrowheads="1"/>
          </p:cNvSpPr>
          <p:nvPr/>
        </p:nvSpPr>
        <p:spPr bwMode="auto">
          <a:xfrm>
            <a:off x="806450" y="332656"/>
            <a:ext cx="39815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全微分方程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824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2046923"/>
              </p:ext>
            </p:extLst>
          </p:nvPr>
        </p:nvGraphicFramePr>
        <p:xfrm>
          <a:off x="884238" y="1072431"/>
          <a:ext cx="4343400" cy="434975"/>
        </p:xfrm>
        <a:graphic>
          <a:graphicData uri="http://schemas.openxmlformats.org/presentationml/2006/ole">
            <p:oleObj spid="_x0000_s380935" name="公式" r:id="rId3" imgW="4029099" imgH="400050" progId="Equation.3">
              <p:embed/>
            </p:oleObj>
          </a:graphicData>
        </a:graphic>
      </p:graphicFrame>
      <p:sp>
        <p:nvSpPr>
          <p:cNvPr id="138244" name="Rectangle 1028"/>
          <p:cNvSpPr>
            <a:spLocks noChangeArrowheads="1"/>
          </p:cNvSpPr>
          <p:nvPr/>
        </p:nvSpPr>
        <p:spPr bwMode="auto">
          <a:xfrm>
            <a:off x="773113" y="1880469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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应用曲线积分与路径无关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.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82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7722749"/>
              </p:ext>
            </p:extLst>
          </p:nvPr>
        </p:nvGraphicFramePr>
        <p:xfrm>
          <a:off x="5837238" y="1704256"/>
          <a:ext cx="1484312" cy="842963"/>
        </p:xfrm>
        <a:graphic>
          <a:graphicData uri="http://schemas.openxmlformats.org/presentationml/2006/ole">
            <p:oleObj spid="_x0000_s380936" name="公式" r:id="rId4" imgW="1695531" imgH="952337" progId="Equation.3">
              <p:embed/>
            </p:oleObj>
          </a:graphicData>
        </a:graphic>
      </p:graphicFrame>
      <p:sp>
        <p:nvSpPr>
          <p:cNvPr id="138246" name="Text Box 1030"/>
          <p:cNvSpPr txBox="1">
            <a:spLocks noChangeArrowheads="1"/>
          </p:cNvSpPr>
          <p:nvPr/>
        </p:nvSpPr>
        <p:spPr bwMode="auto">
          <a:xfrm>
            <a:off x="762000" y="273136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通解为</a:t>
            </a:r>
            <a:endParaRPr lang="zh-CN" altLang="en-US" sz="4400" b="1"/>
          </a:p>
        </p:txBody>
      </p:sp>
      <p:graphicFrame>
        <p:nvGraphicFramePr>
          <p:cNvPr id="13824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0183238"/>
              </p:ext>
            </p:extLst>
          </p:nvPr>
        </p:nvGraphicFramePr>
        <p:xfrm>
          <a:off x="2022475" y="2618656"/>
          <a:ext cx="6176963" cy="719138"/>
        </p:xfrm>
        <a:graphic>
          <a:graphicData uri="http://schemas.openxmlformats.org/presentationml/2006/ole">
            <p:oleObj spid="_x0000_s380937" name="公式" r:id="rId5" imgW="5867287" imgH="676194" progId="Equation.3">
              <p:embed/>
            </p:oleObj>
          </a:graphicData>
        </a:graphic>
      </p:graphicFrame>
      <p:graphicFrame>
        <p:nvGraphicFramePr>
          <p:cNvPr id="13824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6206010"/>
              </p:ext>
            </p:extLst>
          </p:nvPr>
        </p:nvGraphicFramePr>
        <p:xfrm>
          <a:off x="1377950" y="3350494"/>
          <a:ext cx="6388100" cy="752475"/>
        </p:xfrm>
        <a:graphic>
          <a:graphicData uri="http://schemas.openxmlformats.org/presentationml/2006/ole">
            <p:oleObj spid="_x0000_s380938" name="公式" r:id="rId6" imgW="3114602" imgH="361820" progId="Equation.3">
              <p:embed/>
            </p:oleObj>
          </a:graphicData>
        </a:graphic>
      </p:graphicFrame>
      <p:graphicFrame>
        <p:nvGraphicFramePr>
          <p:cNvPr id="13824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0589505"/>
              </p:ext>
            </p:extLst>
          </p:nvPr>
        </p:nvGraphicFramePr>
        <p:xfrm>
          <a:off x="2590800" y="4161706"/>
          <a:ext cx="2119313" cy="438150"/>
        </p:xfrm>
        <a:graphic>
          <a:graphicData uri="http://schemas.openxmlformats.org/presentationml/2006/ole">
            <p:oleObj spid="_x0000_s380939" name="公式" r:id="rId7" imgW="1943051" imgH="400050" progId="Equation.3">
              <p:embed/>
            </p:oleObj>
          </a:graphicData>
        </a:graphic>
      </p:graphicFrame>
      <p:sp>
        <p:nvSpPr>
          <p:cNvPr id="138250" name="Rectangle 1034"/>
          <p:cNvSpPr>
            <a:spLocks noChangeArrowheads="1"/>
          </p:cNvSpPr>
          <p:nvPr/>
        </p:nvSpPr>
        <p:spPr bwMode="auto">
          <a:xfrm>
            <a:off x="838200" y="453794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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直接凑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全微分法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38251" name="Rectangle 1035"/>
          <p:cNvSpPr>
            <a:spLocks noChangeArrowheads="1"/>
          </p:cNvSpPr>
          <p:nvPr/>
        </p:nvSpPr>
        <p:spPr bwMode="auto">
          <a:xfrm>
            <a:off x="5227638" y="98511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全微分方程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24351563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6" grpId="0" autoUpdateAnimBg="0"/>
      <p:bldP spid="138250" grpId="0" autoUpdateAnimBg="0"/>
      <p:bldP spid="1382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611188" y="771525"/>
          <a:ext cx="8162925" cy="441325"/>
        </p:xfrm>
        <a:graphic>
          <a:graphicData uri="http://schemas.openxmlformats.org/presentationml/2006/ole">
            <p:oleObj spid="_x0000_s374809" name="公式" r:id="rId3" imgW="8140700" imgH="469900" progId="Equation.3">
              <p:embed/>
            </p:oleObj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0496822"/>
              </p:ext>
            </p:extLst>
          </p:nvPr>
        </p:nvGraphicFramePr>
        <p:xfrm>
          <a:off x="832746" y="1503844"/>
          <a:ext cx="6149039" cy="494787"/>
        </p:xfrm>
        <a:graphic>
          <a:graphicData uri="http://schemas.openxmlformats.org/presentationml/2006/ole">
            <p:oleObj spid="_x0000_s374810" name="公式" r:id="rId4" imgW="2971800" imgH="253800" progId="Equation.3">
              <p:embed/>
            </p:oleObj>
          </a:graphicData>
        </a:graphic>
      </p:graphicFrame>
      <p:graphicFrame>
        <p:nvGraphicFramePr>
          <p:cNvPr id="315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238145"/>
              </p:ext>
            </p:extLst>
          </p:nvPr>
        </p:nvGraphicFramePr>
        <p:xfrm>
          <a:off x="1187624" y="3027793"/>
          <a:ext cx="5040560" cy="1495448"/>
        </p:xfrm>
        <a:graphic>
          <a:graphicData uri="http://schemas.openxmlformats.org/presentationml/2006/ole">
            <p:oleObj spid="_x0000_s374811" name="公式" r:id="rId5" imgW="2425680" imgH="761760" progId="Equation.3">
              <p:embed/>
            </p:oleObj>
          </a:graphicData>
        </a:graphic>
      </p:graphicFrame>
      <p:sp>
        <p:nvSpPr>
          <p:cNvPr id="315410" name="Rectangle 18"/>
          <p:cNvSpPr>
            <a:spLocks noChangeArrowheads="1"/>
          </p:cNvSpPr>
          <p:nvPr/>
        </p:nvSpPr>
        <p:spPr bwMode="auto">
          <a:xfrm>
            <a:off x="177800" y="1473231"/>
            <a:ext cx="86518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tabLst>
                <a:tab pos="3609975" algn="l"/>
              </a:tabLst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解 </a:t>
            </a:r>
          </a:p>
        </p:txBody>
      </p:sp>
      <p:sp>
        <p:nvSpPr>
          <p:cNvPr id="315411" name="Rectangle 19"/>
          <p:cNvSpPr>
            <a:spLocks noChangeArrowheads="1"/>
          </p:cNvSpPr>
          <p:nvPr/>
        </p:nvSpPr>
        <p:spPr bwMode="auto">
          <a:xfrm>
            <a:off x="177800" y="3002260"/>
            <a:ext cx="12255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tabLst>
                <a:tab pos="3609975" algn="l"/>
              </a:tabLst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另解 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7504" y="692696"/>
            <a:ext cx="72357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0354870"/>
              </p:ext>
            </p:extLst>
          </p:nvPr>
        </p:nvGraphicFramePr>
        <p:xfrm>
          <a:off x="831076" y="2149211"/>
          <a:ext cx="2948836" cy="547983"/>
        </p:xfrm>
        <a:graphic>
          <a:graphicData uri="http://schemas.openxmlformats.org/presentationml/2006/ole">
            <p:oleObj spid="_x0000_s374812" name="公式" r:id="rId6" imgW="1295280" imgH="25380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9829649"/>
              </p:ext>
            </p:extLst>
          </p:nvPr>
        </p:nvGraphicFramePr>
        <p:xfrm>
          <a:off x="1042988" y="4725144"/>
          <a:ext cx="6408698" cy="504056"/>
        </p:xfrm>
        <a:graphic>
          <a:graphicData uri="http://schemas.openxmlformats.org/presentationml/2006/ole">
            <p:oleObj spid="_x0000_s374813" name="公式" r:id="rId7" imgW="304776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5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0" grpId="0"/>
      <p:bldP spid="3154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Text Box 2"/>
          <p:cNvSpPr txBox="1">
            <a:spLocks noChangeArrowheads="1"/>
          </p:cNvSpPr>
          <p:nvPr/>
        </p:nvSpPr>
        <p:spPr bwMode="auto">
          <a:xfrm>
            <a:off x="281136" y="193576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b="1" dirty="0" smtClean="0"/>
              <a:t>    </a:t>
            </a:r>
            <a:r>
              <a:rPr lang="zh-CN" altLang="en-US" b="1" dirty="0">
                <a:latin typeface="宋体" charset="-122"/>
              </a:rPr>
              <a:t>用适当的变量代换解下列微分方程</a:t>
            </a:r>
            <a:r>
              <a:rPr lang="en-US" altLang="zh-CN" b="1" dirty="0">
                <a:latin typeface="宋体" charset="-122"/>
              </a:rPr>
              <a:t>:</a:t>
            </a: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6286005"/>
              </p:ext>
            </p:extLst>
          </p:nvPr>
        </p:nvGraphicFramePr>
        <p:xfrm>
          <a:off x="323528" y="782538"/>
          <a:ext cx="4405313" cy="630238"/>
        </p:xfrm>
        <a:graphic>
          <a:graphicData uri="http://schemas.openxmlformats.org/presentationml/2006/ole">
            <p:oleObj spid="_x0000_s361606" name="Equation" r:id="rId3" imgW="3809880" imgH="545760" progId="Equation.3">
              <p:embed/>
            </p:oleObj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21270" y="1844824"/>
            <a:ext cx="2522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CC"/>
                </a:solidFill>
                <a:ea typeface="黑体" pitchFamily="2" charset="-122"/>
              </a:rPr>
              <a:t>解 </a:t>
            </a:r>
            <a:r>
              <a:rPr lang="en-US" altLang="zh-CN" b="1" dirty="0" smtClean="0">
                <a:solidFill>
                  <a:srgbClr val="0000CC"/>
                </a:solidFill>
                <a:ea typeface="黑体" pitchFamily="2" charset="-122"/>
              </a:rPr>
              <a:t>(1) </a:t>
            </a:r>
            <a:endParaRPr lang="zh-CN" altLang="en-US" sz="4000" b="1" dirty="0">
              <a:solidFill>
                <a:srgbClr val="0000CC"/>
              </a:solidFill>
              <a:ea typeface="黑体" pitchFamily="2" charset="-122"/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772927"/>
              </p:ext>
            </p:extLst>
          </p:nvPr>
        </p:nvGraphicFramePr>
        <p:xfrm>
          <a:off x="1619672" y="1628800"/>
          <a:ext cx="3225800" cy="889000"/>
        </p:xfrm>
        <a:graphic>
          <a:graphicData uri="http://schemas.openxmlformats.org/presentationml/2006/ole">
            <p:oleObj spid="_x0000_s361607" name="公式" r:id="rId4" imgW="3225800" imgH="889000" progId="Equation.3">
              <p:embed/>
            </p:oleObj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1605240"/>
              </p:ext>
            </p:extLst>
          </p:nvPr>
        </p:nvGraphicFramePr>
        <p:xfrm>
          <a:off x="914400" y="2831182"/>
          <a:ext cx="2895600" cy="493713"/>
        </p:xfrm>
        <a:graphic>
          <a:graphicData uri="http://schemas.openxmlformats.org/presentationml/2006/ole">
            <p:oleObj spid="_x0000_s361608" name="公式" r:id="rId5" imgW="2886148" imgH="485726" progId="Equation.3">
              <p:embed/>
            </p:oleObj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1256159"/>
              </p:ext>
            </p:extLst>
          </p:nvPr>
        </p:nvGraphicFramePr>
        <p:xfrm>
          <a:off x="4191000" y="2551782"/>
          <a:ext cx="2298700" cy="889000"/>
        </p:xfrm>
        <a:graphic>
          <a:graphicData uri="http://schemas.openxmlformats.org/presentationml/2006/ole">
            <p:oleObj spid="_x0000_s361609" name="公式" r:id="rId6" imgW="2298700" imgH="889000" progId="Equation.3">
              <p:embed/>
            </p:oleObj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8283560"/>
              </p:ext>
            </p:extLst>
          </p:nvPr>
        </p:nvGraphicFramePr>
        <p:xfrm>
          <a:off x="914400" y="3669382"/>
          <a:ext cx="3048000" cy="889000"/>
        </p:xfrm>
        <a:graphic>
          <a:graphicData uri="http://schemas.openxmlformats.org/presentationml/2006/ole">
            <p:oleObj spid="_x0000_s361610" name="公式" r:id="rId7" imgW="3048000" imgH="889000" progId="Equation.3">
              <p:embed/>
            </p:oleObj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7086972"/>
              </p:ext>
            </p:extLst>
          </p:nvPr>
        </p:nvGraphicFramePr>
        <p:xfrm>
          <a:off x="4127500" y="3705895"/>
          <a:ext cx="4699000" cy="736600"/>
        </p:xfrm>
        <a:graphic>
          <a:graphicData uri="http://schemas.openxmlformats.org/presentationml/2006/ole">
            <p:oleObj spid="_x0000_s361611" name="公式" r:id="rId8" imgW="4699000" imgH="736600" progId="Equation.3">
              <p:embed/>
            </p:oleObj>
          </a:graphicData>
        </a:graphic>
      </p:graphicFrame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46138" y="4812382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所求通解为</a:t>
            </a: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6894177"/>
              </p:ext>
            </p:extLst>
          </p:nvPr>
        </p:nvGraphicFramePr>
        <p:xfrm>
          <a:off x="2833688" y="4590132"/>
          <a:ext cx="2844800" cy="927100"/>
        </p:xfrm>
        <a:graphic>
          <a:graphicData uri="http://schemas.openxmlformats.org/presentationml/2006/ole">
            <p:oleObj spid="_x0000_s361612" name="公式" r:id="rId9" imgW="2844800" imgH="92710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5431626"/>
              </p:ext>
            </p:extLst>
          </p:nvPr>
        </p:nvGraphicFramePr>
        <p:xfrm>
          <a:off x="4932040" y="692696"/>
          <a:ext cx="3946525" cy="963613"/>
        </p:xfrm>
        <a:graphic>
          <a:graphicData uri="http://schemas.openxmlformats.org/presentationml/2006/ole">
            <p:oleObj spid="_x0000_s361613" name="Equation" r:id="rId10" imgW="3797300" imgH="927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1201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  <p:bldP spid="1536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7811290"/>
              </p:ext>
            </p:extLst>
          </p:nvPr>
        </p:nvGraphicFramePr>
        <p:xfrm>
          <a:off x="1017588" y="685800"/>
          <a:ext cx="3946525" cy="963613"/>
        </p:xfrm>
        <a:graphic>
          <a:graphicData uri="http://schemas.openxmlformats.org/presentationml/2006/ole">
            <p:oleObj spid="_x0000_s362625" name="Equation" r:id="rId3" imgW="3797280" imgH="927000" progId="Equation.3">
              <p:embed/>
            </p:oleObj>
          </a:graphicData>
        </a:graphic>
      </p:graphicFrame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713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CC"/>
                </a:solidFill>
                <a:ea typeface="黑体" pitchFamily="2" charset="-122"/>
              </a:rPr>
              <a:t>解 </a:t>
            </a:r>
            <a:r>
              <a:rPr lang="en-US" altLang="zh-CN" b="1" dirty="0" smtClean="0">
                <a:solidFill>
                  <a:srgbClr val="0000CC"/>
                </a:solidFill>
                <a:ea typeface="黑体" pitchFamily="2" charset="-122"/>
              </a:rPr>
              <a:t>(2)</a:t>
            </a:r>
            <a:endParaRPr lang="zh-CN" altLang="en-US" sz="4000" b="1" dirty="0">
              <a:solidFill>
                <a:srgbClr val="0000CC"/>
              </a:solidFill>
              <a:ea typeface="黑体" pitchFamily="2" charset="-122"/>
            </a:endParaRP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0547543"/>
              </p:ext>
            </p:extLst>
          </p:nvPr>
        </p:nvGraphicFramePr>
        <p:xfrm>
          <a:off x="2145804" y="1981200"/>
          <a:ext cx="1562100" cy="457200"/>
        </p:xfrm>
        <a:graphic>
          <a:graphicData uri="http://schemas.openxmlformats.org/presentationml/2006/ole">
            <p:oleObj spid="_x0000_s362626" name="公式" r:id="rId4" imgW="1552534" imgH="447838" progId="Equation.3">
              <p:embed/>
            </p:oleObj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8831420"/>
              </p:ext>
            </p:extLst>
          </p:nvPr>
        </p:nvGraphicFramePr>
        <p:xfrm>
          <a:off x="3967832" y="1752600"/>
          <a:ext cx="2692400" cy="889000"/>
        </p:xfrm>
        <a:graphic>
          <a:graphicData uri="http://schemas.openxmlformats.org/presentationml/2006/ole">
            <p:oleObj spid="_x0000_s362627" name="公式" r:id="rId5" imgW="2692400" imgH="889000" progId="Equation.3">
              <p:embed/>
            </p:oleObj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933450" y="2825750"/>
          <a:ext cx="5640388" cy="965200"/>
        </p:xfrm>
        <a:graphic>
          <a:graphicData uri="http://schemas.openxmlformats.org/presentationml/2006/ole">
            <p:oleObj spid="_x0000_s362628" name="公式" r:id="rId6" imgW="5638800" imgH="965200" progId="Equation.3">
              <p:embed/>
            </p:oleObj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3359150" y="4135438"/>
          <a:ext cx="3187700" cy="392112"/>
        </p:xfrm>
        <a:graphic>
          <a:graphicData uri="http://schemas.openxmlformats.org/presentationml/2006/ole">
            <p:oleObj spid="_x0000_s362629" name="公式" r:id="rId7" imgW="3187700" imgH="393700" progId="Equation.3">
              <p:embed/>
            </p:oleObj>
          </a:graphicData>
        </a:graphic>
      </p:graphicFrame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914400" y="4052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分离变量法得</a:t>
            </a: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066800" y="4818063"/>
          <a:ext cx="2209800" cy="425450"/>
        </p:xfrm>
        <a:graphic>
          <a:graphicData uri="http://schemas.openxmlformats.org/presentationml/2006/ole">
            <p:oleObj spid="_x0000_s362630" name="公式" r:id="rId8" imgW="2235200" imgH="431800" progId="Equation.3">
              <p:embed/>
            </p:oleObj>
          </a:graphicData>
        </a:graphic>
      </p:graphicFrame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914400" y="55006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所求通解为</a:t>
            </a:r>
          </a:p>
        </p:txBody>
      </p:sp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3016250" y="5614988"/>
          <a:ext cx="3860800" cy="404812"/>
        </p:xfrm>
        <a:graphic>
          <a:graphicData uri="http://schemas.openxmlformats.org/presentationml/2006/ole">
            <p:oleObj spid="_x0000_s362631" name="公式" r:id="rId9" imgW="3860800" imgH="40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61788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32" grpId="0" autoUpdateAnimBg="0"/>
      <p:bldP spid="1546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9208" y="188640"/>
            <a:ext cx="4906888" cy="65077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dirty="0" smtClean="0">
                <a:solidFill>
                  <a:schemeClr val="accent2"/>
                </a:solidFill>
              </a:rPr>
              <a:t>一、全微分方程及其求法</a:t>
            </a:r>
            <a:endParaRPr lang="zh-CN" altLang="en-US" sz="3200" b="0" dirty="0" smtClean="0">
              <a:solidFill>
                <a:schemeClr val="accent2"/>
              </a:solidFill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603448" y="90872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2426226"/>
              </p:ext>
            </p:extLst>
          </p:nvPr>
        </p:nvGraphicFramePr>
        <p:xfrm>
          <a:off x="1136848" y="2150145"/>
          <a:ext cx="4343400" cy="434975"/>
        </p:xfrm>
        <a:graphic>
          <a:graphicData uri="http://schemas.openxmlformats.org/presentationml/2006/ole">
            <p:oleObj spid="_x0000_s345198" name="公式" r:id="rId3" imgW="4029099" imgH="400050" progId="Equation.3">
              <p:embed/>
            </p:oleObj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603448" y="203902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则</a:t>
            </a:r>
            <a:endParaRPr lang="zh-CN" altLang="en-US" sz="4400" b="1">
              <a:ea typeface="黑体" pitchFamily="2" charset="-122"/>
            </a:endParaRP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7805672"/>
              </p:ext>
            </p:extLst>
          </p:nvPr>
        </p:nvGraphicFramePr>
        <p:xfrm>
          <a:off x="679648" y="1583408"/>
          <a:ext cx="5410200" cy="420687"/>
        </p:xfrm>
        <a:graphic>
          <a:graphicData uri="http://schemas.openxmlformats.org/presentationml/2006/ole">
            <p:oleObj spid="_x0000_s345199" name="公式" r:id="rId4" imgW="5219716" imgH="400050" progId="Equation.3">
              <p:embed/>
            </p:oleObj>
          </a:graphicData>
        </a:graphic>
      </p:graphicFrame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975048" y="90872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若有全微分形式</a:t>
            </a:r>
            <a:endParaRPr lang="zh-CN" altLang="en-US" sz="4400" b="1">
              <a:ea typeface="黑体" pitchFamily="2" charset="-122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03448" y="265497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例如</a:t>
            </a: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9381042"/>
              </p:ext>
            </p:extLst>
          </p:nvPr>
        </p:nvGraphicFramePr>
        <p:xfrm>
          <a:off x="1543248" y="2747045"/>
          <a:ext cx="2260600" cy="417513"/>
        </p:xfrm>
        <a:graphic>
          <a:graphicData uri="http://schemas.openxmlformats.org/presentationml/2006/ole">
            <p:oleObj spid="_x0000_s345200" name="公式" r:id="rId5" imgW="2120900" imgH="393700" progId="Equation.3">
              <p:embed/>
            </p:oleObj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229581"/>
              </p:ext>
            </p:extLst>
          </p:nvPr>
        </p:nvGraphicFramePr>
        <p:xfrm>
          <a:off x="4146748" y="2426370"/>
          <a:ext cx="3619500" cy="889000"/>
        </p:xfrm>
        <a:graphic>
          <a:graphicData uri="http://schemas.openxmlformats.org/presentationml/2006/ole">
            <p:oleObj spid="_x0000_s345201" name="公式" r:id="rId6" imgW="3619500" imgH="889000" progId="Equation.3">
              <p:embed/>
            </p:oleObj>
          </a:graphicData>
        </a:graphic>
      </p:graphicFrame>
      <p:sp>
        <p:nvSpPr>
          <p:cNvPr id="137227" name="AutoShape 11"/>
          <p:cNvSpPr>
            <a:spLocks noChangeArrowheads="1"/>
          </p:cNvSpPr>
          <p:nvPr/>
        </p:nvSpPr>
        <p:spPr bwMode="auto">
          <a:xfrm>
            <a:off x="6394648" y="1289720"/>
            <a:ext cx="2209800" cy="1066800"/>
          </a:xfrm>
          <a:prstGeom prst="wedgeRoundRectCallout">
            <a:avLst>
              <a:gd name="adj1" fmla="val -89222"/>
              <a:gd name="adj2" fmla="val 4836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全微分方程</a:t>
            </a:r>
          </a:p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或恰当方程</a:t>
            </a:r>
          </a:p>
        </p:txBody>
      </p:sp>
      <p:graphicFrame>
        <p:nvGraphicFramePr>
          <p:cNvPr id="137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0351236"/>
              </p:ext>
            </p:extLst>
          </p:nvPr>
        </p:nvGraphicFramePr>
        <p:xfrm>
          <a:off x="679648" y="3409033"/>
          <a:ext cx="3670300" cy="404812"/>
        </p:xfrm>
        <a:graphic>
          <a:graphicData uri="http://schemas.openxmlformats.org/presentationml/2006/ole">
            <p:oleObj spid="_x0000_s345202" name="公式" r:id="rId7" imgW="3670300" imgH="406400" progId="Equation.3">
              <p:embed/>
            </p:oleObj>
          </a:graphicData>
        </a:graphic>
      </p:graphicFrame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484886" y="334712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所以是全微分方程</a:t>
            </a:r>
            <a:r>
              <a:rPr lang="en-US" altLang="zh-CN" b="1"/>
              <a:t>.</a:t>
            </a:r>
          </a:p>
        </p:txBody>
      </p:sp>
      <p:graphicFrame>
        <p:nvGraphicFramePr>
          <p:cNvPr id="137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8003819"/>
              </p:ext>
            </p:extLst>
          </p:nvPr>
        </p:nvGraphicFramePr>
        <p:xfrm>
          <a:off x="990798" y="3804320"/>
          <a:ext cx="3746500" cy="914400"/>
        </p:xfrm>
        <a:graphic>
          <a:graphicData uri="http://schemas.openxmlformats.org/presentationml/2006/ole">
            <p:oleObj spid="_x0000_s345203" name="公式" r:id="rId8" imgW="3733913" imgH="904891" progId="Equation.3">
              <p:embed/>
            </p:oleObj>
          </a:graphicData>
        </a:graphic>
      </p:graphicFrame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832048" y="4733008"/>
            <a:ext cx="7543800" cy="523220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_GB2312" pitchFamily="49" charset="-122"/>
              </a:rPr>
              <a:t>注：回忆曲线积分与路径无关的四个等价条件</a:t>
            </a:r>
            <a:endParaRPr lang="zh-CN" altLang="en-US" sz="3200" b="1" dirty="0">
              <a:solidFill>
                <a:srgbClr val="99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7419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1" grpId="0" autoUpdateAnimBg="0"/>
      <p:bldP spid="137223" grpId="0" autoUpdateAnimBg="0"/>
      <p:bldP spid="137224" grpId="0" autoUpdateAnimBg="0"/>
      <p:bldP spid="137227" grpId="0" animBg="1" autoUpdateAnimBg="0"/>
      <p:bldP spid="137229" grpId="0" autoUpdateAnimBg="0"/>
      <p:bldP spid="13723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8" y="1715334"/>
            <a:ext cx="514351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 dirty="0">
                <a:solidFill>
                  <a:schemeClr val="accent2"/>
                </a:solidFill>
                <a:ea typeface="黑体" pitchFamily="2" charset="-122"/>
              </a:rPr>
              <a:t>         </a:t>
            </a:r>
            <a:r>
              <a:rPr lang="zh-CN" altLang="en-US" sz="4400" b="1" dirty="0" smtClean="0">
                <a:solidFill>
                  <a:schemeClr val="accent2"/>
                </a:solidFill>
                <a:ea typeface="黑体" pitchFamily="2" charset="-122"/>
              </a:rPr>
              <a:t>作    </a:t>
            </a:r>
            <a:r>
              <a:rPr lang="zh-CN" altLang="en-US" sz="4400" b="1" dirty="0" smtClean="0">
                <a:solidFill>
                  <a:schemeClr val="accent2"/>
                </a:solidFill>
                <a:ea typeface="黑体" pitchFamily="2" charset="-122"/>
              </a:rPr>
              <a:t>业</a:t>
            </a:r>
            <a:endParaRPr lang="en-US" altLang="zh-CN" sz="4400" b="1" dirty="0" smtClean="0">
              <a:solidFill>
                <a:schemeClr val="accent2"/>
              </a:solidFill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400" b="1" dirty="0" smtClean="0">
                <a:solidFill>
                  <a:schemeClr val="accent2"/>
                </a:solidFill>
                <a:ea typeface="黑体" pitchFamily="2" charset="-122"/>
              </a:rPr>
              <a:t>P23</a:t>
            </a:r>
            <a:r>
              <a:rPr lang="en-US" altLang="zh-CN" sz="4400" b="1" dirty="0" smtClean="0">
                <a:solidFill>
                  <a:schemeClr val="accent2"/>
                </a:solidFill>
                <a:ea typeface="黑体" pitchFamily="2" charset="-122"/>
              </a:rPr>
              <a:t>(§4): </a:t>
            </a:r>
            <a:r>
              <a:rPr lang="en-US" altLang="zh-CN" sz="4400" b="1" dirty="0">
                <a:solidFill>
                  <a:schemeClr val="accent2"/>
                </a:solidFill>
                <a:ea typeface="黑体" pitchFamily="2" charset="-122"/>
              </a:rPr>
              <a:t>1(3)(4), </a:t>
            </a:r>
            <a:r>
              <a:rPr lang="en-US" altLang="zh-CN" sz="4400" b="1" dirty="0" smtClean="0">
                <a:solidFill>
                  <a:schemeClr val="accent2"/>
                </a:solidFill>
                <a:ea typeface="黑体" pitchFamily="2" charset="-122"/>
              </a:rPr>
              <a:t>2.</a:t>
            </a:r>
            <a:endParaRPr lang="en-US" altLang="zh-CN" sz="4400" b="1" dirty="0">
              <a:solidFill>
                <a:schemeClr val="accent2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5175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/>
          <p:cNvSpPr txBox="1">
            <a:spLocks noChangeArrowheads="1"/>
          </p:cNvSpPr>
          <p:nvPr/>
        </p:nvSpPr>
        <p:spPr bwMode="auto">
          <a:xfrm>
            <a:off x="827584" y="423144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思考</a:t>
            </a:r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2013447" y="546969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方程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247342"/>
              </p:ext>
            </p:extLst>
          </p:nvPr>
        </p:nvGraphicFramePr>
        <p:xfrm>
          <a:off x="2980234" y="332656"/>
          <a:ext cx="3632200" cy="1001713"/>
        </p:xfrm>
        <a:graphic>
          <a:graphicData uri="http://schemas.openxmlformats.org/presentationml/2006/ole">
            <p:oleObj spid="_x0000_s346222" name="公式" r:id="rId3" imgW="3632200" imgH="1003300" progId="Equation.3">
              <p:embed/>
            </p:oleObj>
          </a:graphicData>
        </a:graphic>
      </p:graphicFrame>
      <p:sp>
        <p:nvSpPr>
          <p:cNvPr id="2058" name="Text Box 5"/>
          <p:cNvSpPr txBox="1">
            <a:spLocks noChangeArrowheads="1"/>
          </p:cNvSpPr>
          <p:nvPr/>
        </p:nvSpPr>
        <p:spPr bwMode="auto">
          <a:xfrm>
            <a:off x="2932609" y="1261344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是否为全微分方程？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4334229"/>
              </p:ext>
            </p:extLst>
          </p:nvPr>
        </p:nvGraphicFramePr>
        <p:xfrm>
          <a:off x="1622922" y="1975719"/>
          <a:ext cx="2476500" cy="1016000"/>
        </p:xfrm>
        <a:graphic>
          <a:graphicData uri="http://schemas.openxmlformats.org/presentationml/2006/ole">
            <p:oleObj spid="_x0000_s346223" name="公式" r:id="rId4" imgW="2476500" imgH="10160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9723979"/>
              </p:ext>
            </p:extLst>
          </p:nvPr>
        </p:nvGraphicFramePr>
        <p:xfrm>
          <a:off x="4194672" y="2002706"/>
          <a:ext cx="1238250" cy="1012825"/>
        </p:xfrm>
        <a:graphic>
          <a:graphicData uri="http://schemas.openxmlformats.org/presentationml/2006/ole">
            <p:oleObj spid="_x0000_s346224" name="公式" r:id="rId5" imgW="1117600" imgH="91440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9614196"/>
              </p:ext>
            </p:extLst>
          </p:nvPr>
        </p:nvGraphicFramePr>
        <p:xfrm>
          <a:off x="1838822" y="3226669"/>
          <a:ext cx="3136900" cy="1054100"/>
        </p:xfrm>
        <a:graphic>
          <a:graphicData uri="http://schemas.openxmlformats.org/presentationml/2006/ole">
            <p:oleObj spid="_x0000_s346225" name="公式" r:id="rId6" imgW="3136900" imgH="105410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155869"/>
              </p:ext>
            </p:extLst>
          </p:nvPr>
        </p:nvGraphicFramePr>
        <p:xfrm>
          <a:off x="5032872" y="3290169"/>
          <a:ext cx="1238250" cy="1012825"/>
        </p:xfrm>
        <a:graphic>
          <a:graphicData uri="http://schemas.openxmlformats.org/presentationml/2006/ole">
            <p:oleObj spid="_x0000_s346226" name="公式" r:id="rId7" imgW="1117600" imgH="9144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9126289"/>
              </p:ext>
            </p:extLst>
          </p:nvPr>
        </p:nvGraphicFramePr>
        <p:xfrm>
          <a:off x="1622922" y="4515719"/>
          <a:ext cx="1701800" cy="965200"/>
        </p:xfrm>
        <a:graphic>
          <a:graphicData uri="http://schemas.openxmlformats.org/presentationml/2006/ole">
            <p:oleObj spid="_x0000_s346227" name="公式" r:id="rId8" imgW="1701800" imgH="965200" progId="Equation.3">
              <p:embed/>
            </p:oleObj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80322" y="465700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</a:t>
            </a:r>
            <a:r>
              <a:rPr lang="zh-CN" altLang="en-US" b="1">
                <a:solidFill>
                  <a:srgbClr val="0000FF"/>
                </a:solidFill>
              </a:rPr>
              <a:t>是</a:t>
            </a:r>
            <a:r>
              <a:rPr lang="zh-CN" altLang="en-US" b="1"/>
              <a:t>全微分方程</a:t>
            </a:r>
            <a:r>
              <a:rPr lang="en-US" altLang="zh-CN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68083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26"/>
          <p:cNvSpPr>
            <a:spLocks noChangeArrowheads="1"/>
          </p:cNvSpPr>
          <p:nvPr/>
        </p:nvSpPr>
        <p:spPr bwMode="auto">
          <a:xfrm>
            <a:off x="806450" y="332656"/>
            <a:ext cx="198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解法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824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647514"/>
              </p:ext>
            </p:extLst>
          </p:nvPr>
        </p:nvGraphicFramePr>
        <p:xfrm>
          <a:off x="884238" y="1072431"/>
          <a:ext cx="4343400" cy="434975"/>
        </p:xfrm>
        <a:graphic>
          <a:graphicData uri="http://schemas.openxmlformats.org/presentationml/2006/ole">
            <p:oleObj spid="_x0000_s347228" name="公式" r:id="rId3" imgW="4029099" imgH="400050" progId="Equation.3">
              <p:embed/>
            </p:oleObj>
          </a:graphicData>
        </a:graphic>
      </p:graphicFrame>
      <p:sp>
        <p:nvSpPr>
          <p:cNvPr id="138244" name="Rectangle 1028"/>
          <p:cNvSpPr>
            <a:spLocks noChangeArrowheads="1"/>
          </p:cNvSpPr>
          <p:nvPr/>
        </p:nvSpPr>
        <p:spPr bwMode="auto">
          <a:xfrm>
            <a:off x="773113" y="1880469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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应用曲线积分与路径无关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.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82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5352065"/>
              </p:ext>
            </p:extLst>
          </p:nvPr>
        </p:nvGraphicFramePr>
        <p:xfrm>
          <a:off x="5837238" y="1704256"/>
          <a:ext cx="1484312" cy="842963"/>
        </p:xfrm>
        <a:graphic>
          <a:graphicData uri="http://schemas.openxmlformats.org/presentationml/2006/ole">
            <p:oleObj spid="_x0000_s347229" name="公式" r:id="rId4" imgW="1695531" imgH="952337" progId="Equation.3">
              <p:embed/>
            </p:oleObj>
          </a:graphicData>
        </a:graphic>
      </p:graphicFrame>
      <p:sp>
        <p:nvSpPr>
          <p:cNvPr id="138246" name="Text Box 1030"/>
          <p:cNvSpPr txBox="1">
            <a:spLocks noChangeArrowheads="1"/>
          </p:cNvSpPr>
          <p:nvPr/>
        </p:nvSpPr>
        <p:spPr bwMode="auto">
          <a:xfrm>
            <a:off x="762000" y="273136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通解为</a:t>
            </a:r>
            <a:endParaRPr lang="zh-CN" altLang="en-US" sz="4400" b="1"/>
          </a:p>
        </p:txBody>
      </p:sp>
      <p:graphicFrame>
        <p:nvGraphicFramePr>
          <p:cNvPr id="13824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2137930"/>
              </p:ext>
            </p:extLst>
          </p:nvPr>
        </p:nvGraphicFramePr>
        <p:xfrm>
          <a:off x="2022475" y="2618656"/>
          <a:ext cx="6176963" cy="719138"/>
        </p:xfrm>
        <a:graphic>
          <a:graphicData uri="http://schemas.openxmlformats.org/presentationml/2006/ole">
            <p:oleObj spid="_x0000_s347230" name="公式" r:id="rId5" imgW="5867287" imgH="676194" progId="Equation.3">
              <p:embed/>
            </p:oleObj>
          </a:graphicData>
        </a:graphic>
      </p:graphicFrame>
      <p:graphicFrame>
        <p:nvGraphicFramePr>
          <p:cNvPr id="13824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1288973"/>
              </p:ext>
            </p:extLst>
          </p:nvPr>
        </p:nvGraphicFramePr>
        <p:xfrm>
          <a:off x="1377950" y="3350494"/>
          <a:ext cx="6388100" cy="752475"/>
        </p:xfrm>
        <a:graphic>
          <a:graphicData uri="http://schemas.openxmlformats.org/presentationml/2006/ole">
            <p:oleObj spid="_x0000_s347231" name="公式" r:id="rId6" imgW="3114602" imgH="361820" progId="Equation.3">
              <p:embed/>
            </p:oleObj>
          </a:graphicData>
        </a:graphic>
      </p:graphicFrame>
      <p:graphicFrame>
        <p:nvGraphicFramePr>
          <p:cNvPr id="13824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3896524"/>
              </p:ext>
            </p:extLst>
          </p:nvPr>
        </p:nvGraphicFramePr>
        <p:xfrm>
          <a:off x="2590800" y="4161706"/>
          <a:ext cx="2119313" cy="438150"/>
        </p:xfrm>
        <a:graphic>
          <a:graphicData uri="http://schemas.openxmlformats.org/presentationml/2006/ole">
            <p:oleObj spid="_x0000_s347232" name="公式" r:id="rId7" imgW="1943051" imgH="400050" progId="Equation.3">
              <p:embed/>
            </p:oleObj>
          </a:graphicData>
        </a:graphic>
      </p:graphicFrame>
      <p:sp>
        <p:nvSpPr>
          <p:cNvPr id="138250" name="Rectangle 1034"/>
          <p:cNvSpPr>
            <a:spLocks noChangeArrowheads="1"/>
          </p:cNvSpPr>
          <p:nvPr/>
        </p:nvSpPr>
        <p:spPr bwMode="auto">
          <a:xfrm>
            <a:off x="838200" y="453794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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直接凑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全微分法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38251" name="Rectangle 1035"/>
          <p:cNvSpPr>
            <a:spLocks noChangeArrowheads="1"/>
          </p:cNvSpPr>
          <p:nvPr/>
        </p:nvSpPr>
        <p:spPr bwMode="auto">
          <a:xfrm>
            <a:off x="5227638" y="98511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全微分方程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2064877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6" grpId="0" autoUpdateAnimBg="0"/>
      <p:bldP spid="138250" grpId="0" autoUpdateAnimBg="0"/>
      <p:bldP spid="1382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8942711"/>
              </p:ext>
            </p:extLst>
          </p:nvPr>
        </p:nvGraphicFramePr>
        <p:xfrm>
          <a:off x="1082302" y="657746"/>
          <a:ext cx="7450138" cy="471487"/>
        </p:xfrm>
        <a:graphic>
          <a:graphicData uri="http://schemas.openxmlformats.org/presentationml/2006/ole">
            <p:oleObj spid="_x0000_s348252" name="公式" r:id="rId3" imgW="4181629" imgH="257029" progId="Equation.3">
              <p:embed/>
            </p:oleObj>
          </a:graphicData>
        </a:graphic>
      </p:graphicFrame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457200" y="148917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1780629"/>
              </p:ext>
            </p:extLst>
          </p:nvPr>
        </p:nvGraphicFramePr>
        <p:xfrm>
          <a:off x="1300163" y="1344712"/>
          <a:ext cx="2636837" cy="931862"/>
        </p:xfrm>
        <a:graphic>
          <a:graphicData uri="http://schemas.openxmlformats.org/presentationml/2006/ole">
            <p:oleObj spid="_x0000_s348253" name="公式" r:id="rId4" imgW="2730500" imgH="965200" progId="Equation.3">
              <p:embed/>
            </p:oleObj>
          </a:graphicData>
        </a:graphic>
      </p:graphicFrame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951288" y="1576487"/>
            <a:ext cx="3287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是全微分方程</a:t>
            </a:r>
            <a:r>
              <a:rPr lang="en-US" altLang="zh-CN" b="1"/>
              <a:t>,</a:t>
            </a: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9556435"/>
              </p:ext>
            </p:extLst>
          </p:nvPr>
        </p:nvGraphicFramePr>
        <p:xfrm>
          <a:off x="1066800" y="2475012"/>
          <a:ext cx="5568950" cy="660400"/>
        </p:xfrm>
        <a:graphic>
          <a:graphicData uri="http://schemas.openxmlformats.org/presentationml/2006/ole">
            <p:oleObj spid="_x0000_s348254" name="公式" r:id="rId5" imgW="5448170" imgH="638305" progId="Equation.3">
              <p:embed/>
            </p:oleObj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2979726"/>
              </p:ext>
            </p:extLst>
          </p:nvPr>
        </p:nvGraphicFramePr>
        <p:xfrm>
          <a:off x="3170238" y="4518124"/>
          <a:ext cx="3352800" cy="927100"/>
        </p:xfrm>
        <a:graphic>
          <a:graphicData uri="http://schemas.openxmlformats.org/presentationml/2006/ole">
            <p:oleObj spid="_x0000_s348255" name="公式" r:id="rId6" imgW="3352800" imgH="927100" progId="Equation.3">
              <p:embed/>
            </p:oleObj>
          </a:graphicData>
        </a:graphic>
      </p:graphicFrame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457200" y="4740374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原方程的通解为</a:t>
            </a:r>
            <a:endParaRPr lang="zh-CN" altLang="en-US" sz="4400" b="1"/>
          </a:p>
        </p:txBody>
      </p:sp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8142292"/>
              </p:ext>
            </p:extLst>
          </p:nvPr>
        </p:nvGraphicFramePr>
        <p:xfrm>
          <a:off x="2268538" y="3381474"/>
          <a:ext cx="2984500" cy="914400"/>
        </p:xfrm>
        <a:graphic>
          <a:graphicData uri="http://schemas.openxmlformats.org/presentationml/2006/ole">
            <p:oleObj spid="_x0000_s348256" name="公式" r:id="rId7" imgW="2984500" imgH="914400" progId="Equation.3">
              <p:embed/>
            </p:oleObj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72702" y="58789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9819894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9" grpId="0" autoUpdateAnimBg="0"/>
      <p:bldP spid="1392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6"/>
          <p:cNvGraphicFramePr>
            <a:graphicFrameLocks noChangeAspect="1"/>
          </p:cNvGraphicFramePr>
          <p:nvPr/>
        </p:nvGraphicFramePr>
        <p:xfrm>
          <a:off x="1447800" y="544513"/>
          <a:ext cx="6097588" cy="990600"/>
        </p:xfrm>
        <a:graphic>
          <a:graphicData uri="http://schemas.openxmlformats.org/presentationml/2006/ole">
            <p:oleObj spid="_x0000_s349294" name="公式" r:id="rId3" imgW="6086548" imgH="981010" progId="Equation.3">
              <p:embed/>
            </p:oleObj>
          </a:graphicData>
        </a:graphic>
      </p:graphicFrame>
      <p:sp>
        <p:nvSpPr>
          <p:cNvPr id="140291" name="Text Box 1027"/>
          <p:cNvSpPr txBox="1">
            <a:spLocks noChangeArrowheads="1"/>
          </p:cNvSpPr>
          <p:nvPr/>
        </p:nvSpPr>
        <p:spPr bwMode="auto">
          <a:xfrm>
            <a:off x="533400" y="18748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40292" name="Object 1028"/>
          <p:cNvGraphicFramePr>
            <a:graphicFrameLocks noChangeAspect="1"/>
          </p:cNvGraphicFramePr>
          <p:nvPr/>
        </p:nvGraphicFramePr>
        <p:xfrm>
          <a:off x="1600200" y="1724025"/>
          <a:ext cx="2538413" cy="933450"/>
        </p:xfrm>
        <a:graphic>
          <a:graphicData uri="http://schemas.openxmlformats.org/presentationml/2006/ole">
            <p:oleObj spid="_x0000_s349295" name="公式" r:id="rId4" imgW="2628900" imgH="965200" progId="Equation.3">
              <p:embed/>
            </p:oleObj>
          </a:graphicData>
        </a:graphic>
      </p:graphicFrame>
      <p:sp>
        <p:nvSpPr>
          <p:cNvPr id="140293" name="Rectangle 1029"/>
          <p:cNvSpPr>
            <a:spLocks noChangeArrowheads="1"/>
          </p:cNvSpPr>
          <p:nvPr/>
        </p:nvSpPr>
        <p:spPr bwMode="auto">
          <a:xfrm>
            <a:off x="4495800" y="190817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是全微分方程</a:t>
            </a:r>
            <a:r>
              <a:rPr lang="en-US" altLang="zh-CN" b="1"/>
              <a:t>,</a:t>
            </a:r>
          </a:p>
        </p:txBody>
      </p:sp>
      <p:sp>
        <p:nvSpPr>
          <p:cNvPr id="140294" name="Text Box 1030"/>
          <p:cNvSpPr txBox="1">
            <a:spLocks noChangeArrowheads="1"/>
          </p:cNvSpPr>
          <p:nvPr/>
        </p:nvSpPr>
        <p:spPr bwMode="auto">
          <a:xfrm>
            <a:off x="1295400" y="286861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将左端重新组合</a:t>
            </a:r>
          </a:p>
        </p:txBody>
      </p:sp>
      <p:graphicFrame>
        <p:nvGraphicFramePr>
          <p:cNvPr id="140295" name="Object 1031"/>
          <p:cNvGraphicFramePr>
            <a:graphicFrameLocks noChangeAspect="1"/>
          </p:cNvGraphicFramePr>
          <p:nvPr/>
        </p:nvGraphicFramePr>
        <p:xfrm>
          <a:off x="3962400" y="2678113"/>
          <a:ext cx="3797300" cy="1028700"/>
        </p:xfrm>
        <a:graphic>
          <a:graphicData uri="http://schemas.openxmlformats.org/presentationml/2006/ole">
            <p:oleObj spid="_x0000_s349296" name="公式" r:id="rId5" imgW="3797300" imgH="1028700" progId="Equation.3">
              <p:embed/>
            </p:oleObj>
          </a:graphicData>
        </a:graphic>
      </p:graphicFrame>
      <p:graphicFrame>
        <p:nvGraphicFramePr>
          <p:cNvPr id="140296" name="Object 1032"/>
          <p:cNvGraphicFramePr>
            <a:graphicFrameLocks noChangeAspect="1"/>
          </p:cNvGraphicFramePr>
          <p:nvPr/>
        </p:nvGraphicFramePr>
        <p:xfrm>
          <a:off x="1524000" y="3821113"/>
          <a:ext cx="2654300" cy="1028700"/>
        </p:xfrm>
        <a:graphic>
          <a:graphicData uri="http://schemas.openxmlformats.org/presentationml/2006/ole">
            <p:oleObj spid="_x0000_s349297" name="公式" r:id="rId6" imgW="2654300" imgH="1028700" progId="Equation.3">
              <p:embed/>
            </p:oleObj>
          </a:graphicData>
        </a:graphic>
      </p:graphicFrame>
      <p:graphicFrame>
        <p:nvGraphicFramePr>
          <p:cNvPr id="140297" name="Object 1033"/>
          <p:cNvGraphicFramePr>
            <a:graphicFrameLocks noChangeAspect="1"/>
          </p:cNvGraphicFramePr>
          <p:nvPr/>
        </p:nvGraphicFramePr>
        <p:xfrm>
          <a:off x="3943350" y="4941888"/>
          <a:ext cx="2120900" cy="1001712"/>
        </p:xfrm>
        <a:graphic>
          <a:graphicData uri="http://schemas.openxmlformats.org/presentationml/2006/ole">
            <p:oleObj spid="_x0000_s349298" name="公式" r:id="rId7" imgW="2120900" imgH="1003300" progId="Equation.3">
              <p:embed/>
            </p:oleObj>
          </a:graphicData>
        </a:graphic>
      </p:graphicFrame>
      <p:sp>
        <p:nvSpPr>
          <p:cNvPr id="140298" name="Text Box 1034"/>
          <p:cNvSpPr txBox="1">
            <a:spLocks noChangeArrowheads="1"/>
          </p:cNvSpPr>
          <p:nvPr/>
        </p:nvSpPr>
        <p:spPr bwMode="auto">
          <a:xfrm>
            <a:off x="1295400" y="51689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原方程的通解为</a:t>
            </a:r>
          </a:p>
        </p:txBody>
      </p:sp>
      <p:graphicFrame>
        <p:nvGraphicFramePr>
          <p:cNvPr id="140299" name="Object 1035"/>
          <p:cNvGraphicFramePr>
            <a:graphicFrameLocks noChangeAspect="1"/>
          </p:cNvGraphicFramePr>
          <p:nvPr/>
        </p:nvGraphicFramePr>
        <p:xfrm>
          <a:off x="4254500" y="3821113"/>
          <a:ext cx="2222500" cy="990600"/>
        </p:xfrm>
        <a:graphic>
          <a:graphicData uri="http://schemas.openxmlformats.org/presentationml/2006/ole">
            <p:oleObj spid="_x0000_s349299" name="公式" r:id="rId8" imgW="2222500" imgH="990600" progId="Equation.3">
              <p:embed/>
            </p:oleObj>
          </a:graphicData>
        </a:graphic>
      </p:graphicFrame>
      <p:sp>
        <p:nvSpPr>
          <p:cNvPr id="5132" name="Text Box 1036"/>
          <p:cNvSpPr txBox="1">
            <a:spLocks noChangeArrowheads="1"/>
          </p:cNvSpPr>
          <p:nvPr/>
        </p:nvSpPr>
        <p:spPr bwMode="auto">
          <a:xfrm>
            <a:off x="625475" y="7413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42075" y="40719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可积组合法</a:t>
            </a:r>
          </a:p>
        </p:txBody>
      </p:sp>
    </p:spTree>
    <p:extLst>
      <p:ext uri="{BB962C8B-B14F-4D97-AF65-F5344CB8AC3E}">
        <p14:creationId xmlns:p14="http://schemas.microsoft.com/office/powerpoint/2010/main" xmlns="" val="36401100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3" grpId="0" autoUpdateAnimBg="0"/>
      <p:bldP spid="140294" grpId="0" autoUpdateAnimBg="0"/>
      <p:bldP spid="140298" grpId="0" autoUpdateAnimBg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85800" y="1346200"/>
          <a:ext cx="7239000" cy="630238"/>
        </p:xfrm>
        <a:graphic>
          <a:graphicData uri="http://schemas.openxmlformats.org/presentationml/2006/ole">
            <p:oleObj spid="_x0000_s350300" name="公式" r:id="rId3" imgW="3619516" imgH="304816" progId="Equation.3">
              <p:embed/>
            </p:oleObj>
          </a:graphicData>
        </a:graphic>
      </p:graphicFrame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09600" y="2108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600200" y="36385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将方程左端重新组合</a:t>
            </a:r>
            <a:r>
              <a:rPr lang="en-US" altLang="zh-CN" b="1"/>
              <a:t>,</a:t>
            </a:r>
            <a:r>
              <a:rPr lang="zh-CN" altLang="en-US" b="1"/>
              <a:t>有</a:t>
            </a:r>
            <a:endParaRPr lang="zh-CN" altLang="en-US" sz="2400"/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685800" y="8270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ea typeface="黑体" pitchFamily="2" charset="-122"/>
              </a:rPr>
              <a:t>3</a:t>
            </a:r>
            <a:r>
              <a:rPr lang="en-US" altLang="zh-CN" b="1">
                <a:ea typeface="黑体" pitchFamily="2" charset="-122"/>
              </a:rPr>
              <a:t>  </a:t>
            </a:r>
            <a:r>
              <a:rPr lang="zh-CN" altLang="en-US" b="1">
                <a:latin typeface="宋体" charset="-122"/>
              </a:rPr>
              <a:t>求微分方程</a:t>
            </a:r>
            <a:endParaRPr lang="zh-CN" altLang="en-US" b="1">
              <a:ea typeface="黑体" pitchFamily="2" charset="-122"/>
            </a:endParaRP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479550" y="2114550"/>
          <a:ext cx="5995988" cy="531813"/>
        </p:xfrm>
        <a:graphic>
          <a:graphicData uri="http://schemas.openxmlformats.org/presentationml/2006/ole">
            <p:oleObj spid="_x0000_s350301" name="公式" r:id="rId4" imgW="5981684" imgH="523956" progId="Equation.3">
              <p:embed/>
            </p:oleObj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433513" y="2876550"/>
          <a:ext cx="6135687" cy="531813"/>
        </p:xfrm>
        <a:graphic>
          <a:graphicData uri="http://schemas.openxmlformats.org/presentationml/2006/ole">
            <p:oleObj spid="_x0000_s350302" name="公式" r:id="rId5" imgW="6124680" imgH="523956" progId="Equation.3">
              <p:embed/>
            </p:oleObj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484313" y="4241800"/>
          <a:ext cx="4762500" cy="531813"/>
        </p:xfrm>
        <a:graphic>
          <a:graphicData uri="http://schemas.openxmlformats.org/presentationml/2006/ole">
            <p:oleObj spid="_x0000_s350303" name="公式" r:id="rId6" imgW="4752934" imgH="523956" progId="Equation.3">
              <p:embed/>
            </p:oleObj>
          </a:graphicData>
        </a:graphic>
      </p:graphicFrame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295400" y="50355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原方程的通解为</a:t>
            </a:r>
          </a:p>
        </p:txBody>
      </p:sp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830638" y="4795838"/>
          <a:ext cx="3521075" cy="995362"/>
        </p:xfrm>
        <a:graphic>
          <a:graphicData uri="http://schemas.openxmlformats.org/presentationml/2006/ole">
            <p:oleObj spid="_x0000_s350304" name="公式" r:id="rId7" imgW="3314797" imgH="933564" progId="Equation.3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42075" y="4286250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可积组合法</a:t>
            </a:r>
          </a:p>
        </p:txBody>
      </p:sp>
    </p:spTree>
    <p:extLst>
      <p:ext uri="{BB962C8B-B14F-4D97-AF65-F5344CB8AC3E}">
        <p14:creationId xmlns:p14="http://schemas.microsoft.com/office/powerpoint/2010/main" xmlns="" val="2230922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  <p:bldP spid="147465" grpId="0" autoUpdateAnimBg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7854847"/>
              </p:ext>
            </p:extLst>
          </p:nvPr>
        </p:nvGraphicFramePr>
        <p:xfrm>
          <a:off x="1535113" y="188640"/>
          <a:ext cx="5780087" cy="889000"/>
        </p:xfrm>
        <a:graphic>
          <a:graphicData uri="http://schemas.openxmlformats.org/presentationml/2006/ole">
            <p:oleObj spid="_x0000_s351360" name="公式" r:id="rId3" imgW="5772296" imgH="876219" progId="Equation.3">
              <p:embed/>
            </p:oleObj>
          </a:graphicData>
        </a:graphic>
      </p:graphicFrame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746125" y="138244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解</a:t>
            </a:r>
            <a:r>
              <a:rPr lang="en-US" altLang="zh-CN" b="1">
                <a:solidFill>
                  <a:schemeClr val="accent2"/>
                </a:solidFill>
                <a:ea typeface="黑体" pitchFamily="2" charset="-122"/>
              </a:rPr>
              <a:t>1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905000" y="138244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整理得</a:t>
            </a:r>
          </a:p>
        </p:txBody>
      </p:sp>
      <p:graphicFrame>
        <p:nvGraphicFramePr>
          <p:cNvPr id="1484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1298957"/>
              </p:ext>
            </p:extLst>
          </p:nvPr>
        </p:nvGraphicFramePr>
        <p:xfrm>
          <a:off x="3149600" y="1153840"/>
          <a:ext cx="2959100" cy="889000"/>
        </p:xfrm>
        <a:graphic>
          <a:graphicData uri="http://schemas.openxmlformats.org/presentationml/2006/ole">
            <p:oleObj spid="_x0000_s351361" name="公式" r:id="rId4" imgW="2959100" imgH="889000" progId="Equation.3">
              <p:embed/>
            </p:oleObj>
          </a:graphicData>
        </a:graphic>
      </p:graphicFrame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914400" y="2222227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A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常数变易法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: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990600" y="4009752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B 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公式法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: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84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4268515"/>
              </p:ext>
            </p:extLst>
          </p:nvPr>
        </p:nvGraphicFramePr>
        <p:xfrm>
          <a:off x="1409700" y="4590777"/>
          <a:ext cx="4559300" cy="927100"/>
        </p:xfrm>
        <a:graphic>
          <a:graphicData uri="http://schemas.openxmlformats.org/presentationml/2006/ole">
            <p:oleObj spid="_x0000_s351362" name="公式" r:id="rId5" imgW="4559300" imgH="927100" progId="Equation.3">
              <p:embed/>
            </p:oleObj>
          </a:graphicData>
        </a:graphic>
      </p:graphicFrame>
      <p:graphicFrame>
        <p:nvGraphicFramePr>
          <p:cNvPr id="1484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0562070"/>
              </p:ext>
            </p:extLst>
          </p:nvPr>
        </p:nvGraphicFramePr>
        <p:xfrm>
          <a:off x="3389313" y="2087290"/>
          <a:ext cx="3738562" cy="822325"/>
        </p:xfrm>
        <a:graphic>
          <a:graphicData uri="http://schemas.openxmlformats.org/presentationml/2006/ole">
            <p:oleObj spid="_x0000_s351363" name="公式" r:id="rId6" imgW="4038600" imgH="889000" progId="Equation.3">
              <p:embed/>
            </p:oleObj>
          </a:graphicData>
        </a:graphic>
      </p:graphicFrame>
      <p:graphicFrame>
        <p:nvGraphicFramePr>
          <p:cNvPr id="1484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7466076"/>
              </p:ext>
            </p:extLst>
          </p:nvPr>
        </p:nvGraphicFramePr>
        <p:xfrm>
          <a:off x="1295400" y="2920727"/>
          <a:ext cx="1879600" cy="822325"/>
        </p:xfrm>
        <a:graphic>
          <a:graphicData uri="http://schemas.openxmlformats.org/presentationml/2006/ole">
            <p:oleObj spid="_x0000_s351364" name="公式" r:id="rId7" imgW="2032000" imgH="889000" progId="Equation.3">
              <p:embed/>
            </p:oleObj>
          </a:graphicData>
        </a:graphic>
      </p:graphicFrame>
      <p:graphicFrame>
        <p:nvGraphicFramePr>
          <p:cNvPr id="1484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866087"/>
              </p:ext>
            </p:extLst>
          </p:nvPr>
        </p:nvGraphicFramePr>
        <p:xfrm>
          <a:off x="3363913" y="2849290"/>
          <a:ext cx="3140075" cy="858837"/>
        </p:xfrm>
        <a:graphic>
          <a:graphicData uri="http://schemas.openxmlformats.org/presentationml/2006/ole">
            <p:oleObj spid="_x0000_s351365" name="公式" r:id="rId8" imgW="3390900" imgH="927100" progId="Equation.3">
              <p:embed/>
            </p:oleObj>
          </a:graphicData>
        </a:graphic>
      </p:graphicFrame>
      <p:graphicFrame>
        <p:nvGraphicFramePr>
          <p:cNvPr id="1484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5304587"/>
              </p:ext>
            </p:extLst>
          </p:nvPr>
        </p:nvGraphicFramePr>
        <p:xfrm>
          <a:off x="2867025" y="3763690"/>
          <a:ext cx="4991100" cy="825500"/>
        </p:xfrm>
        <a:graphic>
          <a:graphicData uri="http://schemas.openxmlformats.org/presentationml/2006/ole">
            <p:oleObj spid="_x0000_s351366" name="公式" r:id="rId9" imgW="4991100" imgH="825500" progId="Equation.3">
              <p:embed/>
            </p:oleObj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23913" y="42676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ea typeface="黑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9308232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6" grpId="0" autoUpdateAnimBg="0"/>
      <p:bldP spid="1484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477963" y="685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整理得</a:t>
            </a:r>
          </a:p>
        </p:txBody>
      </p:sp>
      <p:graphicFrame>
        <p:nvGraphicFramePr>
          <p:cNvPr id="149508" name="Object 2"/>
          <p:cNvGraphicFramePr>
            <a:graphicFrameLocks noChangeAspect="1"/>
          </p:cNvGraphicFramePr>
          <p:nvPr/>
        </p:nvGraphicFramePr>
        <p:xfrm>
          <a:off x="2754313" y="696913"/>
          <a:ext cx="5475287" cy="533400"/>
        </p:xfrm>
        <a:graphic>
          <a:graphicData uri="http://schemas.openxmlformats.org/presentationml/2006/ole">
            <p:oleObj spid="_x0000_s352384" name="公式" r:id="rId3" imgW="4826000" imgH="469900" progId="Equation.3">
              <p:embed/>
            </p:oleObj>
          </a:graphicData>
        </a:graphic>
      </p:graphicFrame>
      <p:graphicFrame>
        <p:nvGraphicFramePr>
          <p:cNvPr id="149509" name="Object 3"/>
          <p:cNvGraphicFramePr>
            <a:graphicFrameLocks noChangeAspect="1"/>
          </p:cNvGraphicFramePr>
          <p:nvPr/>
        </p:nvGraphicFramePr>
        <p:xfrm>
          <a:off x="1371600" y="1219200"/>
          <a:ext cx="2133600" cy="866775"/>
        </p:xfrm>
        <a:graphic>
          <a:graphicData uri="http://schemas.openxmlformats.org/presentationml/2006/ole">
            <p:oleObj spid="_x0000_s352385" name="公式" r:id="rId4" imgW="2374900" imgH="965200" progId="Equation.3">
              <p:embed/>
            </p:oleObj>
          </a:graphicData>
        </a:graphic>
      </p:graphicFrame>
      <p:graphicFrame>
        <p:nvGraphicFramePr>
          <p:cNvPr id="149510" name="Object 4"/>
          <p:cNvGraphicFramePr>
            <a:graphicFrameLocks noChangeAspect="1"/>
          </p:cNvGraphicFramePr>
          <p:nvPr/>
        </p:nvGraphicFramePr>
        <p:xfrm>
          <a:off x="3657600" y="1371600"/>
          <a:ext cx="2819400" cy="377825"/>
        </p:xfrm>
        <a:graphic>
          <a:graphicData uri="http://schemas.openxmlformats.org/presentationml/2006/ole">
            <p:oleObj spid="_x0000_s352386" name="公式" r:id="rId5" imgW="2743200" imgH="419100" progId="Equation.3">
              <p:embed/>
            </p:oleObj>
          </a:graphicData>
        </a:graphic>
      </p:graphicFrame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609600" y="1981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A </a:t>
            </a:r>
            <a:r>
              <a:rPr lang="zh-CN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用曲线积分</a:t>
            </a:r>
            <a:r>
              <a:rPr lang="zh-CN" altLang="en-US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法</a:t>
            </a:r>
            <a:r>
              <a:rPr lang="en-US" altLang="zh-CN" b="1">
                <a:solidFill>
                  <a:srgbClr val="9900CC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:</a:t>
            </a:r>
            <a:endParaRPr lang="en-US" altLang="zh-CN" b="1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49512" name="Object 5"/>
          <p:cNvGraphicFramePr>
            <a:graphicFrameLocks noChangeAspect="1"/>
          </p:cNvGraphicFramePr>
          <p:nvPr/>
        </p:nvGraphicFramePr>
        <p:xfrm>
          <a:off x="1066800" y="2438400"/>
          <a:ext cx="6292850" cy="733425"/>
        </p:xfrm>
        <a:graphic>
          <a:graphicData uri="http://schemas.openxmlformats.org/presentationml/2006/ole">
            <p:oleObj spid="_x0000_s352387" name="公式" r:id="rId6" imgW="3162300" imgH="368300" progId="Equation.3">
              <p:embed/>
            </p:oleObj>
          </a:graphicData>
        </a:graphic>
      </p:graphicFrame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609600" y="3048000"/>
            <a:ext cx="5033963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CC"/>
                </a:solidFill>
                <a:latin typeface="+mj-ea"/>
                <a:ea typeface="+mj-ea"/>
                <a:sym typeface="Monotype Sorts" pitchFamily="2" charset="2"/>
              </a:rPr>
              <a:t>B </a:t>
            </a:r>
            <a:r>
              <a:rPr lang="zh-CN" altLang="en-US" sz="2800" b="1" dirty="0">
                <a:solidFill>
                  <a:srgbClr val="9900CC"/>
                </a:solidFill>
                <a:latin typeface="+mj-ea"/>
                <a:ea typeface="+mj-ea"/>
                <a:sym typeface="Monotype Sorts" pitchFamily="2" charset="2"/>
              </a:rPr>
              <a:t>凑微分法（</a:t>
            </a:r>
            <a:r>
              <a:rPr lang="zh-CN" altLang="en-US" sz="2800" b="1" dirty="0">
                <a:solidFill>
                  <a:srgbClr val="9900CC"/>
                </a:solidFill>
                <a:latin typeface="+mj-ea"/>
                <a:ea typeface="+mj-ea"/>
              </a:rPr>
              <a:t>可积组合法）：</a:t>
            </a:r>
          </a:p>
        </p:txBody>
      </p:sp>
      <p:graphicFrame>
        <p:nvGraphicFramePr>
          <p:cNvPr id="149514" name="Object 6"/>
          <p:cNvGraphicFramePr>
            <a:graphicFrameLocks noChangeAspect="1"/>
          </p:cNvGraphicFramePr>
          <p:nvPr/>
        </p:nvGraphicFramePr>
        <p:xfrm>
          <a:off x="1143000" y="3529013"/>
          <a:ext cx="6096000" cy="522287"/>
        </p:xfrm>
        <a:graphic>
          <a:graphicData uri="http://schemas.openxmlformats.org/presentationml/2006/ole">
            <p:oleObj spid="_x0000_s352388" name="公式" r:id="rId7" imgW="5486400" imgH="469900" progId="Equation.3">
              <p:embed/>
            </p:oleObj>
          </a:graphicData>
        </a:graphic>
      </p:graphicFrame>
      <p:graphicFrame>
        <p:nvGraphicFramePr>
          <p:cNvPr id="149515" name="Object 7"/>
          <p:cNvGraphicFramePr>
            <a:graphicFrameLocks noChangeAspect="1"/>
          </p:cNvGraphicFramePr>
          <p:nvPr/>
        </p:nvGraphicFramePr>
        <p:xfrm>
          <a:off x="1143000" y="3962400"/>
          <a:ext cx="4457700" cy="939800"/>
        </p:xfrm>
        <a:graphic>
          <a:graphicData uri="http://schemas.openxmlformats.org/presentationml/2006/ole">
            <p:oleObj spid="_x0000_s352389" name="公式" r:id="rId8" imgW="4457700" imgH="939800" progId="Equation.3">
              <p:embed/>
            </p:oleObj>
          </a:graphicData>
        </a:graphic>
      </p:graphicFrame>
      <p:graphicFrame>
        <p:nvGraphicFramePr>
          <p:cNvPr id="149516" name="Object 8"/>
          <p:cNvGraphicFramePr>
            <a:graphicFrameLocks noChangeAspect="1"/>
          </p:cNvGraphicFramePr>
          <p:nvPr/>
        </p:nvGraphicFramePr>
        <p:xfrm>
          <a:off x="2133600" y="4800600"/>
          <a:ext cx="3721100" cy="914400"/>
        </p:xfrm>
        <a:graphic>
          <a:graphicData uri="http://schemas.openxmlformats.org/presentationml/2006/ole">
            <p:oleObj spid="_x0000_s352390" name="公式" r:id="rId9" imgW="37211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6500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11" grpId="0" autoUpdateAnimBg="0"/>
      <p:bldP spid="149513" grpId="0" autoUpdateAnimBg="0"/>
    </p:bldLst>
  </p:timing>
</p:sld>
</file>

<file path=ppt/theme/theme1.xml><?xml version="1.0" encoding="utf-8"?>
<a:theme xmlns:a="http://schemas.openxmlformats.org/drawingml/2006/main" name="1_高数1">
  <a:themeElements>
    <a:clrScheme name="高数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高数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高数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数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381</Words>
  <Application>Microsoft Office PowerPoint</Application>
  <PresentationFormat>全屏显示(4:3)</PresentationFormat>
  <Paragraphs>93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1_高数1</vt:lpstr>
      <vt:lpstr>公式</vt:lpstr>
      <vt:lpstr>文档</vt:lpstr>
      <vt:lpstr>Equation</vt:lpstr>
      <vt:lpstr>第四节   全微分方程</vt:lpstr>
      <vt:lpstr>一、全微分方程及其求法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二、一阶微分方程小结</vt:lpstr>
      <vt:lpstr>1、可分离变量方程</vt:lpstr>
      <vt:lpstr>2、齐次方程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</dc:title>
  <dc:creator>Lenovo User</dc:creator>
  <cp:lastModifiedBy>Lenovo User</cp:lastModifiedBy>
  <cp:revision>109</cp:revision>
  <dcterms:created xsi:type="dcterms:W3CDTF">2013-10-21T01:09:08Z</dcterms:created>
  <dcterms:modified xsi:type="dcterms:W3CDTF">2018-06-11T15:11:57Z</dcterms:modified>
</cp:coreProperties>
</file>