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003" r:id="rId2"/>
    <p:sldId id="2040" r:id="rId3"/>
    <p:sldId id="2041" r:id="rId4"/>
    <p:sldId id="2042" r:id="rId5"/>
    <p:sldId id="2043" r:id="rId6"/>
    <p:sldId id="2045" r:id="rId7"/>
    <p:sldId id="2046" r:id="rId8"/>
    <p:sldId id="2047" r:id="rId9"/>
    <p:sldId id="2050" r:id="rId10"/>
    <p:sldId id="2051" r:id="rId11"/>
    <p:sldId id="2052" r:id="rId12"/>
    <p:sldId id="2054" r:id="rId13"/>
    <p:sldId id="2055" r:id="rId14"/>
    <p:sldId id="2056" r:id="rId15"/>
    <p:sldId id="2057" r:id="rId16"/>
    <p:sldId id="2074" r:id="rId17"/>
    <p:sldId id="2075" r:id="rId18"/>
    <p:sldId id="2058" r:id="rId19"/>
    <p:sldId id="2059" r:id="rId20"/>
    <p:sldId id="2060" r:id="rId21"/>
    <p:sldId id="2061" r:id="rId22"/>
    <p:sldId id="2073" r:id="rId23"/>
    <p:sldId id="2062" r:id="rId24"/>
    <p:sldId id="2063" r:id="rId25"/>
    <p:sldId id="2064" r:id="rId26"/>
    <p:sldId id="2065" r:id="rId27"/>
    <p:sldId id="2071" r:id="rId28"/>
    <p:sldId id="2066" r:id="rId29"/>
    <p:sldId id="2067" r:id="rId30"/>
    <p:sldId id="2068" r:id="rId31"/>
    <p:sldId id="2070" r:id="rId32"/>
    <p:sldId id="2072" r:id="rId33"/>
    <p:sldId id="2039" r:id="rId34"/>
    <p:sldId id="2069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9900FF"/>
    <a:srgbClr val="FFFFCC"/>
    <a:srgbClr val="FFCCFF"/>
    <a:srgbClr val="CCFFCC"/>
    <a:srgbClr val="0000FF"/>
    <a:srgbClr val="FFFF99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8" autoAdjust="0"/>
    <p:restoredTop sz="94907" autoAdjust="0"/>
  </p:normalViewPr>
  <p:slideViewPr>
    <p:cSldViewPr>
      <p:cViewPr varScale="1">
        <p:scale>
          <a:sx n="86" d="100"/>
          <a:sy n="86" d="100"/>
        </p:scale>
        <p:origin x="1354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4" d="100"/>
        <a:sy n="64" d="100"/>
      </p:scale>
      <p:origin x="0" y="-12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4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e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e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image" Target="../media/image81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Relationship Id="rId4" Type="http://schemas.openxmlformats.org/officeDocument/2006/relationships/image" Target="../media/image91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Relationship Id="rId5" Type="http://schemas.openxmlformats.org/officeDocument/2006/relationships/image" Target="../media/image96.emf"/><Relationship Id="rId4" Type="http://schemas.openxmlformats.org/officeDocument/2006/relationships/image" Target="../media/image9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2018/4/16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2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733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2018/4/16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2018/4/16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2018/4/16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2018/4/16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2018/4/16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2018/4/16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2018/4/16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2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8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9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2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5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1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49.wmf"/><Relationship Id="rId4" Type="http://schemas.openxmlformats.org/officeDocument/2006/relationships/image" Target="../media/image46.e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5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4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9.wmf"/><Relationship Id="rId4" Type="http://schemas.openxmlformats.org/officeDocument/2006/relationships/image" Target="../media/image56.e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6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3.e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62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6.e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9.e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8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1.e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70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77.wmf"/><Relationship Id="rId3" Type="http://schemas.openxmlformats.org/officeDocument/2006/relationships/image" Target="../media/image80.png"/><Relationship Id="rId7" Type="http://schemas.openxmlformats.org/officeDocument/2006/relationships/image" Target="../media/image74.wmf"/><Relationship Id="rId12" Type="http://schemas.openxmlformats.org/officeDocument/2006/relationships/oleObject" Target="../embeddings/oleObject74.bin"/><Relationship Id="rId17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6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76.wmf"/><Relationship Id="rId5" Type="http://schemas.openxmlformats.org/officeDocument/2006/relationships/image" Target="../media/image73.wmf"/><Relationship Id="rId15" Type="http://schemas.openxmlformats.org/officeDocument/2006/relationships/image" Target="../media/image78.w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75.wmf"/><Relationship Id="rId14" Type="http://schemas.openxmlformats.org/officeDocument/2006/relationships/oleObject" Target="../embeddings/oleObject7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2.e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8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4.e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8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86.e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85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89.emf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91.emf"/><Relationship Id="rId4" Type="http://schemas.openxmlformats.org/officeDocument/2006/relationships/image" Target="../media/image88.emf"/><Relationship Id="rId9" Type="http://schemas.openxmlformats.org/officeDocument/2006/relationships/oleObject" Target="../embeddings/oleObject87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93.e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95.emf"/><Relationship Id="rId4" Type="http://schemas.openxmlformats.org/officeDocument/2006/relationships/image" Target="../media/image92.emf"/><Relationship Id="rId9" Type="http://schemas.openxmlformats.org/officeDocument/2006/relationships/oleObject" Target="../embeddings/oleObject9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560" y="692696"/>
            <a:ext cx="813690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第五节  偏导数在几何中的应用</a:t>
            </a: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1512168" y="1556792"/>
            <a:ext cx="694826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一、空间曲线的切线和法平面</a:t>
            </a:r>
            <a:endParaRPr lang="en-US" altLang="zh-CN" sz="4000" b="1" dirty="0">
              <a:solidFill>
                <a:srgbClr val="9933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" name="Rectangle 1029"/>
          <p:cNvSpPr>
            <a:spLocks noChangeArrowheads="1"/>
          </p:cNvSpPr>
          <p:nvPr/>
        </p:nvSpPr>
        <p:spPr bwMode="auto">
          <a:xfrm>
            <a:off x="2483768" y="4074989"/>
            <a:ext cx="3582652" cy="794171"/>
          </a:xfrm>
          <a:prstGeom prst="rect">
            <a:avLst/>
          </a:prstGeom>
          <a:solidFill>
            <a:srgbClr val="FFFFCC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重点：几何应用</a:t>
            </a:r>
            <a:endParaRPr lang="en-US" altLang="zh-CN" sz="32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475656" y="2289066"/>
            <a:ext cx="648072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二、曲面的切平面与法线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1475656" y="3009146"/>
            <a:ext cx="648072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三、两曲面（曲面）的夹角</a:t>
            </a:r>
          </a:p>
        </p:txBody>
      </p:sp>
    </p:spTree>
    <p:extLst>
      <p:ext uri="{BB962C8B-B14F-4D97-AF65-F5344CB8AC3E}">
        <p14:creationId xmlns:p14="http://schemas.microsoft.com/office/powerpoint/2010/main" val="1844232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382816"/>
              </p:ext>
            </p:extLst>
          </p:nvPr>
        </p:nvGraphicFramePr>
        <p:xfrm>
          <a:off x="539552" y="692696"/>
          <a:ext cx="821372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238" name="Document" r:id="rId3" imgW="8787878" imgH="967287" progId="Word.Document.8">
                  <p:embed/>
                </p:oleObj>
              </mc:Choice>
              <mc:Fallback>
                <p:oleObj name="Document" r:id="rId3" imgW="8787878" imgH="9672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692696"/>
                        <a:ext cx="8213725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873" y="1700807"/>
            <a:ext cx="5198448" cy="47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1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70915"/>
              </p:ext>
            </p:extLst>
          </p:nvPr>
        </p:nvGraphicFramePr>
        <p:xfrm>
          <a:off x="251520" y="260648"/>
          <a:ext cx="7776865" cy="986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51" name="Document" r:id="rId3" imgW="8290682" imgH="1053652" progId="Word.Document.8">
                  <p:embed/>
                </p:oleObj>
              </mc:Choice>
              <mc:Fallback>
                <p:oleObj name="Document" r:id="rId3" imgW="8290682" imgH="10536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60648"/>
                        <a:ext cx="7776865" cy="9860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101104"/>
              </p:ext>
            </p:extLst>
          </p:nvPr>
        </p:nvGraphicFramePr>
        <p:xfrm>
          <a:off x="398463" y="1124744"/>
          <a:ext cx="7845425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52" name="Document" r:id="rId5" imgW="8249999" imgH="1404510" progId="Word.Document.8">
                  <p:embed/>
                </p:oleObj>
              </mc:Choice>
              <mc:Fallback>
                <p:oleObj name="Document" r:id="rId5" imgW="8249999" imgH="140451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1124744"/>
                        <a:ext cx="7845425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703787"/>
              </p:ext>
            </p:extLst>
          </p:nvPr>
        </p:nvGraphicFramePr>
        <p:xfrm>
          <a:off x="398463" y="2348880"/>
          <a:ext cx="7256462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53" name="Document" r:id="rId7" imgW="7501145" imgH="1972719" progId="Word.Document.8">
                  <p:embed/>
                </p:oleObj>
              </mc:Choice>
              <mc:Fallback>
                <p:oleObj name="Document" r:id="rId7" imgW="7501145" imgH="197271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2348880"/>
                        <a:ext cx="7256462" cy="191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108896"/>
              </p:ext>
            </p:extLst>
          </p:nvPr>
        </p:nvGraphicFramePr>
        <p:xfrm>
          <a:off x="323528" y="4437112"/>
          <a:ext cx="7699375" cy="185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54" name="Document" r:id="rId9" imgW="8377448" imgH="2032814" progId="Word.Document.8">
                  <p:embed/>
                </p:oleObj>
              </mc:Choice>
              <mc:Fallback>
                <p:oleObj name="Document" r:id="rId9" imgW="8377448" imgH="203281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437112"/>
                        <a:ext cx="7699375" cy="185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147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665885"/>
              </p:ext>
            </p:extLst>
          </p:nvPr>
        </p:nvGraphicFramePr>
        <p:xfrm>
          <a:off x="179388" y="473075"/>
          <a:ext cx="8659812" cy="238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42" name="Document" r:id="rId3" imgW="9970622" imgH="2751820" progId="Word.Document.8">
                  <p:embed/>
                </p:oleObj>
              </mc:Choice>
              <mc:Fallback>
                <p:oleObj name="Document" r:id="rId3" imgW="9970622" imgH="27518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73075"/>
                        <a:ext cx="8659812" cy="238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614245"/>
              </p:ext>
            </p:extLst>
          </p:nvPr>
        </p:nvGraphicFramePr>
        <p:xfrm>
          <a:off x="304800" y="2708920"/>
          <a:ext cx="8245475" cy="289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43" name="Document" r:id="rId5" imgW="9357439" imgH="3289424" progId="Word.Document.8">
                  <p:embed/>
                </p:oleObj>
              </mc:Choice>
              <mc:Fallback>
                <p:oleObj name="Document" r:id="rId5" imgW="9357439" imgH="328942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708920"/>
                        <a:ext cx="8245475" cy="289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232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166393"/>
              </p:ext>
            </p:extLst>
          </p:nvPr>
        </p:nvGraphicFramePr>
        <p:xfrm>
          <a:off x="590550" y="560388"/>
          <a:ext cx="8051800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34" name="Document" r:id="rId3" imgW="8141271" imgH="1966241" progId="Word.Document.8">
                  <p:embed/>
                </p:oleObj>
              </mc:Choice>
              <mc:Fallback>
                <p:oleObj name="Document" r:id="rId3" imgW="8141271" imgH="19662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560388"/>
                        <a:ext cx="8051800" cy="194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3059832" y="2348880"/>
            <a:ext cx="3321050" cy="2952750"/>
            <a:chOff x="2381" y="1570"/>
            <a:chExt cx="2092" cy="1860"/>
          </a:xfrm>
        </p:grpSpPr>
        <p:grpSp>
          <p:nvGrpSpPr>
            <p:cNvPr id="17412" name="Group 4"/>
            <p:cNvGrpSpPr>
              <a:grpSpLocks/>
            </p:cNvGrpSpPr>
            <p:nvPr/>
          </p:nvGrpSpPr>
          <p:grpSpPr bwMode="auto">
            <a:xfrm>
              <a:off x="2381" y="1661"/>
              <a:ext cx="1996" cy="1769"/>
              <a:chOff x="2520" y="11268"/>
              <a:chExt cx="2880" cy="2652"/>
            </a:xfrm>
          </p:grpSpPr>
          <p:sp>
            <p:nvSpPr>
              <p:cNvPr id="17413" name="Line 5"/>
              <p:cNvSpPr>
                <a:spLocks noChangeShapeType="1"/>
              </p:cNvSpPr>
              <p:nvPr/>
            </p:nvSpPr>
            <p:spPr bwMode="auto">
              <a:xfrm>
                <a:off x="4945" y="12603"/>
                <a:ext cx="4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14" name="Line 6"/>
              <p:cNvSpPr>
                <a:spLocks noChangeShapeType="1"/>
              </p:cNvSpPr>
              <p:nvPr/>
            </p:nvSpPr>
            <p:spPr bwMode="auto">
              <a:xfrm flipH="1">
                <a:off x="2520" y="12866"/>
                <a:ext cx="758" cy="5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15" name="Line 7"/>
              <p:cNvSpPr>
                <a:spLocks noChangeShapeType="1"/>
              </p:cNvSpPr>
              <p:nvPr/>
            </p:nvSpPr>
            <p:spPr bwMode="auto">
              <a:xfrm flipV="1">
                <a:off x="3619" y="11268"/>
                <a:ext cx="0" cy="2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16" name="Oval 8"/>
              <p:cNvSpPr>
                <a:spLocks noChangeArrowheads="1"/>
              </p:cNvSpPr>
              <p:nvPr/>
            </p:nvSpPr>
            <p:spPr bwMode="auto">
              <a:xfrm>
                <a:off x="2975" y="11772"/>
                <a:ext cx="1709" cy="171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17" name="Line 9"/>
              <p:cNvSpPr>
                <a:spLocks noChangeShapeType="1"/>
              </p:cNvSpPr>
              <p:nvPr/>
            </p:nvSpPr>
            <p:spPr bwMode="auto">
              <a:xfrm>
                <a:off x="2672" y="12208"/>
                <a:ext cx="1518" cy="17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18" name="Line 10"/>
              <p:cNvSpPr>
                <a:spLocks noChangeShapeType="1"/>
              </p:cNvSpPr>
              <p:nvPr/>
            </p:nvSpPr>
            <p:spPr bwMode="auto">
              <a:xfrm flipV="1">
                <a:off x="2678" y="11406"/>
                <a:ext cx="1061" cy="8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19" name="Line 11"/>
              <p:cNvSpPr>
                <a:spLocks noChangeShapeType="1"/>
              </p:cNvSpPr>
              <p:nvPr/>
            </p:nvSpPr>
            <p:spPr bwMode="auto">
              <a:xfrm flipV="1">
                <a:off x="4187" y="12998"/>
                <a:ext cx="1061" cy="9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0" name="Line 12"/>
              <p:cNvSpPr>
                <a:spLocks noChangeShapeType="1"/>
              </p:cNvSpPr>
              <p:nvPr/>
            </p:nvSpPr>
            <p:spPr bwMode="auto">
              <a:xfrm>
                <a:off x="4187" y="11813"/>
                <a:ext cx="455" cy="52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1" name="Oval 13"/>
              <p:cNvSpPr>
                <a:spLocks noChangeArrowheads="1"/>
              </p:cNvSpPr>
              <p:nvPr/>
            </p:nvSpPr>
            <p:spPr bwMode="auto">
              <a:xfrm rot="18900000">
                <a:off x="3380" y="11810"/>
                <a:ext cx="812" cy="1731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2" name="Line 14"/>
              <p:cNvSpPr>
                <a:spLocks noChangeShapeType="1"/>
              </p:cNvSpPr>
              <p:nvPr/>
            </p:nvSpPr>
            <p:spPr bwMode="auto">
              <a:xfrm flipV="1">
                <a:off x="3278" y="11813"/>
                <a:ext cx="1364" cy="105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3" name="Line 15"/>
              <p:cNvSpPr>
                <a:spLocks noChangeShapeType="1"/>
              </p:cNvSpPr>
              <p:nvPr/>
            </p:nvSpPr>
            <p:spPr bwMode="auto">
              <a:xfrm>
                <a:off x="2683" y="12471"/>
                <a:ext cx="1970" cy="13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4" name="Line 16"/>
              <p:cNvSpPr>
                <a:spLocks noChangeShapeType="1"/>
              </p:cNvSpPr>
              <p:nvPr/>
            </p:nvSpPr>
            <p:spPr bwMode="auto">
              <a:xfrm>
                <a:off x="3581" y="12603"/>
                <a:ext cx="13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5" name="Line 17"/>
              <p:cNvSpPr>
                <a:spLocks noChangeShapeType="1"/>
              </p:cNvSpPr>
              <p:nvPr/>
            </p:nvSpPr>
            <p:spPr bwMode="auto">
              <a:xfrm>
                <a:off x="3619" y="11549"/>
                <a:ext cx="0" cy="19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6" name="Line 18"/>
              <p:cNvSpPr>
                <a:spLocks noChangeShapeType="1"/>
              </p:cNvSpPr>
              <p:nvPr/>
            </p:nvSpPr>
            <p:spPr bwMode="auto">
              <a:xfrm>
                <a:off x="4642" y="12339"/>
                <a:ext cx="606" cy="6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7" name="Line 19"/>
              <p:cNvSpPr>
                <a:spLocks noChangeShapeType="1"/>
              </p:cNvSpPr>
              <p:nvPr/>
            </p:nvSpPr>
            <p:spPr bwMode="auto">
              <a:xfrm>
                <a:off x="3752" y="11406"/>
                <a:ext cx="406" cy="3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428" name="Text Box 20"/>
            <p:cNvSpPr txBox="1">
              <a:spLocks noChangeArrowheads="1"/>
            </p:cNvSpPr>
            <p:nvPr/>
          </p:nvSpPr>
          <p:spPr bwMode="auto">
            <a:xfrm>
              <a:off x="2925" y="1570"/>
              <a:ext cx="18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7429" name="Text Box 21"/>
            <p:cNvSpPr txBox="1">
              <a:spLocks noChangeArrowheads="1"/>
            </p:cNvSpPr>
            <p:nvPr/>
          </p:nvSpPr>
          <p:spPr bwMode="auto">
            <a:xfrm>
              <a:off x="2925" y="2387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7430" name="Text Box 22"/>
            <p:cNvSpPr txBox="1">
              <a:spLocks noChangeArrowheads="1"/>
            </p:cNvSpPr>
            <p:nvPr/>
          </p:nvSpPr>
          <p:spPr bwMode="auto">
            <a:xfrm>
              <a:off x="2381" y="3022"/>
              <a:ext cx="19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7431" name="Text Box 23"/>
            <p:cNvSpPr txBox="1">
              <a:spLocks noChangeArrowheads="1"/>
            </p:cNvSpPr>
            <p:nvPr/>
          </p:nvSpPr>
          <p:spPr bwMode="auto">
            <a:xfrm>
              <a:off x="4286" y="2523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7432" name="Text Box 24"/>
            <p:cNvSpPr txBox="1">
              <a:spLocks noChangeArrowheads="1"/>
            </p:cNvSpPr>
            <p:nvPr/>
          </p:nvSpPr>
          <p:spPr bwMode="auto">
            <a:xfrm>
              <a:off x="3152" y="2704"/>
              <a:ext cx="5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(1,1,-2)</a:t>
              </a:r>
            </a:p>
          </p:txBody>
        </p:sp>
      </p:grp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3930650" y="5516563"/>
            <a:ext cx="1136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/>
              <a:t>图</a:t>
            </a:r>
            <a:r>
              <a:rPr lang="en-US" altLang="zh-CN" sz="2000" dirty="0"/>
              <a:t>12.5.3.</a:t>
            </a:r>
          </a:p>
        </p:txBody>
      </p:sp>
    </p:spTree>
    <p:extLst>
      <p:ext uri="{BB962C8B-B14F-4D97-AF65-F5344CB8AC3E}">
        <p14:creationId xmlns:p14="http://schemas.microsoft.com/office/powerpoint/2010/main" val="3817508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268847"/>
              </p:ext>
            </p:extLst>
          </p:nvPr>
        </p:nvGraphicFramePr>
        <p:xfrm>
          <a:off x="179511" y="260648"/>
          <a:ext cx="6926149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415" name="Document" r:id="rId3" imgW="7760363" imgH="1490515" progId="Word.Document.8">
                  <p:embed/>
                </p:oleObj>
              </mc:Choice>
              <mc:Fallback>
                <p:oleObj name="Document" r:id="rId3" imgW="7760363" imgH="14905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1" y="260648"/>
                        <a:ext cx="6926149" cy="1296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243778"/>
              </p:ext>
            </p:extLst>
          </p:nvPr>
        </p:nvGraphicFramePr>
        <p:xfrm>
          <a:off x="251520" y="1556792"/>
          <a:ext cx="8352928" cy="2653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416" name="Document" r:id="rId5" imgW="9923760" imgH="3139725" progId="Word.Document.8">
                  <p:embed/>
                </p:oleObj>
              </mc:Choice>
              <mc:Fallback>
                <p:oleObj name="Document" r:id="rId5" imgW="9923760" imgH="313972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556792"/>
                        <a:ext cx="8352928" cy="26534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905894"/>
              </p:ext>
            </p:extLst>
          </p:nvPr>
        </p:nvGraphicFramePr>
        <p:xfrm>
          <a:off x="395536" y="4149080"/>
          <a:ext cx="8104006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417" name="Document" r:id="rId7" imgW="9070499" imgH="2247647" progId="Word.Document.8">
                  <p:embed/>
                </p:oleObj>
              </mc:Choice>
              <mc:Fallback>
                <p:oleObj name="Document" r:id="rId7" imgW="9070499" imgH="224764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149080"/>
                        <a:ext cx="8104006" cy="2016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505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918558"/>
              </p:ext>
            </p:extLst>
          </p:nvPr>
        </p:nvGraphicFramePr>
        <p:xfrm>
          <a:off x="251520" y="260647"/>
          <a:ext cx="6408712" cy="1779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439" name="Document" r:id="rId3" imgW="7954057" imgH="2200866" progId="Word.Document.8">
                  <p:embed/>
                </p:oleObj>
              </mc:Choice>
              <mc:Fallback>
                <p:oleObj name="Document" r:id="rId3" imgW="7954057" imgH="22008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60647"/>
                        <a:ext cx="6408712" cy="1779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361053"/>
              </p:ext>
            </p:extLst>
          </p:nvPr>
        </p:nvGraphicFramePr>
        <p:xfrm>
          <a:off x="175196" y="3501008"/>
          <a:ext cx="8861300" cy="2631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440" name="Document" r:id="rId5" imgW="10630132" imgH="3154479" progId="Word.Document.8">
                  <p:embed/>
                </p:oleObj>
              </mc:Choice>
              <mc:Fallback>
                <p:oleObj name="Document" r:id="rId5" imgW="10630132" imgH="315447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96" y="3501008"/>
                        <a:ext cx="8861300" cy="26319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375390"/>
              </p:ext>
            </p:extLst>
          </p:nvPr>
        </p:nvGraphicFramePr>
        <p:xfrm>
          <a:off x="251520" y="1844824"/>
          <a:ext cx="7560840" cy="1698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441" name="Document" r:id="rId7" imgW="8529379" imgH="1920900" progId="Word.Document.8">
                  <p:embed/>
                </p:oleObj>
              </mc:Choice>
              <mc:Fallback>
                <p:oleObj name="Document" r:id="rId7" imgW="8529379" imgH="19209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844824"/>
                        <a:ext cx="7560840" cy="16986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507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376518"/>
              </p:ext>
            </p:extLst>
          </p:nvPr>
        </p:nvGraphicFramePr>
        <p:xfrm>
          <a:off x="179512" y="476672"/>
          <a:ext cx="8728612" cy="1370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775" name="Document" r:id="rId3" imgW="9588576" imgH="1504189" progId="Word.Document.8">
                  <p:embed/>
                </p:oleObj>
              </mc:Choice>
              <mc:Fallback>
                <p:oleObj name="Document" r:id="rId3" imgW="9588576" imgH="15041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76672"/>
                        <a:ext cx="8728612" cy="13707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889485"/>
              </p:ext>
            </p:extLst>
          </p:nvPr>
        </p:nvGraphicFramePr>
        <p:xfrm>
          <a:off x="251520" y="1844823"/>
          <a:ext cx="8424936" cy="1388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776" name="Document" r:id="rId5" imgW="9721786" imgH="1599190" progId="Word.Document.8">
                  <p:embed/>
                </p:oleObj>
              </mc:Choice>
              <mc:Fallback>
                <p:oleObj name="Document" r:id="rId5" imgW="9721786" imgH="15991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844823"/>
                        <a:ext cx="8424936" cy="1388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636087"/>
              </p:ext>
            </p:extLst>
          </p:nvPr>
        </p:nvGraphicFramePr>
        <p:xfrm>
          <a:off x="323850" y="3214688"/>
          <a:ext cx="7978775" cy="2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777" name="Document" r:id="rId7" imgW="9379041" imgH="3064155" progId="Word.Document.8">
                  <p:embed/>
                </p:oleObj>
              </mc:Choice>
              <mc:Fallback>
                <p:oleObj name="Document" r:id="rId7" imgW="9379041" imgH="30641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214688"/>
                        <a:ext cx="7978775" cy="259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73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258493"/>
              </p:ext>
            </p:extLst>
          </p:nvPr>
        </p:nvGraphicFramePr>
        <p:xfrm>
          <a:off x="133350" y="471488"/>
          <a:ext cx="88487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799" name="Document" r:id="rId3" imgW="10211421" imgH="1079202" progId="Word.Document.8">
                  <p:embed/>
                </p:oleObj>
              </mc:Choice>
              <mc:Fallback>
                <p:oleObj name="Document" r:id="rId3" imgW="10211421" imgH="10792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" y="471488"/>
                        <a:ext cx="8848725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819434"/>
              </p:ext>
            </p:extLst>
          </p:nvPr>
        </p:nvGraphicFramePr>
        <p:xfrm>
          <a:off x="176213" y="1416050"/>
          <a:ext cx="8747125" cy="370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800" name="Document" r:id="rId5" imgW="10668655" imgH="4519404" progId="Word.Document.8">
                  <p:embed/>
                </p:oleObj>
              </mc:Choice>
              <mc:Fallback>
                <p:oleObj name="Document" r:id="rId5" imgW="10668655" imgH="45194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1416050"/>
                        <a:ext cx="8747125" cy="370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596534"/>
              </p:ext>
            </p:extLst>
          </p:nvPr>
        </p:nvGraphicFramePr>
        <p:xfrm>
          <a:off x="250825" y="5085184"/>
          <a:ext cx="862806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801" name="Document" r:id="rId7" imgW="9610178" imgH="803913" progId="Word.Document.8">
                  <p:embed/>
                </p:oleObj>
              </mc:Choice>
              <mc:Fallback>
                <p:oleObj name="Document" r:id="rId7" imgW="9610178" imgH="8039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085184"/>
                        <a:ext cx="8628063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532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92354"/>
              </p:ext>
            </p:extLst>
          </p:nvPr>
        </p:nvGraphicFramePr>
        <p:xfrm>
          <a:off x="457200" y="1563688"/>
          <a:ext cx="7535863" cy="175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434" name="Document" r:id="rId3" imgW="8660789" imgH="2022738" progId="Word.Document.8">
                  <p:embed/>
                </p:oleObj>
              </mc:Choice>
              <mc:Fallback>
                <p:oleObj name="Document" r:id="rId3" imgW="8660789" imgH="20227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563688"/>
                        <a:ext cx="7535863" cy="175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51126" y="260648"/>
            <a:ext cx="47163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二、曲面的切平面与法线</a:t>
            </a:r>
            <a:endParaRPr lang="zh-CN" altLang="zh-CN" sz="32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908720"/>
            <a:ext cx="25298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隐函数形式</a:t>
            </a:r>
            <a:endParaRPr lang="zh-CN" altLang="zh-CN" sz="2800" dirty="0">
              <a:solidFill>
                <a:srgbClr val="99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401144"/>
              </p:ext>
            </p:extLst>
          </p:nvPr>
        </p:nvGraphicFramePr>
        <p:xfrm>
          <a:off x="562942" y="3356992"/>
          <a:ext cx="7537450" cy="269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435" name="Document" r:id="rId5" imgW="8660789" imgH="3110577" progId="Word.Document.8">
                  <p:embed/>
                </p:oleObj>
              </mc:Choice>
              <mc:Fallback>
                <p:oleObj name="Document" r:id="rId5" imgW="8660789" imgH="311057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942" y="3356992"/>
                        <a:ext cx="7537450" cy="269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998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135271"/>
              </p:ext>
            </p:extLst>
          </p:nvPr>
        </p:nvGraphicFramePr>
        <p:xfrm>
          <a:off x="323528" y="404664"/>
          <a:ext cx="7802562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483" name="Document" r:id="rId3" imgW="8069626" imgH="1581558" progId="Word.Document.8">
                  <p:embed/>
                </p:oleObj>
              </mc:Choice>
              <mc:Fallback>
                <p:oleObj name="Document" r:id="rId3" imgW="8069626" imgH="15815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04664"/>
                        <a:ext cx="7802562" cy="151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865933"/>
              </p:ext>
            </p:extLst>
          </p:nvPr>
        </p:nvGraphicFramePr>
        <p:xfrm>
          <a:off x="323528" y="1916832"/>
          <a:ext cx="8124071" cy="2105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484" name="Document" r:id="rId5" imgW="8436903" imgH="2195582" progId="Word.Document.8">
                  <p:embed/>
                </p:oleObj>
              </mc:Choice>
              <mc:Fallback>
                <p:oleObj name="Document" r:id="rId5" imgW="8436903" imgH="219558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916832"/>
                        <a:ext cx="8124071" cy="2105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610165"/>
              </p:ext>
            </p:extLst>
          </p:nvPr>
        </p:nvGraphicFramePr>
        <p:xfrm>
          <a:off x="251520" y="3933056"/>
          <a:ext cx="7831138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485" name="Document" r:id="rId7" imgW="8672703" imgH="1182853" progId="Word.Document.8">
                  <p:embed/>
                </p:oleObj>
              </mc:Choice>
              <mc:Fallback>
                <p:oleObj name="Document" r:id="rId7" imgW="8672703" imgH="118285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933056"/>
                        <a:ext cx="7831138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338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258669"/>
              </p:ext>
            </p:extLst>
          </p:nvPr>
        </p:nvGraphicFramePr>
        <p:xfrm>
          <a:off x="427038" y="1341438"/>
          <a:ext cx="7685087" cy="343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016" name="Document" r:id="rId3" imgW="8663309" imgH="3891459" progId="Word.Document.8">
                  <p:embed/>
                </p:oleObj>
              </mc:Choice>
              <mc:Fallback>
                <p:oleObj name="Document" r:id="rId3" imgW="8663309" imgH="38914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1341438"/>
                        <a:ext cx="7685087" cy="343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395536" y="260648"/>
            <a:ext cx="57606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一、空间曲线的切线和法平面</a:t>
            </a:r>
            <a:endParaRPr lang="en-US" altLang="zh-CN" sz="32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23528" y="836712"/>
            <a:ext cx="2655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、参数形式</a:t>
            </a:r>
            <a:endParaRPr lang="en-US" altLang="zh-CN" sz="2800" b="1" dirty="0">
              <a:solidFill>
                <a:srgbClr val="99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318343"/>
              </p:ext>
            </p:extLst>
          </p:nvPr>
        </p:nvGraphicFramePr>
        <p:xfrm>
          <a:off x="487363" y="4845397"/>
          <a:ext cx="7904162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017" name="Document" r:id="rId5" imgW="8919288" imgH="1169165" progId="Word.Document.8">
                  <p:embed/>
                </p:oleObj>
              </mc:Choice>
              <mc:Fallback>
                <p:oleObj name="Document" r:id="rId5" imgW="8919288" imgH="116916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4845397"/>
                        <a:ext cx="7904162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657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965141"/>
              </p:ext>
            </p:extLst>
          </p:nvPr>
        </p:nvGraphicFramePr>
        <p:xfrm>
          <a:off x="280988" y="398463"/>
          <a:ext cx="8582025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707" name="Document" r:id="rId3" imgW="10085772" imgH="3014496" progId="Word.Document.8">
                  <p:embed/>
                </p:oleObj>
              </mc:Choice>
              <mc:Fallback>
                <p:oleObj name="Document" r:id="rId3" imgW="10085772" imgH="30144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8" y="398463"/>
                        <a:ext cx="8582025" cy="256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2775616" y="2674714"/>
            <a:ext cx="3240062" cy="3130550"/>
            <a:chOff x="340" y="2205"/>
            <a:chExt cx="1633" cy="1742"/>
          </a:xfrm>
        </p:grpSpPr>
        <p:graphicFrame>
          <p:nvGraphicFramePr>
            <p:cNvPr id="2253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2565824"/>
                </p:ext>
              </p:extLst>
            </p:nvPr>
          </p:nvGraphicFramePr>
          <p:xfrm>
            <a:off x="1116" y="3475"/>
            <a:ext cx="465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708" name="Equation" r:id="rId5" imgW="596880" imgH="228600" progId="Equation.DSMT4">
                    <p:embed/>
                  </p:oleObj>
                </mc:Choice>
                <mc:Fallback>
                  <p:oleObj name="Equation" r:id="rId5" imgW="596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6" y="3475"/>
                          <a:ext cx="465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533" name="Group 5"/>
            <p:cNvGrpSpPr>
              <a:grpSpLocks/>
            </p:cNvGrpSpPr>
            <p:nvPr/>
          </p:nvGrpSpPr>
          <p:grpSpPr bwMode="auto">
            <a:xfrm>
              <a:off x="340" y="2205"/>
              <a:ext cx="1633" cy="1633"/>
              <a:chOff x="4615" y="3725"/>
              <a:chExt cx="3600" cy="3279"/>
            </a:xfrm>
          </p:grpSpPr>
          <p:sp>
            <p:nvSpPr>
              <p:cNvPr id="22534" name="Line 6"/>
              <p:cNvSpPr>
                <a:spLocks noChangeShapeType="1"/>
              </p:cNvSpPr>
              <p:nvPr/>
            </p:nvSpPr>
            <p:spPr bwMode="auto">
              <a:xfrm flipV="1">
                <a:off x="5335" y="5756"/>
                <a:ext cx="2160" cy="7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35" name="Line 7"/>
              <p:cNvSpPr>
                <a:spLocks noChangeShapeType="1"/>
              </p:cNvSpPr>
              <p:nvPr/>
            </p:nvSpPr>
            <p:spPr bwMode="auto">
              <a:xfrm>
                <a:off x="5335" y="6536"/>
                <a:ext cx="216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36" name="Arc 8"/>
              <p:cNvSpPr>
                <a:spLocks/>
              </p:cNvSpPr>
              <p:nvPr/>
            </p:nvSpPr>
            <p:spPr bwMode="auto">
              <a:xfrm>
                <a:off x="4795" y="5444"/>
                <a:ext cx="1746" cy="3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37" name="Arc 9"/>
              <p:cNvSpPr>
                <a:spLocks/>
              </p:cNvSpPr>
              <p:nvPr/>
            </p:nvSpPr>
            <p:spPr bwMode="auto">
              <a:xfrm flipH="1">
                <a:off x="4795" y="4196"/>
                <a:ext cx="1440" cy="12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38" name="Arc 10"/>
              <p:cNvSpPr>
                <a:spLocks/>
              </p:cNvSpPr>
              <p:nvPr/>
            </p:nvSpPr>
            <p:spPr bwMode="auto">
              <a:xfrm flipH="1">
                <a:off x="6542" y="5288"/>
                <a:ext cx="1497" cy="49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39" name="Arc 11"/>
              <p:cNvSpPr>
                <a:spLocks/>
              </p:cNvSpPr>
              <p:nvPr/>
            </p:nvSpPr>
            <p:spPr bwMode="auto">
              <a:xfrm>
                <a:off x="6235" y="4196"/>
                <a:ext cx="1800" cy="10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0" name="AutoShape 12"/>
              <p:cNvSpPr>
                <a:spLocks noChangeArrowheads="1"/>
              </p:cNvSpPr>
              <p:nvPr/>
            </p:nvSpPr>
            <p:spPr bwMode="auto">
              <a:xfrm>
                <a:off x="4615" y="4196"/>
                <a:ext cx="3600" cy="936"/>
              </a:xfrm>
              <a:prstGeom prst="parallelogram">
                <a:avLst>
                  <a:gd name="adj" fmla="val 96154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1" name="Line 13"/>
              <p:cNvSpPr>
                <a:spLocks noChangeShapeType="1"/>
              </p:cNvSpPr>
              <p:nvPr/>
            </p:nvSpPr>
            <p:spPr bwMode="auto">
              <a:xfrm flipV="1">
                <a:off x="5335" y="5444"/>
                <a:ext cx="0" cy="10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2" name="Line 14"/>
              <p:cNvSpPr>
                <a:spLocks noChangeShapeType="1"/>
              </p:cNvSpPr>
              <p:nvPr/>
            </p:nvSpPr>
            <p:spPr bwMode="auto">
              <a:xfrm flipV="1">
                <a:off x="5335" y="3725"/>
                <a:ext cx="0" cy="12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3" name="Line 15"/>
              <p:cNvSpPr>
                <a:spLocks noChangeShapeType="1"/>
              </p:cNvSpPr>
              <p:nvPr/>
            </p:nvSpPr>
            <p:spPr bwMode="auto">
              <a:xfrm>
                <a:off x="5875" y="4352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4" name="Line 16"/>
              <p:cNvSpPr>
                <a:spLocks noChangeShapeType="1"/>
              </p:cNvSpPr>
              <p:nvPr/>
            </p:nvSpPr>
            <p:spPr bwMode="auto">
              <a:xfrm>
                <a:off x="5335" y="4976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5" name="Line 17"/>
              <p:cNvSpPr>
                <a:spLocks noChangeShapeType="1"/>
              </p:cNvSpPr>
              <p:nvPr/>
            </p:nvSpPr>
            <p:spPr bwMode="auto">
              <a:xfrm flipV="1">
                <a:off x="6235" y="3939"/>
                <a:ext cx="0" cy="5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6" name="Line 18"/>
              <p:cNvSpPr>
                <a:spLocks noChangeShapeType="1"/>
              </p:cNvSpPr>
              <p:nvPr/>
            </p:nvSpPr>
            <p:spPr bwMode="auto">
              <a:xfrm flipV="1">
                <a:off x="6235" y="4301"/>
                <a:ext cx="540" cy="1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7" name="Line 19"/>
              <p:cNvSpPr>
                <a:spLocks noChangeShapeType="1"/>
              </p:cNvSpPr>
              <p:nvPr/>
            </p:nvSpPr>
            <p:spPr bwMode="auto">
              <a:xfrm>
                <a:off x="6235" y="4457"/>
                <a:ext cx="360" cy="1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8" name="Arc 20"/>
              <p:cNvSpPr>
                <a:spLocks/>
              </p:cNvSpPr>
              <p:nvPr/>
            </p:nvSpPr>
            <p:spPr bwMode="auto">
              <a:xfrm flipH="1">
                <a:off x="5788" y="4414"/>
                <a:ext cx="970" cy="3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9" name="Arc 21"/>
              <p:cNvSpPr>
                <a:spLocks/>
              </p:cNvSpPr>
              <p:nvPr/>
            </p:nvSpPr>
            <p:spPr bwMode="auto">
              <a:xfrm>
                <a:off x="5875" y="4414"/>
                <a:ext cx="652" cy="3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550" name="Line 22"/>
            <p:cNvSpPr>
              <a:spLocks noChangeShapeType="1"/>
            </p:cNvSpPr>
            <p:nvPr/>
          </p:nvSpPr>
          <p:spPr bwMode="auto">
            <a:xfrm>
              <a:off x="1074" y="2568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551" name="Object 23"/>
            <p:cNvGraphicFramePr>
              <a:graphicFrameLocks noChangeAspect="1"/>
            </p:cNvGraphicFramePr>
            <p:nvPr/>
          </p:nvGraphicFramePr>
          <p:xfrm>
            <a:off x="1087" y="2659"/>
            <a:ext cx="524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709" name="Equation" r:id="rId7" imgW="672840" imgH="228600" progId="Equation.DSMT4">
                    <p:embed/>
                  </p:oleObj>
                </mc:Choice>
                <mc:Fallback>
                  <p:oleObj name="Equation" r:id="rId7" imgW="6728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7" y="2659"/>
                          <a:ext cx="524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2" name="Object 24"/>
            <p:cNvGraphicFramePr>
              <a:graphicFrameLocks noChangeAspect="1"/>
            </p:cNvGraphicFramePr>
            <p:nvPr/>
          </p:nvGraphicFramePr>
          <p:xfrm>
            <a:off x="1565" y="3294"/>
            <a:ext cx="109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710" name="Equation" r:id="rId9" imgW="139680" imgH="164880" progId="Equation.DSMT4">
                    <p:embed/>
                  </p:oleObj>
                </mc:Choice>
                <mc:Fallback>
                  <p:oleObj name="Equation" r:id="rId9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3294"/>
                          <a:ext cx="109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3" name="Object 25"/>
            <p:cNvGraphicFramePr>
              <a:graphicFrameLocks noChangeAspect="1"/>
            </p:cNvGraphicFramePr>
            <p:nvPr/>
          </p:nvGraphicFramePr>
          <p:xfrm>
            <a:off x="1474" y="3838"/>
            <a:ext cx="98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711" name="Equation" r:id="rId11" imgW="126720" imgH="139680" progId="Equation.DSMT4">
                    <p:embed/>
                  </p:oleObj>
                </mc:Choice>
                <mc:Fallback>
                  <p:oleObj name="Equation" r:id="rId11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3838"/>
                          <a:ext cx="98" cy="1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4" name="Object 26"/>
            <p:cNvGraphicFramePr>
              <a:graphicFrameLocks noChangeAspect="1"/>
            </p:cNvGraphicFramePr>
            <p:nvPr/>
          </p:nvGraphicFramePr>
          <p:xfrm>
            <a:off x="526" y="2220"/>
            <a:ext cx="99" cy="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712" name="Equation" r:id="rId13" imgW="126720" imgH="126720" progId="Equation.DSMT4">
                    <p:embed/>
                  </p:oleObj>
                </mc:Choice>
                <mc:Fallback>
                  <p:oleObj name="Equation" r:id="rId13" imgW="126720" imgH="126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" y="2220"/>
                          <a:ext cx="99" cy="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5" name="Object 27"/>
            <p:cNvGraphicFramePr>
              <a:graphicFrameLocks noChangeAspect="1"/>
            </p:cNvGraphicFramePr>
            <p:nvPr/>
          </p:nvGraphicFramePr>
          <p:xfrm>
            <a:off x="975" y="2291"/>
            <a:ext cx="99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713" name="Equation" r:id="rId15" imgW="126720" imgH="139680" progId="Equation.DSMT4">
                    <p:embed/>
                  </p:oleObj>
                </mc:Choice>
                <mc:Fallback>
                  <p:oleObj name="Equation" r:id="rId15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2291"/>
                          <a:ext cx="99" cy="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6" name="Object 28"/>
            <p:cNvGraphicFramePr>
              <a:graphicFrameLocks noChangeAspect="1"/>
            </p:cNvGraphicFramePr>
            <p:nvPr/>
          </p:nvGraphicFramePr>
          <p:xfrm>
            <a:off x="516" y="3516"/>
            <a:ext cx="119" cy="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714" name="Equation" r:id="rId17" imgW="152280" imgH="177480" progId="Equation.DSMT4">
                    <p:embed/>
                  </p:oleObj>
                </mc:Choice>
                <mc:Fallback>
                  <p:oleObj name="Equation" r:id="rId17" imgW="1522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" y="3516"/>
                          <a:ext cx="119" cy="1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3832225" y="6018213"/>
            <a:ext cx="11689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/>
              <a:t>图</a:t>
            </a:r>
            <a:r>
              <a:rPr lang="en-US" altLang="zh-CN" sz="2000" b="1" dirty="0"/>
              <a:t>12.5.4.</a:t>
            </a:r>
          </a:p>
        </p:txBody>
      </p:sp>
    </p:spTree>
    <p:extLst>
      <p:ext uri="{BB962C8B-B14F-4D97-AF65-F5344CB8AC3E}">
        <p14:creationId xmlns:p14="http://schemas.microsoft.com/office/powerpoint/2010/main" val="492638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959229"/>
              </p:ext>
            </p:extLst>
          </p:nvPr>
        </p:nvGraphicFramePr>
        <p:xfrm>
          <a:off x="179512" y="729618"/>
          <a:ext cx="8725019" cy="1075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05" name="Document" r:id="rId3" imgW="9791271" imgH="1204071" progId="Word.Document.8">
                  <p:embed/>
                </p:oleObj>
              </mc:Choice>
              <mc:Fallback>
                <p:oleObj name="Document" r:id="rId3" imgW="9791271" imgH="12040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729618"/>
                        <a:ext cx="8725019" cy="10754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23528" y="188640"/>
            <a:ext cx="25298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显函数形式</a:t>
            </a:r>
            <a:endParaRPr lang="zh-CN" altLang="zh-CN" sz="2800" dirty="0">
              <a:solidFill>
                <a:srgbClr val="99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405873"/>
              </p:ext>
            </p:extLst>
          </p:nvPr>
        </p:nvGraphicFramePr>
        <p:xfrm>
          <a:off x="179512" y="1772816"/>
          <a:ext cx="8742556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06" name="Document" r:id="rId5" imgW="10480721" imgH="3450638" progId="Word.Document.8">
                  <p:embed/>
                </p:oleObj>
              </mc:Choice>
              <mc:Fallback>
                <p:oleObj name="Document" r:id="rId5" imgW="10480721" imgH="345063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772816"/>
                        <a:ext cx="8742556" cy="2880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145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61185"/>
              </p:ext>
            </p:extLst>
          </p:nvPr>
        </p:nvGraphicFramePr>
        <p:xfrm>
          <a:off x="323528" y="332656"/>
          <a:ext cx="7920037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802" name="Document" r:id="rId3" imgW="8190235" imgH="1494833" progId="Word.Document.8">
                  <p:embed/>
                </p:oleObj>
              </mc:Choice>
              <mc:Fallback>
                <p:oleObj name="Document" r:id="rId3" imgW="8190235" imgH="14948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32656"/>
                        <a:ext cx="7920037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7" name="Object 1025"/>
          <p:cNvGraphicFramePr>
            <a:graphicFrameLocks noChangeAspect="1"/>
          </p:cNvGraphicFramePr>
          <p:nvPr/>
        </p:nvGraphicFramePr>
        <p:xfrm>
          <a:off x="685800" y="2019300"/>
          <a:ext cx="34290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803" name="公式" r:id="rId5" imgW="3213000" imgH="1002960" progId="Equation.3">
                  <p:embed/>
                </p:oleObj>
              </mc:Choice>
              <mc:Fallback>
                <p:oleObj name="公式" r:id="rId5" imgW="3213000" imgH="1002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019300"/>
                        <a:ext cx="34290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8" name="Object 1026"/>
          <p:cNvGraphicFramePr>
            <a:graphicFrameLocks noChangeAspect="1"/>
          </p:cNvGraphicFramePr>
          <p:nvPr/>
        </p:nvGraphicFramePr>
        <p:xfrm>
          <a:off x="685800" y="3048000"/>
          <a:ext cx="33528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804" name="公式" r:id="rId7" imgW="3251160" imgH="1041120" progId="Equation.3">
                  <p:embed/>
                </p:oleObj>
              </mc:Choice>
              <mc:Fallback>
                <p:oleObj name="公式" r:id="rId7" imgW="325116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48000"/>
                        <a:ext cx="33528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1027"/>
          <p:cNvGraphicFramePr>
            <a:graphicFrameLocks noChangeAspect="1"/>
          </p:cNvGraphicFramePr>
          <p:nvPr/>
        </p:nvGraphicFramePr>
        <p:xfrm>
          <a:off x="685800" y="4419600"/>
          <a:ext cx="35052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805" name="公式" r:id="rId9" imgW="3174840" imgH="1002960" progId="Equation.3">
                  <p:embed/>
                </p:oleObj>
              </mc:Choice>
              <mc:Fallback>
                <p:oleObj name="公式" r:id="rId9" imgW="3174840" imgH="1002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19600"/>
                        <a:ext cx="3505200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800600" y="2362200"/>
            <a:ext cx="2743200" cy="2209800"/>
            <a:chOff x="3600" y="2112"/>
            <a:chExt cx="1552" cy="1136"/>
          </a:xfrm>
        </p:grpSpPr>
        <p:grpSp>
          <p:nvGrpSpPr>
            <p:cNvPr id="14345" name="Group 18"/>
            <p:cNvGrpSpPr>
              <a:grpSpLocks/>
            </p:cNvGrpSpPr>
            <p:nvPr/>
          </p:nvGrpSpPr>
          <p:grpSpPr bwMode="auto">
            <a:xfrm>
              <a:off x="3640" y="2544"/>
              <a:ext cx="1512" cy="704"/>
              <a:chOff x="3640" y="2544"/>
              <a:chExt cx="1512" cy="704"/>
            </a:xfrm>
          </p:grpSpPr>
          <p:graphicFrame>
            <p:nvGraphicFramePr>
              <p:cNvPr id="14342" name="Object 1028"/>
              <p:cNvGraphicFramePr>
                <a:graphicFrameLocks noChangeAspect="1"/>
              </p:cNvGraphicFramePr>
              <p:nvPr/>
            </p:nvGraphicFramePr>
            <p:xfrm>
              <a:off x="3648" y="2544"/>
              <a:ext cx="1504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64806" name="公式" r:id="rId11" imgW="2387520" imgH="457200" progId="Equation.3">
                      <p:embed/>
                    </p:oleObj>
                  </mc:Choice>
                  <mc:Fallback>
                    <p:oleObj name="公式" r:id="rId11" imgW="2387520" imgH="457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2544"/>
                            <a:ext cx="1504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43" name="Object 1029"/>
              <p:cNvGraphicFramePr>
                <a:graphicFrameLocks noChangeAspect="1"/>
              </p:cNvGraphicFramePr>
              <p:nvPr/>
            </p:nvGraphicFramePr>
            <p:xfrm>
              <a:off x="3640" y="2928"/>
              <a:ext cx="1496" cy="3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64807" name="公式" r:id="rId13" imgW="2374560" imgH="507960" progId="Equation.3">
                      <p:embed/>
                    </p:oleObj>
                  </mc:Choice>
                  <mc:Fallback>
                    <p:oleObj name="公式" r:id="rId13" imgW="2374560" imgH="5079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0" y="2928"/>
                            <a:ext cx="1496" cy="3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346" name="Text Box 17"/>
            <p:cNvSpPr txBox="1">
              <a:spLocks noChangeArrowheads="1"/>
            </p:cNvSpPr>
            <p:nvPr/>
          </p:nvSpPr>
          <p:spPr bwMode="auto">
            <a:xfrm>
              <a:off x="3600" y="2112"/>
              <a:ext cx="1152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其中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380303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392436"/>
              </p:ext>
            </p:extLst>
          </p:nvPr>
        </p:nvGraphicFramePr>
        <p:xfrm>
          <a:off x="337439" y="836712"/>
          <a:ext cx="7108825" cy="227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556" name="Document" r:id="rId3" imgW="8165393" imgH="2617937" progId="Word.Document.8">
                  <p:embed/>
                </p:oleObj>
              </mc:Choice>
              <mc:Fallback>
                <p:oleObj name="Document" r:id="rId3" imgW="8165393" imgH="26179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439" y="836712"/>
                        <a:ext cx="7108825" cy="227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23528" y="188640"/>
            <a:ext cx="2169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参数形式</a:t>
            </a:r>
            <a:endParaRPr lang="zh-CN" altLang="zh-CN" sz="2800" dirty="0">
              <a:solidFill>
                <a:srgbClr val="99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955595"/>
              </p:ext>
            </p:extLst>
          </p:nvPr>
        </p:nvGraphicFramePr>
        <p:xfrm>
          <a:off x="323528" y="3068960"/>
          <a:ext cx="7826716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557" name="Document" r:id="rId5" imgW="8586983" imgH="1427540" progId="Word.Document.8">
                  <p:embed/>
                </p:oleObj>
              </mc:Choice>
              <mc:Fallback>
                <p:oleObj name="Document" r:id="rId5" imgW="8586983" imgH="142754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068960"/>
                        <a:ext cx="7826716" cy="1296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378667"/>
              </p:ext>
            </p:extLst>
          </p:nvPr>
        </p:nvGraphicFramePr>
        <p:xfrm>
          <a:off x="355675" y="4293096"/>
          <a:ext cx="719772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558" name="Document" r:id="rId7" imgW="8270160" imgH="1682677" progId="Word.Document.8">
                  <p:embed/>
                </p:oleObj>
              </mc:Choice>
              <mc:Fallback>
                <p:oleObj name="Document" r:id="rId7" imgW="8270160" imgH="1682677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75" y="4293096"/>
                        <a:ext cx="7197725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461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760971"/>
              </p:ext>
            </p:extLst>
          </p:nvPr>
        </p:nvGraphicFramePr>
        <p:xfrm>
          <a:off x="251519" y="188640"/>
          <a:ext cx="8157953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580" name="Document" r:id="rId3" imgW="9636100" imgH="1184279" progId="Word.Document.8">
                  <p:embed/>
                </p:oleObj>
              </mc:Choice>
              <mc:Fallback>
                <p:oleObj name="Document" r:id="rId3" imgW="9636100" imgH="11842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19" y="188640"/>
                        <a:ext cx="8157953" cy="10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06799"/>
              </p:ext>
            </p:extLst>
          </p:nvPr>
        </p:nvGraphicFramePr>
        <p:xfrm>
          <a:off x="467544" y="3861048"/>
          <a:ext cx="7128792" cy="2493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581" name="Document" r:id="rId5" imgW="8477896" imgH="2942525" progId="Word.Document.8">
                  <p:embed/>
                </p:oleObj>
              </mc:Choice>
              <mc:Fallback>
                <p:oleObj name="Document" r:id="rId5" imgW="8477896" imgH="294252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861048"/>
                        <a:ext cx="7128792" cy="2493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576307"/>
              </p:ext>
            </p:extLst>
          </p:nvPr>
        </p:nvGraphicFramePr>
        <p:xfrm>
          <a:off x="467544" y="1052736"/>
          <a:ext cx="8023225" cy="284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582" name="Document" r:id="rId7" imgW="9785510" imgH="3483025" progId="Word.Document.8">
                  <p:embed/>
                </p:oleObj>
              </mc:Choice>
              <mc:Fallback>
                <p:oleObj name="Document" r:id="rId7" imgW="9785510" imgH="348302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052736"/>
                        <a:ext cx="8023225" cy="284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949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748204"/>
              </p:ext>
            </p:extLst>
          </p:nvPr>
        </p:nvGraphicFramePr>
        <p:xfrm>
          <a:off x="179512" y="188640"/>
          <a:ext cx="7128792" cy="2240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578" name="Document" r:id="rId3" imgW="8311563" imgH="2608221" progId="Word.Document.8">
                  <p:embed/>
                </p:oleObj>
              </mc:Choice>
              <mc:Fallback>
                <p:oleObj name="Document" r:id="rId3" imgW="8311563" imgH="26082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88640"/>
                        <a:ext cx="7128792" cy="22407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198609"/>
              </p:ext>
            </p:extLst>
          </p:nvPr>
        </p:nvGraphicFramePr>
        <p:xfrm>
          <a:off x="323528" y="2420888"/>
          <a:ext cx="8496944" cy="3074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579" name="Document" r:id="rId5" imgW="9854635" imgH="3579826" progId="Word.Document.8">
                  <p:embed/>
                </p:oleObj>
              </mc:Choice>
              <mc:Fallback>
                <p:oleObj name="Document" r:id="rId5" imgW="9854635" imgH="357982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420888"/>
                        <a:ext cx="8496944" cy="3074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733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294396"/>
              </p:ext>
            </p:extLst>
          </p:nvPr>
        </p:nvGraphicFramePr>
        <p:xfrm>
          <a:off x="107504" y="404664"/>
          <a:ext cx="8800485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630" name="Document" r:id="rId3" imgW="10225462" imgH="502356" progId="Word.Document.8">
                  <p:embed/>
                </p:oleObj>
              </mc:Choice>
              <mc:Fallback>
                <p:oleObj name="Document" r:id="rId3" imgW="10225462" imgH="5023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04664"/>
                        <a:ext cx="8800485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277039"/>
              </p:ext>
            </p:extLst>
          </p:nvPr>
        </p:nvGraphicFramePr>
        <p:xfrm>
          <a:off x="179512" y="980728"/>
          <a:ext cx="7200800" cy="2152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631" name="Document" r:id="rId5" imgW="7963418" imgH="2379713" progId="Word.Document.8">
                  <p:embed/>
                </p:oleObj>
              </mc:Choice>
              <mc:Fallback>
                <p:oleObj name="Document" r:id="rId5" imgW="7963418" imgH="237971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980728"/>
                        <a:ext cx="7200800" cy="21525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455801"/>
              </p:ext>
            </p:extLst>
          </p:nvPr>
        </p:nvGraphicFramePr>
        <p:xfrm>
          <a:off x="251520" y="3140968"/>
          <a:ext cx="7282314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632" name="Document" r:id="rId7" imgW="8648548" imgH="2221018" progId="Word.Document.8">
                  <p:embed/>
                </p:oleObj>
              </mc:Choice>
              <mc:Fallback>
                <p:oleObj name="Document" r:id="rId7" imgW="8648548" imgH="2221018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140968"/>
                        <a:ext cx="7282314" cy="1872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939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9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393825"/>
            <a:ext cx="3048000" cy="157797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362" name="Object 1024"/>
          <p:cNvGraphicFramePr>
            <a:graphicFrameLocks noChangeAspect="1"/>
          </p:cNvGraphicFramePr>
          <p:nvPr/>
        </p:nvGraphicFramePr>
        <p:xfrm>
          <a:off x="533400" y="361950"/>
          <a:ext cx="72771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43" name="Document" r:id="rId4" imgW="7282800" imgH="1314360" progId="Word.Document.8">
                  <p:embed/>
                </p:oleObj>
              </mc:Choice>
              <mc:Fallback>
                <p:oleObj name="Document" r:id="rId4" imgW="7282800" imgH="1314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1950"/>
                        <a:ext cx="72771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Text Box 4"/>
          <p:cNvSpPr txBox="1">
            <a:spLocks noChangeArrowheads="1"/>
          </p:cNvSpPr>
          <p:nvPr/>
        </p:nvSpPr>
        <p:spPr bwMode="auto">
          <a:xfrm>
            <a:off x="457200" y="16002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56321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592480"/>
              </p:ext>
            </p:extLst>
          </p:nvPr>
        </p:nvGraphicFramePr>
        <p:xfrm>
          <a:off x="1143000" y="1651302"/>
          <a:ext cx="2895601" cy="485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44" name="公式" r:id="rId6" imgW="3149280" imgH="469800" progId="Equation.3">
                  <p:embed/>
                </p:oleObj>
              </mc:Choice>
              <mc:Fallback>
                <p:oleObj name="公式" r:id="rId6" imgW="31492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51302"/>
                        <a:ext cx="2895601" cy="4854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2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516736"/>
              </p:ext>
            </p:extLst>
          </p:nvPr>
        </p:nvGraphicFramePr>
        <p:xfrm>
          <a:off x="529208" y="2420888"/>
          <a:ext cx="3826768" cy="593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45" name="公式" r:id="rId8" imgW="4000320" imgH="545760" progId="Equation.3">
                  <p:embed/>
                </p:oleObj>
              </mc:Choice>
              <mc:Fallback>
                <p:oleObj name="公式" r:id="rId8" imgW="400032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" y="2420888"/>
                        <a:ext cx="3826768" cy="5936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920650"/>
              </p:ext>
            </p:extLst>
          </p:nvPr>
        </p:nvGraphicFramePr>
        <p:xfrm>
          <a:off x="1528192" y="3140968"/>
          <a:ext cx="2179712" cy="437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46" name="公式" r:id="rId10" imgW="1663560" imgH="393480" progId="Equation.3">
                  <p:embed/>
                </p:oleObj>
              </mc:Choice>
              <mc:Fallback>
                <p:oleObj name="公式" r:id="rId10" imgW="1663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192" y="3140968"/>
                        <a:ext cx="2179712" cy="4375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304800" y="3773983"/>
            <a:ext cx="2327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切平面方程为</a:t>
            </a:r>
          </a:p>
        </p:txBody>
      </p:sp>
      <p:graphicFrame>
        <p:nvGraphicFramePr>
          <p:cNvPr id="56324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871746"/>
              </p:ext>
            </p:extLst>
          </p:nvPr>
        </p:nvGraphicFramePr>
        <p:xfrm>
          <a:off x="2699792" y="3833415"/>
          <a:ext cx="4421088" cy="425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47" name="公式" r:id="rId12" imgW="4572000" imgH="393480" progId="Equation.3">
                  <p:embed/>
                </p:oleObj>
              </mc:Choice>
              <mc:Fallback>
                <p:oleObj name="公式" r:id="rId12" imgW="4572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833415"/>
                        <a:ext cx="4421088" cy="425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288428"/>
              </p:ext>
            </p:extLst>
          </p:nvPr>
        </p:nvGraphicFramePr>
        <p:xfrm>
          <a:off x="2711450" y="4353396"/>
          <a:ext cx="3300710" cy="443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48" name="公式" r:id="rId14" imgW="3530520" imgH="393480" progId="Equation.3">
                  <p:embed/>
                </p:oleObj>
              </mc:Choice>
              <mc:Fallback>
                <p:oleObj name="公式" r:id="rId14" imgW="3530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4353396"/>
                        <a:ext cx="3300710" cy="4437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457200" y="5003800"/>
            <a:ext cx="197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法线方程为</a:t>
            </a:r>
          </a:p>
        </p:txBody>
      </p:sp>
      <p:graphicFrame>
        <p:nvGraphicFramePr>
          <p:cNvPr id="56326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005155"/>
              </p:ext>
            </p:extLst>
          </p:nvPr>
        </p:nvGraphicFramePr>
        <p:xfrm>
          <a:off x="2514600" y="4913732"/>
          <a:ext cx="3425552" cy="917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49" name="公式" r:id="rId16" imgW="3085920" imgH="825480" progId="Equation.3">
                  <p:embed/>
                </p:oleObj>
              </mc:Choice>
              <mc:Fallback>
                <p:oleObj name="公式" r:id="rId16" imgW="308592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913732"/>
                        <a:ext cx="3425552" cy="9171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Oval 16"/>
          <p:cNvSpPr>
            <a:spLocks noChangeArrowheads="1"/>
          </p:cNvSpPr>
          <p:nvPr/>
        </p:nvSpPr>
        <p:spPr bwMode="auto">
          <a:xfrm>
            <a:off x="6477000" y="2438400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4" name="Text Box 17"/>
          <p:cNvSpPr txBox="1">
            <a:spLocks noChangeArrowheads="1"/>
          </p:cNvSpPr>
          <p:nvPr/>
        </p:nvSpPr>
        <p:spPr bwMode="auto">
          <a:xfrm>
            <a:off x="457200" y="381000"/>
            <a:ext cx="9906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8617110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utoUpdateAnimBg="0"/>
      <p:bldP spid="1332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497290"/>
              </p:ext>
            </p:extLst>
          </p:nvPr>
        </p:nvGraphicFramePr>
        <p:xfrm>
          <a:off x="251520" y="332656"/>
          <a:ext cx="7669212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627" name="Document" r:id="rId3" imgW="8649988" imgH="1972719" progId="Word.Document.8">
                  <p:embed/>
                </p:oleObj>
              </mc:Choice>
              <mc:Fallback>
                <p:oleObj name="Document" r:id="rId3" imgW="8649988" imgH="19727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32656"/>
                        <a:ext cx="7669212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348465"/>
              </p:ext>
            </p:extLst>
          </p:nvPr>
        </p:nvGraphicFramePr>
        <p:xfrm>
          <a:off x="250825" y="2212975"/>
          <a:ext cx="6916738" cy="318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628" name="Document" r:id="rId5" imgW="7277568" imgH="3371111" progId="Word.Document.8">
                  <p:embed/>
                </p:oleObj>
              </mc:Choice>
              <mc:Fallback>
                <p:oleObj name="Document" r:id="rId5" imgW="7277568" imgH="337111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212975"/>
                        <a:ext cx="6916738" cy="318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573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890193"/>
              </p:ext>
            </p:extLst>
          </p:nvPr>
        </p:nvGraphicFramePr>
        <p:xfrm>
          <a:off x="611560" y="178751"/>
          <a:ext cx="6048672" cy="3128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650" name="Document" r:id="rId3" imgW="6504232" imgH="3415013" progId="Word.Document.8">
                  <p:embed/>
                </p:oleObj>
              </mc:Choice>
              <mc:Fallback>
                <p:oleObj name="Document" r:id="rId3" imgW="6504232" imgH="34150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78751"/>
                        <a:ext cx="6048672" cy="3128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895155"/>
              </p:ext>
            </p:extLst>
          </p:nvPr>
        </p:nvGraphicFramePr>
        <p:xfrm>
          <a:off x="467544" y="3356992"/>
          <a:ext cx="7262840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651" name="Document" r:id="rId5" imgW="7792046" imgH="1698150" progId="Word.Document.8">
                  <p:embed/>
                </p:oleObj>
              </mc:Choice>
              <mc:Fallback>
                <p:oleObj name="Document" r:id="rId5" imgW="7792046" imgH="169815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356992"/>
                        <a:ext cx="7262840" cy="1584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593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359711"/>
              </p:ext>
            </p:extLst>
          </p:nvPr>
        </p:nvGraphicFramePr>
        <p:xfrm>
          <a:off x="179512" y="476672"/>
          <a:ext cx="8377238" cy="268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055" name="Document" r:id="rId3" imgW="10028528" imgH="3224650" progId="Word.Document.8">
                  <p:embed/>
                </p:oleObj>
              </mc:Choice>
              <mc:Fallback>
                <p:oleObj name="Document" r:id="rId3" imgW="10028528" imgH="32246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76672"/>
                        <a:ext cx="8377238" cy="268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25023"/>
              </p:ext>
            </p:extLst>
          </p:nvPr>
        </p:nvGraphicFramePr>
        <p:xfrm>
          <a:off x="254768" y="3207693"/>
          <a:ext cx="8421688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4056" name="Document" r:id="rId5" imgW="10240583" imgH="1023784" progId="Word.Document.8">
                  <p:embed/>
                </p:oleObj>
              </mc:Choice>
              <mc:Fallback>
                <p:oleObj name="Document" r:id="rId5" imgW="10240583" imgH="102378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68" y="3207693"/>
                        <a:ext cx="8421688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012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422989"/>
              </p:ext>
            </p:extLst>
          </p:nvPr>
        </p:nvGraphicFramePr>
        <p:xfrm>
          <a:off x="179512" y="260648"/>
          <a:ext cx="752157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701" name="Document" r:id="rId3" imgW="8335685" imgH="1164847" progId="Word.Document.8">
                  <p:embed/>
                </p:oleObj>
              </mc:Choice>
              <mc:Fallback>
                <p:oleObj name="Document" r:id="rId3" imgW="8335685" imgH="11648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60648"/>
                        <a:ext cx="752157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578920"/>
              </p:ext>
            </p:extLst>
          </p:nvPr>
        </p:nvGraphicFramePr>
        <p:xfrm>
          <a:off x="539552" y="1124744"/>
          <a:ext cx="6313488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702" name="Document" r:id="rId5" imgW="6998188" imgH="1936733" progId="Word.Document.8">
                  <p:embed/>
                </p:oleObj>
              </mc:Choice>
              <mc:Fallback>
                <p:oleObj name="Document" r:id="rId5" imgW="6998188" imgH="193673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124744"/>
                        <a:ext cx="6313488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294593"/>
              </p:ext>
            </p:extLst>
          </p:nvPr>
        </p:nvGraphicFramePr>
        <p:xfrm>
          <a:off x="467544" y="2852936"/>
          <a:ext cx="7788275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703" name="Document" r:id="rId7" imgW="8630907" imgH="2615058" progId="Word.Document.8">
                  <p:embed/>
                </p:oleObj>
              </mc:Choice>
              <mc:Fallback>
                <p:oleObj name="Document" r:id="rId7" imgW="8630907" imgH="261505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852936"/>
                        <a:ext cx="7788275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598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299600"/>
              </p:ext>
            </p:extLst>
          </p:nvPr>
        </p:nvGraphicFramePr>
        <p:xfrm>
          <a:off x="179512" y="548680"/>
          <a:ext cx="8640960" cy="1755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759" name="Document" r:id="rId3" imgW="9182107" imgH="1869081" progId="Word.Document.8">
                  <p:embed/>
                </p:oleObj>
              </mc:Choice>
              <mc:Fallback>
                <p:oleObj name="Document" r:id="rId3" imgW="9182107" imgH="18690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48680"/>
                        <a:ext cx="8640960" cy="17554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21"/>
          <p:cNvSpPr txBox="1">
            <a:spLocks noChangeArrowheads="1"/>
          </p:cNvSpPr>
          <p:nvPr/>
        </p:nvSpPr>
        <p:spPr bwMode="auto">
          <a:xfrm>
            <a:off x="179512" y="44624"/>
            <a:ext cx="5400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三、两曲线（曲面）的夹角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059322"/>
              </p:ext>
            </p:extLst>
          </p:nvPr>
        </p:nvGraphicFramePr>
        <p:xfrm>
          <a:off x="184677" y="2276872"/>
          <a:ext cx="8851819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760" name="Document" r:id="rId5" imgW="9529532" imgH="1078482" progId="Word.Document.8">
                  <p:embed/>
                </p:oleObj>
              </mc:Choice>
              <mc:Fallback>
                <p:oleObj name="Document" r:id="rId5" imgW="9529532" imgH="107848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77" y="2276872"/>
                        <a:ext cx="8851819" cy="10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328170"/>
              </p:ext>
            </p:extLst>
          </p:nvPr>
        </p:nvGraphicFramePr>
        <p:xfrm>
          <a:off x="250825" y="3141663"/>
          <a:ext cx="875982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761" name="Document" r:id="rId7" imgW="9935281" imgH="2220658" progId="Word.Document.8">
                  <p:embed/>
                </p:oleObj>
              </mc:Choice>
              <mc:Fallback>
                <p:oleObj name="Document" r:id="rId7" imgW="9935281" imgH="2220658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141663"/>
                        <a:ext cx="8759825" cy="194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331379"/>
              </p:ext>
            </p:extLst>
          </p:nvPr>
        </p:nvGraphicFramePr>
        <p:xfrm>
          <a:off x="395536" y="4653136"/>
          <a:ext cx="7880620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762" name="Document" r:id="rId9" imgW="9187867" imgH="2011583" progId="Word.Document.8">
                  <p:embed/>
                </p:oleObj>
              </mc:Choice>
              <mc:Fallback>
                <p:oleObj name="Document" r:id="rId9" imgW="9187867" imgH="2011583" progId="Word.Document.8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653136"/>
                        <a:ext cx="7880620" cy="1728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950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143000" y="1371600"/>
            <a:ext cx="49411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、空间曲线的切线与法平面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225550" y="3382963"/>
            <a:ext cx="39709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、曲面的切平面与法线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1219200" y="2209800"/>
            <a:ext cx="64897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（当空间曲线方程为一般式时，求切向量注意采用</a:t>
            </a:r>
            <a:r>
              <a:rPr lang="zh-CN" altLang="en-US" sz="2800" b="1">
                <a:solidFill>
                  <a:srgbClr val="FF0000"/>
                </a:solidFill>
              </a:rPr>
              <a:t>推导法</a:t>
            </a:r>
            <a:r>
              <a:rPr lang="zh-CN" altLang="en-US" sz="2800" b="1"/>
              <a:t>）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1066800" y="4038600"/>
            <a:ext cx="64897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（求法向量的方向余弦时注意</a:t>
            </a:r>
            <a:r>
              <a:rPr lang="zh-CN" altLang="en-US" sz="2800" b="1" dirty="0">
                <a:solidFill>
                  <a:srgbClr val="FF0000"/>
                </a:solidFill>
              </a:rPr>
              <a:t>符号</a:t>
            </a:r>
            <a:r>
              <a:rPr lang="zh-CN" altLang="en-US" sz="2800" b="1" dirty="0"/>
              <a:t>）</a:t>
            </a:r>
            <a:endParaRPr lang="en-US" altLang="zh-CN" sz="2800" b="1" dirty="0"/>
          </a:p>
          <a:p>
            <a:pPr eaLnBrk="1" hangingPunct="1">
              <a:spcBef>
                <a:spcPct val="50000"/>
              </a:spcBef>
            </a:pPr>
            <a:endParaRPr lang="zh-CN" altLang="en-US" sz="2800" b="1" dirty="0"/>
          </a:p>
        </p:txBody>
      </p:sp>
      <p:sp>
        <p:nvSpPr>
          <p:cNvPr id="4096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131739" y="520824"/>
            <a:ext cx="2720181" cy="8199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四、小结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59632" y="4793779"/>
            <a:ext cx="46805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、两曲线（曲面）的夹角</a:t>
            </a:r>
          </a:p>
        </p:txBody>
      </p:sp>
    </p:spTree>
    <p:extLst>
      <p:ext uri="{BB962C8B-B14F-4D97-AF65-F5344CB8AC3E}">
        <p14:creationId xmlns:p14="http://schemas.microsoft.com/office/powerpoint/2010/main" val="303870073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utoUpdateAnimBg="0"/>
      <p:bldP spid="25604" grpId="0" autoUpdateAnimBg="0"/>
      <p:bldP spid="25605" grpId="0" autoUpdateAnimBg="0"/>
      <p:bldP spid="25606" grpId="0" autoUpdateAnimBg="0"/>
      <p:bldP spid="7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648" y="1484784"/>
            <a:ext cx="6264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    作     业 </a:t>
            </a:r>
            <a:endParaRPr lang="en-US" altLang="zh-CN" sz="36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P200: 1(2,3), 4, 6, 8, 10, 14, 15.</a:t>
            </a:r>
            <a:endParaRPr lang="zh-CN" altLang="en-US" sz="36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4272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000547"/>
              </p:ext>
            </p:extLst>
          </p:nvPr>
        </p:nvGraphicFramePr>
        <p:xfrm>
          <a:off x="179512" y="332656"/>
          <a:ext cx="7776864" cy="1288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750" name="Document" r:id="rId3" imgW="8400490" imgH="1386157" progId="Word.Document.8">
                  <p:embed/>
                </p:oleObj>
              </mc:Choice>
              <mc:Fallback>
                <p:oleObj name="Document" r:id="rId3" imgW="8400490" imgH="13861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32656"/>
                        <a:ext cx="7776864" cy="12888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636402"/>
              </p:ext>
            </p:extLst>
          </p:nvPr>
        </p:nvGraphicFramePr>
        <p:xfrm>
          <a:off x="179512" y="1988840"/>
          <a:ext cx="8645276" cy="1795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751" name="Document" r:id="rId5" imgW="9843835" imgH="2052606" progId="Word.Document.8">
                  <p:embed/>
                </p:oleObj>
              </mc:Choice>
              <mc:Fallback>
                <p:oleObj name="Document" r:id="rId5" imgW="9843835" imgH="205260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988840"/>
                        <a:ext cx="8645276" cy="17951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013955"/>
              </p:ext>
            </p:extLst>
          </p:nvPr>
        </p:nvGraphicFramePr>
        <p:xfrm>
          <a:off x="251520" y="1196752"/>
          <a:ext cx="8352928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752" name="Document" r:id="rId7" imgW="10149857" imgH="1332539" progId="Word.Document.8">
                  <p:embed/>
                </p:oleObj>
              </mc:Choice>
              <mc:Fallback>
                <p:oleObj name="Document" r:id="rId7" imgW="10149857" imgH="133253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196752"/>
                        <a:ext cx="8352928" cy="1152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934192"/>
              </p:ext>
            </p:extLst>
          </p:nvPr>
        </p:nvGraphicFramePr>
        <p:xfrm>
          <a:off x="179512" y="3429000"/>
          <a:ext cx="7993062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753" name="Document" r:id="rId9" imgW="8857723" imgH="1132100" progId="Word.Document.8">
                  <p:embed/>
                </p:oleObj>
              </mc:Choice>
              <mc:Fallback>
                <p:oleObj name="Document" r:id="rId9" imgW="8857723" imgH="1132100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429000"/>
                        <a:ext cx="7993062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407531"/>
              </p:ext>
            </p:extLst>
          </p:nvPr>
        </p:nvGraphicFramePr>
        <p:xfrm>
          <a:off x="251520" y="4509119"/>
          <a:ext cx="8496944" cy="1817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754" name="Document" r:id="rId11" imgW="9923760" imgH="2137172" progId="Word.Document.8">
                  <p:embed/>
                </p:oleObj>
              </mc:Choice>
              <mc:Fallback>
                <p:oleObj name="Document" r:id="rId11" imgW="9923760" imgH="2137172" progId="Word.Document.8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509119"/>
                        <a:ext cx="8496944" cy="1817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706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085648"/>
              </p:ext>
            </p:extLst>
          </p:nvPr>
        </p:nvGraphicFramePr>
        <p:xfrm>
          <a:off x="395536" y="404664"/>
          <a:ext cx="7343775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2052" name="Document" r:id="rId3" imgW="8933689" imgH="1993230" progId="Word.Document.8">
                  <p:embed/>
                </p:oleObj>
              </mc:Choice>
              <mc:Fallback>
                <p:oleObj name="Document" r:id="rId3" imgW="8933689" imgH="199323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04664"/>
                        <a:ext cx="7343775" cy="163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882687"/>
              </p:ext>
            </p:extLst>
          </p:nvPr>
        </p:nvGraphicFramePr>
        <p:xfrm>
          <a:off x="470818" y="2065338"/>
          <a:ext cx="6621462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2053" name="Document" r:id="rId5" imgW="7646595" imgH="3357796" progId="Word.Document.8">
                  <p:embed/>
                </p:oleObj>
              </mc:Choice>
              <mc:Fallback>
                <p:oleObj name="Document" r:id="rId5" imgW="7646595" imgH="3357796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818" y="2065338"/>
                        <a:ext cx="6621462" cy="290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876614"/>
              </p:ext>
            </p:extLst>
          </p:nvPr>
        </p:nvGraphicFramePr>
        <p:xfrm>
          <a:off x="546100" y="4940300"/>
          <a:ext cx="727075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2054" name="Document" r:id="rId7" imgW="8400490" imgH="1240776" progId="Word.Document.8">
                  <p:embed/>
                </p:oleObj>
              </mc:Choice>
              <mc:Fallback>
                <p:oleObj name="Document" r:id="rId7" imgW="8400490" imgH="1240776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4940300"/>
                        <a:ext cx="7270750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052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992777"/>
              </p:ext>
            </p:extLst>
          </p:nvPr>
        </p:nvGraphicFramePr>
        <p:xfrm>
          <a:off x="377453" y="692696"/>
          <a:ext cx="8154987" cy="30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5087" name="Document" r:id="rId3" imgW="9365720" imgH="3484465" progId="Word.Document.8">
                  <p:embed/>
                </p:oleObj>
              </mc:Choice>
              <mc:Fallback>
                <p:oleObj name="Document" r:id="rId3" imgW="9365720" imgH="34844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453" y="692696"/>
                        <a:ext cx="8154987" cy="302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199167"/>
              </p:ext>
            </p:extLst>
          </p:nvPr>
        </p:nvGraphicFramePr>
        <p:xfrm>
          <a:off x="467544" y="3645024"/>
          <a:ext cx="8006705" cy="2349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5088" name="Document" r:id="rId5" imgW="9415044" imgH="2760799" progId="Word.Document.8">
                  <p:embed/>
                </p:oleObj>
              </mc:Choice>
              <mc:Fallback>
                <p:oleObj name="Document" r:id="rId5" imgW="9415044" imgH="276079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645024"/>
                        <a:ext cx="8006705" cy="2349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66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639659"/>
              </p:ext>
            </p:extLst>
          </p:nvPr>
        </p:nvGraphicFramePr>
        <p:xfrm>
          <a:off x="827584" y="332656"/>
          <a:ext cx="573722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7163" name="Document" r:id="rId3" imgW="6359862" imgH="1033500" progId="Word.Document.8">
                  <p:embed/>
                </p:oleObj>
              </mc:Choice>
              <mc:Fallback>
                <p:oleObj name="Document" r:id="rId3" imgW="6359862" imgH="10335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32656"/>
                        <a:ext cx="5737225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792348"/>
              </p:ext>
            </p:extLst>
          </p:nvPr>
        </p:nvGraphicFramePr>
        <p:xfrm>
          <a:off x="683568" y="1268760"/>
          <a:ext cx="5184576" cy="1892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7164" name="Document" r:id="rId5" imgW="5737017" imgH="2104065" progId="Word.Document.8">
                  <p:embed/>
                </p:oleObj>
              </mc:Choice>
              <mc:Fallback>
                <p:oleObj name="Document" r:id="rId5" imgW="5737017" imgH="210406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268760"/>
                        <a:ext cx="5184576" cy="18926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153140"/>
              </p:ext>
            </p:extLst>
          </p:nvPr>
        </p:nvGraphicFramePr>
        <p:xfrm>
          <a:off x="683568" y="3140968"/>
          <a:ext cx="7448550" cy="222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7165" name="Document" r:id="rId7" imgW="8397250" imgH="2521856" progId="Word.Document.8">
                  <p:embed/>
                </p:oleObj>
              </mc:Choice>
              <mc:Fallback>
                <p:oleObj name="Document" r:id="rId7" imgW="8397250" imgH="252185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140968"/>
                        <a:ext cx="7448550" cy="222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967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54379"/>
              </p:ext>
            </p:extLst>
          </p:nvPr>
        </p:nvGraphicFramePr>
        <p:xfrm>
          <a:off x="398463" y="914400"/>
          <a:ext cx="8007350" cy="379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8118" name="Document" r:id="rId3" imgW="9246911" imgH="4384459" progId="Word.Document.8">
                  <p:embed/>
                </p:oleObj>
              </mc:Choice>
              <mc:Fallback>
                <p:oleObj name="Document" r:id="rId3" imgW="9246911" imgH="43844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914400"/>
                        <a:ext cx="8007350" cy="379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21"/>
          <p:cNvSpPr txBox="1">
            <a:spLocks noChangeArrowheads="1"/>
          </p:cNvSpPr>
          <p:nvPr/>
        </p:nvSpPr>
        <p:spPr bwMode="auto">
          <a:xfrm>
            <a:off x="403920" y="241484"/>
            <a:ext cx="2655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、一般形式</a:t>
            </a:r>
            <a:endParaRPr lang="en-US" altLang="zh-CN" sz="2800" b="1" dirty="0">
              <a:solidFill>
                <a:srgbClr val="99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371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912041"/>
              </p:ext>
            </p:extLst>
          </p:nvPr>
        </p:nvGraphicFramePr>
        <p:xfrm>
          <a:off x="251520" y="1484784"/>
          <a:ext cx="8716962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9210" name="Document" r:id="rId3" imgW="11031561" imgH="2351645" progId="Word.Document.8">
                  <p:embed/>
                </p:oleObj>
              </mc:Choice>
              <mc:Fallback>
                <p:oleObj name="Document" r:id="rId3" imgW="11031561" imgH="23516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484784"/>
                        <a:ext cx="8716962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174649"/>
              </p:ext>
            </p:extLst>
          </p:nvPr>
        </p:nvGraphicFramePr>
        <p:xfrm>
          <a:off x="251520" y="188640"/>
          <a:ext cx="7414394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9211" name="Document" r:id="rId5" imgW="8718393" imgH="1623301" progId="Word.Document.8">
                  <p:embed/>
                </p:oleObj>
              </mc:Choice>
              <mc:Fallback>
                <p:oleObj name="Document" r:id="rId5" imgW="8718393" imgH="162330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88640"/>
                        <a:ext cx="7414394" cy="1368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165423"/>
              </p:ext>
            </p:extLst>
          </p:nvPr>
        </p:nvGraphicFramePr>
        <p:xfrm>
          <a:off x="323528" y="3068960"/>
          <a:ext cx="8502577" cy="28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9212" name="Document" r:id="rId7" imgW="10360832" imgH="3434805" progId="Word.Document.8">
                  <p:embed/>
                </p:oleObj>
              </mc:Choice>
              <mc:Fallback>
                <p:oleObj name="Document" r:id="rId7" imgW="10360832" imgH="343480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068960"/>
                        <a:ext cx="8502577" cy="280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264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101967"/>
              </p:ext>
            </p:extLst>
          </p:nvPr>
        </p:nvGraphicFramePr>
        <p:xfrm>
          <a:off x="179512" y="332656"/>
          <a:ext cx="7920880" cy="3550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2214" name="Document" r:id="rId3" imgW="8478616" imgH="3806894" progId="Word.Document.8">
                  <p:embed/>
                </p:oleObj>
              </mc:Choice>
              <mc:Fallback>
                <p:oleObj name="Document" r:id="rId3" imgW="8478616" imgH="38068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32656"/>
                        <a:ext cx="7920880" cy="3550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9998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11683</TotalTime>
  <Words>175</Words>
  <Application>Microsoft Office PowerPoint</Application>
  <PresentationFormat>全屏显示(4:3)</PresentationFormat>
  <Paragraphs>33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黑体</vt:lpstr>
      <vt:lpstr>楷体</vt:lpstr>
      <vt:lpstr>隶书</vt:lpstr>
      <vt:lpstr>宋体</vt:lpstr>
      <vt:lpstr>Arial</vt:lpstr>
      <vt:lpstr>Calibri</vt:lpstr>
      <vt:lpstr>Times New Roman</vt:lpstr>
      <vt:lpstr>Office 主题​​</vt:lpstr>
      <vt:lpstr>Document</vt:lpstr>
      <vt:lpstr>MathType 6.0 Equation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四、小结</vt:lpstr>
      <vt:lpstr>PowerPoint 演示文稿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zhang_wei_zhang@outlook.com</cp:lastModifiedBy>
  <cp:revision>1613</cp:revision>
  <dcterms:created xsi:type="dcterms:W3CDTF">2011-08-03T11:31:34Z</dcterms:created>
  <dcterms:modified xsi:type="dcterms:W3CDTF">2018-04-16T14:26:36Z</dcterms:modified>
</cp:coreProperties>
</file>