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CCFF"/>
    <a:srgbClr val="9900FF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1076" autoAdjust="0"/>
    <p:restoredTop sz="94660"/>
  </p:normalViewPr>
  <p:slideViewPr>
    <p:cSldViewPr>
      <p:cViewPr varScale="1">
        <p:scale>
          <a:sx n="75" d="100"/>
          <a:sy n="75" d="100"/>
        </p:scale>
        <p:origin x="-3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emf"/><Relationship Id="rId5" Type="http://schemas.openxmlformats.org/officeDocument/2006/relationships/image" Target="../media/image70.wmf"/><Relationship Id="rId10" Type="http://schemas.openxmlformats.org/officeDocument/2006/relationships/image" Target="../media/image75.e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wmf"/><Relationship Id="rId4" Type="http://schemas.openxmlformats.org/officeDocument/2006/relationships/image" Target="../media/image8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11" Type="http://schemas.openxmlformats.org/officeDocument/2006/relationships/image" Target="../media/image21.emf"/><Relationship Id="rId5" Type="http://schemas.openxmlformats.org/officeDocument/2006/relationships/image" Target="../media/image15.w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emf"/><Relationship Id="rId4" Type="http://schemas.openxmlformats.org/officeDocument/2006/relationships/image" Target="../media/image32.wmf"/><Relationship Id="rId9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wmf"/><Relationship Id="rId7" Type="http://schemas.openxmlformats.org/officeDocument/2006/relationships/image" Target="../media/image45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e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e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w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6" Type="http://schemas.openxmlformats.org/officeDocument/2006/relationships/image" Target="../media/image60.wmf"/><Relationship Id="rId5" Type="http://schemas.openxmlformats.org/officeDocument/2006/relationships/image" Target="../media/image54.wmf"/><Relationship Id="rId4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7185-8886-43CB-8CF8-07503730CBF2}" type="datetimeFigureOut">
              <a:rPr lang="zh-CN" altLang="en-US" smtClean="0"/>
              <a:pPr/>
              <a:t>2018-6-12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32E5B-9637-4230-888B-7F3CB11AD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35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19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350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38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417887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6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6992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9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438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389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31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658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08389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0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7869238" y="6407150"/>
            <a:ext cx="503238" cy="503237"/>
          </a:xfrm>
          <a:prstGeom prst="actionButtonForwardNex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79" name="Rectangle 2051"/>
          <p:cNvSpPr>
            <a:spLocks noChangeArrowheads="1"/>
          </p:cNvSpPr>
          <p:nvPr/>
        </p:nvSpPr>
        <p:spPr bwMode="auto">
          <a:xfrm>
            <a:off x="7467600" y="90488"/>
            <a:ext cx="1447800" cy="3048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6600"/>
              </a:gs>
            </a:gsLst>
            <a:lin ang="0" scaled="1"/>
          </a:gra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0" name="Text Box 2052"/>
          <p:cNvSpPr txBox="1">
            <a:spLocks noChangeArrowheads="1"/>
          </p:cNvSpPr>
          <p:nvPr/>
        </p:nvSpPr>
        <p:spPr bwMode="auto">
          <a:xfrm>
            <a:off x="7391400" y="-61913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>
                <a:solidFill>
                  <a:srgbClr val="EEF40C"/>
                </a:solidFill>
                <a:ea typeface="隶书" pitchFamily="49" charset="-122"/>
              </a:rPr>
              <a:t>高等数学</a:t>
            </a:r>
          </a:p>
        </p:txBody>
      </p:sp>
      <p:sp>
        <p:nvSpPr>
          <p:cNvPr id="50181" name="AutoShape 205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620000" y="63246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2" name="AutoShape 205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534400" y="63246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3" name="AutoShape 205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077200" y="63246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4" name="Rectangle 205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400800"/>
            <a:ext cx="2286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5" name="AutoShape 205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 flipH="1">
            <a:off x="8648700" y="63627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6" name="AutoShape 205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-5400000">
            <a:off x="7734300" y="63627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80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microsoft.com/office/2007/relationships/hdphoto" Target="../media/hdphoto1.wdp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106488" y="571500"/>
            <a:ext cx="6778625" cy="1828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第八节   常系数非齐次     </a:t>
            </a:r>
            <a:br>
              <a:rPr lang="zh-CN" altLang="en-US" sz="480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80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        线性微分方程</a:t>
            </a: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1409921"/>
              </p:ext>
            </p:extLst>
          </p:nvPr>
        </p:nvGraphicFramePr>
        <p:xfrm>
          <a:off x="933822" y="2132856"/>
          <a:ext cx="3998218" cy="727712"/>
        </p:xfrm>
        <a:graphic>
          <a:graphicData uri="http://schemas.openxmlformats.org/presentationml/2006/ole">
            <p:oleObj spid="_x0000_s401434" name="公式" r:id="rId3" imgW="3533718" imgH="638305" progId="Equation.3">
              <p:embed/>
            </p:oleObj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9577304"/>
              </p:ext>
            </p:extLst>
          </p:nvPr>
        </p:nvGraphicFramePr>
        <p:xfrm>
          <a:off x="899592" y="2996952"/>
          <a:ext cx="7693421" cy="722468"/>
        </p:xfrm>
        <a:graphic>
          <a:graphicData uri="http://schemas.openxmlformats.org/presentationml/2006/ole">
            <p:oleObj spid="_x0000_s401435" name="公式" r:id="rId4" imgW="6619721" imgH="609633" progId="Equation.3">
              <p:embed/>
            </p:oleObj>
          </a:graphicData>
        </a:graphic>
      </p:graphicFrame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788665" y="4077072"/>
            <a:ext cx="7527751" cy="1500187"/>
          </a:xfrm>
          <a:prstGeom prst="rect">
            <a:avLst/>
          </a:prstGeom>
          <a:solidFill>
            <a:srgbClr val="FFFFCC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重点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：常系数非齐次线性微分方程的解法</a:t>
            </a:r>
            <a:endParaRPr lang="en-US" altLang="zh-CN" sz="3200" b="1" dirty="0" smtClean="0">
              <a:solidFill>
                <a:schemeClr val="accent1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难点：特解的形式</a:t>
            </a:r>
            <a:endParaRPr lang="en-US" altLang="zh-CN" sz="3200" b="1" dirty="0" smtClean="0">
              <a:solidFill>
                <a:schemeClr val="accent1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2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571848"/>
            <a:ext cx="6400800" cy="584200"/>
            <a:chOff x="768" y="1216"/>
            <a:chExt cx="4032" cy="368"/>
          </a:xfrm>
        </p:grpSpPr>
        <p:sp>
          <p:nvSpPr>
            <p:cNvPr id="10272" name="Text Box 4"/>
            <p:cNvSpPr txBox="1">
              <a:spLocks noChangeArrowheads="1"/>
            </p:cNvSpPr>
            <p:nvPr/>
          </p:nvSpPr>
          <p:spPr bwMode="auto">
            <a:xfrm>
              <a:off x="768" y="1257"/>
              <a:ext cx="40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设                                    的特解为</a:t>
              </a:r>
            </a:p>
          </p:txBody>
        </p:sp>
        <p:graphicFrame>
          <p:nvGraphicFramePr>
            <p:cNvPr id="10256" name="Object 5"/>
            <p:cNvGraphicFramePr>
              <a:graphicFrameLocks noChangeAspect="1"/>
            </p:cNvGraphicFramePr>
            <p:nvPr/>
          </p:nvGraphicFramePr>
          <p:xfrm>
            <a:off x="1104" y="1273"/>
            <a:ext cx="1896" cy="311"/>
          </p:xfrm>
          <a:graphic>
            <a:graphicData uri="http://schemas.openxmlformats.org/presentationml/2006/ole">
              <p:oleObj spid="_x0000_s410818" name="公式" r:id="rId3" imgW="3009900" imgH="495300" progId="Equation.3">
                <p:embed/>
              </p:oleObj>
            </a:graphicData>
          </a:graphic>
        </p:graphicFrame>
        <p:graphicFrame>
          <p:nvGraphicFramePr>
            <p:cNvPr id="10257" name="Object 6"/>
            <p:cNvGraphicFramePr>
              <a:graphicFrameLocks noChangeAspect="1"/>
            </p:cNvGraphicFramePr>
            <p:nvPr/>
          </p:nvGraphicFramePr>
          <p:xfrm>
            <a:off x="3984" y="1216"/>
            <a:ext cx="240" cy="320"/>
          </p:xfrm>
          <a:graphic>
            <a:graphicData uri="http://schemas.openxmlformats.org/presentationml/2006/ole">
              <p:oleObj spid="_x0000_s410819" name="公式" r:id="rId4" imgW="381000" imgH="508000" progId="Equation.3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14400" y="2257648"/>
            <a:ext cx="6400800" cy="584200"/>
            <a:chOff x="768" y="1648"/>
            <a:chExt cx="4032" cy="368"/>
          </a:xfrm>
        </p:grpSpPr>
        <p:graphicFrame>
          <p:nvGraphicFramePr>
            <p:cNvPr id="10254" name="Object 8"/>
            <p:cNvGraphicFramePr>
              <a:graphicFrameLocks noChangeAspect="1"/>
            </p:cNvGraphicFramePr>
            <p:nvPr/>
          </p:nvGraphicFramePr>
          <p:xfrm>
            <a:off x="1056" y="1680"/>
            <a:ext cx="1960" cy="311"/>
          </p:xfrm>
          <a:graphic>
            <a:graphicData uri="http://schemas.openxmlformats.org/presentationml/2006/ole">
              <p:oleObj spid="_x0000_s410820" name="公式" r:id="rId5" imgW="3111500" imgH="495300" progId="Equation.3">
                <p:embed/>
              </p:oleObj>
            </a:graphicData>
          </a:graphic>
        </p:graphicFrame>
        <p:sp>
          <p:nvSpPr>
            <p:cNvPr id="10271" name="Text Box 9"/>
            <p:cNvSpPr txBox="1">
              <a:spLocks noChangeArrowheads="1"/>
            </p:cNvSpPr>
            <p:nvPr/>
          </p:nvSpPr>
          <p:spPr bwMode="auto">
            <a:xfrm>
              <a:off x="768" y="1689"/>
              <a:ext cx="40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设                                    的特解为</a:t>
              </a:r>
            </a:p>
          </p:txBody>
        </p:sp>
        <p:graphicFrame>
          <p:nvGraphicFramePr>
            <p:cNvPr id="10255" name="Object 10"/>
            <p:cNvGraphicFramePr>
              <a:graphicFrameLocks noChangeAspect="1"/>
            </p:cNvGraphicFramePr>
            <p:nvPr/>
          </p:nvGraphicFramePr>
          <p:xfrm>
            <a:off x="3984" y="1648"/>
            <a:ext cx="240" cy="320"/>
          </p:xfrm>
          <a:graphic>
            <a:graphicData uri="http://schemas.openxmlformats.org/presentationml/2006/ole">
              <p:oleObj spid="_x0000_s410821" name="公式" r:id="rId6" imgW="381000" imgH="508000" progId="Equation.3">
                <p:embed/>
              </p:oleObj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14400" y="2918048"/>
            <a:ext cx="4260850" cy="533400"/>
            <a:chOff x="768" y="2064"/>
            <a:chExt cx="2684" cy="336"/>
          </a:xfrm>
        </p:grpSpPr>
        <p:grpSp>
          <p:nvGrpSpPr>
            <p:cNvPr id="10269" name="Group 12"/>
            <p:cNvGrpSpPr>
              <a:grpSpLocks/>
            </p:cNvGrpSpPr>
            <p:nvPr/>
          </p:nvGrpSpPr>
          <p:grpSpPr bwMode="auto">
            <a:xfrm>
              <a:off x="2256" y="2064"/>
              <a:ext cx="1196" cy="336"/>
              <a:chOff x="3216" y="2304"/>
              <a:chExt cx="1196" cy="336"/>
            </a:xfrm>
          </p:grpSpPr>
          <p:graphicFrame>
            <p:nvGraphicFramePr>
              <p:cNvPr id="10252" name="Object 13"/>
              <p:cNvGraphicFramePr>
                <a:graphicFrameLocks noChangeAspect="1"/>
              </p:cNvGraphicFramePr>
              <p:nvPr/>
            </p:nvGraphicFramePr>
            <p:xfrm>
              <a:off x="3989" y="2320"/>
              <a:ext cx="423" cy="320"/>
            </p:xfrm>
            <a:graphic>
              <a:graphicData uri="http://schemas.openxmlformats.org/presentationml/2006/ole">
                <p:oleObj spid="_x0000_s410822" name="公式" r:id="rId7" imgW="672808" imgH="507780" progId="Equation.3">
                  <p:embed/>
                </p:oleObj>
              </a:graphicData>
            </a:graphic>
          </p:graphicFrame>
          <p:graphicFrame>
            <p:nvGraphicFramePr>
              <p:cNvPr id="10253" name="Object 14"/>
              <p:cNvGraphicFramePr>
                <a:graphicFrameLocks noChangeAspect="1"/>
              </p:cNvGraphicFramePr>
              <p:nvPr/>
            </p:nvGraphicFramePr>
            <p:xfrm>
              <a:off x="3216" y="2304"/>
              <a:ext cx="720" cy="320"/>
            </p:xfrm>
            <a:graphic>
              <a:graphicData uri="http://schemas.openxmlformats.org/presentationml/2006/ole">
                <p:oleObj spid="_x0000_s410823" name="公式" r:id="rId8" imgW="1143000" imgH="508000" progId="Equation.3">
                  <p:embed/>
                </p:oleObj>
              </a:graphicData>
            </a:graphic>
          </p:graphicFrame>
        </p:grpSp>
        <p:sp>
          <p:nvSpPr>
            <p:cNvPr id="10270" name="Text Box 15"/>
            <p:cNvSpPr txBox="1">
              <a:spLocks noChangeArrowheads="1"/>
            </p:cNvSpPr>
            <p:nvPr/>
          </p:nvSpPr>
          <p:spPr bwMode="auto">
            <a:xfrm>
              <a:off x="768" y="2064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则所求特解为</a:t>
              </a:r>
            </a:p>
          </p:txBody>
        </p:sp>
      </p:grpSp>
      <p:graphicFrame>
        <p:nvGraphicFramePr>
          <p:cNvPr id="204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3018881"/>
              </p:ext>
            </p:extLst>
          </p:nvPr>
        </p:nvGraphicFramePr>
        <p:xfrm>
          <a:off x="990600" y="3603848"/>
          <a:ext cx="2514600" cy="419100"/>
        </p:xfrm>
        <a:graphic>
          <a:graphicData uri="http://schemas.openxmlformats.org/presentationml/2006/ole">
            <p:oleObj spid="_x0000_s410824" name="公式" r:id="rId9" imgW="2514600" imgH="419100" progId="Equation.3">
              <p:embed/>
            </p:oleObj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949700" y="3559398"/>
            <a:ext cx="2597150" cy="569912"/>
            <a:chOff x="3592" y="2505"/>
            <a:chExt cx="1636" cy="359"/>
          </a:xfrm>
        </p:grpSpPr>
        <p:sp>
          <p:nvSpPr>
            <p:cNvPr id="10268" name="Text Box 18"/>
            <p:cNvSpPr txBox="1">
              <a:spLocks noChangeArrowheads="1"/>
            </p:cNvSpPr>
            <p:nvPr/>
          </p:nvSpPr>
          <p:spPr bwMode="auto">
            <a:xfrm>
              <a:off x="3744" y="2505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特征根</a:t>
              </a:r>
            </a:p>
          </p:txBody>
        </p:sp>
        <p:graphicFrame>
          <p:nvGraphicFramePr>
            <p:cNvPr id="10250" name="Object 19"/>
            <p:cNvGraphicFramePr>
              <a:graphicFrameLocks noChangeAspect="1"/>
            </p:cNvGraphicFramePr>
            <p:nvPr/>
          </p:nvGraphicFramePr>
          <p:xfrm>
            <a:off x="4556" y="2553"/>
            <a:ext cx="672" cy="311"/>
          </p:xfrm>
          <a:graphic>
            <a:graphicData uri="http://schemas.openxmlformats.org/presentationml/2006/ole">
              <p:oleObj spid="_x0000_s410825" name="公式" r:id="rId10" imgW="1066337" imgH="495085" progId="Equation.3">
                <p:embed/>
              </p:oleObj>
            </a:graphicData>
          </a:graphic>
        </p:graphicFrame>
        <p:graphicFrame>
          <p:nvGraphicFramePr>
            <p:cNvPr id="10251" name="Object 20"/>
            <p:cNvGraphicFramePr>
              <a:graphicFrameLocks noChangeAspect="1"/>
            </p:cNvGraphicFramePr>
            <p:nvPr/>
          </p:nvGraphicFramePr>
          <p:xfrm>
            <a:off x="3592" y="2612"/>
            <a:ext cx="167" cy="151"/>
          </p:xfrm>
          <a:graphic>
            <a:graphicData uri="http://schemas.openxmlformats.org/presentationml/2006/ole">
              <p:oleObj spid="_x0000_s410826" name="公式" r:id="rId11" imgW="266469" imgH="241091" progId="Equation.3">
                <p:embed/>
              </p:oleObj>
            </a:graphicData>
          </a:graphic>
        </p:graphicFrame>
      </p:grpSp>
      <p:graphicFrame>
        <p:nvGraphicFramePr>
          <p:cNvPr id="2048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9790148"/>
              </p:ext>
            </p:extLst>
          </p:nvPr>
        </p:nvGraphicFramePr>
        <p:xfrm>
          <a:off x="827088" y="4221385"/>
          <a:ext cx="4176712" cy="654050"/>
        </p:xfrm>
        <a:graphic>
          <a:graphicData uri="http://schemas.openxmlformats.org/presentationml/2006/ole">
            <p:oleObj spid="_x0000_s410827" name="公式" r:id="rId12" imgW="2991012" imgH="457054" progId="Equation.3">
              <p:embed/>
            </p:oleObj>
          </a:graphicData>
        </a:graphic>
      </p:graphicFrame>
      <p:graphicFrame>
        <p:nvGraphicFramePr>
          <p:cNvPr id="2048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659005"/>
              </p:ext>
            </p:extLst>
          </p:nvPr>
        </p:nvGraphicFramePr>
        <p:xfrm>
          <a:off x="5003800" y="4221385"/>
          <a:ext cx="2376488" cy="647700"/>
        </p:xfrm>
        <a:graphic>
          <a:graphicData uri="http://schemas.openxmlformats.org/presentationml/2006/ole">
            <p:oleObj spid="_x0000_s410828" name="公式" r:id="rId13" imgW="1752730" imgH="457054" progId="Equation.3">
              <p:embed/>
            </p:oleObj>
          </a:graphicData>
        </a:graphic>
      </p:graphicFrame>
      <p:sp>
        <p:nvSpPr>
          <p:cNvPr id="204823" name="Text Box 23"/>
          <p:cNvSpPr txBox="1">
            <a:spLocks noChangeArrowheads="1"/>
          </p:cNvSpPr>
          <p:nvPr/>
        </p:nvSpPr>
        <p:spPr bwMode="auto">
          <a:xfrm>
            <a:off x="7092951" y="4292823"/>
            <a:ext cx="143949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（重根）</a:t>
            </a: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073150" y="5127848"/>
            <a:ext cx="1898650" cy="533400"/>
            <a:chOff x="3216" y="2304"/>
            <a:chExt cx="1196" cy="336"/>
          </a:xfrm>
        </p:grpSpPr>
        <p:graphicFrame>
          <p:nvGraphicFramePr>
            <p:cNvPr id="10248" name="Object 25"/>
            <p:cNvGraphicFramePr>
              <a:graphicFrameLocks noChangeAspect="1"/>
            </p:cNvGraphicFramePr>
            <p:nvPr/>
          </p:nvGraphicFramePr>
          <p:xfrm>
            <a:off x="3989" y="2320"/>
            <a:ext cx="423" cy="320"/>
          </p:xfrm>
          <a:graphic>
            <a:graphicData uri="http://schemas.openxmlformats.org/presentationml/2006/ole">
              <p:oleObj spid="_x0000_s410829" name="公式" r:id="rId14" imgW="672808" imgH="507780" progId="Equation.3">
                <p:embed/>
              </p:oleObj>
            </a:graphicData>
          </a:graphic>
        </p:graphicFrame>
        <p:graphicFrame>
          <p:nvGraphicFramePr>
            <p:cNvPr id="10249" name="Object 26"/>
            <p:cNvGraphicFramePr>
              <a:graphicFrameLocks noChangeAspect="1"/>
            </p:cNvGraphicFramePr>
            <p:nvPr/>
          </p:nvGraphicFramePr>
          <p:xfrm>
            <a:off x="3216" y="2304"/>
            <a:ext cx="720" cy="320"/>
          </p:xfrm>
          <a:graphic>
            <a:graphicData uri="http://schemas.openxmlformats.org/presentationml/2006/ole">
              <p:oleObj spid="_x0000_s410830" name="公式" r:id="rId15" imgW="1143000" imgH="508000" progId="Equation.3">
                <p:embed/>
              </p:oleObj>
            </a:graphicData>
          </a:graphic>
        </p:graphicFrame>
      </p:grpSp>
      <p:graphicFrame>
        <p:nvGraphicFramePr>
          <p:cNvPr id="2048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9656472"/>
              </p:ext>
            </p:extLst>
          </p:nvPr>
        </p:nvGraphicFramePr>
        <p:xfrm>
          <a:off x="3132138" y="5150073"/>
          <a:ext cx="2387600" cy="439737"/>
        </p:xfrm>
        <a:graphic>
          <a:graphicData uri="http://schemas.openxmlformats.org/presentationml/2006/ole">
            <p:oleObj spid="_x0000_s410831" name="公式" r:id="rId16" imgW="2133600" imgH="393700" progId="Equation.3">
              <p:embed/>
            </p:oleObj>
          </a:graphicData>
        </a:graphic>
      </p:graphicFrame>
      <p:graphicFrame>
        <p:nvGraphicFramePr>
          <p:cNvPr id="2048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1053114"/>
              </p:ext>
            </p:extLst>
          </p:nvPr>
        </p:nvGraphicFramePr>
        <p:xfrm>
          <a:off x="5580063" y="5156423"/>
          <a:ext cx="1644650" cy="457200"/>
        </p:xfrm>
        <a:graphic>
          <a:graphicData uri="http://schemas.openxmlformats.org/presentationml/2006/ole">
            <p:oleObj spid="_x0000_s410832" name="公式" r:id="rId17" imgW="1409088" imgH="393529" progId="Equation.3">
              <p:embed/>
            </p:oleObj>
          </a:graphicData>
        </a:graphic>
      </p:graphicFrame>
      <p:sp>
        <p:nvSpPr>
          <p:cNvPr id="10264" name="Text Box 29"/>
          <p:cNvSpPr txBox="1">
            <a:spLocks noChangeArrowheads="1"/>
          </p:cNvSpPr>
          <p:nvPr/>
        </p:nvSpPr>
        <p:spPr bwMode="auto">
          <a:xfrm>
            <a:off x="1108075" y="46218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写出微分方程</a:t>
            </a:r>
          </a:p>
        </p:txBody>
      </p:sp>
      <p:graphicFrame>
        <p:nvGraphicFramePr>
          <p:cNvPr id="1024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1213375"/>
              </p:ext>
            </p:extLst>
          </p:nvPr>
        </p:nvGraphicFramePr>
        <p:xfrm>
          <a:off x="3392488" y="430435"/>
          <a:ext cx="4508500" cy="549275"/>
        </p:xfrm>
        <a:graphic>
          <a:graphicData uri="http://schemas.openxmlformats.org/presentationml/2006/ole">
            <p:oleObj spid="_x0000_s410833" name="公式" r:id="rId18" imgW="4051300" imgH="495300" progId="Equation.3">
              <p:embed/>
            </p:oleObj>
          </a:graphicData>
        </a:graphic>
      </p:graphicFrame>
      <p:sp>
        <p:nvSpPr>
          <p:cNvPr id="10265" name="Text Box 31"/>
          <p:cNvSpPr txBox="1">
            <a:spLocks noChangeArrowheads="1"/>
          </p:cNvSpPr>
          <p:nvPr/>
        </p:nvSpPr>
        <p:spPr bwMode="auto">
          <a:xfrm>
            <a:off x="468313" y="98129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的待定特解的形式</a:t>
            </a:r>
            <a:r>
              <a:rPr lang="en-US" altLang="zh-CN" b="1"/>
              <a:t>. </a:t>
            </a:r>
          </a:p>
        </p:txBody>
      </p:sp>
      <p:sp>
        <p:nvSpPr>
          <p:cNvPr id="10266" name="Text Box 32"/>
          <p:cNvSpPr txBox="1">
            <a:spLocks noChangeArrowheads="1"/>
          </p:cNvSpPr>
          <p:nvPr/>
        </p:nvSpPr>
        <p:spPr bwMode="auto">
          <a:xfrm>
            <a:off x="250825" y="405035"/>
            <a:ext cx="1001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练习</a:t>
            </a: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381000" y="161312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4000" b="1">
              <a:solidFill>
                <a:schemeClr val="accent2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8469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3" grpId="0" autoUpdateAnimBg="0"/>
      <p:bldP spid="2048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3400" y="341313"/>
            <a:ext cx="41148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2"/>
                </a:solidFill>
              </a:rPr>
              <a:t>三、小结</a:t>
            </a:r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539750" y="1487488"/>
          <a:ext cx="6553200" cy="525462"/>
        </p:xfrm>
        <a:graphic>
          <a:graphicData uri="http://schemas.openxmlformats.org/presentationml/2006/ole">
            <p:oleObj spid="_x0000_s411698" name="公式" r:id="rId3" imgW="5829300" imgH="482600" progId="Equation.3">
              <p:embed/>
            </p:oleObj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696913" y="2119313"/>
          <a:ext cx="3424237" cy="622300"/>
        </p:xfrm>
        <a:graphic>
          <a:graphicData uri="http://schemas.openxmlformats.org/presentationml/2006/ole">
            <p:oleObj spid="_x0000_s411699" name="公式" r:id="rId4" imgW="1523935" imgH="266586" progId="Equation.3">
              <p:embed/>
            </p:oleObj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647700" y="3749675"/>
          <a:ext cx="7740650" cy="612775"/>
        </p:xfrm>
        <a:graphic>
          <a:graphicData uri="http://schemas.openxmlformats.org/presentationml/2006/ole">
            <p:oleObj spid="_x0000_s411700" name="公式" r:id="rId5" imgW="3648116" imgH="285701" progId="Equation.3">
              <p:embed/>
            </p:oleObj>
          </a:graphicData>
        </a:graphic>
      </p:graphicFrame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339752" y="677639"/>
            <a:ext cx="2154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CC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b="1" dirty="0">
                <a:solidFill>
                  <a:srgbClr val="9900CC"/>
                </a:solidFill>
                <a:latin typeface="华文楷体" pitchFamily="2" charset="-122"/>
                <a:ea typeface="华文楷体" pitchFamily="2" charset="-122"/>
              </a:rPr>
              <a:t>待定系数法</a:t>
            </a:r>
            <a:r>
              <a:rPr lang="en-US" altLang="zh-CN" b="1" dirty="0">
                <a:solidFill>
                  <a:srgbClr val="9900CC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534988" y="2781300"/>
          <a:ext cx="8069262" cy="773113"/>
        </p:xfrm>
        <a:graphic>
          <a:graphicData uri="http://schemas.openxmlformats.org/presentationml/2006/ole">
            <p:oleObj spid="_x0000_s411701" name="公式" r:id="rId6" imgW="6496131" imgH="60963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271684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2667000" y="696913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ea typeface="黑体" pitchFamily="2" charset="-122"/>
              </a:rPr>
              <a:t>练  习  题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541338" y="1757363"/>
          <a:ext cx="3454400" cy="558800"/>
        </p:xfrm>
        <a:graphic>
          <a:graphicData uri="http://schemas.openxmlformats.org/presentationml/2006/ole">
            <p:oleObj spid="_x0000_s412710" name="公式" r:id="rId3" imgW="1562100" imgH="254000" progId="Equation.3">
              <p:embed/>
            </p:oleObj>
          </a:graphicData>
        </a:graphic>
      </p:graphicFrame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304800" y="11604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解方程：</a:t>
            </a:r>
          </a:p>
        </p:txBody>
      </p:sp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538163" y="2508250"/>
          <a:ext cx="6121400" cy="560388"/>
        </p:xfrm>
        <a:graphic>
          <a:graphicData uri="http://schemas.openxmlformats.org/presentationml/2006/ole">
            <p:oleObj spid="_x0000_s412711" name="公式" r:id="rId4" imgW="5118100" imgH="469900" progId="Equation.3">
              <p:embed/>
            </p:oleObj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539750" y="3357563"/>
          <a:ext cx="6408738" cy="1311275"/>
        </p:xfrm>
        <a:graphic>
          <a:graphicData uri="http://schemas.openxmlformats.org/presentationml/2006/ole">
            <p:oleObj spid="_x0000_s412712" name="公式" r:id="rId5" imgW="5473700" imgH="1168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129569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2514600" y="7905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练习题答案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674688" y="1412875"/>
          <a:ext cx="8001000" cy="922338"/>
        </p:xfrm>
        <a:graphic>
          <a:graphicData uri="http://schemas.openxmlformats.org/presentationml/2006/ole">
            <p:oleObj spid="_x0000_s413734" name="公式" r:id="rId3" imgW="3848100" imgH="444500" progId="Equation.3">
              <p:embed/>
            </p:oleObj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611188" y="2428875"/>
          <a:ext cx="5329237" cy="611188"/>
        </p:xfrm>
        <a:graphic>
          <a:graphicData uri="http://schemas.openxmlformats.org/presentationml/2006/ole">
            <p:oleObj spid="_x0000_s413735" name="公式" r:id="rId4" imgW="4089400" imgH="469900" progId="Equation.3">
              <p:embed/>
            </p:oleObj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611188" y="3198813"/>
          <a:ext cx="5461000" cy="950912"/>
        </p:xfrm>
        <a:graphic>
          <a:graphicData uri="http://schemas.openxmlformats.org/presentationml/2006/ole">
            <p:oleObj spid="_x0000_s413736" name="公式" r:id="rId5" imgW="25400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221080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71605" y="1733550"/>
            <a:ext cx="571503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ea typeface="黑体" pitchFamily="2" charset="-122"/>
              </a:rPr>
              <a:t>     </a:t>
            </a:r>
            <a:r>
              <a:rPr lang="en-US" altLang="zh-CN" sz="3600" b="1" dirty="0" smtClean="0">
                <a:solidFill>
                  <a:schemeClr val="accent2"/>
                </a:solidFill>
                <a:ea typeface="黑体" pitchFamily="2" charset="-122"/>
              </a:rPr>
              <a:t>          </a:t>
            </a:r>
            <a:r>
              <a:rPr lang="zh-CN" altLang="en-US" sz="3600" b="1" dirty="0" smtClean="0">
                <a:solidFill>
                  <a:schemeClr val="accent2"/>
                </a:solidFill>
                <a:ea typeface="黑体" pitchFamily="2" charset="-122"/>
              </a:rPr>
              <a:t>作       </a:t>
            </a:r>
            <a:r>
              <a:rPr lang="zh-CN" altLang="en-US" sz="3600" b="1" dirty="0">
                <a:solidFill>
                  <a:schemeClr val="accent2"/>
                </a:solidFill>
                <a:ea typeface="黑体" pitchFamily="2" charset="-122"/>
              </a:rPr>
              <a:t>业</a:t>
            </a:r>
          </a:p>
          <a:p>
            <a:pPr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accent2"/>
                </a:solidFill>
                <a:ea typeface="黑体" pitchFamily="2" charset="-122"/>
              </a:rPr>
              <a:t>P</a:t>
            </a:r>
            <a:r>
              <a:rPr lang="en-US" altLang="zh-CN" sz="3600" b="1" dirty="0" smtClean="0">
                <a:solidFill>
                  <a:schemeClr val="accent2"/>
                </a:solidFill>
                <a:ea typeface="黑体" pitchFamily="2" charset="-122"/>
              </a:rPr>
              <a:t>43(§</a:t>
            </a:r>
            <a:r>
              <a:rPr lang="en-US" altLang="zh-CN" sz="3600" b="1" dirty="0" smtClean="0">
                <a:solidFill>
                  <a:schemeClr val="accent2"/>
                </a:solidFill>
                <a:ea typeface="黑体" pitchFamily="2" charset="-122"/>
              </a:rPr>
              <a:t>6)</a:t>
            </a:r>
            <a:r>
              <a:rPr lang="en-US" altLang="en-US" sz="3600" b="1" dirty="0" smtClean="0">
                <a:solidFill>
                  <a:schemeClr val="accent2"/>
                </a:solidFill>
                <a:ea typeface="黑体" pitchFamily="2" charset="-122"/>
              </a:rPr>
              <a:t>: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1(2,4,5), 2(1), 3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*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.</a:t>
            </a:r>
            <a:endParaRPr lang="en-US" altLang="en-US" sz="3600" b="1" dirty="0">
              <a:solidFill>
                <a:schemeClr val="accent2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3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8222668"/>
              </p:ext>
            </p:extLst>
          </p:nvPr>
        </p:nvGraphicFramePr>
        <p:xfrm>
          <a:off x="632495" y="692696"/>
          <a:ext cx="4054102" cy="521306"/>
        </p:xfrm>
        <a:graphic>
          <a:graphicData uri="http://schemas.openxmlformats.org/presentationml/2006/ole">
            <p:oleObj spid="_x0000_s402530" name="公式" r:id="rId3" imgW="3638582" imgH="457054" progId="Equation.3">
              <p:embed/>
            </p:oleObj>
          </a:graphicData>
        </a:graphic>
      </p:graphicFrame>
      <p:sp>
        <p:nvSpPr>
          <p:cNvPr id="2058" name="Rectangle 3"/>
          <p:cNvSpPr>
            <a:spLocks noChangeArrowheads="1"/>
          </p:cNvSpPr>
          <p:nvPr/>
        </p:nvSpPr>
        <p:spPr bwMode="auto">
          <a:xfrm>
            <a:off x="264666" y="173584"/>
            <a:ext cx="4451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华文楷体" pitchFamily="2" charset="-122"/>
              </a:rPr>
              <a:t>二阶常系数非齐次线性方程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601663" y="3548063"/>
            <a:ext cx="2752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华文楷体" pitchFamily="2" charset="-122"/>
              </a:rPr>
              <a:t>对应齐次方程</a:t>
            </a:r>
          </a:p>
        </p:txBody>
      </p:sp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2963863" y="3613150"/>
          <a:ext cx="3276600" cy="466725"/>
        </p:xfrm>
        <a:graphic>
          <a:graphicData uri="http://schemas.openxmlformats.org/presentationml/2006/ole">
            <p:oleObj spid="_x0000_s402531" name="公式" r:id="rId4" imgW="2800350" imgH="419165" progId="Equation.3">
              <p:embed/>
            </p:oleObj>
          </a:graphicData>
        </a:graphic>
      </p:graphicFrame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601663" y="4205288"/>
            <a:ext cx="3609975" cy="547687"/>
          </a:xfrm>
          <a:prstGeom prst="rect">
            <a:avLst/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华文楷体" pitchFamily="2" charset="-122"/>
              </a:rPr>
              <a:t>通解结构</a:t>
            </a:r>
          </a:p>
        </p:txBody>
      </p:sp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2312988" y="4333875"/>
          <a:ext cx="1600200" cy="404813"/>
        </p:xfrm>
        <a:graphic>
          <a:graphicData uri="http://schemas.openxmlformats.org/presentationml/2006/ole">
            <p:oleObj spid="_x0000_s402532" name="公式" r:id="rId5" imgW="1600200" imgH="406400" progId="Equation.3">
              <p:embed/>
            </p:oleObj>
          </a:graphicData>
        </a:graphic>
      </p:graphicFrame>
      <p:sp>
        <p:nvSpPr>
          <p:cNvPr id="2061" name="Text Box 8"/>
          <p:cNvSpPr txBox="1">
            <a:spLocks noChangeArrowheads="1"/>
          </p:cNvSpPr>
          <p:nvPr/>
        </p:nvSpPr>
        <p:spPr bwMode="auto">
          <a:xfrm>
            <a:off x="279400" y="12477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华文楷体" pitchFamily="2" charset="-122"/>
              </a:rPr>
              <a:t>常见类型</a:t>
            </a:r>
          </a:p>
        </p:txBody>
      </p:sp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1820863" y="1247775"/>
          <a:ext cx="2886075" cy="560388"/>
        </p:xfrm>
        <a:graphic>
          <a:graphicData uri="http://schemas.openxmlformats.org/presentationml/2006/ole">
            <p:oleObj spid="_x0000_s402533" name="公式" r:id="rId6" imgW="1244060" imgH="266584" progId="Equation.3">
              <p:embed/>
            </p:oleObj>
          </a:graphicData>
        </a:graphic>
      </p:graphicFrame>
      <p:graphicFrame>
        <p:nvGraphicFramePr>
          <p:cNvPr id="185354" name="Object 10"/>
          <p:cNvGraphicFramePr>
            <a:graphicFrameLocks noChangeAspect="1"/>
          </p:cNvGraphicFramePr>
          <p:nvPr/>
        </p:nvGraphicFramePr>
        <p:xfrm>
          <a:off x="4699000" y="1270000"/>
          <a:ext cx="1912938" cy="558800"/>
        </p:xfrm>
        <a:graphic>
          <a:graphicData uri="http://schemas.openxmlformats.org/presentationml/2006/ole">
            <p:oleObj spid="_x0000_s402534" name="公式" r:id="rId7" imgW="1727200" imgH="558800" progId="Equation.3">
              <p:embed/>
            </p:oleObj>
          </a:graphicData>
        </a:graphic>
      </p:graphicFrame>
      <p:graphicFrame>
        <p:nvGraphicFramePr>
          <p:cNvPr id="185355" name="Object 11"/>
          <p:cNvGraphicFramePr>
            <a:graphicFrameLocks noChangeAspect="1"/>
          </p:cNvGraphicFramePr>
          <p:nvPr/>
        </p:nvGraphicFramePr>
        <p:xfrm>
          <a:off x="660400" y="1970088"/>
          <a:ext cx="3303588" cy="558800"/>
        </p:xfrm>
        <a:graphic>
          <a:graphicData uri="http://schemas.openxmlformats.org/presentationml/2006/ole">
            <p:oleObj spid="_x0000_s402535" name="公式" r:id="rId8" imgW="2844800" imgH="558800" progId="Equation.3">
              <p:embed/>
            </p:oleObj>
          </a:graphicData>
        </a:graphic>
      </p:graphicFrame>
      <p:graphicFrame>
        <p:nvGraphicFramePr>
          <p:cNvPr id="185356" name="Object 12"/>
          <p:cNvGraphicFramePr>
            <a:graphicFrameLocks noChangeAspect="1"/>
          </p:cNvGraphicFramePr>
          <p:nvPr/>
        </p:nvGraphicFramePr>
        <p:xfrm>
          <a:off x="4318000" y="1970088"/>
          <a:ext cx="3124200" cy="558800"/>
        </p:xfrm>
        <a:graphic>
          <a:graphicData uri="http://schemas.openxmlformats.org/presentationml/2006/ole">
            <p:oleObj spid="_x0000_s402536" name="公式" r:id="rId9" imgW="2794000" imgH="558800" progId="Equation.3">
              <p:embed/>
            </p:oleObj>
          </a:graphicData>
        </a:graphic>
      </p:graphicFrame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533400" y="4987925"/>
            <a:ext cx="3462338" cy="528638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问题</a:t>
            </a:r>
            <a:r>
              <a:rPr lang="zh-CN" altLang="en-US" b="1">
                <a:solidFill>
                  <a:srgbClr val="0000FF"/>
                </a:solidFill>
              </a:rPr>
              <a:t>：</a:t>
            </a:r>
            <a:r>
              <a:rPr lang="zh-CN" altLang="en-US" b="1">
                <a:solidFill>
                  <a:srgbClr val="9900CC"/>
                </a:solidFill>
                <a:ea typeface="华文楷体" pitchFamily="2" charset="-122"/>
              </a:rPr>
              <a:t>如何求特解</a:t>
            </a:r>
            <a:r>
              <a:rPr lang="zh-CN" altLang="en-US" b="1">
                <a:solidFill>
                  <a:schemeClr val="tx2"/>
                </a:solidFill>
              </a:rPr>
              <a:t>？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3995738" y="4987925"/>
            <a:ext cx="3240087" cy="528638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方法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华文楷体" pitchFamily="2" charset="-122"/>
              </a:rPr>
              <a:t>待定系数法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853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7795930"/>
              </p:ext>
            </p:extLst>
          </p:nvPr>
        </p:nvGraphicFramePr>
        <p:xfrm>
          <a:off x="457200" y="2727896"/>
          <a:ext cx="4608597" cy="629096"/>
        </p:xfrm>
        <a:graphic>
          <a:graphicData uri="http://schemas.openxmlformats.org/presentationml/2006/ole">
            <p:oleObj spid="_x0000_s402537" name="公式" r:id="rId10" imgW="2047916" imgH="26658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93736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utoUpdateAnimBg="0"/>
      <p:bldP spid="185350" grpId="0" animBg="1" autoUpdateAnimBg="0"/>
      <p:bldP spid="185357" grpId="0" animBg="1" autoUpdateAnimBg="0"/>
      <p:bldP spid="18535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Text Box 2"/>
          <p:cNvSpPr txBox="1">
            <a:spLocks noChangeArrowheads="1"/>
          </p:cNvSpPr>
          <p:nvPr/>
        </p:nvSpPr>
        <p:spPr bwMode="auto">
          <a:xfrm>
            <a:off x="457200" y="7096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9900CC"/>
                </a:solidFill>
              </a:rPr>
              <a:t>设非齐方程特解为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581400" y="709613"/>
          <a:ext cx="2082800" cy="544512"/>
        </p:xfrm>
        <a:graphic>
          <a:graphicData uri="http://schemas.openxmlformats.org/presentationml/2006/ole">
            <p:oleObj spid="_x0000_s403590" name="公式" r:id="rId3" imgW="2076515" imgH="533514" progId="Equation.3">
              <p:embed/>
            </p:oleObj>
          </a:graphicData>
        </a:graphic>
      </p:graphicFrame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867400" y="7096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代入原方程</a:t>
            </a:r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577850" y="1366838"/>
          <a:ext cx="8032750" cy="506412"/>
        </p:xfrm>
        <a:graphic>
          <a:graphicData uri="http://schemas.openxmlformats.org/presentationml/2006/ole">
            <p:oleObj spid="_x0000_s403591" name="公式" r:id="rId4" imgW="8864600" imgH="558800" progId="Equation.3">
              <p:embed/>
            </p:oleObj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9031051"/>
              </p:ext>
            </p:extLst>
          </p:nvPr>
        </p:nvGraphicFramePr>
        <p:xfrm>
          <a:off x="609600" y="2205038"/>
          <a:ext cx="4394448" cy="444500"/>
        </p:xfrm>
        <a:graphic>
          <a:graphicData uri="http://schemas.openxmlformats.org/presentationml/2006/ole">
            <p:oleObj spid="_x0000_s403592" name="公式" r:id="rId5" imgW="4775200" imgH="508000" progId="Equation.3">
              <p:embed/>
            </p:oleObj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0346666"/>
              </p:ext>
            </p:extLst>
          </p:nvPr>
        </p:nvGraphicFramePr>
        <p:xfrm>
          <a:off x="5132536" y="2160588"/>
          <a:ext cx="2463800" cy="469900"/>
        </p:xfrm>
        <a:graphic>
          <a:graphicData uri="http://schemas.openxmlformats.org/presentationml/2006/ole">
            <p:oleObj spid="_x0000_s403593" name="公式" r:id="rId6" imgW="2457499" imgH="457054" progId="Equation.3">
              <p:embed/>
            </p:oleObj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1066800" y="2822575"/>
          <a:ext cx="2774950" cy="415925"/>
        </p:xfrm>
        <a:graphic>
          <a:graphicData uri="http://schemas.openxmlformats.org/presentationml/2006/ole">
            <p:oleObj spid="_x0000_s403594" name="公式" r:id="rId7" imgW="2946400" imgH="444500" progId="Equation.3">
              <p:embed/>
            </p:oleObj>
          </a:graphicData>
        </a:graphic>
      </p:graphicFrame>
      <p:graphicFrame>
        <p:nvGraphicFramePr>
          <p:cNvPr id="186377" name="Object 9"/>
          <p:cNvGraphicFramePr>
            <a:graphicFrameLocks noChangeAspect="1"/>
          </p:cNvGraphicFramePr>
          <p:nvPr/>
        </p:nvGraphicFramePr>
        <p:xfrm>
          <a:off x="554038" y="3605213"/>
          <a:ext cx="4246562" cy="446087"/>
        </p:xfrm>
        <a:graphic>
          <a:graphicData uri="http://schemas.openxmlformats.org/presentationml/2006/ole">
            <p:oleObj spid="_x0000_s403595" name="公式" r:id="rId8" imgW="4826000" imgH="508000" progId="Equation.3">
              <p:embed/>
            </p:oleObj>
          </a:graphicData>
        </a:graphic>
      </p:graphicFrame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1041400" y="4235450"/>
          <a:ext cx="2844800" cy="542925"/>
        </p:xfrm>
        <a:graphic>
          <a:graphicData uri="http://schemas.openxmlformats.org/presentationml/2006/ole">
            <p:oleObj spid="_x0000_s403596" name="公式" r:id="rId9" imgW="2457499" imgH="457054" progId="Equation.3">
              <p:embed/>
            </p:oleObj>
          </a:graphicData>
        </a:graphic>
      </p:graphicFrame>
      <p:graphicFrame>
        <p:nvGraphicFramePr>
          <p:cNvPr id="186379" name="Object 11"/>
          <p:cNvGraphicFramePr>
            <a:graphicFrameLocks noChangeAspect="1"/>
          </p:cNvGraphicFramePr>
          <p:nvPr/>
        </p:nvGraphicFramePr>
        <p:xfrm>
          <a:off x="4375150" y="4273550"/>
          <a:ext cx="2036763" cy="487363"/>
        </p:xfrm>
        <a:graphic>
          <a:graphicData uri="http://schemas.openxmlformats.org/presentationml/2006/ole">
            <p:oleObj spid="_x0000_s403597" name="公式" r:id="rId10" imgW="1743197" imgH="409608" progId="Equation.3">
              <p:embed/>
            </p:oleObj>
          </a:graphicData>
        </a:graphic>
      </p:graphicFrame>
      <p:graphicFrame>
        <p:nvGraphicFramePr>
          <p:cNvPr id="186380" name="Object 12"/>
          <p:cNvGraphicFramePr>
            <a:graphicFrameLocks noChangeAspect="1"/>
          </p:cNvGraphicFramePr>
          <p:nvPr/>
        </p:nvGraphicFramePr>
        <p:xfrm>
          <a:off x="838200" y="4967288"/>
          <a:ext cx="3124200" cy="438150"/>
        </p:xfrm>
        <a:graphic>
          <a:graphicData uri="http://schemas.openxmlformats.org/presentationml/2006/ole">
            <p:oleObj spid="_x0000_s403598" name="公式" r:id="rId11" imgW="3162300" imgH="444500" progId="Equation.3">
              <p:embed/>
            </p:oleObj>
          </a:graphicData>
        </a:graphic>
      </p:graphicFrame>
      <p:sp>
        <p:nvSpPr>
          <p:cNvPr id="186381" name="Line 13"/>
          <p:cNvSpPr>
            <a:spLocks noChangeShapeType="1"/>
          </p:cNvSpPr>
          <p:nvPr/>
        </p:nvSpPr>
        <p:spPr bwMode="auto">
          <a:xfrm>
            <a:off x="4495800" y="1873250"/>
            <a:ext cx="199231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2" name="Line 14"/>
          <p:cNvSpPr>
            <a:spLocks noChangeShapeType="1"/>
          </p:cNvSpPr>
          <p:nvPr/>
        </p:nvSpPr>
        <p:spPr bwMode="auto">
          <a:xfrm>
            <a:off x="1962150" y="1873250"/>
            <a:ext cx="1187450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383" name="Object 15"/>
          <p:cNvGraphicFramePr>
            <a:graphicFrameLocks noChangeAspect="1"/>
          </p:cNvGraphicFramePr>
          <p:nvPr/>
        </p:nvGraphicFramePr>
        <p:xfrm>
          <a:off x="4387850" y="2738438"/>
          <a:ext cx="2470150" cy="542925"/>
        </p:xfrm>
        <a:graphic>
          <a:graphicData uri="http://schemas.openxmlformats.org/presentationml/2006/ole">
            <p:oleObj spid="_x0000_s403599" name="公式" r:id="rId12" imgW="2171846" imgH="476169" progId="Equation.3">
              <p:embed/>
            </p:oleObj>
          </a:graphicData>
        </a:graphic>
      </p:graphicFrame>
      <p:graphicFrame>
        <p:nvGraphicFramePr>
          <p:cNvPr id="186384" name="Object 16"/>
          <p:cNvGraphicFramePr>
            <a:graphicFrameLocks noChangeAspect="1"/>
          </p:cNvGraphicFramePr>
          <p:nvPr/>
        </p:nvGraphicFramePr>
        <p:xfrm>
          <a:off x="4491038" y="4897438"/>
          <a:ext cx="2747962" cy="547687"/>
        </p:xfrm>
        <a:graphic>
          <a:graphicData uri="http://schemas.openxmlformats.org/presentationml/2006/ole">
            <p:oleObj spid="_x0000_s403600" name="公式" r:id="rId13" imgW="2400300" imgH="47616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787389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utoUpdateAnimBg="0"/>
      <p:bldP spid="186381" grpId="0" animBg="1"/>
      <p:bldP spid="1863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09600" y="687388"/>
          <a:ext cx="4138613" cy="434975"/>
        </p:xfrm>
        <a:graphic>
          <a:graphicData uri="http://schemas.openxmlformats.org/presentationml/2006/ole">
            <p:oleObj spid="_x0000_s404569" name="公式" r:id="rId3" imgW="4826000" imgH="508000" progId="Equation.3">
              <p:embed/>
            </p:oleObj>
          </a:graphicData>
        </a:graphic>
      </p:graphicFrame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1141413" y="1257300"/>
          <a:ext cx="2463800" cy="469900"/>
        </p:xfrm>
        <a:graphic>
          <a:graphicData uri="http://schemas.openxmlformats.org/presentationml/2006/ole">
            <p:oleObj spid="_x0000_s404570" name="公式" r:id="rId4" imgW="2457499" imgH="457054" progId="Equation.3">
              <p:embed/>
            </p:oleObj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4335463" y="1319213"/>
          <a:ext cx="1752600" cy="419100"/>
        </p:xfrm>
        <a:graphic>
          <a:graphicData uri="http://schemas.openxmlformats.org/presentationml/2006/ole">
            <p:oleObj spid="_x0000_s404571" name="公式" r:id="rId5" imgW="1743197" imgH="409608" progId="Equation.3">
              <p:embed/>
            </p:oleObj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862013" y="2049463"/>
          <a:ext cx="3473450" cy="474662"/>
        </p:xfrm>
        <a:graphic>
          <a:graphicData uri="http://schemas.openxmlformats.org/presentationml/2006/ole">
            <p:oleObj spid="_x0000_s404572" name="公式" r:id="rId6" imgW="3505200" imgH="482600" progId="Equation.3">
              <p:embed/>
            </p:oleObj>
          </a:graphicData>
        </a:graphic>
      </p:graphicFrame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785813" y="2714625"/>
            <a:ext cx="1903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综上讨论</a:t>
            </a:r>
          </a:p>
        </p:txBody>
      </p:sp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633413" y="3362325"/>
          <a:ext cx="4191000" cy="633413"/>
        </p:xfrm>
        <a:graphic>
          <a:graphicData uri="http://schemas.openxmlformats.org/presentationml/2006/ole">
            <p:oleObj spid="_x0000_s404573" name="公式" r:id="rId7" imgW="3162268" imgH="476169" progId="Equation.3">
              <p:embed/>
            </p:oleObj>
          </a:graphicData>
        </a:graphic>
      </p:graphicFrame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709613" y="4529138"/>
            <a:ext cx="185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注意</a:t>
            </a: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1547813" y="4570413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上述结论可推广到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阶</a:t>
            </a:r>
            <a:r>
              <a:rPr lang="zh-CN" altLang="en-US" b="1" dirty="0"/>
              <a:t>常系数非齐次线性微分方程（</a:t>
            </a:r>
            <a:r>
              <a:rPr lang="en-US" altLang="zh-CN" b="1" i="1" dirty="0"/>
              <a:t>k</a:t>
            </a:r>
            <a:r>
              <a:rPr lang="zh-CN" altLang="en-US" b="1" dirty="0"/>
              <a:t>是重根次数）</a:t>
            </a:r>
            <a:r>
              <a:rPr lang="en-US" altLang="zh-CN" b="1" dirty="0"/>
              <a:t>.</a:t>
            </a:r>
          </a:p>
        </p:txBody>
      </p:sp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4595813" y="2017713"/>
          <a:ext cx="2782887" cy="550862"/>
        </p:xfrm>
        <a:graphic>
          <a:graphicData uri="http://schemas.openxmlformats.org/presentationml/2006/ole">
            <p:oleObj spid="_x0000_s404574" name="公式" r:id="rId8" imgW="2428899" imgH="476169" progId="Equation.3">
              <p:embed/>
            </p:oleObj>
          </a:graphicData>
        </a:graphic>
      </p:graphicFrame>
      <p:pic>
        <p:nvPicPr>
          <p:cNvPr id="404531" name="Picture 51" descr="C:\Documents and Settings\Administrator\My Documents\My Pictures\图片1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colorTemperature colorTemp="58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3163888" cy="16033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29622808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 autoUpdateAnimBg="0"/>
      <p:bldP spid="187401" grpId="0" autoUpdateAnimBg="0"/>
      <p:bldP spid="18740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63650" y="549275"/>
          <a:ext cx="5992813" cy="538163"/>
        </p:xfrm>
        <a:graphic>
          <a:graphicData uri="http://schemas.openxmlformats.org/presentationml/2006/ole">
            <p:oleObj spid="_x0000_s405626" name="Equation" r:id="rId3" imgW="5505369" imgH="485726" progId="Equation.3">
              <p:embed/>
            </p:oleObj>
          </a:graphicData>
        </a:graphic>
      </p:graphicFrame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91306" y="1180977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4000" b="1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39552" y="1889274"/>
            <a:ext cx="339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对应齐次方程通解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098550" y="11874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特征方程</a:t>
            </a:r>
          </a:p>
        </p:txBody>
      </p:sp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2832100" y="1187450"/>
          <a:ext cx="2311400" cy="457200"/>
        </p:xfrm>
        <a:graphic>
          <a:graphicData uri="http://schemas.openxmlformats.org/presentationml/2006/ole">
            <p:oleObj spid="_x0000_s405627" name="公式" r:id="rId4" imgW="2311400" imgH="457200" progId="Equation.3">
              <p:embed/>
            </p:oleObj>
          </a:graphicData>
        </a:graphic>
      </p:graphicFrame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5213350" y="116363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特征根</a:t>
            </a:r>
          </a:p>
        </p:txBody>
      </p:sp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6572250" y="1163638"/>
          <a:ext cx="2070100" cy="457200"/>
        </p:xfrm>
        <a:graphic>
          <a:graphicData uri="http://schemas.openxmlformats.org/presentationml/2006/ole">
            <p:oleObj spid="_x0000_s405628" name="公式" r:id="rId5" imgW="2070100" imgH="457200" progId="Equation.3">
              <p:embed/>
            </p:oleObj>
          </a:graphicData>
        </a:graphic>
      </p:graphicFrame>
      <p:graphicFrame>
        <p:nvGraphicFramePr>
          <p:cNvPr id="1894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1811741"/>
              </p:ext>
            </p:extLst>
          </p:nvPr>
        </p:nvGraphicFramePr>
        <p:xfrm>
          <a:off x="3759002" y="1844824"/>
          <a:ext cx="2971800" cy="563562"/>
        </p:xfrm>
        <a:graphic>
          <a:graphicData uri="http://schemas.openxmlformats.org/presentationml/2006/ole">
            <p:oleObj spid="_x0000_s405629" name="公式" r:id="rId6" imgW="2540000" imgH="482600" progId="Equation.3">
              <p:embed/>
            </p:oleObj>
          </a:graphicData>
        </a:graphic>
      </p:graphicFrame>
      <p:graphicFrame>
        <p:nvGraphicFramePr>
          <p:cNvPr id="189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1421771"/>
              </p:ext>
            </p:extLst>
          </p:nvPr>
        </p:nvGraphicFramePr>
        <p:xfrm>
          <a:off x="711002" y="2665561"/>
          <a:ext cx="2587625" cy="473075"/>
        </p:xfrm>
        <a:graphic>
          <a:graphicData uri="http://schemas.openxmlformats.org/presentationml/2006/ole">
            <p:oleObj spid="_x0000_s405630" name="公式" r:id="rId7" imgW="2349500" imgH="431800" progId="Equation.3">
              <p:embed/>
            </p:oleObj>
          </a:graphicData>
        </a:graphic>
      </p:graphicFrame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538336" y="3557960"/>
            <a:ext cx="2476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代入方程</a:t>
            </a:r>
            <a:r>
              <a:rPr lang="en-US" altLang="zh-CN" b="1"/>
              <a:t>, </a:t>
            </a:r>
            <a:r>
              <a:rPr lang="zh-CN" altLang="en-US" b="1"/>
              <a:t>得</a:t>
            </a:r>
          </a:p>
        </p:txBody>
      </p:sp>
      <p:graphicFrame>
        <p:nvGraphicFramePr>
          <p:cNvPr id="189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1793347"/>
              </p:ext>
            </p:extLst>
          </p:nvPr>
        </p:nvGraphicFramePr>
        <p:xfrm>
          <a:off x="2697336" y="3634160"/>
          <a:ext cx="3098800" cy="354012"/>
        </p:xfrm>
        <a:graphic>
          <a:graphicData uri="http://schemas.openxmlformats.org/presentationml/2006/ole">
            <p:oleObj spid="_x0000_s405631" name="公式" r:id="rId8" imgW="3098800" imgH="355600" progId="Equation.3">
              <p:embed/>
            </p:oleObj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9765122"/>
              </p:ext>
            </p:extLst>
          </p:nvPr>
        </p:nvGraphicFramePr>
        <p:xfrm>
          <a:off x="5868144" y="3166263"/>
          <a:ext cx="1800200" cy="1558881"/>
        </p:xfrm>
        <a:graphic>
          <a:graphicData uri="http://schemas.openxmlformats.org/presentationml/2006/ole">
            <p:oleObj spid="_x0000_s405632" name="公式" r:id="rId9" imgW="1695531" imgH="1466736" progId="Equation.3">
              <p:embed/>
            </p:oleObj>
          </a:graphicData>
        </a:graphic>
      </p:graphicFrame>
      <p:graphicFrame>
        <p:nvGraphicFramePr>
          <p:cNvPr id="189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801383"/>
              </p:ext>
            </p:extLst>
          </p:nvPr>
        </p:nvGraphicFramePr>
        <p:xfrm>
          <a:off x="467544" y="4215821"/>
          <a:ext cx="3672408" cy="869414"/>
        </p:xfrm>
        <a:graphic>
          <a:graphicData uri="http://schemas.openxmlformats.org/presentationml/2006/ole">
            <p:oleObj spid="_x0000_s405633" name="公式" r:id="rId10" imgW="3466987" imgH="819215" progId="Equation.3">
              <p:embed/>
            </p:oleObj>
          </a:graphicData>
        </a:graphic>
      </p:graphicFrame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12750" y="5407496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原方程通解为</a:t>
            </a:r>
          </a:p>
        </p:txBody>
      </p:sp>
      <p:graphicFrame>
        <p:nvGraphicFramePr>
          <p:cNvPr id="1894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1089142"/>
              </p:ext>
            </p:extLst>
          </p:nvPr>
        </p:nvGraphicFramePr>
        <p:xfrm>
          <a:off x="2797175" y="5174134"/>
          <a:ext cx="5387975" cy="919162"/>
        </p:xfrm>
        <a:graphic>
          <a:graphicData uri="http://schemas.openxmlformats.org/presentationml/2006/ole">
            <p:oleObj spid="_x0000_s405634" name="公式" r:id="rId11" imgW="4829199" imgH="819215" progId="Equation.3">
              <p:embed/>
            </p:oleObj>
          </a:graphicData>
        </a:graphic>
      </p:graphicFrame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107950" y="558800"/>
            <a:ext cx="1052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aphicFrame>
        <p:nvGraphicFramePr>
          <p:cNvPr id="1894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316158"/>
              </p:ext>
            </p:extLst>
          </p:nvPr>
        </p:nvGraphicFramePr>
        <p:xfrm>
          <a:off x="3455790" y="2513161"/>
          <a:ext cx="3903662" cy="631825"/>
        </p:xfrm>
        <a:graphic>
          <a:graphicData uri="http://schemas.openxmlformats.org/presentationml/2006/ole">
            <p:oleObj spid="_x0000_s405635" name="公式" r:id="rId12" imgW="1781329" imgH="2857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62322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autoUpdateAnimBg="0"/>
      <p:bldP spid="189444" grpId="0" autoUpdateAnimBg="0"/>
      <p:bldP spid="189445" grpId="0" autoUpdateAnimBg="0"/>
      <p:bldP spid="189447" grpId="0" autoUpdateAnimBg="0"/>
      <p:bldP spid="189451" grpId="0" autoUpdateAnimBg="0"/>
      <p:bldP spid="1894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8342214"/>
              </p:ext>
            </p:extLst>
          </p:nvPr>
        </p:nvGraphicFramePr>
        <p:xfrm>
          <a:off x="468313" y="1556420"/>
          <a:ext cx="7704137" cy="1046163"/>
        </p:xfrm>
        <a:graphic>
          <a:graphicData uri="http://schemas.openxmlformats.org/presentationml/2006/ole">
            <p:oleObj spid="_x0000_s406627" name="公式" r:id="rId3" imgW="7213600" imgH="1028700" progId="Equation.3">
              <p:embed/>
            </p:oleObj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7929955"/>
              </p:ext>
            </p:extLst>
          </p:nvPr>
        </p:nvGraphicFramePr>
        <p:xfrm>
          <a:off x="468313" y="2564483"/>
          <a:ext cx="7993062" cy="958850"/>
        </p:xfrm>
        <a:graphic>
          <a:graphicData uri="http://schemas.openxmlformats.org/presentationml/2006/ole">
            <p:oleObj spid="_x0000_s406628" name="公式" r:id="rId4" imgW="7493000" imgH="901700" progId="Equation.3">
              <p:embed/>
            </p:oleObj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3576095"/>
              </p:ext>
            </p:extLst>
          </p:nvPr>
        </p:nvGraphicFramePr>
        <p:xfrm>
          <a:off x="467544" y="3717032"/>
          <a:ext cx="8049195" cy="571518"/>
        </p:xfrm>
        <a:graphic>
          <a:graphicData uri="http://schemas.openxmlformats.org/presentationml/2006/ole">
            <p:oleObj spid="_x0000_s406629" name="公式" r:id="rId5" imgW="6642000" imgH="469800" progId="Equation.3">
              <p:embed/>
            </p:oleObj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5016423"/>
              </p:ext>
            </p:extLst>
          </p:nvPr>
        </p:nvGraphicFramePr>
        <p:xfrm>
          <a:off x="749399" y="5504333"/>
          <a:ext cx="5838825" cy="588963"/>
        </p:xfrm>
        <a:graphic>
          <a:graphicData uri="http://schemas.openxmlformats.org/presentationml/2006/ole">
            <p:oleObj spid="_x0000_s406630" name="Equation" r:id="rId6" imgW="4635360" imgH="469800" progId="Equation.3">
              <p:embed/>
            </p:oleObj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149350"/>
              </p:ext>
            </p:extLst>
          </p:nvPr>
        </p:nvGraphicFramePr>
        <p:xfrm>
          <a:off x="827584" y="4509120"/>
          <a:ext cx="3685267" cy="648072"/>
        </p:xfrm>
        <a:graphic>
          <a:graphicData uri="http://schemas.openxmlformats.org/presentationml/2006/ole">
            <p:oleObj spid="_x0000_s406631" name="公式" r:id="rId7" imgW="2743200" imgH="482400" progId="Equation.3">
              <p:embed/>
            </p:oleObj>
          </a:graphicData>
        </a:graphic>
      </p:graphicFrame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6692900" y="1008733"/>
            <a:ext cx="2416175" cy="547687"/>
          </a:xfrm>
          <a:prstGeom prst="rect">
            <a:avLst/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华文楷体" pitchFamily="2" charset="-122"/>
              </a:rPr>
              <a:t>利用欧拉公式</a:t>
            </a:r>
          </a:p>
        </p:txBody>
      </p:sp>
      <p:graphicFrame>
        <p:nvGraphicFramePr>
          <p:cNvPr id="190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6964745"/>
              </p:ext>
            </p:extLst>
          </p:nvPr>
        </p:nvGraphicFramePr>
        <p:xfrm>
          <a:off x="4499992" y="4509120"/>
          <a:ext cx="3782715" cy="657568"/>
        </p:xfrm>
        <a:graphic>
          <a:graphicData uri="http://schemas.openxmlformats.org/presentationml/2006/ole">
            <p:oleObj spid="_x0000_s406632" name="公式" r:id="rId8" imgW="2781000" imgH="482400" progId="Equation.3">
              <p:embed/>
            </p:oleObj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6201045"/>
              </p:ext>
            </p:extLst>
          </p:nvPr>
        </p:nvGraphicFramePr>
        <p:xfrm>
          <a:off x="139527" y="174661"/>
          <a:ext cx="7816849" cy="734059"/>
        </p:xfrm>
        <a:graphic>
          <a:graphicData uri="http://schemas.openxmlformats.org/presentationml/2006/ole">
            <p:oleObj spid="_x0000_s406633" name="公式" r:id="rId9" imgW="6619721" imgH="609633" progId="Equation.3">
              <p:embed/>
            </p:oleObj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9183428"/>
              </p:ext>
            </p:extLst>
          </p:nvPr>
        </p:nvGraphicFramePr>
        <p:xfrm>
          <a:off x="107950" y="908720"/>
          <a:ext cx="6481763" cy="673100"/>
        </p:xfrm>
        <a:graphic>
          <a:graphicData uri="http://schemas.openxmlformats.org/presentationml/2006/ole">
            <p:oleObj spid="_x0000_s406634" name="公式" r:id="rId10" imgW="5981684" imgH="60963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443034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9136830"/>
              </p:ext>
            </p:extLst>
          </p:nvPr>
        </p:nvGraphicFramePr>
        <p:xfrm>
          <a:off x="683568" y="332656"/>
          <a:ext cx="3606800" cy="715963"/>
        </p:xfrm>
        <a:graphic>
          <a:graphicData uri="http://schemas.openxmlformats.org/presentationml/2006/ole">
            <p:oleObj spid="_x0000_s407634" name="公式" r:id="rId3" imgW="1663700" imgH="33020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3610958"/>
              </p:ext>
            </p:extLst>
          </p:nvPr>
        </p:nvGraphicFramePr>
        <p:xfrm>
          <a:off x="761567" y="1052737"/>
          <a:ext cx="6114690" cy="649482"/>
        </p:xfrm>
        <a:graphic>
          <a:graphicData uri="http://schemas.openxmlformats.org/presentationml/2006/ole">
            <p:oleObj spid="_x0000_s407635" name="公式" r:id="rId4" imgW="5295600" imgH="596880" progId="Equation.3">
              <p:embed/>
            </p:oleObj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0457894"/>
              </p:ext>
            </p:extLst>
          </p:nvPr>
        </p:nvGraphicFramePr>
        <p:xfrm>
          <a:off x="323850" y="1926506"/>
          <a:ext cx="8382000" cy="642937"/>
        </p:xfrm>
        <a:graphic>
          <a:graphicData uri="http://schemas.openxmlformats.org/presentationml/2006/ole">
            <p:oleObj spid="_x0000_s407636" name="公式" r:id="rId5" imgW="3772046" imgH="285701" progId="Equation.3">
              <p:embed/>
            </p:oleObj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1915323"/>
              </p:ext>
            </p:extLst>
          </p:nvPr>
        </p:nvGraphicFramePr>
        <p:xfrm>
          <a:off x="304800" y="2756768"/>
          <a:ext cx="5232400" cy="481013"/>
        </p:xfrm>
        <a:graphic>
          <a:graphicData uri="http://schemas.openxmlformats.org/presentationml/2006/ole">
            <p:oleObj spid="_x0000_s407637" name="公式" r:id="rId6" imgW="5232400" imgH="482600" progId="Equation.3">
              <p:embed/>
            </p:oleObj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2353079"/>
              </p:ext>
            </p:extLst>
          </p:nvPr>
        </p:nvGraphicFramePr>
        <p:xfrm>
          <a:off x="1981200" y="3391768"/>
          <a:ext cx="4191000" cy="1270000"/>
        </p:xfrm>
        <a:graphic>
          <a:graphicData uri="http://schemas.openxmlformats.org/presentationml/2006/ole">
            <p:oleObj spid="_x0000_s407638" name="公式" r:id="rId7" imgW="2000250" imgH="600075" progId="Equation.3">
              <p:embed/>
            </p:oleObj>
          </a:graphicData>
        </a:graphic>
      </p:graphicFrame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457200" y="4356968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注意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381000" y="4802336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上述结论可推广到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>
                <a:solidFill>
                  <a:srgbClr val="FF0000"/>
                </a:solidFill>
              </a:rPr>
              <a:t>阶</a:t>
            </a:r>
            <a:r>
              <a:rPr lang="zh-CN" altLang="en-US" b="1"/>
              <a:t>常系数非齐次线性微分方程</a:t>
            </a:r>
            <a:r>
              <a:rPr lang="en-US" altLang="zh-CN" b="1"/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5459027"/>
              </p:ext>
            </p:extLst>
          </p:nvPr>
        </p:nvGraphicFramePr>
        <p:xfrm>
          <a:off x="4499992" y="404664"/>
          <a:ext cx="3781425" cy="658813"/>
        </p:xfrm>
        <a:graphic>
          <a:graphicData uri="http://schemas.openxmlformats.org/presentationml/2006/ole">
            <p:oleObj spid="_x0000_s407639" name="公式" r:id="rId8" imgW="2781300" imgH="482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535163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6" grpId="0" autoUpdateAnimBg="0"/>
      <p:bldP spid="1914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3275856" y="2924944"/>
            <a:ext cx="1296987" cy="576064"/>
          </a:xfrm>
          <a:prstGeom prst="rect">
            <a:avLst/>
          </a:prstGeom>
          <a:solidFill>
            <a:srgbClr val="FF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915816" y="2924944"/>
            <a:ext cx="288032" cy="5760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0310545"/>
              </p:ext>
            </p:extLst>
          </p:nvPr>
        </p:nvGraphicFramePr>
        <p:xfrm>
          <a:off x="1600200" y="317798"/>
          <a:ext cx="4876800" cy="457200"/>
        </p:xfrm>
        <a:graphic>
          <a:graphicData uri="http://schemas.openxmlformats.org/presentationml/2006/ole">
            <p:oleObj spid="_x0000_s408674" name="公式" r:id="rId3" imgW="4867332" imgH="447838" progId="Equation.3">
              <p:embed/>
            </p:oleObj>
          </a:graphicData>
        </a:graphic>
      </p:graphicFrame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573088" y="91628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4000" b="1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612775" y="1608435"/>
            <a:ext cx="467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所以对应齐次方程通解</a:t>
            </a:r>
          </a:p>
        </p:txBody>
      </p:sp>
      <p:graphicFrame>
        <p:nvGraphicFramePr>
          <p:cNvPr id="192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8169709"/>
              </p:ext>
            </p:extLst>
          </p:nvPr>
        </p:nvGraphicFramePr>
        <p:xfrm>
          <a:off x="4365625" y="1717973"/>
          <a:ext cx="3302000" cy="419100"/>
        </p:xfrm>
        <a:graphic>
          <a:graphicData uri="http://schemas.openxmlformats.org/presentationml/2006/ole">
            <p:oleObj spid="_x0000_s408675" name="公式" r:id="rId4" imgW="3302000" imgH="419100" progId="Equation.3">
              <p:embed/>
            </p:oleObj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0287155"/>
              </p:ext>
            </p:extLst>
          </p:nvPr>
        </p:nvGraphicFramePr>
        <p:xfrm>
          <a:off x="812800" y="2375198"/>
          <a:ext cx="3903663" cy="412750"/>
        </p:xfrm>
        <a:graphic>
          <a:graphicData uri="http://schemas.openxmlformats.org/presentationml/2006/ole">
            <p:oleObj spid="_x0000_s408676" name="公式" r:id="rId5" imgW="3949700" imgH="419100" progId="Equation.3">
              <p:embed/>
            </p:oleObj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3102679"/>
              </p:ext>
            </p:extLst>
          </p:nvPr>
        </p:nvGraphicFramePr>
        <p:xfrm>
          <a:off x="995363" y="2783185"/>
          <a:ext cx="5416550" cy="725488"/>
        </p:xfrm>
        <a:graphic>
          <a:graphicData uri="http://schemas.openxmlformats.org/presentationml/2006/ole">
            <p:oleObj spid="_x0000_s408677" name="公式" r:id="rId6" imgW="4333818" imgH="571402" progId="Equation.3">
              <p:embed/>
            </p:oleObj>
          </a:graphicData>
        </a:graphic>
      </p:graphicFrame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691406" y="464532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原方程通解为</a:t>
            </a:r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3026261"/>
              </p:ext>
            </p:extLst>
          </p:nvPr>
        </p:nvGraphicFramePr>
        <p:xfrm>
          <a:off x="3121868" y="4732635"/>
          <a:ext cx="4762500" cy="419100"/>
        </p:xfrm>
        <a:graphic>
          <a:graphicData uri="http://schemas.openxmlformats.org/presentationml/2006/ole">
            <p:oleObj spid="_x0000_s408678" name="公式" r:id="rId7" imgW="4762500" imgH="419100" progId="Equation.3">
              <p:embed/>
            </p:oleObj>
          </a:graphicData>
        </a:graphic>
      </p:graphicFrame>
      <p:sp>
        <p:nvSpPr>
          <p:cNvPr id="8205" name="Text Box 10"/>
          <p:cNvSpPr txBox="1">
            <a:spLocks noChangeArrowheads="1"/>
          </p:cNvSpPr>
          <p:nvPr/>
        </p:nvSpPr>
        <p:spPr bwMode="auto">
          <a:xfrm>
            <a:off x="381000" y="26064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852488" y="3578523"/>
            <a:ext cx="269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代入方程</a:t>
            </a:r>
            <a:r>
              <a:rPr lang="en-US" altLang="zh-CN" b="1"/>
              <a:t>, </a:t>
            </a:r>
            <a:r>
              <a:rPr lang="zh-CN" altLang="en-US" b="1"/>
              <a:t>得</a:t>
            </a:r>
          </a:p>
        </p:txBody>
      </p:sp>
      <p:graphicFrame>
        <p:nvGraphicFramePr>
          <p:cNvPr id="192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1205228"/>
              </p:ext>
            </p:extLst>
          </p:nvPr>
        </p:nvGraphicFramePr>
        <p:xfrm>
          <a:off x="3059113" y="3624560"/>
          <a:ext cx="2376487" cy="449263"/>
        </p:xfrm>
        <a:graphic>
          <a:graphicData uri="http://schemas.openxmlformats.org/presentationml/2006/ole">
            <p:oleObj spid="_x0000_s408679" name="公式" r:id="rId8" imgW="1955800" imgH="368300" progId="Equation.3">
              <p:embed/>
            </p:oleObj>
          </a:graphicData>
        </a:graphic>
      </p:graphicFrame>
      <p:sp>
        <p:nvSpPr>
          <p:cNvPr id="192525" name="Text Box 13"/>
          <p:cNvSpPr txBox="1">
            <a:spLocks noChangeArrowheads="1"/>
          </p:cNvSpPr>
          <p:nvPr/>
        </p:nvSpPr>
        <p:spPr bwMode="auto">
          <a:xfrm>
            <a:off x="615206" y="4111923"/>
            <a:ext cx="3957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所求非齐次方程特解为</a:t>
            </a:r>
          </a:p>
        </p:txBody>
      </p:sp>
      <p:graphicFrame>
        <p:nvGraphicFramePr>
          <p:cNvPr id="1925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3754176"/>
              </p:ext>
            </p:extLst>
          </p:nvPr>
        </p:nvGraphicFramePr>
        <p:xfrm>
          <a:off x="4760168" y="4126210"/>
          <a:ext cx="2549525" cy="549275"/>
        </p:xfrm>
        <a:graphic>
          <a:graphicData uri="http://schemas.openxmlformats.org/presentationml/2006/ole">
            <p:oleObj spid="_x0000_s408680" name="公式" r:id="rId9" imgW="1295400" imgH="279400" progId="Equation.3">
              <p:embed/>
            </p:oleObj>
          </a:graphicData>
        </a:graphic>
      </p:graphicFrame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1331913" y="916285"/>
            <a:ext cx="5040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对应齐次方程的特征方程为</a:t>
            </a:r>
          </a:p>
        </p:txBody>
      </p:sp>
      <p:graphicFrame>
        <p:nvGraphicFramePr>
          <p:cNvPr id="1925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7848746"/>
              </p:ext>
            </p:extLst>
          </p:nvPr>
        </p:nvGraphicFramePr>
        <p:xfrm>
          <a:off x="5795963" y="987723"/>
          <a:ext cx="1282700" cy="393700"/>
        </p:xfrm>
        <a:graphic>
          <a:graphicData uri="http://schemas.openxmlformats.org/presentationml/2006/ole">
            <p:oleObj spid="_x0000_s408681" name="公式" r:id="rId10" imgW="1282700" imgH="39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483539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2515" grpId="0" autoUpdateAnimBg="0"/>
      <p:bldP spid="192516" grpId="0" autoUpdateAnimBg="0"/>
      <p:bldP spid="192520" grpId="0" autoUpdateAnimBg="0"/>
      <p:bldP spid="192523" grpId="0" autoUpdateAnimBg="0"/>
      <p:bldP spid="192525" grpId="0" autoUpdateAnimBg="0"/>
      <p:bldP spid="19252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5436096" y="2924944"/>
            <a:ext cx="2592288" cy="5760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2741821"/>
              </p:ext>
            </p:extLst>
          </p:nvPr>
        </p:nvGraphicFramePr>
        <p:xfrm>
          <a:off x="1409700" y="173782"/>
          <a:ext cx="5170488" cy="457200"/>
        </p:xfrm>
        <a:graphic>
          <a:graphicData uri="http://schemas.openxmlformats.org/presentationml/2006/ole">
            <p:oleObj spid="_x0000_s409687" name="公式" r:id="rId3" imgW="5162518" imgH="447838" progId="Equation.3">
              <p:embed/>
            </p:oleObj>
          </a:graphicData>
        </a:graphic>
      </p:graphicFrame>
      <p:sp>
        <p:nvSpPr>
          <p:cNvPr id="9225" name="Text Box 3"/>
          <p:cNvSpPr txBox="1">
            <a:spLocks noChangeArrowheads="1"/>
          </p:cNvSpPr>
          <p:nvPr/>
        </p:nvSpPr>
        <p:spPr bwMode="auto">
          <a:xfrm>
            <a:off x="381000" y="807194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4000" b="1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194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2265611"/>
              </p:ext>
            </p:extLst>
          </p:nvPr>
        </p:nvGraphicFramePr>
        <p:xfrm>
          <a:off x="684213" y="2253407"/>
          <a:ext cx="4724400" cy="500062"/>
        </p:xfrm>
        <a:graphic>
          <a:graphicData uri="http://schemas.openxmlformats.org/presentationml/2006/ole">
            <p:oleObj spid="_x0000_s409688" name="公式" r:id="rId4" imgW="2451100" imgH="279400" progId="Equation.3">
              <p:embed/>
            </p:oleObj>
          </a:graphicData>
        </a:graphic>
      </p:graphicFrame>
      <p:graphicFrame>
        <p:nvGraphicFramePr>
          <p:cNvPr id="194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9515534"/>
              </p:ext>
            </p:extLst>
          </p:nvPr>
        </p:nvGraphicFramePr>
        <p:xfrm>
          <a:off x="663575" y="2777282"/>
          <a:ext cx="7456488" cy="696912"/>
        </p:xfrm>
        <a:graphic>
          <a:graphicData uri="http://schemas.openxmlformats.org/presentationml/2006/ole">
            <p:oleObj spid="_x0000_s409689" name="公式" r:id="rId5" imgW="6229204" imgH="571402" progId="Equation.3">
              <p:embed/>
            </p:oleObj>
          </a:graphicData>
        </a:graphic>
      </p:graphicFrame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684213" y="3745657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代入</a:t>
            </a:r>
            <a:r>
              <a:rPr lang="en-US" altLang="zh-CN" b="1"/>
              <a:t>, </a:t>
            </a:r>
            <a:r>
              <a:rPr lang="zh-CN" altLang="en-US" b="1"/>
              <a:t>得</a:t>
            </a:r>
          </a:p>
        </p:txBody>
      </p:sp>
      <p:graphicFrame>
        <p:nvGraphicFramePr>
          <p:cNvPr id="194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282839"/>
              </p:ext>
            </p:extLst>
          </p:nvPr>
        </p:nvGraphicFramePr>
        <p:xfrm>
          <a:off x="2195513" y="3526582"/>
          <a:ext cx="5689600" cy="955675"/>
        </p:xfrm>
        <a:graphic>
          <a:graphicData uri="http://schemas.openxmlformats.org/presentationml/2006/ole">
            <p:oleObj spid="_x0000_s409690" name="公式" r:id="rId6" imgW="4978400" imgH="838200" progId="Equation.3">
              <p:embed/>
            </p:oleObj>
          </a:graphicData>
        </a:graphic>
      </p:graphicFrame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304800" y="116632"/>
            <a:ext cx="1001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9228" name="Text Box 16"/>
          <p:cNvSpPr txBox="1">
            <a:spLocks noChangeArrowheads="1"/>
          </p:cNvSpPr>
          <p:nvPr/>
        </p:nvSpPr>
        <p:spPr bwMode="auto">
          <a:xfrm>
            <a:off x="612775" y="1470769"/>
            <a:ext cx="467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所以对应齐次方程通解</a:t>
            </a:r>
          </a:p>
        </p:txBody>
      </p:sp>
      <p:graphicFrame>
        <p:nvGraphicFramePr>
          <p:cNvPr id="92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1509931"/>
              </p:ext>
            </p:extLst>
          </p:nvPr>
        </p:nvGraphicFramePr>
        <p:xfrm>
          <a:off x="4365625" y="1600944"/>
          <a:ext cx="3302000" cy="419100"/>
        </p:xfrm>
        <a:graphic>
          <a:graphicData uri="http://schemas.openxmlformats.org/presentationml/2006/ole">
            <p:oleObj spid="_x0000_s409691" name="公式" r:id="rId7" imgW="3302000" imgH="419100" progId="Equation.3">
              <p:embed/>
            </p:oleObj>
          </a:graphicData>
        </a:graphic>
      </p:graphicFrame>
      <p:sp>
        <p:nvSpPr>
          <p:cNvPr id="9229" name="Text Box 19"/>
          <p:cNvSpPr txBox="1">
            <a:spLocks noChangeArrowheads="1"/>
          </p:cNvSpPr>
          <p:nvPr/>
        </p:nvSpPr>
        <p:spPr bwMode="auto">
          <a:xfrm>
            <a:off x="971550" y="808782"/>
            <a:ext cx="5040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对应齐次方程的特征方程为</a:t>
            </a:r>
          </a:p>
        </p:txBody>
      </p:sp>
      <p:graphicFrame>
        <p:nvGraphicFramePr>
          <p:cNvPr id="92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7538644"/>
              </p:ext>
            </p:extLst>
          </p:nvPr>
        </p:nvGraphicFramePr>
        <p:xfrm>
          <a:off x="5580063" y="881807"/>
          <a:ext cx="1282700" cy="393700"/>
        </p:xfrm>
        <a:graphic>
          <a:graphicData uri="http://schemas.openxmlformats.org/presentationml/2006/ole">
            <p:oleObj spid="_x0000_s409692" name="公式" r:id="rId8" imgW="1282700" imgH="393700" progId="Equation.3">
              <p:embed/>
            </p:oleObj>
          </a:graphicData>
        </a:graphic>
      </p:graphicFrame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684213" y="4460032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原方程通解为</a:t>
            </a:r>
          </a:p>
        </p:txBody>
      </p:sp>
      <p:graphicFrame>
        <p:nvGraphicFramePr>
          <p:cNvPr id="1945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3852836"/>
              </p:ext>
            </p:extLst>
          </p:nvPr>
        </p:nvGraphicFramePr>
        <p:xfrm>
          <a:off x="755576" y="4853732"/>
          <a:ext cx="6553200" cy="852487"/>
        </p:xfrm>
        <a:graphic>
          <a:graphicData uri="http://schemas.openxmlformats.org/presentationml/2006/ole">
            <p:oleObj spid="_x0000_s409693" name="公式" r:id="rId9" imgW="6438900" imgH="838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753167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4570" grpId="0" autoUpdateAnimBg="0"/>
      <p:bldP spid="194581" grpId="0" autoUpdateAnimBg="0"/>
    </p:bldLst>
  </p:timing>
</p:sld>
</file>

<file path=ppt/theme/theme1.xml><?xml version="1.0" encoding="utf-8"?>
<a:theme xmlns:a="http://schemas.openxmlformats.org/drawingml/2006/main" name="1_高数1">
  <a:themeElements>
    <a:clrScheme name="高数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高数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高数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数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233</Words>
  <Application>Microsoft Office PowerPoint</Application>
  <PresentationFormat>全屏显示(4:3)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1_高数1</vt:lpstr>
      <vt:lpstr>公式</vt:lpstr>
      <vt:lpstr>Equation</vt:lpstr>
      <vt:lpstr>第八节   常系数非齐次               线性微分方程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三、小结</vt:lpstr>
      <vt:lpstr>幻灯片 12</vt:lpstr>
      <vt:lpstr>幻灯片 13</vt:lpstr>
      <vt:lpstr>幻灯片 14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</dc:title>
  <dc:creator>Lenovo User</dc:creator>
  <cp:lastModifiedBy>Lenovo User</cp:lastModifiedBy>
  <cp:revision>117</cp:revision>
  <dcterms:created xsi:type="dcterms:W3CDTF">2013-10-21T01:09:08Z</dcterms:created>
  <dcterms:modified xsi:type="dcterms:W3CDTF">2018-06-11T23:44:19Z</dcterms:modified>
</cp:coreProperties>
</file>