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003" r:id="rId2"/>
    <p:sldId id="2198" r:id="rId3"/>
    <p:sldId id="2199" r:id="rId4"/>
    <p:sldId id="2200" r:id="rId5"/>
    <p:sldId id="2202" r:id="rId6"/>
    <p:sldId id="2243" r:id="rId7"/>
    <p:sldId id="2203" r:id="rId8"/>
    <p:sldId id="2204" r:id="rId9"/>
    <p:sldId id="2205" r:id="rId10"/>
    <p:sldId id="2206" r:id="rId11"/>
    <p:sldId id="2207" r:id="rId12"/>
    <p:sldId id="2210" r:id="rId13"/>
    <p:sldId id="2211" r:id="rId14"/>
    <p:sldId id="2212" r:id="rId15"/>
    <p:sldId id="2222" r:id="rId16"/>
    <p:sldId id="2223" r:id="rId17"/>
    <p:sldId id="2224" r:id="rId18"/>
    <p:sldId id="2247" r:id="rId19"/>
    <p:sldId id="2248" r:id="rId20"/>
    <p:sldId id="2227" r:id="rId21"/>
    <p:sldId id="2228" r:id="rId22"/>
    <p:sldId id="2229" r:id="rId23"/>
    <p:sldId id="2230" r:id="rId24"/>
    <p:sldId id="2231" r:id="rId25"/>
    <p:sldId id="2232" r:id="rId26"/>
    <p:sldId id="2233" r:id="rId27"/>
    <p:sldId id="2249" r:id="rId28"/>
    <p:sldId id="2250" r:id="rId29"/>
    <p:sldId id="2255" r:id="rId30"/>
    <p:sldId id="2251" r:id="rId31"/>
    <p:sldId id="2252" r:id="rId32"/>
    <p:sldId id="2253" r:id="rId33"/>
    <p:sldId id="2254" r:id="rId34"/>
    <p:sldId id="2256" r:id="rId35"/>
    <p:sldId id="2257" r:id="rId36"/>
    <p:sldId id="2258" r:id="rId37"/>
    <p:sldId id="2259" r:id="rId38"/>
    <p:sldId id="2260" r:id="rId39"/>
    <p:sldId id="2261" r:id="rId40"/>
    <p:sldId id="2262" r:id="rId41"/>
    <p:sldId id="2263" r:id="rId42"/>
    <p:sldId id="226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  <a:srgbClr val="FFCCFF"/>
    <a:srgbClr val="CCFFCC"/>
    <a:srgbClr val="0000FF"/>
    <a:srgbClr val="9900FF"/>
    <a:srgbClr val="0000CC"/>
    <a:srgbClr val="00B0F0"/>
    <a:srgbClr val="FFFF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82" autoAdjust="0"/>
    <p:restoredTop sz="99538" autoAdjust="0"/>
  </p:normalViewPr>
  <p:slideViewPr>
    <p:cSldViewPr>
      <p:cViewPr varScale="1">
        <p:scale>
          <a:sx n="69" d="100"/>
          <a:sy n="69" d="100"/>
        </p:scale>
        <p:origin x="72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20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wmf"/><Relationship Id="rId4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w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4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e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e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wmf"/><Relationship Id="rId1" Type="http://schemas.openxmlformats.org/officeDocument/2006/relationships/image" Target="../media/image141.e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4" Type="http://schemas.openxmlformats.org/officeDocument/2006/relationships/image" Target="../media/image150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wmf"/><Relationship Id="rId1" Type="http://schemas.openxmlformats.org/officeDocument/2006/relationships/image" Target="../media/image151.emf"/><Relationship Id="rId6" Type="http://schemas.openxmlformats.org/officeDocument/2006/relationships/image" Target="../media/image156.wmf"/><Relationship Id="rId5" Type="http://schemas.openxmlformats.org/officeDocument/2006/relationships/image" Target="../media/image155.emf"/><Relationship Id="rId4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9.w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7.w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emf"/><Relationship Id="rId9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2.wmf"/><Relationship Id="rId3" Type="http://schemas.openxmlformats.org/officeDocument/2006/relationships/image" Target="../media/image124.png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2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4.e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4.w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35696" y="1568986"/>
            <a:ext cx="4644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一、曲线坐标</a:t>
            </a: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691680" y="4437113"/>
            <a:ext cx="5688632" cy="1368152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重点：代换公式的应用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难点：代换公式的证明与应用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835696" y="2132856"/>
            <a:ext cx="6120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二、二重积分的变量代换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52128" y="172378"/>
            <a:ext cx="60121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35968" y="859359"/>
            <a:ext cx="71204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重积分的变量代换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835696" y="2852936"/>
            <a:ext cx="6120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</a:t>
            </a:r>
            <a:r>
              <a:rPr lang="en-US" altLang="zh-CN" sz="4000" b="1" i="1" dirty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重积分的变量代换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54999" y="3513202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四、对称性的利用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22245"/>
              </p:ext>
            </p:extLst>
          </p:nvPr>
        </p:nvGraphicFramePr>
        <p:xfrm>
          <a:off x="750740" y="908720"/>
          <a:ext cx="6191960" cy="111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639" name="公式" r:id="rId3" imgW="2743200" imgH="495000" progId="Equation.3">
                  <p:embed/>
                </p:oleObj>
              </mc:Choice>
              <mc:Fallback>
                <p:oleObj name="公式" r:id="rId3" imgW="2743200" imgH="4950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40" y="908720"/>
                        <a:ext cx="6191960" cy="111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85557"/>
              </p:ext>
            </p:extLst>
          </p:nvPr>
        </p:nvGraphicFramePr>
        <p:xfrm>
          <a:off x="1049937" y="2060848"/>
          <a:ext cx="4734547" cy="95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640" name="公式" r:id="rId5" imgW="2006280" imgH="406080" progId="Equation.3">
                  <p:embed/>
                </p:oleObj>
              </mc:Choice>
              <mc:Fallback>
                <p:oleObj name="公式" r:id="rId5" imgW="2006280" imgH="40608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37" y="2060848"/>
                        <a:ext cx="4734547" cy="953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2884" y="3242131"/>
            <a:ext cx="7920880" cy="2952328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476672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因此，所求面积为</a:t>
            </a:r>
            <a:endParaRPr lang="zh-CN" altLang="zh-CN" sz="2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166A6E1-152C-42B8-83D0-9F8C64E0E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94666"/>
              </p:ext>
            </p:extLst>
          </p:nvPr>
        </p:nvGraphicFramePr>
        <p:xfrm>
          <a:off x="4211960" y="3407644"/>
          <a:ext cx="3963976" cy="268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641" name="Document" r:id="rId7" imgW="2523068" imgH="1708261" progId="Word.Document.8">
                  <p:embed/>
                </p:oleObj>
              </mc:Choice>
              <mc:Fallback>
                <p:oleObj name="Document" r:id="rId7" imgW="2523068" imgH="1708261" progId="Word.Document.8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407644"/>
                        <a:ext cx="3963976" cy="268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58B79C-B4B3-49A4-B924-C970D8E0CDB2}"/>
              </a:ext>
            </a:extLst>
          </p:cNvPr>
          <p:cNvGrpSpPr/>
          <p:nvPr/>
        </p:nvGrpSpPr>
        <p:grpSpPr>
          <a:xfrm>
            <a:off x="328935" y="2996952"/>
            <a:ext cx="3883025" cy="3557547"/>
            <a:chOff x="4219657" y="1649640"/>
            <a:chExt cx="3883025" cy="3557547"/>
          </a:xfrm>
        </p:grpSpPr>
        <p:grpSp>
          <p:nvGrpSpPr>
            <p:cNvPr id="18" name="Group 3">
              <a:extLst>
                <a:ext uri="{FF2B5EF4-FFF2-40B4-BE49-F238E27FC236}">
                  <a16:creationId xmlns:a16="http://schemas.microsoft.com/office/drawing/2014/main" id="{096B9280-A796-4A71-8A73-B391B0610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1062" y="2392592"/>
              <a:ext cx="2376487" cy="2116528"/>
              <a:chOff x="8820" y="8796"/>
              <a:chExt cx="2701" cy="2032"/>
            </a:xfrm>
          </p:grpSpPr>
          <p:sp>
            <p:nvSpPr>
              <p:cNvPr id="20" name="Line 4">
                <a:extLst>
                  <a:ext uri="{FF2B5EF4-FFF2-40B4-BE49-F238E27FC236}">
                    <a16:creationId xmlns:a16="http://schemas.microsoft.com/office/drawing/2014/main" id="{042B9BB7-F425-4BD7-833F-A27B63B74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0" y="10824"/>
                <a:ext cx="252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5">
                <a:extLst>
                  <a:ext uri="{FF2B5EF4-FFF2-40B4-BE49-F238E27FC236}">
                    <a16:creationId xmlns:a16="http://schemas.microsoft.com/office/drawing/2014/main" id="{A6D29B64-403B-4101-A1C9-B25F1C4BF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0" y="8952"/>
                <a:ext cx="1" cy="18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Arc 6">
                <a:extLst>
                  <a:ext uri="{FF2B5EF4-FFF2-40B4-BE49-F238E27FC236}">
                    <a16:creationId xmlns:a16="http://schemas.microsoft.com/office/drawing/2014/main" id="{7CD5F643-10F7-4E15-813F-96514EDAF7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9000" y="8952"/>
                <a:ext cx="1801" cy="171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Arc 7">
                <a:extLst>
                  <a:ext uri="{FF2B5EF4-FFF2-40B4-BE49-F238E27FC236}">
                    <a16:creationId xmlns:a16="http://schemas.microsoft.com/office/drawing/2014/main" id="{0D613B51-D41B-436F-8438-C569D0ED39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9720" y="8796"/>
                <a:ext cx="1621" cy="140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8">
                <a:extLst>
                  <a:ext uri="{FF2B5EF4-FFF2-40B4-BE49-F238E27FC236}">
                    <a16:creationId xmlns:a16="http://schemas.microsoft.com/office/drawing/2014/main" id="{9931CE3B-9DA4-4091-A8B8-8AB3C1945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0" y="8796"/>
                <a:ext cx="1441" cy="20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BD4088ED-8CBF-4352-9FA3-EA0B9897D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20" y="9891"/>
                <a:ext cx="2701" cy="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8031B1C5-522E-4D0C-8B70-F3BDFDA94A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0377593"/>
                </p:ext>
              </p:extLst>
            </p:nvPr>
          </p:nvGraphicFramePr>
          <p:xfrm>
            <a:off x="4219657" y="1649640"/>
            <a:ext cx="3883025" cy="3557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8642" name="Document" r:id="rId9" imgW="2586073" imgH="2233160" progId="Word.Document.8">
                    <p:embed/>
                  </p:oleObj>
                </mc:Choice>
                <mc:Fallback>
                  <p:oleObj name="Document" r:id="rId9" imgW="2586073" imgH="2233160" progId="Word.Document.8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657" y="1649640"/>
                          <a:ext cx="3883025" cy="3557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47C95ED-8896-4CA3-898A-149399E63ED7}"/>
              </a:ext>
            </a:extLst>
          </p:cNvPr>
          <p:cNvCxnSpPr>
            <a:cxnSpLocks/>
          </p:cNvCxnSpPr>
          <p:nvPr/>
        </p:nvCxnSpPr>
        <p:spPr>
          <a:xfrm>
            <a:off x="4499992" y="3242131"/>
            <a:ext cx="0" cy="2952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40824"/>
              </p:ext>
            </p:extLst>
          </p:nvPr>
        </p:nvGraphicFramePr>
        <p:xfrm>
          <a:off x="542925" y="728663"/>
          <a:ext cx="8070850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34" name="Document" r:id="rId3" imgW="4464324" imgH="1237537" progId="Word.Document.8">
                  <p:embed/>
                </p:oleObj>
              </mc:Choice>
              <mc:Fallback>
                <p:oleObj name="Document" r:id="rId3" imgW="4464324" imgH="1237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8663"/>
                        <a:ext cx="8070850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0" y="2564904"/>
            <a:ext cx="9036496" cy="819033"/>
            <a:chOff x="-72008" y="2844153"/>
            <a:chExt cx="9036496" cy="81903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797557"/>
                </p:ext>
              </p:extLst>
            </p:nvPr>
          </p:nvGraphicFramePr>
          <p:xfrm>
            <a:off x="1835696" y="2844153"/>
            <a:ext cx="3096344" cy="819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35" name="公式" r:id="rId5" imgW="1473200" imgH="393700" progId="Equation.3">
                    <p:embed/>
                  </p:oleObj>
                </mc:Choice>
                <mc:Fallback>
                  <p:oleObj name="公式" r:id="rId5" imgW="1473200" imgH="3937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844153"/>
                          <a:ext cx="3096344" cy="8190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-72008" y="2955721"/>
              <a:ext cx="9036496" cy="479034"/>
              <a:chOff x="-72008" y="2955721"/>
              <a:chExt cx="9036496" cy="479034"/>
            </a:xfrm>
          </p:grpSpPr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609676"/>
                  </p:ext>
                </p:extLst>
              </p:nvPr>
            </p:nvGraphicFramePr>
            <p:xfrm>
              <a:off x="5711047" y="2955721"/>
              <a:ext cx="3253441" cy="4790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236" name="公式" r:id="rId7" imgW="1549400" imgH="228600" progId="Equation.3">
                      <p:embed/>
                    </p:oleObj>
                  </mc:Choice>
                  <mc:Fallback>
                    <p:oleObj name="公式" r:id="rId7" imgW="1549400" imgH="2286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1047" y="2955721"/>
                            <a:ext cx="3253441" cy="47903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Rectangle 46"/>
              <p:cNvSpPr>
                <a:spLocks noChangeArrowheads="1"/>
              </p:cNvSpPr>
              <p:nvPr/>
            </p:nvSpPr>
            <p:spPr bwMode="auto">
              <a:xfrm>
                <a:off x="-72008" y="2955721"/>
                <a:ext cx="702027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400" b="1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例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13.3.3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计算    </a:t>
                </a:r>
                <a:r>
                  <a:rPr kumimoji="0" lang="zh-CN" altLang="en-US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zh-CN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                  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, </a:t>
                </a:r>
                <a:r>
                  <a:rPr kumimoji="0" lang="zh-CN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其中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2008" y="3379368"/>
            <a:ext cx="8388424" cy="1201760"/>
            <a:chOff x="107504" y="3412043"/>
            <a:chExt cx="8388424" cy="1201760"/>
          </a:xfrm>
        </p:grpSpPr>
        <p:sp>
          <p:nvSpPr>
            <p:cNvPr id="13" name="矩形 12"/>
            <p:cNvSpPr/>
            <p:nvPr/>
          </p:nvSpPr>
          <p:spPr>
            <a:xfrm>
              <a:off x="107504" y="3412043"/>
              <a:ext cx="8388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解</a:t>
              </a:r>
              <a:r>
                <a:rPr lang="zh-CN" altLang="zh-CN" sz="2400" b="1" dirty="0"/>
                <a:t> </a:t>
              </a:r>
              <a:r>
                <a:rPr lang="en-US" altLang="zh-CN" sz="2400" b="1" dirty="0"/>
                <a:t> </a:t>
              </a:r>
              <a:r>
                <a:rPr lang="zh-CN" altLang="zh-CN" sz="2400" b="1" dirty="0"/>
                <a:t>引入极坐标变换</a:t>
              </a:r>
              <a:r>
                <a:rPr lang="en-US" altLang="zh-CN" sz="2400" b="1" dirty="0"/>
                <a:t>                                          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则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400" b="1" dirty="0"/>
                <a:t> </a:t>
              </a:r>
              <a:r>
                <a:rPr lang="zh-CN" altLang="zh-CN" sz="2400" b="1" dirty="0"/>
                <a:t>对应于区域</a:t>
              </a:r>
              <a:r>
                <a:rPr lang="en-US" altLang="zh-CN" sz="2400" b="1" dirty="0"/>
                <a:t> </a:t>
              </a:r>
            </a:p>
            <a:p>
              <a:endParaRPr lang="en-US" altLang="zh-CN" sz="2400" b="1" dirty="0"/>
            </a:p>
          </p:txBody>
        </p:sp>
        <p:pic>
          <p:nvPicPr>
            <p:cNvPr id="1998897" name="Picture 4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9098" y="3457053"/>
              <a:ext cx="2751014" cy="40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49018"/>
                </p:ext>
              </p:extLst>
            </p:nvPr>
          </p:nvGraphicFramePr>
          <p:xfrm>
            <a:off x="1231379" y="4157599"/>
            <a:ext cx="5324923" cy="456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37" name="Equation" r:id="rId10" imgW="5029200" imgH="431640" progId="Equation.DSMT4">
                    <p:embed/>
                  </p:oleObj>
                </mc:Choice>
                <mc:Fallback>
                  <p:oleObj name="Equation" r:id="rId10" imgW="50292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31379" y="4157599"/>
                          <a:ext cx="5324923" cy="456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16906"/>
              </p:ext>
            </p:extLst>
          </p:nvPr>
        </p:nvGraphicFramePr>
        <p:xfrm>
          <a:off x="1089871" y="5680868"/>
          <a:ext cx="576421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38" name="公式" r:id="rId12" imgW="2743200" imgH="431640" progId="Equation.3">
                  <p:embed/>
                </p:oleObj>
              </mc:Choice>
              <mc:Fallback>
                <p:oleObj name="公式" r:id="rId12" imgW="2743200" imgH="4316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71" y="5680868"/>
                        <a:ext cx="5764213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23528" y="4584427"/>
            <a:ext cx="6548461" cy="936625"/>
            <a:chOff x="467544" y="4365104"/>
            <a:chExt cx="6548461" cy="936625"/>
          </a:xfrm>
        </p:grpSpPr>
        <p:sp>
          <p:nvSpPr>
            <p:cNvPr id="16" name="矩形 15"/>
            <p:cNvSpPr/>
            <p:nvPr/>
          </p:nvSpPr>
          <p:spPr>
            <a:xfrm>
              <a:off x="467544" y="4581128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/>
                <a:t>因此</a:t>
              </a:r>
              <a:r>
                <a:rPr lang="en-US" altLang="zh-CN" sz="2400" b="1" dirty="0"/>
                <a:t> </a:t>
              </a:r>
              <a:endParaRPr lang="zh-CN" altLang="zh-CN" sz="2400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3647249"/>
                </p:ext>
              </p:extLst>
            </p:nvPr>
          </p:nvGraphicFramePr>
          <p:xfrm>
            <a:off x="1254968" y="4365104"/>
            <a:ext cx="5761037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39" name="公式" r:id="rId14" imgW="3047760" imgH="495000" progId="Equation.3">
                    <p:embed/>
                  </p:oleObj>
                </mc:Choice>
                <mc:Fallback>
                  <p:oleObj name="公式" r:id="rId14" imgW="3047760" imgH="495000" progId="Equation.3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968" y="4365104"/>
                          <a:ext cx="5761037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539552" y="135060"/>
            <a:ext cx="382862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应用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(II):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极坐标变换</a:t>
            </a:r>
          </a:p>
        </p:txBody>
      </p:sp>
    </p:spTree>
    <p:extLst>
      <p:ext uri="{BB962C8B-B14F-4D97-AF65-F5344CB8AC3E}">
        <p14:creationId xmlns:p14="http://schemas.microsoft.com/office/powerpoint/2010/main" val="8420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97707"/>
              </p:ext>
            </p:extLst>
          </p:nvPr>
        </p:nvGraphicFramePr>
        <p:xfrm>
          <a:off x="179512" y="332656"/>
          <a:ext cx="861993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60" name="Document" r:id="rId3" imgW="4605454" imgH="614271" progId="Word.Document.8">
                  <p:embed/>
                </p:oleObj>
              </mc:Choice>
              <mc:Fallback>
                <p:oleObj name="Document" r:id="rId3" imgW="4605454" imgH="614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619931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03404"/>
              </p:ext>
            </p:extLst>
          </p:nvPr>
        </p:nvGraphicFramePr>
        <p:xfrm>
          <a:off x="157661" y="1367945"/>
          <a:ext cx="51022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61" name="Document" r:id="rId5" imgW="2864728" imgH="1018746" progId="Word.Document.8">
                  <p:embed/>
                </p:oleObj>
              </mc:Choice>
              <mc:Fallback>
                <p:oleObj name="Document" r:id="rId5" imgW="2864728" imgH="10187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61" y="1367945"/>
                        <a:ext cx="5102225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935532"/>
              </p:ext>
            </p:extLst>
          </p:nvPr>
        </p:nvGraphicFramePr>
        <p:xfrm>
          <a:off x="306249" y="3213503"/>
          <a:ext cx="4539357" cy="20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62" name="Equation" r:id="rId7" imgW="4991040" imgH="2349360" progId="Equation.DSMT4">
                  <p:embed/>
                </p:oleObj>
              </mc:Choice>
              <mc:Fallback>
                <p:oleObj name="Equation" r:id="rId7" imgW="4991040" imgH="234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49" y="3213503"/>
                        <a:ext cx="4539357" cy="201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572000" y="1412776"/>
            <a:ext cx="4359275" cy="3444875"/>
            <a:chOff x="4101157" y="490538"/>
            <a:chExt cx="4359275" cy="3444875"/>
          </a:xfrm>
        </p:grpSpPr>
        <p:graphicFrame>
          <p:nvGraphicFramePr>
            <p:cNvPr id="2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387760"/>
                </p:ext>
              </p:extLst>
            </p:nvPr>
          </p:nvGraphicFramePr>
          <p:xfrm>
            <a:off x="4101157" y="490538"/>
            <a:ext cx="4359275" cy="344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63" name="Document" r:id="rId9" imgW="2903611" imgH="2296587" progId="Word.Document.8">
                    <p:embed/>
                  </p:oleObj>
                </mc:Choice>
                <mc:Fallback>
                  <p:oleObj name="Document" r:id="rId9" imgW="2903611" imgH="229658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157" y="490538"/>
                          <a:ext cx="4359275" cy="344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6084168" y="3140968"/>
              <a:ext cx="115768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图</a:t>
              </a:r>
              <a:r>
                <a:rPr lang="en-US" altLang="zh-CN" sz="2000" b="1" dirty="0"/>
                <a:t>13.3.6 </a:t>
              </a:r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5580063" y="692150"/>
              <a:ext cx="2160587" cy="2232025"/>
              <a:chOff x="9287" y="8952"/>
              <a:chExt cx="1953" cy="2497"/>
            </a:xfrm>
          </p:grpSpPr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9299" y="10200"/>
                <a:ext cx="1361" cy="46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 flipV="1">
                <a:off x="10002" y="8952"/>
                <a:ext cx="1" cy="20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Arc 7"/>
              <p:cNvSpPr>
                <a:spLocks/>
              </p:cNvSpPr>
              <p:nvPr/>
            </p:nvSpPr>
            <p:spPr bwMode="auto">
              <a:xfrm flipH="1" flipV="1">
                <a:off x="9299" y="10490"/>
                <a:ext cx="737" cy="4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Arc 8"/>
              <p:cNvSpPr>
                <a:spLocks/>
              </p:cNvSpPr>
              <p:nvPr/>
            </p:nvSpPr>
            <p:spPr bwMode="auto">
              <a:xfrm flipV="1">
                <a:off x="10008" y="10433"/>
                <a:ext cx="680" cy="5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9979" y="10980"/>
                <a:ext cx="126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H="1">
                <a:off x="9299" y="10980"/>
                <a:ext cx="721" cy="4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H="1">
                <a:off x="9287" y="9242"/>
                <a:ext cx="721" cy="11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H="1" flipV="1">
                <a:off x="10008" y="9242"/>
                <a:ext cx="680" cy="11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>
                <a:off x="9299" y="10773"/>
                <a:ext cx="1361" cy="46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 flipH="1">
                <a:off x="10620" y="10773"/>
                <a:ext cx="361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Arc 15"/>
              <p:cNvSpPr>
                <a:spLocks/>
              </p:cNvSpPr>
              <p:nvPr/>
            </p:nvSpPr>
            <p:spPr bwMode="auto">
              <a:xfrm flipH="1" flipV="1">
                <a:off x="9299" y="10433"/>
                <a:ext cx="782" cy="2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rc 16"/>
              <p:cNvSpPr>
                <a:spLocks/>
              </p:cNvSpPr>
              <p:nvPr/>
            </p:nvSpPr>
            <p:spPr bwMode="auto">
              <a:xfrm flipV="1">
                <a:off x="10008" y="10433"/>
                <a:ext cx="670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F5283AB-A459-4A55-9DC8-F1DCB00EB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87648"/>
              </p:ext>
            </p:extLst>
          </p:nvPr>
        </p:nvGraphicFramePr>
        <p:xfrm>
          <a:off x="315799" y="5278157"/>
          <a:ext cx="7409478" cy="73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64" name="Equation" r:id="rId11" imgW="8445240" imgH="888840" progId="Equation.DSMT4">
                  <p:embed/>
                </p:oleObj>
              </mc:Choice>
              <mc:Fallback>
                <p:oleObj name="Equation" r:id="rId11" imgW="8445240" imgH="8888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99" y="5278157"/>
                        <a:ext cx="7409478" cy="734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7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1490"/>
              </p:ext>
            </p:extLst>
          </p:nvPr>
        </p:nvGraphicFramePr>
        <p:xfrm>
          <a:off x="173038" y="582410"/>
          <a:ext cx="8735030" cy="93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627" name="Document" r:id="rId3" imgW="4701221" imgH="520349" progId="Word.Document.8">
                  <p:embed/>
                </p:oleObj>
              </mc:Choice>
              <mc:Fallback>
                <p:oleObj name="Document" r:id="rId3" imgW="4701221" imgH="520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82410"/>
                        <a:ext cx="8735030" cy="932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708372" y="2104969"/>
            <a:ext cx="2232025" cy="1871662"/>
            <a:chOff x="2018" y="2478"/>
            <a:chExt cx="1657" cy="1360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8188156"/>
                </p:ext>
              </p:extLst>
            </p:nvPr>
          </p:nvGraphicFramePr>
          <p:xfrm>
            <a:off x="2775" y="3117"/>
            <a:ext cx="22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628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117"/>
                          <a:ext cx="22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2018" y="2478"/>
              <a:ext cx="1633" cy="1360"/>
              <a:chOff x="3602" y="1836"/>
              <a:chExt cx="2700" cy="2028"/>
            </a:xfrm>
          </p:grpSpPr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 flipV="1">
                <a:off x="3602" y="2871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1" name="Line 7"/>
              <p:cNvSpPr>
                <a:spLocks noChangeShapeType="1"/>
              </p:cNvSpPr>
              <p:nvPr/>
            </p:nvSpPr>
            <p:spPr bwMode="auto">
              <a:xfrm flipV="1">
                <a:off x="4889" y="1836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2" name="Arc 8"/>
              <p:cNvSpPr>
                <a:spLocks/>
              </p:cNvSpPr>
              <p:nvPr/>
            </p:nvSpPr>
            <p:spPr bwMode="auto">
              <a:xfrm flipV="1">
                <a:off x="4894" y="2294"/>
                <a:ext cx="993" cy="57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3" name="Arc 9"/>
              <p:cNvSpPr>
                <a:spLocks/>
              </p:cNvSpPr>
              <p:nvPr/>
            </p:nvSpPr>
            <p:spPr bwMode="auto">
              <a:xfrm flipH="1">
                <a:off x="4894" y="2055"/>
                <a:ext cx="738" cy="809"/>
              </a:xfrm>
              <a:custGeom>
                <a:avLst/>
                <a:gdLst>
                  <a:gd name="G0" fmla="+- 0 0 0"/>
                  <a:gd name="G1" fmla="+- 21537 0 0"/>
                  <a:gd name="G2" fmla="+- 21600 0 0"/>
                  <a:gd name="T0" fmla="*/ 1646 w 21600"/>
                  <a:gd name="T1" fmla="*/ 0 h 21537"/>
                  <a:gd name="T2" fmla="*/ 21600 w 21600"/>
                  <a:gd name="T3" fmla="*/ 21537 h 21537"/>
                  <a:gd name="T4" fmla="*/ 0 w 21600"/>
                  <a:gd name="T5" fmla="*/ 21537 h 21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37" fill="none" extrusionOk="0">
                    <a:moveTo>
                      <a:pt x="1646" y="-1"/>
                    </a:moveTo>
                    <a:cubicBezTo>
                      <a:pt x="12904" y="860"/>
                      <a:pt x="21600" y="10246"/>
                      <a:pt x="21600" y="21537"/>
                    </a:cubicBezTo>
                  </a:path>
                  <a:path w="21600" h="21537" stroke="0" extrusionOk="0">
                    <a:moveTo>
                      <a:pt x="1646" y="-1"/>
                    </a:moveTo>
                    <a:cubicBezTo>
                      <a:pt x="12904" y="860"/>
                      <a:pt x="21600" y="10246"/>
                      <a:pt x="21600" y="21537"/>
                    </a:cubicBezTo>
                    <a:lnTo>
                      <a:pt x="0" y="21537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4" name="Arc 10"/>
              <p:cNvSpPr>
                <a:spLocks/>
              </p:cNvSpPr>
              <p:nvPr/>
            </p:nvSpPr>
            <p:spPr bwMode="auto">
              <a:xfrm flipH="1">
                <a:off x="3981" y="2883"/>
                <a:ext cx="910" cy="51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" name="Arc 11"/>
              <p:cNvSpPr>
                <a:spLocks/>
              </p:cNvSpPr>
              <p:nvPr/>
            </p:nvSpPr>
            <p:spPr bwMode="auto">
              <a:xfrm flipV="1">
                <a:off x="4227" y="2871"/>
                <a:ext cx="660" cy="795"/>
              </a:xfrm>
              <a:custGeom>
                <a:avLst/>
                <a:gdLst>
                  <a:gd name="G0" fmla="+- 835 0 0"/>
                  <a:gd name="G1" fmla="+- 21600 0 0"/>
                  <a:gd name="G2" fmla="+- 21600 0 0"/>
                  <a:gd name="T0" fmla="*/ 0 w 22435"/>
                  <a:gd name="T1" fmla="*/ 16 h 21600"/>
                  <a:gd name="T2" fmla="*/ 22435 w 22435"/>
                  <a:gd name="T3" fmla="*/ 21600 h 21600"/>
                  <a:gd name="T4" fmla="*/ 835 w 224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435" h="21600" fill="none" extrusionOk="0">
                    <a:moveTo>
                      <a:pt x="0" y="16"/>
                    </a:moveTo>
                    <a:cubicBezTo>
                      <a:pt x="278" y="5"/>
                      <a:pt x="556" y="-1"/>
                      <a:pt x="835" y="0"/>
                    </a:cubicBezTo>
                    <a:cubicBezTo>
                      <a:pt x="12764" y="0"/>
                      <a:pt x="22435" y="9670"/>
                      <a:pt x="22435" y="21600"/>
                    </a:cubicBezTo>
                  </a:path>
                  <a:path w="22435" h="21600" stroke="0" extrusionOk="0">
                    <a:moveTo>
                      <a:pt x="0" y="16"/>
                    </a:moveTo>
                    <a:cubicBezTo>
                      <a:pt x="278" y="5"/>
                      <a:pt x="556" y="-1"/>
                      <a:pt x="835" y="0"/>
                    </a:cubicBezTo>
                    <a:cubicBezTo>
                      <a:pt x="12764" y="0"/>
                      <a:pt x="22435" y="9670"/>
                      <a:pt x="22435" y="21600"/>
                    </a:cubicBezTo>
                    <a:lnTo>
                      <a:pt x="83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Arc 12"/>
              <p:cNvSpPr>
                <a:spLocks/>
              </p:cNvSpPr>
              <p:nvPr/>
            </p:nvSpPr>
            <p:spPr bwMode="auto">
              <a:xfrm>
                <a:off x="5592" y="2056"/>
                <a:ext cx="294" cy="33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883"/>
                  <a:gd name="T1" fmla="*/ 0 h 21600"/>
                  <a:gd name="T2" fmla="*/ 20883 w 20883"/>
                  <a:gd name="T3" fmla="*/ 16081 h 21600"/>
                  <a:gd name="T4" fmla="*/ 0 w 2088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83" h="21600" fill="none" extrusionOk="0">
                    <a:moveTo>
                      <a:pt x="-1" y="0"/>
                    </a:moveTo>
                    <a:cubicBezTo>
                      <a:pt x="9803" y="0"/>
                      <a:pt x="18378" y="6602"/>
                      <a:pt x="20883" y="16080"/>
                    </a:cubicBezTo>
                  </a:path>
                  <a:path w="20883" h="21600" stroke="0" extrusionOk="0">
                    <a:moveTo>
                      <a:pt x="-1" y="0"/>
                    </a:moveTo>
                    <a:cubicBezTo>
                      <a:pt x="9803" y="0"/>
                      <a:pt x="18378" y="6602"/>
                      <a:pt x="20883" y="1608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Arc 13"/>
              <p:cNvSpPr>
                <a:spLocks/>
              </p:cNvSpPr>
              <p:nvPr/>
            </p:nvSpPr>
            <p:spPr bwMode="auto">
              <a:xfrm flipH="1" flipV="1">
                <a:off x="3982" y="3388"/>
                <a:ext cx="220" cy="278"/>
              </a:xfrm>
              <a:custGeom>
                <a:avLst/>
                <a:gdLst>
                  <a:gd name="G0" fmla="+- 2329 0 0"/>
                  <a:gd name="G1" fmla="+- 21600 0 0"/>
                  <a:gd name="G2" fmla="+- 21600 0 0"/>
                  <a:gd name="T0" fmla="*/ 0 w 23929"/>
                  <a:gd name="T1" fmla="*/ 126 h 21600"/>
                  <a:gd name="T2" fmla="*/ 23929 w 23929"/>
                  <a:gd name="T3" fmla="*/ 21600 h 21600"/>
                  <a:gd name="T4" fmla="*/ 2329 w 239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29" h="21600" fill="none" extrusionOk="0">
                    <a:moveTo>
                      <a:pt x="-1" y="125"/>
                    </a:moveTo>
                    <a:cubicBezTo>
                      <a:pt x="773" y="42"/>
                      <a:pt x="1550" y="-1"/>
                      <a:pt x="2329" y="0"/>
                    </a:cubicBezTo>
                    <a:cubicBezTo>
                      <a:pt x="14258" y="0"/>
                      <a:pt x="23929" y="9670"/>
                      <a:pt x="23929" y="21600"/>
                    </a:cubicBezTo>
                  </a:path>
                  <a:path w="23929" h="21600" stroke="0" extrusionOk="0">
                    <a:moveTo>
                      <a:pt x="-1" y="125"/>
                    </a:moveTo>
                    <a:cubicBezTo>
                      <a:pt x="773" y="42"/>
                      <a:pt x="1550" y="-1"/>
                      <a:pt x="2329" y="0"/>
                    </a:cubicBezTo>
                    <a:cubicBezTo>
                      <a:pt x="14258" y="0"/>
                      <a:pt x="23929" y="9670"/>
                      <a:pt x="23929" y="21600"/>
                    </a:cubicBezTo>
                    <a:lnTo>
                      <a:pt x="232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3522" y="3218"/>
            <a:ext cx="153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629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218"/>
                          <a:ext cx="153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2608" y="2478"/>
            <a:ext cx="16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630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478"/>
                          <a:ext cx="16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8421"/>
              </p:ext>
            </p:extLst>
          </p:nvPr>
        </p:nvGraphicFramePr>
        <p:xfrm>
          <a:off x="198439" y="1484785"/>
          <a:ext cx="7967027" cy="102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631" name="Document" r:id="rId11" imgW="4318874" imgH="557054" progId="Word.Document.8">
                  <p:embed/>
                </p:oleObj>
              </mc:Choice>
              <mc:Fallback>
                <p:oleObj name="Document" r:id="rId11" imgW="4318874" imgH="5570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9" y="1484785"/>
                        <a:ext cx="7967027" cy="1029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73689" y="2519072"/>
            <a:ext cx="6048672" cy="461665"/>
            <a:chOff x="683568" y="2271936"/>
            <a:chExt cx="6048672" cy="461665"/>
          </a:xfrm>
        </p:grpSpPr>
        <p:sp>
          <p:nvSpPr>
            <p:cNvPr id="4" name="Rectangle 243"/>
            <p:cNvSpPr>
              <a:spLocks noChangeArrowheads="1"/>
            </p:cNvSpPr>
            <p:nvPr/>
          </p:nvSpPr>
          <p:spPr bwMode="auto">
            <a:xfrm>
              <a:off x="683568" y="2271936"/>
              <a:ext cx="28083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8288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引入广义极坐标 </a:t>
              </a:r>
              <a:endPara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77196"/>
                </p:ext>
              </p:extLst>
            </p:nvPr>
          </p:nvGraphicFramePr>
          <p:xfrm>
            <a:off x="3255116" y="2271936"/>
            <a:ext cx="3477124" cy="445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632" name="公式" r:id="rId13" imgW="1586811" imgH="203112" progId="Equation.3">
                    <p:embed/>
                  </p:oleObj>
                </mc:Choice>
                <mc:Fallback>
                  <p:oleObj name="公式" r:id="rId13" imgW="1586811" imgH="203112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116" y="2271936"/>
                          <a:ext cx="3477124" cy="4457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5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79759"/>
              </p:ext>
            </p:extLst>
          </p:nvPr>
        </p:nvGraphicFramePr>
        <p:xfrm>
          <a:off x="1065352" y="3125052"/>
          <a:ext cx="4320481" cy="91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633" name="公式" r:id="rId15" imgW="2209680" imgH="469800" progId="Equation.3">
                  <p:embed/>
                </p:oleObj>
              </mc:Choice>
              <mc:Fallback>
                <p:oleObj name="公式" r:id="rId15" imgW="2209680" imgH="469800" progId="Equation.3">
                  <p:embed/>
                  <p:pic>
                    <p:nvPicPr>
                      <p:cNvPr id="0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52" y="3125052"/>
                        <a:ext cx="4320481" cy="912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09236" y="4228340"/>
            <a:ext cx="7128792" cy="1899713"/>
            <a:chOff x="251520" y="3872735"/>
            <a:chExt cx="7128792" cy="189971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739681"/>
                </p:ext>
              </p:extLst>
            </p:nvPr>
          </p:nvGraphicFramePr>
          <p:xfrm>
            <a:off x="251520" y="3872735"/>
            <a:ext cx="3799596" cy="1060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634" name="公式" r:id="rId17" imgW="1879600" imgH="520700" progId="Equation.3">
                    <p:embed/>
                  </p:oleObj>
                </mc:Choice>
                <mc:Fallback>
                  <p:oleObj name="公式" r:id="rId17" imgW="1879600" imgH="520700" progId="Equation.3">
                    <p:embed/>
                    <p:pic>
                      <p:nvPicPr>
                        <p:cNvPr id="0" name="Object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3872735"/>
                          <a:ext cx="3799596" cy="10608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3968266" y="4195906"/>
              <a:ext cx="34120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</a:t>
              </a:r>
              <a:r>
                <a:rPr lang="zh-CN" altLang="zh-CN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广义极坐标</a:t>
              </a:r>
              <a:r>
                <a:rPr lang="zh-CN" altLang="en-US" sz="24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下变换为</a:t>
              </a:r>
              <a:endParaRPr lang="zh-CN" altLang="en-US" sz="24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622468"/>
                </p:ext>
              </p:extLst>
            </p:nvPr>
          </p:nvGraphicFramePr>
          <p:xfrm>
            <a:off x="251520" y="4869160"/>
            <a:ext cx="2724150" cy="903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635" name="公式" r:id="rId19" imgW="1168200" imgH="406080" progId="Equation.3">
                    <p:embed/>
                  </p:oleObj>
                </mc:Choice>
                <mc:Fallback>
                  <p:oleObj name="公式" r:id="rId19" imgW="1168200" imgH="4060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1520" y="4869160"/>
                          <a:ext cx="2724150" cy="903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539552" y="135060"/>
            <a:ext cx="460851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应用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(III):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广义极坐标变换</a:t>
            </a:r>
          </a:p>
        </p:txBody>
      </p:sp>
    </p:spTree>
    <p:extLst>
      <p:ext uri="{BB962C8B-B14F-4D97-AF65-F5344CB8AC3E}">
        <p14:creationId xmlns:p14="http://schemas.microsoft.com/office/powerpoint/2010/main" val="42282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3489624"/>
            <a:ext cx="241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因此</a:t>
            </a:r>
            <a:r>
              <a:rPr lang="zh-CN" altLang="en-US" sz="2400" b="1" dirty="0"/>
              <a:t>所求面积为</a:t>
            </a:r>
            <a:r>
              <a:rPr lang="en-US" altLang="zh-CN" sz="2400" b="1" dirty="0"/>
              <a:t> </a:t>
            </a:r>
            <a:endParaRPr lang="zh-CN" altLang="zh-CN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843896"/>
              </p:ext>
            </p:extLst>
          </p:nvPr>
        </p:nvGraphicFramePr>
        <p:xfrm>
          <a:off x="683567" y="4857776"/>
          <a:ext cx="4608513" cy="101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740" name="公式" r:id="rId3" imgW="1955520" imgH="431640" progId="Equation.3">
                  <p:embed/>
                </p:oleObj>
              </mc:Choice>
              <mc:Fallback>
                <p:oleObj name="公式" r:id="rId3" imgW="1955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4857776"/>
                        <a:ext cx="4608513" cy="1019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03056"/>
              </p:ext>
            </p:extLst>
          </p:nvPr>
        </p:nvGraphicFramePr>
        <p:xfrm>
          <a:off x="611560" y="3896665"/>
          <a:ext cx="6192688" cy="103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741" name="公式" r:id="rId5" imgW="3035160" imgH="507960" progId="Equation.3">
                  <p:embed/>
                </p:oleObj>
              </mc:Choice>
              <mc:Fallback>
                <p:oleObj name="公式" r:id="rId5" imgW="30351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896665"/>
                        <a:ext cx="6192688" cy="1036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84091"/>
              </p:ext>
            </p:extLst>
          </p:nvPr>
        </p:nvGraphicFramePr>
        <p:xfrm>
          <a:off x="683568" y="1196752"/>
          <a:ext cx="3799596" cy="106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742" name="公式" r:id="rId7" imgW="1879600" imgH="520700" progId="Equation.3">
                  <p:embed/>
                </p:oleObj>
              </mc:Choice>
              <mc:Fallback>
                <p:oleObj name="公式" r:id="rId7" imgW="1879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96752"/>
                        <a:ext cx="3799596" cy="1060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528932" y="1496321"/>
            <a:ext cx="3412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广义极坐标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下变换为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18463"/>
              </p:ext>
            </p:extLst>
          </p:nvPr>
        </p:nvGraphicFramePr>
        <p:xfrm>
          <a:off x="1221291" y="2088490"/>
          <a:ext cx="27241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743" name="公式" r:id="rId9" imgW="1168200" imgH="406080" progId="Equation.3">
                  <p:embed/>
                </p:oleObj>
              </mc:Choice>
              <mc:Fallback>
                <p:oleObj name="公式" r:id="rId9" imgW="116820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1291" y="2088490"/>
                        <a:ext cx="2724150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54788"/>
              </p:ext>
            </p:extLst>
          </p:nvPr>
        </p:nvGraphicFramePr>
        <p:xfrm>
          <a:off x="238552" y="2742684"/>
          <a:ext cx="8580759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744" name="Equation" r:id="rId11" imgW="4889160" imgH="495000" progId="Equation.3">
                  <p:embed/>
                </p:oleObj>
              </mc:Choice>
              <mc:Fallback>
                <p:oleObj name="Equation" r:id="rId11" imgW="4889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52" y="2742684"/>
                        <a:ext cx="8580759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26682"/>
              </p:ext>
            </p:extLst>
          </p:nvPr>
        </p:nvGraphicFramePr>
        <p:xfrm>
          <a:off x="755576" y="404664"/>
          <a:ext cx="43211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745" name="公式" r:id="rId13" imgW="2209680" imgH="469800" progId="Equation.3">
                  <p:embed/>
                </p:oleObj>
              </mc:Choice>
              <mc:Fallback>
                <p:oleObj name="公式" r:id="rId13" imgW="2209680" imgH="4698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4664"/>
                        <a:ext cx="43211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2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7997"/>
              </p:ext>
            </p:extLst>
          </p:nvPr>
        </p:nvGraphicFramePr>
        <p:xfrm>
          <a:off x="323528" y="1268760"/>
          <a:ext cx="8280920" cy="266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528" name="Document" r:id="rId3" imgW="4766746" imgH="1524701" progId="Word.Document.8">
                  <p:embed/>
                </p:oleObj>
              </mc:Choice>
              <mc:Fallback>
                <p:oleObj name="Document" r:id="rId3" imgW="4766746" imgH="15247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8280920" cy="2661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95536" y="116632"/>
            <a:ext cx="6120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3200" b="1" i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重积分的变量代换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97219"/>
              </p:ext>
            </p:extLst>
          </p:nvPr>
        </p:nvGraphicFramePr>
        <p:xfrm>
          <a:off x="285141" y="3789040"/>
          <a:ext cx="8535331" cy="243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529" name="Document" r:id="rId5" imgW="5123532" imgH="1369964" progId="Word.Document.8">
                  <p:embed/>
                </p:oleObj>
              </mc:Choice>
              <mc:Fallback>
                <p:oleObj name="Document" r:id="rId5" imgW="5123532" imgH="13699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41" y="3789040"/>
                        <a:ext cx="8535331" cy="2437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03920" y="745540"/>
            <a:ext cx="2943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代换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公式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36992"/>
              </p:ext>
            </p:extLst>
          </p:nvPr>
        </p:nvGraphicFramePr>
        <p:xfrm>
          <a:off x="265113" y="1268760"/>
          <a:ext cx="5459015" cy="435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543" name="Document" r:id="rId3" imgW="3048341" imgH="2432972" progId="Word.Document.8">
                  <p:embed/>
                </p:oleObj>
              </mc:Choice>
              <mc:Fallback>
                <p:oleObj name="Document" r:id="rId3" imgW="3048341" imgH="2432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268760"/>
                        <a:ext cx="5459015" cy="435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152400" y="152400"/>
            <a:ext cx="26914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1912" y="116632"/>
            <a:ext cx="4312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、三重积分公式的应用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1330" y="673532"/>
            <a:ext cx="34685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应用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(I):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柱面坐标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36096" y="1235695"/>
            <a:ext cx="3392488" cy="3273425"/>
            <a:chOff x="5222429" y="688975"/>
            <a:chExt cx="3392488" cy="3273425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5652120" y="881881"/>
              <a:ext cx="2447925" cy="1871663"/>
              <a:chOff x="8460" y="8796"/>
              <a:chExt cx="2881" cy="2185"/>
            </a:xfrm>
          </p:grpSpPr>
          <p:sp>
            <p:nvSpPr>
              <p:cNvPr id="28676" name="Line 4"/>
              <p:cNvSpPr>
                <a:spLocks noChangeShapeType="1"/>
              </p:cNvSpPr>
              <p:nvPr/>
            </p:nvSpPr>
            <p:spPr bwMode="auto">
              <a:xfrm flipV="1">
                <a:off x="9540" y="9264"/>
                <a:ext cx="72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77" name="Group 5"/>
              <p:cNvGrpSpPr>
                <a:grpSpLocks/>
              </p:cNvGrpSpPr>
              <p:nvPr/>
            </p:nvGrpSpPr>
            <p:grpSpPr bwMode="auto">
              <a:xfrm>
                <a:off x="8460" y="8796"/>
                <a:ext cx="2881" cy="2185"/>
                <a:chOff x="8460" y="8796"/>
                <a:chExt cx="2881" cy="2185"/>
              </a:xfrm>
            </p:grpSpPr>
            <p:sp>
              <p:nvSpPr>
                <p:cNvPr id="28678" name="Line 6"/>
                <p:cNvSpPr>
                  <a:spLocks noChangeShapeType="1"/>
                </p:cNvSpPr>
                <p:nvPr/>
              </p:nvSpPr>
              <p:spPr bwMode="auto">
                <a:xfrm>
                  <a:off x="9540" y="10044"/>
                  <a:ext cx="180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7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540" y="8796"/>
                  <a:ext cx="1" cy="12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8460" y="10044"/>
                  <a:ext cx="1081" cy="9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auto">
                <a:xfrm>
                  <a:off x="10260" y="9264"/>
                  <a:ext cx="1" cy="12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2" name="Line 10"/>
                <p:cNvSpPr>
                  <a:spLocks noChangeShapeType="1"/>
                </p:cNvSpPr>
                <p:nvPr/>
              </p:nvSpPr>
              <p:spPr bwMode="auto">
                <a:xfrm>
                  <a:off x="9540" y="10044"/>
                  <a:ext cx="72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000" y="10512"/>
                  <a:ext cx="126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0260" y="10044"/>
                  <a:ext cx="54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5" name="Arc 13"/>
                <p:cNvSpPr>
                  <a:spLocks/>
                </p:cNvSpPr>
                <p:nvPr/>
              </p:nvSpPr>
              <p:spPr bwMode="auto">
                <a:xfrm flipV="1">
                  <a:off x="9394" y="10172"/>
                  <a:ext cx="306" cy="4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915889"/>
                </p:ext>
              </p:extLst>
            </p:nvPr>
          </p:nvGraphicFramePr>
          <p:xfrm>
            <a:off x="5222429" y="688975"/>
            <a:ext cx="3392488" cy="327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544" name="Document" r:id="rId5" imgW="2271405" imgH="2177116" progId="Word.Document.8">
                    <p:embed/>
                  </p:oleObj>
                </mc:Choice>
                <mc:Fallback>
                  <p:oleObj name="Document" r:id="rId5" imgW="2271405" imgH="2177116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429" y="688975"/>
                          <a:ext cx="3392488" cy="3273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110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3338" y="188640"/>
            <a:ext cx="34685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应用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(II):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球面坐标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84720"/>
              </p:ext>
            </p:extLst>
          </p:nvPr>
        </p:nvGraphicFramePr>
        <p:xfrm>
          <a:off x="251520" y="908720"/>
          <a:ext cx="5419725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563" name="Document" r:id="rId3" imgW="3048341" imgH="2431173" progId="Word.Document.8">
                  <p:embed/>
                </p:oleObj>
              </mc:Choice>
              <mc:Fallback>
                <p:oleObj name="Document" r:id="rId3" imgW="3048341" imgH="2431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5419725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434013" y="1248395"/>
            <a:ext cx="3405187" cy="3260725"/>
            <a:chOff x="5220346" y="701675"/>
            <a:chExt cx="3405187" cy="3260725"/>
          </a:xfrm>
        </p:grpSpPr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5652120" y="881881"/>
              <a:ext cx="2447925" cy="1871663"/>
              <a:chOff x="8460" y="8796"/>
              <a:chExt cx="2881" cy="2185"/>
            </a:xfrm>
          </p:grpSpPr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 flipV="1">
                <a:off x="9540" y="9264"/>
                <a:ext cx="72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" name="Group 5"/>
              <p:cNvGrpSpPr>
                <a:grpSpLocks/>
              </p:cNvGrpSpPr>
              <p:nvPr/>
            </p:nvGrpSpPr>
            <p:grpSpPr bwMode="auto">
              <a:xfrm>
                <a:off x="8460" y="8796"/>
                <a:ext cx="2881" cy="2185"/>
                <a:chOff x="8460" y="8796"/>
                <a:chExt cx="2881" cy="2185"/>
              </a:xfrm>
            </p:grpSpPr>
            <p:sp>
              <p:nvSpPr>
                <p:cNvPr id="23" name="Line 6"/>
                <p:cNvSpPr>
                  <a:spLocks noChangeShapeType="1"/>
                </p:cNvSpPr>
                <p:nvPr/>
              </p:nvSpPr>
              <p:spPr bwMode="auto">
                <a:xfrm>
                  <a:off x="9540" y="10044"/>
                  <a:ext cx="180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540" y="8796"/>
                  <a:ext cx="1" cy="12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8460" y="10044"/>
                  <a:ext cx="1081" cy="93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>
                  <a:off x="10260" y="9264"/>
                  <a:ext cx="1" cy="12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0"/>
                <p:cNvSpPr>
                  <a:spLocks noChangeShapeType="1"/>
                </p:cNvSpPr>
                <p:nvPr/>
              </p:nvSpPr>
              <p:spPr bwMode="auto">
                <a:xfrm>
                  <a:off x="9540" y="10044"/>
                  <a:ext cx="72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000" y="10512"/>
                  <a:ext cx="126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0260" y="10044"/>
                  <a:ext cx="541" cy="46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Arc 13"/>
                <p:cNvSpPr>
                  <a:spLocks/>
                </p:cNvSpPr>
                <p:nvPr/>
              </p:nvSpPr>
              <p:spPr bwMode="auto">
                <a:xfrm flipV="1">
                  <a:off x="9394" y="10172"/>
                  <a:ext cx="306" cy="4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579020"/>
                </p:ext>
              </p:extLst>
            </p:nvPr>
          </p:nvGraphicFramePr>
          <p:xfrm>
            <a:off x="5220346" y="701675"/>
            <a:ext cx="3405187" cy="326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564" name="Document" r:id="rId5" imgW="2271405" imgH="2175676" progId="Word.Document.8">
                    <p:embed/>
                  </p:oleObj>
                </mc:Choice>
                <mc:Fallback>
                  <p:oleObj name="Document" r:id="rId5" imgW="2271405" imgH="217567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346" y="701675"/>
                          <a:ext cx="3405187" cy="326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65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6216" y="363017"/>
            <a:ext cx="7950200" cy="4002087"/>
            <a:chOff x="252413" y="344488"/>
            <a:chExt cx="7950200" cy="4002087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7098798"/>
                </p:ext>
              </p:extLst>
            </p:nvPr>
          </p:nvGraphicFramePr>
          <p:xfrm>
            <a:off x="252413" y="344488"/>
            <a:ext cx="7950200" cy="4002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3171" name="Document" r:id="rId3" imgW="4849192" imgH="2435851" progId="Word.Document.8">
                    <p:embed/>
                  </p:oleObj>
                </mc:Choice>
                <mc:Fallback>
                  <p:oleObj name="Document" r:id="rId3" imgW="4849192" imgH="243585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3" y="344488"/>
                          <a:ext cx="7950200" cy="4002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4254801" y="3017284"/>
              <a:ext cx="1397319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4254801" y="1556891"/>
              <a:ext cx="776" cy="5319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H="1">
              <a:off x="3277220" y="3017284"/>
              <a:ext cx="977581" cy="55573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3700062" y="1955180"/>
              <a:ext cx="1100166" cy="28935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V="1">
              <a:off x="4254801" y="2087943"/>
              <a:ext cx="776" cy="9301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Arc 9"/>
            <p:cNvSpPr>
              <a:spLocks/>
            </p:cNvSpPr>
            <p:nvPr/>
          </p:nvSpPr>
          <p:spPr bwMode="auto">
            <a:xfrm flipV="1">
              <a:off x="4254801" y="2087943"/>
              <a:ext cx="550083" cy="9293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Arc 10"/>
            <p:cNvSpPr>
              <a:spLocks/>
            </p:cNvSpPr>
            <p:nvPr/>
          </p:nvSpPr>
          <p:spPr bwMode="auto">
            <a:xfrm flipH="1" flipV="1">
              <a:off x="3696183" y="2087943"/>
              <a:ext cx="558617" cy="92934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3528" y="4149080"/>
            <a:ext cx="8247260" cy="1080119"/>
            <a:chOff x="357188" y="4359274"/>
            <a:chExt cx="7885112" cy="101394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785164"/>
                </p:ext>
              </p:extLst>
            </p:nvPr>
          </p:nvGraphicFramePr>
          <p:xfrm>
            <a:off x="357188" y="4359274"/>
            <a:ext cx="7885112" cy="1013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3172" name="Document" r:id="rId5" imgW="4849192" imgH="587281" progId="Word.Document.8">
                    <p:embed/>
                  </p:oleObj>
                </mc:Choice>
                <mc:Fallback>
                  <p:oleObj name="Document" r:id="rId5" imgW="4849192" imgH="587281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8" y="4359274"/>
                          <a:ext cx="7885112" cy="10139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2760262"/>
                </p:ext>
              </p:extLst>
            </p:nvPr>
          </p:nvGraphicFramePr>
          <p:xfrm>
            <a:off x="3165409" y="4869540"/>
            <a:ext cx="4258921" cy="423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3173" name="Equation" r:id="rId7" imgW="2806560" imgH="279360" progId="Equation.3">
                    <p:embed/>
                  </p:oleObj>
                </mc:Choice>
                <mc:Fallback>
                  <p:oleObj name="Equation" r:id="rId7" imgW="2806560" imgH="27936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409" y="4869540"/>
                          <a:ext cx="4258921" cy="423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30186"/>
              </p:ext>
            </p:extLst>
          </p:nvPr>
        </p:nvGraphicFramePr>
        <p:xfrm>
          <a:off x="107504" y="5157192"/>
          <a:ext cx="8928992" cy="87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74" name="Equation" r:id="rId9" imgW="5029200" imgH="495000" progId="Equation.3">
                  <p:embed/>
                </p:oleObj>
              </mc:Choice>
              <mc:Fallback>
                <p:oleObj name="Equation" r:id="rId9" imgW="5029200" imgH="49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157192"/>
                        <a:ext cx="8928992" cy="879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5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63739"/>
              </p:ext>
            </p:extLst>
          </p:nvPr>
        </p:nvGraphicFramePr>
        <p:xfrm>
          <a:off x="107505" y="332656"/>
          <a:ext cx="7416824" cy="129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416" name="Document" r:id="rId3" imgW="4174863" imgH="729424" progId="Word.Document.8">
                  <p:embed/>
                </p:oleObj>
              </mc:Choice>
              <mc:Fallback>
                <p:oleObj name="Document" r:id="rId3" imgW="4174863" imgH="729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" y="332656"/>
                        <a:ext cx="7416824" cy="1293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74603"/>
              </p:ext>
            </p:extLst>
          </p:nvPr>
        </p:nvGraphicFramePr>
        <p:xfrm>
          <a:off x="179512" y="2953933"/>
          <a:ext cx="8496052" cy="90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417" name="Document" r:id="rId5" imgW="4574132" imgH="489041" progId="Word.Document.8">
                  <p:embed/>
                </p:oleObj>
              </mc:Choice>
              <mc:Fallback>
                <p:oleObj name="Document" r:id="rId5" imgW="4574132" imgH="4890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53933"/>
                        <a:ext cx="8496052" cy="907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06363" y="1271588"/>
            <a:ext cx="8714109" cy="1221308"/>
            <a:chOff x="106363" y="1271588"/>
            <a:chExt cx="8335962" cy="112712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0705909"/>
                </p:ext>
              </p:extLst>
            </p:nvPr>
          </p:nvGraphicFramePr>
          <p:xfrm>
            <a:off x="106363" y="1271588"/>
            <a:ext cx="8335962" cy="1127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4418" name="Document" r:id="rId7" imgW="5007964" imgH="674006" progId="Word.Document.8">
                    <p:embed/>
                  </p:oleObj>
                </mc:Choice>
                <mc:Fallback>
                  <p:oleObj name="Document" r:id="rId7" imgW="5007964" imgH="674006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63" y="1271588"/>
                          <a:ext cx="8335962" cy="1127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876333"/>
                </p:ext>
              </p:extLst>
            </p:nvPr>
          </p:nvGraphicFramePr>
          <p:xfrm>
            <a:off x="1331640" y="1700808"/>
            <a:ext cx="4320480" cy="394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4419" name="Equation" r:id="rId9" imgW="2793960" imgH="253800" progId="Equation.3">
                    <p:embed/>
                  </p:oleObj>
                </mc:Choice>
                <mc:Fallback>
                  <p:oleObj name="Equation" r:id="rId9" imgW="2793960" imgH="253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1640" y="1700808"/>
                          <a:ext cx="4320480" cy="3942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14412"/>
              </p:ext>
            </p:extLst>
          </p:nvPr>
        </p:nvGraphicFramePr>
        <p:xfrm>
          <a:off x="179512" y="2132856"/>
          <a:ext cx="70119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420" name="Equation" r:id="rId11" imgW="3949560" imgH="495000" progId="Equation.3">
                  <p:embed/>
                </p:oleObj>
              </mc:Choice>
              <mc:Fallback>
                <p:oleObj name="Equation" r:id="rId11" imgW="3949560" imgH="4950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70119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33854"/>
              </p:ext>
            </p:extLst>
          </p:nvPr>
        </p:nvGraphicFramePr>
        <p:xfrm>
          <a:off x="251520" y="3356992"/>
          <a:ext cx="7848872" cy="159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421" name="Equation" r:id="rId13" imgW="4559040" imgH="927000" progId="Equation.3">
                  <p:embed/>
                </p:oleObj>
              </mc:Choice>
              <mc:Fallback>
                <p:oleObj name="Equation" r:id="rId13" imgW="4559040" imgH="9270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7848872" cy="159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56316"/>
              </p:ext>
            </p:extLst>
          </p:nvPr>
        </p:nvGraphicFramePr>
        <p:xfrm>
          <a:off x="251520" y="4941168"/>
          <a:ext cx="3096344" cy="90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422" name="Document" r:id="rId15" imgW="1583035" imgH="495159" progId="Word.Document.8">
                  <p:embed/>
                </p:oleObj>
              </mc:Choice>
              <mc:Fallback>
                <p:oleObj name="Document" r:id="rId15" imgW="1583035" imgH="49515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3096344" cy="907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820418" y="4005064"/>
            <a:ext cx="3856038" cy="2530475"/>
            <a:chOff x="822325" y="411163"/>
            <a:chExt cx="3856038" cy="2530475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964303"/>
                </p:ext>
              </p:extLst>
            </p:nvPr>
          </p:nvGraphicFramePr>
          <p:xfrm>
            <a:off x="822325" y="411163"/>
            <a:ext cx="3856038" cy="253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4423" name="Document" r:id="rId17" imgW="2672114" imgH="1752848" progId="Word.Document.8">
                    <p:embed/>
                  </p:oleObj>
                </mc:Choice>
                <mc:Fallback>
                  <p:oleObj name="Document" r:id="rId17" imgW="2672114" imgH="175284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" y="411163"/>
                          <a:ext cx="3856038" cy="2530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2051497" y="724200"/>
              <a:ext cx="2376487" cy="1871663"/>
              <a:chOff x="9000" y="9264"/>
              <a:chExt cx="2521" cy="1987"/>
            </a:xfrm>
          </p:grpSpPr>
          <p:sp>
            <p:nvSpPr>
              <p:cNvPr id="13" name="Line 4"/>
              <p:cNvSpPr>
                <a:spLocks noChangeShapeType="1"/>
              </p:cNvSpPr>
              <p:nvPr/>
            </p:nvSpPr>
            <p:spPr bwMode="auto">
              <a:xfrm flipV="1">
                <a:off x="10080" y="9576"/>
                <a:ext cx="1" cy="109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10080" y="10668"/>
                <a:ext cx="72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9000" y="9264"/>
                <a:ext cx="2521" cy="1987"/>
                <a:chOff x="9000" y="9264"/>
                <a:chExt cx="2521" cy="1987"/>
              </a:xfrm>
            </p:grpSpPr>
            <p:grpSp>
              <p:nvGrpSpPr>
                <p:cNvPr id="16" name="Group 7"/>
                <p:cNvGrpSpPr>
                  <a:grpSpLocks/>
                </p:cNvGrpSpPr>
                <p:nvPr/>
              </p:nvGrpSpPr>
              <p:grpSpPr bwMode="auto">
                <a:xfrm>
                  <a:off x="9000" y="9264"/>
                  <a:ext cx="2521" cy="1987"/>
                  <a:chOff x="9000" y="9264"/>
                  <a:chExt cx="2521" cy="1987"/>
                </a:xfrm>
              </p:grpSpPr>
              <p:sp>
                <p:nvSpPr>
                  <p:cNvPr id="1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800" y="10668"/>
                    <a:ext cx="721" cy="1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0" y="9264"/>
                    <a:ext cx="1" cy="313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000" y="10932"/>
                    <a:ext cx="541" cy="319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378" y="10356"/>
                    <a:ext cx="1418" cy="625"/>
                  </a:xfrm>
                  <a:prstGeom prst="ellipse">
                    <a:avLst/>
                  </a:prstGeom>
                  <a:noFill/>
                  <a:ln w="222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Arc 12"/>
                  <p:cNvSpPr>
                    <a:spLocks/>
                  </p:cNvSpPr>
                  <p:nvPr/>
                </p:nvSpPr>
                <p:spPr bwMode="auto">
                  <a:xfrm flipH="1">
                    <a:off x="9360" y="9576"/>
                    <a:ext cx="717" cy="109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Arc 13"/>
                  <p:cNvSpPr>
                    <a:spLocks/>
                  </p:cNvSpPr>
                  <p:nvPr/>
                </p:nvSpPr>
                <p:spPr bwMode="auto">
                  <a:xfrm>
                    <a:off x="10080" y="9576"/>
                    <a:ext cx="721" cy="109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69" y="10356"/>
                    <a:ext cx="1152" cy="625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rc 15"/>
                  <p:cNvSpPr>
                    <a:spLocks/>
                  </p:cNvSpPr>
                  <p:nvPr/>
                </p:nvSpPr>
                <p:spPr bwMode="auto">
                  <a:xfrm flipH="1" flipV="1">
                    <a:off x="9360" y="10668"/>
                    <a:ext cx="721" cy="31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" name="Arc 16"/>
                <p:cNvSpPr>
                  <a:spLocks/>
                </p:cNvSpPr>
                <p:nvPr/>
              </p:nvSpPr>
              <p:spPr bwMode="auto">
                <a:xfrm flipV="1">
                  <a:off x="10080" y="10668"/>
                  <a:ext cx="72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83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180343"/>
              </p:ext>
            </p:extLst>
          </p:nvPr>
        </p:nvGraphicFramePr>
        <p:xfrm>
          <a:off x="683568" y="4293096"/>
          <a:ext cx="7200800" cy="199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80" name="Document" r:id="rId3" imgW="4046694" imgH="1115907" progId="Word.Document.8">
                  <p:embed/>
                </p:oleObj>
              </mc:Choice>
              <mc:Fallback>
                <p:oleObj name="Document" r:id="rId3" imgW="4046694" imgH="11159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93096"/>
                        <a:ext cx="7200800" cy="199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26192"/>
              </p:ext>
            </p:extLst>
          </p:nvPr>
        </p:nvGraphicFramePr>
        <p:xfrm>
          <a:off x="265113" y="649288"/>
          <a:ext cx="8281987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81" name="Document" r:id="rId5" imgW="4692941" imgH="2108384" progId="Word.Document.8">
                  <p:embed/>
                </p:oleObj>
              </mc:Choice>
              <mc:Fallback>
                <p:oleObj name="Document" r:id="rId5" imgW="4692941" imgH="2108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649288"/>
                        <a:ext cx="8281987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223556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曲线坐标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0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41273"/>
              </p:ext>
            </p:extLst>
          </p:nvPr>
        </p:nvGraphicFramePr>
        <p:xfrm>
          <a:off x="179512" y="1916832"/>
          <a:ext cx="6556722" cy="164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85" name="Document" r:id="rId3" imgW="3798276" imgH="951813" progId="Word.Document.8">
                  <p:embed/>
                </p:oleObj>
              </mc:Choice>
              <mc:Fallback>
                <p:oleObj name="Document" r:id="rId3" imgW="3798276" imgH="9518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16832"/>
                        <a:ext cx="6556722" cy="1643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38763" y="188640"/>
            <a:ext cx="8509701" cy="2736304"/>
            <a:chOff x="185737" y="404664"/>
            <a:chExt cx="8509701" cy="2736304"/>
          </a:xfrm>
        </p:grpSpPr>
        <p:graphicFrame>
          <p:nvGraphicFramePr>
            <p:cNvPr id="3277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166672"/>
                </p:ext>
              </p:extLst>
            </p:nvPr>
          </p:nvGraphicFramePr>
          <p:xfrm>
            <a:off x="185737" y="533529"/>
            <a:ext cx="8509701" cy="2607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786" name="Document" r:id="rId5" imgW="4953960" imgH="1510666" progId="Word.Document.8">
                    <p:embed/>
                  </p:oleObj>
                </mc:Choice>
                <mc:Fallback>
                  <p:oleObj name="Document" r:id="rId5" imgW="4953960" imgH="151066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" y="533529"/>
                          <a:ext cx="8509701" cy="2607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922260"/>
                </p:ext>
              </p:extLst>
            </p:nvPr>
          </p:nvGraphicFramePr>
          <p:xfrm>
            <a:off x="2402260" y="404664"/>
            <a:ext cx="2817812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787" name="Equation" r:id="rId7" imgW="1587240" imgH="393480" progId="Equation.3">
                    <p:embed/>
                  </p:oleObj>
                </mc:Choice>
                <mc:Fallback>
                  <p:oleObj name="Equation" r:id="rId7" imgW="1587240" imgH="393480" progId="Equation.3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260" y="404664"/>
                          <a:ext cx="2817812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67633"/>
              </p:ext>
            </p:extLst>
          </p:nvPr>
        </p:nvGraphicFramePr>
        <p:xfrm>
          <a:off x="251520" y="3182937"/>
          <a:ext cx="4229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88" name="Equation" r:id="rId9" imgW="2616120" imgH="444240" progId="Equation.3">
                  <p:embed/>
                </p:oleObj>
              </mc:Choice>
              <mc:Fallback>
                <p:oleObj name="Equation" r:id="rId9" imgW="2616120" imgH="4442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82937"/>
                        <a:ext cx="4229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652613"/>
              </p:ext>
            </p:extLst>
          </p:nvPr>
        </p:nvGraphicFramePr>
        <p:xfrm>
          <a:off x="395536" y="4437112"/>
          <a:ext cx="667942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89" name="Equation" r:id="rId11" imgW="3759120" imgH="850680" progId="Equation.3">
                  <p:embed/>
                </p:oleObj>
              </mc:Choice>
              <mc:Fallback>
                <p:oleObj name="Equation" r:id="rId11" imgW="3759120" imgH="85068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7112"/>
                        <a:ext cx="6679422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6"/>
          <p:cNvSpPr>
            <a:spLocks noChangeArrowheads="1"/>
          </p:cNvSpPr>
          <p:nvPr/>
        </p:nvSpPr>
        <p:spPr bwMode="auto">
          <a:xfrm>
            <a:off x="179512" y="3831431"/>
            <a:ext cx="12596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因此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0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14438"/>
              </p:ext>
            </p:extLst>
          </p:nvPr>
        </p:nvGraphicFramePr>
        <p:xfrm>
          <a:off x="188942" y="1460571"/>
          <a:ext cx="6399006" cy="14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38" name="Document" r:id="rId3" imgW="3687028" imgH="842058" progId="Word.Document.8">
                  <p:embed/>
                </p:oleObj>
              </mc:Choice>
              <mc:Fallback>
                <p:oleObj name="Document" r:id="rId3" imgW="3687028" imgH="842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42" y="1460571"/>
                        <a:ext cx="6399006" cy="1464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580112" y="2060848"/>
            <a:ext cx="3311723" cy="2387525"/>
            <a:chOff x="5292725" y="394595"/>
            <a:chExt cx="3311723" cy="2387525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5292725" y="692150"/>
              <a:ext cx="2592388" cy="1873250"/>
              <a:chOff x="8874" y="9015"/>
              <a:chExt cx="2467" cy="1908"/>
            </a:xfrm>
          </p:grpSpPr>
          <p:sp>
            <p:nvSpPr>
              <p:cNvPr id="18" name="Oval 5"/>
              <p:cNvSpPr>
                <a:spLocks noChangeArrowheads="1"/>
              </p:cNvSpPr>
              <p:nvPr/>
            </p:nvSpPr>
            <p:spPr bwMode="auto">
              <a:xfrm>
                <a:off x="9000" y="9866"/>
                <a:ext cx="1981" cy="51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9000" y="9412"/>
                <a:ext cx="1981" cy="140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10943" y="10093"/>
                <a:ext cx="39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H="1">
                <a:off x="8874" y="10356"/>
                <a:ext cx="794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V="1">
                <a:off x="10036" y="9015"/>
                <a:ext cx="1" cy="3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V="1">
                <a:off x="10036" y="9420"/>
                <a:ext cx="1" cy="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10080" y="10093"/>
                <a:ext cx="9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H="1">
                <a:off x="9679" y="10064"/>
                <a:ext cx="397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Arc 13"/>
              <p:cNvSpPr>
                <a:spLocks/>
              </p:cNvSpPr>
              <p:nvPr/>
            </p:nvSpPr>
            <p:spPr bwMode="auto">
              <a:xfrm flipH="1" flipV="1">
                <a:off x="9000" y="10093"/>
                <a:ext cx="901" cy="2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Arc 14"/>
              <p:cNvSpPr>
                <a:spLocks/>
              </p:cNvSpPr>
              <p:nvPr/>
            </p:nvSpPr>
            <p:spPr bwMode="auto">
              <a:xfrm flipV="1">
                <a:off x="9900" y="10121"/>
                <a:ext cx="1077" cy="2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4159252"/>
                </p:ext>
              </p:extLst>
            </p:nvPr>
          </p:nvGraphicFramePr>
          <p:xfrm>
            <a:off x="5425793" y="394595"/>
            <a:ext cx="3178655" cy="238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839" name="Picture" r:id="rId5" imgW="2743200" imgH="1828800" progId="Word.Picture.8">
                    <p:embed/>
                  </p:oleObj>
                </mc:Choice>
                <mc:Fallback>
                  <p:oleObj name="Picture" r:id="rId5" imgW="2743200" imgH="18288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5793" y="394595"/>
                          <a:ext cx="3178655" cy="238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50865"/>
              </p:ext>
            </p:extLst>
          </p:nvPr>
        </p:nvGraphicFramePr>
        <p:xfrm>
          <a:off x="185738" y="569615"/>
          <a:ext cx="84280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40" name="Document" r:id="rId7" imgW="4702661" imgH="794917" progId="Word.Document.8">
                  <p:embed/>
                </p:oleObj>
              </mc:Choice>
              <mc:Fallback>
                <p:oleObj name="Document" r:id="rId7" imgW="4702661" imgH="7949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69615"/>
                        <a:ext cx="84280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8354"/>
              </p:ext>
            </p:extLst>
          </p:nvPr>
        </p:nvGraphicFramePr>
        <p:xfrm>
          <a:off x="179512" y="2808164"/>
          <a:ext cx="41481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41" name="Equation" r:id="rId9" imgW="2565360" imgH="241200" progId="Equation.3">
                  <p:embed/>
                </p:oleObj>
              </mc:Choice>
              <mc:Fallback>
                <p:oleObj name="Equation" r:id="rId9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08164"/>
                        <a:ext cx="41481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35742"/>
              </p:ext>
            </p:extLst>
          </p:nvPr>
        </p:nvGraphicFramePr>
        <p:xfrm>
          <a:off x="2843808" y="4581525"/>
          <a:ext cx="487521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42" name="Equation" r:id="rId11" imgW="2743200" imgH="850680" progId="Equation.3">
                  <p:embed/>
                </p:oleObj>
              </mc:Choice>
              <mc:Fallback>
                <p:oleObj name="Equation" r:id="rId11" imgW="27432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581525"/>
                        <a:ext cx="4875213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16"/>
          <p:cNvSpPr>
            <a:spLocks noChangeArrowheads="1"/>
          </p:cNvSpPr>
          <p:nvPr/>
        </p:nvSpPr>
        <p:spPr bwMode="auto">
          <a:xfrm>
            <a:off x="179512" y="4542219"/>
            <a:ext cx="30243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400" b="1" dirty="0"/>
              <a:t>因此椭球的体积为</a:t>
            </a:r>
            <a:endParaRPr lang="zh-CN" altLang="zh-CN" sz="2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58375"/>
              </p:ext>
            </p:extLst>
          </p:nvPr>
        </p:nvGraphicFramePr>
        <p:xfrm>
          <a:off x="323527" y="3248418"/>
          <a:ext cx="4119361" cy="129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843" name="Document" r:id="rId13" imgW="2272845" imgH="713590" progId="Word.Document.8">
                  <p:embed/>
                </p:oleObj>
              </mc:Choice>
              <mc:Fallback>
                <p:oleObj name="Document" r:id="rId13" imgW="2272845" imgH="7135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3248418"/>
                        <a:ext cx="4119361" cy="1293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179512" y="97468"/>
            <a:ext cx="454870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应用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(III):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广义球面坐标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24330"/>
              </p:ext>
            </p:extLst>
          </p:nvPr>
        </p:nvGraphicFramePr>
        <p:xfrm>
          <a:off x="185737" y="260648"/>
          <a:ext cx="7505583" cy="57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752" name="Document" r:id="rId3" imgW="4353076" imgH="334664" progId="Word.Document.8">
                  <p:embed/>
                </p:oleObj>
              </mc:Choice>
              <mc:Fallback>
                <p:oleObj name="Document" r:id="rId3" imgW="4353076" imgH="334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260648"/>
                        <a:ext cx="7505583" cy="576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32612"/>
              </p:ext>
            </p:extLst>
          </p:nvPr>
        </p:nvGraphicFramePr>
        <p:xfrm>
          <a:off x="179512" y="764704"/>
          <a:ext cx="7848872" cy="16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753" name="Document" r:id="rId5" imgW="4555051" imgH="978083" progId="Word.Document.8">
                  <p:embed/>
                </p:oleObj>
              </mc:Choice>
              <mc:Fallback>
                <p:oleObj name="Document" r:id="rId5" imgW="4555051" imgH="9780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7848872" cy="168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26091"/>
              </p:ext>
            </p:extLst>
          </p:nvPr>
        </p:nvGraphicFramePr>
        <p:xfrm>
          <a:off x="179512" y="2492896"/>
          <a:ext cx="7978424" cy="216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754" name="Document" r:id="rId7" imgW="4828311" imgH="1313467" progId="Word.Document.8">
                  <p:embed/>
                </p:oleObj>
              </mc:Choice>
              <mc:Fallback>
                <p:oleObj name="Document" r:id="rId7" imgW="4828311" imgH="13134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92896"/>
                        <a:ext cx="7978424" cy="2165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92367"/>
              </p:ext>
            </p:extLst>
          </p:nvPr>
        </p:nvGraphicFramePr>
        <p:xfrm>
          <a:off x="827584" y="4437112"/>
          <a:ext cx="59356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755" name="Equation" r:id="rId9" imgW="3670200" imgH="533160" progId="Equation.3">
                  <p:embed/>
                </p:oleObj>
              </mc:Choice>
              <mc:Fallback>
                <p:oleObj name="Equation" r:id="rId9" imgW="3670200" imgH="53316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37112"/>
                        <a:ext cx="593566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022804"/>
              </p:ext>
            </p:extLst>
          </p:nvPr>
        </p:nvGraphicFramePr>
        <p:xfrm>
          <a:off x="827584" y="1052736"/>
          <a:ext cx="6589713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626" name="Equation" r:id="rId3" imgW="3708360" imgH="2234880" progId="Equation.3">
                  <p:embed/>
                </p:oleObj>
              </mc:Choice>
              <mc:Fallback>
                <p:oleObj name="Equation" r:id="rId3" imgW="3708360" imgH="223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52736"/>
                        <a:ext cx="6589713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827584" y="332656"/>
            <a:ext cx="35283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400" b="1" dirty="0"/>
              <a:t>因此</a:t>
            </a:r>
            <a:r>
              <a:rPr lang="zh-CN" altLang="en-US" sz="2400" b="1" dirty="0"/>
              <a:t>所求例题</a:t>
            </a:r>
            <a:r>
              <a:rPr lang="zh-CN" altLang="zh-CN" sz="2400" b="1" dirty="0"/>
              <a:t>的体积为</a:t>
            </a:r>
            <a:endParaRPr lang="zh-CN" altLang="zh-CN" sz="2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41502"/>
              </p:ext>
            </p:extLst>
          </p:nvPr>
        </p:nvGraphicFramePr>
        <p:xfrm>
          <a:off x="323528" y="260648"/>
          <a:ext cx="7926908" cy="362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744" name="Document" r:id="rId3" imgW="4848112" imgH="2201946" progId="Word.Document.8">
                  <p:embed/>
                </p:oleObj>
              </mc:Choice>
              <mc:Fallback>
                <p:oleObj name="Document" r:id="rId3" imgW="4848112" imgH="2201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7926908" cy="3621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0823"/>
              </p:ext>
            </p:extLst>
          </p:nvPr>
        </p:nvGraphicFramePr>
        <p:xfrm>
          <a:off x="323528" y="3916709"/>
          <a:ext cx="8208912" cy="186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745" name="Document" r:id="rId5" imgW="4705182" imgH="1074164" progId="Word.Document.8">
                  <p:embed/>
                </p:oleObj>
              </mc:Choice>
              <mc:Fallback>
                <p:oleObj name="Document" r:id="rId5" imgW="4705182" imgH="10741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16709"/>
                        <a:ext cx="8208912" cy="1863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99871"/>
              </p:ext>
            </p:extLst>
          </p:nvPr>
        </p:nvGraphicFramePr>
        <p:xfrm>
          <a:off x="1115616" y="3384227"/>
          <a:ext cx="61198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746" name="Equation" r:id="rId7" imgW="3784320" imgH="241200" progId="Equation.3">
                  <p:embed/>
                </p:oleObj>
              </mc:Choice>
              <mc:Fallback>
                <p:oleObj name="Equation" r:id="rId7" imgW="3784320" imgH="24120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84227"/>
                        <a:ext cx="61198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6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70576"/>
              </p:ext>
            </p:extLst>
          </p:nvPr>
        </p:nvGraphicFramePr>
        <p:xfrm>
          <a:off x="185738" y="1345630"/>
          <a:ext cx="5903614" cy="64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855" name="Document" r:id="rId3" imgW="3405847" imgH="371369" progId="Word.Document.8">
                  <p:embed/>
                </p:oleObj>
              </mc:Choice>
              <mc:Fallback>
                <p:oleObj name="Document" r:id="rId3" imgW="3405847" imgH="3713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345630"/>
                        <a:ext cx="5903614" cy="643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9512" y="525015"/>
            <a:ext cx="8712968" cy="959769"/>
            <a:chOff x="179512" y="751783"/>
            <a:chExt cx="8712968" cy="959769"/>
          </a:xfrm>
        </p:grpSpPr>
        <p:graphicFrame>
          <p:nvGraphicFramePr>
            <p:cNvPr id="3789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429407"/>
                </p:ext>
              </p:extLst>
            </p:nvPr>
          </p:nvGraphicFramePr>
          <p:xfrm>
            <a:off x="179512" y="768350"/>
            <a:ext cx="8712968" cy="943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4856" name="Document" r:id="rId5" imgW="5288064" imgH="579365" progId="Word.Document.8">
                    <p:embed/>
                  </p:oleObj>
                </mc:Choice>
                <mc:Fallback>
                  <p:oleObj name="Document" r:id="rId5" imgW="5288064" imgH="57936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768350"/>
                          <a:ext cx="8712968" cy="943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414821"/>
                </p:ext>
              </p:extLst>
            </p:nvPr>
          </p:nvGraphicFramePr>
          <p:xfrm>
            <a:off x="3275856" y="751783"/>
            <a:ext cx="5472608" cy="444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4857" name="Equation" r:id="rId7" imgW="3403440" imgH="279360" progId="Equation.3">
                    <p:embed/>
                  </p:oleObj>
                </mc:Choice>
                <mc:Fallback>
                  <p:oleObj name="Equation" r:id="rId7" imgW="3403440" imgH="279360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751783"/>
                          <a:ext cx="5472608" cy="4449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22971"/>
              </p:ext>
            </p:extLst>
          </p:nvPr>
        </p:nvGraphicFramePr>
        <p:xfrm>
          <a:off x="755576" y="1772816"/>
          <a:ext cx="62642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858" name="Equation" r:id="rId9" imgW="3873240" imgH="482400" progId="Equation.3">
                  <p:embed/>
                </p:oleObj>
              </mc:Choice>
              <mc:Fallback>
                <p:oleObj name="Equation" r:id="rId9" imgW="3873240" imgH="482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62642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35186"/>
              </p:ext>
            </p:extLst>
          </p:nvPr>
        </p:nvGraphicFramePr>
        <p:xfrm>
          <a:off x="107504" y="3068960"/>
          <a:ext cx="8856984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859" name="Equation" r:id="rId11" imgW="5321160" imgH="952200" progId="Equation.3">
                  <p:embed/>
                </p:oleObj>
              </mc:Choice>
              <mc:Fallback>
                <p:oleObj name="Equation" r:id="rId11" imgW="5321160" imgH="95220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068960"/>
                        <a:ext cx="8856984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263691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因此利用球面坐标变换得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78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276926"/>
              </p:ext>
            </p:extLst>
          </p:nvPr>
        </p:nvGraphicFramePr>
        <p:xfrm>
          <a:off x="361653" y="999579"/>
          <a:ext cx="27701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16" name="Document" r:id="rId3" imgW="1485468" imgH="298319" progId="Word.Document.8">
                  <p:embed/>
                </p:oleObj>
              </mc:Choice>
              <mc:Fallback>
                <p:oleObj name="Document" r:id="rId3" imgW="1485468" imgH="298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53" y="999579"/>
                        <a:ext cx="27701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5916"/>
              </p:ext>
            </p:extLst>
          </p:nvPr>
        </p:nvGraphicFramePr>
        <p:xfrm>
          <a:off x="2849562" y="764704"/>
          <a:ext cx="3810817" cy="74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17" name="Equation" r:id="rId5" imgW="2070000" imgH="380880" progId="Equation.3">
                  <p:embed/>
                </p:oleObj>
              </mc:Choice>
              <mc:Fallback>
                <p:oleObj name="Equation" r:id="rId5" imgW="2070000" imgH="38088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2" y="764704"/>
                        <a:ext cx="3810817" cy="749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67544" y="1772816"/>
            <a:ext cx="6093569" cy="1717675"/>
            <a:chOff x="467544" y="1772816"/>
            <a:chExt cx="6093569" cy="171767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049207"/>
                </p:ext>
              </p:extLst>
            </p:nvPr>
          </p:nvGraphicFramePr>
          <p:xfrm>
            <a:off x="1763688" y="1772816"/>
            <a:ext cx="4797425" cy="171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818" name="Equation" r:id="rId7" imgW="2882880" imgH="965160" progId="Equation.3">
                    <p:embed/>
                  </p:oleObj>
                </mc:Choice>
                <mc:Fallback>
                  <p:oleObj name="Equation" r:id="rId7" imgW="2882880" imgH="965160" progId="Equation.3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1772816"/>
                          <a:ext cx="4797425" cy="171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67544" y="2391271"/>
              <a:ext cx="16379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/>
                <a:t>由公式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1560" y="3861048"/>
            <a:ext cx="4753471" cy="1695450"/>
            <a:chOff x="611560" y="3861048"/>
            <a:chExt cx="4753471" cy="169545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673504"/>
                </p:ext>
              </p:extLst>
            </p:nvPr>
          </p:nvGraphicFramePr>
          <p:xfrm>
            <a:off x="1475656" y="3861048"/>
            <a:ext cx="3889375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819" name="Equation" r:id="rId9" imgW="2336760" imgH="952200" progId="Equation.3">
                    <p:embed/>
                  </p:oleObj>
                </mc:Choice>
                <mc:Fallback>
                  <p:oleObj name="Equation" r:id="rId9" imgW="2336760" imgH="95220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3861048"/>
                          <a:ext cx="3889375" cy="1695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611560" y="4407495"/>
              <a:ext cx="13498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/>
                <a:t>即得</a:t>
              </a:r>
              <a:endParaRPr lang="zh-CN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5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611560" y="179929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四、对称性的利用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67544" y="836712"/>
            <a:ext cx="4153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、二重积分的对称性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21085" y="3356992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</a:rPr>
              <a:t>使用对称性时应注意：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11560" y="3904679"/>
            <a:ext cx="716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１、</a:t>
            </a:r>
            <a:r>
              <a:rPr lang="zh-CN" altLang="en-US" sz="2800" b="1">
                <a:solidFill>
                  <a:srgbClr val="FF3300"/>
                </a:solidFill>
              </a:rPr>
              <a:t>积分区域</a:t>
            </a:r>
            <a:r>
              <a:rPr lang="zh-CN" altLang="en-US" sz="2800" b="1"/>
              <a:t>关于坐标轴的</a:t>
            </a:r>
            <a:r>
              <a:rPr lang="zh-CN" altLang="en-US" sz="2800" b="1">
                <a:solidFill>
                  <a:srgbClr val="FF3300"/>
                </a:solidFill>
              </a:rPr>
              <a:t>对称性</a:t>
            </a:r>
            <a:r>
              <a:rPr lang="zh-CN" altLang="en-US" sz="2800" b="1"/>
              <a:t>；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14735" y="4576192"/>
            <a:ext cx="76819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２、</a:t>
            </a:r>
            <a:r>
              <a:rPr lang="zh-CN" altLang="en-US" sz="2800" b="1" dirty="0">
                <a:solidFill>
                  <a:srgbClr val="FF3300"/>
                </a:solidFill>
              </a:rPr>
              <a:t>被积函数</a:t>
            </a:r>
            <a:r>
              <a:rPr lang="zh-CN" altLang="en-US" sz="2800" b="1" dirty="0"/>
              <a:t>在积分区域上的关于二个积分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 变量的</a:t>
            </a:r>
            <a:r>
              <a:rPr lang="zh-CN" altLang="en-US" sz="2800" b="1" dirty="0">
                <a:solidFill>
                  <a:srgbClr val="FF3300"/>
                </a:solidFill>
              </a:rPr>
              <a:t>奇偶性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endParaRPr lang="en-US" altLang="zh-CN" sz="2800" b="1" dirty="0">
              <a:solidFill>
                <a:srgbClr val="FF33CC"/>
              </a:solidFill>
            </a:endParaRP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07835"/>
              </p:ext>
            </p:extLst>
          </p:nvPr>
        </p:nvGraphicFramePr>
        <p:xfrm>
          <a:off x="231973" y="1484784"/>
          <a:ext cx="8372475" cy="228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962" name="文档" r:id="rId3" imgW="8523259" imgH="2332213" progId="Word.Document.8">
                  <p:embed/>
                </p:oleObj>
              </mc:Choice>
              <mc:Fallback>
                <p:oleObj name="文档" r:id="rId3" imgW="8523259" imgH="2332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3" y="1484784"/>
                        <a:ext cx="8372475" cy="2284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779512" y="2996952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</a:rPr>
              <a:t>使用对称性时应注意：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85800" y="3573016"/>
            <a:ext cx="716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１、</a:t>
            </a:r>
            <a:r>
              <a:rPr lang="zh-CN" altLang="en-US" sz="2800" b="1" dirty="0">
                <a:solidFill>
                  <a:srgbClr val="FF3300"/>
                </a:solidFill>
              </a:rPr>
              <a:t>积分区域</a:t>
            </a:r>
            <a:r>
              <a:rPr lang="zh-CN" altLang="en-US" sz="2800" b="1" dirty="0"/>
              <a:t>关于坐标面的</a:t>
            </a:r>
            <a:r>
              <a:rPr lang="zh-CN" altLang="en-US" sz="2800" b="1" dirty="0">
                <a:solidFill>
                  <a:srgbClr val="FF3300"/>
                </a:solidFill>
              </a:rPr>
              <a:t>对称性</a:t>
            </a:r>
            <a:r>
              <a:rPr lang="zh-CN" altLang="en-US" sz="2800" b="1" dirty="0"/>
              <a:t>；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00088" y="4168328"/>
            <a:ext cx="768191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２、</a:t>
            </a:r>
            <a:r>
              <a:rPr lang="zh-CN" altLang="en-US" sz="2800" b="1">
                <a:solidFill>
                  <a:srgbClr val="FF33CC"/>
                </a:solidFill>
              </a:rPr>
              <a:t>被积函数</a:t>
            </a:r>
            <a:r>
              <a:rPr lang="zh-CN" altLang="en-US" sz="2800" b="1"/>
              <a:t>在积分区域上的关于三个坐标轴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        </a:t>
            </a:r>
            <a:r>
              <a:rPr lang="en-US" altLang="zh-CN" sz="2800" b="1"/>
              <a:t>(</a:t>
            </a:r>
            <a:r>
              <a:rPr lang="zh-CN" altLang="en-US" sz="2800" b="1"/>
              <a:t>三个变量</a:t>
            </a:r>
            <a:r>
              <a:rPr lang="en-US" altLang="zh-CN" sz="2800" b="1"/>
              <a:t>)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FF33CC"/>
                </a:solidFill>
              </a:rPr>
              <a:t>奇偶性</a:t>
            </a:r>
            <a:r>
              <a:rPr lang="en-US" altLang="zh-CN" sz="2800" b="1">
                <a:solidFill>
                  <a:srgbClr val="FF33CC"/>
                </a:solidFill>
              </a:rPr>
              <a:t>.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20642"/>
              </p:ext>
            </p:extLst>
          </p:nvPr>
        </p:nvGraphicFramePr>
        <p:xfrm>
          <a:off x="472380" y="1052736"/>
          <a:ext cx="7988052" cy="224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986" name="文档" r:id="rId3" imgW="8309763" imgH="2345167" progId="Word.Document.8">
                  <p:embed/>
                </p:oleObj>
              </mc:Choice>
              <mc:Fallback>
                <p:oleObj name="文档" r:id="rId3" imgW="8309763" imgH="2345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80" y="1052736"/>
                        <a:ext cx="7988052" cy="224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55650" y="339725"/>
            <a:ext cx="4153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、三重积分的对称性</a:t>
            </a:r>
          </a:p>
        </p:txBody>
      </p:sp>
    </p:spTree>
    <p:extLst>
      <p:ext uri="{BB962C8B-B14F-4D97-AF65-F5344CB8AC3E}">
        <p14:creationId xmlns:p14="http://schemas.microsoft.com/office/powerpoint/2010/main" val="37536026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75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51520" y="1844824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6466"/>
              </p:ext>
            </p:extLst>
          </p:nvPr>
        </p:nvGraphicFramePr>
        <p:xfrm>
          <a:off x="330696" y="162814"/>
          <a:ext cx="7841704" cy="172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34" name="Document" r:id="rId3" imgW="8289242" imgH="1838853" progId="Word.Document.8">
                  <p:embed/>
                </p:oleObj>
              </mc:Choice>
              <mc:Fallback>
                <p:oleObj name="Document" r:id="rId3" imgW="8289242" imgH="1838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96" y="162814"/>
                        <a:ext cx="7841704" cy="1727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961063" y="1484784"/>
            <a:ext cx="2003425" cy="2024881"/>
            <a:chOff x="6384999" y="1980183"/>
            <a:chExt cx="2003425" cy="2024881"/>
          </a:xfrm>
        </p:grpSpPr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837021"/>
                </p:ext>
              </p:extLst>
            </p:nvPr>
          </p:nvGraphicFramePr>
          <p:xfrm>
            <a:off x="7236296" y="1980183"/>
            <a:ext cx="726887" cy="296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35" name="Equation" r:id="rId5" imgW="444240" imgH="190440" progId="Equation.3">
                    <p:embed/>
                  </p:oleObj>
                </mc:Choice>
                <mc:Fallback>
                  <p:oleObj name="Equation" r:id="rId5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1980183"/>
                          <a:ext cx="726887" cy="296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6384999" y="2996952"/>
              <a:ext cx="2003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062415" y="1988840"/>
              <a:ext cx="2356" cy="2016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 flipH="1">
              <a:off x="6384999" y="2204864"/>
              <a:ext cx="1359546" cy="1495642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384999" y="3700506"/>
              <a:ext cx="13595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744544" y="2204864"/>
              <a:ext cx="0" cy="15136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062415" y="2996952"/>
              <a:ext cx="682129" cy="7035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958232"/>
                </p:ext>
              </p:extLst>
            </p:nvPr>
          </p:nvGraphicFramePr>
          <p:xfrm>
            <a:off x="7382169" y="2564904"/>
            <a:ext cx="337426" cy="34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36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2169" y="2564904"/>
                          <a:ext cx="337426" cy="34539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911599"/>
                </p:ext>
              </p:extLst>
            </p:nvPr>
          </p:nvGraphicFramePr>
          <p:xfrm>
            <a:off x="7398044" y="2996952"/>
            <a:ext cx="342307" cy="351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37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8044" y="2996952"/>
                          <a:ext cx="342307" cy="35177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40438"/>
                </p:ext>
              </p:extLst>
            </p:nvPr>
          </p:nvGraphicFramePr>
          <p:xfrm>
            <a:off x="7114182" y="3372544"/>
            <a:ext cx="321917" cy="32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38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4182" y="3372544"/>
                          <a:ext cx="321917" cy="3279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279234"/>
                </p:ext>
              </p:extLst>
            </p:nvPr>
          </p:nvGraphicFramePr>
          <p:xfrm>
            <a:off x="6676384" y="3366194"/>
            <a:ext cx="326748" cy="33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39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6384" y="3366194"/>
                          <a:ext cx="326748" cy="33431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82771"/>
              </p:ext>
            </p:extLst>
          </p:nvPr>
        </p:nvGraphicFramePr>
        <p:xfrm>
          <a:off x="179512" y="2083188"/>
          <a:ext cx="7200800" cy="282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40" name="Equation" r:id="rId15" imgW="3733560" imgH="1447560" progId="Equation.3">
                  <p:embed/>
                </p:oleObj>
              </mc:Choice>
              <mc:Fallback>
                <p:oleObj name="Equation" r:id="rId15" imgW="3733560" imgH="14475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83188"/>
                        <a:ext cx="7200800" cy="2822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708720" y="4005064"/>
            <a:ext cx="3143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65104" y="4005064"/>
            <a:ext cx="3143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384642"/>
              </p:ext>
            </p:extLst>
          </p:nvPr>
        </p:nvGraphicFramePr>
        <p:xfrm>
          <a:off x="436773" y="5085184"/>
          <a:ext cx="6830293" cy="66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41" name="Equation" r:id="rId17" imgW="3809880" imgH="368280" progId="Equation.3">
                  <p:embed/>
                </p:oleObj>
              </mc:Choice>
              <mc:Fallback>
                <p:oleObj name="Equation" r:id="rId17" imgW="3809880" imgH="3682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73" y="5085184"/>
                        <a:ext cx="6830293" cy="6676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8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下箭头 17"/>
          <p:cNvSpPr/>
          <p:nvPr/>
        </p:nvSpPr>
        <p:spPr>
          <a:xfrm>
            <a:off x="910444" y="4005064"/>
            <a:ext cx="45719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 rot="16200000" flipH="1">
            <a:off x="5997488" y="4523788"/>
            <a:ext cx="1944218" cy="90676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516" name="对象 1495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272782"/>
              </p:ext>
            </p:extLst>
          </p:nvPr>
        </p:nvGraphicFramePr>
        <p:xfrm>
          <a:off x="1807988" y="5929014"/>
          <a:ext cx="61483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42" name="Equation" r:id="rId19" imgW="3429000" imgH="368280" progId="Equation.3">
                  <p:embed/>
                </p:oleObj>
              </mc:Choice>
              <mc:Fallback>
                <p:oleObj name="Equation" r:id="rId19" imgW="3429000" imgH="36828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988" y="5929014"/>
                        <a:ext cx="6148388" cy="668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49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398606"/>
              </p:ext>
            </p:extLst>
          </p:nvPr>
        </p:nvGraphicFramePr>
        <p:xfrm>
          <a:off x="395536" y="3789040"/>
          <a:ext cx="8234595" cy="181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101" name="Document" r:id="rId3" imgW="4336875" imgH="960450" progId="Word.Document.8">
                  <p:embed/>
                </p:oleObj>
              </mc:Choice>
              <mc:Fallback>
                <p:oleObj name="Document" r:id="rId3" imgW="4336875" imgH="960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89040"/>
                        <a:ext cx="8234595" cy="1812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1560" y="692284"/>
            <a:ext cx="7594600" cy="2808726"/>
            <a:chOff x="618437" y="4778778"/>
            <a:chExt cx="7206846" cy="2472891"/>
          </a:xfrm>
        </p:grpSpPr>
        <p:graphicFrame>
          <p:nvGraphicFramePr>
            <p:cNvPr id="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6908042"/>
                </p:ext>
              </p:extLst>
            </p:nvPr>
          </p:nvGraphicFramePr>
          <p:xfrm>
            <a:off x="618437" y="4847651"/>
            <a:ext cx="7206846" cy="2404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102" name="Document" r:id="rId5" imgW="4879074" imgH="1758246" progId="Word.Document.8">
                    <p:embed/>
                  </p:oleObj>
                </mc:Choice>
                <mc:Fallback>
                  <p:oleObj name="Document" r:id="rId5" imgW="4879074" imgH="175824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37" y="4847651"/>
                          <a:ext cx="7206846" cy="2404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1691829" y="5009241"/>
              <a:ext cx="2376487" cy="1584325"/>
              <a:chOff x="8280" y="9072"/>
              <a:chExt cx="2881" cy="1985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V="1">
                <a:off x="8562" y="9072"/>
                <a:ext cx="1" cy="1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8280" y="10886"/>
                <a:ext cx="28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>
                <a:off x="8820" y="9732"/>
                <a:ext cx="19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8820" y="10200"/>
                <a:ext cx="19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9180" y="9264"/>
                <a:ext cx="1" cy="1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9877" y="9264"/>
                <a:ext cx="1" cy="14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0"/>
            <p:cNvGrpSpPr>
              <a:grpSpLocks/>
            </p:cNvGrpSpPr>
            <p:nvPr/>
          </p:nvGrpSpPr>
          <p:grpSpPr bwMode="auto">
            <a:xfrm>
              <a:off x="5076379" y="4778778"/>
              <a:ext cx="2160587" cy="1886224"/>
              <a:chOff x="8460" y="8935"/>
              <a:chExt cx="2701" cy="2202"/>
            </a:xfrm>
          </p:grpSpPr>
          <p:sp>
            <p:nvSpPr>
              <p:cNvPr id="27" name="Arc 11"/>
              <p:cNvSpPr>
                <a:spLocks/>
              </p:cNvSpPr>
              <p:nvPr/>
            </p:nvSpPr>
            <p:spPr bwMode="auto">
              <a:xfrm flipH="1">
                <a:off x="9208" y="9701"/>
                <a:ext cx="1801" cy="9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" name="Group 12"/>
              <p:cNvGrpSpPr>
                <a:grpSpLocks/>
              </p:cNvGrpSpPr>
              <p:nvPr/>
            </p:nvGrpSpPr>
            <p:grpSpPr bwMode="auto">
              <a:xfrm>
                <a:off x="8460" y="8935"/>
                <a:ext cx="2701" cy="2202"/>
                <a:chOff x="8460" y="8935"/>
                <a:chExt cx="2701" cy="2202"/>
              </a:xfrm>
            </p:grpSpPr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8460" y="10886"/>
                  <a:ext cx="270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640" y="8952"/>
                  <a:ext cx="1" cy="21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Arc 15"/>
                <p:cNvSpPr>
                  <a:spLocks/>
                </p:cNvSpPr>
                <p:nvPr/>
              </p:nvSpPr>
              <p:spPr bwMode="auto">
                <a:xfrm flipH="1">
                  <a:off x="8867" y="9083"/>
                  <a:ext cx="1621" cy="93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Arc 16"/>
                <p:cNvSpPr>
                  <a:spLocks/>
                </p:cNvSpPr>
                <p:nvPr/>
              </p:nvSpPr>
              <p:spPr bwMode="auto">
                <a:xfrm flipH="1" flipV="1">
                  <a:off x="9049" y="9379"/>
                  <a:ext cx="1441" cy="93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Arc 17"/>
                <p:cNvSpPr>
                  <a:spLocks/>
                </p:cNvSpPr>
                <p:nvPr/>
              </p:nvSpPr>
              <p:spPr bwMode="auto">
                <a:xfrm flipH="1" flipV="1">
                  <a:off x="9540" y="8935"/>
                  <a:ext cx="1441" cy="93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32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26144"/>
              </p:ext>
            </p:extLst>
          </p:nvPr>
        </p:nvGraphicFramePr>
        <p:xfrm>
          <a:off x="728663" y="530225"/>
          <a:ext cx="7235825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62" name="Document" r:id="rId3" imgW="7335893" imgH="2132854" progId="Word.Document.8">
                  <p:embed/>
                </p:oleObj>
              </mc:Choice>
              <mc:Fallback>
                <p:oleObj name="Document" r:id="rId3" imgW="7335893" imgH="2132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530225"/>
                        <a:ext cx="7235825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85800" y="2590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143000" y="2590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积分域关于三个坐标面都对称</a:t>
            </a:r>
            <a:r>
              <a:rPr lang="zh-CN" altLang="en-US" sz="2800" b="1"/>
              <a:t>，</a:t>
            </a:r>
          </a:p>
        </p:txBody>
      </p:sp>
      <p:grpSp>
        <p:nvGrpSpPr>
          <p:cNvPr id="148485" name="Group 5"/>
          <p:cNvGrpSpPr>
            <a:grpSpLocks/>
          </p:cNvGrpSpPr>
          <p:nvPr/>
        </p:nvGrpSpPr>
        <p:grpSpPr bwMode="auto">
          <a:xfrm>
            <a:off x="1143000" y="3124200"/>
            <a:ext cx="4676775" cy="519113"/>
            <a:chOff x="864" y="2505"/>
            <a:chExt cx="2946" cy="327"/>
          </a:xfrm>
        </p:grpSpPr>
        <p:sp>
          <p:nvSpPr>
            <p:cNvPr id="148486" name="Text Box 6"/>
            <p:cNvSpPr txBox="1">
              <a:spLocks noChangeArrowheads="1"/>
            </p:cNvSpPr>
            <p:nvPr/>
          </p:nvSpPr>
          <p:spPr bwMode="auto">
            <a:xfrm>
              <a:off x="864" y="2505"/>
              <a:ext cx="2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被积函数</a:t>
              </a:r>
              <a:r>
                <a:rPr lang="zh-CN" altLang="en-US" sz="2800" b="1"/>
                <a:t>是    的</a:t>
              </a:r>
              <a:r>
                <a:rPr lang="zh-CN" altLang="en-US" sz="2800" b="1">
                  <a:solidFill>
                    <a:srgbClr val="0066FF"/>
                  </a:solidFill>
                </a:rPr>
                <a:t>奇函数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148487" name="Object 7"/>
            <p:cNvGraphicFramePr>
              <a:graphicFrameLocks noChangeAspect="1"/>
            </p:cNvGraphicFramePr>
            <p:nvPr/>
          </p:nvGraphicFramePr>
          <p:xfrm>
            <a:off x="2064" y="2578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63" name="公式" r:id="rId5" imgW="215640" imgH="266400" progId="Equation.3">
                    <p:embed/>
                  </p:oleObj>
                </mc:Choice>
                <mc:Fallback>
                  <p:oleObj name="公式" r:id="rId5" imgW="2156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78"/>
                          <a:ext cx="1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609600" y="3646488"/>
          <a:ext cx="54229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64" name="公式" r:id="rId7" imgW="5194080" imgH="1002960" progId="Equation.3">
                  <p:embed/>
                </p:oleObj>
              </mc:Choice>
              <mc:Fallback>
                <p:oleObj name="公式" r:id="rId7" imgW="51940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46488"/>
                        <a:ext cx="54229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848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2514600"/>
            <a:ext cx="2325687" cy="2514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432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54200"/>
            <a:ext cx="2209800" cy="20986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33400" y="2311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371600" y="2235200"/>
          <a:ext cx="2586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1" name="公式" r:id="rId4" imgW="2209680" imgH="520560" progId="Equation.3">
                  <p:embed/>
                </p:oleObj>
              </mc:Choice>
              <mc:Fallback>
                <p:oleObj name="公式" r:id="rId4" imgW="2209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35200"/>
                        <a:ext cx="2586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574675" y="2921000"/>
          <a:ext cx="53324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2" name="公式" r:id="rId6" imgW="4559040" imgH="469800" progId="Equation.3">
                  <p:embed/>
                </p:oleObj>
              </mc:Choice>
              <mc:Fallback>
                <p:oleObj name="公式" r:id="rId6" imgW="4559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921000"/>
                        <a:ext cx="53324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3581400" y="3454400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25347"/>
              </p:ext>
            </p:extLst>
          </p:nvPr>
        </p:nvGraphicFramePr>
        <p:xfrm>
          <a:off x="463550" y="411163"/>
          <a:ext cx="7513638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3" name="Document" r:id="rId8" imgW="7408618" imgH="1734855" progId="Word.Document.8">
                  <p:embed/>
                </p:oleObj>
              </mc:Choice>
              <mc:Fallback>
                <p:oleObj name="Document" r:id="rId8" imgW="7408618" imgH="17348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11163"/>
                        <a:ext cx="7513638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641350" y="3683000"/>
          <a:ext cx="5378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4" name="文档" r:id="rId10" imgW="5486400" imgH="485640" progId="Word.Document.8">
                  <p:embed/>
                </p:oleObj>
              </mc:Choice>
              <mc:Fallback>
                <p:oleObj name="文档" r:id="rId10" imgW="5486400" imgH="485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683000"/>
                        <a:ext cx="5378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381000" y="4343400"/>
          <a:ext cx="382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5" name="文档" r:id="rId12" imgW="3822840" imgH="462240" progId="Word.Document.8">
                  <p:embed/>
                </p:oleObj>
              </mc:Choice>
              <mc:Fallback>
                <p:oleObj name="文档" r:id="rId12" imgW="3822840" imgH="46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382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3810000" y="4292600"/>
          <a:ext cx="4216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76" name="文档" r:id="rId14" imgW="3867120" imgH="800280" progId="Word.Document.8">
                  <p:embed/>
                </p:oleObj>
              </mc:Choice>
              <mc:Fallback>
                <p:oleObj name="文档" r:id="rId14" imgW="3867120" imgH="80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92600"/>
                        <a:ext cx="4216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5923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76200" y="609600"/>
          <a:ext cx="607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4" name="文档" r:id="rId3" imgW="6066866" imgH="464771" progId="Word.Document.8">
                  <p:embed/>
                </p:oleObj>
              </mc:Choice>
              <mc:Fallback>
                <p:oleObj name="文档" r:id="rId3" imgW="6066866" imgH="4647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09600"/>
                        <a:ext cx="607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4991100" y="609600"/>
          <a:ext cx="392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5" name="文档" r:id="rId5" imgW="3924114" imgH="542501" progId="Word.Document.8">
                  <p:embed/>
                </p:oleObj>
              </mc:Choice>
              <mc:Fallback>
                <p:oleObj name="文档" r:id="rId5" imgW="3924114" imgH="5425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609600"/>
                        <a:ext cx="392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133600" y="1173163"/>
          <a:ext cx="26765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6" name="公式" r:id="rId7" imgW="2260440" imgH="812520" progId="Equation.3">
                  <p:embed/>
                </p:oleObj>
              </mc:Choice>
              <mc:Fallback>
                <p:oleObj name="公式" r:id="rId7" imgW="2260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73163"/>
                        <a:ext cx="26765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796925" y="2212975"/>
          <a:ext cx="601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7" name="文档" r:id="rId9" imgW="5486400" imgH="800280" progId="Word.Document.8">
                  <p:embed/>
                </p:oleObj>
              </mc:Choice>
              <mc:Fallback>
                <p:oleObj name="文档" r:id="rId9" imgW="5486400" imgH="80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212975"/>
                        <a:ext cx="6019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1371600" y="3048000"/>
          <a:ext cx="594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8" name="文档" r:id="rId11" imgW="5486400" imgH="800280" progId="Word.Document.8">
                  <p:embed/>
                </p:oleObj>
              </mc:Choice>
              <mc:Fallback>
                <p:oleObj name="文档" r:id="rId11" imgW="5486400" imgH="80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594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2032000" y="3973513"/>
          <a:ext cx="34544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99" name="公式" r:id="rId13" imgW="3390840" imgH="812520" progId="Equation.3">
                  <p:embed/>
                </p:oleObj>
              </mc:Choice>
              <mc:Fallback>
                <p:oleObj name="公式" r:id="rId13" imgW="33908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973513"/>
                        <a:ext cx="34544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355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32882"/>
              </p:ext>
            </p:extLst>
          </p:nvPr>
        </p:nvGraphicFramePr>
        <p:xfrm>
          <a:off x="505541" y="522288"/>
          <a:ext cx="3024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4" name="文档" r:id="rId3" imgW="2914560" imgH="460440" progId="Word.Document.8">
                  <p:embed/>
                </p:oleObj>
              </mc:Choice>
              <mc:Fallback>
                <p:oleObj name="文档" r:id="rId3" imgW="2914560" imgH="460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41" y="522288"/>
                        <a:ext cx="30241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42879"/>
              </p:ext>
            </p:extLst>
          </p:nvPr>
        </p:nvGraphicFramePr>
        <p:xfrm>
          <a:off x="457200" y="1185768"/>
          <a:ext cx="1882552" cy="43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5" name="公式" r:id="rId5" imgW="1600200" imgH="368280" progId="Equation.3">
                  <p:embed/>
                </p:oleObj>
              </mc:Choice>
              <mc:Fallback>
                <p:oleObj name="公式" r:id="rId5" imgW="1600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85768"/>
                        <a:ext cx="1882552" cy="433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34205"/>
              </p:ext>
            </p:extLst>
          </p:nvPr>
        </p:nvGraphicFramePr>
        <p:xfrm>
          <a:off x="2819401" y="1171395"/>
          <a:ext cx="1680592" cy="44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6" name="公式" r:id="rId7" imgW="1333440" imgH="368280" progId="Equation.3">
                  <p:embed/>
                </p:oleObj>
              </mc:Choice>
              <mc:Fallback>
                <p:oleObj name="公式" r:id="rId7" imgW="13334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171395"/>
                        <a:ext cx="1680592" cy="446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44301"/>
              </p:ext>
            </p:extLst>
          </p:nvPr>
        </p:nvGraphicFramePr>
        <p:xfrm>
          <a:off x="4765675" y="1027624"/>
          <a:ext cx="3046685" cy="59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7" name="公式" r:id="rId9" imgW="2400120" imgH="469800" progId="Equation.3">
                  <p:embed/>
                </p:oleObj>
              </mc:Choice>
              <mc:Fallback>
                <p:oleObj name="公式" r:id="rId9" imgW="240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027624"/>
                        <a:ext cx="3046685" cy="59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43750"/>
              </p:ext>
            </p:extLst>
          </p:nvPr>
        </p:nvGraphicFramePr>
        <p:xfrm>
          <a:off x="2819400" y="1726999"/>
          <a:ext cx="1752599" cy="48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8" name="公式" r:id="rId11" imgW="1688760" imgH="469800" progId="Equation.3">
                  <p:embed/>
                </p:oleObj>
              </mc:Choice>
              <mc:Fallback>
                <p:oleObj name="公式" r:id="rId11" imgW="1688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26999"/>
                        <a:ext cx="1752599" cy="487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18194"/>
              </p:ext>
            </p:extLst>
          </p:nvPr>
        </p:nvGraphicFramePr>
        <p:xfrm>
          <a:off x="533400" y="1762068"/>
          <a:ext cx="2708275" cy="57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9" name="文档" r:id="rId13" imgW="2637720" imgH="561960" progId="Word.Document.8">
                  <p:embed/>
                </p:oleObj>
              </mc:Choice>
              <mc:Fallback>
                <p:oleObj name="文档" r:id="rId13" imgW="2637720" imgH="56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62068"/>
                        <a:ext cx="2708275" cy="576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29405"/>
              </p:ext>
            </p:extLst>
          </p:nvPr>
        </p:nvGraphicFramePr>
        <p:xfrm>
          <a:off x="685801" y="2507422"/>
          <a:ext cx="5830415" cy="76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80" name="公式" r:id="rId15" imgW="5778360" imgH="761760" progId="Equation.3">
                  <p:embed/>
                </p:oleObj>
              </mc:Choice>
              <mc:Fallback>
                <p:oleObj name="公式" r:id="rId15" imgW="57783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2507422"/>
                        <a:ext cx="5830415" cy="769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48597"/>
              </p:ext>
            </p:extLst>
          </p:nvPr>
        </p:nvGraphicFramePr>
        <p:xfrm>
          <a:off x="1066800" y="3399589"/>
          <a:ext cx="2569096" cy="84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81" name="公式" r:id="rId17" imgW="2552400" imgH="838080" progId="Equation.3">
                  <p:embed/>
                </p:oleObj>
              </mc:Choice>
              <mc:Fallback>
                <p:oleObj name="公式" r:id="rId17" imgW="2552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99589"/>
                        <a:ext cx="2569096" cy="845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5138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作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P271: 1(1,2,4), 2(2), 4(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5(2-6).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7E8931-CFF7-4AA1-A24E-24CE04E6198D}"/>
              </a:ext>
            </a:extLst>
          </p:cNvPr>
          <p:cNvSpPr/>
          <p:nvPr/>
        </p:nvSpPr>
        <p:spPr>
          <a:xfrm>
            <a:off x="835968" y="3236783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3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280920" cy="179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74" name="Document" r:id="rId3" imgW="4625616" imgH="1004712" progId="Word.Document.8">
                  <p:embed/>
                </p:oleObj>
              </mc:Choice>
              <mc:Fallback>
                <p:oleObj name="Document" r:id="rId3" imgW="4625616" imgH="1004712" progId="Word.Document.8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8280920" cy="179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3528" y="2543287"/>
          <a:ext cx="6196682" cy="225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75" name="Document" r:id="rId5" imgW="3395046" imgH="1233939" progId="Word.Document.8">
                  <p:embed/>
                </p:oleObj>
              </mc:Choice>
              <mc:Fallback>
                <p:oleObj name="Document" r:id="rId5" imgW="3395046" imgH="1233939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43287"/>
                        <a:ext cx="6196682" cy="2253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1912" y="188640"/>
            <a:ext cx="2943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、公式的证明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27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/>
          </p:nvPr>
        </p:nvGraphicFramePr>
        <p:xfrm>
          <a:off x="185738" y="388764"/>
          <a:ext cx="834866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06" name="Document" r:id="rId3" imgW="4614815" imgH="1016587" progId="Word.Document.8">
                  <p:embed/>
                </p:oleObj>
              </mc:Choice>
              <mc:Fallback>
                <p:oleObj name="Document" r:id="rId3" imgW="4614815" imgH="1016587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88764"/>
                        <a:ext cx="834866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92175" y="2970385"/>
          <a:ext cx="40465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07" name="公式" r:id="rId5" imgW="2070000" imgH="571320" progId="Equation.3">
                  <p:embed/>
                </p:oleObj>
              </mc:Choice>
              <mc:Fallback>
                <p:oleObj name="公式" r:id="rId5" imgW="2070000" imgH="57132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970385"/>
                        <a:ext cx="40465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"/>
          <p:cNvGraphicFramePr>
            <a:graphicFrameLocks noChangeAspect="1"/>
          </p:cNvGraphicFramePr>
          <p:nvPr>
            <p:extLst/>
          </p:nvPr>
        </p:nvGraphicFramePr>
        <p:xfrm>
          <a:off x="239142" y="4125940"/>
          <a:ext cx="6061050" cy="189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08" name="Document" r:id="rId7" imgW="3468132" imgH="1083880" progId="Word.Document.8">
                  <p:embed/>
                </p:oleObj>
              </mc:Choice>
              <mc:Fallback>
                <p:oleObj name="Document" r:id="rId7" imgW="3468132" imgH="1083880" progId="Word.Document.8">
                  <p:embed/>
                  <p:pic>
                    <p:nvPicPr>
                      <p:cNvPr id="2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42" y="4125940"/>
                        <a:ext cx="6061050" cy="1895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372200" y="1292358"/>
            <a:ext cx="2292498" cy="1764487"/>
            <a:chOff x="1502247" y="4534048"/>
            <a:chExt cx="2292498" cy="1764487"/>
          </a:xfrm>
        </p:grpSpPr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1795761" y="4534048"/>
              <a:ext cx="1025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Rectangle 6"/>
            <p:cNvSpPr>
              <a:spLocks noChangeArrowheads="1"/>
            </p:cNvSpPr>
            <p:nvPr/>
          </p:nvSpPr>
          <p:spPr bwMode="auto">
            <a:xfrm>
              <a:off x="1793317" y="474677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Rectangle 7"/>
            <p:cNvSpPr>
              <a:spLocks noChangeArrowheads="1"/>
            </p:cNvSpPr>
            <p:nvPr/>
          </p:nvSpPr>
          <p:spPr bwMode="auto">
            <a:xfrm>
              <a:off x="1502247" y="4959498"/>
              <a:ext cx="2308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Rectangle 8"/>
            <p:cNvSpPr>
              <a:spLocks noChangeArrowheads="1"/>
            </p:cNvSpPr>
            <p:nvPr/>
          </p:nvSpPr>
          <p:spPr bwMode="auto">
            <a:xfrm>
              <a:off x="1782143" y="4959498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Rectangle 9"/>
            <p:cNvSpPr>
              <a:spLocks noChangeArrowheads="1"/>
            </p:cNvSpPr>
            <p:nvPr/>
          </p:nvSpPr>
          <p:spPr bwMode="auto">
            <a:xfrm>
              <a:off x="1804708" y="5383361"/>
              <a:ext cx="577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Rectangle 10"/>
            <p:cNvSpPr>
              <a:spLocks noChangeArrowheads="1"/>
            </p:cNvSpPr>
            <p:nvPr/>
          </p:nvSpPr>
          <p:spPr bwMode="auto">
            <a:xfrm>
              <a:off x="1812367" y="537383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Rectangle 11"/>
            <p:cNvSpPr>
              <a:spLocks noChangeArrowheads="1"/>
            </p:cNvSpPr>
            <p:nvPr/>
          </p:nvSpPr>
          <p:spPr bwMode="auto">
            <a:xfrm>
              <a:off x="1625544" y="6021536"/>
              <a:ext cx="3398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Rectangle 12"/>
            <p:cNvSpPr>
              <a:spLocks noChangeArrowheads="1"/>
            </p:cNvSpPr>
            <p:nvPr/>
          </p:nvSpPr>
          <p:spPr bwMode="auto">
            <a:xfrm>
              <a:off x="2332336" y="6021536"/>
              <a:ext cx="1025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Rectangle 13"/>
            <p:cNvSpPr>
              <a:spLocks noChangeArrowheads="1"/>
            </p:cNvSpPr>
            <p:nvPr/>
          </p:nvSpPr>
          <p:spPr bwMode="auto">
            <a:xfrm>
              <a:off x="2845272" y="6021536"/>
              <a:ext cx="2308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Rectangle 14"/>
            <p:cNvSpPr>
              <a:spLocks noChangeArrowheads="1"/>
            </p:cNvSpPr>
            <p:nvPr/>
          </p:nvSpPr>
          <p:spPr bwMode="auto">
            <a:xfrm>
              <a:off x="3133353" y="6021536"/>
              <a:ext cx="769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Rectangle 15"/>
            <p:cNvSpPr>
              <a:spLocks noChangeArrowheads="1"/>
            </p:cNvSpPr>
            <p:nvPr/>
          </p:nvSpPr>
          <p:spPr bwMode="auto">
            <a:xfrm>
              <a:off x="3666505" y="6021536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Group 16"/>
            <p:cNvGrpSpPr>
              <a:grpSpLocks/>
            </p:cNvGrpSpPr>
            <p:nvPr/>
          </p:nvGrpSpPr>
          <p:grpSpPr bwMode="auto">
            <a:xfrm>
              <a:off x="1922463" y="4621361"/>
              <a:ext cx="66675" cy="1503362"/>
              <a:chOff x="2390" y="1678"/>
              <a:chExt cx="104" cy="2367"/>
            </a:xfrm>
          </p:grpSpPr>
          <p:sp>
            <p:nvSpPr>
              <p:cNvPr id="242" name="Line 17"/>
              <p:cNvSpPr>
                <a:spLocks noChangeShapeType="1"/>
              </p:cNvSpPr>
              <p:nvPr/>
            </p:nvSpPr>
            <p:spPr bwMode="auto">
              <a:xfrm flipV="1">
                <a:off x="2438" y="1678"/>
                <a:ext cx="1" cy="2367"/>
              </a:xfrm>
              <a:prstGeom prst="line">
                <a:avLst/>
              </a:prstGeom>
              <a:noFill/>
              <a:ln w="10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Freeform 18"/>
              <p:cNvSpPr>
                <a:spLocks/>
              </p:cNvSpPr>
              <p:nvPr/>
            </p:nvSpPr>
            <p:spPr bwMode="auto">
              <a:xfrm>
                <a:off x="2390" y="1678"/>
                <a:ext cx="104" cy="103"/>
              </a:xfrm>
              <a:custGeom>
                <a:avLst/>
                <a:gdLst>
                  <a:gd name="T0" fmla="*/ 104 w 104"/>
                  <a:gd name="T1" fmla="*/ 103 h 103"/>
                  <a:gd name="T2" fmla="*/ 48 w 104"/>
                  <a:gd name="T3" fmla="*/ 0 h 103"/>
                  <a:gd name="T4" fmla="*/ 0 w 104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" h="103">
                    <a:moveTo>
                      <a:pt x="104" y="103"/>
                    </a:moveTo>
                    <a:lnTo>
                      <a:pt x="48" y="0"/>
                    </a:lnTo>
                    <a:lnTo>
                      <a:pt x="0" y="103"/>
                    </a:lnTo>
                  </a:path>
                </a:pathLst>
              </a:custGeom>
              <a:noFill/>
              <a:ln w="1016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4" name="Group 19"/>
            <p:cNvGrpSpPr>
              <a:grpSpLocks/>
            </p:cNvGrpSpPr>
            <p:nvPr/>
          </p:nvGrpSpPr>
          <p:grpSpPr bwMode="auto">
            <a:xfrm>
              <a:off x="1776413" y="5977086"/>
              <a:ext cx="1822450" cy="71437"/>
              <a:chOff x="2159" y="3813"/>
              <a:chExt cx="2871" cy="112"/>
            </a:xfrm>
          </p:grpSpPr>
          <p:sp>
            <p:nvSpPr>
              <p:cNvPr id="245" name="Line 20"/>
              <p:cNvSpPr>
                <a:spLocks noChangeShapeType="1"/>
              </p:cNvSpPr>
              <p:nvPr/>
            </p:nvSpPr>
            <p:spPr bwMode="auto">
              <a:xfrm>
                <a:off x="2159" y="3865"/>
                <a:ext cx="2871" cy="1"/>
              </a:xfrm>
              <a:prstGeom prst="line">
                <a:avLst/>
              </a:prstGeom>
              <a:noFill/>
              <a:ln w="101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Freeform 21"/>
              <p:cNvSpPr>
                <a:spLocks/>
              </p:cNvSpPr>
              <p:nvPr/>
            </p:nvSpPr>
            <p:spPr bwMode="auto">
              <a:xfrm>
                <a:off x="4935" y="3813"/>
                <a:ext cx="95" cy="112"/>
              </a:xfrm>
              <a:custGeom>
                <a:avLst/>
                <a:gdLst>
                  <a:gd name="T0" fmla="*/ 0 w 95"/>
                  <a:gd name="T1" fmla="*/ 112 h 112"/>
                  <a:gd name="T2" fmla="*/ 95 w 95"/>
                  <a:gd name="T3" fmla="*/ 52 h 112"/>
                  <a:gd name="T4" fmla="*/ 0 w 95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" h="112">
                    <a:moveTo>
                      <a:pt x="0" y="112"/>
                    </a:moveTo>
                    <a:lnTo>
                      <a:pt x="95" y="52"/>
                    </a:lnTo>
                    <a:lnTo>
                      <a:pt x="0" y="0"/>
                    </a:lnTo>
                  </a:path>
                </a:pathLst>
              </a:custGeom>
              <a:noFill/>
              <a:ln w="1016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7" name="Line 22"/>
            <p:cNvSpPr>
              <a:spLocks noChangeShapeType="1"/>
            </p:cNvSpPr>
            <p:nvPr/>
          </p:nvSpPr>
          <p:spPr bwMode="auto">
            <a:xfrm>
              <a:off x="2347913" y="5013473"/>
              <a:ext cx="795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Line 23"/>
            <p:cNvSpPr>
              <a:spLocks noChangeShapeType="1"/>
            </p:cNvSpPr>
            <p:nvPr/>
          </p:nvSpPr>
          <p:spPr bwMode="auto">
            <a:xfrm>
              <a:off x="2347913" y="5542111"/>
              <a:ext cx="795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Line 24"/>
            <p:cNvSpPr>
              <a:spLocks noChangeShapeType="1"/>
            </p:cNvSpPr>
            <p:nvPr/>
          </p:nvSpPr>
          <p:spPr bwMode="auto">
            <a:xfrm>
              <a:off x="2347913" y="5013473"/>
              <a:ext cx="0" cy="5286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Line 25"/>
            <p:cNvSpPr>
              <a:spLocks noChangeShapeType="1"/>
            </p:cNvSpPr>
            <p:nvPr/>
          </p:nvSpPr>
          <p:spPr bwMode="auto">
            <a:xfrm>
              <a:off x="3143250" y="5013473"/>
              <a:ext cx="0" cy="5286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1" name="Group 26"/>
            <p:cNvGrpSpPr>
              <a:grpSpLocks/>
            </p:cNvGrpSpPr>
            <p:nvPr/>
          </p:nvGrpSpPr>
          <p:grpSpPr bwMode="auto">
            <a:xfrm>
              <a:off x="1957388" y="5008711"/>
              <a:ext cx="395287" cy="11112"/>
              <a:chOff x="2446" y="2287"/>
              <a:chExt cx="622" cy="17"/>
            </a:xfrm>
          </p:grpSpPr>
          <p:sp>
            <p:nvSpPr>
              <p:cNvPr id="252" name="Freeform 27"/>
              <p:cNvSpPr>
                <a:spLocks/>
              </p:cNvSpPr>
              <p:nvPr/>
            </p:nvSpPr>
            <p:spPr bwMode="auto">
              <a:xfrm>
                <a:off x="3052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Freeform 28"/>
              <p:cNvSpPr>
                <a:spLocks/>
              </p:cNvSpPr>
              <p:nvPr/>
            </p:nvSpPr>
            <p:spPr bwMode="auto">
              <a:xfrm>
                <a:off x="3020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2988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2957" y="2287"/>
                <a:ext cx="15" cy="17"/>
              </a:xfrm>
              <a:custGeom>
                <a:avLst/>
                <a:gdLst>
                  <a:gd name="T0" fmla="*/ 15 w 15"/>
                  <a:gd name="T1" fmla="*/ 17 h 17"/>
                  <a:gd name="T2" fmla="*/ 15 w 15"/>
                  <a:gd name="T3" fmla="*/ 8 h 17"/>
                  <a:gd name="T4" fmla="*/ 7 w 15"/>
                  <a:gd name="T5" fmla="*/ 0 h 17"/>
                  <a:gd name="T6" fmla="*/ 7 w 15"/>
                  <a:gd name="T7" fmla="*/ 0 h 17"/>
                  <a:gd name="T8" fmla="*/ 0 w 15"/>
                  <a:gd name="T9" fmla="*/ 0 h 17"/>
                  <a:gd name="T10" fmla="*/ 0 w 15"/>
                  <a:gd name="T11" fmla="*/ 8 h 17"/>
                  <a:gd name="T12" fmla="*/ 0 w 15"/>
                  <a:gd name="T13" fmla="*/ 17 h 17"/>
                  <a:gd name="T14" fmla="*/ 7 w 15"/>
                  <a:gd name="T15" fmla="*/ 17 h 17"/>
                  <a:gd name="T16" fmla="*/ 15 w 15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7">
                    <a:moveTo>
                      <a:pt x="15" y="17"/>
                    </a:moveTo>
                    <a:lnTo>
                      <a:pt x="15" y="8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7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" name="Freeform 31"/>
              <p:cNvSpPr>
                <a:spLocks/>
              </p:cNvSpPr>
              <p:nvPr/>
            </p:nvSpPr>
            <p:spPr bwMode="auto">
              <a:xfrm>
                <a:off x="2925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Freeform 32"/>
              <p:cNvSpPr>
                <a:spLocks/>
              </p:cNvSpPr>
              <p:nvPr/>
            </p:nvSpPr>
            <p:spPr bwMode="auto">
              <a:xfrm>
                <a:off x="2893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8" name="Freeform 33"/>
              <p:cNvSpPr>
                <a:spLocks/>
              </p:cNvSpPr>
              <p:nvPr/>
            </p:nvSpPr>
            <p:spPr bwMode="auto">
              <a:xfrm>
                <a:off x="2861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9" name="Freeform 34"/>
              <p:cNvSpPr>
                <a:spLocks/>
              </p:cNvSpPr>
              <p:nvPr/>
            </p:nvSpPr>
            <p:spPr bwMode="auto">
              <a:xfrm>
                <a:off x="2829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Freeform 35"/>
              <p:cNvSpPr>
                <a:spLocks/>
              </p:cNvSpPr>
              <p:nvPr/>
            </p:nvSpPr>
            <p:spPr bwMode="auto">
              <a:xfrm>
                <a:off x="2797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1" name="Freeform 36"/>
              <p:cNvSpPr>
                <a:spLocks/>
              </p:cNvSpPr>
              <p:nvPr/>
            </p:nvSpPr>
            <p:spPr bwMode="auto">
              <a:xfrm>
                <a:off x="2765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2" name="Freeform 37"/>
              <p:cNvSpPr>
                <a:spLocks/>
              </p:cNvSpPr>
              <p:nvPr/>
            </p:nvSpPr>
            <p:spPr bwMode="auto">
              <a:xfrm>
                <a:off x="2733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3" name="Freeform 38"/>
              <p:cNvSpPr>
                <a:spLocks/>
              </p:cNvSpPr>
              <p:nvPr/>
            </p:nvSpPr>
            <p:spPr bwMode="auto">
              <a:xfrm>
                <a:off x="2701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Freeform 39"/>
              <p:cNvSpPr>
                <a:spLocks/>
              </p:cNvSpPr>
              <p:nvPr/>
            </p:nvSpPr>
            <p:spPr bwMode="auto">
              <a:xfrm>
                <a:off x="2669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5" name="Freeform 40"/>
              <p:cNvSpPr>
                <a:spLocks/>
              </p:cNvSpPr>
              <p:nvPr/>
            </p:nvSpPr>
            <p:spPr bwMode="auto">
              <a:xfrm>
                <a:off x="2637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" name="Freeform 41"/>
              <p:cNvSpPr>
                <a:spLocks/>
              </p:cNvSpPr>
              <p:nvPr/>
            </p:nvSpPr>
            <p:spPr bwMode="auto">
              <a:xfrm>
                <a:off x="2606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7" name="Freeform 42"/>
              <p:cNvSpPr>
                <a:spLocks/>
              </p:cNvSpPr>
              <p:nvPr/>
            </p:nvSpPr>
            <p:spPr bwMode="auto">
              <a:xfrm>
                <a:off x="2574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Freeform 43"/>
              <p:cNvSpPr>
                <a:spLocks/>
              </p:cNvSpPr>
              <p:nvPr/>
            </p:nvSpPr>
            <p:spPr bwMode="auto">
              <a:xfrm>
                <a:off x="2542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9" name="Freeform 44"/>
              <p:cNvSpPr>
                <a:spLocks/>
              </p:cNvSpPr>
              <p:nvPr/>
            </p:nvSpPr>
            <p:spPr bwMode="auto">
              <a:xfrm>
                <a:off x="2510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Freeform 45"/>
              <p:cNvSpPr>
                <a:spLocks/>
              </p:cNvSpPr>
              <p:nvPr/>
            </p:nvSpPr>
            <p:spPr bwMode="auto">
              <a:xfrm>
                <a:off x="2478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1" name="Freeform 46"/>
              <p:cNvSpPr>
                <a:spLocks/>
              </p:cNvSpPr>
              <p:nvPr/>
            </p:nvSpPr>
            <p:spPr bwMode="auto">
              <a:xfrm>
                <a:off x="2446" y="2287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2" name="Group 47"/>
            <p:cNvGrpSpPr>
              <a:grpSpLocks/>
            </p:cNvGrpSpPr>
            <p:nvPr/>
          </p:nvGrpSpPr>
          <p:grpSpPr bwMode="auto">
            <a:xfrm>
              <a:off x="1957388" y="5537348"/>
              <a:ext cx="395287" cy="11113"/>
              <a:chOff x="2446" y="3119"/>
              <a:chExt cx="622" cy="17"/>
            </a:xfrm>
          </p:grpSpPr>
          <p:sp>
            <p:nvSpPr>
              <p:cNvPr id="273" name="Freeform 48"/>
              <p:cNvSpPr>
                <a:spLocks/>
              </p:cNvSpPr>
              <p:nvPr/>
            </p:nvSpPr>
            <p:spPr bwMode="auto">
              <a:xfrm>
                <a:off x="3052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4" name="Freeform 49"/>
              <p:cNvSpPr>
                <a:spLocks/>
              </p:cNvSpPr>
              <p:nvPr/>
            </p:nvSpPr>
            <p:spPr bwMode="auto">
              <a:xfrm>
                <a:off x="3020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5" name="Freeform 50"/>
              <p:cNvSpPr>
                <a:spLocks/>
              </p:cNvSpPr>
              <p:nvPr/>
            </p:nvSpPr>
            <p:spPr bwMode="auto">
              <a:xfrm>
                <a:off x="2988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Freeform 51"/>
              <p:cNvSpPr>
                <a:spLocks/>
              </p:cNvSpPr>
              <p:nvPr/>
            </p:nvSpPr>
            <p:spPr bwMode="auto">
              <a:xfrm>
                <a:off x="2957" y="3119"/>
                <a:ext cx="15" cy="17"/>
              </a:xfrm>
              <a:custGeom>
                <a:avLst/>
                <a:gdLst>
                  <a:gd name="T0" fmla="*/ 15 w 15"/>
                  <a:gd name="T1" fmla="*/ 17 h 17"/>
                  <a:gd name="T2" fmla="*/ 15 w 15"/>
                  <a:gd name="T3" fmla="*/ 8 h 17"/>
                  <a:gd name="T4" fmla="*/ 7 w 15"/>
                  <a:gd name="T5" fmla="*/ 0 h 17"/>
                  <a:gd name="T6" fmla="*/ 7 w 15"/>
                  <a:gd name="T7" fmla="*/ 0 h 17"/>
                  <a:gd name="T8" fmla="*/ 0 w 15"/>
                  <a:gd name="T9" fmla="*/ 0 h 17"/>
                  <a:gd name="T10" fmla="*/ 0 w 15"/>
                  <a:gd name="T11" fmla="*/ 8 h 17"/>
                  <a:gd name="T12" fmla="*/ 0 w 15"/>
                  <a:gd name="T13" fmla="*/ 17 h 17"/>
                  <a:gd name="T14" fmla="*/ 7 w 15"/>
                  <a:gd name="T15" fmla="*/ 17 h 17"/>
                  <a:gd name="T16" fmla="*/ 15 w 15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7">
                    <a:moveTo>
                      <a:pt x="15" y="17"/>
                    </a:moveTo>
                    <a:lnTo>
                      <a:pt x="15" y="8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7" y="17"/>
                    </a:lnTo>
                    <a:lnTo>
                      <a:pt x="1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Freeform 52"/>
              <p:cNvSpPr>
                <a:spLocks/>
              </p:cNvSpPr>
              <p:nvPr/>
            </p:nvSpPr>
            <p:spPr bwMode="auto">
              <a:xfrm>
                <a:off x="2925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Freeform 53"/>
              <p:cNvSpPr>
                <a:spLocks/>
              </p:cNvSpPr>
              <p:nvPr/>
            </p:nvSpPr>
            <p:spPr bwMode="auto">
              <a:xfrm>
                <a:off x="2893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Freeform 54"/>
              <p:cNvSpPr>
                <a:spLocks/>
              </p:cNvSpPr>
              <p:nvPr/>
            </p:nvSpPr>
            <p:spPr bwMode="auto">
              <a:xfrm>
                <a:off x="2861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0" name="Freeform 55"/>
              <p:cNvSpPr>
                <a:spLocks/>
              </p:cNvSpPr>
              <p:nvPr/>
            </p:nvSpPr>
            <p:spPr bwMode="auto">
              <a:xfrm>
                <a:off x="2829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1" name="Freeform 56"/>
              <p:cNvSpPr>
                <a:spLocks/>
              </p:cNvSpPr>
              <p:nvPr/>
            </p:nvSpPr>
            <p:spPr bwMode="auto">
              <a:xfrm>
                <a:off x="2797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Freeform 57"/>
              <p:cNvSpPr>
                <a:spLocks/>
              </p:cNvSpPr>
              <p:nvPr/>
            </p:nvSpPr>
            <p:spPr bwMode="auto">
              <a:xfrm>
                <a:off x="2765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Freeform 58"/>
              <p:cNvSpPr>
                <a:spLocks/>
              </p:cNvSpPr>
              <p:nvPr/>
            </p:nvSpPr>
            <p:spPr bwMode="auto">
              <a:xfrm>
                <a:off x="2733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4" name="Freeform 59"/>
              <p:cNvSpPr>
                <a:spLocks/>
              </p:cNvSpPr>
              <p:nvPr/>
            </p:nvSpPr>
            <p:spPr bwMode="auto">
              <a:xfrm>
                <a:off x="2701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5" name="Freeform 60"/>
              <p:cNvSpPr>
                <a:spLocks/>
              </p:cNvSpPr>
              <p:nvPr/>
            </p:nvSpPr>
            <p:spPr bwMode="auto">
              <a:xfrm>
                <a:off x="2669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Freeform 61"/>
              <p:cNvSpPr>
                <a:spLocks/>
              </p:cNvSpPr>
              <p:nvPr/>
            </p:nvSpPr>
            <p:spPr bwMode="auto">
              <a:xfrm>
                <a:off x="2637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Freeform 62"/>
              <p:cNvSpPr>
                <a:spLocks/>
              </p:cNvSpPr>
              <p:nvPr/>
            </p:nvSpPr>
            <p:spPr bwMode="auto">
              <a:xfrm>
                <a:off x="2606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8" name="Freeform 63"/>
              <p:cNvSpPr>
                <a:spLocks/>
              </p:cNvSpPr>
              <p:nvPr/>
            </p:nvSpPr>
            <p:spPr bwMode="auto">
              <a:xfrm>
                <a:off x="2574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Freeform 64"/>
              <p:cNvSpPr>
                <a:spLocks/>
              </p:cNvSpPr>
              <p:nvPr/>
            </p:nvSpPr>
            <p:spPr bwMode="auto">
              <a:xfrm>
                <a:off x="2542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Freeform 65"/>
              <p:cNvSpPr>
                <a:spLocks/>
              </p:cNvSpPr>
              <p:nvPr/>
            </p:nvSpPr>
            <p:spPr bwMode="auto">
              <a:xfrm>
                <a:off x="2510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1" name="Freeform 66"/>
              <p:cNvSpPr>
                <a:spLocks/>
              </p:cNvSpPr>
              <p:nvPr/>
            </p:nvSpPr>
            <p:spPr bwMode="auto">
              <a:xfrm>
                <a:off x="2478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2" name="Freeform 67"/>
              <p:cNvSpPr>
                <a:spLocks/>
              </p:cNvSpPr>
              <p:nvPr/>
            </p:nvSpPr>
            <p:spPr bwMode="auto">
              <a:xfrm>
                <a:off x="2446" y="3119"/>
                <a:ext cx="16" cy="17"/>
              </a:xfrm>
              <a:custGeom>
                <a:avLst/>
                <a:gdLst>
                  <a:gd name="T0" fmla="*/ 16 w 16"/>
                  <a:gd name="T1" fmla="*/ 17 h 17"/>
                  <a:gd name="T2" fmla="*/ 16 w 16"/>
                  <a:gd name="T3" fmla="*/ 8 h 17"/>
                  <a:gd name="T4" fmla="*/ 8 w 16"/>
                  <a:gd name="T5" fmla="*/ 0 h 17"/>
                  <a:gd name="T6" fmla="*/ 8 w 16"/>
                  <a:gd name="T7" fmla="*/ 0 h 17"/>
                  <a:gd name="T8" fmla="*/ 0 w 16"/>
                  <a:gd name="T9" fmla="*/ 0 h 17"/>
                  <a:gd name="T10" fmla="*/ 0 w 16"/>
                  <a:gd name="T11" fmla="*/ 8 h 17"/>
                  <a:gd name="T12" fmla="*/ 0 w 16"/>
                  <a:gd name="T13" fmla="*/ 17 h 17"/>
                  <a:gd name="T14" fmla="*/ 8 w 16"/>
                  <a:gd name="T15" fmla="*/ 17 h 17"/>
                  <a:gd name="T16" fmla="*/ 16 w 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16" y="17"/>
                    </a:moveTo>
                    <a:lnTo>
                      <a:pt x="16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3" name="Group 68"/>
            <p:cNvGrpSpPr>
              <a:grpSpLocks/>
            </p:cNvGrpSpPr>
            <p:nvPr/>
          </p:nvGrpSpPr>
          <p:grpSpPr bwMode="auto">
            <a:xfrm>
              <a:off x="2343150" y="5537348"/>
              <a:ext cx="9525" cy="488950"/>
              <a:chOff x="3052" y="3119"/>
              <a:chExt cx="16" cy="771"/>
            </a:xfrm>
          </p:grpSpPr>
          <p:sp>
            <p:nvSpPr>
              <p:cNvPr id="294" name="Freeform 69"/>
              <p:cNvSpPr>
                <a:spLocks/>
              </p:cNvSpPr>
              <p:nvPr/>
            </p:nvSpPr>
            <p:spPr bwMode="auto">
              <a:xfrm>
                <a:off x="3052" y="311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8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Freeform 70"/>
              <p:cNvSpPr>
                <a:spLocks/>
              </p:cNvSpPr>
              <p:nvPr/>
            </p:nvSpPr>
            <p:spPr bwMode="auto">
              <a:xfrm>
                <a:off x="3052" y="3153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6" name="Freeform 71"/>
              <p:cNvSpPr>
                <a:spLocks/>
              </p:cNvSpPr>
              <p:nvPr/>
            </p:nvSpPr>
            <p:spPr bwMode="auto">
              <a:xfrm>
                <a:off x="3052" y="3187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" name="Freeform 72"/>
              <p:cNvSpPr>
                <a:spLocks/>
              </p:cNvSpPr>
              <p:nvPr/>
            </p:nvSpPr>
            <p:spPr bwMode="auto">
              <a:xfrm>
                <a:off x="3052" y="3221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Freeform 73"/>
              <p:cNvSpPr>
                <a:spLocks/>
              </p:cNvSpPr>
              <p:nvPr/>
            </p:nvSpPr>
            <p:spPr bwMode="auto">
              <a:xfrm>
                <a:off x="3052" y="3256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9" name="Freeform 74"/>
              <p:cNvSpPr>
                <a:spLocks/>
              </p:cNvSpPr>
              <p:nvPr/>
            </p:nvSpPr>
            <p:spPr bwMode="auto">
              <a:xfrm>
                <a:off x="3052" y="3290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Freeform 75"/>
              <p:cNvSpPr>
                <a:spLocks/>
              </p:cNvSpPr>
              <p:nvPr/>
            </p:nvSpPr>
            <p:spPr bwMode="auto">
              <a:xfrm>
                <a:off x="3052" y="3324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1" name="Freeform 76"/>
              <p:cNvSpPr>
                <a:spLocks/>
              </p:cNvSpPr>
              <p:nvPr/>
            </p:nvSpPr>
            <p:spPr bwMode="auto">
              <a:xfrm>
                <a:off x="3052" y="335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77"/>
              <p:cNvSpPr>
                <a:spLocks/>
              </p:cNvSpPr>
              <p:nvPr/>
            </p:nvSpPr>
            <p:spPr bwMode="auto">
              <a:xfrm>
                <a:off x="3052" y="3393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Freeform 78"/>
              <p:cNvSpPr>
                <a:spLocks/>
              </p:cNvSpPr>
              <p:nvPr/>
            </p:nvSpPr>
            <p:spPr bwMode="auto">
              <a:xfrm>
                <a:off x="3052" y="3427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4" name="Freeform 79"/>
              <p:cNvSpPr>
                <a:spLocks/>
              </p:cNvSpPr>
              <p:nvPr/>
            </p:nvSpPr>
            <p:spPr bwMode="auto">
              <a:xfrm>
                <a:off x="3052" y="3462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5" name="Freeform 80"/>
              <p:cNvSpPr>
                <a:spLocks/>
              </p:cNvSpPr>
              <p:nvPr/>
            </p:nvSpPr>
            <p:spPr bwMode="auto">
              <a:xfrm>
                <a:off x="3052" y="3496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6" name="Freeform 81"/>
              <p:cNvSpPr>
                <a:spLocks/>
              </p:cNvSpPr>
              <p:nvPr/>
            </p:nvSpPr>
            <p:spPr bwMode="auto">
              <a:xfrm>
                <a:off x="3052" y="3530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7" name="Freeform 82"/>
              <p:cNvSpPr>
                <a:spLocks/>
              </p:cNvSpPr>
              <p:nvPr/>
            </p:nvSpPr>
            <p:spPr bwMode="auto">
              <a:xfrm>
                <a:off x="3052" y="3564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8" name="Freeform 83"/>
              <p:cNvSpPr>
                <a:spLocks/>
              </p:cNvSpPr>
              <p:nvPr/>
            </p:nvSpPr>
            <p:spPr bwMode="auto">
              <a:xfrm>
                <a:off x="3052" y="359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9" name="Freeform 84"/>
              <p:cNvSpPr>
                <a:spLocks/>
              </p:cNvSpPr>
              <p:nvPr/>
            </p:nvSpPr>
            <p:spPr bwMode="auto">
              <a:xfrm>
                <a:off x="3052" y="3633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0" name="Freeform 85"/>
              <p:cNvSpPr>
                <a:spLocks/>
              </p:cNvSpPr>
              <p:nvPr/>
            </p:nvSpPr>
            <p:spPr bwMode="auto">
              <a:xfrm>
                <a:off x="3052" y="3667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1" name="Freeform 86"/>
              <p:cNvSpPr>
                <a:spLocks/>
              </p:cNvSpPr>
              <p:nvPr/>
            </p:nvSpPr>
            <p:spPr bwMode="auto">
              <a:xfrm>
                <a:off x="3052" y="3702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2" name="Freeform 87"/>
              <p:cNvSpPr>
                <a:spLocks/>
              </p:cNvSpPr>
              <p:nvPr/>
            </p:nvSpPr>
            <p:spPr bwMode="auto">
              <a:xfrm>
                <a:off x="3052" y="3736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Freeform 88"/>
              <p:cNvSpPr>
                <a:spLocks/>
              </p:cNvSpPr>
              <p:nvPr/>
            </p:nvSpPr>
            <p:spPr bwMode="auto">
              <a:xfrm>
                <a:off x="3052" y="3770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Freeform 89"/>
              <p:cNvSpPr>
                <a:spLocks/>
              </p:cNvSpPr>
              <p:nvPr/>
            </p:nvSpPr>
            <p:spPr bwMode="auto">
              <a:xfrm>
                <a:off x="3052" y="3805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5" name="Freeform 90"/>
              <p:cNvSpPr>
                <a:spLocks/>
              </p:cNvSpPr>
              <p:nvPr/>
            </p:nvSpPr>
            <p:spPr bwMode="auto">
              <a:xfrm>
                <a:off x="3052" y="383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6" name="Freeform 91"/>
              <p:cNvSpPr>
                <a:spLocks/>
              </p:cNvSpPr>
              <p:nvPr/>
            </p:nvSpPr>
            <p:spPr bwMode="auto">
              <a:xfrm>
                <a:off x="3052" y="3873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17" name="Group 92"/>
            <p:cNvGrpSpPr>
              <a:grpSpLocks/>
            </p:cNvGrpSpPr>
            <p:nvPr/>
          </p:nvGrpSpPr>
          <p:grpSpPr bwMode="auto">
            <a:xfrm>
              <a:off x="3138488" y="5537348"/>
              <a:ext cx="9525" cy="468313"/>
              <a:chOff x="4304" y="3119"/>
              <a:chExt cx="16" cy="737"/>
            </a:xfrm>
          </p:grpSpPr>
          <p:sp>
            <p:nvSpPr>
              <p:cNvPr id="318" name="Freeform 93"/>
              <p:cNvSpPr>
                <a:spLocks/>
              </p:cNvSpPr>
              <p:nvPr/>
            </p:nvSpPr>
            <p:spPr bwMode="auto">
              <a:xfrm>
                <a:off x="4304" y="311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8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9" name="Freeform 94"/>
              <p:cNvSpPr>
                <a:spLocks/>
              </p:cNvSpPr>
              <p:nvPr/>
            </p:nvSpPr>
            <p:spPr bwMode="auto">
              <a:xfrm>
                <a:off x="4304" y="3153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0" name="Freeform 95"/>
              <p:cNvSpPr>
                <a:spLocks/>
              </p:cNvSpPr>
              <p:nvPr/>
            </p:nvSpPr>
            <p:spPr bwMode="auto">
              <a:xfrm>
                <a:off x="4304" y="3187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Freeform 96"/>
              <p:cNvSpPr>
                <a:spLocks/>
              </p:cNvSpPr>
              <p:nvPr/>
            </p:nvSpPr>
            <p:spPr bwMode="auto">
              <a:xfrm>
                <a:off x="4304" y="3221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2" name="Freeform 97"/>
              <p:cNvSpPr>
                <a:spLocks/>
              </p:cNvSpPr>
              <p:nvPr/>
            </p:nvSpPr>
            <p:spPr bwMode="auto">
              <a:xfrm>
                <a:off x="4304" y="3256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3" name="Freeform 98"/>
              <p:cNvSpPr>
                <a:spLocks/>
              </p:cNvSpPr>
              <p:nvPr/>
            </p:nvSpPr>
            <p:spPr bwMode="auto">
              <a:xfrm>
                <a:off x="4304" y="3290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4" name="Freeform 99"/>
              <p:cNvSpPr>
                <a:spLocks/>
              </p:cNvSpPr>
              <p:nvPr/>
            </p:nvSpPr>
            <p:spPr bwMode="auto">
              <a:xfrm>
                <a:off x="4304" y="3324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5" name="Freeform 100"/>
              <p:cNvSpPr>
                <a:spLocks/>
              </p:cNvSpPr>
              <p:nvPr/>
            </p:nvSpPr>
            <p:spPr bwMode="auto">
              <a:xfrm>
                <a:off x="4304" y="335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6" name="Freeform 101"/>
              <p:cNvSpPr>
                <a:spLocks/>
              </p:cNvSpPr>
              <p:nvPr/>
            </p:nvSpPr>
            <p:spPr bwMode="auto">
              <a:xfrm>
                <a:off x="4304" y="3393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7" name="Freeform 102"/>
              <p:cNvSpPr>
                <a:spLocks/>
              </p:cNvSpPr>
              <p:nvPr/>
            </p:nvSpPr>
            <p:spPr bwMode="auto">
              <a:xfrm>
                <a:off x="4304" y="3427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8" name="Freeform 103"/>
              <p:cNvSpPr>
                <a:spLocks/>
              </p:cNvSpPr>
              <p:nvPr/>
            </p:nvSpPr>
            <p:spPr bwMode="auto">
              <a:xfrm>
                <a:off x="4304" y="3462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9" name="Freeform 104"/>
              <p:cNvSpPr>
                <a:spLocks/>
              </p:cNvSpPr>
              <p:nvPr/>
            </p:nvSpPr>
            <p:spPr bwMode="auto">
              <a:xfrm>
                <a:off x="4304" y="3496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0" name="Freeform 105"/>
              <p:cNvSpPr>
                <a:spLocks/>
              </p:cNvSpPr>
              <p:nvPr/>
            </p:nvSpPr>
            <p:spPr bwMode="auto">
              <a:xfrm>
                <a:off x="4304" y="3530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1" name="Freeform 106"/>
              <p:cNvSpPr>
                <a:spLocks/>
              </p:cNvSpPr>
              <p:nvPr/>
            </p:nvSpPr>
            <p:spPr bwMode="auto">
              <a:xfrm>
                <a:off x="4304" y="3564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2" name="Freeform 107"/>
              <p:cNvSpPr>
                <a:spLocks/>
              </p:cNvSpPr>
              <p:nvPr/>
            </p:nvSpPr>
            <p:spPr bwMode="auto">
              <a:xfrm>
                <a:off x="4304" y="359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3" name="Freeform 108"/>
              <p:cNvSpPr>
                <a:spLocks/>
              </p:cNvSpPr>
              <p:nvPr/>
            </p:nvSpPr>
            <p:spPr bwMode="auto">
              <a:xfrm>
                <a:off x="4304" y="3633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4" name="Freeform 109"/>
              <p:cNvSpPr>
                <a:spLocks/>
              </p:cNvSpPr>
              <p:nvPr/>
            </p:nvSpPr>
            <p:spPr bwMode="auto">
              <a:xfrm>
                <a:off x="4304" y="3667"/>
                <a:ext cx="16" cy="18"/>
              </a:xfrm>
              <a:custGeom>
                <a:avLst/>
                <a:gdLst>
                  <a:gd name="T0" fmla="*/ 16 w 16"/>
                  <a:gd name="T1" fmla="*/ 9 h 18"/>
                  <a:gd name="T2" fmla="*/ 16 w 16"/>
                  <a:gd name="T3" fmla="*/ 0 h 18"/>
                  <a:gd name="T4" fmla="*/ 8 w 16"/>
                  <a:gd name="T5" fmla="*/ 0 h 18"/>
                  <a:gd name="T6" fmla="*/ 0 w 16"/>
                  <a:gd name="T7" fmla="*/ 9 h 18"/>
                  <a:gd name="T8" fmla="*/ 0 w 16"/>
                  <a:gd name="T9" fmla="*/ 9 h 18"/>
                  <a:gd name="T10" fmla="*/ 8 w 16"/>
                  <a:gd name="T11" fmla="*/ 18 h 18"/>
                  <a:gd name="T12" fmla="*/ 8 w 16"/>
                  <a:gd name="T13" fmla="*/ 18 h 18"/>
                  <a:gd name="T14" fmla="*/ 16 w 16"/>
                  <a:gd name="T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5" name="Freeform 110"/>
              <p:cNvSpPr>
                <a:spLocks/>
              </p:cNvSpPr>
              <p:nvPr/>
            </p:nvSpPr>
            <p:spPr bwMode="auto">
              <a:xfrm>
                <a:off x="4304" y="3702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6" name="Freeform 111"/>
              <p:cNvSpPr>
                <a:spLocks/>
              </p:cNvSpPr>
              <p:nvPr/>
            </p:nvSpPr>
            <p:spPr bwMode="auto">
              <a:xfrm>
                <a:off x="4304" y="3736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7" name="Freeform 112"/>
              <p:cNvSpPr>
                <a:spLocks/>
              </p:cNvSpPr>
              <p:nvPr/>
            </p:nvSpPr>
            <p:spPr bwMode="auto">
              <a:xfrm>
                <a:off x="4304" y="3770"/>
                <a:ext cx="16" cy="17"/>
              </a:xfrm>
              <a:custGeom>
                <a:avLst/>
                <a:gdLst>
                  <a:gd name="T0" fmla="*/ 16 w 16"/>
                  <a:gd name="T1" fmla="*/ 9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9 h 17"/>
                  <a:gd name="T8" fmla="*/ 0 w 16"/>
                  <a:gd name="T9" fmla="*/ 9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9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" name="Freeform 113"/>
              <p:cNvSpPr>
                <a:spLocks/>
              </p:cNvSpPr>
              <p:nvPr/>
            </p:nvSpPr>
            <p:spPr bwMode="auto">
              <a:xfrm>
                <a:off x="4304" y="3805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Freeform 114"/>
              <p:cNvSpPr>
                <a:spLocks/>
              </p:cNvSpPr>
              <p:nvPr/>
            </p:nvSpPr>
            <p:spPr bwMode="auto">
              <a:xfrm>
                <a:off x="4304" y="3839"/>
                <a:ext cx="16" cy="17"/>
              </a:xfrm>
              <a:custGeom>
                <a:avLst/>
                <a:gdLst>
                  <a:gd name="T0" fmla="*/ 16 w 16"/>
                  <a:gd name="T1" fmla="*/ 8 h 17"/>
                  <a:gd name="T2" fmla="*/ 16 w 16"/>
                  <a:gd name="T3" fmla="*/ 0 h 17"/>
                  <a:gd name="T4" fmla="*/ 8 w 16"/>
                  <a:gd name="T5" fmla="*/ 0 h 17"/>
                  <a:gd name="T6" fmla="*/ 0 w 16"/>
                  <a:gd name="T7" fmla="*/ 8 h 17"/>
                  <a:gd name="T8" fmla="*/ 0 w 16"/>
                  <a:gd name="T9" fmla="*/ 8 h 17"/>
                  <a:gd name="T10" fmla="*/ 8 w 16"/>
                  <a:gd name="T11" fmla="*/ 17 h 17"/>
                  <a:gd name="T12" fmla="*/ 8 w 16"/>
                  <a:gd name="T13" fmla="*/ 17 h 17"/>
                  <a:gd name="T14" fmla="*/ 16 w 16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7">
                    <a:moveTo>
                      <a:pt x="16" y="8"/>
                    </a:moveTo>
                    <a:lnTo>
                      <a:pt x="16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020272" y="5333146"/>
            <a:ext cx="1224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13.3.9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85737" y="2204864"/>
          <a:ext cx="6298963" cy="97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09" name="Document" r:id="rId9" imgW="3471012" imgH="533663" progId="Word.Document.8">
                  <p:embed/>
                </p:oleObj>
              </mc:Choice>
              <mc:Fallback>
                <p:oleObj name="Document" r:id="rId9" imgW="3471012" imgH="533663" progId="Word.Documen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2204864"/>
                        <a:ext cx="6298963" cy="97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372200" y="3210106"/>
            <a:ext cx="2664296" cy="1902985"/>
            <a:chOff x="1115616" y="4838383"/>
            <a:chExt cx="2570019" cy="1686961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1999134" y="5157192"/>
            <a:ext cx="6286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10" name="公式" r:id="rId11" imgW="482391" imgH="203112" progId="Equation.3">
                    <p:embed/>
                  </p:oleObj>
                </mc:Choice>
                <mc:Fallback>
                  <p:oleObj name="公式" r:id="rId11" imgW="482391" imgH="203112" progId="Equation.3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134" y="5157192"/>
                          <a:ext cx="628650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2023465" y="5557921"/>
            <a:ext cx="58102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11" name="公式" r:id="rId13" imgW="431425" imgH="177646" progId="Equation.3">
                    <p:embed/>
                  </p:oleObj>
                </mc:Choice>
                <mc:Fallback>
                  <p:oleObj name="公式" r:id="rId13" imgW="431425" imgH="177646" progId="Equation.3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3465" y="5557921"/>
                          <a:ext cx="581025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1414951" y="4975437"/>
              <a:ext cx="1714500" cy="1387475"/>
              <a:chOff x="8460" y="8952"/>
              <a:chExt cx="2701" cy="2185"/>
            </a:xfrm>
          </p:grpSpPr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8460" y="10886"/>
                <a:ext cx="27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V="1">
                <a:off x="8640" y="8952"/>
                <a:ext cx="1" cy="21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9168" y="9526"/>
                <a:ext cx="13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10620" y="9576"/>
                <a:ext cx="1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Arc 9"/>
              <p:cNvSpPr>
                <a:spLocks/>
              </p:cNvSpPr>
              <p:nvPr/>
            </p:nvSpPr>
            <p:spPr bwMode="auto">
              <a:xfrm flipH="1">
                <a:off x="9180" y="9242"/>
                <a:ext cx="721" cy="3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rc 8"/>
              <p:cNvSpPr>
                <a:spLocks/>
              </p:cNvSpPr>
              <p:nvPr/>
            </p:nvSpPr>
            <p:spPr bwMode="auto">
              <a:xfrm>
                <a:off x="9900" y="9242"/>
                <a:ext cx="721" cy="3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Arc 7"/>
              <p:cNvSpPr>
                <a:spLocks/>
              </p:cNvSpPr>
              <p:nvPr/>
            </p:nvSpPr>
            <p:spPr bwMode="auto">
              <a:xfrm flipH="1" flipV="1">
                <a:off x="9180" y="10093"/>
                <a:ext cx="721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Arc 6"/>
              <p:cNvSpPr>
                <a:spLocks/>
              </p:cNvSpPr>
              <p:nvPr/>
            </p:nvSpPr>
            <p:spPr bwMode="auto">
              <a:xfrm flipV="1">
                <a:off x="9900" y="9781"/>
                <a:ext cx="72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5"/>
              <p:cNvSpPr>
                <a:spLocks noChangeShapeType="1"/>
              </p:cNvSpPr>
              <p:nvPr/>
            </p:nvSpPr>
            <p:spPr bwMode="auto">
              <a:xfrm>
                <a:off x="9168" y="10093"/>
                <a:ext cx="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10620" y="9752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224136" y="4838383"/>
              <a:ext cx="6835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y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115616" y="6156012"/>
              <a:ext cx="25700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  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 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           </a:t>
              </a: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 </a:t>
              </a: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484700" y="1171575"/>
            <a:ext cx="2551795" cy="4705697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61516" y="2198729"/>
          <a:ext cx="7638876" cy="195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26" name="Document" r:id="rId3" imgW="4449203" imgH="1138578" progId="Word.Document.8">
                  <p:embed/>
                </p:oleObj>
              </mc:Choice>
              <mc:Fallback>
                <p:oleObj name="Document" r:id="rId3" imgW="4449203" imgH="1138578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16" y="2198729"/>
                        <a:ext cx="7638876" cy="195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30924" y="285660"/>
            <a:ext cx="3332964" cy="479044"/>
            <a:chOff x="1089795" y="285660"/>
            <a:chExt cx="3332964" cy="479044"/>
          </a:xfrm>
        </p:grpSpPr>
        <p:sp>
          <p:nvSpPr>
            <p:cNvPr id="3" name="Rectangle 82"/>
            <p:cNvSpPr>
              <a:spLocks noChangeArrowheads="1"/>
            </p:cNvSpPr>
            <p:nvPr/>
          </p:nvSpPr>
          <p:spPr bwMode="auto">
            <a:xfrm>
              <a:off x="1089795" y="285660"/>
              <a:ext cx="33329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355600"/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ign Language"/>
                  <a:ea typeface="宋体" pitchFamily="2" charset="-122"/>
                  <a:cs typeface="Times New Roman" pitchFamily="18" charset="0"/>
                </a:rPr>
                <a:t>所以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ign Language"/>
                  <a:ea typeface="宋体" pitchFamily="2" charset="-122"/>
                  <a:cs typeface="Times New Roman" pitchFamily="18" charset="0"/>
                </a:rPr>
                <a:t>      </a:t>
              </a:r>
              <a:r>
                <a:rPr lang="zh-CN" altLang="zh-CN" sz="2400" b="1" dirty="0">
                  <a:latin typeface="Sign Language"/>
                  <a:ea typeface="宋体" pitchFamily="2" charset="-122"/>
                  <a:cs typeface="Times New Roman" pitchFamily="18" charset="0"/>
                </a:rPr>
                <a:t>的面积为</a:t>
              </a:r>
              <a:endParaRPr lang="zh-CN" altLang="zh-CN" sz="2400" dirty="0"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2195735" y="333811"/>
            <a:ext cx="779711" cy="430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27" name="公式" r:id="rId5" imgW="368140" imgH="203112" progId="Equation.3">
                    <p:embed/>
                  </p:oleObj>
                </mc:Choice>
                <mc:Fallback>
                  <p:oleObj name="公式" r:id="rId5" imgW="368140" imgH="203112" progId="Equation.3">
                    <p:embed/>
                    <p:pic>
                      <p:nvPicPr>
                        <p:cNvPr id="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5" y="333811"/>
                          <a:ext cx="779711" cy="4308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83568" y="747325"/>
          <a:ext cx="6213887" cy="137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28" name="公式" r:id="rId7" imgW="3340080" imgH="736560" progId="Equation.3">
                  <p:embed/>
                </p:oleObj>
              </mc:Choice>
              <mc:Fallback>
                <p:oleObj name="公式" r:id="rId7" imgW="3340080" imgH="73656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47325"/>
                        <a:ext cx="6213887" cy="137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95536" y="4005064"/>
          <a:ext cx="8022058" cy="179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29" name="Document" r:id="rId9" imgW="4451723" imgH="996435" progId="Word.Document.8">
                  <p:embed/>
                </p:oleObj>
              </mc:Choice>
              <mc:Fallback>
                <p:oleObj name="Document" r:id="rId9" imgW="4451723" imgH="996435" progId="Word.Document.8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05064"/>
                        <a:ext cx="8022058" cy="1795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8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5495" y="404664"/>
            <a:ext cx="8928993" cy="1449586"/>
            <a:chOff x="35495" y="404664"/>
            <a:chExt cx="8928993" cy="1449586"/>
          </a:xfrm>
        </p:grpSpPr>
        <p:graphicFrame>
          <p:nvGraphicFramePr>
            <p:cNvPr id="21506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35495" y="404664"/>
            <a:ext cx="8928993" cy="615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58" name="Document" r:id="rId3" imgW="5279063" imgH="346539" progId="Word.Document.8">
                    <p:embed/>
                  </p:oleObj>
                </mc:Choice>
                <mc:Fallback>
                  <p:oleObj name="Document" r:id="rId3" imgW="5279063" imgH="346539" progId="Word.Document.8">
                    <p:embed/>
                    <p:pic>
                      <p:nvPicPr>
                        <p:cNvPr id="2150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5" y="404664"/>
                          <a:ext cx="8928993" cy="615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683568" y="836712"/>
            <a:ext cx="6768752" cy="10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59" name="公式" r:id="rId5" imgW="3276360" imgH="495000" progId="Equation.3">
                    <p:embed/>
                  </p:oleObj>
                </mc:Choice>
                <mc:Fallback>
                  <p:oleObj name="公式" r:id="rId5" imgW="3276360" imgH="495000" progId="Equation.3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836712"/>
                          <a:ext cx="6768752" cy="10175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1844825"/>
          <a:ext cx="8208912" cy="117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0" name="Document" r:id="rId7" imgW="4538850" imgH="649176" progId="Word.Document.8">
                  <p:embed/>
                </p:oleObj>
              </mc:Choice>
              <mc:Fallback>
                <p:oleObj name="Document" r:id="rId7" imgW="4538850" imgH="649176" progId="Word.Document.8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44825"/>
                        <a:ext cx="8208912" cy="117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123728" y="2564904"/>
          <a:ext cx="3312368" cy="94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1" name="公式" r:id="rId9" imgW="1765080" imgH="507960" progId="Equation.3">
                  <p:embed/>
                </p:oleObj>
              </mc:Choice>
              <mc:Fallback>
                <p:oleObj name="公式" r:id="rId9" imgW="1765080" imgH="50796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64904"/>
                        <a:ext cx="3312368" cy="949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07504" y="3429000"/>
          <a:ext cx="8609781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2" name="Document" r:id="rId11" imgW="5057647" imgH="319550" progId="Word.Document.8">
                  <p:embed/>
                </p:oleObj>
              </mc:Choice>
              <mc:Fallback>
                <p:oleObj name="Document" r:id="rId11" imgW="5057647" imgH="319550" progId="Word.Document.8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29000"/>
                        <a:ext cx="8609781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043608" y="3789040"/>
          <a:ext cx="5904656" cy="95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3" name="公式" r:id="rId13" imgW="3111480" imgH="507960" progId="Equation.3">
                  <p:embed/>
                </p:oleObj>
              </mc:Choice>
              <mc:Fallback>
                <p:oleObj name="公式" r:id="rId13" imgW="3111480" imgH="50796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89040"/>
                        <a:ext cx="5904656" cy="959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79512" y="4706779"/>
          <a:ext cx="7344816" cy="102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4" name="Document" r:id="rId15" imgW="4278191" imgH="595918" progId="Word.Document.8">
                  <p:embed/>
                </p:oleObj>
              </mc:Choice>
              <mc:Fallback>
                <p:oleObj name="Document" r:id="rId15" imgW="4278191" imgH="595918" progId="Word.Document.8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06779"/>
                        <a:ext cx="7344816" cy="1026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115616" y="5284503"/>
          <a:ext cx="6336704" cy="95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5" name="公式" r:id="rId17" imgW="3276360" imgH="495000" progId="Equation.3">
                  <p:embed/>
                </p:oleObj>
              </mc:Choice>
              <mc:Fallback>
                <p:oleObj name="公式" r:id="rId17" imgW="3276360" imgH="495000" progId="Equation.3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84503"/>
                        <a:ext cx="6336704" cy="952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4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/>
          </p:nvPr>
        </p:nvGraphicFramePr>
        <p:xfrm>
          <a:off x="317500" y="411162"/>
          <a:ext cx="8013994" cy="172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72" name="Document" r:id="rId3" imgW="4259829" imgH="915828" progId="Word.Document.8">
                  <p:embed/>
                </p:oleObj>
              </mc:Choice>
              <mc:Fallback>
                <p:oleObj name="Document" r:id="rId3" imgW="4259829" imgH="915828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11162"/>
                        <a:ext cx="8013994" cy="1721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35497" y="1828462"/>
          <a:ext cx="8412967" cy="131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73" name="Document" r:id="rId5" imgW="4372157" imgH="686961" progId="Word.Document.8">
                  <p:embed/>
                </p:oleObj>
              </mc:Choice>
              <mc:Fallback>
                <p:oleObj name="Document" r:id="rId5" imgW="4372157" imgH="686961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7" y="1828462"/>
                        <a:ext cx="8412967" cy="1312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3528" y="3068960"/>
          <a:ext cx="7056784" cy="279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74" name="Document" r:id="rId7" imgW="3805836" imgH="1504549" progId="Word.Document.8">
                  <p:embed/>
                </p:oleObj>
              </mc:Choice>
              <mc:Fallback>
                <p:oleObj name="Document" r:id="rId7" imgW="3805836" imgH="1504549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7056784" cy="2799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0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777526"/>
              </p:ext>
            </p:extLst>
          </p:nvPr>
        </p:nvGraphicFramePr>
        <p:xfrm>
          <a:off x="467544" y="1369127"/>
          <a:ext cx="7992888" cy="162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224" name="Document" r:id="rId3" imgW="4262349" imgH="866528" progId="Word.Document.8">
                  <p:embed/>
                </p:oleObj>
              </mc:Choice>
              <mc:Fallback>
                <p:oleObj name="Document" r:id="rId3" imgW="4262349" imgH="8665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69127"/>
                        <a:ext cx="7992888" cy="162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16632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二重积分的变量代换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920" y="745540"/>
            <a:ext cx="2943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代换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公式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637533"/>
              </p:ext>
            </p:extLst>
          </p:nvPr>
        </p:nvGraphicFramePr>
        <p:xfrm>
          <a:off x="530225" y="2755900"/>
          <a:ext cx="8218239" cy="196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225" name="Document" r:id="rId5" imgW="4243268" imgH="1054372" progId="Word.Document.8">
                  <p:embed/>
                </p:oleObj>
              </mc:Choice>
              <mc:Fallback>
                <p:oleObj name="Document" r:id="rId5" imgW="4243268" imgH="10543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755900"/>
                        <a:ext cx="8218239" cy="196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7631"/>
              </p:ext>
            </p:extLst>
          </p:nvPr>
        </p:nvGraphicFramePr>
        <p:xfrm>
          <a:off x="540891" y="4725144"/>
          <a:ext cx="7559501" cy="69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226" name="Document" r:id="rId7" imgW="3967848" imgH="371369" progId="Word.Document.8">
                  <p:embed/>
                </p:oleObj>
              </mc:Choice>
              <mc:Fallback>
                <p:oleObj name="Document" r:id="rId7" imgW="3967848" imgH="371369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91" y="4725144"/>
                        <a:ext cx="7559501" cy="69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/>
          </p:nvPr>
        </p:nvGraphicFramePr>
        <p:xfrm>
          <a:off x="317500" y="411163"/>
          <a:ext cx="7998916" cy="192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96" name="Document" r:id="rId3" imgW="4398799" imgH="1056891" progId="Word.Document.8">
                  <p:embed/>
                </p:oleObj>
              </mc:Choice>
              <mc:Fallback>
                <p:oleObj name="Document" r:id="rId3" imgW="4398799" imgH="1056891" progId="Word.Document.8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411163"/>
                        <a:ext cx="7998916" cy="192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23528" y="2109767"/>
          <a:ext cx="8568952" cy="187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97" name="Document" r:id="rId5" imgW="4942079" imgH="1085319" progId="Word.Document.8">
                  <p:embed/>
                </p:oleObj>
              </mc:Choice>
              <mc:Fallback>
                <p:oleObj name="Document" r:id="rId5" imgW="4942079" imgH="1085319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09767"/>
                        <a:ext cx="8568952" cy="187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52412" y="3895724"/>
          <a:ext cx="8568059" cy="210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98" name="Document" r:id="rId7" imgW="5063048" imgH="1236458" progId="Word.Document.8">
                  <p:embed/>
                </p:oleObj>
              </mc:Choice>
              <mc:Fallback>
                <p:oleObj name="Document" r:id="rId7" imgW="5063048" imgH="1236458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" y="3895724"/>
                        <a:ext cx="8568059" cy="210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1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63550" y="476672"/>
          <a:ext cx="7924874" cy="219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20" name="Document" r:id="rId3" imgW="4677100" imgH="1293315" progId="Word.Document.8">
                  <p:embed/>
                </p:oleObj>
              </mc:Choice>
              <mc:Fallback>
                <p:oleObj name="Document" r:id="rId3" imgW="4677100" imgH="1293315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76672"/>
                        <a:ext cx="7924874" cy="219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42925" y="4002087"/>
          <a:ext cx="6909395" cy="191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21" name="Document" r:id="rId5" imgW="4021132" imgH="1107630" progId="Word.Document.8">
                  <p:embed/>
                </p:oleObj>
              </mc:Choice>
              <mc:Fallback>
                <p:oleObj name="Document" r:id="rId5" imgW="4021132" imgH="1107630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002087"/>
                        <a:ext cx="6909395" cy="191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67543" y="2543518"/>
          <a:ext cx="7272809" cy="151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22" name="Document" r:id="rId7" imgW="4080176" imgH="852134" progId="Word.Document.8">
                  <p:embed/>
                </p:oleObj>
              </mc:Choice>
              <mc:Fallback>
                <p:oleObj name="Document" r:id="rId7" imgW="4080176" imgH="852134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2543518"/>
                        <a:ext cx="7272809" cy="151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07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6"/>
          <p:cNvSpPr>
            <a:spLocks noChangeArrowheads="1"/>
          </p:cNvSpPr>
          <p:nvPr/>
        </p:nvSpPr>
        <p:spPr bwMode="auto">
          <a:xfrm>
            <a:off x="216024" y="200253"/>
            <a:ext cx="3707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由引理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13.3.2,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得到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02079" y="476672"/>
          <a:ext cx="7914337" cy="265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42" name="Equation" r:id="rId3" imgW="4660560" imgH="1574640" progId="Equation.3">
                  <p:embed/>
                </p:oleObj>
              </mc:Choice>
              <mc:Fallback>
                <p:oleObj name="Equation" r:id="rId3" imgW="4660560" imgH="1574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079" y="476672"/>
                        <a:ext cx="7914337" cy="2659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31640" y="3212976"/>
          <a:ext cx="5148858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43" name="Equation" r:id="rId5" imgW="2755800" imgH="1511280" progId="Equation.3">
                  <p:embed/>
                </p:oleObj>
              </mc:Choice>
              <mc:Fallback>
                <p:oleObj name="Equation" r:id="rId5" imgW="2755800" imgH="151128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12976"/>
                        <a:ext cx="5148858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6"/>
          <p:cNvSpPr>
            <a:spLocks noChangeArrowheads="1"/>
          </p:cNvSpPr>
          <p:nvPr/>
        </p:nvSpPr>
        <p:spPr bwMode="auto">
          <a:xfrm>
            <a:off x="360040" y="3284984"/>
            <a:ext cx="12596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因此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29381"/>
              </p:ext>
            </p:extLst>
          </p:nvPr>
        </p:nvGraphicFramePr>
        <p:xfrm>
          <a:off x="369441" y="2925080"/>
          <a:ext cx="6794847" cy="144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361" name="Document" r:id="rId3" imgW="3457691" imgH="731943" progId="Word.Document.8">
                  <p:embed/>
                </p:oleObj>
              </mc:Choice>
              <mc:Fallback>
                <p:oleObj name="Document" r:id="rId3" imgW="3457691" imgH="731943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41" y="2925080"/>
                        <a:ext cx="6794847" cy="1440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89444"/>
              </p:ext>
            </p:extLst>
          </p:nvPr>
        </p:nvGraphicFramePr>
        <p:xfrm>
          <a:off x="374848" y="768350"/>
          <a:ext cx="82296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362" name="Document" r:id="rId5" imgW="4487726" imgH="1107630" progId="Word.Document.8">
                  <p:embed/>
                </p:oleObj>
              </mc:Choice>
              <mc:Fallback>
                <p:oleObj name="Document" r:id="rId5" imgW="4487726" imgH="1107630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48" y="768350"/>
                        <a:ext cx="8229600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4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2769178"/>
            <a:ext cx="7315199" cy="2717800"/>
            <a:chOff x="390595" y="604892"/>
            <a:chExt cx="6813176" cy="2553388"/>
          </a:xfrm>
        </p:grpSpPr>
        <p:graphicFrame>
          <p:nvGraphicFramePr>
            <p:cNvPr id="717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26727"/>
                </p:ext>
              </p:extLst>
            </p:nvPr>
          </p:nvGraphicFramePr>
          <p:xfrm>
            <a:off x="390595" y="604892"/>
            <a:ext cx="6813176" cy="255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7085" name="Document" r:id="rId3" imgW="4742984" imgH="1762924" progId="Word.Document.8">
                    <p:embed/>
                  </p:oleObj>
                </mc:Choice>
                <mc:Fallback>
                  <p:oleObj name="Document" r:id="rId3" imgW="4742984" imgH="176292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95" y="604892"/>
                          <a:ext cx="6813176" cy="255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020279" y="770732"/>
              <a:ext cx="2232025" cy="1655763"/>
              <a:chOff x="8280" y="8845"/>
              <a:chExt cx="2881" cy="2211"/>
            </a:xfrm>
          </p:grpSpPr>
          <p:sp>
            <p:nvSpPr>
              <p:cNvPr id="7172" name="Line 4"/>
              <p:cNvSpPr>
                <a:spLocks noChangeShapeType="1"/>
              </p:cNvSpPr>
              <p:nvPr/>
            </p:nvSpPr>
            <p:spPr bwMode="auto">
              <a:xfrm flipV="1">
                <a:off x="8562" y="8845"/>
                <a:ext cx="1" cy="22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" name="Line 5"/>
              <p:cNvSpPr>
                <a:spLocks noChangeShapeType="1"/>
              </p:cNvSpPr>
              <p:nvPr/>
            </p:nvSpPr>
            <p:spPr bwMode="auto">
              <a:xfrm>
                <a:off x="8280" y="10886"/>
                <a:ext cx="288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" name="Line 6"/>
              <p:cNvSpPr>
                <a:spLocks noChangeShapeType="1"/>
              </p:cNvSpPr>
              <p:nvPr/>
            </p:nvSpPr>
            <p:spPr bwMode="auto">
              <a:xfrm>
                <a:off x="9180" y="9420"/>
                <a:ext cx="126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" name="Line 7"/>
              <p:cNvSpPr>
                <a:spLocks noChangeShapeType="1"/>
              </p:cNvSpPr>
              <p:nvPr/>
            </p:nvSpPr>
            <p:spPr bwMode="auto">
              <a:xfrm>
                <a:off x="9180" y="10200"/>
                <a:ext cx="126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" name="Line 8"/>
              <p:cNvSpPr>
                <a:spLocks noChangeShapeType="1"/>
              </p:cNvSpPr>
              <p:nvPr/>
            </p:nvSpPr>
            <p:spPr bwMode="auto">
              <a:xfrm>
                <a:off x="9180" y="9420"/>
                <a:ext cx="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" name="Line 9"/>
              <p:cNvSpPr>
                <a:spLocks noChangeShapeType="1"/>
              </p:cNvSpPr>
              <p:nvPr/>
            </p:nvSpPr>
            <p:spPr bwMode="auto">
              <a:xfrm>
                <a:off x="10440" y="9420"/>
                <a:ext cx="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2523042" y="1102910"/>
              <a:ext cx="342900" cy="196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9" name="Group 11"/>
            <p:cNvGrpSpPr>
              <a:grpSpLocks/>
            </p:cNvGrpSpPr>
            <p:nvPr/>
          </p:nvGrpSpPr>
          <p:grpSpPr bwMode="auto">
            <a:xfrm>
              <a:off x="4283620" y="770732"/>
              <a:ext cx="2160588" cy="1728787"/>
              <a:chOff x="8460" y="8952"/>
              <a:chExt cx="2701" cy="2185"/>
            </a:xfrm>
          </p:grpSpPr>
          <p:sp>
            <p:nvSpPr>
              <p:cNvPr id="7180" name="Line 12"/>
              <p:cNvSpPr>
                <a:spLocks noChangeShapeType="1"/>
              </p:cNvSpPr>
              <p:nvPr/>
            </p:nvSpPr>
            <p:spPr bwMode="auto">
              <a:xfrm>
                <a:off x="8460" y="10889"/>
                <a:ext cx="27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Line 13"/>
              <p:cNvSpPr>
                <a:spLocks noChangeShapeType="1"/>
              </p:cNvSpPr>
              <p:nvPr/>
            </p:nvSpPr>
            <p:spPr bwMode="auto">
              <a:xfrm flipV="1">
                <a:off x="8640" y="8952"/>
                <a:ext cx="1" cy="21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82" name="Group 14"/>
              <p:cNvGrpSpPr>
                <a:grpSpLocks/>
              </p:cNvGrpSpPr>
              <p:nvPr/>
            </p:nvGrpSpPr>
            <p:grpSpPr bwMode="auto">
              <a:xfrm>
                <a:off x="9180" y="9420"/>
                <a:ext cx="1440" cy="936"/>
                <a:chOff x="9000" y="9264"/>
                <a:chExt cx="1440" cy="936"/>
              </a:xfrm>
            </p:grpSpPr>
            <p:sp>
              <p:nvSpPr>
                <p:cNvPr id="7183" name="Arc 15"/>
                <p:cNvSpPr>
                  <a:spLocks/>
                </p:cNvSpPr>
                <p:nvPr/>
              </p:nvSpPr>
              <p:spPr bwMode="auto">
                <a:xfrm>
                  <a:off x="9900" y="9264"/>
                  <a:ext cx="540" cy="62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4" name="Arc 16"/>
                <p:cNvSpPr>
                  <a:spLocks/>
                </p:cNvSpPr>
                <p:nvPr/>
              </p:nvSpPr>
              <p:spPr bwMode="auto">
                <a:xfrm>
                  <a:off x="9000" y="9576"/>
                  <a:ext cx="540" cy="62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5" name="Arc 17"/>
                <p:cNvSpPr>
                  <a:spLocks/>
                </p:cNvSpPr>
                <p:nvPr/>
              </p:nvSpPr>
              <p:spPr bwMode="auto">
                <a:xfrm flipH="1">
                  <a:off x="9000" y="9264"/>
                  <a:ext cx="900" cy="31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6" name="Arc 18"/>
                <p:cNvSpPr>
                  <a:spLocks/>
                </p:cNvSpPr>
                <p:nvPr/>
              </p:nvSpPr>
              <p:spPr bwMode="auto">
                <a:xfrm flipH="1">
                  <a:off x="9540" y="9888"/>
                  <a:ext cx="900" cy="31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20635"/>
              </p:ext>
            </p:extLst>
          </p:nvPr>
        </p:nvGraphicFramePr>
        <p:xfrm>
          <a:off x="546993" y="548680"/>
          <a:ext cx="3736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86" name="Document" r:id="rId5" imgW="2117314" imgH="254417" progId="Word.Document.8">
                  <p:embed/>
                </p:oleObj>
              </mc:Choice>
              <mc:Fallback>
                <p:oleObj name="Document" r:id="rId5" imgW="2117314" imgH="254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93" y="548680"/>
                        <a:ext cx="3736975" cy="450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8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27687"/>
              </p:ext>
            </p:extLst>
          </p:nvPr>
        </p:nvGraphicFramePr>
        <p:xfrm>
          <a:off x="396429" y="1268760"/>
          <a:ext cx="7919987" cy="149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087" name="Document" r:id="rId7" imgW="4362797" imgH="824425" progId="Word.Document.8">
                  <p:embed/>
                </p:oleObj>
              </mc:Choice>
              <mc:Fallback>
                <p:oleObj name="Document" r:id="rId7" imgW="4362797" imgH="824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29" y="1268760"/>
                        <a:ext cx="7919987" cy="1499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7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53868"/>
              </p:ext>
            </p:extLst>
          </p:nvPr>
        </p:nvGraphicFramePr>
        <p:xfrm>
          <a:off x="542925" y="542925"/>
          <a:ext cx="6909395" cy="192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292" name="Document" r:id="rId3" imgW="3889722" imgH="1081361" progId="Word.Document.8">
                  <p:embed/>
                </p:oleObj>
              </mc:Choice>
              <mc:Fallback>
                <p:oleObj name="Document" r:id="rId3" imgW="3889722" imgH="1081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42925"/>
                        <a:ext cx="6909395" cy="1924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5551"/>
              </p:ext>
            </p:extLst>
          </p:nvPr>
        </p:nvGraphicFramePr>
        <p:xfrm>
          <a:off x="1025424" y="2492896"/>
          <a:ext cx="606685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293" name="Document" r:id="rId5" imgW="3297839" imgH="1015508" progId="Word.Document.8">
                  <p:embed/>
                </p:oleObj>
              </mc:Choice>
              <mc:Fallback>
                <p:oleObj name="Document" r:id="rId5" imgW="3297839" imgH="10155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424" y="2492896"/>
                        <a:ext cx="6066856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98767"/>
              </p:ext>
            </p:extLst>
          </p:nvPr>
        </p:nvGraphicFramePr>
        <p:xfrm>
          <a:off x="827583" y="4437112"/>
          <a:ext cx="6811047" cy="88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294" name="Document" r:id="rId7" imgW="3725911" imgH="479685" progId="Word.Document.8">
                  <p:embed/>
                </p:oleObj>
              </mc:Choice>
              <mc:Fallback>
                <p:oleObj name="Document" r:id="rId7" imgW="3725911" imgH="47968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4437112"/>
                        <a:ext cx="6811047" cy="881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7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54855"/>
              </p:ext>
            </p:extLst>
          </p:nvPr>
        </p:nvGraphicFramePr>
        <p:xfrm>
          <a:off x="174859" y="836712"/>
          <a:ext cx="835758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93" name="Document" r:id="rId3" imgW="4776107" imgH="328906" progId="Word.Document.8">
                  <p:embed/>
                </p:oleObj>
              </mc:Choice>
              <mc:Fallback>
                <p:oleObj name="Document" r:id="rId3" imgW="4776107" imgH="328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59" y="836712"/>
                        <a:ext cx="835758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89091"/>
              </p:ext>
            </p:extLst>
          </p:nvPr>
        </p:nvGraphicFramePr>
        <p:xfrm>
          <a:off x="179512" y="1268760"/>
          <a:ext cx="7848872" cy="132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94" name="Document" r:id="rId5" imgW="4346956" imgH="729064" progId="Word.Document.8">
                  <p:embed/>
                </p:oleObj>
              </mc:Choice>
              <mc:Fallback>
                <p:oleObj name="Document" r:id="rId5" imgW="4346956" imgH="7290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68760"/>
                        <a:ext cx="7848872" cy="132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43002"/>
              </p:ext>
            </p:extLst>
          </p:nvPr>
        </p:nvGraphicFramePr>
        <p:xfrm>
          <a:off x="229390" y="2498775"/>
          <a:ext cx="7269382" cy="244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95" name="Document" r:id="rId7" imgW="4163342" imgH="1404510" progId="Word.Document.8">
                  <p:embed/>
                </p:oleObj>
              </mc:Choice>
              <mc:Fallback>
                <p:oleObj name="Document" r:id="rId7" imgW="4163342" imgH="1404510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0" y="2498775"/>
                        <a:ext cx="7269382" cy="244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152400" y="152400"/>
            <a:ext cx="26914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936379" y="4367844"/>
            <a:ext cx="5740077" cy="2157500"/>
            <a:chOff x="560115" y="4335906"/>
            <a:chExt cx="5740077" cy="2157500"/>
          </a:xfrm>
        </p:grpSpPr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2227404" y="6093296"/>
              <a:ext cx="14805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图 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13.3.3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276500" y="4429720"/>
              <a:ext cx="1871564" cy="1727200"/>
              <a:chOff x="5580112" y="4221534"/>
              <a:chExt cx="1871662" cy="1727200"/>
            </a:xfrm>
          </p:grpSpPr>
          <p:pic>
            <p:nvPicPr>
              <p:cNvPr id="48" name="Picture 7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4996" y="4707480"/>
                <a:ext cx="936625" cy="936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" name="Group 8"/>
              <p:cNvGrpSpPr>
                <a:grpSpLocks/>
              </p:cNvGrpSpPr>
              <p:nvPr/>
            </p:nvGrpSpPr>
            <p:grpSpPr bwMode="auto">
              <a:xfrm>
                <a:off x="5580112" y="4221534"/>
                <a:ext cx="1871662" cy="1727200"/>
                <a:chOff x="8820" y="9108"/>
                <a:chExt cx="2161" cy="2029"/>
              </a:xfrm>
            </p:grpSpPr>
            <p:sp>
              <p:nvSpPr>
                <p:cNvPr id="50" name="Line 9"/>
                <p:cNvSpPr>
                  <a:spLocks noChangeShapeType="1"/>
                </p:cNvSpPr>
                <p:nvPr/>
              </p:nvSpPr>
              <p:spPr bwMode="auto">
                <a:xfrm>
                  <a:off x="8820" y="10229"/>
                  <a:ext cx="216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781" y="9108"/>
                  <a:ext cx="1" cy="20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652111"/>
                </p:ext>
              </p:extLst>
            </p:nvPr>
          </p:nvGraphicFramePr>
          <p:xfrm>
            <a:off x="4434821" y="4548835"/>
            <a:ext cx="1865371" cy="366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96" name="公式" r:id="rId10" imgW="1143000" imgH="228600" progId="Equation.3">
                    <p:embed/>
                  </p:oleObj>
                </mc:Choice>
                <mc:Fallback>
                  <p:oleObj name="公式" r:id="rId10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821" y="4548835"/>
                          <a:ext cx="1865371" cy="3668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组合 40"/>
            <p:cNvGrpSpPr/>
            <p:nvPr/>
          </p:nvGrpSpPr>
          <p:grpSpPr>
            <a:xfrm>
              <a:off x="560115" y="4335906"/>
              <a:ext cx="1656097" cy="1871662"/>
              <a:chOff x="2339628" y="4077072"/>
              <a:chExt cx="1656184" cy="1871662"/>
            </a:xfrm>
          </p:grpSpPr>
          <p:sp>
            <p:nvSpPr>
              <p:cNvPr id="45" name="Line 4"/>
              <p:cNvSpPr>
                <a:spLocks noChangeShapeType="1"/>
              </p:cNvSpPr>
              <p:nvPr/>
            </p:nvSpPr>
            <p:spPr bwMode="auto">
              <a:xfrm>
                <a:off x="2339628" y="5085134"/>
                <a:ext cx="1656184" cy="41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 flipV="1">
                <a:off x="3073721" y="4077072"/>
                <a:ext cx="800" cy="18716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2555494" y="4575969"/>
                <a:ext cx="1008462" cy="100818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919960" y="4473113"/>
              <a:ext cx="2592503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zh-CN" altLang="zh-CN" sz="20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			</a:t>
              </a:r>
            </a:p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O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           </a:t>
              </a:r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u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endParaRPr lang="zh-CN" altLang="zh-CN" sz="2000" dirty="0">
                <a:latin typeface="Times New Roman" pitchFamily="18" charset="0"/>
                <a:cs typeface="Times New Roman" pitchFamily="18" charset="0"/>
              </a:endParaRPr>
            </a:p>
            <a:p>
              <a:endParaRPr lang="zh-CN" altLang="en-US" dirty="0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347528"/>
                </p:ext>
              </p:extLst>
            </p:nvPr>
          </p:nvGraphicFramePr>
          <p:xfrm>
            <a:off x="1568227" y="4623938"/>
            <a:ext cx="1296144" cy="339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97" name="公式" r:id="rId12" imgW="774360" imgH="203040" progId="Equation.3">
                    <p:embed/>
                  </p:oleObj>
                </mc:Choice>
                <mc:Fallback>
                  <p:oleObj name="公式" r:id="rId12" imgW="77436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68227" y="4623938"/>
                          <a:ext cx="1296144" cy="3399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3707689" y="4401105"/>
              <a:ext cx="2592503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0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			</a:t>
              </a:r>
            </a:p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O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           </a:t>
              </a:r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  x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endParaRPr lang="zh-CN" altLang="zh-CN" sz="2000" dirty="0">
                <a:latin typeface="Times New Roman" pitchFamily="18" charset="0"/>
                <a:cs typeface="Times New Roman" pitchFamily="18" charset="0"/>
              </a:endParaRPr>
            </a:p>
            <a:p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187896" y="116632"/>
            <a:ext cx="3231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、公式的应用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5585" y="97468"/>
            <a:ext cx="5412799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应用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(I):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特殊图形所围的面积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65625"/>
              </p:ext>
            </p:extLst>
          </p:nvPr>
        </p:nvGraphicFramePr>
        <p:xfrm>
          <a:off x="179512" y="399086"/>
          <a:ext cx="9022424" cy="113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61" name="Document" r:id="rId3" imgW="4783667" imgH="607793" progId="Word.Document.8">
                  <p:embed/>
                </p:oleObj>
              </mc:Choice>
              <mc:Fallback>
                <p:oleObj name="Document" r:id="rId3" imgW="4783667" imgH="607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9086"/>
                        <a:ext cx="9022424" cy="1130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96551"/>
              </p:ext>
            </p:extLst>
          </p:nvPr>
        </p:nvGraphicFramePr>
        <p:xfrm>
          <a:off x="5012122" y="4052590"/>
          <a:ext cx="3963976" cy="268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62" name="Document" r:id="rId5" imgW="2523068" imgH="1708261" progId="Word.Document.8">
                  <p:embed/>
                </p:oleObj>
              </mc:Choice>
              <mc:Fallback>
                <p:oleObj name="Document" r:id="rId5" imgW="2523068" imgH="1708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122" y="4052590"/>
                        <a:ext cx="3963976" cy="268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937447" y="836712"/>
            <a:ext cx="3883025" cy="3557547"/>
            <a:chOff x="4219657" y="1649640"/>
            <a:chExt cx="3883025" cy="3557547"/>
          </a:xfrm>
        </p:grpSpPr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5121062" y="2392592"/>
              <a:ext cx="2376487" cy="2116528"/>
              <a:chOff x="8820" y="8796"/>
              <a:chExt cx="2701" cy="2032"/>
            </a:xfrm>
          </p:grpSpPr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>
                <a:off x="8820" y="10824"/>
                <a:ext cx="252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 flipV="1">
                <a:off x="8820" y="8952"/>
                <a:ext cx="1" cy="18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Arc 6"/>
              <p:cNvSpPr>
                <a:spLocks/>
              </p:cNvSpPr>
              <p:nvPr/>
            </p:nvSpPr>
            <p:spPr bwMode="auto">
              <a:xfrm flipH="1" flipV="1">
                <a:off x="9000" y="8952"/>
                <a:ext cx="1801" cy="171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Arc 7"/>
              <p:cNvSpPr>
                <a:spLocks/>
              </p:cNvSpPr>
              <p:nvPr/>
            </p:nvSpPr>
            <p:spPr bwMode="auto">
              <a:xfrm flipH="1" flipV="1">
                <a:off x="9720" y="8796"/>
                <a:ext cx="1621" cy="140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 flipV="1">
                <a:off x="8820" y="8796"/>
                <a:ext cx="1441" cy="20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 flipV="1">
                <a:off x="8820" y="9891"/>
                <a:ext cx="2701" cy="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052940"/>
                </p:ext>
              </p:extLst>
            </p:nvPr>
          </p:nvGraphicFramePr>
          <p:xfrm>
            <a:off x="4219657" y="1649640"/>
            <a:ext cx="3883025" cy="3557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363" name="Document" r:id="rId7" imgW="2586073" imgH="2233160" progId="Word.Document.8">
                    <p:embed/>
                  </p:oleObj>
                </mc:Choice>
                <mc:Fallback>
                  <p:oleObj name="Document" r:id="rId7" imgW="2586073" imgH="2233160" progId="Word.Document.8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657" y="1649640"/>
                          <a:ext cx="3883025" cy="3557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59070"/>
              </p:ext>
            </p:extLst>
          </p:nvPr>
        </p:nvGraphicFramePr>
        <p:xfrm>
          <a:off x="185737" y="1268760"/>
          <a:ext cx="4602287" cy="176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64" name="Document" r:id="rId9" imgW="2399214" imgH="921946" progId="Word.Document.8">
                  <p:embed/>
                </p:oleObj>
              </mc:Choice>
              <mc:Fallback>
                <p:oleObj name="Document" r:id="rId9" imgW="2399214" imgH="9219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1268760"/>
                        <a:ext cx="4602287" cy="176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59970"/>
              </p:ext>
            </p:extLst>
          </p:nvPr>
        </p:nvGraphicFramePr>
        <p:xfrm>
          <a:off x="179512" y="2884538"/>
          <a:ext cx="5185812" cy="2992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65" name="Document" r:id="rId11" imgW="2782642" imgH="1604228" progId="Word.Document.8">
                  <p:embed/>
                </p:oleObj>
              </mc:Choice>
              <mc:Fallback>
                <p:oleObj name="Document" r:id="rId11" imgW="2782642" imgH="160422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884538"/>
                        <a:ext cx="5185812" cy="2992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510276" y="1246786"/>
            <a:ext cx="3382203" cy="5494582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28D932-0F1F-42D3-A22C-76B2D62206A4}"/>
              </a:ext>
            </a:extLst>
          </p:cNvPr>
          <p:cNvCxnSpPr>
            <a:cxnSpLocks/>
          </p:cNvCxnSpPr>
          <p:nvPr/>
        </p:nvCxnSpPr>
        <p:spPr>
          <a:xfrm>
            <a:off x="5510276" y="4149080"/>
            <a:ext cx="33822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89">
            <a:extLst>
              <a:ext uri="{FF2B5EF4-FFF2-40B4-BE49-F238E27FC236}">
                <a16:creationId xmlns:a16="http://schemas.microsoft.com/office/drawing/2014/main" id="{9FE3F102-1FA1-4D16-AA00-C7FF9D09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5837" y="54498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97788" name="Picture 988">
            <a:extLst>
              <a:ext uri="{FF2B5EF4-FFF2-40B4-BE49-F238E27FC236}">
                <a16:creationId xmlns:a16="http://schemas.microsoft.com/office/drawing/2014/main" id="{8D33D822-E1EC-4C13-8A05-B43759DAA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" y="5610825"/>
            <a:ext cx="5455046" cy="1130543"/>
          </a:xfrm>
          <a:prstGeom prst="rect">
            <a:avLst/>
          </a:prstGeom>
          <a:solidFill>
            <a:srgbClr val="FFFFCC"/>
          </a:solidFill>
        </p:spPr>
      </p:pic>
    </p:spTree>
    <p:extLst>
      <p:ext uri="{BB962C8B-B14F-4D97-AF65-F5344CB8AC3E}">
        <p14:creationId xmlns:p14="http://schemas.microsoft.com/office/powerpoint/2010/main" val="267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199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13313</TotalTime>
  <Words>343</Words>
  <Application>Microsoft Office PowerPoint</Application>
  <PresentationFormat>全屏显示(4:3)</PresentationFormat>
  <Paragraphs>81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Sign Language</vt:lpstr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公式</vt:lpstr>
      <vt:lpstr>MathType 6.0 Equation</vt:lpstr>
      <vt:lpstr>Equation</vt:lpstr>
      <vt:lpstr>Picture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1965</cp:revision>
  <dcterms:created xsi:type="dcterms:W3CDTF">2011-08-03T11:31:34Z</dcterms:created>
  <dcterms:modified xsi:type="dcterms:W3CDTF">2018-05-08T13:23:45Z</dcterms:modified>
</cp:coreProperties>
</file>