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003" r:id="rId2"/>
    <p:sldId id="2285" r:id="rId3"/>
    <p:sldId id="2286" r:id="rId4"/>
    <p:sldId id="2287" r:id="rId5"/>
    <p:sldId id="2289" r:id="rId6"/>
    <p:sldId id="2291" r:id="rId7"/>
    <p:sldId id="2292" r:id="rId8"/>
    <p:sldId id="2294" r:id="rId9"/>
    <p:sldId id="2295" r:id="rId10"/>
    <p:sldId id="2297" r:id="rId11"/>
    <p:sldId id="2299" r:id="rId12"/>
    <p:sldId id="2339" r:id="rId13"/>
    <p:sldId id="2347" r:id="rId14"/>
    <p:sldId id="2301" r:id="rId15"/>
    <p:sldId id="2302" r:id="rId16"/>
    <p:sldId id="2303" r:id="rId17"/>
    <p:sldId id="2304" r:id="rId18"/>
    <p:sldId id="2305" r:id="rId19"/>
    <p:sldId id="2306" r:id="rId20"/>
    <p:sldId id="2307" r:id="rId21"/>
    <p:sldId id="2308" r:id="rId22"/>
    <p:sldId id="2342" r:id="rId23"/>
    <p:sldId id="2309" r:id="rId24"/>
    <p:sldId id="2312" r:id="rId25"/>
    <p:sldId id="2314" r:id="rId26"/>
    <p:sldId id="2350" r:id="rId27"/>
    <p:sldId id="2315" r:id="rId28"/>
    <p:sldId id="2343" r:id="rId29"/>
    <p:sldId id="2344" r:id="rId30"/>
    <p:sldId id="2345" r:id="rId31"/>
    <p:sldId id="2346" r:id="rId32"/>
    <p:sldId id="2256" r:id="rId33"/>
    <p:sldId id="2321" r:id="rId34"/>
    <p:sldId id="2322" r:id="rId35"/>
    <p:sldId id="2324" r:id="rId36"/>
    <p:sldId id="2354" r:id="rId37"/>
    <p:sldId id="2355" r:id="rId38"/>
    <p:sldId id="2325" r:id="rId39"/>
    <p:sldId id="2326" r:id="rId40"/>
    <p:sldId id="2327" r:id="rId41"/>
    <p:sldId id="2328" r:id="rId42"/>
    <p:sldId id="2360" r:id="rId43"/>
    <p:sldId id="2380" r:id="rId44"/>
    <p:sldId id="2379" r:id="rId45"/>
    <p:sldId id="2334" r:id="rId46"/>
    <p:sldId id="2335" r:id="rId47"/>
    <p:sldId id="2336" r:id="rId48"/>
    <p:sldId id="2337" r:id="rId49"/>
    <p:sldId id="2338" r:id="rId50"/>
    <p:sldId id="2329" r:id="rId51"/>
    <p:sldId id="2330" r:id="rId52"/>
    <p:sldId id="2331" r:id="rId53"/>
    <p:sldId id="2332" r:id="rId54"/>
    <p:sldId id="2333" r:id="rId55"/>
    <p:sldId id="2311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9900FF"/>
    <a:srgbClr val="FFFF99"/>
    <a:srgbClr val="0000CC"/>
    <a:srgbClr val="008000"/>
    <a:srgbClr val="FFFFCC"/>
    <a:srgbClr val="0000FF"/>
    <a:srgbClr val="00B0F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782" autoAdjust="0"/>
    <p:restoredTop sz="99538" autoAdjust="0"/>
  </p:normalViewPr>
  <p:slideViewPr>
    <p:cSldViewPr>
      <p:cViewPr varScale="1">
        <p:scale>
          <a:sx n="59" d="100"/>
          <a:sy n="59" d="100"/>
        </p:scale>
        <p:origin x="6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-9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e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wmf"/><Relationship Id="rId1" Type="http://schemas.openxmlformats.org/officeDocument/2006/relationships/image" Target="../media/image66.emf"/><Relationship Id="rId4" Type="http://schemas.openxmlformats.org/officeDocument/2006/relationships/image" Target="../media/image6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4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4" Type="http://schemas.openxmlformats.org/officeDocument/2006/relationships/image" Target="../media/image79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emf"/><Relationship Id="rId4" Type="http://schemas.openxmlformats.org/officeDocument/2006/relationships/image" Target="../media/image9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e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e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w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5" Type="http://schemas.openxmlformats.org/officeDocument/2006/relationships/image" Target="../media/image140.emf"/><Relationship Id="rId4" Type="http://schemas.openxmlformats.org/officeDocument/2006/relationships/image" Target="../media/image139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0.emf"/><Relationship Id="rId1" Type="http://schemas.openxmlformats.org/officeDocument/2006/relationships/image" Target="../media/image14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emf"/><Relationship Id="rId1" Type="http://schemas.openxmlformats.org/officeDocument/2006/relationships/image" Target="../media/image15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4" Type="http://schemas.openxmlformats.org/officeDocument/2006/relationships/image" Target="../media/image16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2018/5/19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2018/5/19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2018/5/19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2018/5/19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2018/5/19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2018/5/19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5.w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4.emf"/><Relationship Id="rId17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3.e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5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image" Target="../media/image105.emf"/><Relationship Id="rId18" Type="http://schemas.openxmlformats.org/officeDocument/2006/relationships/oleObject" Target="../embeddings/oleObject107.bin"/><Relationship Id="rId3" Type="http://schemas.openxmlformats.org/officeDocument/2006/relationships/oleObject" Target="../embeddings/oleObject99.bin"/><Relationship Id="rId21" Type="http://schemas.openxmlformats.org/officeDocument/2006/relationships/image" Target="../media/image109.wmf"/><Relationship Id="rId7" Type="http://schemas.openxmlformats.org/officeDocument/2006/relationships/oleObject" Target="../embeddings/oleObject101.bin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7.wmf"/><Relationship Id="rId25" Type="http://schemas.openxmlformats.org/officeDocument/2006/relationships/image" Target="../media/image11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3.bin"/><Relationship Id="rId24" Type="http://schemas.openxmlformats.org/officeDocument/2006/relationships/oleObject" Target="../embeddings/oleObject110.bin"/><Relationship Id="rId5" Type="http://schemas.openxmlformats.org/officeDocument/2006/relationships/oleObject" Target="../embeddings/oleObject100.bin"/><Relationship Id="rId15" Type="http://schemas.openxmlformats.org/officeDocument/2006/relationships/image" Target="../media/image106.wmf"/><Relationship Id="rId23" Type="http://schemas.openxmlformats.org/officeDocument/2006/relationships/image" Target="../media/image110.wmf"/><Relationship Id="rId10" Type="http://schemas.openxmlformats.org/officeDocument/2006/relationships/image" Target="../media/image104.wmf"/><Relationship Id="rId19" Type="http://schemas.openxmlformats.org/officeDocument/2006/relationships/image" Target="../media/image108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2.bin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0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1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1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4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0.w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0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3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39.emf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0.e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4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4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1.e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5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5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55.png"/><Relationship Id="rId4" Type="http://schemas.openxmlformats.org/officeDocument/2006/relationships/image" Target="../media/image15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56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57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59.emf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61.emf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16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9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763688" y="2852936"/>
            <a:ext cx="52565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一、第一类曲线积分</a:t>
            </a:r>
          </a:p>
        </p:txBody>
      </p:sp>
      <p:sp>
        <p:nvSpPr>
          <p:cNvPr id="11" name="Rectangle 1029"/>
          <p:cNvSpPr>
            <a:spLocks noChangeArrowheads="1"/>
          </p:cNvSpPr>
          <p:nvPr/>
        </p:nvSpPr>
        <p:spPr bwMode="auto">
          <a:xfrm>
            <a:off x="827584" y="5601434"/>
            <a:ext cx="7560840" cy="707886"/>
          </a:xfrm>
          <a:prstGeom prst="rect">
            <a:avLst/>
          </a:prstGeom>
          <a:solidFill>
            <a:srgbClr val="FFFFCC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重点：第一类曲线（面）积分的计算</a:t>
            </a:r>
            <a:endParaRPr lang="en-US" altLang="zh-CN" sz="36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763688" y="3429000"/>
            <a:ext cx="39604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二、曲面的面积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6908" y="1485156"/>
            <a:ext cx="8640960" cy="122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4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            第一节 </a:t>
            </a:r>
            <a:endParaRPr lang="en-US" altLang="zh-CN" sz="44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  <a:p>
            <a:pPr eaLnBrk="0" hangingPunct="0"/>
            <a:r>
              <a:rPr lang="zh-CN" altLang="en-US" sz="44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第一类曲线积分与第一类曲面积分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11188" y="116632"/>
            <a:ext cx="7772400" cy="1332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0" lang="zh-CN" altLang="en-US" sz="48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第十四章 </a:t>
            </a:r>
            <a:endParaRPr lang="en-US" altLang="zh-CN" sz="4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  <a:p>
            <a:pPr eaLnBrk="0" hangingPunct="0"/>
            <a:r>
              <a:rPr kumimoji="0" lang="zh-CN" altLang="en-US" sz="48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曲线积分、曲面积分与场论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763688" y="4017258"/>
            <a:ext cx="51125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三、第一类曲面积分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763688" y="4665330"/>
            <a:ext cx="46805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四、两个典型例子</a:t>
            </a:r>
          </a:p>
        </p:txBody>
      </p:sp>
    </p:spTree>
    <p:extLst>
      <p:ext uri="{BB962C8B-B14F-4D97-AF65-F5344CB8AC3E}">
        <p14:creationId xmlns:p14="http://schemas.microsoft.com/office/powerpoint/2010/main" val="184423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419951"/>
              </p:ext>
            </p:extLst>
          </p:nvPr>
        </p:nvGraphicFramePr>
        <p:xfrm>
          <a:off x="179512" y="2420888"/>
          <a:ext cx="7848996" cy="189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477" name="Document" r:id="rId3" imgW="8338925" imgH="2002946" progId="Word.Document.8">
                  <p:embed/>
                </p:oleObj>
              </mc:Choice>
              <mc:Fallback>
                <p:oleObj name="Document" r:id="rId3" imgW="8338925" imgH="20029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20888"/>
                        <a:ext cx="7848996" cy="1892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580303"/>
              </p:ext>
            </p:extLst>
          </p:nvPr>
        </p:nvGraphicFramePr>
        <p:xfrm>
          <a:off x="179512" y="476672"/>
          <a:ext cx="8528795" cy="18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478" name="Document" r:id="rId5" imgW="9152945" imgH="1999348" progId="Word.Document.8">
                  <p:embed/>
                </p:oleObj>
              </mc:Choice>
              <mc:Fallback>
                <p:oleObj name="Document" r:id="rId5" imgW="9152945" imgH="19993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6672"/>
                        <a:ext cx="8528795" cy="18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849074"/>
              </p:ext>
            </p:extLst>
          </p:nvPr>
        </p:nvGraphicFramePr>
        <p:xfrm>
          <a:off x="179512" y="3933056"/>
          <a:ext cx="8652542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479" name="Document" r:id="rId7" imgW="9662742" imgH="1685196" progId="Word.Document.8">
                  <p:embed/>
                </p:oleObj>
              </mc:Choice>
              <mc:Fallback>
                <p:oleObj name="Document" r:id="rId7" imgW="9662742" imgH="16851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933056"/>
                        <a:ext cx="8652542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17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460706"/>
              </p:ext>
            </p:extLst>
          </p:nvPr>
        </p:nvGraphicFramePr>
        <p:xfrm>
          <a:off x="179512" y="1654287"/>
          <a:ext cx="8856984" cy="1130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642" name="Document" r:id="rId3" imgW="9389122" imgH="1195075" progId="Word.Document.8">
                  <p:embed/>
                </p:oleObj>
              </mc:Choice>
              <mc:Fallback>
                <p:oleObj name="Document" r:id="rId3" imgW="9389122" imgH="1195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654287"/>
                        <a:ext cx="8856984" cy="1130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548645"/>
              </p:ext>
            </p:extLst>
          </p:nvPr>
        </p:nvGraphicFramePr>
        <p:xfrm>
          <a:off x="179389" y="479425"/>
          <a:ext cx="7677844" cy="1365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643" name="Document" r:id="rId5" imgW="9570935" imgH="1446612" progId="Word.Document.8">
                  <p:embed/>
                </p:oleObj>
              </mc:Choice>
              <mc:Fallback>
                <p:oleObj name="Document" r:id="rId5" imgW="9570935" imgH="14466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9" y="479425"/>
                        <a:ext cx="7677844" cy="1365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278944"/>
              </p:ext>
            </p:extLst>
          </p:nvPr>
        </p:nvGraphicFramePr>
        <p:xfrm>
          <a:off x="251520" y="2636912"/>
          <a:ext cx="8600430" cy="1076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644" name="Document" r:id="rId7" imgW="9762109" imgH="1234659" progId="Word.Document.8">
                  <p:embed/>
                </p:oleObj>
              </mc:Choice>
              <mc:Fallback>
                <p:oleObj name="Document" r:id="rId7" imgW="9762109" imgH="123465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36912"/>
                        <a:ext cx="8600430" cy="1076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733589"/>
              </p:ext>
            </p:extLst>
          </p:nvPr>
        </p:nvGraphicFramePr>
        <p:xfrm>
          <a:off x="323528" y="3622362"/>
          <a:ext cx="8208912" cy="2698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645" name="Document" r:id="rId9" imgW="8786438" imgH="2876312" progId="Word.Document.8">
                  <p:embed/>
                </p:oleObj>
              </mc:Choice>
              <mc:Fallback>
                <p:oleObj name="Document" r:id="rId9" imgW="8786438" imgH="2876312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622362"/>
                        <a:ext cx="8208912" cy="2698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2F0FA13-47F3-431B-8A25-0E56DB991855}"/>
              </a:ext>
            </a:extLst>
          </p:cNvPr>
          <p:cNvSpPr/>
          <p:nvPr/>
        </p:nvSpPr>
        <p:spPr>
          <a:xfrm>
            <a:off x="251520" y="5871798"/>
            <a:ext cx="6597214" cy="523220"/>
          </a:xfrm>
          <a:prstGeom prst="rect">
            <a:avLst/>
          </a:prstGeom>
          <a:solidFill>
            <a:srgbClr val="FFFF99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注记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此题解法很有代表性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请认真体会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zh-CN" sz="2800" b="1" dirty="0">
              <a:solidFill>
                <a:srgbClr val="99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3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54016"/>
              </p:ext>
            </p:extLst>
          </p:nvPr>
        </p:nvGraphicFramePr>
        <p:xfrm>
          <a:off x="827584" y="1443038"/>
          <a:ext cx="5410200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469" name="文档" r:id="rId3" imgW="4819680" imgH="4094280" progId="Word.Document.8">
                  <p:embed/>
                </p:oleObj>
              </mc:Choice>
              <mc:Fallback>
                <p:oleObj name="文档" r:id="rId3" imgW="4819680" imgH="4094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43038"/>
                        <a:ext cx="5410200" cy="394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106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06438"/>
            <a:ext cx="3737992" cy="679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二、曲面的面积</a:t>
            </a:r>
          </a:p>
        </p:txBody>
      </p:sp>
      <p:grpSp>
        <p:nvGrpSpPr>
          <p:cNvPr id="2" name="Group 1071"/>
          <p:cNvGrpSpPr>
            <a:grpSpLocks/>
          </p:cNvGrpSpPr>
          <p:nvPr/>
        </p:nvGrpSpPr>
        <p:grpSpPr bwMode="auto">
          <a:xfrm>
            <a:off x="6096000" y="782638"/>
            <a:ext cx="2743200" cy="3549650"/>
            <a:chOff x="3696" y="1200"/>
            <a:chExt cx="1728" cy="2236"/>
          </a:xfrm>
        </p:grpSpPr>
        <p:sp>
          <p:nvSpPr>
            <p:cNvPr id="5129" name="Line 1049"/>
            <p:cNvSpPr>
              <a:spLocks noChangeShapeType="1"/>
            </p:cNvSpPr>
            <p:nvPr/>
          </p:nvSpPr>
          <p:spPr bwMode="auto">
            <a:xfrm>
              <a:off x="4194" y="15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42"/>
            <p:cNvSpPr>
              <a:spLocks noChangeArrowheads="1"/>
            </p:cNvSpPr>
            <p:nvPr/>
          </p:nvSpPr>
          <p:spPr bwMode="auto">
            <a:xfrm>
              <a:off x="3949" y="2339"/>
              <a:ext cx="1008" cy="970"/>
            </a:xfrm>
            <a:prstGeom prst="ellipse">
              <a:avLst/>
            </a:prstGeom>
            <a:gradFill rotWithShape="0">
              <a:gsLst>
                <a:gs pos="0">
                  <a:srgbClr val="C3C3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Line 1043"/>
            <p:cNvSpPr>
              <a:spLocks noChangeShapeType="1"/>
            </p:cNvSpPr>
            <p:nvPr/>
          </p:nvSpPr>
          <p:spPr bwMode="auto">
            <a:xfrm>
              <a:off x="3696" y="2822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Line 1044"/>
            <p:cNvSpPr>
              <a:spLocks noChangeShapeType="1"/>
            </p:cNvSpPr>
            <p:nvPr/>
          </p:nvSpPr>
          <p:spPr bwMode="auto">
            <a:xfrm flipV="1">
              <a:off x="4452" y="1200"/>
              <a:ext cx="0" cy="2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Text Box 1046"/>
            <p:cNvSpPr txBox="1">
              <a:spLocks noChangeArrowheads="1"/>
            </p:cNvSpPr>
            <p:nvPr/>
          </p:nvSpPr>
          <p:spPr bwMode="auto">
            <a:xfrm>
              <a:off x="4464" y="1412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卫星</a:t>
              </a:r>
            </a:p>
          </p:txBody>
        </p:sp>
        <p:sp>
          <p:nvSpPr>
            <p:cNvPr id="5134" name="Line 1047"/>
            <p:cNvSpPr>
              <a:spLocks noChangeShapeType="1"/>
            </p:cNvSpPr>
            <p:nvPr/>
          </p:nvSpPr>
          <p:spPr bwMode="auto">
            <a:xfrm>
              <a:off x="4464" y="1580"/>
              <a:ext cx="48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Line 1048"/>
            <p:cNvSpPr>
              <a:spLocks noChangeShapeType="1"/>
            </p:cNvSpPr>
            <p:nvPr/>
          </p:nvSpPr>
          <p:spPr bwMode="auto">
            <a:xfrm flipV="1">
              <a:off x="4455" y="2640"/>
              <a:ext cx="441" cy="16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Line 1050"/>
            <p:cNvSpPr>
              <a:spLocks noChangeShapeType="1"/>
            </p:cNvSpPr>
            <p:nvPr/>
          </p:nvSpPr>
          <p:spPr bwMode="auto">
            <a:xfrm>
              <a:off x="4176" y="233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Line 1052"/>
            <p:cNvSpPr>
              <a:spLocks noChangeShapeType="1"/>
            </p:cNvSpPr>
            <p:nvPr/>
          </p:nvSpPr>
          <p:spPr bwMode="auto">
            <a:xfrm flipV="1">
              <a:off x="4272" y="1536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3" name="Object 1025"/>
            <p:cNvGraphicFramePr>
              <a:graphicFrameLocks noChangeAspect="1"/>
            </p:cNvGraphicFramePr>
            <p:nvPr/>
          </p:nvGraphicFramePr>
          <p:xfrm>
            <a:off x="4095" y="1872"/>
            <a:ext cx="15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8470" name="公式" r:id="rId5" imgW="241200" imgH="330120" progId="Equation.3">
                    <p:embed/>
                  </p:oleObj>
                </mc:Choice>
                <mc:Fallback>
                  <p:oleObj name="公式" r:id="rId5" imgW="2412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" y="1872"/>
                          <a:ext cx="15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1026"/>
            <p:cNvGraphicFramePr>
              <a:graphicFrameLocks noChangeAspect="1"/>
            </p:cNvGraphicFramePr>
            <p:nvPr/>
          </p:nvGraphicFramePr>
          <p:xfrm>
            <a:off x="4318" y="2839"/>
            <a:ext cx="95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8471" name="公式" r:id="rId7" imgW="215640" imgH="241200" progId="Equation.3">
                    <p:embed/>
                  </p:oleObj>
                </mc:Choice>
                <mc:Fallback>
                  <p:oleObj name="公式" r:id="rId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8" y="2839"/>
                          <a:ext cx="95" cy="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1027"/>
            <p:cNvGraphicFramePr>
              <a:graphicFrameLocks noChangeAspect="1"/>
            </p:cNvGraphicFramePr>
            <p:nvPr/>
          </p:nvGraphicFramePr>
          <p:xfrm>
            <a:off x="5307" y="2873"/>
            <a:ext cx="117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8472" name="公式" r:id="rId9" imgW="266400" imgH="253800" progId="Equation.3">
                    <p:embed/>
                  </p:oleObj>
                </mc:Choice>
                <mc:Fallback>
                  <p:oleObj name="公式" r:id="rId9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7" y="2873"/>
                          <a:ext cx="117" cy="1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1028"/>
            <p:cNvGraphicFramePr>
              <a:graphicFrameLocks noChangeAspect="1"/>
            </p:cNvGraphicFramePr>
            <p:nvPr/>
          </p:nvGraphicFramePr>
          <p:xfrm>
            <a:off x="4501" y="1228"/>
            <a:ext cx="95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8473" name="公式" r:id="rId11" imgW="215640" imgH="266400" progId="Equation.3">
                    <p:embed/>
                  </p:oleObj>
                </mc:Choice>
                <mc:Fallback>
                  <p:oleObj name="公式" r:id="rId11" imgW="21564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1" y="1228"/>
                          <a:ext cx="95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8" name="Oval 1045"/>
            <p:cNvSpPr>
              <a:spLocks noChangeArrowheads="1"/>
            </p:cNvSpPr>
            <p:nvPr/>
          </p:nvSpPr>
          <p:spPr bwMode="auto">
            <a:xfrm>
              <a:off x="4404" y="152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5365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522234"/>
              </p:ext>
            </p:extLst>
          </p:nvPr>
        </p:nvGraphicFramePr>
        <p:xfrm>
          <a:off x="390525" y="914400"/>
          <a:ext cx="8153400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374" name="Document" r:id="rId3" imgW="9608738" imgH="6203520" progId="Word.Document.8">
                  <p:embed/>
                </p:oleObj>
              </mc:Choice>
              <mc:Fallback>
                <p:oleObj name="Document" r:id="rId3" imgW="9608738" imgH="6203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914400"/>
                        <a:ext cx="8153400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915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308485"/>
              </p:ext>
            </p:extLst>
          </p:nvPr>
        </p:nvGraphicFramePr>
        <p:xfrm>
          <a:off x="330200" y="1114739"/>
          <a:ext cx="8274248" cy="2674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39" name="Document" r:id="rId3" imgW="9761389" imgH="3179309" progId="Word.Document.8">
                  <p:embed/>
                </p:oleObj>
              </mc:Choice>
              <mc:Fallback>
                <p:oleObj name="Document" r:id="rId3" imgW="9761389" imgH="31793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114739"/>
                        <a:ext cx="8274248" cy="2674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95536" y="332656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、几何意义</a:t>
            </a:r>
            <a:endParaRPr lang="zh-CN" altLang="zh-CN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285771"/>
              </p:ext>
            </p:extLst>
          </p:nvPr>
        </p:nvGraphicFramePr>
        <p:xfrm>
          <a:off x="359670" y="4005064"/>
          <a:ext cx="7240078" cy="195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40" name="Document" r:id="rId5" imgW="8249279" imgH="2221018" progId="Word.Document.8">
                  <p:embed/>
                </p:oleObj>
              </mc:Choice>
              <mc:Fallback>
                <p:oleObj name="Document" r:id="rId5" imgW="8249279" imgH="222101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70" y="4005064"/>
                        <a:ext cx="7240078" cy="1950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1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004076"/>
              </p:ext>
            </p:extLst>
          </p:nvPr>
        </p:nvGraphicFramePr>
        <p:xfrm>
          <a:off x="465138" y="554038"/>
          <a:ext cx="7808912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372" name="Document" r:id="rId3" imgW="8712993" imgH="4996930" progId="Word.Document.8">
                  <p:embed/>
                </p:oleObj>
              </mc:Choice>
              <mc:Fallback>
                <p:oleObj name="Document" r:id="rId3" imgW="8712993" imgH="49969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554038"/>
                        <a:ext cx="7808912" cy="448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53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545612"/>
              </p:ext>
            </p:extLst>
          </p:nvPr>
        </p:nvGraphicFramePr>
        <p:xfrm>
          <a:off x="330200" y="688975"/>
          <a:ext cx="767397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262" name="Document" r:id="rId3" imgW="9185347" imgH="1508507" progId="Word.Document.8">
                  <p:embed/>
                </p:oleObj>
              </mc:Choice>
              <mc:Fallback>
                <p:oleObj name="Document" r:id="rId3" imgW="9185347" imgH="1508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688975"/>
                        <a:ext cx="767397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779838" y="5300663"/>
            <a:ext cx="10999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/>
              <a:t>图</a:t>
            </a:r>
            <a:r>
              <a:rPr lang="en-US" altLang="zh-CN" sz="2000" b="1"/>
              <a:t>14.1.3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27584" y="2420888"/>
            <a:ext cx="3386137" cy="2673350"/>
            <a:chOff x="897831" y="2699866"/>
            <a:chExt cx="3386137" cy="2673350"/>
          </a:xfrm>
        </p:grpSpPr>
        <p:graphicFrame>
          <p:nvGraphicFramePr>
            <p:cNvPr id="2048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0074129"/>
                </p:ext>
              </p:extLst>
            </p:nvPr>
          </p:nvGraphicFramePr>
          <p:xfrm>
            <a:off x="897831" y="2699866"/>
            <a:ext cx="3386137" cy="2673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263" name="Picture" r:id="rId5" imgW="2743200" imgH="1828800" progId="Word.Picture.8">
                    <p:embed/>
                  </p:oleObj>
                </mc:Choice>
                <mc:Fallback>
                  <p:oleObj name="Picture" r:id="rId5" imgW="2743200" imgH="182880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831" y="2699866"/>
                          <a:ext cx="3386137" cy="2673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1763713" y="2996481"/>
              <a:ext cx="1871662" cy="1944687"/>
              <a:chOff x="9000" y="8952"/>
              <a:chExt cx="2341" cy="1873"/>
            </a:xfrm>
          </p:grpSpPr>
          <p:sp>
            <p:nvSpPr>
              <p:cNvPr id="20486" name="Arc 6"/>
              <p:cNvSpPr>
                <a:spLocks/>
              </p:cNvSpPr>
              <p:nvPr/>
            </p:nvSpPr>
            <p:spPr bwMode="auto">
              <a:xfrm flipH="1" flipV="1">
                <a:off x="9360" y="9732"/>
                <a:ext cx="901" cy="78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7" name="Arc 7"/>
              <p:cNvSpPr>
                <a:spLocks/>
              </p:cNvSpPr>
              <p:nvPr/>
            </p:nvSpPr>
            <p:spPr bwMode="auto">
              <a:xfrm flipH="1">
                <a:off x="9360" y="8952"/>
                <a:ext cx="901" cy="78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" name="Arc 8"/>
              <p:cNvSpPr>
                <a:spLocks/>
              </p:cNvSpPr>
              <p:nvPr/>
            </p:nvSpPr>
            <p:spPr bwMode="auto">
              <a:xfrm flipV="1">
                <a:off x="10260" y="9576"/>
                <a:ext cx="721" cy="93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489" name="Group 9"/>
              <p:cNvGrpSpPr>
                <a:grpSpLocks/>
              </p:cNvGrpSpPr>
              <p:nvPr/>
            </p:nvGrpSpPr>
            <p:grpSpPr bwMode="auto">
              <a:xfrm>
                <a:off x="9000" y="8952"/>
                <a:ext cx="2341" cy="1873"/>
                <a:chOff x="9000" y="8952"/>
                <a:chExt cx="2341" cy="1873"/>
              </a:xfrm>
            </p:grpSpPr>
            <p:sp>
              <p:nvSpPr>
                <p:cNvPr id="20490" name="Line 10"/>
                <p:cNvSpPr>
                  <a:spLocks noChangeShapeType="1"/>
                </p:cNvSpPr>
                <p:nvPr/>
              </p:nvSpPr>
              <p:spPr bwMode="auto">
                <a:xfrm>
                  <a:off x="9000" y="10824"/>
                  <a:ext cx="234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9000" y="8952"/>
                  <a:ext cx="1" cy="187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2" name="Arc 12"/>
                <p:cNvSpPr>
                  <a:spLocks/>
                </p:cNvSpPr>
                <p:nvPr/>
              </p:nvSpPr>
              <p:spPr bwMode="auto">
                <a:xfrm>
                  <a:off x="10260" y="8952"/>
                  <a:ext cx="721" cy="62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93" name="Rectangle 13"/>
                <p:cNvSpPr>
                  <a:spLocks noChangeArrowheads="1"/>
                </p:cNvSpPr>
                <p:nvPr/>
              </p:nvSpPr>
              <p:spPr bwMode="auto">
                <a:xfrm>
                  <a:off x="10080" y="9420"/>
                  <a:ext cx="361" cy="31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4688482" y="2636912"/>
            <a:ext cx="2763838" cy="2160588"/>
            <a:chOff x="2936" y="1752"/>
            <a:chExt cx="1741" cy="1361"/>
          </a:xfrm>
        </p:grpSpPr>
        <p:grpSp>
          <p:nvGrpSpPr>
            <p:cNvPr id="20495" name="Group 15"/>
            <p:cNvGrpSpPr>
              <a:grpSpLocks/>
            </p:cNvGrpSpPr>
            <p:nvPr/>
          </p:nvGrpSpPr>
          <p:grpSpPr bwMode="auto">
            <a:xfrm>
              <a:off x="2971" y="1752"/>
              <a:ext cx="1678" cy="1361"/>
              <a:chOff x="8460" y="8796"/>
              <a:chExt cx="3241" cy="2341"/>
            </a:xfrm>
          </p:grpSpPr>
          <p:sp>
            <p:nvSpPr>
              <p:cNvPr id="20496" name="Arc 16"/>
              <p:cNvSpPr>
                <a:spLocks/>
              </p:cNvSpPr>
              <p:nvPr/>
            </p:nvSpPr>
            <p:spPr bwMode="auto">
              <a:xfrm flipH="1" flipV="1">
                <a:off x="9900" y="9576"/>
                <a:ext cx="721" cy="1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Line 17"/>
              <p:cNvSpPr>
                <a:spLocks noChangeShapeType="1"/>
              </p:cNvSpPr>
              <p:nvPr/>
            </p:nvSpPr>
            <p:spPr bwMode="auto">
              <a:xfrm>
                <a:off x="9540" y="10512"/>
                <a:ext cx="216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Line 18"/>
              <p:cNvSpPr>
                <a:spLocks noChangeShapeType="1"/>
              </p:cNvSpPr>
              <p:nvPr/>
            </p:nvSpPr>
            <p:spPr bwMode="auto">
              <a:xfrm flipV="1">
                <a:off x="9540" y="8796"/>
                <a:ext cx="1" cy="1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Line 19"/>
              <p:cNvSpPr>
                <a:spLocks noChangeShapeType="1"/>
              </p:cNvSpPr>
              <p:nvPr/>
            </p:nvSpPr>
            <p:spPr bwMode="auto">
              <a:xfrm flipH="1">
                <a:off x="8460" y="10512"/>
                <a:ext cx="1081" cy="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Arc 20"/>
              <p:cNvSpPr>
                <a:spLocks/>
              </p:cNvSpPr>
              <p:nvPr/>
            </p:nvSpPr>
            <p:spPr bwMode="auto">
              <a:xfrm flipH="1" flipV="1">
                <a:off x="9180" y="9888"/>
                <a:ext cx="2341" cy="4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Arc 21"/>
              <p:cNvSpPr>
                <a:spLocks/>
              </p:cNvSpPr>
              <p:nvPr/>
            </p:nvSpPr>
            <p:spPr bwMode="auto">
              <a:xfrm flipH="1">
                <a:off x="9180" y="9108"/>
                <a:ext cx="1081" cy="78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Arc 22"/>
              <p:cNvSpPr>
                <a:spLocks/>
              </p:cNvSpPr>
              <p:nvPr/>
            </p:nvSpPr>
            <p:spPr bwMode="auto">
              <a:xfrm flipH="1">
                <a:off x="11520" y="9264"/>
                <a:ext cx="181" cy="109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Arc 23"/>
              <p:cNvSpPr>
                <a:spLocks/>
              </p:cNvSpPr>
              <p:nvPr/>
            </p:nvSpPr>
            <p:spPr bwMode="auto">
              <a:xfrm>
                <a:off x="10260" y="9108"/>
                <a:ext cx="1441" cy="1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 flipV="1">
                <a:off x="9900" y="9264"/>
                <a:ext cx="541" cy="3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05" name="Group 25"/>
              <p:cNvGrpSpPr>
                <a:grpSpLocks/>
              </p:cNvGrpSpPr>
              <p:nvPr/>
            </p:nvGrpSpPr>
            <p:grpSpPr bwMode="auto">
              <a:xfrm>
                <a:off x="9900" y="9264"/>
                <a:ext cx="1162" cy="454"/>
                <a:chOff x="9900" y="9264"/>
                <a:chExt cx="1081" cy="469"/>
              </a:xfrm>
            </p:grpSpPr>
            <p:sp>
              <p:nvSpPr>
                <p:cNvPr id="20506" name="Arc 26"/>
                <p:cNvSpPr>
                  <a:spLocks/>
                </p:cNvSpPr>
                <p:nvPr/>
              </p:nvSpPr>
              <p:spPr bwMode="auto">
                <a:xfrm>
                  <a:off x="10620" y="9264"/>
                  <a:ext cx="361" cy="31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7" name="Arc 27"/>
                <p:cNvSpPr>
                  <a:spLocks/>
                </p:cNvSpPr>
                <p:nvPr/>
              </p:nvSpPr>
              <p:spPr bwMode="auto">
                <a:xfrm flipV="1">
                  <a:off x="10620" y="9576"/>
                  <a:ext cx="361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8" name="Arc 28"/>
                <p:cNvSpPr>
                  <a:spLocks/>
                </p:cNvSpPr>
                <p:nvPr/>
              </p:nvSpPr>
              <p:spPr bwMode="auto">
                <a:xfrm flipH="1">
                  <a:off x="9900" y="9264"/>
                  <a:ext cx="721" cy="31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9" name="Line 29"/>
                <p:cNvSpPr>
                  <a:spLocks noChangeShapeType="1"/>
                </p:cNvSpPr>
                <p:nvPr/>
              </p:nvSpPr>
              <p:spPr bwMode="auto">
                <a:xfrm>
                  <a:off x="9900" y="9576"/>
                  <a:ext cx="721" cy="15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arrow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10" name="Line 30"/>
              <p:cNvSpPr>
                <a:spLocks noChangeShapeType="1"/>
              </p:cNvSpPr>
              <p:nvPr/>
            </p:nvSpPr>
            <p:spPr bwMode="auto">
              <a:xfrm>
                <a:off x="10440" y="9264"/>
                <a:ext cx="721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Line 31"/>
              <p:cNvSpPr>
                <a:spLocks noChangeShapeType="1"/>
              </p:cNvSpPr>
              <p:nvPr/>
            </p:nvSpPr>
            <p:spPr bwMode="auto">
              <a:xfrm flipV="1">
                <a:off x="10620" y="9420"/>
                <a:ext cx="541" cy="3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512" name="Object 32"/>
            <p:cNvGraphicFramePr>
              <a:graphicFrameLocks noChangeAspect="1"/>
            </p:cNvGraphicFramePr>
            <p:nvPr/>
          </p:nvGraphicFramePr>
          <p:xfrm>
            <a:off x="3560" y="2115"/>
            <a:ext cx="17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264" name="Equation" r:id="rId7" imgW="190417" imgH="203112" progId="Equation.DSMT4">
                    <p:embed/>
                  </p:oleObj>
                </mc:Choice>
                <mc:Fallback>
                  <p:oleObj name="Equation" r:id="rId7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115"/>
                          <a:ext cx="170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3" name="Object 33"/>
            <p:cNvGraphicFramePr>
              <a:graphicFrameLocks noChangeAspect="1"/>
            </p:cNvGraphicFramePr>
            <p:nvPr/>
          </p:nvGraphicFramePr>
          <p:xfrm>
            <a:off x="3969" y="2285"/>
            <a:ext cx="17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265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285"/>
                          <a:ext cx="170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4" name="Object 34"/>
            <p:cNvGraphicFramePr>
              <a:graphicFrameLocks noChangeAspect="1"/>
            </p:cNvGraphicFramePr>
            <p:nvPr/>
          </p:nvGraphicFramePr>
          <p:xfrm>
            <a:off x="4377" y="2013"/>
            <a:ext cx="17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266" name="Equation" r:id="rId11" imgW="190440" imgH="228600" progId="Equation.DSMT4">
                    <p:embed/>
                  </p:oleObj>
                </mc:Choice>
                <mc:Fallback>
                  <p:oleObj name="Equation" r:id="rId11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013"/>
                          <a:ext cx="170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5" name="Object 35"/>
            <p:cNvGraphicFramePr>
              <a:graphicFrameLocks noChangeAspect="1"/>
            </p:cNvGraphicFramePr>
            <p:nvPr/>
          </p:nvGraphicFramePr>
          <p:xfrm>
            <a:off x="3923" y="1831"/>
            <a:ext cx="17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267" name="Equation" r:id="rId13" imgW="190440" imgH="228600" progId="Equation.DSMT4">
                    <p:embed/>
                  </p:oleObj>
                </mc:Choice>
                <mc:Fallback>
                  <p:oleObj name="Equation" r:id="rId13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831"/>
                          <a:ext cx="170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6" name="Object 36"/>
            <p:cNvGraphicFramePr>
              <a:graphicFrameLocks noChangeAspect="1"/>
            </p:cNvGraphicFramePr>
            <p:nvPr/>
          </p:nvGraphicFramePr>
          <p:xfrm>
            <a:off x="3351" y="2625"/>
            <a:ext cx="13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268" name="Equation" r:id="rId15" imgW="152280" imgH="177480" progId="Equation.DSMT4">
                    <p:embed/>
                  </p:oleObj>
                </mc:Choice>
                <mc:Fallback>
                  <p:oleObj name="Equation" r:id="rId15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" y="2625"/>
                          <a:ext cx="136" cy="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7" name="Object 37"/>
            <p:cNvGraphicFramePr>
              <a:graphicFrameLocks noChangeAspect="1"/>
            </p:cNvGraphicFramePr>
            <p:nvPr/>
          </p:nvGraphicFramePr>
          <p:xfrm>
            <a:off x="2936" y="2948"/>
            <a:ext cx="113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269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" y="2948"/>
                          <a:ext cx="113" cy="1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8" name="Object 38"/>
            <p:cNvGraphicFramePr>
              <a:graphicFrameLocks noChangeAspect="1"/>
            </p:cNvGraphicFramePr>
            <p:nvPr/>
          </p:nvGraphicFramePr>
          <p:xfrm>
            <a:off x="4553" y="2784"/>
            <a:ext cx="124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270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3" y="2784"/>
                          <a:ext cx="124" cy="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9" name="Object 39"/>
            <p:cNvGraphicFramePr>
              <a:graphicFrameLocks noChangeAspect="1"/>
            </p:cNvGraphicFramePr>
            <p:nvPr/>
          </p:nvGraphicFramePr>
          <p:xfrm>
            <a:off x="3384" y="1769"/>
            <a:ext cx="113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271" name="Equation" r:id="rId21" imgW="126720" imgH="126720" progId="Equation.DSMT4">
                    <p:embed/>
                  </p:oleObj>
                </mc:Choice>
                <mc:Fallback>
                  <p:oleObj name="Equation" r:id="rId21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1769"/>
                          <a:ext cx="113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3501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44514"/>
              </p:ext>
            </p:extLst>
          </p:nvPr>
        </p:nvGraphicFramePr>
        <p:xfrm>
          <a:off x="179512" y="404664"/>
          <a:ext cx="841766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42" name="Document" r:id="rId3" imgW="9786230" imgH="2524015" progId="Word.Document.8">
                  <p:embed/>
                </p:oleObj>
              </mc:Choice>
              <mc:Fallback>
                <p:oleObj name="Document" r:id="rId3" imgW="9786230" imgH="25240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04664"/>
                        <a:ext cx="841766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03118"/>
              </p:ext>
            </p:extLst>
          </p:nvPr>
        </p:nvGraphicFramePr>
        <p:xfrm>
          <a:off x="323528" y="4365104"/>
          <a:ext cx="7808912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43" name="Document" r:id="rId5" imgW="8080787" imgH="1818701" progId="Word.Document.8">
                  <p:embed/>
                </p:oleObj>
              </mc:Choice>
              <mc:Fallback>
                <p:oleObj name="Document" r:id="rId5" imgW="8080787" imgH="1818701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365104"/>
                        <a:ext cx="7808912" cy="167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031880"/>
              </p:ext>
            </p:extLst>
          </p:nvPr>
        </p:nvGraphicFramePr>
        <p:xfrm>
          <a:off x="164976" y="2348880"/>
          <a:ext cx="8799512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44" name="Document" r:id="rId7" imgW="10133296" imgH="2249806" progId="Word.Document.8">
                  <p:embed/>
                </p:oleObj>
              </mc:Choice>
              <mc:Fallback>
                <p:oleObj name="Document" r:id="rId7" imgW="10133296" imgH="224980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76" y="2348880"/>
                        <a:ext cx="8799512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65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505457"/>
              </p:ext>
            </p:extLst>
          </p:nvPr>
        </p:nvGraphicFramePr>
        <p:xfrm>
          <a:off x="179388" y="836712"/>
          <a:ext cx="8559800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520" name="Document" r:id="rId3" imgW="8853763" imgH="2075277" progId="Word.Document.8">
                  <p:embed/>
                </p:oleObj>
              </mc:Choice>
              <mc:Fallback>
                <p:oleObj name="Document" r:id="rId3" imgW="8853763" imgH="20752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36712"/>
                        <a:ext cx="8559800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102072"/>
              </p:ext>
            </p:extLst>
          </p:nvPr>
        </p:nvGraphicFramePr>
        <p:xfrm>
          <a:off x="395536" y="2857996"/>
          <a:ext cx="547052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521" name="Document" r:id="rId5" imgW="6305498" imgH="2764757" progId="Word.Document.8">
                  <p:embed/>
                </p:oleObj>
              </mc:Choice>
              <mc:Fallback>
                <p:oleObj name="Document" r:id="rId5" imgW="6305498" imgH="276475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57996"/>
                        <a:ext cx="5470525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59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929177"/>
              </p:ext>
            </p:extLst>
          </p:nvPr>
        </p:nvGraphicFramePr>
        <p:xfrm>
          <a:off x="229540" y="1340768"/>
          <a:ext cx="8446916" cy="381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452" name="Document" r:id="rId3" imgW="8902006" imgH="4037560" progId="Word.Document.8">
                  <p:embed/>
                </p:oleObj>
              </mc:Choice>
              <mc:Fallback>
                <p:oleObj name="Document" r:id="rId3" imgW="8902006" imgH="4037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40" y="1340768"/>
                        <a:ext cx="8446916" cy="3813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1520" y="476672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曲面面积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的计算公式</a:t>
            </a:r>
            <a:endParaRPr lang="zh-CN" altLang="zh-CN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85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569470"/>
              </p:ext>
            </p:extLst>
          </p:nvPr>
        </p:nvGraphicFramePr>
        <p:xfrm>
          <a:off x="538162" y="908720"/>
          <a:ext cx="8067675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944" name="Document" r:id="rId3" imgW="8524386" imgH="4470363" progId="Word.Document.8">
                  <p:embed/>
                </p:oleObj>
              </mc:Choice>
              <mc:Fallback>
                <p:oleObj name="Document" r:id="rId3" imgW="8524386" imgH="44703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" y="908720"/>
                        <a:ext cx="8067675" cy="422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188640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zh-CN" sz="32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第一类曲线积分</a:t>
            </a:r>
          </a:p>
        </p:txBody>
      </p:sp>
    </p:spTree>
    <p:extLst>
      <p:ext uri="{BB962C8B-B14F-4D97-AF65-F5344CB8AC3E}">
        <p14:creationId xmlns:p14="http://schemas.microsoft.com/office/powerpoint/2010/main" val="2133289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975295"/>
              </p:ext>
            </p:extLst>
          </p:nvPr>
        </p:nvGraphicFramePr>
        <p:xfrm>
          <a:off x="539749" y="255588"/>
          <a:ext cx="7252963" cy="2309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655" name="Document" r:id="rId3" imgW="7896093" imgH="2520776" progId="Word.Document.8">
                  <p:embed/>
                </p:oleObj>
              </mc:Choice>
              <mc:Fallback>
                <p:oleObj name="Document" r:id="rId3" imgW="7896093" imgH="25207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49" y="255588"/>
                        <a:ext cx="7252963" cy="2309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687031"/>
              </p:ext>
            </p:extLst>
          </p:nvPr>
        </p:nvGraphicFramePr>
        <p:xfrm>
          <a:off x="467544" y="2132856"/>
          <a:ext cx="7387550" cy="2848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656" name="Document" r:id="rId5" imgW="7983940" imgH="3085387" progId="Word.Document.8">
                  <p:embed/>
                </p:oleObj>
              </mc:Choice>
              <mc:Fallback>
                <p:oleObj name="Document" r:id="rId5" imgW="7983940" imgH="30853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2856"/>
                        <a:ext cx="7387550" cy="2848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747668"/>
              </p:ext>
            </p:extLst>
          </p:nvPr>
        </p:nvGraphicFramePr>
        <p:xfrm>
          <a:off x="323528" y="4869160"/>
          <a:ext cx="7920881" cy="1288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657" name="Document" r:id="rId7" imgW="8107069" imgH="1401631" progId="Word.Document.8">
                  <p:embed/>
                </p:oleObj>
              </mc:Choice>
              <mc:Fallback>
                <p:oleObj name="Document" r:id="rId7" imgW="8107069" imgH="14016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869160"/>
                        <a:ext cx="7920881" cy="1288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225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228655"/>
              </p:ext>
            </p:extLst>
          </p:nvPr>
        </p:nvGraphicFramePr>
        <p:xfrm>
          <a:off x="255588" y="255588"/>
          <a:ext cx="8453437" cy="187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590" name="Document" r:id="rId3" imgW="9218829" imgH="2001867" progId="Word.Document.8">
                  <p:embed/>
                </p:oleObj>
              </mc:Choice>
              <mc:Fallback>
                <p:oleObj name="Document" r:id="rId3" imgW="9218829" imgH="20018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255588"/>
                        <a:ext cx="8453437" cy="187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990419"/>
              </p:ext>
            </p:extLst>
          </p:nvPr>
        </p:nvGraphicFramePr>
        <p:xfrm>
          <a:off x="330200" y="2112962"/>
          <a:ext cx="8619937" cy="35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591" name="Document" r:id="rId5" imgW="8827121" imgH="3641721" progId="Word.Document.8">
                  <p:embed/>
                </p:oleObj>
              </mc:Choice>
              <mc:Fallback>
                <p:oleObj name="Document" r:id="rId5" imgW="8827121" imgH="36417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2112962"/>
                        <a:ext cx="8619937" cy="3548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49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67544" y="2693864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</a:rPr>
              <a:t>设曲面的方程为：</a:t>
            </a:r>
          </a:p>
        </p:txBody>
      </p:sp>
      <p:graphicFrame>
        <p:nvGraphicFramePr>
          <p:cNvPr id="76800" name="Object 2048"/>
          <p:cNvGraphicFramePr>
            <a:graphicFrameLocks noChangeAspect="1"/>
          </p:cNvGraphicFramePr>
          <p:nvPr>
            <p:extLst/>
          </p:nvPr>
        </p:nvGraphicFramePr>
        <p:xfrm>
          <a:off x="3355181" y="2788586"/>
          <a:ext cx="18240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98" name="公式" r:id="rId3" imgW="1676160" imgH="406080" progId="Equation.3">
                  <p:embed/>
                </p:oleObj>
              </mc:Choice>
              <mc:Fallback>
                <p:oleObj name="公式" r:id="rId3" imgW="1676160" imgH="406080" progId="Equation.3">
                  <p:embed/>
                  <p:pic>
                    <p:nvPicPr>
                      <p:cNvPr id="7680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181" y="2788586"/>
                        <a:ext cx="182403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3676824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曲面面积公式为：</a:t>
            </a:r>
            <a:endParaRPr lang="zh-CN" altLang="en-US" sz="2800" b="1">
              <a:solidFill>
                <a:srgbClr val="3333FF"/>
              </a:solidFill>
            </a:endParaRPr>
          </a:p>
        </p:txBody>
      </p:sp>
      <p:graphicFrame>
        <p:nvGraphicFramePr>
          <p:cNvPr id="76801" name="Object 2049"/>
          <p:cNvGraphicFramePr>
            <a:graphicFrameLocks noChangeAspect="1"/>
          </p:cNvGraphicFramePr>
          <p:nvPr>
            <p:extLst/>
          </p:nvPr>
        </p:nvGraphicFramePr>
        <p:xfrm>
          <a:off x="3248223" y="3364086"/>
          <a:ext cx="535622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99" name="公式" r:id="rId5" imgW="2565360" imgH="622080" progId="Equation.3">
                  <p:embed/>
                </p:oleObj>
              </mc:Choice>
              <mc:Fallback>
                <p:oleObj name="公式" r:id="rId5" imgW="2565360" imgH="622080" progId="Equation.3">
                  <p:embed/>
                  <p:pic>
                    <p:nvPicPr>
                      <p:cNvPr id="76801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223" y="3364086"/>
                        <a:ext cx="5356225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67544" y="965671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</a:rPr>
              <a:t>设曲面的方程为：</a:t>
            </a:r>
          </a:p>
        </p:txBody>
      </p:sp>
      <p:graphicFrame>
        <p:nvGraphicFramePr>
          <p:cNvPr id="76802" name="Object 2050"/>
          <p:cNvGraphicFramePr>
            <a:graphicFrameLocks noChangeAspect="1"/>
          </p:cNvGraphicFramePr>
          <p:nvPr>
            <p:extLst/>
          </p:nvPr>
        </p:nvGraphicFramePr>
        <p:xfrm>
          <a:off x="3485456" y="1031999"/>
          <a:ext cx="1752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00" name="公式" r:id="rId7" imgW="1701720" imgH="406080" progId="Equation.3">
                  <p:embed/>
                </p:oleObj>
              </mc:Choice>
              <mc:Fallback>
                <p:oleObj name="公式" r:id="rId7" imgW="1701720" imgH="406080" progId="Equation.3">
                  <p:embed/>
                  <p:pic>
                    <p:nvPicPr>
                      <p:cNvPr id="76802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456" y="1031999"/>
                        <a:ext cx="1752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25760" y="1757759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曲面面积公式为：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  <p:graphicFrame>
        <p:nvGraphicFramePr>
          <p:cNvPr id="76803" name="Object 2051"/>
          <p:cNvGraphicFramePr>
            <a:graphicFrameLocks noChangeAspect="1"/>
          </p:cNvGraphicFramePr>
          <p:nvPr>
            <p:extLst/>
          </p:nvPr>
        </p:nvGraphicFramePr>
        <p:xfrm>
          <a:off x="3167261" y="1594495"/>
          <a:ext cx="543718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01" name="公式" r:id="rId9" imgW="2577960" imgH="596880" progId="Equation.3">
                  <p:embed/>
                </p:oleObj>
              </mc:Choice>
              <mc:Fallback>
                <p:oleObj name="公式" r:id="rId9" imgW="2577960" imgH="596880" progId="Equation.3">
                  <p:embed/>
                  <p:pic>
                    <p:nvPicPr>
                      <p:cNvPr id="76803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261" y="1594495"/>
                        <a:ext cx="5437187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20"/>
          <p:cNvSpPr txBox="1">
            <a:spLocks noChangeArrowheads="1"/>
          </p:cNvSpPr>
          <p:nvPr/>
        </p:nvSpPr>
        <p:spPr bwMode="auto">
          <a:xfrm>
            <a:off x="467544" y="389607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同理可得</a:t>
            </a:r>
          </a:p>
        </p:txBody>
      </p:sp>
    </p:spTree>
    <p:extLst>
      <p:ext uri="{BB962C8B-B14F-4D97-AF65-F5344CB8AC3E}">
        <p14:creationId xmlns:p14="http://schemas.microsoft.com/office/powerpoint/2010/main" val="38033705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4" grpId="0" autoUpdateAnimBg="0"/>
      <p:bldP spid="10249" grpId="0" autoUpdateAnimBg="0"/>
      <p:bldP spid="1025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117390"/>
              </p:ext>
            </p:extLst>
          </p:nvPr>
        </p:nvGraphicFramePr>
        <p:xfrm>
          <a:off x="251520" y="260648"/>
          <a:ext cx="8526440" cy="1730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700" name="Document" r:id="rId3" imgW="9645100" imgH="1959044" progId="Word.Document.8">
                  <p:embed/>
                </p:oleObj>
              </mc:Choice>
              <mc:Fallback>
                <p:oleObj name="Document" r:id="rId3" imgW="9645100" imgH="19590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8526440" cy="1730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598369"/>
              </p:ext>
            </p:extLst>
          </p:nvPr>
        </p:nvGraphicFramePr>
        <p:xfrm>
          <a:off x="330201" y="1988840"/>
          <a:ext cx="8418264" cy="1708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701" name="Document" r:id="rId5" imgW="9650861" imgH="1960124" progId="Word.Document.8">
                  <p:embed/>
                </p:oleObj>
              </mc:Choice>
              <mc:Fallback>
                <p:oleObj name="Document" r:id="rId5" imgW="9650861" imgH="196012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1" y="1988840"/>
                        <a:ext cx="8418264" cy="1708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356343"/>
              </p:ext>
            </p:extLst>
          </p:nvPr>
        </p:nvGraphicFramePr>
        <p:xfrm>
          <a:off x="323528" y="3717032"/>
          <a:ext cx="7200924" cy="253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702" name="Document" r:id="rId7" imgW="8468895" imgH="2990745" progId="Word.Document.8">
                  <p:embed/>
                </p:oleObj>
              </mc:Choice>
              <mc:Fallback>
                <p:oleObj name="Document" r:id="rId7" imgW="8468895" imgH="2990745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717032"/>
                        <a:ext cx="7200924" cy="253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31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257074"/>
              </p:ext>
            </p:extLst>
          </p:nvPr>
        </p:nvGraphicFramePr>
        <p:xfrm>
          <a:off x="251520" y="332656"/>
          <a:ext cx="7732016" cy="100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896" name="Document" r:id="rId3" imgW="8234518" imgH="1065887" progId="Word.Document.8">
                  <p:embed/>
                </p:oleObj>
              </mc:Choice>
              <mc:Fallback>
                <p:oleObj name="Document" r:id="rId3" imgW="8234518" imgH="10658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2656"/>
                        <a:ext cx="7732016" cy="1002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282356" y="2852936"/>
            <a:ext cx="3598863" cy="2747962"/>
            <a:chOff x="2937304" y="1675878"/>
            <a:chExt cx="3598863" cy="2747962"/>
          </a:xfrm>
        </p:grpSpPr>
        <p:graphicFrame>
          <p:nvGraphicFramePr>
            <p:cNvPr id="2969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369371"/>
                </p:ext>
              </p:extLst>
            </p:nvPr>
          </p:nvGraphicFramePr>
          <p:xfrm>
            <a:off x="2937304" y="1675878"/>
            <a:ext cx="3598863" cy="274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897" name="Picture" r:id="rId5" imgW="2743200" imgH="2022480" progId="Word.Picture.8">
                    <p:embed/>
                  </p:oleObj>
                </mc:Choice>
                <mc:Fallback>
                  <p:oleObj name="Picture" r:id="rId5" imgW="2743200" imgH="202248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304" y="1675878"/>
                          <a:ext cx="3598863" cy="2747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00" name="Group 4"/>
            <p:cNvGrpSpPr>
              <a:grpSpLocks/>
            </p:cNvGrpSpPr>
            <p:nvPr/>
          </p:nvGrpSpPr>
          <p:grpSpPr bwMode="auto">
            <a:xfrm>
              <a:off x="3635375" y="1989138"/>
              <a:ext cx="2087563" cy="2270125"/>
              <a:chOff x="8820" y="8789"/>
              <a:chExt cx="2701" cy="2504"/>
            </a:xfrm>
          </p:grpSpPr>
          <p:sp>
            <p:nvSpPr>
              <p:cNvPr id="29701" name="Line 5"/>
              <p:cNvSpPr>
                <a:spLocks noChangeShapeType="1"/>
              </p:cNvSpPr>
              <p:nvPr/>
            </p:nvSpPr>
            <p:spPr bwMode="auto">
              <a:xfrm flipV="1">
                <a:off x="9894" y="8789"/>
                <a:ext cx="1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2" name="Line 6"/>
              <p:cNvSpPr>
                <a:spLocks noChangeShapeType="1"/>
              </p:cNvSpPr>
              <p:nvPr/>
            </p:nvSpPr>
            <p:spPr bwMode="auto">
              <a:xfrm flipV="1">
                <a:off x="9905" y="9681"/>
                <a:ext cx="680" cy="9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3" name="Line 7"/>
              <p:cNvSpPr>
                <a:spLocks noChangeShapeType="1"/>
              </p:cNvSpPr>
              <p:nvPr/>
            </p:nvSpPr>
            <p:spPr bwMode="auto">
              <a:xfrm flipH="1" flipV="1">
                <a:off x="9180" y="9681"/>
                <a:ext cx="714" cy="9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4" name="Line 8"/>
              <p:cNvSpPr>
                <a:spLocks noChangeShapeType="1"/>
              </p:cNvSpPr>
              <p:nvPr/>
            </p:nvSpPr>
            <p:spPr bwMode="auto">
              <a:xfrm>
                <a:off x="8820" y="10660"/>
                <a:ext cx="27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5" name="Line 9"/>
              <p:cNvSpPr>
                <a:spLocks noChangeShapeType="1"/>
              </p:cNvSpPr>
              <p:nvPr/>
            </p:nvSpPr>
            <p:spPr bwMode="auto">
              <a:xfrm flipH="1">
                <a:off x="8987" y="10668"/>
                <a:ext cx="901" cy="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6" name="Oval 10"/>
              <p:cNvSpPr>
                <a:spLocks noChangeArrowheads="1"/>
              </p:cNvSpPr>
              <p:nvPr/>
            </p:nvSpPr>
            <p:spPr bwMode="auto">
              <a:xfrm>
                <a:off x="9044" y="9264"/>
                <a:ext cx="1644" cy="139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7" name="Oval 11"/>
              <p:cNvSpPr>
                <a:spLocks noChangeArrowheads="1"/>
              </p:cNvSpPr>
              <p:nvPr/>
            </p:nvSpPr>
            <p:spPr bwMode="auto">
              <a:xfrm>
                <a:off x="9156" y="9482"/>
                <a:ext cx="1429" cy="28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8" name="Arc 12"/>
              <p:cNvSpPr>
                <a:spLocks/>
              </p:cNvSpPr>
              <p:nvPr/>
            </p:nvSpPr>
            <p:spPr bwMode="auto">
              <a:xfrm flipH="1" flipV="1">
                <a:off x="9145" y="9630"/>
                <a:ext cx="726" cy="13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9" name="Arc 13"/>
              <p:cNvSpPr>
                <a:spLocks/>
              </p:cNvSpPr>
              <p:nvPr/>
            </p:nvSpPr>
            <p:spPr bwMode="auto">
              <a:xfrm flipV="1">
                <a:off x="9900" y="9613"/>
                <a:ext cx="669" cy="14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0" name="Line 14"/>
              <p:cNvSpPr>
                <a:spLocks noChangeShapeType="1"/>
              </p:cNvSpPr>
              <p:nvPr/>
            </p:nvSpPr>
            <p:spPr bwMode="auto">
              <a:xfrm flipV="1">
                <a:off x="9894" y="8952"/>
                <a:ext cx="1" cy="1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928081"/>
              </p:ext>
            </p:extLst>
          </p:nvPr>
        </p:nvGraphicFramePr>
        <p:xfrm>
          <a:off x="251520" y="1196752"/>
          <a:ext cx="7543562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898" name="Document" r:id="rId7" imgW="9044217" imgH="2685949" progId="Word.Document.8">
                  <p:embed/>
                </p:oleObj>
              </mc:Choice>
              <mc:Fallback>
                <p:oleObj name="Document" r:id="rId7" imgW="9044217" imgH="26859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96752"/>
                        <a:ext cx="7543562" cy="223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773473"/>
              </p:ext>
            </p:extLst>
          </p:nvPr>
        </p:nvGraphicFramePr>
        <p:xfrm>
          <a:off x="251520" y="3356992"/>
          <a:ext cx="5081588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899" name="Document" r:id="rId9" imgW="5743497" imgH="3399899" progId="Word.Document.8">
                  <p:embed/>
                </p:oleObj>
              </mc:Choice>
              <mc:Fallback>
                <p:oleObj name="Document" r:id="rId9" imgW="5743497" imgH="3399899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56992"/>
                        <a:ext cx="5081588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4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58620"/>
              </p:ext>
            </p:extLst>
          </p:nvPr>
        </p:nvGraphicFramePr>
        <p:xfrm>
          <a:off x="255587" y="479424"/>
          <a:ext cx="8571041" cy="2589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731" name="Document" r:id="rId3" imgW="9371840" imgH="2900062" progId="Word.Document.8">
                  <p:embed/>
                </p:oleObj>
              </mc:Choice>
              <mc:Fallback>
                <p:oleObj name="Document" r:id="rId3" imgW="9371840" imgH="29000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" y="479424"/>
                        <a:ext cx="8571041" cy="2589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07931"/>
              </p:ext>
            </p:extLst>
          </p:nvPr>
        </p:nvGraphicFramePr>
        <p:xfrm>
          <a:off x="179511" y="3356992"/>
          <a:ext cx="8757621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732" name="Document" r:id="rId5" imgW="9389122" imgH="1626899" progId="Word.Document.8">
                  <p:embed/>
                </p:oleObj>
              </mc:Choice>
              <mc:Fallback>
                <p:oleObj name="Document" r:id="rId5" imgW="9389122" imgH="162689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3356992"/>
                        <a:ext cx="8757621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68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448573"/>
              </p:ext>
            </p:extLst>
          </p:nvPr>
        </p:nvGraphicFramePr>
        <p:xfrm>
          <a:off x="255588" y="479425"/>
          <a:ext cx="7119937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556" name="Document" r:id="rId3" imgW="7814727" imgH="1673680" progId="Word.Document.8">
                  <p:embed/>
                </p:oleObj>
              </mc:Choice>
              <mc:Fallback>
                <p:oleObj name="Document" r:id="rId3" imgW="7814727" imgH="1673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479425"/>
                        <a:ext cx="7119937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406053"/>
              </p:ext>
            </p:extLst>
          </p:nvPr>
        </p:nvGraphicFramePr>
        <p:xfrm>
          <a:off x="251520" y="1843088"/>
          <a:ext cx="7778750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557" name="Document" r:id="rId5" imgW="8481136" imgH="2150487" progId="Word.Document.8">
                  <p:embed/>
                </p:oleObj>
              </mc:Choice>
              <mc:Fallback>
                <p:oleObj name="Document" r:id="rId5" imgW="8481136" imgH="21504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3088"/>
                        <a:ext cx="7778750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265349"/>
              </p:ext>
            </p:extLst>
          </p:nvPr>
        </p:nvGraphicFramePr>
        <p:xfrm>
          <a:off x="683568" y="3645024"/>
          <a:ext cx="7924800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558" name="Equation" r:id="rId7" imgW="7924680" imgH="1917360" progId="Equation.3">
                  <p:embed/>
                </p:oleObj>
              </mc:Choice>
              <mc:Fallback>
                <p:oleObj name="Equation" r:id="rId7" imgW="7924680" imgH="1917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45024"/>
                        <a:ext cx="7924800" cy="192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434473"/>
              </p:ext>
            </p:extLst>
          </p:nvPr>
        </p:nvGraphicFramePr>
        <p:xfrm>
          <a:off x="4211960" y="4581128"/>
          <a:ext cx="439261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559" name="Equation" r:id="rId9" imgW="4394160" imgH="939600" progId="Equation.3">
                  <p:embed/>
                </p:oleObj>
              </mc:Choice>
              <mc:Fallback>
                <p:oleObj name="Equation" r:id="rId9" imgW="439416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581128"/>
                        <a:ext cx="4392613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3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298036"/>
              </p:ext>
            </p:extLst>
          </p:nvPr>
        </p:nvGraphicFramePr>
        <p:xfrm>
          <a:off x="107504" y="454054"/>
          <a:ext cx="8964488" cy="1129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926" name="Document" r:id="rId3" imgW="10582248" imgH="1328221" progId="Word.Document.8">
                  <p:embed/>
                </p:oleObj>
              </mc:Choice>
              <mc:Fallback>
                <p:oleObj name="Document" r:id="rId3" imgW="10582248" imgH="13282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54054"/>
                        <a:ext cx="8964488" cy="1129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845026"/>
              </p:ext>
            </p:extLst>
          </p:nvPr>
        </p:nvGraphicFramePr>
        <p:xfrm>
          <a:off x="179388" y="2638425"/>
          <a:ext cx="8259762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927" name="Document" r:id="rId5" imgW="9883078" imgH="1526140" progId="Word.Document.8">
                  <p:embed/>
                </p:oleObj>
              </mc:Choice>
              <mc:Fallback>
                <p:oleObj name="Document" r:id="rId5" imgW="9883078" imgH="15261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638425"/>
                        <a:ext cx="8259762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026051"/>
              </p:ext>
            </p:extLst>
          </p:nvPr>
        </p:nvGraphicFramePr>
        <p:xfrm>
          <a:off x="179388" y="1333500"/>
          <a:ext cx="882967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928" name="Document" r:id="rId7" imgW="10203861" imgH="1466404" progId="Word.Document.8">
                  <p:embed/>
                </p:oleObj>
              </mc:Choice>
              <mc:Fallback>
                <p:oleObj name="Document" r:id="rId7" imgW="10203861" imgH="14664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333500"/>
                        <a:ext cx="882967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510712"/>
              </p:ext>
            </p:extLst>
          </p:nvPr>
        </p:nvGraphicFramePr>
        <p:xfrm>
          <a:off x="251520" y="3933056"/>
          <a:ext cx="768985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929" name="Document" r:id="rId9" imgW="9201908" imgH="2837807" progId="Word.Document.8">
                  <p:embed/>
                </p:oleObj>
              </mc:Choice>
              <mc:Fallback>
                <p:oleObj name="Document" r:id="rId9" imgW="9201908" imgH="2837807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933056"/>
                        <a:ext cx="768985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26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18953"/>
              </p:ext>
            </p:extLst>
          </p:nvPr>
        </p:nvGraphicFramePr>
        <p:xfrm>
          <a:off x="401886" y="409427"/>
          <a:ext cx="720248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79" name="Document" r:id="rId3" imgW="7203600" imgH="990720" progId="Word.Document.8">
                  <p:embed/>
                </p:oleObj>
              </mc:Choice>
              <mc:Fallback>
                <p:oleObj name="Document" r:id="rId3" imgW="7203600" imgH="990720" progId="Word.Document.8">
                  <p:embed/>
                  <p:pic>
                    <p:nvPicPr>
                      <p:cNvPr id="9218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86" y="409427"/>
                        <a:ext cx="7202488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5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427674"/>
              </p:ext>
            </p:extLst>
          </p:nvPr>
        </p:nvGraphicFramePr>
        <p:xfrm>
          <a:off x="1296219" y="1560984"/>
          <a:ext cx="3362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80" name="文档" r:id="rId5" imgW="3371040" imgH="460080" progId="Word.Document.8">
                  <p:embed/>
                </p:oleObj>
              </mc:Choice>
              <mc:Fallback>
                <p:oleObj name="文档" r:id="rId5" imgW="3371040" imgH="460080" progId="Word.Document.8">
                  <p:embed/>
                  <p:pic>
                    <p:nvPicPr>
                      <p:cNvPr id="77825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219" y="1560984"/>
                        <a:ext cx="33623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6" name="Object 2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412803"/>
              </p:ext>
            </p:extLst>
          </p:nvPr>
        </p:nvGraphicFramePr>
        <p:xfrm>
          <a:off x="467544" y="2291755"/>
          <a:ext cx="31654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81" name="文档" r:id="rId7" imgW="3228840" imgH="507960" progId="Word.Document.8">
                  <p:embed/>
                </p:oleObj>
              </mc:Choice>
              <mc:Fallback>
                <p:oleObj name="文档" r:id="rId7" imgW="3228840" imgH="507960" progId="Word.Document.8">
                  <p:embed/>
                  <p:pic>
                    <p:nvPicPr>
                      <p:cNvPr id="77826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91755"/>
                        <a:ext cx="31654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151463"/>
              </p:ext>
            </p:extLst>
          </p:nvPr>
        </p:nvGraphicFramePr>
        <p:xfrm>
          <a:off x="493476" y="3083843"/>
          <a:ext cx="4792180" cy="58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82" name="Document" r:id="rId9" imgW="4406000" imgH="533303" progId="Word.Document.8">
                  <p:embed/>
                </p:oleObj>
              </mc:Choice>
              <mc:Fallback>
                <p:oleObj name="Document" r:id="rId9" imgW="4406000" imgH="533303" progId="Word.Document.8">
                  <p:embed/>
                  <p:pic>
                    <p:nvPicPr>
                      <p:cNvPr id="77827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476" y="3083843"/>
                        <a:ext cx="4792180" cy="580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958465"/>
              </p:ext>
            </p:extLst>
          </p:nvPr>
        </p:nvGraphicFramePr>
        <p:xfrm>
          <a:off x="467544" y="3957746"/>
          <a:ext cx="3716660" cy="120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83" name="Document" r:id="rId11" imgW="3410888" imgH="1102232" progId="Word.Document.8">
                  <p:embed/>
                </p:oleObj>
              </mc:Choice>
              <mc:Fallback>
                <p:oleObj name="Document" r:id="rId11" imgW="3410888" imgH="1102232" progId="Word.Document.8">
                  <p:embed/>
                  <p:pic>
                    <p:nvPicPr>
                      <p:cNvPr id="77828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957746"/>
                        <a:ext cx="3716660" cy="1202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537042"/>
              </p:ext>
            </p:extLst>
          </p:nvPr>
        </p:nvGraphicFramePr>
        <p:xfrm>
          <a:off x="4061520" y="3731915"/>
          <a:ext cx="3168351" cy="1251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84" name="Equation" r:id="rId13" imgW="2628720" imgH="927000" progId="Equation.3">
                  <p:embed/>
                </p:oleObj>
              </mc:Choice>
              <mc:Fallback>
                <p:oleObj name="Equation" r:id="rId13" imgW="2628720" imgH="927000" progId="Equation.3">
                  <p:embed/>
                  <p:pic>
                    <p:nvPicPr>
                      <p:cNvPr id="77829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520" y="3731915"/>
                        <a:ext cx="3168351" cy="1251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67544" y="1484784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77830" name="Object 2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21308"/>
              </p:ext>
            </p:extLst>
          </p:nvPr>
        </p:nvGraphicFramePr>
        <p:xfrm>
          <a:off x="3413448" y="2363763"/>
          <a:ext cx="1460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85" name="公式" r:id="rId15" imgW="1460160" imgH="406080" progId="Equation.3">
                  <p:embed/>
                </p:oleObj>
              </mc:Choice>
              <mc:Fallback>
                <p:oleObj name="公式" r:id="rId15" imgW="1460160" imgH="406080" progId="Equation.3">
                  <p:embed/>
                  <p:pic>
                    <p:nvPicPr>
                      <p:cNvPr id="7783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448" y="2363763"/>
                        <a:ext cx="14605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9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24744"/>
            <a:ext cx="2514600" cy="26289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7" name="Text Box 17"/>
          <p:cNvSpPr txBox="1">
            <a:spLocks noChangeArrowheads="1"/>
          </p:cNvSpPr>
          <p:nvPr/>
        </p:nvSpPr>
        <p:spPr bwMode="auto">
          <a:xfrm>
            <a:off x="395536" y="404664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0" lang="en-US" altLang="zh-CN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</a:t>
            </a:r>
            <a:endParaRPr kumimoji="0" lang="zh-CN" altLang="en-US" sz="28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3269432" y="5316091"/>
            <a:ext cx="2232248" cy="936104"/>
          </a:xfrm>
          <a:prstGeom prst="wedgeEllipseCallout">
            <a:avLst>
              <a:gd name="adj1" fmla="val 52602"/>
              <a:gd name="adj2" fmla="val -80730"/>
            </a:avLst>
          </a:prstGeom>
          <a:solidFill>
            <a:srgbClr val="FFFF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9900FF"/>
                </a:solidFill>
              </a:rPr>
              <a:t>球面面积因子</a:t>
            </a:r>
          </a:p>
        </p:txBody>
      </p:sp>
      <p:sp>
        <p:nvSpPr>
          <p:cNvPr id="13" name="矩形 12"/>
          <p:cNvSpPr/>
          <p:nvPr/>
        </p:nvSpPr>
        <p:spPr>
          <a:xfrm>
            <a:off x="4421560" y="3786535"/>
            <a:ext cx="2880320" cy="1241524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9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utoUpdateAnimBg="0"/>
      <p:bldP spid="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024"/>
          <p:cNvGraphicFramePr>
            <a:graphicFrameLocks noChangeAspect="1"/>
          </p:cNvGraphicFramePr>
          <p:nvPr>
            <p:extLst/>
          </p:nvPr>
        </p:nvGraphicFramePr>
        <p:xfrm>
          <a:off x="251520" y="838200"/>
          <a:ext cx="50990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265" name="文档" r:id="rId3" imgW="5043240" imgH="888840" progId="Word.Document.8">
                  <p:embed/>
                </p:oleObj>
              </mc:Choice>
              <mc:Fallback>
                <p:oleObj name="文档" r:id="rId3" imgW="5043240" imgH="888840" progId="Word.Document.8">
                  <p:embed/>
                  <p:pic>
                    <p:nvPicPr>
                      <p:cNvPr id="1024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838200"/>
                        <a:ext cx="50990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49" name="Object 1025"/>
          <p:cNvGraphicFramePr>
            <a:graphicFrameLocks noChangeAspect="1"/>
          </p:cNvGraphicFramePr>
          <p:nvPr>
            <p:extLst/>
          </p:nvPr>
        </p:nvGraphicFramePr>
        <p:xfrm>
          <a:off x="861120" y="1706563"/>
          <a:ext cx="3822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266" name="公式" r:id="rId5" imgW="3822480" imgH="1028520" progId="Equation.3">
                  <p:embed/>
                </p:oleObj>
              </mc:Choice>
              <mc:Fallback>
                <p:oleObj name="公式" r:id="rId5" imgW="3822480" imgH="1028520" progId="Equation.3">
                  <p:embed/>
                  <p:pic>
                    <p:nvPicPr>
                      <p:cNvPr id="78849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120" y="1706563"/>
                        <a:ext cx="3822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0" name="Object 1026"/>
          <p:cNvGraphicFramePr>
            <a:graphicFrameLocks noChangeAspect="1"/>
          </p:cNvGraphicFramePr>
          <p:nvPr>
            <p:extLst/>
          </p:nvPr>
        </p:nvGraphicFramePr>
        <p:xfrm>
          <a:off x="861120" y="2849563"/>
          <a:ext cx="4648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267" name="公式" r:id="rId7" imgW="2349360" imgH="495000" progId="Equation.3">
                  <p:embed/>
                </p:oleObj>
              </mc:Choice>
              <mc:Fallback>
                <p:oleObj name="公式" r:id="rId7" imgW="2349360" imgH="495000" progId="Equation.3">
                  <p:embed/>
                  <p:pic>
                    <p:nvPicPr>
                      <p:cNvPr id="7885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120" y="2849563"/>
                        <a:ext cx="4648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1027"/>
          <p:cNvGraphicFramePr>
            <a:graphicFrameLocks noChangeAspect="1"/>
          </p:cNvGraphicFramePr>
          <p:nvPr>
            <p:extLst/>
          </p:nvPr>
        </p:nvGraphicFramePr>
        <p:xfrm>
          <a:off x="937320" y="3890963"/>
          <a:ext cx="243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268" name="公式" r:id="rId9" imgW="1981080" imgH="393480" progId="Equation.3">
                  <p:embed/>
                </p:oleObj>
              </mc:Choice>
              <mc:Fallback>
                <p:oleObj name="公式" r:id="rId9" imgW="1981080" imgH="393480" progId="Equation.3">
                  <p:embed/>
                  <p:pic>
                    <p:nvPicPr>
                      <p:cNvPr id="7885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320" y="3890963"/>
                        <a:ext cx="243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1028"/>
          <p:cNvGraphicFramePr>
            <a:graphicFrameLocks noChangeAspect="1"/>
          </p:cNvGraphicFramePr>
          <p:nvPr>
            <p:extLst/>
          </p:nvPr>
        </p:nvGraphicFramePr>
        <p:xfrm>
          <a:off x="4781550" y="554038"/>
          <a:ext cx="3987800" cy="3451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269" name="Document" r:id="rId11" imgW="3904843" imgH="3465752" progId="Word.Document.8">
                  <p:embed/>
                </p:oleObj>
              </mc:Choice>
              <mc:Fallback>
                <p:oleObj name="Document" r:id="rId11" imgW="3904843" imgH="3465752" progId="Word.Document.8">
                  <p:embed/>
                  <p:pic>
                    <p:nvPicPr>
                      <p:cNvPr id="7885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554038"/>
                        <a:ext cx="3987800" cy="3451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9715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857836"/>
              </p:ext>
            </p:extLst>
          </p:nvPr>
        </p:nvGraphicFramePr>
        <p:xfrm>
          <a:off x="179512" y="764704"/>
          <a:ext cx="8528050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968" name="Document" r:id="rId3" imgW="9689023" imgH="5814159" progId="Word.Document.8">
                  <p:embed/>
                </p:oleObj>
              </mc:Choice>
              <mc:Fallback>
                <p:oleObj name="Document" r:id="rId3" imgW="9689023" imgH="58141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764704"/>
                        <a:ext cx="8528050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79512" y="188640"/>
            <a:ext cx="1447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、定义</a:t>
            </a:r>
            <a:endParaRPr lang="zh-CN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042" y="5877272"/>
            <a:ext cx="6957254" cy="523220"/>
          </a:xfrm>
          <a:prstGeom prst="rect">
            <a:avLst/>
          </a:prstGeom>
          <a:solidFill>
            <a:srgbClr val="FFFF99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注记 </a:t>
            </a:r>
            <a:r>
              <a:rPr lang="zh-CN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第一类曲线积分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也称为对弧长的积分</a:t>
            </a:r>
            <a:endParaRPr lang="zh-CN" altLang="zh-CN" sz="2800" b="1" dirty="0">
              <a:solidFill>
                <a:srgbClr val="99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460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Oval 20"/>
          <p:cNvSpPr>
            <a:spLocks noChangeArrowheads="1"/>
          </p:cNvSpPr>
          <p:nvPr/>
        </p:nvSpPr>
        <p:spPr bwMode="auto">
          <a:xfrm>
            <a:off x="6858000" y="2199928"/>
            <a:ext cx="1752600" cy="811212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>
            <p:extLst/>
          </p:nvPr>
        </p:nvGraphicFramePr>
        <p:xfrm>
          <a:off x="438150" y="417364"/>
          <a:ext cx="77914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346" name="Document" r:id="rId3" imgW="7796520" imgH="1066680" progId="Word.Document.8">
                  <p:embed/>
                </p:oleObj>
              </mc:Choice>
              <mc:Fallback>
                <p:oleObj name="Document" r:id="rId3" imgW="7796520" imgH="1066680" progId="Word.Document.8">
                  <p:embed/>
                  <p:pic>
                    <p:nvPicPr>
                      <p:cNvPr id="1126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417364"/>
                        <a:ext cx="77914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57200" y="1738784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14400" y="1719734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解方程组</a:t>
            </a:r>
          </a:p>
        </p:txBody>
      </p:sp>
      <p:graphicFrame>
        <p:nvGraphicFramePr>
          <p:cNvPr id="79873" name="Object 1"/>
          <p:cNvGraphicFramePr>
            <a:graphicFrameLocks noChangeAspect="1"/>
          </p:cNvGraphicFramePr>
          <p:nvPr>
            <p:extLst/>
          </p:nvPr>
        </p:nvGraphicFramePr>
        <p:xfrm>
          <a:off x="2514600" y="1484784"/>
          <a:ext cx="2895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347" name="公式" r:id="rId5" imgW="2895480" imgH="1104840" progId="Equation.3">
                  <p:embed/>
                </p:oleObj>
              </mc:Choice>
              <mc:Fallback>
                <p:oleObj name="公式" r:id="rId5" imgW="2895480" imgH="1104840" progId="Equation.3">
                  <p:embed/>
                  <p:pic>
                    <p:nvPicPr>
                      <p:cNvPr id="7987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84784"/>
                        <a:ext cx="2895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22300" y="2733179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得两曲面的交线为圆周</a:t>
            </a:r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>
            <p:extLst/>
          </p:nvPr>
        </p:nvGraphicFramePr>
        <p:xfrm>
          <a:off x="4343400" y="2564904"/>
          <a:ext cx="209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348" name="公式" r:id="rId7" imgW="2095200" imgH="1028520" progId="Equation.3">
                  <p:embed/>
                </p:oleObj>
              </mc:Choice>
              <mc:Fallback>
                <p:oleObj name="公式" r:id="rId7" imgW="2095200" imgH="1028520" progId="Equation.3">
                  <p:embed/>
                  <p:pic>
                    <p:nvPicPr>
                      <p:cNvPr id="798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64904"/>
                        <a:ext cx="209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3555504"/>
            <a:ext cx="3886200" cy="519112"/>
            <a:chOff x="912" y="2832"/>
            <a:chExt cx="2448" cy="327"/>
          </a:xfrm>
        </p:grpSpPr>
        <p:sp>
          <p:nvSpPr>
            <p:cNvPr id="11285" name="Text Box 9"/>
            <p:cNvSpPr txBox="1">
              <a:spLocks noChangeArrowheads="1"/>
            </p:cNvSpPr>
            <p:nvPr/>
          </p:nvSpPr>
          <p:spPr bwMode="auto">
            <a:xfrm>
              <a:off x="912" y="2832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在     平面上的投影域为</a:t>
              </a:r>
            </a:p>
          </p:txBody>
        </p:sp>
        <p:graphicFrame>
          <p:nvGraphicFramePr>
            <p:cNvPr id="11273" name="Object 7"/>
            <p:cNvGraphicFramePr>
              <a:graphicFrameLocks noChangeAspect="1"/>
            </p:cNvGraphicFramePr>
            <p:nvPr/>
          </p:nvGraphicFramePr>
          <p:xfrm>
            <a:off x="1169" y="2912"/>
            <a:ext cx="27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4349" name="公式" r:id="rId9" imgW="431640" imgH="330120" progId="Equation.3">
                    <p:embed/>
                  </p:oleObj>
                </mc:Choice>
                <mc:Fallback>
                  <p:oleObj name="公式" r:id="rId9" imgW="431640" imgH="330120" progId="Equation.3">
                    <p:embed/>
                    <p:pic>
                      <p:nvPicPr>
                        <p:cNvPr id="1127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2912"/>
                          <a:ext cx="27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75" name="Object 3"/>
          <p:cNvGraphicFramePr>
            <a:graphicFrameLocks noChangeAspect="1"/>
          </p:cNvGraphicFramePr>
          <p:nvPr>
            <p:extLst/>
          </p:nvPr>
        </p:nvGraphicFramePr>
        <p:xfrm>
          <a:off x="4425950" y="3574554"/>
          <a:ext cx="2870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350" name="公式" r:id="rId11" imgW="2869920" imgH="520560" progId="Equation.3">
                  <p:embed/>
                </p:oleObj>
              </mc:Choice>
              <mc:Fallback>
                <p:oleObj name="公式" r:id="rId11" imgW="2869920" imgH="520560" progId="Equation.3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574554"/>
                        <a:ext cx="2870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717550" y="4319588"/>
          <a:ext cx="314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351" name="公式" r:id="rId13" imgW="3149280" imgH="888840" progId="Equation.3">
                  <p:embed/>
                </p:oleObj>
              </mc:Choice>
              <mc:Fallback>
                <p:oleObj name="公式" r:id="rId13" imgW="3149280" imgH="888840" progId="Equation.3">
                  <p:embed/>
                  <p:pic>
                    <p:nvPicPr>
                      <p:cNvPr id="79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4319588"/>
                        <a:ext cx="3149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3975100" y="4314825"/>
          <a:ext cx="15875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352" name="公式" r:id="rId15" imgW="787320" imgH="444240" progId="Equation.3">
                  <p:embed/>
                </p:oleObj>
              </mc:Choice>
              <mc:Fallback>
                <p:oleObj name="公式" r:id="rId15" imgW="787320" imgH="444240" progId="Equation.3">
                  <p:embed/>
                  <p:pic>
                    <p:nvPicPr>
                      <p:cNvPr id="798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4314825"/>
                        <a:ext cx="15875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5816600" y="4217988"/>
          <a:ext cx="15748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353" name="公式" r:id="rId17" imgW="1269720" imgH="838080" progId="Equation.3">
                  <p:embed/>
                </p:oleObj>
              </mc:Choice>
              <mc:Fallback>
                <p:oleObj name="公式" r:id="rId17" imgW="1269720" imgH="838080" progId="Equation.3">
                  <p:embed/>
                  <p:pic>
                    <p:nvPicPr>
                      <p:cNvPr id="798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4217988"/>
                        <a:ext cx="157480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22"/>
          <p:cNvSpPr>
            <a:spLocks noChangeArrowheads="1"/>
          </p:cNvSpPr>
          <p:nvPr/>
        </p:nvSpPr>
        <p:spPr bwMode="auto">
          <a:xfrm>
            <a:off x="6629400" y="2047528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Oval 21"/>
          <p:cNvSpPr>
            <a:spLocks noChangeArrowheads="1"/>
          </p:cNvSpPr>
          <p:nvPr/>
        </p:nvSpPr>
        <p:spPr bwMode="auto">
          <a:xfrm>
            <a:off x="6858000" y="2199928"/>
            <a:ext cx="1752600" cy="811212"/>
          </a:xfrm>
          <a:prstGeom prst="ellipse">
            <a:avLst/>
          </a:prstGeom>
          <a:solidFill>
            <a:srgbClr val="FF99FF"/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Line 23"/>
          <p:cNvSpPr>
            <a:spLocks noChangeShapeType="1"/>
          </p:cNvSpPr>
          <p:nvPr/>
        </p:nvSpPr>
        <p:spPr bwMode="auto">
          <a:xfrm flipV="1">
            <a:off x="6781800" y="980728"/>
            <a:ext cx="914400" cy="1676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2" name="Line 24"/>
          <p:cNvSpPr>
            <a:spLocks noChangeShapeType="1"/>
          </p:cNvSpPr>
          <p:nvPr/>
        </p:nvSpPr>
        <p:spPr bwMode="auto">
          <a:xfrm flipH="1" flipV="1">
            <a:off x="7696200" y="980728"/>
            <a:ext cx="990600" cy="1676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3" name="Text Box 25"/>
          <p:cNvSpPr txBox="1">
            <a:spLocks noChangeArrowheads="1"/>
          </p:cNvSpPr>
          <p:nvPr/>
        </p:nvSpPr>
        <p:spPr bwMode="auto">
          <a:xfrm>
            <a:off x="457200" y="404664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0" lang="en-US" altLang="zh-CN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</a:t>
            </a:r>
            <a:endParaRPr kumimoji="0" lang="zh-CN" altLang="en-US" sz="28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84" name="Freeform 26"/>
          <p:cNvSpPr>
            <a:spLocks/>
          </p:cNvSpPr>
          <p:nvPr/>
        </p:nvSpPr>
        <p:spPr bwMode="auto">
          <a:xfrm>
            <a:off x="6832600" y="2553940"/>
            <a:ext cx="1778000" cy="977900"/>
          </a:xfrm>
          <a:custGeom>
            <a:avLst/>
            <a:gdLst>
              <a:gd name="T0" fmla="*/ 0 w 1120"/>
              <a:gd name="T1" fmla="*/ 120967502 h 616"/>
              <a:gd name="T2" fmla="*/ 725804882 w 1120"/>
              <a:gd name="T3" fmla="*/ 1209674917 h 616"/>
              <a:gd name="T4" fmla="*/ 1814512503 w 1120"/>
              <a:gd name="T5" fmla="*/ 1451609822 h 616"/>
              <a:gd name="T6" fmla="*/ 2147483647 w 1120"/>
              <a:gd name="T7" fmla="*/ 604837459 h 616"/>
              <a:gd name="T8" fmla="*/ 2147483647 w 1120"/>
              <a:gd name="T9" fmla="*/ 0 h 6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0"/>
              <a:gd name="T16" fmla="*/ 0 h 616"/>
              <a:gd name="T17" fmla="*/ 1120 w 1120"/>
              <a:gd name="T18" fmla="*/ 616 h 6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0" h="616">
                <a:moveTo>
                  <a:pt x="0" y="48"/>
                </a:moveTo>
                <a:cubicBezTo>
                  <a:pt x="84" y="220"/>
                  <a:pt x="168" y="392"/>
                  <a:pt x="288" y="480"/>
                </a:cubicBezTo>
                <a:cubicBezTo>
                  <a:pt x="408" y="568"/>
                  <a:pt x="592" y="616"/>
                  <a:pt x="720" y="576"/>
                </a:cubicBezTo>
                <a:cubicBezTo>
                  <a:pt x="848" y="536"/>
                  <a:pt x="992" y="336"/>
                  <a:pt x="1056" y="240"/>
                </a:cubicBezTo>
                <a:cubicBezTo>
                  <a:pt x="1120" y="144"/>
                  <a:pt x="1112" y="72"/>
                  <a:pt x="110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2" name="椭圆形标注 21"/>
          <p:cNvSpPr/>
          <p:nvPr/>
        </p:nvSpPr>
        <p:spPr>
          <a:xfrm>
            <a:off x="3419872" y="5589240"/>
            <a:ext cx="2232248" cy="936104"/>
          </a:xfrm>
          <a:prstGeom prst="wedgeEllipseCallout">
            <a:avLst>
              <a:gd name="adj1" fmla="val 52602"/>
              <a:gd name="adj2" fmla="val -80730"/>
            </a:avLst>
          </a:prstGeom>
          <a:solidFill>
            <a:srgbClr val="FFFF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9900FF"/>
                </a:solidFill>
              </a:rPr>
              <a:t>抛物面</a:t>
            </a:r>
            <a:endParaRPr lang="en-US" altLang="zh-CN" sz="2400" b="1" dirty="0">
              <a:solidFill>
                <a:srgbClr val="9900FF"/>
              </a:solidFill>
            </a:endParaRPr>
          </a:p>
          <a:p>
            <a:pPr algn="ctr"/>
            <a:r>
              <a:rPr lang="zh-CN" altLang="en-US" sz="2400" b="1" dirty="0">
                <a:solidFill>
                  <a:srgbClr val="9900FF"/>
                </a:solidFill>
              </a:rPr>
              <a:t>面积因子</a:t>
            </a:r>
          </a:p>
        </p:txBody>
      </p:sp>
      <p:sp>
        <p:nvSpPr>
          <p:cNvPr id="3" name="矩形 2"/>
          <p:cNvSpPr/>
          <p:nvPr/>
        </p:nvSpPr>
        <p:spPr>
          <a:xfrm>
            <a:off x="3995936" y="4203700"/>
            <a:ext cx="3528392" cy="1097508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960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3" grpId="0" autoUpdateAnimBg="0"/>
      <p:bldP spid="17415" grpId="0" autoUpdateAnimBg="0"/>
      <p:bldP spid="22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0"/>
          <p:cNvGraphicFramePr>
            <a:graphicFrameLocks noChangeAspect="1"/>
          </p:cNvGraphicFramePr>
          <p:nvPr>
            <p:extLst/>
          </p:nvPr>
        </p:nvGraphicFramePr>
        <p:xfrm>
          <a:off x="539552" y="404664"/>
          <a:ext cx="2376264" cy="65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446" name="公式" r:id="rId3" imgW="2171520" imgH="596880" progId="Equation.3">
                  <p:embed/>
                </p:oleObj>
              </mc:Choice>
              <mc:Fallback>
                <p:oleObj name="公式" r:id="rId3" imgW="2171520" imgH="596880" progId="Equation.3">
                  <p:embed/>
                  <p:pic>
                    <p:nvPicPr>
                      <p:cNvPr id="1229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4664"/>
                        <a:ext cx="2376264" cy="65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7" name="Object 1"/>
          <p:cNvGraphicFramePr>
            <a:graphicFrameLocks noChangeAspect="1"/>
          </p:cNvGraphicFramePr>
          <p:nvPr>
            <p:extLst/>
          </p:nvPr>
        </p:nvGraphicFramePr>
        <p:xfrm>
          <a:off x="2987824" y="239866"/>
          <a:ext cx="3024336" cy="1028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447" name="公式" r:id="rId5" imgW="3174840" imgH="1079280" progId="Equation.3">
                  <p:embed/>
                </p:oleObj>
              </mc:Choice>
              <mc:Fallback>
                <p:oleObj name="公式" r:id="rId5" imgW="3174840" imgH="1079280" progId="Equation.3">
                  <p:embed/>
                  <p:pic>
                    <p:nvPicPr>
                      <p:cNvPr id="808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39866"/>
                        <a:ext cx="3024336" cy="1028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8" name="Object 2"/>
          <p:cNvGraphicFramePr>
            <a:graphicFrameLocks noChangeAspect="1"/>
          </p:cNvGraphicFramePr>
          <p:nvPr>
            <p:extLst/>
          </p:nvPr>
        </p:nvGraphicFramePr>
        <p:xfrm>
          <a:off x="2627784" y="1283506"/>
          <a:ext cx="3672408" cy="92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448" name="公式" r:id="rId7" imgW="1765080" imgH="444240" progId="Equation.3">
                  <p:embed/>
                </p:oleObj>
              </mc:Choice>
              <mc:Fallback>
                <p:oleObj name="公式" r:id="rId7" imgW="1765080" imgH="444240" progId="Equation.3">
                  <p:embed/>
                  <p:pic>
                    <p:nvPicPr>
                      <p:cNvPr id="808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283506"/>
                        <a:ext cx="3672408" cy="921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>
            <p:extLst/>
          </p:nvPr>
        </p:nvGraphicFramePr>
        <p:xfrm>
          <a:off x="381322" y="2268885"/>
          <a:ext cx="3594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449" name="公式" r:id="rId9" imgW="3593880" imgH="533160" progId="Equation.3">
                  <p:embed/>
                </p:oleObj>
              </mc:Choice>
              <mc:Fallback>
                <p:oleObj name="公式" r:id="rId9" imgW="3593880" imgH="533160" progId="Equation.3">
                  <p:embed/>
                  <p:pic>
                    <p:nvPicPr>
                      <p:cNvPr id="808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22" y="2268885"/>
                        <a:ext cx="35941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>
            <p:extLst/>
          </p:nvPr>
        </p:nvGraphicFramePr>
        <p:xfrm>
          <a:off x="3962722" y="2281585"/>
          <a:ext cx="2171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450" name="公式" r:id="rId11" imgW="2171520" imgH="596880" progId="Equation.3">
                  <p:embed/>
                </p:oleObj>
              </mc:Choice>
              <mc:Fallback>
                <p:oleObj name="公式" r:id="rId11" imgW="2171520" imgH="596880" progId="Equation.3">
                  <p:embed/>
                  <p:pic>
                    <p:nvPicPr>
                      <p:cNvPr id="80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722" y="2281585"/>
                        <a:ext cx="2171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>
            <p:extLst/>
          </p:nvPr>
        </p:nvGraphicFramePr>
        <p:xfrm>
          <a:off x="6223322" y="2295872"/>
          <a:ext cx="7112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451" name="公式" r:id="rId12" imgW="558720" imgH="431640" progId="Equation.3">
                  <p:embed/>
                </p:oleObj>
              </mc:Choice>
              <mc:Fallback>
                <p:oleObj name="公式" r:id="rId12" imgW="558720" imgH="431640" progId="Equation.3">
                  <p:embed/>
                  <p:pic>
                    <p:nvPicPr>
                      <p:cNvPr id="80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322" y="2295872"/>
                        <a:ext cx="7112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>
            <p:extLst/>
          </p:nvPr>
        </p:nvGraphicFramePr>
        <p:xfrm>
          <a:off x="381322" y="2883247"/>
          <a:ext cx="54102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452" name="公式" r:id="rId14" imgW="2730240" imgH="558720" progId="Equation.3">
                  <p:embed/>
                </p:oleObj>
              </mc:Choice>
              <mc:Fallback>
                <p:oleObj name="公式" r:id="rId14" imgW="2730240" imgH="558720" progId="Equation.3">
                  <p:embed/>
                  <p:pic>
                    <p:nvPicPr>
                      <p:cNvPr id="809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22" y="2883247"/>
                        <a:ext cx="54102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>
            <p:extLst/>
          </p:nvPr>
        </p:nvGraphicFramePr>
        <p:xfrm>
          <a:off x="5931222" y="2981672"/>
          <a:ext cx="20701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453" name="Equation" r:id="rId16" imgW="1815840" imgH="927000" progId="Equation.3">
                  <p:embed/>
                </p:oleObj>
              </mc:Choice>
              <mc:Fallback>
                <p:oleObj name="Equation" r:id="rId16" imgW="1815840" imgH="927000" progId="Equation.3">
                  <p:embed/>
                  <p:pic>
                    <p:nvPicPr>
                      <p:cNvPr id="809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222" y="2981672"/>
                        <a:ext cx="20701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>
            <p:extLst/>
          </p:nvPr>
        </p:nvGraphicFramePr>
        <p:xfrm>
          <a:off x="1144910" y="3904010"/>
          <a:ext cx="47228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454" name="公式" r:id="rId18" imgW="3835080" imgH="838080" progId="Equation.3">
                  <p:embed/>
                </p:oleObj>
              </mc:Choice>
              <mc:Fallback>
                <p:oleObj name="公式" r:id="rId18" imgW="3835080" imgH="838080" progId="Equation.3">
                  <p:embed/>
                  <p:pic>
                    <p:nvPicPr>
                      <p:cNvPr id="809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910" y="3904010"/>
                        <a:ext cx="47228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9"/>
          <p:cNvGraphicFramePr>
            <a:graphicFrameLocks noChangeAspect="1"/>
          </p:cNvGraphicFramePr>
          <p:nvPr>
            <p:extLst/>
          </p:nvPr>
        </p:nvGraphicFramePr>
        <p:xfrm>
          <a:off x="5891535" y="4170710"/>
          <a:ext cx="15001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455" name="公式" r:id="rId20" imgW="1218960" imgH="393480" progId="Equation.3">
                  <p:embed/>
                </p:oleObj>
              </mc:Choice>
              <mc:Fallback>
                <p:oleObj name="公式" r:id="rId20" imgW="1218960" imgH="393480" progId="Equation.3">
                  <p:embed/>
                  <p:pic>
                    <p:nvPicPr>
                      <p:cNvPr id="809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535" y="4170710"/>
                        <a:ext cx="15001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>
            <p:extLst/>
          </p:nvPr>
        </p:nvGraphicFramePr>
        <p:xfrm>
          <a:off x="1211585" y="4783485"/>
          <a:ext cx="404653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456" name="公式" r:id="rId22" imgW="3288960" imgH="888840" progId="Equation.3">
                  <p:embed/>
                </p:oleObj>
              </mc:Choice>
              <mc:Fallback>
                <p:oleObj name="公式" r:id="rId22" imgW="3288960" imgH="888840" progId="Equation.3">
                  <p:embed/>
                  <p:pic>
                    <p:nvPicPr>
                      <p:cNvPr id="809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585" y="4783485"/>
                        <a:ext cx="4046537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11"/>
          <p:cNvGraphicFramePr>
            <a:graphicFrameLocks noChangeAspect="1"/>
          </p:cNvGraphicFramePr>
          <p:nvPr>
            <p:extLst/>
          </p:nvPr>
        </p:nvGraphicFramePr>
        <p:xfrm>
          <a:off x="5378772" y="5024785"/>
          <a:ext cx="34417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457" name="Equation" r:id="rId24" imgW="3111480" imgH="558720" progId="Equation.3">
                  <p:embed/>
                </p:oleObj>
              </mc:Choice>
              <mc:Fallback>
                <p:oleObj name="Equation" r:id="rId24" imgW="3111480" imgH="558720" progId="Equation.3">
                  <p:embed/>
                  <p:pic>
                    <p:nvPicPr>
                      <p:cNvPr id="809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772" y="5024785"/>
                        <a:ext cx="34417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椭圆形标注 15"/>
          <p:cNvSpPr/>
          <p:nvPr/>
        </p:nvSpPr>
        <p:spPr>
          <a:xfrm>
            <a:off x="7020272" y="1412776"/>
            <a:ext cx="2016224" cy="1141761"/>
          </a:xfrm>
          <a:prstGeom prst="wedgeEllipseCallout">
            <a:avLst>
              <a:gd name="adj1" fmla="val -59565"/>
              <a:gd name="adj2" fmla="val 53046"/>
            </a:avLst>
          </a:prstGeom>
          <a:solidFill>
            <a:srgbClr val="FFFF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9900FF"/>
                </a:solidFill>
              </a:rPr>
              <a:t>柱面</a:t>
            </a:r>
            <a:endParaRPr lang="en-US" altLang="zh-CN" sz="2400" b="1" dirty="0">
              <a:solidFill>
                <a:srgbClr val="9900FF"/>
              </a:solidFill>
            </a:endParaRPr>
          </a:p>
          <a:p>
            <a:pPr algn="ctr"/>
            <a:r>
              <a:rPr lang="zh-CN" altLang="en-US" sz="2400" b="1" dirty="0">
                <a:solidFill>
                  <a:srgbClr val="9900FF"/>
                </a:solidFill>
              </a:rPr>
              <a:t>面积因子</a:t>
            </a:r>
          </a:p>
        </p:txBody>
      </p:sp>
      <p:sp>
        <p:nvSpPr>
          <p:cNvPr id="17" name="矩形 16"/>
          <p:cNvSpPr/>
          <p:nvPr/>
        </p:nvSpPr>
        <p:spPr>
          <a:xfrm>
            <a:off x="2591780" y="1268760"/>
            <a:ext cx="3528392" cy="936104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形标注 17"/>
          <p:cNvSpPr/>
          <p:nvPr/>
        </p:nvSpPr>
        <p:spPr>
          <a:xfrm>
            <a:off x="6120172" y="332656"/>
            <a:ext cx="2232248" cy="936104"/>
          </a:xfrm>
          <a:prstGeom prst="wedgeEllipseCallout">
            <a:avLst>
              <a:gd name="adj1" fmla="val -48127"/>
              <a:gd name="adj2" fmla="val 76201"/>
            </a:avLst>
          </a:prstGeom>
          <a:solidFill>
            <a:srgbClr val="FFFF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9900FF"/>
                </a:solidFill>
              </a:rPr>
              <a:t>抛物面</a:t>
            </a:r>
            <a:endParaRPr lang="en-US" altLang="zh-CN" sz="2400" b="1" dirty="0">
              <a:solidFill>
                <a:srgbClr val="9900FF"/>
              </a:solidFill>
            </a:endParaRPr>
          </a:p>
          <a:p>
            <a:pPr algn="ctr"/>
            <a:r>
              <a:rPr lang="zh-CN" altLang="en-US" sz="2400" b="1" dirty="0">
                <a:solidFill>
                  <a:srgbClr val="9900FF"/>
                </a:solidFill>
              </a:rPr>
              <a:t>面积因子</a:t>
            </a:r>
          </a:p>
        </p:txBody>
      </p:sp>
      <p:sp>
        <p:nvSpPr>
          <p:cNvPr id="2" name="矩形 1"/>
          <p:cNvSpPr/>
          <p:nvPr/>
        </p:nvSpPr>
        <p:spPr>
          <a:xfrm>
            <a:off x="6228184" y="2204864"/>
            <a:ext cx="576064" cy="648072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533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1124744"/>
            <a:ext cx="6336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作  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P308: 1(1,2,4,6,7), 3(2--6), 5.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34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816598"/>
              </p:ext>
            </p:extLst>
          </p:nvPr>
        </p:nvGraphicFramePr>
        <p:xfrm>
          <a:off x="372546" y="1196752"/>
          <a:ext cx="8352928" cy="2906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09" name="Document" r:id="rId3" imgW="9402443" imgH="3264234" progId="Word.Document.8">
                  <p:embed/>
                </p:oleObj>
              </mc:Choice>
              <mc:Fallback>
                <p:oleObj name="Document" r:id="rId3" imgW="9402443" imgH="32642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46" y="1196752"/>
                        <a:ext cx="8352928" cy="2906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476672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三、第一类曲面积分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128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987158"/>
              </p:ext>
            </p:extLst>
          </p:nvPr>
        </p:nvGraphicFramePr>
        <p:xfrm>
          <a:off x="390525" y="314325"/>
          <a:ext cx="7569200" cy="575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833" name="Document" r:id="rId3" imgW="8911007" imgH="6777487" progId="Word.Document.8">
                  <p:embed/>
                </p:oleObj>
              </mc:Choice>
              <mc:Fallback>
                <p:oleObj name="Document" r:id="rId3" imgW="8911007" imgH="67774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314325"/>
                        <a:ext cx="7569200" cy="575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51050" y="5805264"/>
            <a:ext cx="7749342" cy="523220"/>
          </a:xfrm>
          <a:prstGeom prst="rect">
            <a:avLst/>
          </a:prstGeom>
          <a:solidFill>
            <a:srgbClr val="FFFF99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注记 </a:t>
            </a:r>
            <a:r>
              <a:rPr lang="zh-CN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第一类曲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</a:t>
            </a:r>
            <a:r>
              <a:rPr lang="zh-CN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积分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也称为对面积的曲面积分</a:t>
            </a:r>
            <a:endParaRPr lang="zh-CN" altLang="zh-CN" sz="2800" b="1" dirty="0">
              <a:solidFill>
                <a:srgbClr val="99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09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237476"/>
              </p:ext>
            </p:extLst>
          </p:nvPr>
        </p:nvGraphicFramePr>
        <p:xfrm>
          <a:off x="199875" y="1399729"/>
          <a:ext cx="8404225" cy="390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091" name="Document" r:id="rId3" imgW="8517809" imgH="3966137" progId="Word.Document.8">
                  <p:embed/>
                </p:oleObj>
              </mc:Choice>
              <mc:Fallback>
                <p:oleObj name="Document" r:id="rId3" imgW="8517809" imgH="39661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75" y="1399729"/>
                        <a:ext cx="8404225" cy="390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047778"/>
              </p:ext>
            </p:extLst>
          </p:nvPr>
        </p:nvGraphicFramePr>
        <p:xfrm>
          <a:off x="395536" y="180951"/>
          <a:ext cx="7506034" cy="1218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092" name="Document" r:id="rId5" imgW="8093028" imgH="1328221" progId="Word.Document.8">
                  <p:embed/>
                </p:oleObj>
              </mc:Choice>
              <mc:Fallback>
                <p:oleObj name="Document" r:id="rId5" imgW="8093028" imgH="13282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80951"/>
                        <a:ext cx="7506034" cy="1218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762892"/>
              </p:ext>
            </p:extLst>
          </p:nvPr>
        </p:nvGraphicFramePr>
        <p:xfrm>
          <a:off x="343543" y="5133999"/>
          <a:ext cx="811688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093" name="Document" r:id="rId7" imgW="9574664" imgH="1312436" progId="Word.Document.8">
                  <p:embed/>
                </p:oleObj>
              </mc:Choice>
              <mc:Fallback>
                <p:oleObj name="Document" r:id="rId7" imgW="9574664" imgH="13124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43" y="5133999"/>
                        <a:ext cx="8116888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0D7C7F8-E1D4-405E-BA5E-8A69CDD37334}"/>
              </a:ext>
            </a:extLst>
          </p:cNvPr>
          <p:cNvSpPr/>
          <p:nvPr/>
        </p:nvSpPr>
        <p:spPr>
          <a:xfrm>
            <a:off x="7047794" y="4633972"/>
            <a:ext cx="1772678" cy="523220"/>
          </a:xfrm>
          <a:prstGeom prst="rect">
            <a:avLst/>
          </a:prstGeom>
          <a:solidFill>
            <a:srgbClr val="FFFF99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参数形式</a:t>
            </a:r>
            <a:endParaRPr lang="zh-CN" altLang="zh-CN" sz="2800" b="1" dirty="0">
              <a:solidFill>
                <a:srgbClr val="99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9BA7D8-0714-42A4-8165-554684ACEC4C}"/>
              </a:ext>
            </a:extLst>
          </p:cNvPr>
          <p:cNvSpPr/>
          <p:nvPr/>
        </p:nvSpPr>
        <p:spPr>
          <a:xfrm>
            <a:off x="5148064" y="6146140"/>
            <a:ext cx="2160240" cy="523220"/>
          </a:xfrm>
          <a:prstGeom prst="rect">
            <a:avLst/>
          </a:prstGeom>
          <a:solidFill>
            <a:srgbClr val="FFFF99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显函数形式</a:t>
            </a:r>
            <a:endParaRPr lang="zh-CN" altLang="zh-CN" sz="2800" b="1" dirty="0">
              <a:solidFill>
                <a:srgbClr val="99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27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11188" y="533400"/>
          <a:ext cx="76327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96" name="文档" r:id="rId3" imgW="8306163" imgH="1456328" progId="Word.Document.8">
                  <p:embed/>
                </p:oleObj>
              </mc:Choice>
              <mc:Fallback>
                <p:oleObj name="文档" r:id="rId3" imgW="8306163" imgH="14563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3400"/>
                        <a:ext cx="763270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3"/>
          <p:cNvSpPr txBox="1">
            <a:spLocks noChangeArrowheads="1"/>
          </p:cNvSpPr>
          <p:nvPr/>
        </p:nvSpPr>
        <p:spPr bwMode="auto">
          <a:xfrm>
            <a:off x="457200" y="5715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1498600" y="2268538"/>
          <a:ext cx="59817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97" name="文档" r:id="rId5" imgW="5937840" imgH="892080" progId="Word.Document.8">
                  <p:embed/>
                </p:oleObj>
              </mc:Choice>
              <mc:Fallback>
                <p:oleObj name="文档" r:id="rId5" imgW="5937840" imgH="892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268538"/>
                        <a:ext cx="59817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108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438275" y="2833688"/>
          <a:ext cx="45847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98" name="文档" r:id="rId7" imgW="4592160" imgH="512640" progId="Word.Document.8">
                  <p:embed/>
                </p:oleObj>
              </mc:Choice>
              <mc:Fallback>
                <p:oleObj name="文档" r:id="rId7" imgW="4592160" imgH="512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833688"/>
                        <a:ext cx="45847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1379538" y="3429000"/>
          <a:ext cx="47910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99" name="文档" r:id="rId9" imgW="4911120" imgH="521280" progId="Word.Document.8">
                  <p:embed/>
                </p:oleObj>
              </mc:Choice>
              <mc:Fallback>
                <p:oleObj name="文档" r:id="rId9" imgW="4911120" imgH="521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3429000"/>
                        <a:ext cx="47910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1295400" y="4114800"/>
          <a:ext cx="525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00" name="文档" r:id="rId11" imgW="5257800" imgH="914400" progId="Word.Document.8">
                  <p:embed/>
                </p:oleObj>
              </mc:Choice>
              <mc:Fallback>
                <p:oleObj name="文档" r:id="rId11" imgW="5257800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525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1371600" y="5030788"/>
          <a:ext cx="57753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01" name="文档" r:id="rId13" imgW="5725080" imgH="684000" progId="Word.Document.8">
                  <p:embed/>
                </p:oleObj>
              </mc:Choice>
              <mc:Fallback>
                <p:oleObj name="文档" r:id="rId13" imgW="5725080" imgH="684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30788"/>
                        <a:ext cx="57753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4593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61352"/>
              </p:ext>
            </p:extLst>
          </p:nvPr>
        </p:nvGraphicFramePr>
        <p:xfrm>
          <a:off x="552428" y="116632"/>
          <a:ext cx="61912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78" name="文档" r:id="rId3" imgW="6136560" imgH="624240" progId="Word.Document.8">
                  <p:embed/>
                </p:oleObj>
              </mc:Choice>
              <mc:Fallback>
                <p:oleObj name="文档" r:id="rId3" imgW="6136560" imgH="624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28" y="116632"/>
                        <a:ext cx="61912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434389"/>
              </p:ext>
            </p:extLst>
          </p:nvPr>
        </p:nvGraphicFramePr>
        <p:xfrm>
          <a:off x="476228" y="726232"/>
          <a:ext cx="40084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79" name="公式" r:id="rId5" imgW="3987720" imgH="596880" progId="Equation.3">
                  <p:embed/>
                </p:oleObj>
              </mc:Choice>
              <mc:Fallback>
                <p:oleObj name="公式" r:id="rId5" imgW="398772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28" y="726232"/>
                        <a:ext cx="400843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177664"/>
              </p:ext>
            </p:extLst>
          </p:nvPr>
        </p:nvGraphicFramePr>
        <p:xfrm>
          <a:off x="4286228" y="802432"/>
          <a:ext cx="1752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80" name="公式" r:id="rId7" imgW="1523880" imgH="469800" progId="Equation.3">
                  <p:embed/>
                </p:oleObj>
              </mc:Choice>
              <mc:Fallback>
                <p:oleObj name="公式" r:id="rId7" imgW="1523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28" y="802432"/>
                        <a:ext cx="1752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206884"/>
              </p:ext>
            </p:extLst>
          </p:nvPr>
        </p:nvGraphicFramePr>
        <p:xfrm>
          <a:off x="476228" y="1412515"/>
          <a:ext cx="29718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81" name="公式" r:id="rId9" imgW="3022560" imgH="888840" progId="Equation.3">
                  <p:embed/>
                </p:oleObj>
              </mc:Choice>
              <mc:Fallback>
                <p:oleObj name="公式" r:id="rId9" imgW="30225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28" y="1412515"/>
                        <a:ext cx="29718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02167"/>
              </p:ext>
            </p:extLst>
          </p:nvPr>
        </p:nvGraphicFramePr>
        <p:xfrm>
          <a:off x="3583282" y="1425947"/>
          <a:ext cx="33226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82" name="公式" r:id="rId11" imgW="3238200" imgH="876240" progId="Equation.3">
                  <p:embed/>
                </p:oleObj>
              </mc:Choice>
              <mc:Fallback>
                <p:oleObj name="公式" r:id="rId11" imgW="323820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282" y="1425947"/>
                        <a:ext cx="332263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3769"/>
              </p:ext>
            </p:extLst>
          </p:nvPr>
        </p:nvGraphicFramePr>
        <p:xfrm>
          <a:off x="540806" y="2370992"/>
          <a:ext cx="6019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83" name="公式" r:id="rId13" imgW="5574960" imgH="863280" progId="Equation.3">
                  <p:embed/>
                </p:oleObj>
              </mc:Choice>
              <mc:Fallback>
                <p:oleObj name="公式" r:id="rId13" imgW="55749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06" y="2370992"/>
                        <a:ext cx="60198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826475"/>
              </p:ext>
            </p:extLst>
          </p:nvPr>
        </p:nvGraphicFramePr>
        <p:xfrm>
          <a:off x="611560" y="4184862"/>
          <a:ext cx="1535705" cy="468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84" name="公式" r:id="rId15" imgW="1333440" imgH="406080" progId="Equation.3">
                  <p:embed/>
                </p:oleObj>
              </mc:Choice>
              <mc:Fallback>
                <p:oleObj name="公式" r:id="rId15" imgW="1333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184862"/>
                        <a:ext cx="1535705" cy="468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554EA9C8-342F-4626-8DF4-ECC0C86A67F9}"/>
              </a:ext>
            </a:extLst>
          </p:cNvPr>
          <p:cNvGrpSpPr/>
          <p:nvPr/>
        </p:nvGrpSpPr>
        <p:grpSpPr>
          <a:xfrm>
            <a:off x="5724128" y="3857625"/>
            <a:ext cx="3191755" cy="2307679"/>
            <a:chOff x="5073650" y="3857625"/>
            <a:chExt cx="3191755" cy="2307679"/>
          </a:xfrm>
        </p:grpSpPr>
        <p:graphicFrame>
          <p:nvGraphicFramePr>
            <p:cNvPr id="9" name="Object 1028">
              <a:extLst>
                <a:ext uri="{FF2B5EF4-FFF2-40B4-BE49-F238E27FC236}">
                  <a16:creationId xmlns:a16="http://schemas.microsoft.com/office/drawing/2014/main" id="{17FFED5E-CBF3-4C4E-9BCA-7F436A334B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9040283"/>
                </p:ext>
              </p:extLst>
            </p:nvPr>
          </p:nvGraphicFramePr>
          <p:xfrm>
            <a:off x="5073650" y="3857625"/>
            <a:ext cx="3191755" cy="2307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785" name="Document" r:id="rId17" imgW="2969708" imgH="2345887" progId="Word.Document.8">
                    <p:embed/>
                  </p:oleObj>
                </mc:Choice>
                <mc:Fallback>
                  <p:oleObj name="Document" r:id="rId17" imgW="2969708" imgH="2345887" progId="Word.Document.8">
                    <p:embed/>
                    <p:pic>
                      <p:nvPicPr>
                        <p:cNvPr id="78852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3650" y="3857625"/>
                          <a:ext cx="3191755" cy="2307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B84D656E-7206-4498-9A6E-37F36E8C4ABF}"/>
                </a:ext>
              </a:extLst>
            </p:cNvPr>
            <p:cNvCxnSpPr>
              <a:cxnSpLocks/>
            </p:cNvCxnSpPr>
            <p:nvPr/>
          </p:nvCxnSpPr>
          <p:spPr>
            <a:xfrm>
              <a:off x="5806008" y="4678660"/>
              <a:ext cx="1214264" cy="1098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EC01E7B2-3C8D-47BA-B43D-299C0DF2B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790565"/>
              </p:ext>
            </p:extLst>
          </p:nvPr>
        </p:nvGraphicFramePr>
        <p:xfrm>
          <a:off x="569497" y="3271769"/>
          <a:ext cx="796294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86" name="Equation" r:id="rId19" imgW="7721280" imgH="698400" progId="Equation.DSMT4">
                  <p:embed/>
                </p:oleObj>
              </mc:Choice>
              <mc:Fallback>
                <p:oleObj name="Equation" r:id="rId19" imgW="7721280" imgH="698400" progId="Equation.DSMT4">
                  <p:embed/>
                  <p:pic>
                    <p:nvPicPr>
                      <p:cNvPr id="614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97" y="3271769"/>
                        <a:ext cx="796294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1391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533298"/>
              </p:ext>
            </p:extLst>
          </p:nvPr>
        </p:nvGraphicFramePr>
        <p:xfrm>
          <a:off x="251520" y="332656"/>
          <a:ext cx="7560840" cy="179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071" name="Document" r:id="rId3" imgW="8854483" imgH="2090031" progId="Word.Document.8">
                  <p:embed/>
                </p:oleObj>
              </mc:Choice>
              <mc:Fallback>
                <p:oleObj name="Document" r:id="rId3" imgW="8854483" imgH="20900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2656"/>
                        <a:ext cx="7560840" cy="1792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294336"/>
              </p:ext>
            </p:extLst>
          </p:nvPr>
        </p:nvGraphicFramePr>
        <p:xfrm>
          <a:off x="179388" y="2022640"/>
          <a:ext cx="8785100" cy="206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072" name="Document" r:id="rId5" imgW="10597729" imgH="2494507" progId="Word.Document.8">
                  <p:embed/>
                </p:oleObj>
              </mc:Choice>
              <mc:Fallback>
                <p:oleObj name="Document" r:id="rId5" imgW="10597729" imgH="24945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022640"/>
                        <a:ext cx="8785100" cy="2069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328539"/>
              </p:ext>
            </p:extLst>
          </p:nvPr>
        </p:nvGraphicFramePr>
        <p:xfrm>
          <a:off x="194518" y="4116288"/>
          <a:ext cx="76898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073" name="Document" r:id="rId7" imgW="9030536" imgH="2239011" progId="Word.Document.8">
                  <p:embed/>
                </p:oleObj>
              </mc:Choice>
              <mc:Fallback>
                <p:oleObj name="Document" r:id="rId7" imgW="9030536" imgH="2239011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18" y="4116288"/>
                        <a:ext cx="768985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52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177460"/>
              </p:ext>
            </p:extLst>
          </p:nvPr>
        </p:nvGraphicFramePr>
        <p:xfrm>
          <a:off x="251520" y="548680"/>
          <a:ext cx="8692579" cy="409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929" name="Document" r:id="rId3" imgW="9839874" imgH="4615485" progId="Word.Document.8">
                  <p:embed/>
                </p:oleObj>
              </mc:Choice>
              <mc:Fallback>
                <p:oleObj name="Document" r:id="rId3" imgW="9839874" imgH="46154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48680"/>
                        <a:ext cx="8692579" cy="4099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91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50357"/>
              </p:ext>
            </p:extLst>
          </p:nvPr>
        </p:nvGraphicFramePr>
        <p:xfrm>
          <a:off x="107504" y="188640"/>
          <a:ext cx="8578186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167" name="Document" r:id="rId3" imgW="9375801" imgH="2456362" progId="Word.Document.8">
                  <p:embed/>
                </p:oleObj>
              </mc:Choice>
              <mc:Fallback>
                <p:oleObj name="Document" r:id="rId3" imgW="9375801" imgH="24563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88640"/>
                        <a:ext cx="8578186" cy="223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468790"/>
              </p:ext>
            </p:extLst>
          </p:nvPr>
        </p:nvGraphicFramePr>
        <p:xfrm>
          <a:off x="330200" y="2402706"/>
          <a:ext cx="7929563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168" name="Document" r:id="rId5" imgW="9128823" imgH="1765083" progId="Word.Document.8">
                  <p:embed/>
                </p:oleObj>
              </mc:Choice>
              <mc:Fallback>
                <p:oleObj name="Document" r:id="rId5" imgW="9128823" imgH="17650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2402706"/>
                        <a:ext cx="7929563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30489" y="1897668"/>
            <a:ext cx="16492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、性质</a:t>
            </a:r>
            <a:endParaRPr lang="zh-CN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938723"/>
              </p:ext>
            </p:extLst>
          </p:nvPr>
        </p:nvGraphicFramePr>
        <p:xfrm>
          <a:off x="314845" y="3861048"/>
          <a:ext cx="7929563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169" name="Document" r:id="rId7" imgW="9128823" imgH="2803981" progId="Word.Document.8">
                  <p:embed/>
                </p:oleObj>
              </mc:Choice>
              <mc:Fallback>
                <p:oleObj name="Document" r:id="rId7" imgW="9128823" imgH="2803981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45" y="3861048"/>
                        <a:ext cx="7929563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98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683039"/>
              </p:ext>
            </p:extLst>
          </p:nvPr>
        </p:nvGraphicFramePr>
        <p:xfrm>
          <a:off x="179512" y="332656"/>
          <a:ext cx="8527422" cy="144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412" name="Document" r:id="rId3" imgW="9217749" imgH="1562126" progId="Word.Document.8">
                  <p:embed/>
                </p:oleObj>
              </mc:Choice>
              <mc:Fallback>
                <p:oleObj name="Document" r:id="rId3" imgW="9217749" imgH="15621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8527422" cy="1442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266220" y="2492896"/>
            <a:ext cx="2743200" cy="2304256"/>
            <a:chOff x="6372200" y="3501008"/>
            <a:chExt cx="2743200" cy="2304256"/>
          </a:xfrm>
        </p:grpSpPr>
        <p:graphicFrame>
          <p:nvGraphicFramePr>
            <p:cNvPr id="4505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8467401"/>
                </p:ext>
              </p:extLst>
            </p:nvPr>
          </p:nvGraphicFramePr>
          <p:xfrm>
            <a:off x="6372200" y="3501008"/>
            <a:ext cx="2743200" cy="2304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413" name="Picture" r:id="rId5" imgW="2743200" imgH="1828800" progId="Word.Picture.8">
                    <p:embed/>
                  </p:oleObj>
                </mc:Choice>
                <mc:Fallback>
                  <p:oleObj name="Picture" r:id="rId5" imgW="2743200" imgH="182880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00" y="3501008"/>
                          <a:ext cx="2743200" cy="2304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060" name="Group 4"/>
            <p:cNvGrpSpPr>
              <a:grpSpLocks/>
            </p:cNvGrpSpPr>
            <p:nvPr/>
          </p:nvGrpSpPr>
          <p:grpSpPr bwMode="auto">
            <a:xfrm>
              <a:off x="6436617" y="3789363"/>
              <a:ext cx="2232025" cy="1584325"/>
              <a:chOff x="8448" y="8796"/>
              <a:chExt cx="3073" cy="2497"/>
            </a:xfrm>
          </p:grpSpPr>
          <p:sp>
            <p:nvSpPr>
              <p:cNvPr id="45061" name="Line 5"/>
              <p:cNvSpPr>
                <a:spLocks noChangeShapeType="1"/>
              </p:cNvSpPr>
              <p:nvPr/>
            </p:nvSpPr>
            <p:spPr bwMode="auto">
              <a:xfrm flipV="1">
                <a:off x="9720" y="10200"/>
                <a:ext cx="361" cy="4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2" name="Line 6"/>
              <p:cNvSpPr>
                <a:spLocks noChangeShapeType="1"/>
              </p:cNvSpPr>
              <p:nvPr/>
            </p:nvSpPr>
            <p:spPr bwMode="auto">
              <a:xfrm flipH="1" flipV="1">
                <a:off x="9299" y="10200"/>
                <a:ext cx="422" cy="4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5063" name="Group 7"/>
              <p:cNvGrpSpPr>
                <a:grpSpLocks/>
              </p:cNvGrpSpPr>
              <p:nvPr/>
            </p:nvGrpSpPr>
            <p:grpSpPr bwMode="auto">
              <a:xfrm>
                <a:off x="8448" y="8796"/>
                <a:ext cx="3073" cy="2497"/>
                <a:chOff x="8448" y="8796"/>
                <a:chExt cx="3073" cy="2497"/>
              </a:xfrm>
            </p:grpSpPr>
            <p:sp>
              <p:nvSpPr>
                <p:cNvPr id="45064" name="Oval 8"/>
                <p:cNvSpPr>
                  <a:spLocks noChangeArrowheads="1"/>
                </p:cNvSpPr>
                <p:nvPr/>
              </p:nvSpPr>
              <p:spPr bwMode="auto">
                <a:xfrm>
                  <a:off x="9242" y="10044"/>
                  <a:ext cx="901" cy="15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5065" name="Group 9"/>
                <p:cNvGrpSpPr>
                  <a:grpSpLocks/>
                </p:cNvGrpSpPr>
                <p:nvPr/>
              </p:nvGrpSpPr>
              <p:grpSpPr bwMode="auto">
                <a:xfrm>
                  <a:off x="8448" y="8796"/>
                  <a:ext cx="3073" cy="2497"/>
                  <a:chOff x="8448" y="8796"/>
                  <a:chExt cx="3073" cy="2497"/>
                </a:xfrm>
              </p:grpSpPr>
              <p:sp>
                <p:nvSpPr>
                  <p:cNvPr id="4506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9720" y="10668"/>
                    <a:ext cx="1801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67" name="Line 1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713" y="8796"/>
                    <a:ext cx="11" cy="34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68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60" y="10668"/>
                    <a:ext cx="1261" cy="6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6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8460" y="8952"/>
                    <a:ext cx="2521" cy="469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70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110" y="9242"/>
                    <a:ext cx="867" cy="907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71" name="Line 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448" y="9185"/>
                    <a:ext cx="794" cy="964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72" name="Arc 16"/>
                  <p:cNvSpPr>
                    <a:spLocks/>
                  </p:cNvSpPr>
                  <p:nvPr/>
                </p:nvSpPr>
                <p:spPr bwMode="auto">
                  <a:xfrm flipH="1" flipV="1">
                    <a:off x="9242" y="10149"/>
                    <a:ext cx="510" cy="5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73" name="Arc 17"/>
                  <p:cNvSpPr>
                    <a:spLocks/>
                  </p:cNvSpPr>
                  <p:nvPr/>
                </p:nvSpPr>
                <p:spPr bwMode="auto">
                  <a:xfrm flipV="1">
                    <a:off x="9706" y="10149"/>
                    <a:ext cx="397" cy="5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74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20" y="9108"/>
                    <a:ext cx="1" cy="156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322769"/>
              </p:ext>
            </p:extLst>
          </p:nvPr>
        </p:nvGraphicFramePr>
        <p:xfrm>
          <a:off x="222288" y="1638876"/>
          <a:ext cx="7950112" cy="1070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414" name="Document" r:id="rId7" imgW="8594544" imgH="1159089" progId="Word.Document.8">
                  <p:embed/>
                </p:oleObj>
              </mc:Choice>
              <mc:Fallback>
                <p:oleObj name="Document" r:id="rId7" imgW="8594544" imgH="11590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88" y="1638876"/>
                        <a:ext cx="7950112" cy="1070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141804"/>
              </p:ext>
            </p:extLst>
          </p:nvPr>
        </p:nvGraphicFramePr>
        <p:xfrm>
          <a:off x="179388" y="2487613"/>
          <a:ext cx="5876925" cy="214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415" name="Document" r:id="rId9" imgW="6918982" imgH="2520776" progId="Word.Document.8">
                  <p:embed/>
                </p:oleObj>
              </mc:Choice>
              <mc:Fallback>
                <p:oleObj name="Document" r:id="rId9" imgW="6918982" imgH="2520776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487613"/>
                        <a:ext cx="5876925" cy="214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917566"/>
              </p:ext>
            </p:extLst>
          </p:nvPr>
        </p:nvGraphicFramePr>
        <p:xfrm>
          <a:off x="179512" y="5013176"/>
          <a:ext cx="6042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416" name="Document" r:id="rId11" imgW="7091435" imgH="1074883" progId="Word.Document.8">
                  <p:embed/>
                </p:oleObj>
              </mc:Choice>
              <mc:Fallback>
                <p:oleObj name="Document" r:id="rId11" imgW="7091435" imgH="1074883" progId="Word.Document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013176"/>
                        <a:ext cx="60420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002834"/>
              </p:ext>
            </p:extLst>
          </p:nvPr>
        </p:nvGraphicFramePr>
        <p:xfrm>
          <a:off x="90488" y="4365104"/>
          <a:ext cx="8946008" cy="74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417" name="Document" r:id="rId13" imgW="9819713" imgH="825145" progId="Word.Document.8">
                  <p:embed/>
                </p:oleObj>
              </mc:Choice>
              <mc:Fallback>
                <p:oleObj name="Document" r:id="rId13" imgW="9819713" imgH="825145" progId="Word.Document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4365104"/>
                        <a:ext cx="8946008" cy="741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6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299387"/>
              </p:ext>
            </p:extLst>
          </p:nvPr>
        </p:nvGraphicFramePr>
        <p:xfrm>
          <a:off x="323528" y="1915096"/>
          <a:ext cx="8259511" cy="122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091" name="Document" r:id="rId3" imgW="8903446" imgH="1322103" progId="Word.Document.8">
                  <p:embed/>
                </p:oleObj>
              </mc:Choice>
              <mc:Fallback>
                <p:oleObj name="Document" r:id="rId3" imgW="8903446" imgH="13221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5096"/>
                        <a:ext cx="8259511" cy="1225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388451"/>
              </p:ext>
            </p:extLst>
          </p:nvPr>
        </p:nvGraphicFramePr>
        <p:xfrm>
          <a:off x="395536" y="908720"/>
          <a:ext cx="6042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092" name="Document" r:id="rId5" imgW="7091435" imgH="1074883" progId="Word.Document.8">
                  <p:embed/>
                </p:oleObj>
              </mc:Choice>
              <mc:Fallback>
                <p:oleObj name="Document" r:id="rId5" imgW="7091435" imgH="1074883" progId="Word.Document.8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08720"/>
                        <a:ext cx="60420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339526"/>
              </p:ext>
            </p:extLst>
          </p:nvPr>
        </p:nvGraphicFramePr>
        <p:xfrm>
          <a:off x="395536" y="3043238"/>
          <a:ext cx="7344618" cy="269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093" name="Document" r:id="rId7" imgW="7973139" imgH="3099781" progId="Word.Document.8">
                  <p:embed/>
                </p:oleObj>
              </mc:Choice>
              <mc:Fallback>
                <p:oleObj name="Document" r:id="rId7" imgW="7973139" imgH="309978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043238"/>
                        <a:ext cx="7344618" cy="2690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67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696913"/>
            <a:ext cx="2448198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四、小结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831850" y="3047008"/>
            <a:ext cx="395617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  对面积的曲面积分</a:t>
            </a:r>
            <a:endParaRPr lang="en-US" altLang="zh-CN" sz="2800" b="1" dirty="0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23528" y="4437112"/>
            <a:ext cx="8712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（按照曲面方程的表示不同分为直角坐标和参数形式）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27584" y="1484784"/>
            <a:ext cx="37150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ea typeface="+mn-ea"/>
                <a:cs typeface="Times New Roman" pitchFamily="18" charset="0"/>
              </a:rPr>
              <a:t>、对弧长曲线积分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2204864"/>
            <a:ext cx="7065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900FF"/>
                </a:solidFill>
              </a:rPr>
              <a:t>概念、计算（直角坐标、参数形式）</a:t>
            </a:r>
          </a:p>
        </p:txBody>
      </p:sp>
      <p:sp>
        <p:nvSpPr>
          <p:cNvPr id="10" name="矩形 9"/>
          <p:cNvSpPr/>
          <p:nvPr/>
        </p:nvSpPr>
        <p:spPr>
          <a:xfrm>
            <a:off x="755575" y="3841884"/>
            <a:ext cx="7704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900FF"/>
                </a:solidFill>
              </a:rPr>
              <a:t>概念、计算方法（化为投影区域上的二重积分）</a:t>
            </a:r>
          </a:p>
        </p:txBody>
      </p:sp>
    </p:spTree>
    <p:extLst>
      <p:ext uri="{BB962C8B-B14F-4D97-AF65-F5344CB8AC3E}">
        <p14:creationId xmlns:p14="http://schemas.microsoft.com/office/powerpoint/2010/main" val="1114827553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124744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   作  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P308: 1(1,2,4,5,7), 3(2-4), 4(2,4*,5,6,7), 6.</a:t>
            </a:r>
          </a:p>
        </p:txBody>
      </p:sp>
    </p:spTree>
    <p:extLst>
      <p:ext uri="{BB962C8B-B14F-4D97-AF65-F5344CB8AC3E}">
        <p14:creationId xmlns:p14="http://schemas.microsoft.com/office/powerpoint/2010/main" val="1269142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1840" y="1104536"/>
            <a:ext cx="4104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作  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P309: 4(3--7), 6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；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P323: 1(2--6)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30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905566"/>
              </p:ext>
            </p:extLst>
          </p:nvPr>
        </p:nvGraphicFramePr>
        <p:xfrm>
          <a:off x="390525" y="1123950"/>
          <a:ext cx="6219825" cy="493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144" name="Document" r:id="rId3" imgW="6831856" imgH="5414361" progId="Word.Document.8">
                  <p:embed/>
                </p:oleObj>
              </mc:Choice>
              <mc:Fallback>
                <p:oleObj name="Document" r:id="rId3" imgW="6831856" imgH="54143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123950"/>
                        <a:ext cx="6219825" cy="493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597991"/>
              </p:ext>
            </p:extLst>
          </p:nvPr>
        </p:nvGraphicFramePr>
        <p:xfrm>
          <a:off x="6876256" y="1989138"/>
          <a:ext cx="20066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145" name="文档" r:id="rId5" imgW="1743840" imgH="2314440" progId="Word.Document.8">
                  <p:embed/>
                </p:oleObj>
              </mc:Choice>
              <mc:Fallback>
                <p:oleObj name="文档" r:id="rId5" imgW="1743840" imgH="2314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989138"/>
                        <a:ext cx="200660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092280" y="4653136"/>
            <a:ext cx="1263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14.1.6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395953"/>
            <a:ext cx="3744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五、两个典型例子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626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556991"/>
              </p:ext>
            </p:extLst>
          </p:nvPr>
        </p:nvGraphicFramePr>
        <p:xfrm>
          <a:off x="539750" y="554038"/>
          <a:ext cx="8199438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168" name="Document" r:id="rId3" imgW="8838642" imgH="1848209" progId="Word.Document.8">
                  <p:embed/>
                </p:oleObj>
              </mc:Choice>
              <mc:Fallback>
                <p:oleObj name="Document" r:id="rId3" imgW="8838642" imgH="18482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4038"/>
                        <a:ext cx="8199438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779912" y="5373688"/>
            <a:ext cx="12795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14.1.7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492500" y="2708275"/>
          <a:ext cx="2030413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169" name="图片" r:id="rId5" imgW="1896120" imgH="2286720" progId="Word.Picture.8">
                  <p:embed/>
                </p:oleObj>
              </mc:Choice>
              <mc:Fallback>
                <p:oleObj name="图片" r:id="rId5" imgW="1896120" imgH="22867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708275"/>
                        <a:ext cx="2030413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045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23436"/>
              </p:ext>
            </p:extLst>
          </p:nvPr>
        </p:nvGraphicFramePr>
        <p:xfrm>
          <a:off x="179388" y="479425"/>
          <a:ext cx="8604250" cy="574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117" name="Document" r:id="rId3" imgW="10318709" imgH="6880765" progId="Word.Document.8">
                  <p:embed/>
                </p:oleObj>
              </mc:Choice>
              <mc:Fallback>
                <p:oleObj name="Document" r:id="rId3" imgW="10318709" imgH="68807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79425"/>
                        <a:ext cx="8604250" cy="574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503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081548"/>
              </p:ext>
            </p:extLst>
          </p:nvPr>
        </p:nvGraphicFramePr>
        <p:xfrm>
          <a:off x="225425" y="554038"/>
          <a:ext cx="8528050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141" name="Document" r:id="rId3" imgW="9516211" imgH="4109891" progId="Word.Document.8">
                  <p:embed/>
                </p:oleObj>
              </mc:Choice>
              <mc:Fallback>
                <p:oleObj name="Document" r:id="rId3" imgW="9516211" imgH="41098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554038"/>
                        <a:ext cx="8528050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148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49281"/>
              </p:ext>
            </p:extLst>
          </p:nvPr>
        </p:nvGraphicFramePr>
        <p:xfrm>
          <a:off x="374550" y="404813"/>
          <a:ext cx="6789738" cy="521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240" name="Document" r:id="rId3" imgW="8647468" imgH="6641103" progId="Word.Document.8">
                  <p:embed/>
                </p:oleObj>
              </mc:Choice>
              <mc:Fallback>
                <p:oleObj name="Document" r:id="rId3" imgW="8647468" imgH="66411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550" y="404813"/>
                        <a:ext cx="6789738" cy="521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612963" y="4509120"/>
            <a:ext cx="12795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14.1.8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320792"/>
              </p:ext>
            </p:extLst>
          </p:nvPr>
        </p:nvGraphicFramePr>
        <p:xfrm>
          <a:off x="7163340" y="2276872"/>
          <a:ext cx="1585124" cy="213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241" name="Document" r:id="rId5" imgW="1507413" imgH="2050043" progId="Word.Document.8">
                  <p:embed/>
                </p:oleObj>
              </mc:Choice>
              <mc:Fallback>
                <p:oleObj name="Document" r:id="rId5" imgW="1507413" imgH="20500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3340" y="2276872"/>
                        <a:ext cx="1585124" cy="213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11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47621"/>
              </p:ext>
            </p:extLst>
          </p:nvPr>
        </p:nvGraphicFramePr>
        <p:xfrm>
          <a:off x="255588" y="839788"/>
          <a:ext cx="8408987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167" name="Document" r:id="rId3" imgW="9554374" imgH="2989666" progId="Word.Document.8">
                  <p:embed/>
                </p:oleObj>
              </mc:Choice>
              <mc:Fallback>
                <p:oleObj name="Document" r:id="rId3" imgW="9554374" imgH="29896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839788"/>
                        <a:ext cx="8408987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58480" y="188640"/>
            <a:ext cx="16492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、计算</a:t>
            </a:r>
            <a:endParaRPr lang="zh-CN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213275"/>
              </p:ext>
            </p:extLst>
          </p:nvPr>
        </p:nvGraphicFramePr>
        <p:xfrm>
          <a:off x="183579" y="3282950"/>
          <a:ext cx="8780909" cy="1887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168" name="Document" r:id="rId5" imgW="9787311" imgH="2105145" progId="Word.Document.8">
                  <p:embed/>
                </p:oleObj>
              </mc:Choice>
              <mc:Fallback>
                <p:oleObj name="Document" r:id="rId5" imgW="9787311" imgH="21051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9" y="3282950"/>
                        <a:ext cx="8780909" cy="1887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1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181894"/>
              </p:ext>
            </p:extLst>
          </p:nvPr>
        </p:nvGraphicFramePr>
        <p:xfrm>
          <a:off x="378632" y="908720"/>
          <a:ext cx="8394839" cy="403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001" name="Document" r:id="rId3" imgW="9514411" imgH="4570144" progId="Word.Document.8">
                  <p:embed/>
                </p:oleObj>
              </mc:Choice>
              <mc:Fallback>
                <p:oleObj name="Document" r:id="rId3" imgW="9514411" imgH="45701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32" y="908720"/>
                        <a:ext cx="8394839" cy="4039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50640" y="385500"/>
            <a:ext cx="5777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zh-CN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通讯卫星的电波覆盖的地球面积</a:t>
            </a:r>
            <a:endParaRPr lang="zh-CN" altLang="zh-CN" sz="2800" dirty="0">
              <a:solidFill>
                <a:srgbClr val="99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382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569850"/>
              </p:ext>
            </p:extLst>
          </p:nvPr>
        </p:nvGraphicFramePr>
        <p:xfrm>
          <a:off x="390525" y="404664"/>
          <a:ext cx="8429947" cy="606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025" name="Document" r:id="rId3" imgW="10080732" imgH="7222626" progId="Word.Document.8">
                  <p:embed/>
                </p:oleObj>
              </mc:Choice>
              <mc:Fallback>
                <p:oleObj name="Document" r:id="rId3" imgW="10080732" imgH="72226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404664"/>
                        <a:ext cx="8429947" cy="6067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9570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372326"/>
              </p:ext>
            </p:extLst>
          </p:nvPr>
        </p:nvGraphicFramePr>
        <p:xfrm>
          <a:off x="512390" y="699988"/>
          <a:ext cx="802005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49" name="Document" r:id="rId3" imgW="9808192" imgH="6509396" progId="Word.Document.8">
                  <p:embed/>
                </p:oleObj>
              </mc:Choice>
              <mc:Fallback>
                <p:oleObj name="Document" r:id="rId3" imgW="9808192" imgH="65093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90" y="699988"/>
                        <a:ext cx="8020050" cy="532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41556"/>
            <a:ext cx="2535836" cy="3252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7710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698592"/>
              </p:ext>
            </p:extLst>
          </p:nvPr>
        </p:nvGraphicFramePr>
        <p:xfrm>
          <a:off x="465138" y="479425"/>
          <a:ext cx="7689850" cy="589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073" name="Document" r:id="rId3" imgW="9228550" imgH="7072567" progId="Word.Document.8">
                  <p:embed/>
                </p:oleObj>
              </mc:Choice>
              <mc:Fallback>
                <p:oleObj name="Document" r:id="rId3" imgW="9228550" imgH="70725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79425"/>
                        <a:ext cx="7689850" cy="589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175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911241"/>
              </p:ext>
            </p:extLst>
          </p:nvPr>
        </p:nvGraphicFramePr>
        <p:xfrm>
          <a:off x="539750" y="554038"/>
          <a:ext cx="7877464" cy="402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096" name="Document" r:id="rId3" imgW="8982652" imgH="4593894" progId="Word.Document.8">
                  <p:embed/>
                </p:oleObj>
              </mc:Choice>
              <mc:Fallback>
                <p:oleObj name="Document" r:id="rId3" imgW="8982652" imgH="45938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4038"/>
                        <a:ext cx="7877464" cy="4027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57922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/>
          </p:nvPr>
        </p:nvGraphicFramePr>
        <p:xfrm>
          <a:off x="300038" y="1558925"/>
          <a:ext cx="69850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306" name="Document" r:id="rId3" imgW="7481343" imgH="1742412" progId="Word.Document.8">
                  <p:embed/>
                </p:oleObj>
              </mc:Choice>
              <mc:Fallback>
                <p:oleObj name="Document" r:id="rId3" imgW="7481343" imgH="1742412" progId="Word.Document.8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558925"/>
                        <a:ext cx="69850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/>
          </p:nvPr>
        </p:nvGraphicFramePr>
        <p:xfrm>
          <a:off x="195262" y="554038"/>
          <a:ext cx="8690873" cy="85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307" name="Document" r:id="rId5" imgW="9661026" imgH="958561" progId="Word.Document.8">
                  <p:embed/>
                </p:oleObj>
              </mc:Choice>
              <mc:Fallback>
                <p:oleObj name="Document" r:id="rId5" imgW="9661026" imgH="958561" progId="Word.Document.8">
                  <p:embed/>
                  <p:pic>
                    <p:nvPicPr>
                      <p:cNvPr id="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" y="554038"/>
                        <a:ext cx="8690873" cy="85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572000" y="2671174"/>
            <a:ext cx="3673289" cy="2565078"/>
            <a:chOff x="4932040" y="1124744"/>
            <a:chExt cx="3673289" cy="2565078"/>
          </a:xfrm>
        </p:grpSpPr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6444208" y="3289712"/>
              <a:ext cx="11528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b="1" dirty="0"/>
                <a:t>图</a:t>
              </a:r>
              <a:r>
                <a:rPr lang="en-US" altLang="zh-CN" sz="2000" b="1" dirty="0"/>
                <a:t>14.1.4</a:t>
              </a:r>
              <a:r>
                <a:rPr lang="en-US" altLang="zh-CN" b="1" dirty="0"/>
                <a:t> </a:t>
              </a:r>
            </a:p>
          </p:txBody>
        </p:sp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6015507" y="1483266"/>
              <a:ext cx="2233613" cy="1873250"/>
              <a:chOff x="9044" y="9009"/>
              <a:chExt cx="2708" cy="2341"/>
            </a:xfrm>
          </p:grpSpPr>
          <p:sp>
            <p:nvSpPr>
              <p:cNvPr id="28" name="Line 5"/>
              <p:cNvSpPr>
                <a:spLocks noChangeShapeType="1"/>
              </p:cNvSpPr>
              <p:nvPr/>
            </p:nvSpPr>
            <p:spPr bwMode="auto">
              <a:xfrm>
                <a:off x="10131" y="10569"/>
                <a:ext cx="162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 flipV="1">
                <a:off x="10115" y="9009"/>
                <a:ext cx="1" cy="4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H="1">
                <a:off x="9044" y="10569"/>
                <a:ext cx="1081" cy="7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9180" y="9321"/>
                <a:ext cx="1843" cy="313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Arc 9"/>
              <p:cNvSpPr>
                <a:spLocks/>
              </p:cNvSpPr>
              <p:nvPr/>
            </p:nvSpPr>
            <p:spPr bwMode="auto">
              <a:xfrm flipH="1" flipV="1">
                <a:off x="9180" y="9477"/>
                <a:ext cx="958" cy="1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Arc 10"/>
              <p:cNvSpPr>
                <a:spLocks/>
              </p:cNvSpPr>
              <p:nvPr/>
            </p:nvSpPr>
            <p:spPr bwMode="auto">
              <a:xfrm flipV="1">
                <a:off x="10103" y="9477"/>
                <a:ext cx="924" cy="109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 flipV="1">
                <a:off x="10121" y="9477"/>
                <a:ext cx="1" cy="10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5" name="对象 34"/>
            <p:cNvGraphicFramePr>
              <a:graphicFrameLocks noChangeAspect="1"/>
            </p:cNvGraphicFramePr>
            <p:nvPr>
              <p:extLst/>
            </p:nvPr>
          </p:nvGraphicFramePr>
          <p:xfrm>
            <a:off x="4932040" y="1124744"/>
            <a:ext cx="3673289" cy="2448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308" name="Picture" r:id="rId7" imgW="2743200" imgH="1828800" progId="Word.Picture.8">
                    <p:embed/>
                  </p:oleObj>
                </mc:Choice>
                <mc:Fallback>
                  <p:oleObj name="Picture" r:id="rId7" imgW="2743200" imgH="1828800" progId="Word.Picture.8">
                    <p:embed/>
                    <p:pic>
                      <p:nvPicPr>
                        <p:cNvPr id="35" name="对象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1124744"/>
                          <a:ext cx="3673289" cy="2448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23528" y="2995566"/>
          <a:ext cx="4197350" cy="2809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309" name="Document" r:id="rId9" imgW="4275310" imgH="2856160" progId="Word.Document.8">
                  <p:embed/>
                </p:oleObj>
              </mc:Choice>
              <mc:Fallback>
                <p:oleObj name="Document" r:id="rId9" imgW="4275310" imgH="2856160" progId="Word.Document.8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995566"/>
                        <a:ext cx="4197350" cy="2809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5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74798"/>
              </p:ext>
            </p:extLst>
          </p:nvPr>
        </p:nvGraphicFramePr>
        <p:xfrm>
          <a:off x="179512" y="1844824"/>
          <a:ext cx="778067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65" name="Document" r:id="rId3" imgW="8543420" imgH="790239" progId="Word.Document.8">
                  <p:embed/>
                </p:oleObj>
              </mc:Choice>
              <mc:Fallback>
                <p:oleObj name="Document" r:id="rId3" imgW="8543420" imgH="7902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44824"/>
                        <a:ext cx="7780672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848542"/>
              </p:ext>
            </p:extLst>
          </p:nvPr>
        </p:nvGraphicFramePr>
        <p:xfrm>
          <a:off x="179512" y="2420888"/>
          <a:ext cx="8420868" cy="252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66" name="Document" r:id="rId5" imgW="9043137" imgH="2712218" progId="Word.Document.8">
                  <p:embed/>
                </p:oleObj>
              </mc:Choice>
              <mc:Fallback>
                <p:oleObj name="Document" r:id="rId5" imgW="9043137" imgH="271221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20888"/>
                        <a:ext cx="8420868" cy="2523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120860"/>
              </p:ext>
            </p:extLst>
          </p:nvPr>
        </p:nvGraphicFramePr>
        <p:xfrm>
          <a:off x="323528" y="4869160"/>
          <a:ext cx="8072620" cy="1316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67" name="Document" r:id="rId7" imgW="9135303" imgH="1490874" progId="Word.Document.8">
                  <p:embed/>
                </p:oleObj>
              </mc:Choice>
              <mc:Fallback>
                <p:oleObj name="Document" r:id="rId7" imgW="9135303" imgH="1490874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869160"/>
                        <a:ext cx="8072620" cy="1316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15161"/>
              </p:ext>
            </p:extLst>
          </p:nvPr>
        </p:nvGraphicFramePr>
        <p:xfrm>
          <a:off x="107504" y="260648"/>
          <a:ext cx="8780463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68" name="Document" r:id="rId9" imgW="9787311" imgH="2105145" progId="Word.Document.8">
                  <p:embed/>
                </p:oleObj>
              </mc:Choice>
              <mc:Fallback>
                <p:oleObj name="Document" r:id="rId9" imgW="9787311" imgH="2105145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0648"/>
                        <a:ext cx="8780463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63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946157"/>
              </p:ext>
            </p:extLst>
          </p:nvPr>
        </p:nvGraphicFramePr>
        <p:xfrm>
          <a:off x="107416" y="2492896"/>
          <a:ext cx="8569040" cy="1402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59" name="Document" r:id="rId3" imgW="9059698" imgH="1482958" progId="Word.Document.8">
                  <p:embed/>
                </p:oleObj>
              </mc:Choice>
              <mc:Fallback>
                <p:oleObj name="Document" r:id="rId3" imgW="9059698" imgH="14829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16" y="2492896"/>
                        <a:ext cx="8569040" cy="1402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83106"/>
              </p:ext>
            </p:extLst>
          </p:nvPr>
        </p:nvGraphicFramePr>
        <p:xfrm>
          <a:off x="323528" y="38056"/>
          <a:ext cx="7925891" cy="274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60" name="Document" r:id="rId5" imgW="9520531" imgH="3300579" progId="Word.Document.8">
                  <p:embed/>
                </p:oleObj>
              </mc:Choice>
              <mc:Fallback>
                <p:oleObj name="Document" r:id="rId5" imgW="9520531" imgH="3300579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8056"/>
                        <a:ext cx="7925891" cy="2742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224691"/>
              </p:ext>
            </p:extLst>
          </p:nvPr>
        </p:nvGraphicFramePr>
        <p:xfrm>
          <a:off x="107504" y="3763688"/>
          <a:ext cx="8780908" cy="268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61" name="Document" r:id="rId7" imgW="9872997" imgH="3023852" progId="Word.Document.8">
                  <p:embed/>
                </p:oleObj>
              </mc:Choice>
              <mc:Fallback>
                <p:oleObj name="Document" r:id="rId7" imgW="9872997" imgH="3023852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763688"/>
                        <a:ext cx="8780908" cy="2689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63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03386"/>
              </p:ext>
            </p:extLst>
          </p:nvPr>
        </p:nvGraphicFramePr>
        <p:xfrm>
          <a:off x="323528" y="1988840"/>
          <a:ext cx="86788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521" name="Document" r:id="rId3" imgW="9131343" imgH="1323542" progId="Word.Document.8">
                  <p:embed/>
                </p:oleObj>
              </mc:Choice>
              <mc:Fallback>
                <p:oleObj name="Document" r:id="rId3" imgW="9131343" imgH="13235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88840"/>
                        <a:ext cx="867886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940152" y="3789040"/>
            <a:ext cx="2951505" cy="2709893"/>
            <a:chOff x="5669160" y="3673475"/>
            <a:chExt cx="2951505" cy="2709893"/>
          </a:xfrm>
        </p:grpSpPr>
        <p:grpSp>
          <p:nvGrpSpPr>
            <p:cNvPr id="15" name="Group 3"/>
            <p:cNvGrpSpPr>
              <a:grpSpLocks/>
            </p:cNvGrpSpPr>
            <p:nvPr/>
          </p:nvGrpSpPr>
          <p:grpSpPr bwMode="auto">
            <a:xfrm>
              <a:off x="5669160" y="3673475"/>
              <a:ext cx="2951505" cy="2279066"/>
              <a:chOff x="1655" y="1452"/>
              <a:chExt cx="2184" cy="1759"/>
            </a:xfrm>
          </p:grpSpPr>
          <p:sp>
            <p:nvSpPr>
              <p:cNvPr id="16" name="Line 4"/>
              <p:cNvSpPr>
                <a:spLocks noChangeShapeType="1"/>
              </p:cNvSpPr>
              <p:nvPr/>
            </p:nvSpPr>
            <p:spPr bwMode="auto">
              <a:xfrm>
                <a:off x="1655" y="2931"/>
                <a:ext cx="20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5"/>
              <p:cNvSpPr>
                <a:spLocks noChangeShapeType="1"/>
              </p:cNvSpPr>
              <p:nvPr/>
            </p:nvSpPr>
            <p:spPr bwMode="auto">
              <a:xfrm flipV="1">
                <a:off x="1927" y="1570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Arc 6"/>
              <p:cNvSpPr>
                <a:spLocks/>
              </p:cNvSpPr>
              <p:nvPr/>
            </p:nvSpPr>
            <p:spPr bwMode="auto">
              <a:xfrm>
                <a:off x="1927" y="2077"/>
                <a:ext cx="1180" cy="854"/>
              </a:xfrm>
              <a:custGeom>
                <a:avLst/>
                <a:gdLst>
                  <a:gd name="G0" fmla="+- 0 0 0"/>
                  <a:gd name="G1" fmla="+- 15067 0 0"/>
                  <a:gd name="G2" fmla="+- 21600 0 0"/>
                  <a:gd name="T0" fmla="*/ 15477 w 21600"/>
                  <a:gd name="T1" fmla="*/ 0 h 15067"/>
                  <a:gd name="T2" fmla="*/ 21600 w 21600"/>
                  <a:gd name="T3" fmla="*/ 15067 h 15067"/>
                  <a:gd name="T4" fmla="*/ 0 w 21600"/>
                  <a:gd name="T5" fmla="*/ 15067 h 15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5067" fill="none" extrusionOk="0">
                    <a:moveTo>
                      <a:pt x="15477" y="-1"/>
                    </a:moveTo>
                    <a:cubicBezTo>
                      <a:pt x="19403" y="4032"/>
                      <a:pt x="21600" y="9438"/>
                      <a:pt x="21600" y="15067"/>
                    </a:cubicBezTo>
                  </a:path>
                  <a:path w="21600" h="15067" stroke="0" extrusionOk="0">
                    <a:moveTo>
                      <a:pt x="15477" y="-1"/>
                    </a:moveTo>
                    <a:cubicBezTo>
                      <a:pt x="19403" y="4032"/>
                      <a:pt x="21600" y="9438"/>
                      <a:pt x="21600" y="15067"/>
                    </a:cubicBezTo>
                    <a:lnTo>
                      <a:pt x="0" y="15067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 flipV="1">
                <a:off x="1927" y="2083"/>
                <a:ext cx="843" cy="8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2562" y="1859"/>
                <a:ext cx="311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2971" y="2902"/>
                <a:ext cx="311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701" y="2902"/>
                <a:ext cx="322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O</a:t>
                </a:r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3560" y="2856"/>
                <a:ext cx="279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745" y="1452"/>
                <a:ext cx="267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y </a:t>
                </a: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2154" y="2313"/>
                <a:ext cx="277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6764500" y="5983258"/>
              <a:ext cx="115768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b="1"/>
                <a:t>图</a:t>
              </a:r>
              <a:r>
                <a:rPr lang="en-US" altLang="zh-CN" sz="2000" b="1"/>
                <a:t>14.1.2 </a:t>
              </a: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589703"/>
              </p:ext>
            </p:extLst>
          </p:nvPr>
        </p:nvGraphicFramePr>
        <p:xfrm>
          <a:off x="322936" y="260649"/>
          <a:ext cx="6571964" cy="213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522" name="Document" r:id="rId5" imgW="6930143" imgH="2234692" progId="Word.Document.8">
                  <p:embed/>
                </p:oleObj>
              </mc:Choice>
              <mc:Fallback>
                <p:oleObj name="Document" r:id="rId5" imgW="6930143" imgH="22346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36" y="260649"/>
                        <a:ext cx="6571964" cy="2132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53142"/>
              </p:ext>
            </p:extLst>
          </p:nvPr>
        </p:nvGraphicFramePr>
        <p:xfrm>
          <a:off x="323528" y="3282950"/>
          <a:ext cx="7913490" cy="98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523" name="Document" r:id="rId7" imgW="7324012" imgH="920866" progId="Word.Document.8">
                  <p:embed/>
                </p:oleObj>
              </mc:Choice>
              <mc:Fallback>
                <p:oleObj name="Document" r:id="rId7" imgW="7324012" imgH="92086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282950"/>
                        <a:ext cx="7913490" cy="98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725374"/>
              </p:ext>
            </p:extLst>
          </p:nvPr>
        </p:nvGraphicFramePr>
        <p:xfrm>
          <a:off x="307469" y="4295540"/>
          <a:ext cx="6033469" cy="1678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524" name="Document" r:id="rId9" imgW="6494151" imgH="1794591" progId="Word.Document.8">
                  <p:embed/>
                </p:oleObj>
              </mc:Choice>
              <mc:Fallback>
                <p:oleObj name="Document" r:id="rId9" imgW="6494151" imgH="179459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69" y="4295540"/>
                        <a:ext cx="6033469" cy="1678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45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788125"/>
              </p:ext>
            </p:extLst>
          </p:nvPr>
        </p:nvGraphicFramePr>
        <p:xfrm>
          <a:off x="490631" y="964424"/>
          <a:ext cx="5605635" cy="2147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393" name="Document" r:id="rId3" imgW="6112884" imgH="2357043" progId="Word.Document.8">
                  <p:embed/>
                </p:oleObj>
              </mc:Choice>
              <mc:Fallback>
                <p:oleObj name="Document" r:id="rId3" imgW="6112884" imgH="235704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31" y="964424"/>
                        <a:ext cx="5605635" cy="2147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10945"/>
              </p:ext>
            </p:extLst>
          </p:nvPr>
        </p:nvGraphicFramePr>
        <p:xfrm>
          <a:off x="371181" y="3530054"/>
          <a:ext cx="6171321" cy="230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394" name="Document" r:id="rId5" imgW="6566517" imgH="2425415" progId="Word.Document.8">
                  <p:embed/>
                </p:oleObj>
              </mc:Choice>
              <mc:Fallback>
                <p:oleObj name="Document" r:id="rId5" imgW="6566517" imgH="242541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81" y="3530054"/>
                        <a:ext cx="6171321" cy="230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5868144" y="692696"/>
            <a:ext cx="2951505" cy="2709893"/>
            <a:chOff x="5669160" y="3673475"/>
            <a:chExt cx="2951505" cy="2709893"/>
          </a:xfrm>
        </p:grpSpPr>
        <p:grpSp>
          <p:nvGrpSpPr>
            <p:cNvPr id="22" name="Group 3"/>
            <p:cNvGrpSpPr>
              <a:grpSpLocks/>
            </p:cNvGrpSpPr>
            <p:nvPr/>
          </p:nvGrpSpPr>
          <p:grpSpPr bwMode="auto">
            <a:xfrm>
              <a:off x="5669160" y="3673475"/>
              <a:ext cx="2951505" cy="2279066"/>
              <a:chOff x="1655" y="1452"/>
              <a:chExt cx="2184" cy="1759"/>
            </a:xfrm>
          </p:grpSpPr>
          <p:sp>
            <p:nvSpPr>
              <p:cNvPr id="24" name="Line 4"/>
              <p:cNvSpPr>
                <a:spLocks noChangeShapeType="1"/>
              </p:cNvSpPr>
              <p:nvPr/>
            </p:nvSpPr>
            <p:spPr bwMode="auto">
              <a:xfrm>
                <a:off x="1655" y="2931"/>
                <a:ext cx="20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5"/>
              <p:cNvSpPr>
                <a:spLocks noChangeShapeType="1"/>
              </p:cNvSpPr>
              <p:nvPr/>
            </p:nvSpPr>
            <p:spPr bwMode="auto">
              <a:xfrm flipV="1">
                <a:off x="1927" y="1570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Arc 6"/>
              <p:cNvSpPr>
                <a:spLocks/>
              </p:cNvSpPr>
              <p:nvPr/>
            </p:nvSpPr>
            <p:spPr bwMode="auto">
              <a:xfrm>
                <a:off x="1927" y="2077"/>
                <a:ext cx="1180" cy="854"/>
              </a:xfrm>
              <a:custGeom>
                <a:avLst/>
                <a:gdLst>
                  <a:gd name="G0" fmla="+- 0 0 0"/>
                  <a:gd name="G1" fmla="+- 15067 0 0"/>
                  <a:gd name="G2" fmla="+- 21600 0 0"/>
                  <a:gd name="T0" fmla="*/ 15477 w 21600"/>
                  <a:gd name="T1" fmla="*/ 0 h 15067"/>
                  <a:gd name="T2" fmla="*/ 21600 w 21600"/>
                  <a:gd name="T3" fmla="*/ 15067 h 15067"/>
                  <a:gd name="T4" fmla="*/ 0 w 21600"/>
                  <a:gd name="T5" fmla="*/ 15067 h 15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5067" fill="none" extrusionOk="0">
                    <a:moveTo>
                      <a:pt x="15477" y="-1"/>
                    </a:moveTo>
                    <a:cubicBezTo>
                      <a:pt x="19403" y="4032"/>
                      <a:pt x="21600" y="9438"/>
                      <a:pt x="21600" y="15067"/>
                    </a:cubicBezTo>
                  </a:path>
                  <a:path w="21600" h="15067" stroke="0" extrusionOk="0">
                    <a:moveTo>
                      <a:pt x="15477" y="-1"/>
                    </a:moveTo>
                    <a:cubicBezTo>
                      <a:pt x="19403" y="4032"/>
                      <a:pt x="21600" y="9438"/>
                      <a:pt x="21600" y="15067"/>
                    </a:cubicBezTo>
                    <a:lnTo>
                      <a:pt x="0" y="15067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 flipV="1">
                <a:off x="1927" y="2083"/>
                <a:ext cx="843" cy="8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2562" y="1859"/>
                <a:ext cx="311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2971" y="2902"/>
                <a:ext cx="311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1701" y="2902"/>
                <a:ext cx="322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b="1" i="1">
                    <a:latin typeface="Times New Roman" pitchFamily="18" charset="0"/>
                    <a:cs typeface="Times New Roman" pitchFamily="18" charset="0"/>
                  </a:rPr>
                  <a:t>O</a:t>
                </a:r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560" y="2856"/>
                <a:ext cx="279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2" name="Rectangle 12"/>
              <p:cNvSpPr>
                <a:spLocks noChangeArrowheads="1"/>
              </p:cNvSpPr>
              <p:nvPr/>
            </p:nvSpPr>
            <p:spPr bwMode="auto">
              <a:xfrm>
                <a:off x="1745" y="1452"/>
                <a:ext cx="267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y </a:t>
                </a:r>
              </a:p>
            </p:txBody>
          </p:sp>
          <p:sp>
            <p:nvSpPr>
              <p:cNvPr id="33" name="Rectangle 13"/>
              <p:cNvSpPr>
                <a:spLocks noChangeArrowheads="1"/>
              </p:cNvSpPr>
              <p:nvPr/>
            </p:nvSpPr>
            <p:spPr bwMode="auto">
              <a:xfrm>
                <a:off x="2154" y="2313"/>
                <a:ext cx="277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6764500" y="5983258"/>
              <a:ext cx="115768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b="1"/>
                <a:t>图</a:t>
              </a:r>
              <a:r>
                <a:rPr lang="en-US" altLang="zh-CN" sz="2000" b="1"/>
                <a:t>14.1.2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95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14026</TotalTime>
  <Words>327</Words>
  <Application>Microsoft Office PowerPoint</Application>
  <PresentationFormat>全屏显示(4:3)</PresentationFormat>
  <Paragraphs>78</Paragraphs>
  <Slides>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Microsoft Word 97 - 2003 文档</vt:lpstr>
      <vt:lpstr>Document</vt:lpstr>
      <vt:lpstr>文档</vt:lpstr>
      <vt:lpstr>公式</vt:lpstr>
      <vt:lpstr>Picture</vt:lpstr>
      <vt:lpstr>Equation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二、曲面的面积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wei guangmei</cp:lastModifiedBy>
  <cp:revision>2156</cp:revision>
  <dcterms:created xsi:type="dcterms:W3CDTF">2011-08-03T11:31:34Z</dcterms:created>
  <dcterms:modified xsi:type="dcterms:W3CDTF">2018-05-19T11:47:19Z</dcterms:modified>
</cp:coreProperties>
</file>