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003" r:id="rId2"/>
    <p:sldId id="2351" r:id="rId3"/>
    <p:sldId id="2352" r:id="rId4"/>
    <p:sldId id="2354" r:id="rId5"/>
    <p:sldId id="2428" r:id="rId6"/>
    <p:sldId id="2357" r:id="rId7"/>
    <p:sldId id="2359" r:id="rId8"/>
    <p:sldId id="2360" r:id="rId9"/>
    <p:sldId id="2363" r:id="rId10"/>
    <p:sldId id="2364" r:id="rId11"/>
    <p:sldId id="2365" r:id="rId12"/>
    <p:sldId id="2366" r:id="rId13"/>
    <p:sldId id="2367" r:id="rId14"/>
    <p:sldId id="2391" r:id="rId15"/>
    <p:sldId id="2392" r:id="rId16"/>
    <p:sldId id="2393" r:id="rId17"/>
    <p:sldId id="2395" r:id="rId18"/>
    <p:sldId id="2396" r:id="rId19"/>
    <p:sldId id="2397" r:id="rId20"/>
    <p:sldId id="2425" r:id="rId21"/>
    <p:sldId id="2426" r:id="rId22"/>
    <p:sldId id="2427" r:id="rId23"/>
    <p:sldId id="2399" r:id="rId24"/>
    <p:sldId id="2400" r:id="rId25"/>
    <p:sldId id="2401" r:id="rId26"/>
    <p:sldId id="2402" r:id="rId27"/>
    <p:sldId id="1347" r:id="rId28"/>
    <p:sldId id="1350" r:id="rId29"/>
    <p:sldId id="1352" r:id="rId30"/>
    <p:sldId id="1355" r:id="rId31"/>
    <p:sldId id="2435" r:id="rId32"/>
    <p:sldId id="2431" r:id="rId33"/>
    <p:sldId id="2432" r:id="rId34"/>
    <p:sldId id="2411" r:id="rId35"/>
    <p:sldId id="2412" r:id="rId36"/>
    <p:sldId id="2415" r:id="rId37"/>
    <p:sldId id="2416" r:id="rId38"/>
    <p:sldId id="2417" r:id="rId39"/>
    <p:sldId id="2418" r:id="rId40"/>
    <p:sldId id="2429" r:id="rId41"/>
    <p:sldId id="2430" r:id="rId42"/>
    <p:sldId id="2382" r:id="rId43"/>
    <p:sldId id="2383" r:id="rId44"/>
    <p:sldId id="2387" r:id="rId45"/>
    <p:sldId id="2388" r:id="rId46"/>
    <p:sldId id="2421" r:id="rId47"/>
    <p:sldId id="2422" r:id="rId48"/>
    <p:sldId id="2433" r:id="rId49"/>
    <p:sldId id="2423" r:id="rId50"/>
    <p:sldId id="2424" r:id="rId51"/>
    <p:sldId id="2434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  <a:srgbClr val="FFFF99"/>
    <a:srgbClr val="9900FF"/>
    <a:srgbClr val="008000"/>
    <a:srgbClr val="FFCCFF"/>
    <a:srgbClr val="0000FF"/>
    <a:srgbClr val="00B0F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82" autoAdjust="0"/>
    <p:restoredTop sz="99538" autoAdjust="0"/>
  </p:normalViewPr>
  <p:slideViewPr>
    <p:cSldViewPr>
      <p:cViewPr varScale="1">
        <p:scale>
          <a:sx n="45" d="100"/>
          <a:sy n="45" d="100"/>
        </p:scale>
        <p:origin x="52" y="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0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0.w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emf"/><Relationship Id="rId7" Type="http://schemas.openxmlformats.org/officeDocument/2006/relationships/image" Target="../media/image40.wmf"/><Relationship Id="rId2" Type="http://schemas.openxmlformats.org/officeDocument/2006/relationships/image" Target="../media/image35.e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emf"/><Relationship Id="rId9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5.wmf"/><Relationship Id="rId3" Type="http://schemas.openxmlformats.org/officeDocument/2006/relationships/image" Target="../media/image46.emf"/><Relationship Id="rId7" Type="http://schemas.openxmlformats.org/officeDocument/2006/relationships/image" Target="../media/image50.wmf"/><Relationship Id="rId12" Type="http://schemas.openxmlformats.org/officeDocument/2006/relationships/image" Target="../media/image54.wmf"/><Relationship Id="rId2" Type="http://schemas.openxmlformats.org/officeDocument/2006/relationships/image" Target="../media/image45.emf"/><Relationship Id="rId1" Type="http://schemas.openxmlformats.org/officeDocument/2006/relationships/image" Target="../media/image44.png"/><Relationship Id="rId6" Type="http://schemas.openxmlformats.org/officeDocument/2006/relationships/image" Target="../media/image49.wmf"/><Relationship Id="rId11" Type="http://schemas.openxmlformats.org/officeDocument/2006/relationships/image" Target="../media/image53.emf"/><Relationship Id="rId5" Type="http://schemas.openxmlformats.org/officeDocument/2006/relationships/image" Target="../media/image48.wmf"/><Relationship Id="rId10" Type="http://schemas.openxmlformats.org/officeDocument/2006/relationships/image" Target="../media/image52.emf"/><Relationship Id="rId4" Type="http://schemas.openxmlformats.org/officeDocument/2006/relationships/image" Target="../media/image47.emf"/><Relationship Id="rId9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6.e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5.emf"/><Relationship Id="rId5" Type="http://schemas.openxmlformats.org/officeDocument/2006/relationships/image" Target="../media/image61.wmf"/><Relationship Id="rId10" Type="http://schemas.openxmlformats.org/officeDocument/2006/relationships/image" Target="../media/image44.png"/><Relationship Id="rId4" Type="http://schemas.openxmlformats.org/officeDocument/2006/relationships/image" Target="../media/image60.wmf"/><Relationship Id="rId9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7" Type="http://schemas.openxmlformats.org/officeDocument/2006/relationships/image" Target="../media/image81.w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8.w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png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wmf"/><Relationship Id="rId3" Type="http://schemas.openxmlformats.org/officeDocument/2006/relationships/image" Target="../media/image97.emf"/><Relationship Id="rId7" Type="http://schemas.openxmlformats.org/officeDocument/2006/relationships/image" Target="../media/image101.wmf"/><Relationship Id="rId12" Type="http://schemas.openxmlformats.org/officeDocument/2006/relationships/image" Target="../media/image106.emf"/><Relationship Id="rId2" Type="http://schemas.openxmlformats.org/officeDocument/2006/relationships/image" Target="../media/image96.emf"/><Relationship Id="rId1" Type="http://schemas.openxmlformats.org/officeDocument/2006/relationships/image" Target="../media/image90.png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12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emf"/><Relationship Id="rId1" Type="http://schemas.openxmlformats.org/officeDocument/2006/relationships/image" Target="../media/image124.wmf"/><Relationship Id="rId4" Type="http://schemas.openxmlformats.org/officeDocument/2006/relationships/image" Target="../media/image12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wmf"/><Relationship Id="rId1" Type="http://schemas.openxmlformats.org/officeDocument/2006/relationships/image" Target="../media/image12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4" Type="http://schemas.openxmlformats.org/officeDocument/2006/relationships/image" Target="../media/image133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image" Target="../media/image136.wmf"/><Relationship Id="rId7" Type="http://schemas.openxmlformats.org/officeDocument/2006/relationships/image" Target="../media/image140.emf"/><Relationship Id="rId2" Type="http://schemas.openxmlformats.org/officeDocument/2006/relationships/image" Target="../media/image135.w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144.emf"/><Relationship Id="rId5" Type="http://schemas.openxmlformats.org/officeDocument/2006/relationships/image" Target="../media/image138.png"/><Relationship Id="rId10" Type="http://schemas.openxmlformats.org/officeDocument/2006/relationships/image" Target="../media/image143.emf"/><Relationship Id="rId4" Type="http://schemas.openxmlformats.org/officeDocument/2006/relationships/image" Target="../media/image137.wmf"/><Relationship Id="rId9" Type="http://schemas.openxmlformats.org/officeDocument/2006/relationships/image" Target="../media/image142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image" Target="../media/image147.wmf"/><Relationship Id="rId7" Type="http://schemas.openxmlformats.org/officeDocument/2006/relationships/image" Target="../media/image150.e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49.emf"/><Relationship Id="rId5" Type="http://schemas.openxmlformats.org/officeDocument/2006/relationships/image" Target="../media/image138.png"/><Relationship Id="rId4" Type="http://schemas.openxmlformats.org/officeDocument/2006/relationships/image" Target="../media/image14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emf"/><Relationship Id="rId7" Type="http://schemas.openxmlformats.org/officeDocument/2006/relationships/image" Target="../media/image158.wmf"/><Relationship Id="rId12" Type="http://schemas.openxmlformats.org/officeDocument/2006/relationships/image" Target="../media/image163.emf"/><Relationship Id="rId2" Type="http://schemas.openxmlformats.org/officeDocument/2006/relationships/image" Target="../media/image153.w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11" Type="http://schemas.openxmlformats.org/officeDocument/2006/relationships/image" Target="../media/image162.e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png"/><Relationship Id="rId9" Type="http://schemas.openxmlformats.org/officeDocument/2006/relationships/image" Target="../media/image16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image" Target="../media/image16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emf"/><Relationship Id="rId4" Type="http://schemas.openxmlformats.org/officeDocument/2006/relationships/image" Target="../media/image173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emf"/><Relationship Id="rId1" Type="http://schemas.openxmlformats.org/officeDocument/2006/relationships/image" Target="../media/image17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emf"/><Relationship Id="rId1" Type="http://schemas.openxmlformats.org/officeDocument/2006/relationships/image" Target="../media/image18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9.wmf"/><Relationship Id="rId5" Type="http://schemas.openxmlformats.org/officeDocument/2006/relationships/image" Target="../media/image191.emf"/><Relationship Id="rId4" Type="http://schemas.openxmlformats.org/officeDocument/2006/relationships/image" Target="../media/image19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24D340A-C47C-47D0-A950-7E21CC01697E}" type="slidenum">
              <a:rPr lang="en-US" altLang="zh-CN" sz="1200" smtClean="0"/>
              <a:pPr eaLnBrk="1" hangingPunct="1"/>
              <a:t>38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png"/><Relationship Id="rId4" Type="http://schemas.openxmlformats.org/officeDocument/2006/relationships/image" Target="../media/image24.emf"/><Relationship Id="rId9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2.bin"/><Relationship Id="rId21" Type="http://schemas.openxmlformats.org/officeDocument/2006/relationships/image" Target="../media/image42.w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emf"/><Relationship Id="rId5" Type="http://schemas.openxmlformats.org/officeDocument/2006/relationships/image" Target="../media/image43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1.wmf"/><Relationship Id="rId4" Type="http://schemas.openxmlformats.org/officeDocument/2006/relationships/image" Target="../media/image34.wmf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42.wmf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0.wmf"/><Relationship Id="rId25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5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emf"/><Relationship Id="rId11" Type="http://schemas.openxmlformats.org/officeDocument/2006/relationships/image" Target="../media/image47.emf"/><Relationship Id="rId24" Type="http://schemas.openxmlformats.org/officeDocument/2006/relationships/oleObject" Target="../embeddings/oleObject51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49.wmf"/><Relationship Id="rId23" Type="http://schemas.openxmlformats.org/officeDocument/2006/relationships/image" Target="../media/image52.emf"/><Relationship Id="rId28" Type="http://schemas.openxmlformats.org/officeDocument/2006/relationships/oleObject" Target="../embeddings/oleObject53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1.wmf"/><Relationship Id="rId4" Type="http://schemas.openxmlformats.org/officeDocument/2006/relationships/image" Target="../media/image44.png"/><Relationship Id="rId9" Type="http://schemas.openxmlformats.org/officeDocument/2006/relationships/image" Target="../media/image56.png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42.wmf"/><Relationship Id="rId26" Type="http://schemas.openxmlformats.org/officeDocument/2006/relationships/oleObject" Target="../embeddings/oleObject66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1.bin"/><Relationship Id="rId25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8.bin"/><Relationship Id="rId24" Type="http://schemas.openxmlformats.org/officeDocument/2006/relationships/oleObject" Target="../embeddings/oleObject65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image" Target="../media/image44.png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2.wmf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6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png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8.w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png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emf"/><Relationship Id="rId29" Type="http://schemas.openxmlformats.org/officeDocument/2006/relationships/oleObject" Target="../embeddings/oleObject107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05.e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07.w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90.png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10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6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e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1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2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7.e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3.e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3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1.e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8.png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44.e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1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38.png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9.wmf"/><Relationship Id="rId26" Type="http://schemas.openxmlformats.org/officeDocument/2006/relationships/image" Target="../media/image163.e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62.e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10" Type="http://schemas.openxmlformats.org/officeDocument/2006/relationships/image" Target="../media/image155.png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7.emf"/><Relationship Id="rId22" Type="http://schemas.openxmlformats.org/officeDocument/2006/relationships/image" Target="../media/image16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6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67.bin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6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3.emf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7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5.e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7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7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7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2.e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8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8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90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3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763688" y="1929026"/>
            <a:ext cx="52565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一、第二类曲线积分</a:t>
            </a: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881756" y="4365104"/>
            <a:ext cx="6976392" cy="1584176"/>
          </a:xfrm>
          <a:prstGeom prst="rect">
            <a:avLst/>
          </a:prstGeom>
          <a:solidFill>
            <a:srgbClr val="FFFFCC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重点：第二类曲线（面）积分的计算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难点：二类线（面）积分之间的联系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512" y="404664"/>
            <a:ext cx="8640960" cy="122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4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           第二节 </a:t>
            </a:r>
            <a:endParaRPr lang="en-US" altLang="zh-CN" sz="44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  <a:p>
            <a:pPr eaLnBrk="0" hangingPunct="0"/>
            <a:r>
              <a:rPr lang="zh-CN" altLang="en-US" sz="44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第二类曲线积分与第二类曲面积分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763688" y="3369186"/>
            <a:ext cx="51125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三、第二类曲面积分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63688" y="2636912"/>
            <a:ext cx="51125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二、曲面的侧</a:t>
            </a:r>
          </a:p>
        </p:txBody>
      </p:sp>
    </p:spTree>
    <p:extLst>
      <p:ext uri="{BB962C8B-B14F-4D97-AF65-F5344CB8AC3E}">
        <p14:creationId xmlns:p14="http://schemas.microsoft.com/office/powerpoint/2010/main" val="184423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320962"/>
              </p:ext>
            </p:extLst>
          </p:nvPr>
        </p:nvGraphicFramePr>
        <p:xfrm>
          <a:off x="107504" y="479424"/>
          <a:ext cx="8784976" cy="129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45" name="Document" r:id="rId3" imgW="10456599" imgH="1510666" progId="">
                  <p:embed/>
                </p:oleObj>
              </mc:Choice>
              <mc:Fallback>
                <p:oleObj name="Document" r:id="rId3" imgW="10456599" imgH="1510666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79424"/>
                        <a:ext cx="8784976" cy="1293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67979"/>
              </p:ext>
            </p:extLst>
          </p:nvPr>
        </p:nvGraphicFramePr>
        <p:xfrm>
          <a:off x="179512" y="3933056"/>
          <a:ext cx="46926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46" name="Document" r:id="rId5" imgW="5054407" imgH="2291549" progId="">
                  <p:embed/>
                </p:oleObj>
              </mc:Choice>
              <mc:Fallback>
                <p:oleObj name="Document" r:id="rId5" imgW="5054407" imgH="2291549" progId="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933056"/>
                        <a:ext cx="4692650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951572"/>
              </p:ext>
            </p:extLst>
          </p:nvPr>
        </p:nvGraphicFramePr>
        <p:xfrm>
          <a:off x="139700" y="1700808"/>
          <a:ext cx="7681913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47" name="Document" r:id="rId7" imgW="8467504" imgH="2494015" progId="Word.Document.8">
                  <p:embed/>
                </p:oleObj>
              </mc:Choice>
              <mc:Fallback>
                <p:oleObj name="Document" r:id="rId7" imgW="8467504" imgH="2494015" progId="Word.Document.8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1700808"/>
                        <a:ext cx="7681913" cy="225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250897" y="5026670"/>
            <a:ext cx="2018194" cy="288032"/>
            <a:chOff x="6167386" y="6309320"/>
            <a:chExt cx="1874198" cy="0"/>
          </a:xfrm>
        </p:grpSpPr>
        <p:sp>
          <p:nvSpPr>
            <p:cNvPr id="15371" name="Line 11"/>
            <p:cNvSpPr>
              <a:spLocks noChangeAspect="1" noChangeShapeType="1"/>
            </p:cNvSpPr>
            <p:nvPr/>
          </p:nvSpPr>
          <p:spPr bwMode="auto">
            <a:xfrm flipV="1">
              <a:off x="6167386" y="6309320"/>
              <a:ext cx="72083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Aspect="1" noChangeShapeType="1"/>
            </p:cNvSpPr>
            <p:nvPr/>
          </p:nvSpPr>
          <p:spPr bwMode="auto">
            <a:xfrm flipV="1">
              <a:off x="6804248" y="6309320"/>
              <a:ext cx="12373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12160" y="3501008"/>
            <a:ext cx="2500044" cy="2169533"/>
            <a:chOff x="5974407" y="3861047"/>
            <a:chExt cx="2500044" cy="2169533"/>
          </a:xfrm>
        </p:grpSpPr>
        <p:sp>
          <p:nvSpPr>
            <p:cNvPr id="15367" name="Line 7"/>
            <p:cNvSpPr>
              <a:spLocks noChangeAspect="1" noChangeShapeType="1"/>
            </p:cNvSpPr>
            <p:nvPr/>
          </p:nvSpPr>
          <p:spPr bwMode="auto">
            <a:xfrm flipV="1">
              <a:off x="5974407" y="5370735"/>
              <a:ext cx="23180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68" name="Line 8"/>
            <p:cNvSpPr>
              <a:spLocks noChangeAspect="1" noChangeShapeType="1"/>
            </p:cNvSpPr>
            <p:nvPr/>
          </p:nvSpPr>
          <p:spPr bwMode="auto">
            <a:xfrm flipH="1" flipV="1">
              <a:off x="7149309" y="3906832"/>
              <a:ext cx="0" cy="17771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3" name="Text Box 13"/>
            <p:cNvSpPr txBox="1">
              <a:spLocks noChangeAspect="1" noChangeArrowheads="1"/>
            </p:cNvSpPr>
            <p:nvPr/>
          </p:nvSpPr>
          <p:spPr bwMode="auto">
            <a:xfrm>
              <a:off x="6013003" y="5336999"/>
              <a:ext cx="4154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-R</a:t>
              </a:r>
            </a:p>
          </p:txBody>
        </p:sp>
        <p:sp>
          <p:nvSpPr>
            <p:cNvPr id="15374" name="Text Box 14"/>
            <p:cNvSpPr txBox="1">
              <a:spLocks noChangeAspect="1" noChangeArrowheads="1"/>
            </p:cNvSpPr>
            <p:nvPr/>
          </p:nvSpPr>
          <p:spPr bwMode="auto">
            <a:xfrm>
              <a:off x="7970038" y="5335794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15375" name="Text Box 15"/>
            <p:cNvSpPr txBox="1">
              <a:spLocks noChangeAspect="1" noChangeArrowheads="1"/>
            </p:cNvSpPr>
            <p:nvPr/>
          </p:nvSpPr>
          <p:spPr bwMode="auto">
            <a:xfrm>
              <a:off x="8174369" y="5335794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5376" name="Text Box 16"/>
            <p:cNvSpPr txBox="1">
              <a:spLocks noChangeAspect="1" noChangeArrowheads="1"/>
            </p:cNvSpPr>
            <p:nvPr/>
          </p:nvSpPr>
          <p:spPr bwMode="auto">
            <a:xfrm>
              <a:off x="6939303" y="3861047"/>
              <a:ext cx="28725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5377" name="Text Box 17"/>
            <p:cNvSpPr txBox="1">
              <a:spLocks noChangeAspect="1" noChangeArrowheads="1"/>
            </p:cNvSpPr>
            <p:nvPr/>
          </p:nvSpPr>
          <p:spPr bwMode="auto">
            <a:xfrm>
              <a:off x="7145904" y="5364711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6805353" y="5661248"/>
              <a:ext cx="100700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 dirty="0">
                  <a:latin typeface="Times New Roman" pitchFamily="18" charset="0"/>
                  <a:cs typeface="Times New Roman" pitchFamily="18" charset="0"/>
                </a:rPr>
                <a:t>图</a:t>
              </a:r>
              <a:r>
                <a:rPr lang="en-US" altLang="zh-CN" sz="1800" b="1" dirty="0">
                  <a:latin typeface="Times New Roman" pitchFamily="18" charset="0"/>
                  <a:cs typeface="Times New Roman" pitchFamily="18" charset="0"/>
                </a:rPr>
                <a:t>14.2.2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58505" y="3840099"/>
            <a:ext cx="2619236" cy="1170597"/>
            <a:chOff x="4355976" y="5777511"/>
            <a:chExt cx="2619236" cy="1170597"/>
          </a:xfrm>
        </p:grpSpPr>
        <p:grpSp>
          <p:nvGrpSpPr>
            <p:cNvPr id="8" name="组合 7"/>
            <p:cNvGrpSpPr/>
            <p:nvPr/>
          </p:nvGrpSpPr>
          <p:grpSpPr>
            <a:xfrm>
              <a:off x="4355976" y="5949280"/>
              <a:ext cx="1944216" cy="998828"/>
              <a:chOff x="4355976" y="5949280"/>
              <a:chExt cx="1944216" cy="998828"/>
            </a:xfrm>
          </p:grpSpPr>
          <p:sp>
            <p:nvSpPr>
              <p:cNvPr id="15369" name="Arc 9"/>
              <p:cNvSpPr>
                <a:spLocks noChangeAspect="1"/>
              </p:cNvSpPr>
              <p:nvPr/>
            </p:nvSpPr>
            <p:spPr bwMode="auto">
              <a:xfrm>
                <a:off x="4355976" y="6179408"/>
                <a:ext cx="972842" cy="768700"/>
              </a:xfrm>
              <a:custGeom>
                <a:avLst/>
                <a:gdLst>
                  <a:gd name="G0" fmla="+- 21599 0 0"/>
                  <a:gd name="G1" fmla="+- 16620 0 0"/>
                  <a:gd name="G2" fmla="+- 21600 0 0"/>
                  <a:gd name="T0" fmla="*/ 0 w 21599"/>
                  <a:gd name="T1" fmla="*/ 16414 h 16620"/>
                  <a:gd name="T2" fmla="*/ 7803 w 21599"/>
                  <a:gd name="T3" fmla="*/ 0 h 16620"/>
                  <a:gd name="T4" fmla="*/ 21599 w 21599"/>
                  <a:gd name="T5" fmla="*/ 16620 h 16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16620" fill="none" extrusionOk="0">
                    <a:moveTo>
                      <a:pt x="-1" y="16413"/>
                    </a:moveTo>
                    <a:cubicBezTo>
                      <a:pt x="60" y="10061"/>
                      <a:pt x="2914" y="4057"/>
                      <a:pt x="7802" y="-1"/>
                    </a:cubicBezTo>
                  </a:path>
                  <a:path w="21599" h="16620" stroke="0" extrusionOk="0">
                    <a:moveTo>
                      <a:pt x="-1" y="16413"/>
                    </a:moveTo>
                    <a:cubicBezTo>
                      <a:pt x="60" y="10061"/>
                      <a:pt x="2914" y="4057"/>
                      <a:pt x="7802" y="-1"/>
                    </a:cubicBezTo>
                    <a:lnTo>
                      <a:pt x="21599" y="1662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0" name="Arc 10"/>
              <p:cNvSpPr>
                <a:spLocks noChangeAspect="1"/>
              </p:cNvSpPr>
              <p:nvPr/>
            </p:nvSpPr>
            <p:spPr bwMode="auto">
              <a:xfrm>
                <a:off x="4696195" y="5949280"/>
                <a:ext cx="1603997" cy="998828"/>
              </a:xfrm>
              <a:custGeom>
                <a:avLst/>
                <a:gdLst>
                  <a:gd name="G0" fmla="+- 14013 0 0"/>
                  <a:gd name="G1" fmla="+- 21600 0 0"/>
                  <a:gd name="G2" fmla="+- 21600 0 0"/>
                  <a:gd name="T0" fmla="*/ 0 w 35613"/>
                  <a:gd name="T1" fmla="*/ 5162 h 21600"/>
                  <a:gd name="T2" fmla="*/ 35613 w 35613"/>
                  <a:gd name="T3" fmla="*/ 21600 h 21600"/>
                  <a:gd name="T4" fmla="*/ 14013 w 3561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613" h="21600" fill="none" extrusionOk="0">
                    <a:moveTo>
                      <a:pt x="0" y="5162"/>
                    </a:moveTo>
                    <a:cubicBezTo>
                      <a:pt x="3908" y="1830"/>
                      <a:pt x="8876" y="-1"/>
                      <a:pt x="14013" y="0"/>
                    </a:cubicBezTo>
                    <a:cubicBezTo>
                      <a:pt x="25942" y="0"/>
                      <a:pt x="35613" y="9670"/>
                      <a:pt x="35613" y="21600"/>
                    </a:cubicBezTo>
                  </a:path>
                  <a:path w="35613" h="21600" stroke="0" extrusionOk="0">
                    <a:moveTo>
                      <a:pt x="0" y="5162"/>
                    </a:moveTo>
                    <a:cubicBezTo>
                      <a:pt x="3908" y="1830"/>
                      <a:pt x="8876" y="-1"/>
                      <a:pt x="14013" y="0"/>
                    </a:cubicBezTo>
                    <a:cubicBezTo>
                      <a:pt x="25942" y="0"/>
                      <a:pt x="35613" y="9670"/>
                      <a:pt x="35613" y="21600"/>
                    </a:cubicBezTo>
                    <a:lnTo>
                      <a:pt x="14013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073312"/>
                </p:ext>
              </p:extLst>
            </p:nvPr>
          </p:nvGraphicFramePr>
          <p:xfrm>
            <a:off x="5686814" y="5777511"/>
            <a:ext cx="1288398" cy="34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148" name="Equation" r:id="rId9" imgW="1879600" imgH="469900" progId="Equation.3">
                    <p:embed/>
                  </p:oleObj>
                </mc:Choice>
                <mc:Fallback>
                  <p:oleObj name="Equation" r:id="rId9" imgW="1879600" imgH="469900" progId="Equation.3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6814" y="5777511"/>
                          <a:ext cx="1288398" cy="34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598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304820"/>
              </p:ext>
            </p:extLst>
          </p:nvPr>
        </p:nvGraphicFramePr>
        <p:xfrm>
          <a:off x="251520" y="332656"/>
          <a:ext cx="7820911" cy="78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51" name="Document" r:id="rId3" imgW="9275353" imgH="930582" progId="">
                  <p:embed/>
                </p:oleObj>
              </mc:Choice>
              <mc:Fallback>
                <p:oleObj name="Document" r:id="rId3" imgW="9275353" imgH="930582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2656"/>
                        <a:ext cx="7820911" cy="789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1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4"/>
            <a:ext cx="2592288" cy="233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93338"/>
              </p:ext>
            </p:extLst>
          </p:nvPr>
        </p:nvGraphicFramePr>
        <p:xfrm>
          <a:off x="161147" y="1274537"/>
          <a:ext cx="8106345" cy="2298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52" name="Document" r:id="rId6" imgW="9831954" imgH="2789587" progId="">
                  <p:embed/>
                </p:oleObj>
              </mc:Choice>
              <mc:Fallback>
                <p:oleObj name="Document" r:id="rId6" imgW="9831954" imgH="2789587" progId="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47" y="1274537"/>
                        <a:ext cx="8106345" cy="2298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422991"/>
              </p:ext>
            </p:extLst>
          </p:nvPr>
        </p:nvGraphicFramePr>
        <p:xfrm>
          <a:off x="42676" y="3212976"/>
          <a:ext cx="8410575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53" name="Document" r:id="rId8" imgW="9725026" imgH="3153039" progId="">
                  <p:embed/>
                </p:oleObj>
              </mc:Choice>
              <mc:Fallback>
                <p:oleObj name="Document" r:id="rId8" imgW="9725026" imgH="3153039" progId="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6" y="3212976"/>
                        <a:ext cx="8410575" cy="272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5517232"/>
            <a:ext cx="8136904" cy="83099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   </a:t>
            </a:r>
            <a:r>
              <a:rPr lang="zh-CN" altLang="zh-CN" sz="2400" b="1" dirty="0"/>
              <a:t>这两个例子说明了第二类曲线积分既可能与路径有关，也可能与路径无关。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156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37949"/>
              </p:ext>
            </p:extLst>
          </p:nvPr>
        </p:nvGraphicFramePr>
        <p:xfrm>
          <a:off x="129353" y="404664"/>
          <a:ext cx="883513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69" name="Document" r:id="rId3" imgW="10962076" imgH="1458488" progId="">
                  <p:embed/>
                </p:oleObj>
              </mc:Choice>
              <mc:Fallback>
                <p:oleObj name="Document" r:id="rId3" imgW="10962076" imgH="1458488" progId="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53" y="404664"/>
                        <a:ext cx="8835135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188448"/>
              </p:ext>
            </p:extLst>
          </p:nvPr>
        </p:nvGraphicFramePr>
        <p:xfrm>
          <a:off x="195263" y="1633538"/>
          <a:ext cx="5815012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70" name="Document" r:id="rId5" imgW="6958225" imgH="2029216" progId="">
                  <p:embed/>
                </p:oleObj>
              </mc:Choice>
              <mc:Fallback>
                <p:oleObj name="Document" r:id="rId5" imgW="6958225" imgH="2029216" progId="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1633538"/>
                        <a:ext cx="5815012" cy="169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014342" y="2132856"/>
            <a:ext cx="2878138" cy="2888971"/>
            <a:chOff x="5651500" y="2636838"/>
            <a:chExt cx="2878138" cy="2888971"/>
          </a:xfrm>
        </p:grpSpPr>
        <p:sp>
          <p:nvSpPr>
            <p:cNvPr id="17414" name="Line 6"/>
            <p:cNvSpPr>
              <a:spLocks noChangeAspect="1" noChangeShapeType="1"/>
            </p:cNvSpPr>
            <p:nvPr/>
          </p:nvSpPr>
          <p:spPr bwMode="auto">
            <a:xfrm>
              <a:off x="6572250" y="4319587"/>
              <a:ext cx="188753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5" name="Line 7"/>
            <p:cNvSpPr>
              <a:spLocks noChangeAspect="1" noChangeShapeType="1"/>
            </p:cNvSpPr>
            <p:nvPr/>
          </p:nvSpPr>
          <p:spPr bwMode="auto">
            <a:xfrm flipV="1">
              <a:off x="6572250" y="2852738"/>
              <a:ext cx="1588" cy="147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6" name="Arc 8"/>
            <p:cNvSpPr>
              <a:spLocks noChangeAspect="1"/>
            </p:cNvSpPr>
            <p:nvPr/>
          </p:nvSpPr>
          <p:spPr bwMode="auto">
            <a:xfrm flipH="1">
              <a:off x="5995988" y="3895725"/>
              <a:ext cx="579438" cy="1063625"/>
            </a:xfrm>
            <a:custGeom>
              <a:avLst/>
              <a:gdLst>
                <a:gd name="G0" fmla="+- 0 0 0"/>
                <a:gd name="G1" fmla="+- 14167 0 0"/>
                <a:gd name="G2" fmla="+- 21600 0 0"/>
                <a:gd name="T0" fmla="*/ 16305 w 21600"/>
                <a:gd name="T1" fmla="*/ 0 h 14167"/>
                <a:gd name="T2" fmla="*/ 21600 w 21600"/>
                <a:gd name="T3" fmla="*/ 14167 h 14167"/>
                <a:gd name="T4" fmla="*/ 0 w 21600"/>
                <a:gd name="T5" fmla="*/ 14167 h 14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167" fill="none" extrusionOk="0">
                  <a:moveTo>
                    <a:pt x="16305" y="-1"/>
                  </a:moveTo>
                  <a:cubicBezTo>
                    <a:pt x="19719" y="3929"/>
                    <a:pt x="21600" y="8960"/>
                    <a:pt x="21600" y="14167"/>
                  </a:cubicBezTo>
                </a:path>
                <a:path w="21600" h="14167" stroke="0" extrusionOk="0">
                  <a:moveTo>
                    <a:pt x="16305" y="-1"/>
                  </a:moveTo>
                  <a:cubicBezTo>
                    <a:pt x="19719" y="3929"/>
                    <a:pt x="21600" y="8960"/>
                    <a:pt x="21600" y="14167"/>
                  </a:cubicBezTo>
                  <a:lnTo>
                    <a:pt x="0" y="1416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7" name="Arc 9"/>
            <p:cNvSpPr>
              <a:spLocks noChangeAspect="1"/>
            </p:cNvSpPr>
            <p:nvPr/>
          </p:nvSpPr>
          <p:spPr bwMode="auto">
            <a:xfrm>
              <a:off x="6572250" y="3340100"/>
              <a:ext cx="1133475" cy="10080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8" name="Arc 10"/>
            <p:cNvSpPr>
              <a:spLocks noChangeAspect="1"/>
            </p:cNvSpPr>
            <p:nvPr/>
          </p:nvSpPr>
          <p:spPr bwMode="auto">
            <a:xfrm flipV="1">
              <a:off x="6007100" y="4319587"/>
              <a:ext cx="1698625" cy="6397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9" name="Line 11"/>
            <p:cNvSpPr>
              <a:spLocks noChangeAspect="1" noChangeShapeType="1"/>
            </p:cNvSpPr>
            <p:nvPr/>
          </p:nvSpPr>
          <p:spPr bwMode="auto">
            <a:xfrm flipH="1">
              <a:off x="5722938" y="4319587"/>
              <a:ext cx="849313" cy="949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6227763" y="299589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7667625" y="4292877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5938838" y="4941887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5651500" y="5156477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8243888" y="4294187"/>
              <a:ext cx="285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6300788" y="2636838"/>
              <a:ext cx="273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7438" name="Arc 30"/>
            <p:cNvSpPr>
              <a:spLocks noChangeAspect="1"/>
            </p:cNvSpPr>
            <p:nvPr/>
          </p:nvSpPr>
          <p:spPr bwMode="auto">
            <a:xfrm flipH="1">
              <a:off x="6138863" y="3344863"/>
              <a:ext cx="439738" cy="1619250"/>
            </a:xfrm>
            <a:custGeom>
              <a:avLst/>
              <a:gdLst>
                <a:gd name="G0" fmla="+- 0 0 0"/>
                <a:gd name="G1" fmla="+- 21595 0 0"/>
                <a:gd name="G2" fmla="+- 21600 0 0"/>
                <a:gd name="T0" fmla="*/ 450 w 16372"/>
                <a:gd name="T1" fmla="*/ 0 h 21595"/>
                <a:gd name="T2" fmla="*/ 16372 w 16372"/>
                <a:gd name="T3" fmla="*/ 7505 h 21595"/>
                <a:gd name="T4" fmla="*/ 0 w 16372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72" h="21595" fill="none" extrusionOk="0">
                  <a:moveTo>
                    <a:pt x="450" y="-1"/>
                  </a:moveTo>
                  <a:cubicBezTo>
                    <a:pt x="6582" y="127"/>
                    <a:pt x="12370" y="2856"/>
                    <a:pt x="16371" y="7505"/>
                  </a:cubicBezTo>
                </a:path>
                <a:path w="16372" h="21595" stroke="0" extrusionOk="0">
                  <a:moveTo>
                    <a:pt x="450" y="-1"/>
                  </a:moveTo>
                  <a:cubicBezTo>
                    <a:pt x="6582" y="127"/>
                    <a:pt x="12370" y="2856"/>
                    <a:pt x="16371" y="7505"/>
                  </a:cubicBezTo>
                  <a:lnTo>
                    <a:pt x="0" y="21595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39" name="Rectangle 31"/>
            <p:cNvSpPr>
              <a:spLocks noChangeArrowheads="1"/>
            </p:cNvSpPr>
            <p:nvPr/>
          </p:nvSpPr>
          <p:spPr bwMode="auto">
            <a:xfrm>
              <a:off x="6443663" y="4292600"/>
              <a:ext cx="34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853556"/>
                </p:ext>
              </p:extLst>
            </p:nvPr>
          </p:nvGraphicFramePr>
          <p:xfrm>
            <a:off x="6831001" y="3068960"/>
            <a:ext cx="1628788" cy="33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171" name="Equation" r:id="rId7" imgW="2298700" imgH="469900" progId="Equation.3">
                    <p:embed/>
                  </p:oleObj>
                </mc:Choice>
                <mc:Fallback>
                  <p:oleObj name="Equation" r:id="rId7" imgW="2298700" imgH="469900" progId="Equation.3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1001" y="3068960"/>
                          <a:ext cx="1628788" cy="331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5" name="直接箭头连接符 44"/>
          <p:cNvCxnSpPr/>
          <p:nvPr/>
        </p:nvCxnSpPr>
        <p:spPr>
          <a:xfrm>
            <a:off x="7703703" y="3084562"/>
            <a:ext cx="183164" cy="21602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33814"/>
              </p:ext>
            </p:extLst>
          </p:nvPr>
        </p:nvGraphicFramePr>
        <p:xfrm>
          <a:off x="401812" y="3017787"/>
          <a:ext cx="5681662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72" name="Document" r:id="rId9" imgW="6932663" imgH="3039326" progId="">
                  <p:embed/>
                </p:oleObj>
              </mc:Choice>
              <mc:Fallback>
                <p:oleObj name="Document" r:id="rId9" imgW="6932663" imgH="3039326" progId="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12" y="3017787"/>
                        <a:ext cx="5681662" cy="248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6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52487"/>
              </p:ext>
            </p:extLst>
          </p:nvPr>
        </p:nvGraphicFramePr>
        <p:xfrm>
          <a:off x="179512" y="404664"/>
          <a:ext cx="6265090" cy="3043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83" name="Document" r:id="rId3" imgW="7373695" imgH="3579826" progId="">
                  <p:embed/>
                </p:oleObj>
              </mc:Choice>
              <mc:Fallback>
                <p:oleObj name="Document" r:id="rId3" imgW="7373695" imgH="3579826" progId="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4664"/>
                        <a:ext cx="6265090" cy="3043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014342" y="1332117"/>
            <a:ext cx="2878138" cy="2888971"/>
            <a:chOff x="5651500" y="2636838"/>
            <a:chExt cx="2878138" cy="2888971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>
              <a:off x="6572250" y="4319587"/>
              <a:ext cx="188753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6572250" y="2852738"/>
              <a:ext cx="1588" cy="147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rc 8"/>
            <p:cNvSpPr>
              <a:spLocks noChangeAspect="1"/>
            </p:cNvSpPr>
            <p:nvPr/>
          </p:nvSpPr>
          <p:spPr bwMode="auto">
            <a:xfrm flipH="1">
              <a:off x="5995988" y="3895725"/>
              <a:ext cx="579438" cy="1063625"/>
            </a:xfrm>
            <a:custGeom>
              <a:avLst/>
              <a:gdLst>
                <a:gd name="G0" fmla="+- 0 0 0"/>
                <a:gd name="G1" fmla="+- 14167 0 0"/>
                <a:gd name="G2" fmla="+- 21600 0 0"/>
                <a:gd name="T0" fmla="*/ 16305 w 21600"/>
                <a:gd name="T1" fmla="*/ 0 h 14167"/>
                <a:gd name="T2" fmla="*/ 21600 w 21600"/>
                <a:gd name="T3" fmla="*/ 14167 h 14167"/>
                <a:gd name="T4" fmla="*/ 0 w 21600"/>
                <a:gd name="T5" fmla="*/ 14167 h 14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167" fill="none" extrusionOk="0">
                  <a:moveTo>
                    <a:pt x="16305" y="-1"/>
                  </a:moveTo>
                  <a:cubicBezTo>
                    <a:pt x="19719" y="3929"/>
                    <a:pt x="21600" y="8960"/>
                    <a:pt x="21600" y="14167"/>
                  </a:cubicBezTo>
                </a:path>
                <a:path w="21600" h="14167" stroke="0" extrusionOk="0">
                  <a:moveTo>
                    <a:pt x="16305" y="-1"/>
                  </a:moveTo>
                  <a:cubicBezTo>
                    <a:pt x="19719" y="3929"/>
                    <a:pt x="21600" y="8960"/>
                    <a:pt x="21600" y="14167"/>
                  </a:cubicBezTo>
                  <a:lnTo>
                    <a:pt x="0" y="1416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rc 9"/>
            <p:cNvSpPr>
              <a:spLocks noChangeAspect="1"/>
            </p:cNvSpPr>
            <p:nvPr/>
          </p:nvSpPr>
          <p:spPr bwMode="auto">
            <a:xfrm>
              <a:off x="6572250" y="3340100"/>
              <a:ext cx="1133475" cy="10080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rc 10"/>
            <p:cNvSpPr>
              <a:spLocks noChangeAspect="1"/>
            </p:cNvSpPr>
            <p:nvPr/>
          </p:nvSpPr>
          <p:spPr bwMode="auto">
            <a:xfrm flipV="1">
              <a:off x="6007100" y="4319587"/>
              <a:ext cx="1698625" cy="6397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1"/>
            <p:cNvSpPr>
              <a:spLocks noChangeAspect="1" noChangeShapeType="1"/>
            </p:cNvSpPr>
            <p:nvPr/>
          </p:nvSpPr>
          <p:spPr bwMode="auto">
            <a:xfrm flipH="1">
              <a:off x="5722938" y="4319587"/>
              <a:ext cx="849313" cy="949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227763" y="299589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7667625" y="4292877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938838" y="4941887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651500" y="5156477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8243888" y="4294187"/>
              <a:ext cx="285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6300788" y="2636838"/>
              <a:ext cx="273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7" name="Arc 30"/>
            <p:cNvSpPr>
              <a:spLocks noChangeAspect="1"/>
            </p:cNvSpPr>
            <p:nvPr/>
          </p:nvSpPr>
          <p:spPr bwMode="auto">
            <a:xfrm flipH="1">
              <a:off x="6138863" y="3344863"/>
              <a:ext cx="439738" cy="1619250"/>
            </a:xfrm>
            <a:custGeom>
              <a:avLst/>
              <a:gdLst>
                <a:gd name="G0" fmla="+- 0 0 0"/>
                <a:gd name="G1" fmla="+- 21595 0 0"/>
                <a:gd name="G2" fmla="+- 21600 0 0"/>
                <a:gd name="T0" fmla="*/ 450 w 16372"/>
                <a:gd name="T1" fmla="*/ 0 h 21595"/>
                <a:gd name="T2" fmla="*/ 16372 w 16372"/>
                <a:gd name="T3" fmla="*/ 7505 h 21595"/>
                <a:gd name="T4" fmla="*/ 0 w 16372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72" h="21595" fill="none" extrusionOk="0">
                  <a:moveTo>
                    <a:pt x="450" y="-1"/>
                  </a:moveTo>
                  <a:cubicBezTo>
                    <a:pt x="6582" y="127"/>
                    <a:pt x="12370" y="2856"/>
                    <a:pt x="16371" y="7505"/>
                  </a:cubicBezTo>
                </a:path>
                <a:path w="16372" h="21595" stroke="0" extrusionOk="0">
                  <a:moveTo>
                    <a:pt x="450" y="-1"/>
                  </a:moveTo>
                  <a:cubicBezTo>
                    <a:pt x="6582" y="127"/>
                    <a:pt x="12370" y="2856"/>
                    <a:pt x="16371" y="7505"/>
                  </a:cubicBezTo>
                  <a:lnTo>
                    <a:pt x="0" y="21595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6443663" y="4292600"/>
              <a:ext cx="34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577539"/>
                </p:ext>
              </p:extLst>
            </p:nvPr>
          </p:nvGraphicFramePr>
          <p:xfrm>
            <a:off x="6831001" y="3068960"/>
            <a:ext cx="1628788" cy="33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084" name="Equation" r:id="rId5" imgW="2298700" imgH="469900" progId="Equation.3">
                    <p:embed/>
                  </p:oleObj>
                </mc:Choice>
                <mc:Fallback>
                  <p:oleObj name="Equation" r:id="rId5" imgW="2298700" imgH="469900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1001" y="3068960"/>
                          <a:ext cx="1628788" cy="331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0" name="直接箭头连接符 19"/>
          <p:cNvCxnSpPr>
            <a:endCxn id="17" idx="1"/>
          </p:cNvCxnSpPr>
          <p:nvPr/>
        </p:nvCxnSpPr>
        <p:spPr>
          <a:xfrm flipV="1">
            <a:off x="6446390" y="2602887"/>
            <a:ext cx="55315" cy="24688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666116" y="2273773"/>
            <a:ext cx="183164" cy="21602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264595" y="3506154"/>
            <a:ext cx="282575" cy="7381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777902"/>
              </p:ext>
            </p:extLst>
          </p:nvPr>
        </p:nvGraphicFramePr>
        <p:xfrm>
          <a:off x="179512" y="3212976"/>
          <a:ext cx="6443754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85" name="Document" r:id="rId7" imgW="7278288" imgH="2113062" progId="">
                  <p:embed/>
                </p:oleObj>
              </mc:Choice>
              <mc:Fallback>
                <p:oleObj name="Document" r:id="rId7" imgW="7278288" imgH="2113062" progId="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12976"/>
                        <a:ext cx="6443754" cy="187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9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Text Box 2"/>
          <p:cNvSpPr txBox="1">
            <a:spLocks noChangeArrowheads="1"/>
          </p:cNvSpPr>
          <p:nvPr/>
        </p:nvSpPr>
        <p:spPr bwMode="auto">
          <a:xfrm>
            <a:off x="323528" y="31467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练习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515376"/>
              </p:ext>
            </p:extLst>
          </p:nvPr>
        </p:nvGraphicFramePr>
        <p:xfrm>
          <a:off x="613048" y="314672"/>
          <a:ext cx="7037388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196" name="公式" r:id="rId3" imgW="7035800" imgH="2844800" progId="Equation.3">
                  <p:embed/>
                </p:oleObj>
              </mc:Choice>
              <mc:Fallback>
                <p:oleObj name="公式" r:id="rId3" imgW="7035800" imgH="2844800" progId="Equation.3">
                  <p:embed/>
                  <p:pic>
                    <p:nvPicPr>
                      <p:cNvPr id="0" name="Picture 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48" y="314672"/>
                        <a:ext cx="7037388" cy="284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69236" y="2829272"/>
            <a:ext cx="2284412" cy="2743200"/>
            <a:chOff x="3761" y="2064"/>
            <a:chExt cx="1439" cy="1728"/>
          </a:xfrm>
        </p:grpSpPr>
        <p:pic>
          <p:nvPicPr>
            <p:cNvPr id="1640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" y="2064"/>
              <a:ext cx="1439" cy="1728"/>
            </a:xfrm>
            <a:prstGeom prst="rect">
              <a:avLst/>
            </a:prstGeom>
            <a:noFill/>
            <a:ln w="19050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6394" name="Object 8"/>
            <p:cNvGraphicFramePr>
              <a:graphicFrameLocks noChangeAspect="1"/>
            </p:cNvGraphicFramePr>
            <p:nvPr/>
          </p:nvGraphicFramePr>
          <p:xfrm>
            <a:off x="4311" y="2832"/>
            <a:ext cx="36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197" name="公式" r:id="rId6" imgW="952630" imgH="457054" progId="Equation.3">
                    <p:embed/>
                  </p:oleObj>
                </mc:Choice>
                <mc:Fallback>
                  <p:oleObj name="公式" r:id="rId6" imgW="952630" imgH="457054" progId="Equation.3">
                    <p:embed/>
                    <p:pic>
                      <p:nvPicPr>
                        <p:cNvPr id="0" name="Picture 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2832"/>
                          <a:ext cx="36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166248" y="3702397"/>
            <a:ext cx="914400" cy="1925638"/>
            <a:chOff x="4464" y="2544"/>
            <a:chExt cx="576" cy="1248"/>
          </a:xfrm>
        </p:grpSpPr>
        <p:graphicFrame>
          <p:nvGraphicFramePr>
            <p:cNvPr id="16392" name="Object 6"/>
            <p:cNvGraphicFramePr>
              <a:graphicFrameLocks noChangeAspect="1"/>
            </p:cNvGraphicFramePr>
            <p:nvPr/>
          </p:nvGraphicFramePr>
          <p:xfrm>
            <a:off x="4464" y="3643"/>
            <a:ext cx="36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198" name="公式" r:id="rId8" imgW="952630" imgH="380935" progId="Equation.3">
                    <p:embed/>
                  </p:oleObj>
                </mc:Choice>
                <mc:Fallback>
                  <p:oleObj name="公式" r:id="rId8" imgW="952630" imgH="380935" progId="Equation.3">
                    <p:embed/>
                    <p:pic>
                      <p:nvPicPr>
                        <p:cNvPr id="0" name="Picture 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643"/>
                          <a:ext cx="367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Line 9"/>
            <p:cNvSpPr>
              <a:spLocks noChangeShapeType="1"/>
            </p:cNvSpPr>
            <p:nvPr/>
          </p:nvSpPr>
          <p:spPr bwMode="auto">
            <a:xfrm flipV="1">
              <a:off x="4656" y="2624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3" name="Object 7"/>
            <p:cNvGraphicFramePr>
              <a:graphicFrameLocks noChangeAspect="1"/>
            </p:cNvGraphicFramePr>
            <p:nvPr/>
          </p:nvGraphicFramePr>
          <p:xfrm>
            <a:off x="4687" y="2544"/>
            <a:ext cx="35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199" name="公式" r:id="rId10" imgW="914497" imgH="380935" progId="Equation.3">
                    <p:embed/>
                  </p:oleObj>
                </mc:Choice>
                <mc:Fallback>
                  <p:oleObj name="公式" r:id="rId10" imgW="914497" imgH="380935" progId="Equation.3">
                    <p:embed/>
                    <p:pic>
                      <p:nvPicPr>
                        <p:cNvPr id="0" name="Picture 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544"/>
                          <a:ext cx="353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526232" y="328647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37690"/>
              </p:ext>
            </p:extLst>
          </p:nvPr>
        </p:nvGraphicFramePr>
        <p:xfrm>
          <a:off x="1235348" y="3375372"/>
          <a:ext cx="32639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200" name="公式" r:id="rId12" imgW="3492500" imgH="444500" progId="Equation.3">
                  <p:embed/>
                </p:oleObj>
              </mc:Choice>
              <mc:Fallback>
                <p:oleObj name="公式" r:id="rId12" imgW="3492500" imgH="444500" progId="Equation.3">
                  <p:embed/>
                  <p:pic>
                    <p:nvPicPr>
                      <p:cNvPr id="0" name="Picture 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348" y="3375372"/>
                        <a:ext cx="32639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027174"/>
              </p:ext>
            </p:extLst>
          </p:nvPr>
        </p:nvGraphicFramePr>
        <p:xfrm>
          <a:off x="989286" y="4048472"/>
          <a:ext cx="36417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201" name="公式" r:id="rId14" imgW="3530600" imgH="469900" progId="Equation.3">
                  <p:embed/>
                </p:oleObj>
              </mc:Choice>
              <mc:Fallback>
                <p:oleObj name="公式" r:id="rId14" imgW="3530600" imgH="469900" progId="Equation.3">
                  <p:embed/>
                  <p:pic>
                    <p:nvPicPr>
                      <p:cNvPr id="0" name="Picture 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286" y="4048472"/>
                        <a:ext cx="36417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6800"/>
              </p:ext>
            </p:extLst>
          </p:nvPr>
        </p:nvGraphicFramePr>
        <p:xfrm>
          <a:off x="613048" y="4581872"/>
          <a:ext cx="39624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202" name="公式" r:id="rId16" imgW="4572000" imgH="698500" progId="Equation.3">
                  <p:embed/>
                </p:oleObj>
              </mc:Choice>
              <mc:Fallback>
                <p:oleObj name="公式" r:id="rId16" imgW="4572000" imgH="698500" progId="Equation.3">
                  <p:embed/>
                  <p:pic>
                    <p:nvPicPr>
                      <p:cNvPr id="0" name="Picture 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48" y="4581872"/>
                        <a:ext cx="39624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39480"/>
              </p:ext>
            </p:extLst>
          </p:nvPr>
        </p:nvGraphicFramePr>
        <p:xfrm>
          <a:off x="1298848" y="5272435"/>
          <a:ext cx="13985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203" name="公式" r:id="rId18" imgW="1612900" imgH="698500" progId="Equation.3">
                  <p:embed/>
                </p:oleObj>
              </mc:Choice>
              <mc:Fallback>
                <p:oleObj name="公式" r:id="rId18" imgW="1612900" imgH="698500" progId="Equation.3">
                  <p:embed/>
                  <p:pic>
                    <p:nvPicPr>
                      <p:cNvPr id="0" name="Picture 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848" y="5272435"/>
                        <a:ext cx="1398588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98673"/>
              </p:ext>
            </p:extLst>
          </p:nvPr>
        </p:nvGraphicFramePr>
        <p:xfrm>
          <a:off x="2822848" y="5424835"/>
          <a:ext cx="5175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204" name="公式" r:id="rId20" imgW="596641" imgH="317362" progId="Equation.3">
                  <p:embed/>
                </p:oleObj>
              </mc:Choice>
              <mc:Fallback>
                <p:oleObj name="公式" r:id="rId20" imgW="596641" imgH="317362" progId="Equation.3">
                  <p:embed/>
                  <p:pic>
                    <p:nvPicPr>
                      <p:cNvPr id="0" name="Picture 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848" y="5424835"/>
                        <a:ext cx="517525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7609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91200" y="3430588"/>
            <a:ext cx="2379663" cy="2365375"/>
            <a:chOff x="3648" y="2161"/>
            <a:chExt cx="1499" cy="1490"/>
          </a:xfrm>
        </p:grpSpPr>
        <p:graphicFrame>
          <p:nvGraphicFramePr>
            <p:cNvPr id="17420" name="Object 10"/>
            <p:cNvGraphicFramePr>
              <a:graphicFrameLocks noChangeAspect="1"/>
            </p:cNvGraphicFramePr>
            <p:nvPr/>
          </p:nvGraphicFramePr>
          <p:xfrm>
            <a:off x="3648" y="2161"/>
            <a:ext cx="1440" cy="1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020" name="BMP 图象" r:id="rId3" imgW="2495238" imgH="2847619" progId="PBrush">
                    <p:embed/>
                  </p:oleObj>
                </mc:Choice>
                <mc:Fallback>
                  <p:oleObj name="BMP 图象" r:id="rId3" imgW="2495238" imgH="2847619" progId="PBrush">
                    <p:embed/>
                    <p:pic>
                      <p:nvPicPr>
                        <p:cNvPr id="0" name="Picture 7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161"/>
                          <a:ext cx="1440" cy="143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CC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9" name="Group 4"/>
            <p:cNvGrpSpPr>
              <a:grpSpLocks/>
            </p:cNvGrpSpPr>
            <p:nvPr/>
          </p:nvGrpSpPr>
          <p:grpSpPr bwMode="auto">
            <a:xfrm>
              <a:off x="4560" y="2666"/>
              <a:ext cx="587" cy="985"/>
              <a:chOff x="4597" y="2666"/>
              <a:chExt cx="587" cy="985"/>
            </a:xfrm>
          </p:grpSpPr>
          <p:graphicFrame>
            <p:nvGraphicFramePr>
              <p:cNvPr id="17421" name="Object 11"/>
              <p:cNvGraphicFramePr>
                <a:graphicFrameLocks noChangeAspect="1"/>
              </p:cNvGraphicFramePr>
              <p:nvPr/>
            </p:nvGraphicFramePr>
            <p:xfrm>
              <a:off x="4597" y="3512"/>
              <a:ext cx="289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6021" name="公式" r:id="rId5" imgW="952630" imgH="380935" progId="Equation.3">
                      <p:embed/>
                    </p:oleObj>
                  </mc:Choice>
                  <mc:Fallback>
                    <p:oleObj name="公式" r:id="rId5" imgW="952630" imgH="380935" progId="Equation.3">
                      <p:embed/>
                      <p:pic>
                        <p:nvPicPr>
                          <p:cNvPr id="0" name="Picture 7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7" y="3512"/>
                            <a:ext cx="289" cy="1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2" name="Object 12"/>
              <p:cNvGraphicFramePr>
                <a:graphicFrameLocks noChangeAspect="1"/>
              </p:cNvGraphicFramePr>
              <p:nvPr/>
            </p:nvGraphicFramePr>
            <p:xfrm>
              <a:off x="4810" y="2666"/>
              <a:ext cx="374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6022" name="公式" r:id="rId7" imgW="914497" imgH="380935" progId="Equation.3">
                      <p:embed/>
                    </p:oleObj>
                  </mc:Choice>
                  <mc:Fallback>
                    <p:oleObj name="公式" r:id="rId7" imgW="914497" imgH="380935" progId="Equation.3">
                      <p:embed/>
                      <p:pic>
                        <p:nvPicPr>
                          <p:cNvPr id="0" name="Picture 7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0" y="2666"/>
                            <a:ext cx="374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74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8200"/>
            <a:ext cx="2271713" cy="2074863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410" name="Object 0"/>
          <p:cNvGraphicFramePr>
            <a:graphicFrameLocks noChangeAspect="1"/>
          </p:cNvGraphicFramePr>
          <p:nvPr/>
        </p:nvGraphicFramePr>
        <p:xfrm>
          <a:off x="6781800" y="1143000"/>
          <a:ext cx="5826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23" name="公式" r:id="rId10" imgW="952630" imgH="457054" progId="Equation.3">
                  <p:embed/>
                </p:oleObj>
              </mc:Choice>
              <mc:Fallback>
                <p:oleObj name="公式" r:id="rId10" imgW="952630" imgH="457054" progId="Equation.3">
                  <p:embed/>
                  <p:pic>
                    <p:nvPicPr>
                      <p:cNvPr id="0" name="Picture 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143000"/>
                        <a:ext cx="582613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"/>
          <p:cNvGraphicFramePr>
            <a:graphicFrameLocks noChangeAspect="1"/>
          </p:cNvGraphicFramePr>
          <p:nvPr/>
        </p:nvGraphicFramePr>
        <p:xfrm>
          <a:off x="960438" y="957263"/>
          <a:ext cx="32877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24" name="公式" r:id="rId12" imgW="3517900" imgH="444500" progId="Equation.3">
                  <p:embed/>
                </p:oleObj>
              </mc:Choice>
              <mc:Fallback>
                <p:oleObj name="公式" r:id="rId12" imgW="3517900" imgH="444500" progId="Equation.3">
                  <p:embed/>
                  <p:pic>
                    <p:nvPicPr>
                      <p:cNvPr id="0" name="Picture 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957263"/>
                        <a:ext cx="328771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304925" y="1693863"/>
          <a:ext cx="3571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25" name="公式" r:id="rId14" imgW="3822700" imgH="469900" progId="Equation.3">
                  <p:embed/>
                </p:oleObj>
              </mc:Choice>
              <mc:Fallback>
                <p:oleObj name="公式" r:id="rId14" imgW="3822700" imgH="469900" progId="Equation.3">
                  <p:embed/>
                  <p:pic>
                    <p:nvPicPr>
                      <p:cNvPr id="0" name="Picture 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693863"/>
                        <a:ext cx="357187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219200" y="2362200"/>
          <a:ext cx="39179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26" name="公式" r:id="rId16" imgW="4521200" imgH="698500" progId="Equation.3">
                  <p:embed/>
                </p:oleObj>
              </mc:Choice>
              <mc:Fallback>
                <p:oleObj name="公式" r:id="rId16" imgW="4521200" imgH="698500" progId="Equation.3">
                  <p:embed/>
                  <p:pic>
                    <p:nvPicPr>
                      <p:cNvPr id="0" name="Picture 7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391795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908175" y="3200400"/>
          <a:ext cx="13874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27" name="公式" r:id="rId18" imgW="1600200" imgH="698500" progId="Equation.3">
                  <p:embed/>
                </p:oleObj>
              </mc:Choice>
              <mc:Fallback>
                <p:oleObj name="公式" r:id="rId18" imgW="1600200" imgH="698500" progId="Equation.3">
                  <p:embed/>
                  <p:pic>
                    <p:nvPicPr>
                      <p:cNvPr id="0" name="Picture 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00400"/>
                        <a:ext cx="138747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368675" y="3384550"/>
          <a:ext cx="5175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28" name="公式" r:id="rId20" imgW="596641" imgH="317362" progId="Equation.3">
                  <p:embed/>
                </p:oleObj>
              </mc:Choice>
              <mc:Fallback>
                <p:oleObj name="公式" r:id="rId20" imgW="596641" imgH="317362" progId="Equation.3">
                  <p:embed/>
                  <p:pic>
                    <p:nvPicPr>
                      <p:cNvPr id="0" name="Picture 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3384550"/>
                        <a:ext cx="517525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157913" y="5487988"/>
            <a:ext cx="13795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7523163" y="4298950"/>
            <a:ext cx="0" cy="1190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412038" y="1066800"/>
            <a:ext cx="914400" cy="1981200"/>
            <a:chOff x="4464" y="2544"/>
            <a:chExt cx="576" cy="1248"/>
          </a:xfrm>
        </p:grpSpPr>
        <p:graphicFrame>
          <p:nvGraphicFramePr>
            <p:cNvPr id="17418" name="Object 8"/>
            <p:cNvGraphicFramePr>
              <a:graphicFrameLocks noChangeAspect="1"/>
            </p:cNvGraphicFramePr>
            <p:nvPr/>
          </p:nvGraphicFramePr>
          <p:xfrm>
            <a:off x="4464" y="3643"/>
            <a:ext cx="36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029" name="公式" r:id="rId22" imgW="952630" imgH="380935" progId="Equation.3">
                    <p:embed/>
                  </p:oleObj>
                </mc:Choice>
                <mc:Fallback>
                  <p:oleObj name="公式" r:id="rId22" imgW="952630" imgH="380935" progId="Equation.3">
                    <p:embed/>
                    <p:pic>
                      <p:nvPicPr>
                        <p:cNvPr id="0" name="Picture 7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643"/>
                          <a:ext cx="367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Line 18"/>
            <p:cNvSpPr>
              <a:spLocks noChangeShapeType="1"/>
            </p:cNvSpPr>
            <p:nvPr/>
          </p:nvSpPr>
          <p:spPr bwMode="auto">
            <a:xfrm flipV="1">
              <a:off x="4656" y="2624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9" name="Object 9"/>
            <p:cNvGraphicFramePr>
              <a:graphicFrameLocks noChangeAspect="1"/>
            </p:cNvGraphicFramePr>
            <p:nvPr/>
          </p:nvGraphicFramePr>
          <p:xfrm>
            <a:off x="4687" y="2544"/>
            <a:ext cx="35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030" name="公式" r:id="rId24" imgW="914497" imgH="380935" progId="Equation.3">
                    <p:embed/>
                  </p:oleObj>
                </mc:Choice>
                <mc:Fallback>
                  <p:oleObj name="公式" r:id="rId24" imgW="914497" imgH="380935" progId="Equation.3">
                    <p:embed/>
                    <p:pic>
                      <p:nvPicPr>
                        <p:cNvPr id="0" name="Picture 7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544"/>
                          <a:ext cx="353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952500" y="4267200"/>
          <a:ext cx="4397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31" name="公式" r:id="rId26" imgW="469696" imgH="393529" progId="Equation.3">
                  <p:embed/>
                </p:oleObj>
              </mc:Choice>
              <mc:Fallback>
                <p:oleObj name="公式" r:id="rId26" imgW="469696" imgH="393529" progId="Equation.3">
                  <p:embed/>
                  <p:pic>
                    <p:nvPicPr>
                      <p:cNvPr id="0" name="Picture 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267200"/>
                        <a:ext cx="439738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1524000" y="4213225"/>
          <a:ext cx="34988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32" name="公式" r:id="rId28" imgW="4038600" imgH="1295400" progId="Equation.3">
                  <p:embed/>
                </p:oleObj>
              </mc:Choice>
              <mc:Fallback>
                <p:oleObj name="公式" r:id="rId28" imgW="4038600" imgH="1295400" progId="Equation.3">
                  <p:embed/>
                  <p:pic>
                    <p:nvPicPr>
                      <p:cNvPr id="0" name="Picture 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13225"/>
                        <a:ext cx="349885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718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 animBg="1"/>
      <p:bldP spid="460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4"/>
          <p:cNvGraphicFramePr>
            <a:graphicFrameLocks noChangeAspect="1"/>
          </p:cNvGraphicFramePr>
          <p:nvPr/>
        </p:nvGraphicFramePr>
        <p:xfrm>
          <a:off x="903288" y="738188"/>
          <a:ext cx="13716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44" name="公式" r:id="rId3" imgW="1524000" imgH="444500" progId="Equation.3">
                  <p:embed/>
                </p:oleObj>
              </mc:Choice>
              <mc:Fallback>
                <p:oleObj name="公式" r:id="rId3" imgW="1524000" imgH="444500" progId="Equation.3">
                  <p:embed/>
                  <p:pic>
                    <p:nvPicPr>
                      <p:cNvPr id="0" name="Picture 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738188"/>
                        <a:ext cx="13716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025"/>
          <p:cNvGraphicFramePr>
            <a:graphicFrameLocks noChangeAspect="1"/>
          </p:cNvGraphicFramePr>
          <p:nvPr/>
        </p:nvGraphicFramePr>
        <p:xfrm>
          <a:off x="2351088" y="692150"/>
          <a:ext cx="29067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45" name="公式" r:id="rId5" imgW="3111500" imgH="444500" progId="Equation.3">
                  <p:embed/>
                </p:oleObj>
              </mc:Choice>
              <mc:Fallback>
                <p:oleObj name="公式" r:id="rId5" imgW="3111500" imgH="444500" progId="Equation.3">
                  <p:embed/>
                  <p:pic>
                    <p:nvPicPr>
                      <p:cNvPr id="0" name="Picture 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692150"/>
                        <a:ext cx="2906712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4" name="Object 1026"/>
          <p:cNvGraphicFramePr>
            <a:graphicFrameLocks noChangeAspect="1"/>
          </p:cNvGraphicFramePr>
          <p:nvPr/>
        </p:nvGraphicFramePr>
        <p:xfrm>
          <a:off x="895350" y="1365250"/>
          <a:ext cx="51069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46" name="公式" r:id="rId7" imgW="5892800" imgH="698500" progId="Equation.3">
                  <p:embed/>
                </p:oleObj>
              </mc:Choice>
              <mc:Fallback>
                <p:oleObj name="公式" r:id="rId7" imgW="5892800" imgH="698500" progId="Equation.3">
                  <p:embed/>
                  <p:pic>
                    <p:nvPicPr>
                      <p:cNvPr id="0" name="Picture 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365250"/>
                        <a:ext cx="510698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1027"/>
          <p:cNvGraphicFramePr>
            <a:graphicFrameLocks noChangeAspect="1"/>
          </p:cNvGraphicFramePr>
          <p:nvPr/>
        </p:nvGraphicFramePr>
        <p:xfrm>
          <a:off x="3160713" y="2255838"/>
          <a:ext cx="5286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47" name="公式" r:id="rId9" imgW="609336" imgH="317362" progId="Equation.3">
                  <p:embed/>
                </p:oleObj>
              </mc:Choice>
              <mc:Fallback>
                <p:oleObj name="公式" r:id="rId9" imgW="609336" imgH="317362" progId="Equation.3">
                  <p:embed/>
                  <p:pic>
                    <p:nvPicPr>
                      <p:cNvPr id="0" name="Picture 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2255838"/>
                        <a:ext cx="528637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1028"/>
          <p:cNvGraphicFramePr>
            <a:graphicFrameLocks noChangeAspect="1"/>
          </p:cNvGraphicFramePr>
          <p:nvPr/>
        </p:nvGraphicFramePr>
        <p:xfrm>
          <a:off x="887413" y="2813050"/>
          <a:ext cx="14049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48" name="公式" r:id="rId11" imgW="1562100" imgH="444500" progId="Equation.3">
                  <p:embed/>
                </p:oleObj>
              </mc:Choice>
              <mc:Fallback>
                <p:oleObj name="公式" r:id="rId11" imgW="1562100" imgH="444500" progId="Equation.3">
                  <p:embed/>
                  <p:pic>
                    <p:nvPicPr>
                      <p:cNvPr id="0" name="Picture 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813050"/>
                        <a:ext cx="1404937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029"/>
          <p:cNvGraphicFramePr>
            <a:graphicFrameLocks noChangeAspect="1"/>
          </p:cNvGraphicFramePr>
          <p:nvPr/>
        </p:nvGraphicFramePr>
        <p:xfrm>
          <a:off x="2509838" y="2819400"/>
          <a:ext cx="28225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49" name="公式" r:id="rId13" imgW="3022600" imgH="431800" progId="Equation.3">
                  <p:embed/>
                </p:oleObj>
              </mc:Choice>
              <mc:Fallback>
                <p:oleObj name="公式" r:id="rId13" imgW="3022600" imgH="431800" progId="Equation.3">
                  <p:embed/>
                  <p:pic>
                    <p:nvPicPr>
                      <p:cNvPr id="0" name="Picture 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2819400"/>
                        <a:ext cx="282257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1030"/>
          <p:cNvGraphicFramePr>
            <a:graphicFrameLocks noChangeAspect="1"/>
          </p:cNvGraphicFramePr>
          <p:nvPr/>
        </p:nvGraphicFramePr>
        <p:xfrm>
          <a:off x="963613" y="3478213"/>
          <a:ext cx="43037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50" name="公式" r:id="rId15" imgW="4965700" imgH="698500" progId="Equation.3">
                  <p:embed/>
                </p:oleObj>
              </mc:Choice>
              <mc:Fallback>
                <p:oleObj name="公式" r:id="rId15" imgW="4965700" imgH="698500" progId="Equation.3">
                  <p:embed/>
                  <p:pic>
                    <p:nvPicPr>
                      <p:cNvPr id="0" name="Picture 7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3478213"/>
                        <a:ext cx="4303712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1031"/>
          <p:cNvGraphicFramePr>
            <a:graphicFrameLocks noChangeAspect="1"/>
          </p:cNvGraphicFramePr>
          <p:nvPr/>
        </p:nvGraphicFramePr>
        <p:xfrm>
          <a:off x="5327650" y="3651250"/>
          <a:ext cx="5175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51" name="公式" r:id="rId17" imgW="596641" imgH="317362" progId="Equation.3">
                  <p:embed/>
                </p:oleObj>
              </mc:Choice>
              <mc:Fallback>
                <p:oleObj name="公式" r:id="rId17" imgW="596641" imgH="317362" progId="Equation.3">
                  <p:embed/>
                  <p:pic>
                    <p:nvPicPr>
                      <p:cNvPr id="0" name="Picture 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3651250"/>
                        <a:ext cx="517525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1032"/>
          <p:cNvGraphicFramePr>
            <a:graphicFrameLocks noChangeAspect="1"/>
          </p:cNvGraphicFramePr>
          <p:nvPr/>
        </p:nvGraphicFramePr>
        <p:xfrm>
          <a:off x="1004888" y="4337050"/>
          <a:ext cx="18827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52" name="公式" r:id="rId19" imgW="2171700" imgH="444500" progId="Equation.3">
                  <p:embed/>
                </p:oleObj>
              </mc:Choice>
              <mc:Fallback>
                <p:oleObj name="公式" r:id="rId19" imgW="2171700" imgH="444500" progId="Equation.3">
                  <p:embed/>
                  <p:pic>
                    <p:nvPicPr>
                      <p:cNvPr id="0" name="Picture 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337050"/>
                        <a:ext cx="188277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1033"/>
          <p:cNvGraphicFramePr>
            <a:graphicFrameLocks noChangeAspect="1"/>
          </p:cNvGraphicFramePr>
          <p:nvPr/>
        </p:nvGraphicFramePr>
        <p:xfrm>
          <a:off x="2905125" y="4387850"/>
          <a:ext cx="5175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53" name="公式" r:id="rId21" imgW="596641" imgH="317362" progId="Equation.3">
                  <p:embed/>
                </p:oleObj>
              </mc:Choice>
              <mc:Fallback>
                <p:oleObj name="公式" r:id="rId21" imgW="596641" imgH="317362" progId="Equation.3">
                  <p:embed/>
                  <p:pic>
                    <p:nvPicPr>
                      <p:cNvPr id="0" name="Picture 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4387850"/>
                        <a:ext cx="517525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7" name="Group 1036"/>
          <p:cNvGrpSpPr>
            <a:grpSpLocks/>
          </p:cNvGrpSpPr>
          <p:nvPr/>
        </p:nvGrpSpPr>
        <p:grpSpPr bwMode="auto">
          <a:xfrm>
            <a:off x="6089650" y="844550"/>
            <a:ext cx="2379663" cy="2365375"/>
            <a:chOff x="3648" y="2161"/>
            <a:chExt cx="1499" cy="1490"/>
          </a:xfrm>
        </p:grpSpPr>
        <p:grpSp>
          <p:nvGrpSpPr>
            <p:cNvPr id="18449" name="Group 1037"/>
            <p:cNvGrpSpPr>
              <a:grpSpLocks/>
            </p:cNvGrpSpPr>
            <p:nvPr/>
          </p:nvGrpSpPr>
          <p:grpSpPr bwMode="auto">
            <a:xfrm>
              <a:off x="3648" y="2161"/>
              <a:ext cx="1499" cy="1490"/>
              <a:chOff x="3648" y="2161"/>
              <a:chExt cx="1499" cy="1490"/>
            </a:xfrm>
          </p:grpSpPr>
          <p:graphicFrame>
            <p:nvGraphicFramePr>
              <p:cNvPr id="18444" name="Object 1034"/>
              <p:cNvGraphicFramePr>
                <a:graphicFrameLocks noChangeAspect="1"/>
              </p:cNvGraphicFramePr>
              <p:nvPr/>
            </p:nvGraphicFramePr>
            <p:xfrm>
              <a:off x="3648" y="2161"/>
              <a:ext cx="1440" cy="1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054" name="BMP 图象" r:id="rId22" imgW="2495238" imgH="2847619" progId="PBrush">
                      <p:embed/>
                    </p:oleObj>
                  </mc:Choice>
                  <mc:Fallback>
                    <p:oleObj name="BMP 图象" r:id="rId22" imgW="2495238" imgH="2847619" progId="PBrush">
                      <p:embed/>
                      <p:pic>
                        <p:nvPicPr>
                          <p:cNvPr id="0" name="Picture 7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161"/>
                            <a:ext cx="1440" cy="1439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452" name="Group 1039"/>
              <p:cNvGrpSpPr>
                <a:grpSpLocks/>
              </p:cNvGrpSpPr>
              <p:nvPr/>
            </p:nvGrpSpPr>
            <p:grpSpPr bwMode="auto">
              <a:xfrm>
                <a:off x="4560" y="2666"/>
                <a:ext cx="587" cy="985"/>
                <a:chOff x="4597" y="2666"/>
                <a:chExt cx="587" cy="985"/>
              </a:xfrm>
            </p:grpSpPr>
            <p:graphicFrame>
              <p:nvGraphicFramePr>
                <p:cNvPr id="18445" name="Object 1035"/>
                <p:cNvGraphicFramePr>
                  <a:graphicFrameLocks noChangeAspect="1"/>
                </p:cNvGraphicFramePr>
                <p:nvPr/>
              </p:nvGraphicFramePr>
              <p:xfrm>
                <a:off x="4597" y="3512"/>
                <a:ext cx="289" cy="1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7055" name="公式" r:id="rId24" imgW="952630" imgH="380935" progId="Equation.3">
                        <p:embed/>
                      </p:oleObj>
                    </mc:Choice>
                    <mc:Fallback>
                      <p:oleObj name="公式" r:id="rId24" imgW="952630" imgH="380935" progId="Equation.3">
                        <p:embed/>
                        <p:pic>
                          <p:nvPicPr>
                            <p:cNvPr id="0" name="Picture 7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97" y="3512"/>
                              <a:ext cx="289" cy="13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46" name="Object 1036"/>
                <p:cNvGraphicFramePr>
                  <a:graphicFrameLocks noChangeAspect="1"/>
                </p:cNvGraphicFramePr>
                <p:nvPr/>
              </p:nvGraphicFramePr>
              <p:xfrm>
                <a:off x="4810" y="2666"/>
                <a:ext cx="374" cy="1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7056" name="公式" r:id="rId26" imgW="914497" imgH="380935" progId="Equation.3">
                        <p:embed/>
                      </p:oleObj>
                    </mc:Choice>
                    <mc:Fallback>
                      <p:oleObj name="公式" r:id="rId26" imgW="914497" imgH="380935" progId="Equation.3">
                        <p:embed/>
                        <p:pic>
                          <p:nvPicPr>
                            <p:cNvPr id="0" name="Picture 7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0" y="2666"/>
                              <a:ext cx="374" cy="1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8450" name="Line 1042"/>
            <p:cNvSpPr>
              <a:spLocks noChangeShapeType="1"/>
            </p:cNvSpPr>
            <p:nvPr/>
          </p:nvSpPr>
          <p:spPr bwMode="auto">
            <a:xfrm>
              <a:off x="3879" y="3457"/>
              <a:ext cx="8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043"/>
            <p:cNvSpPr>
              <a:spLocks noChangeShapeType="1"/>
            </p:cNvSpPr>
            <p:nvPr/>
          </p:nvSpPr>
          <p:spPr bwMode="auto">
            <a:xfrm flipV="1">
              <a:off x="4739" y="2708"/>
              <a:ext cx="0" cy="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24" name="Text Box 1044"/>
          <p:cNvSpPr txBox="1">
            <a:spLocks noChangeArrowheads="1"/>
          </p:cNvSpPr>
          <p:nvPr/>
        </p:nvSpPr>
        <p:spPr bwMode="auto">
          <a:xfrm>
            <a:off x="900113" y="4868863"/>
            <a:ext cx="7391400" cy="9652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被积函数相同，起点和终点也相同，但路径不同而积分结果相同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64873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95288"/>
            <a:ext cx="3124200" cy="7294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二、曲面的侧</a:t>
            </a:r>
          </a:p>
        </p:txBody>
      </p:sp>
      <p:sp>
        <p:nvSpPr>
          <p:cNvPr id="45059" name="Text Box 1027"/>
          <p:cNvSpPr txBox="1">
            <a:spLocks noChangeArrowheads="1"/>
          </p:cNvSpPr>
          <p:nvPr/>
        </p:nvSpPr>
        <p:spPr bwMode="auto">
          <a:xfrm>
            <a:off x="762000" y="1309688"/>
            <a:ext cx="64742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观察以下曲面的侧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假设曲面是光滑的</a:t>
            </a:r>
            <a:r>
              <a:rPr lang="en-US" altLang="zh-CN" sz="2800" b="1" dirty="0"/>
              <a:t>)</a:t>
            </a:r>
          </a:p>
        </p:txBody>
      </p:sp>
      <p:graphicFrame>
        <p:nvGraphicFramePr>
          <p:cNvPr id="45060" name="Object 1028"/>
          <p:cNvGraphicFramePr>
            <a:graphicFrameLocks noChangeAspect="1"/>
          </p:cNvGraphicFramePr>
          <p:nvPr/>
        </p:nvGraphicFramePr>
        <p:xfrm>
          <a:off x="990600" y="2147888"/>
          <a:ext cx="3124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626" name="BMP 图象" r:id="rId3" imgW="1467055" imgH="1190476" progId="PBrush">
                  <p:embed/>
                </p:oleObj>
              </mc:Choice>
              <mc:Fallback>
                <p:oleObj name="BMP 图象" r:id="rId3" imgW="1467055" imgH="1190476" progId="PBrush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47888"/>
                        <a:ext cx="31242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1029"/>
          <p:cNvSpPr txBox="1">
            <a:spLocks noChangeArrowheads="1"/>
          </p:cNvSpPr>
          <p:nvPr/>
        </p:nvSpPr>
        <p:spPr bwMode="auto">
          <a:xfrm>
            <a:off x="1066800" y="45100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曲面分</a:t>
            </a:r>
            <a:r>
              <a:rPr lang="zh-CN" altLang="en-US" sz="2800" b="1">
                <a:solidFill>
                  <a:srgbClr val="0000FF"/>
                </a:solidFill>
              </a:rPr>
              <a:t>上</a:t>
            </a:r>
            <a:r>
              <a:rPr lang="zh-CN" altLang="en-US" sz="2800" b="1"/>
              <a:t>侧和</a:t>
            </a:r>
            <a:r>
              <a:rPr lang="zh-CN" altLang="en-US" sz="2800" b="1">
                <a:solidFill>
                  <a:srgbClr val="0000FF"/>
                </a:solidFill>
              </a:rPr>
              <a:t>下</a:t>
            </a:r>
            <a:r>
              <a:rPr lang="zh-CN" altLang="en-US" sz="2800" b="1"/>
              <a:t>侧</a:t>
            </a:r>
          </a:p>
        </p:txBody>
      </p:sp>
      <p:sp>
        <p:nvSpPr>
          <p:cNvPr id="45063" name="Text Box 1031"/>
          <p:cNvSpPr txBox="1">
            <a:spLocks noChangeArrowheads="1"/>
          </p:cNvSpPr>
          <p:nvPr/>
        </p:nvSpPr>
        <p:spPr bwMode="auto">
          <a:xfrm>
            <a:off x="4648200" y="452437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曲面分</a:t>
            </a:r>
            <a:r>
              <a:rPr lang="zh-CN" altLang="en-US" sz="2800" b="1">
                <a:solidFill>
                  <a:srgbClr val="0000FF"/>
                </a:solidFill>
              </a:rPr>
              <a:t>内</a:t>
            </a:r>
            <a:r>
              <a:rPr lang="zh-CN" altLang="en-US" sz="2800" b="1"/>
              <a:t>侧和</a:t>
            </a:r>
            <a:r>
              <a:rPr lang="zh-CN" altLang="en-US" sz="2800" b="1">
                <a:solidFill>
                  <a:srgbClr val="0000FF"/>
                </a:solidFill>
              </a:rPr>
              <a:t>外</a:t>
            </a:r>
            <a:r>
              <a:rPr lang="zh-CN" altLang="en-US" sz="2800" b="1"/>
              <a:t>侧</a:t>
            </a:r>
          </a:p>
        </p:txBody>
      </p:sp>
      <p:graphicFrame>
        <p:nvGraphicFramePr>
          <p:cNvPr id="45064" name="Object 1032"/>
          <p:cNvGraphicFramePr>
            <a:graphicFrameLocks noChangeAspect="1"/>
          </p:cNvGraphicFramePr>
          <p:nvPr/>
        </p:nvGraphicFramePr>
        <p:xfrm>
          <a:off x="4495800" y="2120900"/>
          <a:ext cx="3581400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627" name="BMP 图象" r:id="rId5" imgW="1580952" imgH="1352381" progId="PBrush">
                  <p:embed/>
                </p:oleObj>
              </mc:Choice>
              <mc:Fallback>
                <p:oleObj name="BMP 图象" r:id="rId5" imgW="1580952" imgH="1352381" progId="PBrush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120900"/>
                        <a:ext cx="3581400" cy="231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1033"/>
          <p:cNvSpPr txBox="1">
            <a:spLocks noChangeArrowheads="1"/>
          </p:cNvSpPr>
          <p:nvPr/>
        </p:nvSpPr>
        <p:spPr bwMode="auto">
          <a:xfrm>
            <a:off x="1524000" y="4967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（不封闭）</a:t>
            </a:r>
            <a:endParaRPr lang="zh-CN" altLang="en-US" sz="2800" b="1"/>
          </a:p>
        </p:txBody>
      </p:sp>
      <p:sp>
        <p:nvSpPr>
          <p:cNvPr id="45066" name="Text Box 1034"/>
          <p:cNvSpPr txBox="1">
            <a:spLocks noChangeArrowheads="1"/>
          </p:cNvSpPr>
          <p:nvPr/>
        </p:nvSpPr>
        <p:spPr bwMode="auto">
          <a:xfrm>
            <a:off x="5410200" y="4967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（封闭）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9999729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1" grpId="0" autoUpdateAnimBg="0"/>
      <p:bldP spid="45063" grpId="0" autoUpdateAnimBg="0"/>
      <p:bldP spid="45065" grpId="0" autoUpdateAnimBg="0"/>
      <p:bldP spid="4506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9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16013"/>
            <a:ext cx="6400800" cy="36274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0" name="Line 14"/>
          <p:cNvSpPr>
            <a:spLocks noChangeShapeType="1"/>
          </p:cNvSpPr>
          <p:nvPr/>
        </p:nvSpPr>
        <p:spPr bwMode="auto">
          <a:xfrm rot="20418636" flipV="1">
            <a:off x="4419600" y="3219450"/>
            <a:ext cx="1588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V="1">
            <a:off x="4876800" y="321945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V="1">
            <a:off x="5638800" y="329565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V="1">
            <a:off x="6019800" y="314325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rot="19807440" flipV="1">
            <a:off x="5257800" y="1771650"/>
            <a:ext cx="152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rot="19203534" flipV="1">
            <a:off x="6172200" y="2076450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rot="19023124" flipV="1">
            <a:off x="6629400" y="2305050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H="1" flipV="1">
            <a:off x="4495800" y="1924050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rot="20554033" flipV="1">
            <a:off x="4267200" y="207645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H="1" flipV="1">
            <a:off x="4724400" y="1847850"/>
            <a:ext cx="381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27" name="Object 31"/>
          <p:cNvGraphicFramePr>
            <a:graphicFrameLocks noChangeAspect="1"/>
          </p:cNvGraphicFramePr>
          <p:nvPr/>
        </p:nvGraphicFramePr>
        <p:xfrm>
          <a:off x="4114800" y="2762250"/>
          <a:ext cx="3492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566" name="公式" r:id="rId4" imgW="247520" imgH="304816" progId="Equation.3">
                  <p:embed/>
                </p:oleObj>
              </mc:Choice>
              <mc:Fallback>
                <p:oleObj name="公式" r:id="rId4" imgW="247520" imgH="304816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62250"/>
                        <a:ext cx="3492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32"/>
          <p:cNvSpPr txBox="1">
            <a:spLocks noChangeArrowheads="1"/>
          </p:cNvSpPr>
          <p:nvPr/>
        </p:nvSpPr>
        <p:spPr bwMode="auto">
          <a:xfrm>
            <a:off x="762000" y="3810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曲面的分类</a:t>
            </a:r>
            <a:r>
              <a:rPr lang="en-US" altLang="zh-CN" sz="3200" b="1">
                <a:ea typeface="黑体" pitchFamily="2" charset="-122"/>
              </a:rPr>
              <a:t>:</a:t>
            </a:r>
            <a:endParaRPr lang="en-US" altLang="zh-CN" sz="3200" b="1">
              <a:ea typeface="幼圆" pitchFamily="49" charset="-122"/>
            </a:endParaRP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3200400" y="3857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双侧曲面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;</a:t>
            </a:r>
            <a:endParaRPr lang="en-US" altLang="zh-CN" sz="2000" b="1">
              <a:latin typeface="宋体" charset="-122"/>
            </a:endParaRP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5594350" y="4000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单侧曲面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.</a:t>
            </a:r>
            <a:endParaRPr lang="en-US" altLang="zh-CN" sz="2000" b="1">
              <a:latin typeface="宋体" charset="-122"/>
            </a:endParaRP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884238" y="1466850"/>
            <a:ext cx="4572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典型</a:t>
            </a:r>
            <a:r>
              <a:rPr lang="zh-CN" altLang="zh-CN" sz="3200" b="1">
                <a:ea typeface="黑体" pitchFamily="2" charset="-122"/>
              </a:rPr>
              <a:t>双侧曲面</a:t>
            </a:r>
            <a:endParaRPr lang="zh-CN" altLang="en-US"/>
          </a:p>
        </p:txBody>
      </p:sp>
      <p:sp>
        <p:nvSpPr>
          <p:cNvPr id="4140" name="Line 44"/>
          <p:cNvSpPr>
            <a:spLocks noChangeShapeType="1"/>
          </p:cNvSpPr>
          <p:nvPr/>
        </p:nvSpPr>
        <p:spPr bwMode="auto">
          <a:xfrm flipV="1">
            <a:off x="6324600" y="276225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flipV="1">
            <a:off x="5257800" y="321945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 rot="19203534" flipV="1">
            <a:off x="5791200" y="2076450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 rot="19203534" flipV="1">
            <a:off x="5410200" y="2381250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rot="19203534" flipV="1">
            <a:off x="5486400" y="1695450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5" name="Line 49"/>
          <p:cNvSpPr>
            <a:spLocks noChangeShapeType="1"/>
          </p:cNvSpPr>
          <p:nvPr/>
        </p:nvSpPr>
        <p:spPr bwMode="auto">
          <a:xfrm rot="20554033" flipV="1">
            <a:off x="4283075" y="146685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6" name="Line 50"/>
          <p:cNvSpPr>
            <a:spLocks noChangeShapeType="1"/>
          </p:cNvSpPr>
          <p:nvPr/>
        </p:nvSpPr>
        <p:spPr bwMode="auto">
          <a:xfrm rot="20554033" flipV="1">
            <a:off x="3962400" y="207645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" name="Line 51"/>
          <p:cNvSpPr>
            <a:spLocks noChangeShapeType="1"/>
          </p:cNvSpPr>
          <p:nvPr/>
        </p:nvSpPr>
        <p:spPr bwMode="auto">
          <a:xfrm rot="20554033" flipV="1">
            <a:off x="3657600" y="207645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8" name="Line 52"/>
          <p:cNvSpPr>
            <a:spLocks noChangeShapeType="1"/>
          </p:cNvSpPr>
          <p:nvPr/>
        </p:nvSpPr>
        <p:spPr bwMode="auto">
          <a:xfrm rot="20554033" flipV="1">
            <a:off x="3429000" y="207645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9" name="Line 53"/>
          <p:cNvSpPr>
            <a:spLocks noChangeShapeType="1"/>
          </p:cNvSpPr>
          <p:nvPr/>
        </p:nvSpPr>
        <p:spPr bwMode="auto">
          <a:xfrm rot="20554033" flipV="1">
            <a:off x="2819400" y="200025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0" name="Line 54"/>
          <p:cNvSpPr>
            <a:spLocks noChangeShapeType="1"/>
          </p:cNvSpPr>
          <p:nvPr/>
        </p:nvSpPr>
        <p:spPr bwMode="auto">
          <a:xfrm rot="20554033" flipV="1">
            <a:off x="3200400" y="230505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1" name="Line 55"/>
          <p:cNvSpPr>
            <a:spLocks noChangeShapeType="1"/>
          </p:cNvSpPr>
          <p:nvPr/>
        </p:nvSpPr>
        <p:spPr bwMode="auto">
          <a:xfrm rot="20554033" flipV="1">
            <a:off x="3657600" y="260985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2" name="Line 56"/>
          <p:cNvSpPr>
            <a:spLocks noChangeShapeType="1"/>
          </p:cNvSpPr>
          <p:nvPr/>
        </p:nvSpPr>
        <p:spPr bwMode="auto">
          <a:xfrm rot="20554033" flipV="1">
            <a:off x="3946525" y="291465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3" name="Line 57"/>
          <p:cNvSpPr>
            <a:spLocks noChangeShapeType="1"/>
          </p:cNvSpPr>
          <p:nvPr/>
        </p:nvSpPr>
        <p:spPr bwMode="auto">
          <a:xfrm rot="20554033" flipV="1">
            <a:off x="4449763" y="3371850"/>
            <a:ext cx="6350" cy="6699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512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7"/>
                                            </p:cond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1"/>
                                            </p:cond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9"/>
                                            </p:cond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1"/>
                                            </p:cond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 animBg="1"/>
      <p:bldP spid="4116" grpId="0" animBg="1"/>
      <p:bldP spid="4117" grpId="0" animBg="1"/>
      <p:bldP spid="4118" grpId="0" animBg="1"/>
      <p:bldP spid="4119" grpId="0" animBg="1"/>
      <p:bldP spid="4120" grpId="0" animBg="1"/>
      <p:bldP spid="4121" grpId="0" animBg="1"/>
      <p:bldP spid="4122" grpId="0" animBg="1"/>
      <p:bldP spid="4124" grpId="0" animBg="1"/>
      <p:bldP spid="4125" grpId="0" animBg="1"/>
      <p:bldP spid="4131" grpId="0" autoUpdateAnimBg="0"/>
      <p:bldP spid="4132" grpId="0" autoUpdateAnimBg="0"/>
      <p:bldP spid="4138" grpId="0" autoUpdateAnimBg="0"/>
      <p:bldP spid="4140" grpId="0" animBg="1"/>
      <p:bldP spid="4141" grpId="0" animBg="1"/>
      <p:bldP spid="4142" grpId="0" animBg="1"/>
      <p:bldP spid="4143" grpId="0" animBg="1"/>
      <p:bldP spid="4144" grpId="0" animBg="1"/>
      <p:bldP spid="4145" grpId="0" animBg="1"/>
      <p:bldP spid="4146" grpId="0" animBg="1"/>
      <p:bldP spid="4147" grpId="0" animBg="1"/>
      <p:bldP spid="4148" grpId="0" animBg="1"/>
      <p:bldP spid="4149" grpId="0" animBg="1"/>
      <p:bldP spid="4150" grpId="0" animBg="1"/>
      <p:bldP spid="4151" grpId="0" animBg="1"/>
      <p:bldP spid="4152" grpId="0" animBg="1"/>
      <p:bldP spid="41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9"/>
          <p:cNvSpPr txBox="1">
            <a:spLocks noChangeArrowheads="1"/>
          </p:cNvSpPr>
          <p:nvPr/>
        </p:nvSpPr>
        <p:spPr bwMode="auto">
          <a:xfrm>
            <a:off x="3352800" y="533400"/>
            <a:ext cx="464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ea typeface="幼圆" pitchFamily="49" charset="-122"/>
              </a:rPr>
              <a:t>莫比乌斯带 </a:t>
            </a:r>
            <a:r>
              <a:rPr lang="en-US" altLang="zh-CN" sz="3200" b="1">
                <a:solidFill>
                  <a:srgbClr val="CC0000"/>
                </a:solidFill>
                <a:ea typeface="幼圆" pitchFamily="49" charset="-122"/>
              </a:rPr>
              <a:t>(</a:t>
            </a:r>
            <a:r>
              <a:rPr lang="en-US" altLang="en-US" sz="3200" b="1">
                <a:solidFill>
                  <a:srgbClr val="CC0000"/>
                </a:solidFill>
                <a:ea typeface="幼圆" pitchFamily="49" charset="-122"/>
              </a:rPr>
              <a:t>Mobius,A,F, 1790--1868, </a:t>
            </a:r>
            <a:r>
              <a:rPr lang="zh-CN" altLang="en-US" sz="3200" b="1">
                <a:solidFill>
                  <a:srgbClr val="CC0000"/>
                </a:solidFill>
                <a:ea typeface="幼圆" pitchFamily="49" charset="-122"/>
              </a:rPr>
              <a:t>德国</a:t>
            </a:r>
            <a:r>
              <a:rPr lang="en-US" altLang="zh-CN" sz="3200" b="1">
                <a:solidFill>
                  <a:srgbClr val="CC0000"/>
                </a:solidFill>
                <a:ea typeface="幼圆" pitchFamily="49" charset="-122"/>
              </a:rPr>
              <a:t>)</a:t>
            </a:r>
            <a:endParaRPr lang="en-US" altLang="zh-CN" sz="2000">
              <a:solidFill>
                <a:srgbClr val="CC0000"/>
              </a:solidFill>
            </a:endParaRPr>
          </a:p>
        </p:txBody>
      </p:sp>
      <p:sp>
        <p:nvSpPr>
          <p:cNvPr id="33796" name="Text Box 10"/>
          <p:cNvSpPr txBox="1">
            <a:spLocks noChangeArrowheads="1"/>
          </p:cNvSpPr>
          <p:nvPr/>
        </p:nvSpPr>
        <p:spPr bwMode="auto">
          <a:xfrm>
            <a:off x="381000" y="533400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itchFamily="2" charset="-122"/>
              </a:rPr>
              <a:t>典型</a:t>
            </a:r>
            <a:r>
              <a:rPr lang="zh-CN" altLang="zh-CN" sz="3600" b="1">
                <a:solidFill>
                  <a:srgbClr val="0000FF"/>
                </a:solidFill>
                <a:ea typeface="黑体" pitchFamily="2" charset="-122"/>
              </a:rPr>
              <a:t>单侧曲面:</a:t>
            </a:r>
            <a:endParaRPr lang="en-US" altLang="zh-CN" sz="2800" b="1"/>
          </a:p>
        </p:txBody>
      </p:sp>
      <p:pic>
        <p:nvPicPr>
          <p:cNvPr id="3379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05946"/>
            <a:ext cx="3644900" cy="28797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3052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36288"/>
              </p:ext>
            </p:extLst>
          </p:nvPr>
        </p:nvGraphicFramePr>
        <p:xfrm>
          <a:off x="142876" y="1216471"/>
          <a:ext cx="8394700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31" name="Document" r:id="rId3" imgW="9702344" imgH="2404184" progId="">
                  <p:embed/>
                </p:oleObj>
              </mc:Choice>
              <mc:Fallback>
                <p:oleObj name="Document" r:id="rId3" imgW="9702344" imgH="2404184" progId="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6" y="1216471"/>
                        <a:ext cx="8394700" cy="206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87016" y="64343"/>
            <a:ext cx="452230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0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一、第二类曲线积分</a:t>
            </a:r>
          </a:p>
        </p:txBody>
      </p:sp>
      <p:grpSp>
        <p:nvGrpSpPr>
          <p:cNvPr id="2053" name="Group 5"/>
          <p:cNvGrpSpPr>
            <a:grpSpLocks/>
          </p:cNvGrpSpPr>
          <p:nvPr/>
        </p:nvGrpSpPr>
        <p:grpSpPr bwMode="auto">
          <a:xfrm>
            <a:off x="5033636" y="2453310"/>
            <a:ext cx="3858844" cy="2559866"/>
            <a:chOff x="2744" y="2104"/>
            <a:chExt cx="2549" cy="1713"/>
          </a:xfrm>
        </p:grpSpPr>
        <p:sp>
          <p:nvSpPr>
            <p:cNvPr id="2054" name="Line 6"/>
            <p:cNvSpPr>
              <a:spLocks noChangeAspect="1" noChangeShapeType="1"/>
            </p:cNvSpPr>
            <p:nvPr/>
          </p:nvSpPr>
          <p:spPr bwMode="auto">
            <a:xfrm>
              <a:off x="3339" y="3287"/>
              <a:ext cx="18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Line 7"/>
            <p:cNvSpPr>
              <a:spLocks noChangeAspect="1" noChangeShapeType="1"/>
            </p:cNvSpPr>
            <p:nvPr/>
          </p:nvSpPr>
          <p:spPr bwMode="auto">
            <a:xfrm flipH="1">
              <a:off x="2785" y="3287"/>
              <a:ext cx="565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8"/>
            <p:cNvSpPr>
              <a:spLocks noChangeAspect="1" noChangeShapeType="1"/>
            </p:cNvSpPr>
            <p:nvPr/>
          </p:nvSpPr>
          <p:spPr bwMode="auto">
            <a:xfrm flipV="1">
              <a:off x="3339" y="2205"/>
              <a:ext cx="0" cy="10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Arc 9"/>
            <p:cNvSpPr>
              <a:spLocks noChangeAspect="1"/>
            </p:cNvSpPr>
            <p:nvPr/>
          </p:nvSpPr>
          <p:spPr bwMode="auto">
            <a:xfrm flipV="1">
              <a:off x="2945" y="2326"/>
              <a:ext cx="1855" cy="10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Line 10"/>
            <p:cNvSpPr>
              <a:spLocks noChangeAspect="1" noChangeShapeType="1"/>
            </p:cNvSpPr>
            <p:nvPr/>
          </p:nvSpPr>
          <p:spPr bwMode="auto">
            <a:xfrm flipV="1">
              <a:off x="4318" y="2616"/>
              <a:ext cx="125" cy="429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sm"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Line 11"/>
            <p:cNvSpPr>
              <a:spLocks noChangeAspect="1" noChangeShapeType="1"/>
            </p:cNvSpPr>
            <p:nvPr/>
          </p:nvSpPr>
          <p:spPr bwMode="auto">
            <a:xfrm flipV="1">
              <a:off x="4319" y="2870"/>
              <a:ext cx="313" cy="17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Oval 12"/>
            <p:cNvSpPr>
              <a:spLocks noChangeAspect="1" noChangeArrowheads="1"/>
            </p:cNvSpPr>
            <p:nvPr/>
          </p:nvSpPr>
          <p:spPr bwMode="auto">
            <a:xfrm>
              <a:off x="2945" y="3371"/>
              <a:ext cx="40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Oval 13"/>
            <p:cNvSpPr>
              <a:spLocks noChangeAspect="1" noChangeArrowheads="1"/>
            </p:cNvSpPr>
            <p:nvPr/>
          </p:nvSpPr>
          <p:spPr bwMode="auto">
            <a:xfrm>
              <a:off x="3316" y="3347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Oval 14"/>
            <p:cNvSpPr>
              <a:spLocks noChangeAspect="1" noChangeArrowheads="1"/>
            </p:cNvSpPr>
            <p:nvPr/>
          </p:nvSpPr>
          <p:spPr bwMode="auto">
            <a:xfrm>
              <a:off x="3606" y="3309"/>
              <a:ext cx="40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Oval 15"/>
            <p:cNvSpPr>
              <a:spLocks noChangeAspect="1" noChangeArrowheads="1"/>
            </p:cNvSpPr>
            <p:nvPr/>
          </p:nvSpPr>
          <p:spPr bwMode="auto">
            <a:xfrm>
              <a:off x="3917" y="3217"/>
              <a:ext cx="40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Oval 16"/>
            <p:cNvSpPr>
              <a:spLocks noChangeAspect="1" noChangeArrowheads="1"/>
            </p:cNvSpPr>
            <p:nvPr/>
          </p:nvSpPr>
          <p:spPr bwMode="auto">
            <a:xfrm>
              <a:off x="4191" y="3095"/>
              <a:ext cx="39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Oval 17"/>
            <p:cNvSpPr>
              <a:spLocks noChangeAspect="1" noChangeArrowheads="1"/>
            </p:cNvSpPr>
            <p:nvPr/>
          </p:nvSpPr>
          <p:spPr bwMode="auto">
            <a:xfrm>
              <a:off x="4653" y="2690"/>
              <a:ext cx="40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Oval 18"/>
            <p:cNvSpPr>
              <a:spLocks noChangeAspect="1" noChangeArrowheads="1"/>
            </p:cNvSpPr>
            <p:nvPr/>
          </p:nvSpPr>
          <p:spPr bwMode="auto">
            <a:xfrm>
              <a:off x="4781" y="2308"/>
              <a:ext cx="40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Text Box 19"/>
            <p:cNvSpPr txBox="1">
              <a:spLocks noChangeAspect="1" noChangeArrowheads="1"/>
            </p:cNvSpPr>
            <p:nvPr/>
          </p:nvSpPr>
          <p:spPr bwMode="auto">
            <a:xfrm>
              <a:off x="2833" y="3549"/>
              <a:ext cx="20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068" name="Text Box 20"/>
            <p:cNvSpPr txBox="1">
              <a:spLocks noChangeAspect="1" noChangeArrowheads="1"/>
            </p:cNvSpPr>
            <p:nvPr/>
          </p:nvSpPr>
          <p:spPr bwMode="auto">
            <a:xfrm>
              <a:off x="4960" y="3239"/>
              <a:ext cx="19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69" name="Text Box 21"/>
            <p:cNvSpPr txBox="1">
              <a:spLocks noChangeAspect="1" noChangeArrowheads="1"/>
            </p:cNvSpPr>
            <p:nvPr/>
          </p:nvSpPr>
          <p:spPr bwMode="auto">
            <a:xfrm>
              <a:off x="3145" y="3090"/>
              <a:ext cx="24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070" name="Text Box 22"/>
            <p:cNvSpPr txBox="1">
              <a:spLocks noChangeAspect="1" noChangeArrowheads="1"/>
            </p:cNvSpPr>
            <p:nvPr/>
          </p:nvSpPr>
          <p:spPr bwMode="auto">
            <a:xfrm>
              <a:off x="2744" y="3131"/>
              <a:ext cx="5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=A</a:t>
              </a:r>
            </a:p>
          </p:txBody>
        </p:sp>
        <p:sp>
          <p:nvSpPr>
            <p:cNvPr id="2071" name="Text Box 23"/>
            <p:cNvSpPr txBox="1">
              <a:spLocks noChangeAspect="1" noChangeArrowheads="1"/>
            </p:cNvSpPr>
            <p:nvPr/>
          </p:nvSpPr>
          <p:spPr bwMode="auto">
            <a:xfrm>
              <a:off x="3235" y="3394"/>
              <a:ext cx="28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24"/>
            <p:cNvSpPr txBox="1">
              <a:spLocks noChangeAspect="1" noChangeArrowheads="1"/>
            </p:cNvSpPr>
            <p:nvPr/>
          </p:nvSpPr>
          <p:spPr bwMode="auto">
            <a:xfrm>
              <a:off x="3514" y="3357"/>
              <a:ext cx="28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25"/>
            <p:cNvSpPr txBox="1">
              <a:spLocks noChangeAspect="1" noChangeArrowheads="1"/>
            </p:cNvSpPr>
            <p:nvPr/>
          </p:nvSpPr>
          <p:spPr bwMode="auto">
            <a:xfrm>
              <a:off x="4194" y="3097"/>
              <a:ext cx="25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4" name="Text Box 26"/>
            <p:cNvSpPr txBox="1">
              <a:spLocks noChangeAspect="1" noChangeArrowheads="1"/>
            </p:cNvSpPr>
            <p:nvPr/>
          </p:nvSpPr>
          <p:spPr bwMode="auto">
            <a:xfrm>
              <a:off x="4696" y="2589"/>
              <a:ext cx="39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5" name="Text Box 27"/>
            <p:cNvSpPr txBox="1">
              <a:spLocks noChangeAspect="1" noChangeArrowheads="1"/>
            </p:cNvSpPr>
            <p:nvPr/>
          </p:nvSpPr>
          <p:spPr bwMode="auto">
            <a:xfrm>
              <a:off x="4793" y="2245"/>
              <a:ext cx="5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=B</a:t>
              </a:r>
            </a:p>
          </p:txBody>
        </p:sp>
        <p:graphicFrame>
          <p:nvGraphicFramePr>
            <p:cNvPr id="207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6596029"/>
                </p:ext>
              </p:extLst>
            </p:nvPr>
          </p:nvGraphicFramePr>
          <p:xfrm>
            <a:off x="3933" y="2345"/>
            <a:ext cx="86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32" name="Equation" r:id="rId5" imgW="1765080" imgH="431640" progId="">
                    <p:embed/>
                  </p:oleObj>
                </mc:Choice>
                <mc:Fallback>
                  <p:oleObj name="Equation" r:id="rId5" imgW="1765080" imgH="431640" progId="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2345"/>
                          <a:ext cx="864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7" name="Text Box 29"/>
            <p:cNvSpPr txBox="1">
              <a:spLocks noChangeAspect="1" noChangeArrowheads="1"/>
            </p:cNvSpPr>
            <p:nvPr/>
          </p:nvSpPr>
          <p:spPr bwMode="auto">
            <a:xfrm>
              <a:off x="4553" y="2848"/>
              <a:ext cx="169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78" name="Text Box 30"/>
            <p:cNvSpPr txBox="1">
              <a:spLocks noChangeAspect="1" noChangeArrowheads="1"/>
            </p:cNvSpPr>
            <p:nvPr/>
          </p:nvSpPr>
          <p:spPr bwMode="auto">
            <a:xfrm>
              <a:off x="4076" y="2827"/>
              <a:ext cx="26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1"/>
            <p:cNvSpPr txBox="1">
              <a:spLocks noChangeAspect="1" noChangeArrowheads="1"/>
            </p:cNvSpPr>
            <p:nvPr/>
          </p:nvSpPr>
          <p:spPr bwMode="auto">
            <a:xfrm>
              <a:off x="3148" y="2104"/>
              <a:ext cx="178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16720" y="640407"/>
            <a:ext cx="217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、物理背景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36716"/>
              </p:ext>
            </p:extLst>
          </p:nvPr>
        </p:nvGraphicFramePr>
        <p:xfrm>
          <a:off x="179512" y="3356992"/>
          <a:ext cx="7764462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33" name="Document" r:id="rId7" imgW="8774557" imgH="3451358" progId="">
                  <p:embed/>
                </p:oleObj>
              </mc:Choice>
              <mc:Fallback>
                <p:oleObj name="Document" r:id="rId7" imgW="8774557" imgH="3451358" progId="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56992"/>
                        <a:ext cx="7764462" cy="304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94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99877"/>
              </p:ext>
            </p:extLst>
          </p:nvPr>
        </p:nvGraphicFramePr>
        <p:xfrm>
          <a:off x="539552" y="1778174"/>
          <a:ext cx="7667811" cy="474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234" name="Document" r:id="rId3" imgW="8400490" imgH="5189452" progId="">
                  <p:embed/>
                </p:oleObj>
              </mc:Choice>
              <mc:Fallback>
                <p:oleObj name="Document" r:id="rId3" imgW="8400490" imgH="5189452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78174"/>
                        <a:ext cx="7667811" cy="4747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7544" y="26064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曲面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法向量的指向</a:t>
            </a:r>
            <a:r>
              <a:rPr lang="zh-CN" altLang="en-US" sz="2800" b="1" dirty="0">
                <a:latin typeface="+mn-ea"/>
                <a:ea typeface="+mn-ea"/>
              </a:rPr>
              <a:t>决定曲面的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侧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1831" y="692696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决定了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侧</a:t>
            </a:r>
            <a:r>
              <a:rPr lang="zh-CN" altLang="en-US" sz="2800" b="1" dirty="0">
                <a:latin typeface="+mn-ea"/>
                <a:ea typeface="+mn-ea"/>
              </a:rPr>
              <a:t>的曲面称为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有向曲面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196752"/>
            <a:ext cx="217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、参数形式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94209"/>
              </p:ext>
            </p:extLst>
          </p:nvPr>
        </p:nvGraphicFramePr>
        <p:xfrm>
          <a:off x="251520" y="260648"/>
          <a:ext cx="815340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291" name="Document" r:id="rId3" imgW="9600097" imgH="4827079" progId="">
                  <p:embed/>
                </p:oleObj>
              </mc:Choice>
              <mc:Fallback>
                <p:oleObj name="Document" r:id="rId3" imgW="9600097" imgH="4827079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8153400" cy="409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193586"/>
              </p:ext>
            </p:extLst>
          </p:nvPr>
        </p:nvGraphicFramePr>
        <p:xfrm>
          <a:off x="179512" y="4005263"/>
          <a:ext cx="8628063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292" name="Document" r:id="rId5" imgW="9600097" imgH="2399505" progId="">
                  <p:embed/>
                </p:oleObj>
              </mc:Choice>
              <mc:Fallback>
                <p:oleObj name="Document" r:id="rId5" imgW="9600097" imgH="2399505" progId="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05263"/>
                        <a:ext cx="8628063" cy="216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19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647911"/>
              </p:ext>
            </p:extLst>
          </p:nvPr>
        </p:nvGraphicFramePr>
        <p:xfrm>
          <a:off x="255588" y="548680"/>
          <a:ext cx="8420868" cy="319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744" name="Document" r:id="rId3" imgW="9237551" imgH="3513973" progId="">
                  <p:embed/>
                </p:oleObj>
              </mc:Choice>
              <mc:Fallback>
                <p:oleObj name="Document" r:id="rId3" imgW="9237551" imgH="3513973" progId="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548680"/>
                        <a:ext cx="8420868" cy="3191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7544" y="44624"/>
            <a:ext cx="2888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直角坐标</a:t>
            </a:r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形式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9552" y="3160762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曲面的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投影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26142"/>
              </p:ext>
            </p:extLst>
          </p:nvPr>
        </p:nvGraphicFramePr>
        <p:xfrm>
          <a:off x="3435152" y="3171875"/>
          <a:ext cx="45243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745" name="文档" r:id="rId5" imgW="4476815" imgH="619190" progId="Word.Document.8">
                  <p:embed/>
                </p:oleObj>
              </mc:Choice>
              <mc:Fallback>
                <p:oleObj name="文档" r:id="rId5" imgW="4476815" imgH="619190" progId="Word.Document.8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152" y="3171875"/>
                        <a:ext cx="45243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391161"/>
              </p:ext>
            </p:extLst>
          </p:nvPr>
        </p:nvGraphicFramePr>
        <p:xfrm>
          <a:off x="1115616" y="4293096"/>
          <a:ext cx="6093296" cy="15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746" name="公式" r:id="rId7" imgW="3295731" imgH="857104" progId="Equation.3">
                  <p:embed/>
                </p:oleObj>
              </mc:Choice>
              <mc:Fallback>
                <p:oleObj name="公式" r:id="rId7" imgW="3295731" imgH="857104" progId="Equation.3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93096"/>
                        <a:ext cx="6093296" cy="15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917787"/>
              </p:ext>
            </p:extLst>
          </p:nvPr>
        </p:nvGraphicFramePr>
        <p:xfrm>
          <a:off x="906463" y="5955019"/>
          <a:ext cx="5897785" cy="642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747" name="Equation" r:id="rId9" imgW="5346360" imgH="622080" progId="Equation.3">
                  <p:embed/>
                </p:oleObj>
              </mc:Choice>
              <mc:Fallback>
                <p:oleObj name="Equation" r:id="rId9" imgW="5346360" imgH="6220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955019"/>
                        <a:ext cx="5897785" cy="642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94320" y="3717032"/>
            <a:ext cx="6858000" cy="666750"/>
            <a:chOff x="914400" y="2511425"/>
            <a:chExt cx="6858000" cy="666750"/>
          </a:xfrm>
        </p:grpSpPr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7038726"/>
                </p:ext>
              </p:extLst>
            </p:nvPr>
          </p:nvGraphicFramePr>
          <p:xfrm>
            <a:off x="2209800" y="2614613"/>
            <a:ext cx="229235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748" name="公式" r:id="rId11" imgW="2314502" imgH="409608" progId="Equation.3">
                    <p:embed/>
                  </p:oleObj>
                </mc:Choice>
                <mc:Fallback>
                  <p:oleObj name="公式" r:id="rId11" imgW="2314502" imgH="409608" progId="Equation.3">
                    <p:embed/>
                    <p:pic>
                      <p:nvPicPr>
                        <p:cNvPr id="0" name="Picture 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2614613"/>
                          <a:ext cx="2292350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200448"/>
                </p:ext>
              </p:extLst>
            </p:nvPr>
          </p:nvGraphicFramePr>
          <p:xfrm>
            <a:off x="4191000" y="2582863"/>
            <a:ext cx="3581400" cy="595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749" name="公式" r:id="rId13" imgW="1885853" imgH="304816" progId="Equation.3">
                    <p:embed/>
                  </p:oleObj>
                </mc:Choice>
                <mc:Fallback>
                  <p:oleObj name="公式" r:id="rId13" imgW="1885853" imgH="304816" progId="Equation.3">
                    <p:embed/>
                    <p:pic>
                      <p:nvPicPr>
                        <p:cNvPr id="0" name="Picture 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582863"/>
                          <a:ext cx="3581400" cy="595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347376"/>
                </p:ext>
              </p:extLst>
            </p:nvPr>
          </p:nvGraphicFramePr>
          <p:xfrm>
            <a:off x="914400" y="2511425"/>
            <a:ext cx="1858963" cy="57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750" name="文档" r:id="rId15" imgW="1699260" imgH="594360" progId="Word.Document.8">
                    <p:embed/>
                  </p:oleObj>
                </mc:Choice>
                <mc:Fallback>
                  <p:oleObj name="文档" r:id="rId15" imgW="1699260" imgH="594360" progId="Word.Document.8">
                    <p:embed/>
                    <p:pic>
                      <p:nvPicPr>
                        <p:cNvPr id="0" name="Picture 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2511425"/>
                          <a:ext cx="1858963" cy="579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9427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764704"/>
            <a:ext cx="3163424" cy="6005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、物理背景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258888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流向曲面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一侧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的流量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25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426010"/>
              </p:ext>
            </p:extLst>
          </p:nvPr>
        </p:nvGraphicFramePr>
        <p:xfrm>
          <a:off x="614363" y="1814513"/>
          <a:ext cx="745013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118" name="Document" r:id="rId3" imgW="7649115" imgH="1069486" progId="">
                  <p:embed/>
                </p:oleObj>
              </mc:Choice>
              <mc:Fallback>
                <p:oleObj name="Document" r:id="rId3" imgW="7649115" imgH="1069486" progId="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814513"/>
                        <a:ext cx="745013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751013" y="3524250"/>
            <a:ext cx="2438400" cy="1981200"/>
            <a:chOff x="192" y="1728"/>
            <a:chExt cx="1536" cy="1248"/>
          </a:xfrm>
        </p:grpSpPr>
        <p:sp>
          <p:nvSpPr>
            <p:cNvPr id="4125" name="AutoShape 42"/>
            <p:cNvSpPr>
              <a:spLocks noChangeArrowheads="1"/>
            </p:cNvSpPr>
            <p:nvPr/>
          </p:nvSpPr>
          <p:spPr bwMode="auto">
            <a:xfrm rot="-1028936">
              <a:off x="192" y="1728"/>
              <a:ext cx="1536" cy="1248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43"/>
            <p:cNvSpPr>
              <a:spLocks noChangeArrowheads="1"/>
            </p:cNvSpPr>
            <p:nvPr/>
          </p:nvSpPr>
          <p:spPr bwMode="auto">
            <a:xfrm>
              <a:off x="768" y="1968"/>
              <a:ext cx="480" cy="7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4" name="Object 44"/>
            <p:cNvGraphicFramePr>
              <a:graphicFrameLocks noChangeAspect="1"/>
            </p:cNvGraphicFramePr>
            <p:nvPr/>
          </p:nvGraphicFramePr>
          <p:xfrm>
            <a:off x="912" y="2400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119" name="公式" r:id="rId5" imgW="304719" imgH="304816" progId="Equation.3">
                    <p:embed/>
                  </p:oleObj>
                </mc:Choice>
                <mc:Fallback>
                  <p:oleObj name="公式" r:id="rId5" imgW="304719" imgH="304816" progId="Equation.3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00"/>
                          <a:ext cx="19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184275" y="4286250"/>
            <a:ext cx="947738" cy="1676400"/>
            <a:chOff x="1179" y="2784"/>
            <a:chExt cx="597" cy="1056"/>
          </a:xfrm>
        </p:grpSpPr>
        <p:sp>
          <p:nvSpPr>
            <p:cNvPr id="4121" name="Line 46"/>
            <p:cNvSpPr>
              <a:spLocks noChangeShapeType="1"/>
            </p:cNvSpPr>
            <p:nvPr/>
          </p:nvSpPr>
          <p:spPr bwMode="auto">
            <a:xfrm flipV="1">
              <a:off x="1180" y="3024"/>
              <a:ext cx="596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Line 47"/>
            <p:cNvSpPr>
              <a:spLocks noChangeShapeType="1"/>
            </p:cNvSpPr>
            <p:nvPr/>
          </p:nvSpPr>
          <p:spPr bwMode="auto">
            <a:xfrm flipV="1">
              <a:off x="1179" y="3264"/>
              <a:ext cx="597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Line 48"/>
            <p:cNvSpPr>
              <a:spLocks noChangeShapeType="1"/>
            </p:cNvSpPr>
            <p:nvPr/>
          </p:nvSpPr>
          <p:spPr bwMode="auto">
            <a:xfrm flipV="1">
              <a:off x="1180" y="3454"/>
              <a:ext cx="596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49"/>
            <p:cNvSpPr>
              <a:spLocks noChangeShapeType="1"/>
            </p:cNvSpPr>
            <p:nvPr/>
          </p:nvSpPr>
          <p:spPr bwMode="auto">
            <a:xfrm flipV="1">
              <a:off x="1188" y="2784"/>
              <a:ext cx="588" cy="3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632075" y="2800350"/>
            <a:ext cx="2819400" cy="2286000"/>
            <a:chOff x="1248" y="1824"/>
            <a:chExt cx="1680" cy="1440"/>
          </a:xfrm>
        </p:grpSpPr>
        <p:sp>
          <p:nvSpPr>
            <p:cNvPr id="4113" name="Oval 51" descr="球体"/>
            <p:cNvSpPr>
              <a:spLocks noChangeArrowheads="1"/>
            </p:cNvSpPr>
            <p:nvPr/>
          </p:nvSpPr>
          <p:spPr bwMode="auto">
            <a:xfrm>
              <a:off x="2448" y="1824"/>
              <a:ext cx="480" cy="768"/>
            </a:xfrm>
            <a:prstGeom prst="ellipse">
              <a:avLst/>
            </a:prstGeom>
            <a:pattFill prst="spher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52" descr="球体"/>
            <p:cNvSpPr>
              <a:spLocks noChangeArrowheads="1"/>
            </p:cNvSpPr>
            <p:nvPr/>
          </p:nvSpPr>
          <p:spPr bwMode="auto">
            <a:xfrm>
              <a:off x="1248" y="2496"/>
              <a:ext cx="480" cy="768"/>
            </a:xfrm>
            <a:prstGeom prst="ellipse">
              <a:avLst/>
            </a:prstGeom>
            <a:pattFill prst="spher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53"/>
            <p:cNvSpPr>
              <a:spLocks noChangeShapeType="1"/>
            </p:cNvSpPr>
            <p:nvPr/>
          </p:nvSpPr>
          <p:spPr bwMode="auto">
            <a:xfrm flipV="1">
              <a:off x="1584" y="2544"/>
              <a:ext cx="1200" cy="6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Line 54"/>
            <p:cNvSpPr>
              <a:spLocks noChangeShapeType="1"/>
            </p:cNvSpPr>
            <p:nvPr/>
          </p:nvSpPr>
          <p:spPr bwMode="auto">
            <a:xfrm flipV="1">
              <a:off x="1296" y="2394"/>
              <a:ext cx="1200" cy="6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Line 55"/>
            <p:cNvSpPr>
              <a:spLocks noChangeShapeType="1"/>
            </p:cNvSpPr>
            <p:nvPr/>
          </p:nvSpPr>
          <p:spPr bwMode="auto">
            <a:xfrm flipV="1">
              <a:off x="1296" y="2058"/>
              <a:ext cx="1200" cy="69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56"/>
            <p:cNvSpPr>
              <a:spLocks noChangeShapeType="1"/>
            </p:cNvSpPr>
            <p:nvPr/>
          </p:nvSpPr>
          <p:spPr bwMode="auto">
            <a:xfrm flipV="1">
              <a:off x="1248" y="2250"/>
              <a:ext cx="1200" cy="6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Line 57"/>
            <p:cNvSpPr>
              <a:spLocks noChangeShapeType="1"/>
            </p:cNvSpPr>
            <p:nvPr/>
          </p:nvSpPr>
          <p:spPr bwMode="auto">
            <a:xfrm flipV="1">
              <a:off x="1392" y="2496"/>
              <a:ext cx="1200" cy="6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Line 58"/>
            <p:cNvSpPr>
              <a:spLocks noChangeShapeType="1"/>
            </p:cNvSpPr>
            <p:nvPr/>
          </p:nvSpPr>
          <p:spPr bwMode="auto">
            <a:xfrm flipV="1">
              <a:off x="1440" y="1824"/>
              <a:ext cx="1200" cy="6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75" name="Line 59"/>
          <p:cNvSpPr>
            <a:spLocks noChangeShapeType="1"/>
          </p:cNvSpPr>
          <p:nvPr/>
        </p:nvSpPr>
        <p:spPr bwMode="auto">
          <a:xfrm flipV="1">
            <a:off x="3046413" y="2914650"/>
            <a:ext cx="266700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76" name="Line 60"/>
          <p:cNvSpPr>
            <a:spLocks noChangeShapeType="1"/>
          </p:cNvSpPr>
          <p:nvPr/>
        </p:nvSpPr>
        <p:spPr bwMode="auto">
          <a:xfrm>
            <a:off x="3046413" y="4438650"/>
            <a:ext cx="16002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77" name="Object 61"/>
          <p:cNvGraphicFramePr>
            <a:graphicFrameLocks noChangeAspect="1"/>
          </p:cNvGraphicFramePr>
          <p:nvPr/>
        </p:nvGraphicFramePr>
        <p:xfrm>
          <a:off x="5410200" y="2692400"/>
          <a:ext cx="2397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120" name="公式" r:id="rId7" imgW="228454" imgH="304816" progId="Equation.3">
                  <p:embed/>
                </p:oleObj>
              </mc:Choice>
              <mc:Fallback>
                <p:oleObj name="公式" r:id="rId7" imgW="228454" imgH="304816" progId="Equation.3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92400"/>
                        <a:ext cx="2397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8" name="Object 62"/>
          <p:cNvGraphicFramePr>
            <a:graphicFrameLocks noChangeAspect="1"/>
          </p:cNvGraphicFramePr>
          <p:nvPr/>
        </p:nvGraphicFramePr>
        <p:xfrm>
          <a:off x="4467225" y="4483100"/>
          <a:ext cx="36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121" name="公式" r:id="rId9" imgW="361918" imgH="380935" progId="Equation.3">
                  <p:embed/>
                </p:oleObj>
              </mc:Choice>
              <mc:Fallback>
                <p:oleObj name="公式" r:id="rId9" imgW="361918" imgH="380935" progId="Equation.3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4483100"/>
                        <a:ext cx="368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9" name="Arc 63"/>
          <p:cNvSpPr>
            <a:spLocks/>
          </p:cNvSpPr>
          <p:nvPr/>
        </p:nvSpPr>
        <p:spPr bwMode="auto">
          <a:xfrm rot="1066587">
            <a:off x="3595688" y="4133850"/>
            <a:ext cx="288925" cy="381000"/>
          </a:xfrm>
          <a:custGeom>
            <a:avLst/>
            <a:gdLst>
              <a:gd name="T0" fmla="*/ 0 w 20477"/>
              <a:gd name="T1" fmla="*/ 0 h 21600"/>
              <a:gd name="T2" fmla="*/ 4076655 w 20477"/>
              <a:gd name="T3" fmla="*/ 4582018 h 21600"/>
              <a:gd name="T4" fmla="*/ 0 w 20477"/>
              <a:gd name="T5" fmla="*/ 6720416 h 21600"/>
              <a:gd name="T6" fmla="*/ 0 60000 65536"/>
              <a:gd name="T7" fmla="*/ 0 60000 65536"/>
              <a:gd name="T8" fmla="*/ 0 60000 65536"/>
              <a:gd name="T9" fmla="*/ 0 w 20477"/>
              <a:gd name="T10" fmla="*/ 0 h 21600"/>
              <a:gd name="T11" fmla="*/ 20477 w 204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77" h="21600" fill="none" extrusionOk="0">
                <a:moveTo>
                  <a:pt x="-1" y="0"/>
                </a:moveTo>
                <a:cubicBezTo>
                  <a:pt x="9280" y="0"/>
                  <a:pt x="17524" y="5928"/>
                  <a:pt x="20477" y="14726"/>
                </a:cubicBezTo>
              </a:path>
              <a:path w="20477" h="21600" stroke="0" extrusionOk="0">
                <a:moveTo>
                  <a:pt x="-1" y="0"/>
                </a:moveTo>
                <a:cubicBezTo>
                  <a:pt x="9280" y="0"/>
                  <a:pt x="17524" y="5928"/>
                  <a:pt x="20477" y="14726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80" name="Object 64"/>
          <p:cNvGraphicFramePr>
            <a:graphicFrameLocks noChangeAspect="1"/>
          </p:cNvGraphicFramePr>
          <p:nvPr/>
        </p:nvGraphicFramePr>
        <p:xfrm>
          <a:off x="3884613" y="3981450"/>
          <a:ext cx="2524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122" name="公式" r:id="rId11" imgW="247520" imgH="333489" progId="Equation.3">
                  <p:embed/>
                </p:oleObj>
              </mc:Choice>
              <mc:Fallback>
                <p:oleObj name="公式" r:id="rId11" imgW="247520" imgH="333489" progId="Equation.3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3981450"/>
                        <a:ext cx="252412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1" name="Object 65"/>
          <p:cNvGraphicFramePr>
            <a:graphicFrameLocks noChangeAspect="1"/>
          </p:cNvGraphicFramePr>
          <p:nvPr/>
        </p:nvGraphicFramePr>
        <p:xfrm>
          <a:off x="2860675" y="4618038"/>
          <a:ext cx="3159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123" name="公式" r:id="rId13" imgW="304719" imgH="304816" progId="Equation.3">
                  <p:embed/>
                </p:oleObj>
              </mc:Choice>
              <mc:Fallback>
                <p:oleObj name="公式" r:id="rId13" imgW="304719" imgH="304816" progId="Equation.3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4618038"/>
                        <a:ext cx="31591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85478"/>
              </p:ext>
            </p:extLst>
          </p:nvPr>
        </p:nvGraphicFramePr>
        <p:xfrm>
          <a:off x="5630863" y="3717925"/>
          <a:ext cx="286861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124" name="Equation" r:id="rId15" imgW="2361960" imgH="1231560" progId="Equation.3">
                  <p:embed/>
                </p:oleObj>
              </mc:Choice>
              <mc:Fallback>
                <p:oleObj name="Equation" r:id="rId15" imgW="2361960" imgH="1231560" progId="Equation.3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3717925"/>
                        <a:ext cx="2868612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395536" y="188640"/>
            <a:ext cx="51125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三、第二类曲面积分</a:t>
            </a:r>
          </a:p>
        </p:txBody>
      </p:sp>
    </p:spTree>
    <p:extLst>
      <p:ext uri="{BB962C8B-B14F-4D97-AF65-F5344CB8AC3E}">
        <p14:creationId xmlns:p14="http://schemas.microsoft.com/office/powerpoint/2010/main" val="15823599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75" grpId="0" animBg="1"/>
      <p:bldP spid="9276" grpId="0" animBg="1"/>
      <p:bldP spid="92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19088"/>
              </p:ext>
            </p:extLst>
          </p:nvPr>
        </p:nvGraphicFramePr>
        <p:xfrm>
          <a:off x="381000" y="665163"/>
          <a:ext cx="7799388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142" name="Document" r:id="rId3" imgW="7732281" imgH="4847951" progId="">
                  <p:embed/>
                </p:oleObj>
              </mc:Choice>
              <mc:Fallback>
                <p:oleObj name="Document" r:id="rId3" imgW="7732281" imgH="4847951" progId="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65163"/>
                        <a:ext cx="7799388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9" name="Group 24"/>
          <p:cNvGrpSpPr>
            <a:grpSpLocks/>
          </p:cNvGrpSpPr>
          <p:nvPr/>
        </p:nvGrpSpPr>
        <p:grpSpPr bwMode="auto">
          <a:xfrm>
            <a:off x="5029200" y="3278188"/>
            <a:ext cx="3962400" cy="3103562"/>
            <a:chOff x="864" y="701"/>
            <a:chExt cx="3911" cy="3106"/>
          </a:xfrm>
        </p:grpSpPr>
        <p:grpSp>
          <p:nvGrpSpPr>
            <p:cNvPr id="5139" name="Group 25"/>
            <p:cNvGrpSpPr>
              <a:grpSpLocks/>
            </p:cNvGrpSpPr>
            <p:nvPr/>
          </p:nvGrpSpPr>
          <p:grpSpPr bwMode="auto">
            <a:xfrm>
              <a:off x="864" y="701"/>
              <a:ext cx="3911" cy="3106"/>
              <a:chOff x="864" y="701"/>
              <a:chExt cx="3911" cy="3106"/>
            </a:xfrm>
          </p:grpSpPr>
          <p:grpSp>
            <p:nvGrpSpPr>
              <p:cNvPr id="5140" name="Group 26"/>
              <p:cNvGrpSpPr>
                <a:grpSpLocks/>
              </p:cNvGrpSpPr>
              <p:nvPr/>
            </p:nvGrpSpPr>
            <p:grpSpPr bwMode="auto">
              <a:xfrm>
                <a:off x="1008" y="864"/>
                <a:ext cx="3600" cy="2784"/>
                <a:chOff x="1008" y="864"/>
                <a:chExt cx="3600" cy="2784"/>
              </a:xfrm>
            </p:grpSpPr>
            <p:graphicFrame>
              <p:nvGraphicFramePr>
                <p:cNvPr id="5128" name="Object 27"/>
                <p:cNvGraphicFramePr>
                  <a:graphicFrameLocks noChangeAspect="1"/>
                </p:cNvGraphicFramePr>
                <p:nvPr/>
              </p:nvGraphicFramePr>
              <p:xfrm>
                <a:off x="1104" y="1152"/>
                <a:ext cx="3456" cy="1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00143" name="BMP 图象" r:id="rId5" imgW="2542857" imgH="1486107" progId="PBrush">
                        <p:embed/>
                      </p:oleObj>
                    </mc:Choice>
                    <mc:Fallback>
                      <p:oleObj name="BMP 图象" r:id="rId5" imgW="2542857" imgH="1486107" progId="PBrush">
                        <p:embed/>
                        <p:pic>
                          <p:nvPicPr>
                            <p:cNvPr id="0" name="Picture 3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04" y="1152"/>
                              <a:ext cx="3456" cy="17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FF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4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776" y="864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247"/>
                  <a:ext cx="0" cy="633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3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880"/>
                  <a:ext cx="2832" cy="0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4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008" y="2880"/>
                  <a:ext cx="768" cy="768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124" name="Object 32"/>
              <p:cNvGraphicFramePr>
                <a:graphicFrameLocks noChangeAspect="1"/>
              </p:cNvGraphicFramePr>
              <p:nvPr/>
            </p:nvGraphicFramePr>
            <p:xfrm>
              <a:off x="864" y="3648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0144" name="公式" r:id="rId7" imgW="257053" imgH="247813" progId="Equation.3">
                      <p:embed/>
                    </p:oleObj>
                  </mc:Choice>
                  <mc:Fallback>
                    <p:oleObj name="公式" r:id="rId7" imgW="257053" imgH="247813" progId="Equation.3">
                      <p:embed/>
                      <p:pic>
                        <p:nvPicPr>
                          <p:cNvPr id="0" name="Picture 3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648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" name="Object 33"/>
              <p:cNvGraphicFramePr>
                <a:graphicFrameLocks noChangeAspect="1"/>
              </p:cNvGraphicFramePr>
              <p:nvPr/>
            </p:nvGraphicFramePr>
            <p:xfrm>
              <a:off x="4608" y="2813"/>
              <a:ext cx="16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0145" name="公式" r:id="rId9" imgW="257053" imgH="323931" progId="Equation.3">
                      <p:embed/>
                    </p:oleObj>
                  </mc:Choice>
                  <mc:Fallback>
                    <p:oleObj name="公式" r:id="rId9" imgW="257053" imgH="323931" progId="Equation.3">
                      <p:embed/>
                      <p:pic>
                        <p:nvPicPr>
                          <p:cNvPr id="0" name="Picture 3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813"/>
                            <a:ext cx="167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" name="Object 34"/>
              <p:cNvGraphicFramePr>
                <a:graphicFrameLocks noChangeAspect="1"/>
              </p:cNvGraphicFramePr>
              <p:nvPr/>
            </p:nvGraphicFramePr>
            <p:xfrm>
              <a:off x="1747" y="701"/>
              <a:ext cx="135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0146" name="公式" r:id="rId11" imgW="209388" imgH="257029" progId="Equation.3">
                      <p:embed/>
                    </p:oleObj>
                  </mc:Choice>
                  <mc:Fallback>
                    <p:oleObj name="公式" r:id="rId11" imgW="209388" imgH="257029" progId="Equation.3">
                      <p:embed/>
                      <p:pic>
                        <p:nvPicPr>
                          <p:cNvPr id="0" name="Picture 3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7" y="701"/>
                            <a:ext cx="135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" name="Object 35"/>
              <p:cNvGraphicFramePr>
                <a:graphicFrameLocks noChangeAspect="1"/>
              </p:cNvGraphicFramePr>
              <p:nvPr/>
            </p:nvGraphicFramePr>
            <p:xfrm>
              <a:off x="1738" y="2909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0147" name="公式" r:id="rId13" imgW="218921" imgH="247813" progId="Equation.3">
                      <p:embed/>
                    </p:oleObj>
                  </mc:Choice>
                  <mc:Fallback>
                    <p:oleObj name="公式" r:id="rId13" imgW="218921" imgH="247813" progId="Equation.3">
                      <p:embed/>
                      <p:pic>
                        <p:nvPicPr>
                          <p:cNvPr id="0" name="Picture 3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8" y="2909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3" name="Object 36"/>
            <p:cNvGraphicFramePr>
              <a:graphicFrameLocks noChangeAspect="1"/>
            </p:cNvGraphicFramePr>
            <p:nvPr/>
          </p:nvGraphicFramePr>
          <p:xfrm>
            <a:off x="1488" y="1824"/>
            <a:ext cx="16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148" name="公式" r:id="rId15" imgW="257053" imgH="295259" progId="Equation.3">
                    <p:embed/>
                  </p:oleObj>
                </mc:Choice>
                <mc:Fallback>
                  <p:oleObj name="公式" r:id="rId15" imgW="257053" imgH="295259" progId="Equation.3">
                    <p:embed/>
                    <p:pic>
                      <p:nvPicPr>
                        <p:cNvPr id="0" name="Picture 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824"/>
                          <a:ext cx="167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324600" y="3765550"/>
            <a:ext cx="2590800" cy="1512888"/>
            <a:chOff x="2064" y="1344"/>
            <a:chExt cx="3091" cy="1805"/>
          </a:xfrm>
        </p:grpSpPr>
        <p:sp>
          <p:nvSpPr>
            <p:cNvPr id="5131" name="Arc 38"/>
            <p:cNvSpPr>
              <a:spLocks/>
            </p:cNvSpPr>
            <p:nvPr/>
          </p:nvSpPr>
          <p:spPr bwMode="auto">
            <a:xfrm rot="2792953" flipH="1" flipV="1">
              <a:off x="2470" y="2607"/>
              <a:ext cx="242" cy="575"/>
            </a:xfrm>
            <a:custGeom>
              <a:avLst/>
              <a:gdLst>
                <a:gd name="T0" fmla="*/ 2 w 21600"/>
                <a:gd name="T1" fmla="*/ 0 h 18386"/>
                <a:gd name="T2" fmla="*/ 3 w 21600"/>
                <a:gd name="T3" fmla="*/ 18 h 18386"/>
                <a:gd name="T4" fmla="*/ 0 w 21600"/>
                <a:gd name="T5" fmla="*/ 17 h 183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386"/>
                <a:gd name="T11" fmla="*/ 21600 w 21600"/>
                <a:gd name="T12" fmla="*/ 18386 h 18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386" fill="none" extrusionOk="0">
                  <a:moveTo>
                    <a:pt x="12868" y="0"/>
                  </a:moveTo>
                  <a:cubicBezTo>
                    <a:pt x="18361" y="4074"/>
                    <a:pt x="21600" y="10509"/>
                    <a:pt x="21600" y="17348"/>
                  </a:cubicBezTo>
                  <a:cubicBezTo>
                    <a:pt x="21600" y="17694"/>
                    <a:pt x="21591" y="18040"/>
                    <a:pt x="21575" y="18386"/>
                  </a:cubicBezTo>
                </a:path>
                <a:path w="21600" h="18386" stroke="0" extrusionOk="0">
                  <a:moveTo>
                    <a:pt x="12868" y="0"/>
                  </a:moveTo>
                  <a:cubicBezTo>
                    <a:pt x="18361" y="4074"/>
                    <a:pt x="21600" y="10509"/>
                    <a:pt x="21600" y="17348"/>
                  </a:cubicBezTo>
                  <a:cubicBezTo>
                    <a:pt x="21600" y="17694"/>
                    <a:pt x="21591" y="18040"/>
                    <a:pt x="21575" y="18386"/>
                  </a:cubicBezTo>
                  <a:lnTo>
                    <a:pt x="0" y="17348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Arc 39"/>
            <p:cNvSpPr>
              <a:spLocks/>
            </p:cNvSpPr>
            <p:nvPr/>
          </p:nvSpPr>
          <p:spPr bwMode="auto">
            <a:xfrm rot="4053220" flipH="1" flipV="1">
              <a:off x="4044" y="1044"/>
              <a:ext cx="427" cy="1795"/>
            </a:xfrm>
            <a:custGeom>
              <a:avLst/>
              <a:gdLst>
                <a:gd name="T0" fmla="*/ 4 w 21353"/>
                <a:gd name="T1" fmla="*/ 0 h 19162"/>
                <a:gd name="T2" fmla="*/ 9 w 21353"/>
                <a:gd name="T3" fmla="*/ 140 h 19162"/>
                <a:gd name="T4" fmla="*/ 0 w 21353"/>
                <a:gd name="T5" fmla="*/ 168 h 19162"/>
                <a:gd name="T6" fmla="*/ 0 60000 65536"/>
                <a:gd name="T7" fmla="*/ 0 60000 65536"/>
                <a:gd name="T8" fmla="*/ 0 60000 65536"/>
                <a:gd name="T9" fmla="*/ 0 w 21353"/>
                <a:gd name="T10" fmla="*/ 0 h 19162"/>
                <a:gd name="T11" fmla="*/ 21353 w 21353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53" h="19162" fill="none" extrusionOk="0">
                  <a:moveTo>
                    <a:pt x="9969" y="0"/>
                  </a:moveTo>
                  <a:cubicBezTo>
                    <a:pt x="16084" y="3181"/>
                    <a:pt x="20313" y="9090"/>
                    <a:pt x="21353" y="15904"/>
                  </a:cubicBezTo>
                </a:path>
                <a:path w="21353" h="19162" stroke="0" extrusionOk="0">
                  <a:moveTo>
                    <a:pt x="9969" y="0"/>
                  </a:moveTo>
                  <a:cubicBezTo>
                    <a:pt x="16084" y="3181"/>
                    <a:pt x="20313" y="9090"/>
                    <a:pt x="21353" y="15904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Arc 40"/>
            <p:cNvSpPr>
              <a:spLocks/>
            </p:cNvSpPr>
            <p:nvPr/>
          </p:nvSpPr>
          <p:spPr bwMode="auto">
            <a:xfrm rot="1754178" flipH="1" flipV="1">
              <a:off x="2064" y="2496"/>
              <a:ext cx="384" cy="588"/>
            </a:xfrm>
            <a:custGeom>
              <a:avLst/>
              <a:gdLst>
                <a:gd name="T0" fmla="*/ 5 w 21600"/>
                <a:gd name="T1" fmla="*/ 0 h 15253"/>
                <a:gd name="T2" fmla="*/ 7 w 21600"/>
                <a:gd name="T3" fmla="*/ 23 h 15253"/>
                <a:gd name="T4" fmla="*/ 0 w 21600"/>
                <a:gd name="T5" fmla="*/ 23 h 152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253"/>
                <a:gd name="T11" fmla="*/ 21600 w 21600"/>
                <a:gd name="T12" fmla="*/ 15253 h 15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253" fill="none" extrusionOk="0">
                  <a:moveTo>
                    <a:pt x="15293" y="0"/>
                  </a:moveTo>
                  <a:cubicBezTo>
                    <a:pt x="19332" y="4049"/>
                    <a:pt x="21600" y="9534"/>
                    <a:pt x="21600" y="15253"/>
                  </a:cubicBezTo>
                </a:path>
                <a:path w="21600" h="15253" stroke="0" extrusionOk="0">
                  <a:moveTo>
                    <a:pt x="15293" y="0"/>
                  </a:moveTo>
                  <a:cubicBezTo>
                    <a:pt x="19332" y="4049"/>
                    <a:pt x="21600" y="9534"/>
                    <a:pt x="21600" y="15253"/>
                  </a:cubicBezTo>
                  <a:lnTo>
                    <a:pt x="0" y="15253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Arc 41"/>
            <p:cNvSpPr>
              <a:spLocks/>
            </p:cNvSpPr>
            <p:nvPr/>
          </p:nvSpPr>
          <p:spPr bwMode="auto">
            <a:xfrm rot="2115838" flipH="1" flipV="1">
              <a:off x="2208" y="2535"/>
              <a:ext cx="328" cy="585"/>
            </a:xfrm>
            <a:custGeom>
              <a:avLst/>
              <a:gdLst>
                <a:gd name="T0" fmla="*/ 4 w 21600"/>
                <a:gd name="T1" fmla="*/ 0 h 15236"/>
                <a:gd name="T2" fmla="*/ 5 w 21600"/>
                <a:gd name="T3" fmla="*/ 22 h 15236"/>
                <a:gd name="T4" fmla="*/ 0 w 21600"/>
                <a:gd name="T5" fmla="*/ 22 h 152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236"/>
                <a:gd name="T11" fmla="*/ 21600 w 21600"/>
                <a:gd name="T12" fmla="*/ 15236 h 15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236" fill="none" extrusionOk="0">
                  <a:moveTo>
                    <a:pt x="15310" y="0"/>
                  </a:moveTo>
                  <a:cubicBezTo>
                    <a:pt x="19338" y="4047"/>
                    <a:pt x="21600" y="9525"/>
                    <a:pt x="21600" y="15236"/>
                  </a:cubicBezTo>
                </a:path>
                <a:path w="21600" h="15236" stroke="0" extrusionOk="0">
                  <a:moveTo>
                    <a:pt x="15310" y="0"/>
                  </a:moveTo>
                  <a:cubicBezTo>
                    <a:pt x="19338" y="4047"/>
                    <a:pt x="21600" y="9525"/>
                    <a:pt x="21600" y="15236"/>
                  </a:cubicBezTo>
                  <a:lnTo>
                    <a:pt x="0" y="15236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Arc 42"/>
            <p:cNvSpPr>
              <a:spLocks/>
            </p:cNvSpPr>
            <p:nvPr/>
          </p:nvSpPr>
          <p:spPr bwMode="auto">
            <a:xfrm rot="2792953" flipH="1" flipV="1">
              <a:off x="2836" y="2696"/>
              <a:ext cx="353" cy="554"/>
            </a:xfrm>
            <a:custGeom>
              <a:avLst/>
              <a:gdLst>
                <a:gd name="T0" fmla="*/ 4 w 21490"/>
                <a:gd name="T1" fmla="*/ 0 h 16500"/>
                <a:gd name="T2" fmla="*/ 6 w 21490"/>
                <a:gd name="T3" fmla="*/ 16 h 16500"/>
                <a:gd name="T4" fmla="*/ 0 w 21490"/>
                <a:gd name="T5" fmla="*/ 19 h 16500"/>
                <a:gd name="T6" fmla="*/ 0 60000 65536"/>
                <a:gd name="T7" fmla="*/ 0 60000 65536"/>
                <a:gd name="T8" fmla="*/ 0 60000 65536"/>
                <a:gd name="T9" fmla="*/ 0 w 21490"/>
                <a:gd name="T10" fmla="*/ 0 h 16500"/>
                <a:gd name="T11" fmla="*/ 21490 w 21490"/>
                <a:gd name="T12" fmla="*/ 16500 h 165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0" h="16500" fill="none" extrusionOk="0">
                  <a:moveTo>
                    <a:pt x="13939" y="0"/>
                  </a:moveTo>
                  <a:cubicBezTo>
                    <a:pt x="18218" y="3615"/>
                    <a:pt x="20925" y="8751"/>
                    <a:pt x="21490" y="14323"/>
                  </a:cubicBezTo>
                </a:path>
                <a:path w="21490" h="16500" stroke="0" extrusionOk="0">
                  <a:moveTo>
                    <a:pt x="13939" y="0"/>
                  </a:moveTo>
                  <a:cubicBezTo>
                    <a:pt x="18218" y="3615"/>
                    <a:pt x="20925" y="8751"/>
                    <a:pt x="21490" y="14323"/>
                  </a:cubicBezTo>
                  <a:lnTo>
                    <a:pt x="0" y="16500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Arc 43"/>
            <p:cNvSpPr>
              <a:spLocks/>
            </p:cNvSpPr>
            <p:nvPr/>
          </p:nvSpPr>
          <p:spPr bwMode="auto">
            <a:xfrm rot="3687816" flipH="1" flipV="1">
              <a:off x="2650" y="1238"/>
              <a:ext cx="384" cy="979"/>
            </a:xfrm>
            <a:custGeom>
              <a:avLst/>
              <a:gdLst>
                <a:gd name="T0" fmla="*/ 3 w 21600"/>
                <a:gd name="T1" fmla="*/ 0 h 19162"/>
                <a:gd name="T2" fmla="*/ 7 w 21600"/>
                <a:gd name="T3" fmla="*/ 50 h 19162"/>
                <a:gd name="T4" fmla="*/ 0 w 21600"/>
                <a:gd name="T5" fmla="*/ 50 h 191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162"/>
                <a:gd name="T11" fmla="*/ 21600 w 21600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162" fill="none" extrusionOk="0">
                  <a:moveTo>
                    <a:pt x="9969" y="0"/>
                  </a:moveTo>
                  <a:cubicBezTo>
                    <a:pt x="17116" y="3718"/>
                    <a:pt x="21600" y="11105"/>
                    <a:pt x="21600" y="19162"/>
                  </a:cubicBezTo>
                </a:path>
                <a:path w="21600" h="19162" stroke="0" extrusionOk="0">
                  <a:moveTo>
                    <a:pt x="9969" y="0"/>
                  </a:moveTo>
                  <a:cubicBezTo>
                    <a:pt x="17116" y="3718"/>
                    <a:pt x="21600" y="11105"/>
                    <a:pt x="21600" y="19162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Arc 44"/>
            <p:cNvSpPr>
              <a:spLocks/>
            </p:cNvSpPr>
            <p:nvPr/>
          </p:nvSpPr>
          <p:spPr bwMode="auto">
            <a:xfrm rot="4302175" flipH="1" flipV="1">
              <a:off x="3152" y="1072"/>
              <a:ext cx="615" cy="1159"/>
            </a:xfrm>
            <a:custGeom>
              <a:avLst/>
              <a:gdLst>
                <a:gd name="T0" fmla="*/ 10 w 21274"/>
                <a:gd name="T1" fmla="*/ 0 h 17792"/>
                <a:gd name="T2" fmla="*/ 18 w 21274"/>
                <a:gd name="T3" fmla="*/ 60 h 17792"/>
                <a:gd name="T4" fmla="*/ 0 w 21274"/>
                <a:gd name="T5" fmla="*/ 75 h 17792"/>
                <a:gd name="T6" fmla="*/ 0 60000 65536"/>
                <a:gd name="T7" fmla="*/ 0 60000 65536"/>
                <a:gd name="T8" fmla="*/ 0 60000 65536"/>
                <a:gd name="T9" fmla="*/ 0 w 21274"/>
                <a:gd name="T10" fmla="*/ 0 h 17792"/>
                <a:gd name="T11" fmla="*/ 21274 w 21274"/>
                <a:gd name="T12" fmla="*/ 17792 h 177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74" h="17792" fill="none" extrusionOk="0">
                  <a:moveTo>
                    <a:pt x="12247" y="0"/>
                  </a:moveTo>
                  <a:cubicBezTo>
                    <a:pt x="17019" y="3285"/>
                    <a:pt x="20271" y="8349"/>
                    <a:pt x="21274" y="14054"/>
                  </a:cubicBezTo>
                </a:path>
                <a:path w="21274" h="17792" stroke="0" extrusionOk="0">
                  <a:moveTo>
                    <a:pt x="12247" y="0"/>
                  </a:moveTo>
                  <a:cubicBezTo>
                    <a:pt x="17019" y="3285"/>
                    <a:pt x="20271" y="8349"/>
                    <a:pt x="21274" y="14054"/>
                  </a:cubicBezTo>
                  <a:lnTo>
                    <a:pt x="0" y="17792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Arc 45"/>
            <p:cNvSpPr>
              <a:spLocks/>
            </p:cNvSpPr>
            <p:nvPr/>
          </p:nvSpPr>
          <p:spPr bwMode="auto">
            <a:xfrm rot="3636107" flipH="1" flipV="1">
              <a:off x="3958" y="650"/>
              <a:ext cx="407" cy="1795"/>
            </a:xfrm>
            <a:custGeom>
              <a:avLst/>
              <a:gdLst>
                <a:gd name="T0" fmla="*/ 4 w 20361"/>
                <a:gd name="T1" fmla="*/ 0 h 19162"/>
                <a:gd name="T2" fmla="*/ 8 w 20361"/>
                <a:gd name="T3" fmla="*/ 105 h 19162"/>
                <a:gd name="T4" fmla="*/ 0 w 20361"/>
                <a:gd name="T5" fmla="*/ 168 h 19162"/>
                <a:gd name="T6" fmla="*/ 0 60000 65536"/>
                <a:gd name="T7" fmla="*/ 0 60000 65536"/>
                <a:gd name="T8" fmla="*/ 0 60000 65536"/>
                <a:gd name="T9" fmla="*/ 0 w 20361"/>
                <a:gd name="T10" fmla="*/ 0 h 19162"/>
                <a:gd name="T11" fmla="*/ 20361 w 20361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61" h="19162" fill="none" extrusionOk="0">
                  <a:moveTo>
                    <a:pt x="9969" y="0"/>
                  </a:moveTo>
                  <a:cubicBezTo>
                    <a:pt x="14821" y="2524"/>
                    <a:pt x="18535" y="6796"/>
                    <a:pt x="20361" y="11951"/>
                  </a:cubicBezTo>
                </a:path>
                <a:path w="20361" h="19162" stroke="0" extrusionOk="0">
                  <a:moveTo>
                    <a:pt x="9969" y="0"/>
                  </a:moveTo>
                  <a:cubicBezTo>
                    <a:pt x="14821" y="2524"/>
                    <a:pt x="18535" y="6796"/>
                    <a:pt x="20361" y="11951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7596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0" name="Group 1061"/>
          <p:cNvGrpSpPr>
            <a:grpSpLocks/>
          </p:cNvGrpSpPr>
          <p:nvPr/>
        </p:nvGrpSpPr>
        <p:grpSpPr bwMode="auto">
          <a:xfrm>
            <a:off x="3222625" y="1981200"/>
            <a:ext cx="5370513" cy="3657600"/>
            <a:chOff x="864" y="701"/>
            <a:chExt cx="3911" cy="3106"/>
          </a:xfrm>
        </p:grpSpPr>
        <p:grpSp>
          <p:nvGrpSpPr>
            <p:cNvPr id="6169" name="Group 1038"/>
            <p:cNvGrpSpPr>
              <a:grpSpLocks/>
            </p:cNvGrpSpPr>
            <p:nvPr/>
          </p:nvGrpSpPr>
          <p:grpSpPr bwMode="auto">
            <a:xfrm>
              <a:off x="864" y="701"/>
              <a:ext cx="3911" cy="3106"/>
              <a:chOff x="864" y="701"/>
              <a:chExt cx="3911" cy="3106"/>
            </a:xfrm>
          </p:grpSpPr>
          <p:grpSp>
            <p:nvGrpSpPr>
              <p:cNvPr id="6170" name="Group 1033"/>
              <p:cNvGrpSpPr>
                <a:grpSpLocks/>
              </p:cNvGrpSpPr>
              <p:nvPr/>
            </p:nvGrpSpPr>
            <p:grpSpPr bwMode="auto">
              <a:xfrm>
                <a:off x="1008" y="864"/>
                <a:ext cx="3600" cy="2784"/>
                <a:chOff x="1008" y="864"/>
                <a:chExt cx="3600" cy="2784"/>
              </a:xfrm>
            </p:grpSpPr>
            <p:graphicFrame>
              <p:nvGraphicFramePr>
                <p:cNvPr id="6159" name="Object 1028"/>
                <p:cNvGraphicFramePr>
                  <a:graphicFrameLocks noChangeAspect="1"/>
                </p:cNvGraphicFramePr>
                <p:nvPr/>
              </p:nvGraphicFramePr>
              <p:xfrm>
                <a:off x="1104" y="1152"/>
                <a:ext cx="3456" cy="1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8074" name="BMP 图象" r:id="rId3" imgW="2542857" imgH="1486107" progId="PBrush">
                        <p:embed/>
                      </p:oleObj>
                    </mc:Choice>
                    <mc:Fallback>
                      <p:oleObj name="BMP 图象" r:id="rId3" imgW="2542857" imgH="1486107" progId="PBrush">
                        <p:embed/>
                        <p:pic>
                          <p:nvPicPr>
                            <p:cNvPr id="0" name="Picture 70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04" y="1152"/>
                              <a:ext cx="3456" cy="17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FF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171" name="Line 1027"/>
                <p:cNvSpPr>
                  <a:spLocks noChangeShapeType="1"/>
                </p:cNvSpPr>
                <p:nvPr/>
              </p:nvSpPr>
              <p:spPr bwMode="auto">
                <a:xfrm flipV="1">
                  <a:off x="1776" y="864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2" name="Line 1030"/>
                <p:cNvSpPr>
                  <a:spLocks noChangeShapeType="1"/>
                </p:cNvSpPr>
                <p:nvPr/>
              </p:nvSpPr>
              <p:spPr bwMode="auto">
                <a:xfrm flipV="1">
                  <a:off x="1776" y="2247"/>
                  <a:ext cx="0" cy="633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3" name="Line 1031"/>
                <p:cNvSpPr>
                  <a:spLocks noChangeShapeType="1"/>
                </p:cNvSpPr>
                <p:nvPr/>
              </p:nvSpPr>
              <p:spPr bwMode="auto">
                <a:xfrm>
                  <a:off x="1776" y="2880"/>
                  <a:ext cx="2832" cy="0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4" name="Line 1032"/>
                <p:cNvSpPr>
                  <a:spLocks noChangeShapeType="1"/>
                </p:cNvSpPr>
                <p:nvPr/>
              </p:nvSpPr>
              <p:spPr bwMode="auto">
                <a:xfrm flipH="1">
                  <a:off x="1008" y="2880"/>
                  <a:ext cx="768" cy="768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155" name="Object 1034"/>
              <p:cNvGraphicFramePr>
                <a:graphicFrameLocks noChangeAspect="1"/>
              </p:cNvGraphicFramePr>
              <p:nvPr/>
            </p:nvGraphicFramePr>
            <p:xfrm>
              <a:off x="864" y="3648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075" name="公式" r:id="rId5" imgW="257053" imgH="247813" progId="Equation.3">
                      <p:embed/>
                    </p:oleObj>
                  </mc:Choice>
                  <mc:Fallback>
                    <p:oleObj name="公式" r:id="rId5" imgW="257053" imgH="247813" progId="Equation.3">
                      <p:embed/>
                      <p:pic>
                        <p:nvPicPr>
                          <p:cNvPr id="0" name="Picture 7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648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6" name="Object 1035"/>
              <p:cNvGraphicFramePr>
                <a:graphicFrameLocks noChangeAspect="1"/>
              </p:cNvGraphicFramePr>
              <p:nvPr/>
            </p:nvGraphicFramePr>
            <p:xfrm>
              <a:off x="4608" y="2813"/>
              <a:ext cx="16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076" name="公式" r:id="rId7" imgW="257053" imgH="323931" progId="Equation.3">
                      <p:embed/>
                    </p:oleObj>
                  </mc:Choice>
                  <mc:Fallback>
                    <p:oleObj name="公式" r:id="rId7" imgW="257053" imgH="323931" progId="Equation.3">
                      <p:embed/>
                      <p:pic>
                        <p:nvPicPr>
                          <p:cNvPr id="0" name="Picture 7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813"/>
                            <a:ext cx="167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7" name="Object 1036"/>
              <p:cNvGraphicFramePr>
                <a:graphicFrameLocks noChangeAspect="1"/>
              </p:cNvGraphicFramePr>
              <p:nvPr/>
            </p:nvGraphicFramePr>
            <p:xfrm>
              <a:off x="1747" y="701"/>
              <a:ext cx="135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077" name="公式" r:id="rId9" imgW="209388" imgH="257029" progId="Equation.3">
                      <p:embed/>
                    </p:oleObj>
                  </mc:Choice>
                  <mc:Fallback>
                    <p:oleObj name="公式" r:id="rId9" imgW="209388" imgH="257029" progId="Equation.3">
                      <p:embed/>
                      <p:pic>
                        <p:nvPicPr>
                          <p:cNvPr id="0" name="Picture 7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7" y="701"/>
                            <a:ext cx="135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8" name="Object 1037"/>
              <p:cNvGraphicFramePr>
                <a:graphicFrameLocks noChangeAspect="1"/>
              </p:cNvGraphicFramePr>
              <p:nvPr/>
            </p:nvGraphicFramePr>
            <p:xfrm>
              <a:off x="1738" y="2909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078" name="公式" r:id="rId11" imgW="218921" imgH="247813" progId="Equation.3">
                      <p:embed/>
                    </p:oleObj>
                  </mc:Choice>
                  <mc:Fallback>
                    <p:oleObj name="公式" r:id="rId11" imgW="218921" imgH="247813" progId="Equation.3">
                      <p:embed/>
                      <p:pic>
                        <p:nvPicPr>
                          <p:cNvPr id="0" name="Picture 7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8" y="2909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54" name="Object 1055"/>
            <p:cNvGraphicFramePr>
              <a:graphicFrameLocks noChangeAspect="1"/>
            </p:cNvGraphicFramePr>
            <p:nvPr/>
          </p:nvGraphicFramePr>
          <p:xfrm>
            <a:off x="1488" y="1824"/>
            <a:ext cx="16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079" name="公式" r:id="rId13" imgW="257053" imgH="295259" progId="Equation.3">
                    <p:embed/>
                  </p:oleObj>
                </mc:Choice>
                <mc:Fallback>
                  <p:oleObj name="公式" r:id="rId13" imgW="257053" imgH="295259" progId="Equation.3">
                    <p:embed/>
                    <p:pic>
                      <p:nvPicPr>
                        <p:cNvPr id="0" name="Picture 7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824"/>
                          <a:ext cx="167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2" name="AutoShape 1040"/>
          <p:cNvSpPr>
            <a:spLocks noChangeArrowheads="1"/>
          </p:cNvSpPr>
          <p:nvPr/>
        </p:nvSpPr>
        <p:spPr bwMode="auto">
          <a:xfrm rot="6196898">
            <a:off x="6271419" y="2982119"/>
            <a:ext cx="323850" cy="303212"/>
          </a:xfrm>
          <a:prstGeom prst="flowChartOnlineStorage">
            <a:avLst/>
          </a:prstGeom>
          <a:solidFill>
            <a:srgbClr val="FF9933"/>
          </a:solidFill>
          <a:ln w="19050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201" name="Object 1049"/>
          <p:cNvGraphicFramePr>
            <a:graphicFrameLocks noChangeAspect="1"/>
          </p:cNvGraphicFramePr>
          <p:nvPr/>
        </p:nvGraphicFramePr>
        <p:xfrm>
          <a:off x="6411913" y="30480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80" name="公式" r:id="rId15" imgW="139700" imgH="139700" progId="Equation.3">
                  <p:embed/>
                </p:oleObj>
              </mc:Choice>
              <mc:Fallback>
                <p:oleObj name="公式" r:id="rId15" imgW="139700" imgH="139700" progId="Equation.3">
                  <p:embed/>
                  <p:pic>
                    <p:nvPicPr>
                      <p:cNvPr id="0" name="Picture 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30480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2" name="Object 1050"/>
          <p:cNvGraphicFramePr>
            <a:graphicFrameLocks noChangeAspect="1"/>
          </p:cNvGraphicFramePr>
          <p:nvPr/>
        </p:nvGraphicFramePr>
        <p:xfrm>
          <a:off x="4903788" y="1874838"/>
          <a:ext cx="5334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81" name="公式" r:id="rId17" imgW="562113" imgH="447838" progId="Equation.3">
                  <p:embed/>
                </p:oleObj>
              </mc:Choice>
              <mc:Fallback>
                <p:oleObj name="公式" r:id="rId17" imgW="562113" imgH="447838" progId="Equation.3">
                  <p:embed/>
                  <p:pic>
                    <p:nvPicPr>
                      <p:cNvPr id="0" name="Picture 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874838"/>
                        <a:ext cx="53340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3" name="Line 1051"/>
          <p:cNvSpPr>
            <a:spLocks noChangeShapeType="1"/>
          </p:cNvSpPr>
          <p:nvPr/>
        </p:nvSpPr>
        <p:spPr bwMode="auto">
          <a:xfrm flipH="1">
            <a:off x="6499225" y="2438400"/>
            <a:ext cx="690563" cy="6556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204" name="Object 1052"/>
          <p:cNvGraphicFramePr>
            <a:graphicFrameLocks noChangeAspect="1"/>
          </p:cNvGraphicFramePr>
          <p:nvPr/>
        </p:nvGraphicFramePr>
        <p:xfrm>
          <a:off x="7265988" y="1981200"/>
          <a:ext cx="1482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82" name="公式" r:id="rId19" imgW="1447670" imgH="447838" progId="Equation.3">
                  <p:embed/>
                </p:oleObj>
              </mc:Choice>
              <mc:Fallback>
                <p:oleObj name="公式" r:id="rId19" imgW="1447670" imgH="447838" progId="Equation.3">
                  <p:embed/>
                  <p:pic>
                    <p:nvPicPr>
                      <p:cNvPr id="0" name="Picture 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1981200"/>
                        <a:ext cx="14827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5" name="Line 1053"/>
          <p:cNvSpPr>
            <a:spLocks noChangeShapeType="1"/>
          </p:cNvSpPr>
          <p:nvPr/>
        </p:nvSpPr>
        <p:spPr bwMode="auto">
          <a:xfrm>
            <a:off x="5284788" y="2286000"/>
            <a:ext cx="1066800" cy="838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209" name="Object 1057"/>
          <p:cNvGraphicFramePr>
            <a:graphicFrameLocks noChangeAspect="1"/>
          </p:cNvGraphicFramePr>
          <p:nvPr/>
        </p:nvGraphicFramePr>
        <p:xfrm>
          <a:off x="6946900" y="1447800"/>
          <a:ext cx="3190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83" name="公式" r:id="rId21" imgW="266587" imgH="447838" progId="Equation.3">
                  <p:embed/>
                </p:oleObj>
              </mc:Choice>
              <mc:Fallback>
                <p:oleObj name="公式" r:id="rId21" imgW="266587" imgH="447838" progId="Equation.3">
                  <p:embed/>
                  <p:pic>
                    <p:nvPicPr>
                      <p:cNvPr id="0" name="Picture 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1447800"/>
                        <a:ext cx="31908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0" name="Line 1058"/>
          <p:cNvSpPr>
            <a:spLocks noChangeShapeType="1"/>
          </p:cNvSpPr>
          <p:nvPr/>
        </p:nvSpPr>
        <p:spPr bwMode="auto">
          <a:xfrm rot="21043730" flipV="1">
            <a:off x="6351588" y="1874838"/>
            <a:ext cx="685800" cy="11890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1" name="Line 1059"/>
          <p:cNvSpPr>
            <a:spLocks noChangeShapeType="1"/>
          </p:cNvSpPr>
          <p:nvPr/>
        </p:nvSpPr>
        <p:spPr bwMode="auto">
          <a:xfrm flipV="1">
            <a:off x="6457950" y="2286000"/>
            <a:ext cx="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212" name="Object 1060"/>
          <p:cNvGraphicFramePr>
            <a:graphicFrameLocks noChangeAspect="1"/>
          </p:cNvGraphicFramePr>
          <p:nvPr/>
        </p:nvGraphicFramePr>
        <p:xfrm>
          <a:off x="6199188" y="1828800"/>
          <a:ext cx="307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84" name="公式" r:id="rId23" imgW="304719" imgH="447838" progId="Equation.3">
                  <p:embed/>
                </p:oleObj>
              </mc:Choice>
              <mc:Fallback>
                <p:oleObj name="公式" r:id="rId23" imgW="304719" imgH="447838" progId="Equation.3">
                  <p:embed/>
                  <p:pic>
                    <p:nvPicPr>
                      <p:cNvPr id="0" name="Picture 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1828800"/>
                        <a:ext cx="3079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4" name="Object 1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33193"/>
              </p:ext>
            </p:extLst>
          </p:nvPr>
        </p:nvGraphicFramePr>
        <p:xfrm>
          <a:off x="614363" y="735013"/>
          <a:ext cx="752475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85" name="Document" r:id="rId25" imgW="7844250" imgH="2111982" progId="">
                  <p:embed/>
                </p:oleObj>
              </mc:Choice>
              <mc:Fallback>
                <p:oleObj name="Document" r:id="rId25" imgW="7844250" imgH="2111982" progId="">
                  <p:embed/>
                  <p:pic>
                    <p:nvPicPr>
                      <p:cNvPr id="0" name="Picture 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735013"/>
                        <a:ext cx="7524750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1063"/>
          <p:cNvSpPr txBox="1">
            <a:spLocks noChangeArrowheads="1"/>
          </p:cNvSpPr>
          <p:nvPr/>
        </p:nvSpPr>
        <p:spPr bwMode="auto">
          <a:xfrm>
            <a:off x="251520" y="700088"/>
            <a:ext cx="1976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 (I) </a:t>
            </a:r>
            <a:r>
              <a:rPr lang="zh-CN" altLang="en-US" sz="2800" b="1" dirty="0">
                <a:solidFill>
                  <a:srgbClr val="FF3300"/>
                </a:solidFill>
              </a:rPr>
              <a:t>分割</a:t>
            </a:r>
          </a:p>
        </p:txBody>
      </p:sp>
      <p:sp>
        <p:nvSpPr>
          <p:cNvPr id="50216" name="Text Box 1064"/>
          <p:cNvSpPr txBox="1">
            <a:spLocks noChangeArrowheads="1"/>
          </p:cNvSpPr>
          <p:nvPr/>
        </p:nvSpPr>
        <p:spPr bwMode="auto">
          <a:xfrm>
            <a:off x="579438" y="2833688"/>
            <a:ext cx="3154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则该点流速为     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50217" name="Object 1065"/>
          <p:cNvGraphicFramePr>
            <a:graphicFrameLocks noChangeAspect="1"/>
          </p:cNvGraphicFramePr>
          <p:nvPr/>
        </p:nvGraphicFramePr>
        <p:xfrm>
          <a:off x="2843213" y="2900363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86" name="公式" r:id="rId27" imgW="279400" imgH="457200" progId="Equation.3">
                  <p:embed/>
                </p:oleObj>
              </mc:Choice>
              <mc:Fallback>
                <p:oleObj name="公式" r:id="rId27" imgW="279400" imgH="457200" progId="Equation.3">
                  <p:embed/>
                  <p:pic>
                    <p:nvPicPr>
                      <p:cNvPr id="0" name="Picture 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00363"/>
                        <a:ext cx="27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8" name="Text Box 1066"/>
          <p:cNvSpPr txBox="1">
            <a:spLocks noChangeArrowheads="1"/>
          </p:cNvSpPr>
          <p:nvPr/>
        </p:nvSpPr>
        <p:spPr bwMode="auto">
          <a:xfrm>
            <a:off x="609600" y="35194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法向量为     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50219" name="Object 1067"/>
          <p:cNvGraphicFramePr>
            <a:graphicFrameLocks noChangeAspect="1"/>
          </p:cNvGraphicFramePr>
          <p:nvPr/>
        </p:nvGraphicFramePr>
        <p:xfrm>
          <a:off x="2195513" y="3565525"/>
          <a:ext cx="3159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87" name="公式" r:id="rId29" imgW="317362" imgH="457002" progId="Equation.3">
                  <p:embed/>
                </p:oleObj>
              </mc:Choice>
              <mc:Fallback>
                <p:oleObj name="公式" r:id="rId29" imgW="317362" imgH="457002" progId="Equation.3">
                  <p:embed/>
                  <p:pic>
                    <p:nvPicPr>
                      <p:cNvPr id="0" name="Picture 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65525"/>
                        <a:ext cx="3159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0046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 animBg="1"/>
      <p:bldP spid="50203" grpId="0" animBg="1"/>
      <p:bldP spid="50205" grpId="0" animBg="1"/>
      <p:bldP spid="50210" grpId="0" animBg="1"/>
      <p:bldP spid="50211" grpId="0" animBg="1"/>
      <p:bldP spid="50216" grpId="0" autoUpdateAnimBg="0"/>
      <p:bldP spid="5021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480717"/>
              </p:ext>
            </p:extLst>
          </p:nvPr>
        </p:nvGraphicFramePr>
        <p:xfrm>
          <a:off x="251520" y="1484784"/>
          <a:ext cx="8784976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05" name="Document" r:id="rId3" imgW="8823833" imgH="753839" progId="Word.Document.8">
                  <p:embed/>
                </p:oleObj>
              </mc:Choice>
              <mc:Fallback>
                <p:oleObj name="Document" r:id="rId3" imgW="8823833" imgH="753839" progId="Word.Document.8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4"/>
                        <a:ext cx="8784976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990171"/>
              </p:ext>
            </p:extLst>
          </p:nvPr>
        </p:nvGraphicFramePr>
        <p:xfrm>
          <a:off x="238944" y="2191884"/>
          <a:ext cx="64881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06" name="文档" r:id="rId5" imgW="6316299" imgH="593759" progId="Word.Document.8">
                  <p:embed/>
                </p:oleObj>
              </mc:Choice>
              <mc:Fallback>
                <p:oleObj name="文档" r:id="rId5" imgW="6316299" imgH="593759" progId="Word.Document.8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44" y="2191884"/>
                        <a:ext cx="64881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761670"/>
              </p:ext>
            </p:extLst>
          </p:nvPr>
        </p:nvGraphicFramePr>
        <p:xfrm>
          <a:off x="440396" y="2774185"/>
          <a:ext cx="3960440" cy="5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07" name="公式" r:id="rId7" imgW="2076515" imgH="257029" progId="Equation.3">
                  <p:embed/>
                </p:oleObj>
              </mc:Choice>
              <mc:Fallback>
                <p:oleObj name="公式" r:id="rId7" imgW="2076515" imgH="257029" progId="Equation.3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96" y="2774185"/>
                        <a:ext cx="3960440" cy="505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764032"/>
              </p:ext>
            </p:extLst>
          </p:nvPr>
        </p:nvGraphicFramePr>
        <p:xfrm>
          <a:off x="251520" y="96738"/>
          <a:ext cx="777557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08" name="公式" r:id="rId9" imgW="3073400" imgH="520700" progId="Equation.3">
                  <p:embed/>
                </p:oleObj>
              </mc:Choice>
              <mc:Fallback>
                <p:oleObj name="公式" r:id="rId9" imgW="3073400" imgH="520700" progId="Equation.3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6738"/>
                        <a:ext cx="7775575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79512" y="3265820"/>
            <a:ext cx="180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(II) </a:t>
            </a:r>
            <a:r>
              <a:rPr lang="zh-CN" altLang="en-US" sz="2800" b="1" dirty="0">
                <a:solidFill>
                  <a:srgbClr val="FF0000"/>
                </a:solidFill>
              </a:rPr>
              <a:t>求和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72479"/>
              </p:ext>
            </p:extLst>
          </p:nvPr>
        </p:nvGraphicFramePr>
        <p:xfrm>
          <a:off x="251520" y="3802918"/>
          <a:ext cx="4608512" cy="49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09" name="文档" r:id="rId11" imgW="4599570" imgH="464092" progId="Word.Document.8">
                  <p:embed/>
                </p:oleObj>
              </mc:Choice>
              <mc:Fallback>
                <p:oleObj name="文档" r:id="rId11" imgW="4599570" imgH="464092" progId="Word.Document.8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802918"/>
                        <a:ext cx="4608512" cy="490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845108"/>
              </p:ext>
            </p:extLst>
          </p:nvPr>
        </p:nvGraphicFramePr>
        <p:xfrm>
          <a:off x="323697" y="4221088"/>
          <a:ext cx="2376095" cy="971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10" name="公式" r:id="rId13" imgW="2352634" imgH="952337" progId="Equation.3">
                  <p:embed/>
                </p:oleObj>
              </mc:Choice>
              <mc:Fallback>
                <p:oleObj name="公式" r:id="rId13" imgW="2352634" imgH="952337" progId="Equation.3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7" y="4221088"/>
                        <a:ext cx="2376095" cy="971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B310891A-0068-42A7-80B8-E0209D60B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11548"/>
              </p:ext>
            </p:extLst>
          </p:nvPr>
        </p:nvGraphicFramePr>
        <p:xfrm>
          <a:off x="2699792" y="4254354"/>
          <a:ext cx="5807272" cy="146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11" name="公式" r:id="rId15" imgW="6267337" imgH="1485851" progId="Equation.3">
                  <p:embed/>
                </p:oleObj>
              </mc:Choice>
              <mc:Fallback>
                <p:oleObj name="公式" r:id="rId15" imgW="6267337" imgH="1485851" progId="Equation.3">
                  <p:embed/>
                  <p:pic>
                    <p:nvPicPr>
                      <p:cNvPr id="81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254354"/>
                        <a:ext cx="5807272" cy="1460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>
            <a:extLst>
              <a:ext uri="{FF2B5EF4-FFF2-40B4-BE49-F238E27FC236}">
                <a16:creationId xmlns:a16="http://schemas.microsoft.com/office/drawing/2014/main" id="{E0596E69-BA66-40CC-8307-631459FB9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445224"/>
            <a:ext cx="2302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cs typeface="Times New Roman" panose="02020603050405020304" pitchFamily="18" charset="0"/>
              </a:rPr>
              <a:t>(III) </a:t>
            </a:r>
            <a:r>
              <a:rPr lang="zh-CN" altLang="en-US" sz="2800" b="1" dirty="0">
                <a:solidFill>
                  <a:srgbClr val="FF3300"/>
                </a:solidFill>
                <a:cs typeface="Times New Roman" panose="02020603050405020304" pitchFamily="18" charset="0"/>
              </a:rPr>
              <a:t>取极限</a:t>
            </a:r>
            <a:endParaRPr lang="zh-CN" altLang="en-US" sz="2800" dirty="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1E0DE4-CDE9-4356-B07B-A9B34A77F8D1}"/>
              </a:ext>
            </a:extLst>
          </p:cNvPr>
          <p:cNvGrpSpPr/>
          <p:nvPr/>
        </p:nvGrpSpPr>
        <p:grpSpPr>
          <a:xfrm>
            <a:off x="395536" y="6021288"/>
            <a:ext cx="5472608" cy="407243"/>
            <a:chOff x="936787" y="4646250"/>
            <a:chExt cx="6659548" cy="498457"/>
          </a:xfrm>
        </p:grpSpPr>
        <p:graphicFrame>
          <p:nvGraphicFramePr>
            <p:cNvPr id="12" name="Object 10">
              <a:extLst>
                <a:ext uri="{FF2B5EF4-FFF2-40B4-BE49-F238E27FC236}">
                  <a16:creationId xmlns:a16="http://schemas.microsoft.com/office/drawing/2014/main" id="{ABCE33F3-C603-4461-83F3-BE4A2EE9AE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6805826"/>
                </p:ext>
              </p:extLst>
            </p:nvPr>
          </p:nvGraphicFramePr>
          <p:xfrm>
            <a:off x="936787" y="4715592"/>
            <a:ext cx="106680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212" name="公式" r:id="rId17" imgW="790567" imgH="266586" progId="Equation.3">
                    <p:embed/>
                  </p:oleObj>
                </mc:Choice>
                <mc:Fallback>
                  <p:oleObj name="公式" r:id="rId17" imgW="790567" imgH="266586" progId="Equation.3">
                    <p:embed/>
                    <p:pic>
                      <p:nvPicPr>
                        <p:cNvPr id="1946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787" y="4715592"/>
                          <a:ext cx="1066800" cy="373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>
              <a:extLst>
                <a:ext uri="{FF2B5EF4-FFF2-40B4-BE49-F238E27FC236}">
                  <a16:creationId xmlns:a16="http://schemas.microsoft.com/office/drawing/2014/main" id="{42A5C48D-5DD7-4663-8094-37A803BE0F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4723043"/>
                </p:ext>
              </p:extLst>
            </p:nvPr>
          </p:nvGraphicFramePr>
          <p:xfrm>
            <a:off x="2114461" y="4646250"/>
            <a:ext cx="5481874" cy="49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213" name="Equation" r:id="rId19" imgW="4775040" imgH="444240" progId="Equation.3">
                    <p:embed/>
                  </p:oleObj>
                </mc:Choice>
                <mc:Fallback>
                  <p:oleObj name="Equation" r:id="rId19" imgW="4775040" imgH="444240" progId="Equation.3">
                    <p:embed/>
                    <p:pic>
                      <p:nvPicPr>
                        <p:cNvPr id="1946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461" y="4646250"/>
                          <a:ext cx="5481874" cy="4984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270510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utoUpdateAnimBg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117134"/>
              </p:ext>
            </p:extLst>
          </p:nvPr>
        </p:nvGraphicFramePr>
        <p:xfrm>
          <a:off x="251519" y="404664"/>
          <a:ext cx="8356879" cy="353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528" name="Document" r:id="rId3" imgW="9466495" imgH="4056167" progId="Word.Document.8">
                  <p:embed/>
                </p:oleObj>
              </mc:Choice>
              <mc:Fallback>
                <p:oleObj name="Document" r:id="rId3" imgW="9466495" imgH="4056167" progId="Word.Document.8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404664"/>
                        <a:ext cx="8356879" cy="353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A9CCE3EB-9015-41C3-86E2-B030DAD2F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-27384"/>
            <a:ext cx="1872208" cy="60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、定义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1EE483-5AC4-417B-AB77-8D5ADEB6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933056"/>
            <a:ext cx="1872208" cy="60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、性质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D491F37-EC15-4399-8227-46BB536AF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739828"/>
              </p:ext>
            </p:extLst>
          </p:nvPr>
        </p:nvGraphicFramePr>
        <p:xfrm>
          <a:off x="395536" y="4373012"/>
          <a:ext cx="7992888" cy="239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529" name="Document" r:id="rId5" imgW="9749684" imgH="2927391" progId="Word.Document.8">
                  <p:embed/>
                </p:oleObj>
              </mc:Choice>
              <mc:Fallback>
                <p:oleObj name="Document" r:id="rId5" imgW="9749684" imgH="2927391" progId="Word.Document.8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73012"/>
                        <a:ext cx="7992888" cy="2395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8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71014"/>
              </p:ext>
            </p:extLst>
          </p:nvPr>
        </p:nvGraphicFramePr>
        <p:xfrm>
          <a:off x="251520" y="2636912"/>
          <a:ext cx="8041778" cy="3091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604" name="Document" r:id="rId3" imgW="9632378" imgH="3711514" progId="Word.Document.8">
                  <p:embed/>
                </p:oleObj>
              </mc:Choice>
              <mc:Fallback>
                <p:oleObj name="Document" r:id="rId3" imgW="9632378" imgH="3711514" progId="Word.Document.8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36912"/>
                        <a:ext cx="8041778" cy="3091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52192"/>
              </p:ext>
            </p:extLst>
          </p:nvPr>
        </p:nvGraphicFramePr>
        <p:xfrm>
          <a:off x="247203" y="549276"/>
          <a:ext cx="8213229" cy="1955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605" name="Document" r:id="rId5" imgW="9387332" imgH="2243492" progId="Word.Document.8">
                  <p:embed/>
                </p:oleObj>
              </mc:Choice>
              <mc:Fallback>
                <p:oleObj name="Document" r:id="rId5" imgW="9387332" imgH="2243492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03" y="549276"/>
                        <a:ext cx="8213229" cy="1955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4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82520"/>
              </p:ext>
            </p:extLst>
          </p:nvPr>
        </p:nvGraphicFramePr>
        <p:xfrm>
          <a:off x="431540" y="548680"/>
          <a:ext cx="8280920" cy="254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44" name="Document" r:id="rId3" imgW="9392370" imgH="2908284" progId="Word.Document.8">
                  <p:embed/>
                </p:oleObj>
              </mc:Choice>
              <mc:Fallback>
                <p:oleObj name="Document" r:id="rId3" imgW="9392370" imgH="2908284" progId="Word.Document.8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548680"/>
                        <a:ext cx="8280920" cy="2543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DC94F294-8079-490F-B0E0-F682A3EB4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17872"/>
              </p:ext>
            </p:extLst>
          </p:nvPr>
        </p:nvGraphicFramePr>
        <p:xfrm>
          <a:off x="683568" y="3645024"/>
          <a:ext cx="6093296" cy="15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45" name="公式" r:id="rId5" imgW="3295731" imgH="857104" progId="Equation.3">
                  <p:embed/>
                </p:oleObj>
              </mc:Choice>
              <mc:Fallback>
                <p:oleObj name="公式" r:id="rId5" imgW="3295731" imgH="857104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5024"/>
                        <a:ext cx="6093296" cy="15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C05F76DC-F29E-4BF6-A47F-449DE3694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780928"/>
            <a:ext cx="7920880" cy="66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注记</a:t>
            </a:r>
            <a:r>
              <a:rPr lang="en-US" altLang="zh-CN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第二类曲面积分也称为对坐标的曲面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积分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7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24935"/>
              </p:ext>
            </p:extLst>
          </p:nvPr>
        </p:nvGraphicFramePr>
        <p:xfrm>
          <a:off x="179388" y="328613"/>
          <a:ext cx="8497887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51" name="Document" r:id="rId3" imgW="9421516" imgH="3458071" progId="Word.Document.8">
                  <p:embed/>
                </p:oleObj>
              </mc:Choice>
              <mc:Fallback>
                <p:oleObj name="Document" r:id="rId3" imgW="9421516" imgH="3458071" progId="Word.Document.8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28613"/>
                        <a:ext cx="8497887" cy="307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437252"/>
              </p:ext>
            </p:extLst>
          </p:nvPr>
        </p:nvGraphicFramePr>
        <p:xfrm>
          <a:off x="251520" y="3356992"/>
          <a:ext cx="8712968" cy="313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52" name="Document" r:id="rId5" imgW="10346071" imgH="3705415" progId="">
                  <p:embed/>
                </p:oleObj>
              </mc:Choice>
              <mc:Fallback>
                <p:oleObj name="Document" r:id="rId5" imgW="10346071" imgH="3705415" progId="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56992"/>
                        <a:ext cx="8712968" cy="3132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4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6254"/>
              </p:ext>
            </p:extLst>
          </p:nvPr>
        </p:nvGraphicFramePr>
        <p:xfrm>
          <a:off x="395536" y="1484784"/>
          <a:ext cx="8100088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691" name="Document" r:id="rId3" imgW="8769138" imgH="4616770" progId="Word.Document.8">
                  <p:embed/>
                </p:oleObj>
              </mc:Choice>
              <mc:Fallback>
                <p:oleObj name="Document" r:id="rId3" imgW="8769138" imgH="4616770" progId="Word.Document.8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84784"/>
                        <a:ext cx="8100088" cy="4248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3744894C-1106-4034-82FB-5214ED83F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76" y="116632"/>
            <a:ext cx="2081808" cy="66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、计算法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9FB1E7-41D3-4B7C-9EE1-5A4F270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819274"/>
            <a:ext cx="3384376" cy="66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）直角坐标形式</a:t>
            </a:r>
          </a:p>
        </p:txBody>
      </p:sp>
    </p:spTree>
    <p:extLst>
      <p:ext uri="{BB962C8B-B14F-4D97-AF65-F5344CB8AC3E}">
        <p14:creationId xmlns:p14="http://schemas.microsoft.com/office/powerpoint/2010/main" val="3263218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47421"/>
              </p:ext>
            </p:extLst>
          </p:nvPr>
        </p:nvGraphicFramePr>
        <p:xfrm>
          <a:off x="639763" y="908720"/>
          <a:ext cx="4652317" cy="43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06" name="公式" r:id="rId3" imgW="4876800" imgH="457200" progId="Equation.3">
                  <p:embed/>
                </p:oleObj>
              </mc:Choice>
              <mc:Fallback>
                <p:oleObj name="公式" r:id="rId3" imgW="4876800" imgH="4572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908720"/>
                        <a:ext cx="4652317" cy="436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602312"/>
              </p:ext>
            </p:extLst>
          </p:nvPr>
        </p:nvGraphicFramePr>
        <p:xfrm>
          <a:off x="792163" y="1501047"/>
          <a:ext cx="5796061" cy="875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07" name="公式" r:id="rId5" imgW="3505119" imgH="523956" progId="Equation.3">
                  <p:embed/>
                </p:oleObj>
              </mc:Choice>
              <mc:Fallback>
                <p:oleObj name="公式" r:id="rId5" imgW="3505119" imgH="523956" progId="Equation.3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501047"/>
                        <a:ext cx="5796061" cy="875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617808"/>
              </p:ext>
            </p:extLst>
          </p:nvPr>
        </p:nvGraphicFramePr>
        <p:xfrm>
          <a:off x="715963" y="2363664"/>
          <a:ext cx="4576117" cy="42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08" name="公式" r:id="rId7" imgW="4876800" imgH="457200" progId="Equation.3">
                  <p:embed/>
                </p:oleObj>
              </mc:Choice>
              <mc:Fallback>
                <p:oleObj name="公式" r:id="rId7" imgW="4876800" imgH="457200" progId="Equation.3">
                  <p:embed/>
                  <p:pic>
                    <p:nvPicPr>
                      <p:cNvPr id="52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363664"/>
                        <a:ext cx="4576117" cy="429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87232"/>
              </p:ext>
            </p:extLst>
          </p:nvPr>
        </p:nvGraphicFramePr>
        <p:xfrm>
          <a:off x="715963" y="2948177"/>
          <a:ext cx="6736357" cy="96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09" name="公式" r:id="rId9" imgW="3533718" imgH="495284" progId="Equation.3">
                  <p:embed/>
                </p:oleObj>
              </mc:Choice>
              <mc:Fallback>
                <p:oleObj name="公式" r:id="rId9" imgW="3533718" imgH="495284" progId="Equation.3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948177"/>
                        <a:ext cx="6736357" cy="96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57200" y="3889639"/>
            <a:ext cx="803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>
                <a:latin typeface="宋体" charset="-122"/>
              </a:rPr>
              <a:t>对坐标的曲面积分</a:t>
            </a:r>
            <a:r>
              <a:rPr lang="en-US" altLang="zh-CN" sz="2800" b="1" dirty="0">
                <a:latin typeface="宋体" charset="-122"/>
              </a:rPr>
              <a:t>,</a:t>
            </a:r>
            <a:r>
              <a:rPr lang="zh-CN" altLang="en-US" sz="2800" b="1" dirty="0">
                <a:latin typeface="宋体" charset="-122"/>
              </a:rPr>
              <a:t>必须注意</a:t>
            </a:r>
            <a:r>
              <a:rPr lang="zh-CN" altLang="en-US" sz="2800" b="1" dirty="0">
                <a:solidFill>
                  <a:srgbClr val="CC3300"/>
                </a:solidFill>
                <a:latin typeface="宋体" charset="-122"/>
              </a:rPr>
              <a:t>曲面所取的侧</a:t>
            </a:r>
            <a:r>
              <a:rPr lang="en-US" altLang="zh-CN" sz="2800" b="1" dirty="0">
                <a:solidFill>
                  <a:srgbClr val="CC3300"/>
                </a:solidFill>
                <a:latin typeface="宋体" charset="-122"/>
              </a:rPr>
              <a:t>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4651415"/>
            <a:ext cx="6984776" cy="52322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注记</a:t>
            </a:r>
            <a:r>
              <a:rPr lang="zh-CN" altLang="en-US" sz="2800" b="1" dirty="0"/>
              <a:t>：此方法步骤为</a:t>
            </a:r>
            <a:r>
              <a:rPr lang="en-US" altLang="zh-CN" sz="2800" b="1" dirty="0">
                <a:solidFill>
                  <a:srgbClr val="9900FF"/>
                </a:solidFill>
              </a:rPr>
              <a:t>“</a:t>
            </a:r>
            <a:r>
              <a:rPr lang="zh-CN" altLang="en-US" sz="2800" b="1" dirty="0">
                <a:solidFill>
                  <a:srgbClr val="9900FF"/>
                </a:solidFill>
                <a:latin typeface="宋体" charset="-122"/>
              </a:rPr>
              <a:t>一投</a:t>
            </a:r>
            <a:r>
              <a:rPr lang="en-US" altLang="zh-CN" sz="2800" b="1" dirty="0">
                <a:solidFill>
                  <a:srgbClr val="9900FF"/>
                </a:solidFill>
                <a:latin typeface="宋体" charset="-122"/>
              </a:rPr>
              <a:t>,</a:t>
            </a:r>
            <a:r>
              <a:rPr lang="zh-CN" altLang="en-US" sz="2800" b="1" dirty="0">
                <a:solidFill>
                  <a:srgbClr val="9900FF"/>
                </a:solidFill>
                <a:latin typeface="宋体" charset="-122"/>
              </a:rPr>
              <a:t>二代</a:t>
            </a:r>
            <a:r>
              <a:rPr lang="en-US" altLang="zh-CN" sz="2800" b="1" dirty="0">
                <a:solidFill>
                  <a:srgbClr val="9900FF"/>
                </a:solidFill>
                <a:latin typeface="宋体" charset="-122"/>
              </a:rPr>
              <a:t>,</a:t>
            </a:r>
            <a:r>
              <a:rPr lang="zh-CN" altLang="en-US" sz="2800" b="1" dirty="0">
                <a:solidFill>
                  <a:srgbClr val="9900FF"/>
                </a:solidFill>
                <a:latin typeface="宋体" charset="-122"/>
              </a:rPr>
              <a:t>三定号</a:t>
            </a:r>
            <a:r>
              <a:rPr lang="zh-CN" altLang="en-US" sz="2800" b="1" dirty="0">
                <a:solidFill>
                  <a:srgbClr val="9900FF"/>
                </a:solidFill>
              </a:rPr>
              <a:t>”</a:t>
            </a:r>
            <a:endParaRPr lang="zh-CN" altLang="en-US" sz="2800" dirty="0">
              <a:solidFill>
                <a:srgbClr val="9900FF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6933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92682"/>
              </p:ext>
            </p:extLst>
          </p:nvPr>
        </p:nvGraphicFramePr>
        <p:xfrm>
          <a:off x="179512" y="332656"/>
          <a:ext cx="8723732" cy="148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439" name="Document" r:id="rId3" imgW="9508650" imgH="1696711" progId="">
                  <p:embed/>
                </p:oleObj>
              </mc:Choice>
              <mc:Fallback>
                <p:oleObj name="Document" r:id="rId3" imgW="9508650" imgH="1696711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8723732" cy="1481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860032" y="3213001"/>
            <a:ext cx="4176712" cy="2808287"/>
            <a:chOff x="4860032" y="3213001"/>
            <a:chExt cx="4176712" cy="2808287"/>
          </a:xfrm>
        </p:grpSpPr>
        <p:graphicFrame>
          <p:nvGraphicFramePr>
            <p:cNvPr id="3686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767574"/>
                </p:ext>
              </p:extLst>
            </p:nvPr>
          </p:nvGraphicFramePr>
          <p:xfrm>
            <a:off x="4860032" y="3213001"/>
            <a:ext cx="4176712" cy="280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440" name="Picture" r:id="rId5" imgW="2743200" imgH="1828800" progId="Word.Picture.8">
                    <p:embed/>
                  </p:oleObj>
                </mc:Choice>
                <mc:Fallback>
                  <p:oleObj name="Picture" r:id="rId5" imgW="2743200" imgH="1828800" progId="Word.Picture.8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3213001"/>
                          <a:ext cx="4176712" cy="280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5687888" y="3319560"/>
              <a:ext cx="2736850" cy="2376487"/>
              <a:chOff x="8947" y="9108"/>
              <a:chExt cx="2563" cy="2341"/>
            </a:xfrm>
          </p:grpSpPr>
          <p:sp>
            <p:nvSpPr>
              <p:cNvPr id="36870" name="Line 6"/>
              <p:cNvSpPr>
                <a:spLocks noChangeShapeType="1"/>
              </p:cNvSpPr>
              <p:nvPr/>
            </p:nvSpPr>
            <p:spPr bwMode="auto">
              <a:xfrm flipH="1">
                <a:off x="9350" y="10512"/>
                <a:ext cx="567" cy="5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1" name="Line 7"/>
              <p:cNvSpPr>
                <a:spLocks noChangeShapeType="1"/>
              </p:cNvSpPr>
              <p:nvPr/>
            </p:nvSpPr>
            <p:spPr bwMode="auto">
              <a:xfrm>
                <a:off x="9900" y="10512"/>
                <a:ext cx="9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2" name="Line 8"/>
              <p:cNvSpPr>
                <a:spLocks noChangeShapeType="1"/>
              </p:cNvSpPr>
              <p:nvPr/>
            </p:nvSpPr>
            <p:spPr bwMode="auto">
              <a:xfrm flipV="1">
                <a:off x="9911" y="9576"/>
                <a:ext cx="1" cy="9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873" name="Group 9"/>
              <p:cNvGrpSpPr>
                <a:grpSpLocks/>
              </p:cNvGrpSpPr>
              <p:nvPr/>
            </p:nvGrpSpPr>
            <p:grpSpPr bwMode="auto">
              <a:xfrm>
                <a:off x="8947" y="9108"/>
                <a:ext cx="2563" cy="2341"/>
                <a:chOff x="8947" y="9108"/>
                <a:chExt cx="2563" cy="2341"/>
              </a:xfrm>
            </p:grpSpPr>
            <p:sp>
              <p:nvSpPr>
                <p:cNvPr id="36874" name="Line 10"/>
                <p:cNvSpPr>
                  <a:spLocks noChangeShapeType="1"/>
                </p:cNvSpPr>
                <p:nvPr/>
              </p:nvSpPr>
              <p:spPr bwMode="auto">
                <a:xfrm>
                  <a:off x="10830" y="10512"/>
                  <a:ext cx="6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7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9900" y="9108"/>
                  <a:ext cx="1" cy="4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7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8947" y="10980"/>
                  <a:ext cx="454" cy="4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77" name="Line 13"/>
                <p:cNvSpPr>
                  <a:spLocks noChangeShapeType="1"/>
                </p:cNvSpPr>
                <p:nvPr/>
              </p:nvSpPr>
              <p:spPr bwMode="auto">
                <a:xfrm>
                  <a:off x="9911" y="9576"/>
                  <a:ext cx="964" cy="93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7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9360" y="9576"/>
                  <a:ext cx="541" cy="14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7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360" y="10512"/>
                  <a:ext cx="1531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8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0397" y="10044"/>
                  <a:ext cx="404" cy="30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8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036" y="9576"/>
                  <a:ext cx="361" cy="2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8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9174" y="10280"/>
                  <a:ext cx="57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83" name="Line 19"/>
                <p:cNvSpPr>
                  <a:spLocks noChangeShapeType="1"/>
                </p:cNvSpPr>
                <p:nvPr/>
              </p:nvSpPr>
              <p:spPr bwMode="auto">
                <a:xfrm>
                  <a:off x="10080" y="10668"/>
                  <a:ext cx="108" cy="5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860624"/>
              </p:ext>
            </p:extLst>
          </p:nvPr>
        </p:nvGraphicFramePr>
        <p:xfrm>
          <a:off x="132930" y="1916833"/>
          <a:ext cx="7029767" cy="344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441" name="Document" r:id="rId7" imgW="8253239" imgH="4019927" progId="">
                  <p:embed/>
                </p:oleObj>
              </mc:Choice>
              <mc:Fallback>
                <p:oleObj name="Document" r:id="rId7" imgW="8253239" imgH="4019927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30" y="1916833"/>
                        <a:ext cx="7029767" cy="3442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573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83704"/>
              </p:ext>
            </p:extLst>
          </p:nvPr>
        </p:nvGraphicFramePr>
        <p:xfrm>
          <a:off x="144662" y="1890771"/>
          <a:ext cx="7091581" cy="174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10" name="Document" r:id="rId3" imgW="8644948" imgH="2117020" progId="">
                  <p:embed/>
                </p:oleObj>
              </mc:Choice>
              <mc:Fallback>
                <p:oleObj name="Document" r:id="rId3" imgW="8644948" imgH="2117020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62" y="1890771"/>
                        <a:ext cx="7091581" cy="1740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02323"/>
              </p:ext>
            </p:extLst>
          </p:nvPr>
        </p:nvGraphicFramePr>
        <p:xfrm>
          <a:off x="300038" y="195263"/>
          <a:ext cx="7075487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11" name="Document" r:id="rId5" imgW="8307603" imgH="2168119" progId="">
                  <p:embed/>
                </p:oleObj>
              </mc:Choice>
              <mc:Fallback>
                <p:oleObj name="Document" r:id="rId5" imgW="8307603" imgH="2168119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95263"/>
                        <a:ext cx="7075487" cy="184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860032" y="2492921"/>
            <a:ext cx="4176712" cy="2808287"/>
            <a:chOff x="4860032" y="3213001"/>
            <a:chExt cx="4176712" cy="2808287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8873050"/>
                </p:ext>
              </p:extLst>
            </p:nvPr>
          </p:nvGraphicFramePr>
          <p:xfrm>
            <a:off x="4860032" y="3213001"/>
            <a:ext cx="4176712" cy="280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512" name="Picture" r:id="rId7" imgW="2743200" imgH="1828800" progId="Word.Picture.8">
                    <p:embed/>
                  </p:oleObj>
                </mc:Choice>
                <mc:Fallback>
                  <p:oleObj name="Picture" r:id="rId7" imgW="2743200" imgH="1828800" progId="Word.Picture.8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3213001"/>
                          <a:ext cx="4176712" cy="280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5687888" y="3319560"/>
              <a:ext cx="2736850" cy="2376487"/>
              <a:chOff x="8947" y="9108"/>
              <a:chExt cx="2563" cy="2341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H="1">
                <a:off x="9350" y="10512"/>
                <a:ext cx="567" cy="5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9900" y="10512"/>
                <a:ext cx="9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V="1">
                <a:off x="9911" y="9576"/>
                <a:ext cx="1" cy="9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8947" y="9108"/>
                <a:ext cx="2563" cy="2341"/>
                <a:chOff x="8947" y="9108"/>
                <a:chExt cx="2563" cy="2341"/>
              </a:xfrm>
            </p:grpSpPr>
            <p:sp>
              <p:nvSpPr>
                <p:cNvPr id="12" name="Line 10"/>
                <p:cNvSpPr>
                  <a:spLocks noChangeShapeType="1"/>
                </p:cNvSpPr>
                <p:nvPr/>
              </p:nvSpPr>
              <p:spPr bwMode="auto">
                <a:xfrm>
                  <a:off x="10830" y="10512"/>
                  <a:ext cx="6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9900" y="9108"/>
                  <a:ext cx="1" cy="4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8947" y="10980"/>
                  <a:ext cx="454" cy="4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3"/>
                <p:cNvSpPr>
                  <a:spLocks noChangeShapeType="1"/>
                </p:cNvSpPr>
                <p:nvPr/>
              </p:nvSpPr>
              <p:spPr bwMode="auto">
                <a:xfrm>
                  <a:off x="9911" y="9576"/>
                  <a:ext cx="964" cy="93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9360" y="9576"/>
                  <a:ext cx="541" cy="14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360" y="10512"/>
                  <a:ext cx="1531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0397" y="10044"/>
                  <a:ext cx="404" cy="30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036" y="9576"/>
                  <a:ext cx="361" cy="2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9174" y="10280"/>
                  <a:ext cx="57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>
                  <a:off x="10080" y="10668"/>
                  <a:ext cx="108" cy="5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704674"/>
              </p:ext>
            </p:extLst>
          </p:nvPr>
        </p:nvGraphicFramePr>
        <p:xfrm>
          <a:off x="280163" y="3274674"/>
          <a:ext cx="5587981" cy="289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13" name="Document" r:id="rId9" imgW="6883340" imgH="3550318" progId="">
                  <p:embed/>
                </p:oleObj>
              </mc:Choice>
              <mc:Fallback>
                <p:oleObj name="Document" r:id="rId9" imgW="6883340" imgH="3550318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63" y="3274674"/>
                        <a:ext cx="5587981" cy="2890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5"/>
          <p:cNvGraphicFramePr>
            <a:graphicFrameLocks noChangeAspect="1"/>
          </p:cNvGraphicFramePr>
          <p:nvPr/>
        </p:nvGraphicFramePr>
        <p:xfrm>
          <a:off x="539750" y="715963"/>
          <a:ext cx="381635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742" name="文档" r:id="rId3" imgW="3800645" imgH="2705116" progId="Word.Document.8">
                  <p:embed/>
                </p:oleObj>
              </mc:Choice>
              <mc:Fallback>
                <p:oleObj name="文档" r:id="rId3" imgW="3800645" imgH="2705116" progId="Word.Document.8">
                  <p:embed/>
                  <p:pic>
                    <p:nvPicPr>
                      <p:cNvPr id="0" name="Picture 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15963"/>
                        <a:ext cx="3816350" cy="270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381000" y="33782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1235075" y="3438525"/>
          <a:ext cx="364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743" name="公式" r:id="rId5" imgW="3644900" imgH="457200" progId="Equation.3">
                  <p:embed/>
                </p:oleObj>
              </mc:Choice>
              <mc:Fallback>
                <p:oleObj name="公式" r:id="rId5" imgW="3644900" imgH="457200" progId="Equation.3">
                  <p:embed/>
                  <p:pic>
                    <p:nvPicPr>
                      <p:cNvPr id="0" name="Picture 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438525"/>
                        <a:ext cx="364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30"/>
          <p:cNvGraphicFramePr>
            <a:graphicFrameLocks noChangeAspect="1"/>
          </p:cNvGraphicFramePr>
          <p:nvPr/>
        </p:nvGraphicFramePr>
        <p:xfrm>
          <a:off x="1298575" y="4140200"/>
          <a:ext cx="382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744" name="公式" r:id="rId7" imgW="3822700" imgH="508000" progId="Equation.3">
                  <p:embed/>
                </p:oleObj>
              </mc:Choice>
              <mc:Fallback>
                <p:oleObj name="公式" r:id="rId7" imgW="3822700" imgH="508000" progId="Equation.3">
                  <p:embed/>
                  <p:pic>
                    <p:nvPicPr>
                      <p:cNvPr id="0" name="Picture 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140200"/>
                        <a:ext cx="3822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1323975" y="4902200"/>
          <a:ext cx="363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745" name="公式" r:id="rId9" imgW="3632200" imgH="508000" progId="Equation.3">
                  <p:embed/>
                </p:oleObj>
              </mc:Choice>
              <mc:Fallback>
                <p:oleObj name="公式" r:id="rId9" imgW="3632200" imgH="508000" progId="Equation.3">
                  <p:embed/>
                  <p:pic>
                    <p:nvPicPr>
                      <p:cNvPr id="0" name="Picture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4902200"/>
                        <a:ext cx="3632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076825" y="1052513"/>
            <a:ext cx="3124200" cy="3124200"/>
            <a:chOff x="3408" y="480"/>
            <a:chExt cx="1647" cy="1722"/>
          </a:xfrm>
        </p:grpSpPr>
        <p:graphicFrame>
          <p:nvGraphicFramePr>
            <p:cNvPr id="16393" name="Object 34"/>
            <p:cNvGraphicFramePr>
              <a:graphicFrameLocks noChangeAspect="1"/>
            </p:cNvGraphicFramePr>
            <p:nvPr/>
          </p:nvGraphicFramePr>
          <p:xfrm>
            <a:off x="3696" y="480"/>
            <a:ext cx="1272" cy="1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746" name="BMP 图象" r:id="rId11" imgW="2019048" imgH="2734057" progId="PBrush">
                    <p:embed/>
                  </p:oleObj>
                </mc:Choice>
                <mc:Fallback>
                  <p:oleObj name="BMP 图象" r:id="rId11" imgW="2019048" imgH="2734057" progId="PBrush">
                    <p:embed/>
                    <p:pic>
                      <p:nvPicPr>
                        <p:cNvPr id="0" name="Picture 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80"/>
                          <a:ext cx="1272" cy="1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Line 35"/>
            <p:cNvSpPr>
              <a:spLocks noChangeShapeType="1"/>
            </p:cNvSpPr>
            <p:nvPr/>
          </p:nvSpPr>
          <p:spPr bwMode="auto">
            <a:xfrm flipV="1">
              <a:off x="4116" y="480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Line 36"/>
            <p:cNvSpPr>
              <a:spLocks noChangeShapeType="1"/>
            </p:cNvSpPr>
            <p:nvPr/>
          </p:nvSpPr>
          <p:spPr bwMode="auto">
            <a:xfrm>
              <a:off x="4692" y="1488"/>
              <a:ext cx="24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Line 37"/>
            <p:cNvSpPr>
              <a:spLocks noChangeShapeType="1"/>
            </p:cNvSpPr>
            <p:nvPr/>
          </p:nvSpPr>
          <p:spPr bwMode="auto">
            <a:xfrm flipH="1">
              <a:off x="3576" y="1656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4" name="Object 38"/>
            <p:cNvGraphicFramePr>
              <a:graphicFrameLocks noChangeAspect="1"/>
            </p:cNvGraphicFramePr>
            <p:nvPr/>
          </p:nvGraphicFramePr>
          <p:xfrm>
            <a:off x="3408" y="182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747" name="公式" r:id="rId13" imgW="247520" imgH="228698" progId="Equation.3">
                    <p:embed/>
                  </p:oleObj>
                </mc:Choice>
                <mc:Fallback>
                  <p:oleObj name="公式" r:id="rId13" imgW="247520" imgH="228698" progId="Equation.3">
                    <p:embed/>
                    <p:pic>
                      <p:nvPicPr>
                        <p:cNvPr id="0" name="Picture 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824"/>
                          <a:ext cx="159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39"/>
            <p:cNvGraphicFramePr>
              <a:graphicFrameLocks noChangeAspect="1"/>
            </p:cNvGraphicFramePr>
            <p:nvPr/>
          </p:nvGraphicFramePr>
          <p:xfrm>
            <a:off x="4896" y="1481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748" name="公式" r:id="rId15" imgW="247520" imgH="304816" progId="Equation.3">
                    <p:embed/>
                  </p:oleObj>
                </mc:Choice>
                <mc:Fallback>
                  <p:oleObj name="公式" r:id="rId15" imgW="247520" imgH="304816" progId="Equation.3">
                    <p:embed/>
                    <p:pic>
                      <p:nvPicPr>
                        <p:cNvPr id="0" name="Picture 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481"/>
                          <a:ext cx="15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40"/>
            <p:cNvGraphicFramePr>
              <a:graphicFrameLocks noChangeAspect="1"/>
            </p:cNvGraphicFramePr>
            <p:nvPr/>
          </p:nvGraphicFramePr>
          <p:xfrm>
            <a:off x="3936" y="480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749" name="公式" r:id="rId17" imgW="190662" imgH="247813" progId="Equation.3">
                    <p:embed/>
                  </p:oleObj>
                </mc:Choice>
                <mc:Fallback>
                  <p:oleObj name="公式" r:id="rId17" imgW="190662" imgH="247813" progId="Equation.3">
                    <p:embed/>
                    <p:pic>
                      <p:nvPicPr>
                        <p:cNvPr id="0" name="Picture 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480"/>
                          <a:ext cx="127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443663" y="1484313"/>
            <a:ext cx="1223962" cy="685800"/>
            <a:chOff x="3981" y="912"/>
            <a:chExt cx="771" cy="432"/>
          </a:xfrm>
        </p:grpSpPr>
        <p:graphicFrame>
          <p:nvGraphicFramePr>
            <p:cNvPr id="16391" name="Object 43"/>
            <p:cNvGraphicFramePr>
              <a:graphicFrameLocks noChangeAspect="1"/>
            </p:cNvGraphicFramePr>
            <p:nvPr/>
          </p:nvGraphicFramePr>
          <p:xfrm>
            <a:off x="3981" y="1152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750" name="公式" r:id="rId19" imgW="361918" imgH="409608" progId="Equation.3">
                    <p:embed/>
                  </p:oleObj>
                </mc:Choice>
                <mc:Fallback>
                  <p:oleObj name="公式" r:id="rId19" imgW="361918" imgH="409608" progId="Equation.3">
                    <p:embed/>
                    <p:pic>
                      <p:nvPicPr>
                        <p:cNvPr id="0" name="Picture 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1152"/>
                          <a:ext cx="16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Line 44"/>
            <p:cNvSpPr>
              <a:spLocks noChangeShapeType="1"/>
            </p:cNvSpPr>
            <p:nvPr/>
          </p:nvSpPr>
          <p:spPr bwMode="auto">
            <a:xfrm flipV="1">
              <a:off x="4368" y="1008"/>
              <a:ext cx="384" cy="24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2" name="Object 23"/>
            <p:cNvGraphicFramePr>
              <a:graphicFrameLocks noChangeAspect="1"/>
            </p:cNvGraphicFramePr>
            <p:nvPr/>
          </p:nvGraphicFramePr>
          <p:xfrm>
            <a:off x="4512" y="912"/>
            <a:ext cx="152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751" name="公式" r:id="rId21" imgW="257053" imgH="247813" progId="Equation.3">
                    <p:embed/>
                  </p:oleObj>
                </mc:Choice>
                <mc:Fallback>
                  <p:oleObj name="公式" r:id="rId21" imgW="257053" imgH="247813" progId="Equation.3">
                    <p:embed/>
                    <p:pic>
                      <p:nvPicPr>
                        <p:cNvPr id="0" name="Picture 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912"/>
                          <a:ext cx="152" cy="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08" name="Object 48"/>
          <p:cNvGraphicFramePr>
            <a:graphicFrameLocks noChangeAspect="1"/>
          </p:cNvGraphicFramePr>
          <p:nvPr/>
        </p:nvGraphicFramePr>
        <p:xfrm>
          <a:off x="6156325" y="3500438"/>
          <a:ext cx="1079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752" name="公式" r:id="rId23" imgW="495381" imgH="209583" progId="Equation.3">
                  <p:embed/>
                </p:oleObj>
              </mc:Choice>
              <mc:Fallback>
                <p:oleObj name="公式" r:id="rId23" imgW="495381" imgH="209583" progId="Equation.3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500438"/>
                        <a:ext cx="10795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0" name="Line 50"/>
          <p:cNvSpPr>
            <a:spLocks noChangeShapeType="1"/>
          </p:cNvSpPr>
          <p:nvPr/>
        </p:nvSpPr>
        <p:spPr bwMode="auto">
          <a:xfrm>
            <a:off x="6462713" y="3648075"/>
            <a:ext cx="623887" cy="6191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Rectangle 51"/>
          <p:cNvSpPr>
            <a:spLocks noChangeArrowheads="1"/>
          </p:cNvSpPr>
          <p:nvPr/>
        </p:nvSpPr>
        <p:spPr bwMode="auto">
          <a:xfrm>
            <a:off x="395288" y="709613"/>
            <a:ext cx="89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8114344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7" grpId="0" autoUpdateAnimBg="0"/>
      <p:bldP spid="154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8"/>
          <p:cNvGraphicFramePr>
            <a:graphicFrameLocks noChangeAspect="1"/>
          </p:cNvGraphicFramePr>
          <p:nvPr/>
        </p:nvGraphicFramePr>
        <p:xfrm>
          <a:off x="666750" y="620713"/>
          <a:ext cx="59213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14" name="公式" r:id="rId3" imgW="5740400" imgH="825500" progId="Equation.3">
                  <p:embed/>
                </p:oleObj>
              </mc:Choice>
              <mc:Fallback>
                <p:oleObj name="公式" r:id="rId3" imgW="5740400" imgH="825500" progId="Equation.3">
                  <p:embed/>
                  <p:pic>
                    <p:nvPicPr>
                      <p:cNvPr id="0" name="Picture 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620713"/>
                        <a:ext cx="59213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228600" y="1512888"/>
          <a:ext cx="84582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15" name="公式" r:id="rId5" imgW="4381500" imgH="558800" progId="Equation.3">
                  <p:embed/>
                </p:oleObj>
              </mc:Choice>
              <mc:Fallback>
                <p:oleObj name="公式" r:id="rId5" imgW="4381500" imgH="558800" progId="Equation.3">
                  <p:embed/>
                  <p:pic>
                    <p:nvPicPr>
                      <p:cNvPr id="0" name="Picture 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12888"/>
                        <a:ext cx="84582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33"/>
          <p:cNvGraphicFramePr>
            <a:graphicFrameLocks noChangeAspect="1"/>
          </p:cNvGraphicFramePr>
          <p:nvPr/>
        </p:nvGraphicFramePr>
        <p:xfrm>
          <a:off x="228600" y="2587625"/>
          <a:ext cx="44878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16" name="公式" r:id="rId7" imgW="2159000" imgH="558800" progId="Equation.3">
                  <p:embed/>
                </p:oleObj>
              </mc:Choice>
              <mc:Fallback>
                <p:oleObj name="公式" r:id="rId7" imgW="2159000" imgH="558800" progId="Equation.3">
                  <p:embed/>
                  <p:pic>
                    <p:nvPicPr>
                      <p:cNvPr id="0" name="Picture 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87625"/>
                        <a:ext cx="4487863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250825" y="3733800"/>
          <a:ext cx="52578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17" name="公式" r:id="rId9" imgW="4876800" imgH="1714500" progId="Equation.3">
                  <p:embed/>
                </p:oleObj>
              </mc:Choice>
              <mc:Fallback>
                <p:oleObj name="公式" r:id="rId9" imgW="4876800" imgH="1714500" progId="Equation.3">
                  <p:embed/>
                  <p:pic>
                    <p:nvPicPr>
                      <p:cNvPr id="0" name="Picture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33800"/>
                        <a:ext cx="5257800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8" name="Group 36"/>
          <p:cNvGrpSpPr>
            <a:grpSpLocks/>
          </p:cNvGrpSpPr>
          <p:nvPr/>
        </p:nvGrpSpPr>
        <p:grpSpPr bwMode="auto">
          <a:xfrm>
            <a:off x="5508625" y="2301875"/>
            <a:ext cx="3124200" cy="3124200"/>
            <a:chOff x="3408" y="480"/>
            <a:chExt cx="1647" cy="1722"/>
          </a:xfrm>
        </p:grpSpPr>
        <p:graphicFrame>
          <p:nvGraphicFramePr>
            <p:cNvPr id="17414" name="Object 37"/>
            <p:cNvGraphicFramePr>
              <a:graphicFrameLocks noChangeAspect="1"/>
            </p:cNvGraphicFramePr>
            <p:nvPr/>
          </p:nvGraphicFramePr>
          <p:xfrm>
            <a:off x="3696" y="480"/>
            <a:ext cx="1272" cy="1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518" name="BMP 图象" r:id="rId11" imgW="2019048" imgH="2734057" progId="PBrush">
                    <p:embed/>
                  </p:oleObj>
                </mc:Choice>
                <mc:Fallback>
                  <p:oleObj name="BMP 图象" r:id="rId11" imgW="2019048" imgH="2734057" progId="PBrush">
                    <p:embed/>
                    <p:pic>
                      <p:nvPicPr>
                        <p:cNvPr id="0" name="Picture 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80"/>
                          <a:ext cx="1272" cy="1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Line 38"/>
            <p:cNvSpPr>
              <a:spLocks noChangeShapeType="1"/>
            </p:cNvSpPr>
            <p:nvPr/>
          </p:nvSpPr>
          <p:spPr bwMode="auto">
            <a:xfrm flipV="1">
              <a:off x="4116" y="480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Line 39"/>
            <p:cNvSpPr>
              <a:spLocks noChangeShapeType="1"/>
            </p:cNvSpPr>
            <p:nvPr/>
          </p:nvSpPr>
          <p:spPr bwMode="auto">
            <a:xfrm>
              <a:off x="4692" y="1488"/>
              <a:ext cx="24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40"/>
            <p:cNvSpPr>
              <a:spLocks noChangeShapeType="1"/>
            </p:cNvSpPr>
            <p:nvPr/>
          </p:nvSpPr>
          <p:spPr bwMode="auto">
            <a:xfrm flipH="1">
              <a:off x="3576" y="1656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5" name="Object 41"/>
            <p:cNvGraphicFramePr>
              <a:graphicFrameLocks noChangeAspect="1"/>
            </p:cNvGraphicFramePr>
            <p:nvPr/>
          </p:nvGraphicFramePr>
          <p:xfrm>
            <a:off x="3408" y="182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519" name="公式" r:id="rId13" imgW="247520" imgH="228698" progId="Equation.3">
                    <p:embed/>
                  </p:oleObj>
                </mc:Choice>
                <mc:Fallback>
                  <p:oleObj name="公式" r:id="rId13" imgW="247520" imgH="228698" progId="Equation.3">
                    <p:embed/>
                    <p:pic>
                      <p:nvPicPr>
                        <p:cNvPr id="0" name="Picture 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824"/>
                          <a:ext cx="159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42"/>
            <p:cNvGraphicFramePr>
              <a:graphicFrameLocks noChangeAspect="1"/>
            </p:cNvGraphicFramePr>
            <p:nvPr/>
          </p:nvGraphicFramePr>
          <p:xfrm>
            <a:off x="4896" y="1481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520" name="公式" r:id="rId15" imgW="247520" imgH="304816" progId="Equation.3">
                    <p:embed/>
                  </p:oleObj>
                </mc:Choice>
                <mc:Fallback>
                  <p:oleObj name="公式" r:id="rId15" imgW="247520" imgH="304816" progId="Equation.3">
                    <p:embed/>
                    <p:pic>
                      <p:nvPicPr>
                        <p:cNvPr id="0" name="Picture 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481"/>
                          <a:ext cx="15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43"/>
            <p:cNvGraphicFramePr>
              <a:graphicFrameLocks noChangeAspect="1"/>
            </p:cNvGraphicFramePr>
            <p:nvPr/>
          </p:nvGraphicFramePr>
          <p:xfrm>
            <a:off x="3936" y="480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521" name="公式" r:id="rId17" imgW="190662" imgH="247813" progId="Equation.3">
                    <p:embed/>
                  </p:oleObj>
                </mc:Choice>
                <mc:Fallback>
                  <p:oleObj name="公式" r:id="rId17" imgW="190662" imgH="247813" progId="Equation.3">
                    <p:embed/>
                    <p:pic>
                      <p:nvPicPr>
                        <p:cNvPr id="0" name="Picture 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480"/>
                          <a:ext cx="127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949018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1216" y="980728"/>
            <a:ext cx="4402832" cy="7109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两类曲面积分之间的联系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031164"/>
              </p:ext>
            </p:extLst>
          </p:nvPr>
        </p:nvGraphicFramePr>
        <p:xfrm>
          <a:off x="548779" y="1556792"/>
          <a:ext cx="7767637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922" name="Document" r:id="rId3" imgW="7790606" imgH="1963003" progId="">
                  <p:embed/>
                </p:oleObj>
              </mc:Choice>
              <mc:Fallback>
                <p:oleObj name="Document" r:id="rId3" imgW="7790606" imgH="1963003" progId="">
                  <p:embed/>
                  <p:pic>
                    <p:nvPicPr>
                      <p:cNvPr id="0" name="Picture 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79" y="1556792"/>
                        <a:ext cx="7767637" cy="193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472264"/>
              </p:ext>
            </p:extLst>
          </p:nvPr>
        </p:nvGraphicFramePr>
        <p:xfrm>
          <a:off x="683568" y="3212976"/>
          <a:ext cx="4524375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923" name="文档" r:id="rId5" imgW="4489290" imgH="2237753" progId="Word.Document.8">
                  <p:embed/>
                </p:oleObj>
              </mc:Choice>
              <mc:Fallback>
                <p:oleObj name="文档" r:id="rId5" imgW="4489290" imgH="2237753" progId="Word.Document.8">
                  <p:embed/>
                  <p:pic>
                    <p:nvPicPr>
                      <p:cNvPr id="0" name="Picture 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12976"/>
                        <a:ext cx="4524375" cy="223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0" name="Oval 30" descr="小网格"/>
          <p:cNvSpPr>
            <a:spLocks noChangeArrowheads="1"/>
          </p:cNvSpPr>
          <p:nvPr/>
        </p:nvSpPr>
        <p:spPr bwMode="auto">
          <a:xfrm rot="226884">
            <a:off x="5828233" y="5260405"/>
            <a:ext cx="1758950" cy="534987"/>
          </a:xfrm>
          <a:prstGeom prst="ellipse">
            <a:avLst/>
          </a:prstGeom>
          <a:pattFill prst="smGrid">
            <a:fgClr>
              <a:schemeClr val="hlink"/>
            </a:fgClr>
            <a:bgClr>
              <a:srgbClr val="FFFFCC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58097"/>
              </p:ext>
            </p:extLst>
          </p:nvPr>
        </p:nvGraphicFramePr>
        <p:xfrm>
          <a:off x="6498158" y="5338192"/>
          <a:ext cx="476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924" name="公式" r:id="rId7" imgW="523980" imgH="457054" progId="Equation.3">
                  <p:embed/>
                </p:oleObj>
              </mc:Choice>
              <mc:Fallback>
                <p:oleObj name="公式" r:id="rId7" imgW="523980" imgH="457054" progId="Equation.3">
                  <p:embed/>
                  <p:pic>
                    <p:nvPicPr>
                      <p:cNvPr id="0" name="Picture 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158" y="5338192"/>
                        <a:ext cx="4762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4612208" y="3423667"/>
            <a:ext cx="3632200" cy="2763838"/>
            <a:chOff x="2976" y="2106"/>
            <a:chExt cx="2288" cy="1741"/>
          </a:xfrm>
        </p:grpSpPr>
        <p:grpSp>
          <p:nvGrpSpPr>
            <p:cNvPr id="20504" name="Group 57"/>
            <p:cNvGrpSpPr>
              <a:grpSpLocks/>
            </p:cNvGrpSpPr>
            <p:nvPr/>
          </p:nvGrpSpPr>
          <p:grpSpPr bwMode="auto">
            <a:xfrm>
              <a:off x="3744" y="2106"/>
              <a:ext cx="1490" cy="774"/>
              <a:chOff x="3696" y="2064"/>
              <a:chExt cx="1490" cy="774"/>
            </a:xfrm>
          </p:grpSpPr>
          <p:graphicFrame>
            <p:nvGraphicFramePr>
              <p:cNvPr id="20491" name="Object 11"/>
              <p:cNvGraphicFramePr>
                <a:graphicFrameLocks noChangeAspect="1"/>
              </p:cNvGraphicFramePr>
              <p:nvPr/>
            </p:nvGraphicFramePr>
            <p:xfrm>
              <a:off x="3696" y="2221"/>
              <a:ext cx="1104" cy="6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925" name="BMP 图象" r:id="rId9" imgW="3057143" imgH="2610214" progId="PBrush">
                      <p:embed/>
                    </p:oleObj>
                  </mc:Choice>
                  <mc:Fallback>
                    <p:oleObj name="BMP 图象" r:id="rId9" imgW="3057143" imgH="2610214" progId="PBrush">
                      <p:embed/>
                      <p:pic>
                        <p:nvPicPr>
                          <p:cNvPr id="0" name="Picture 6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221"/>
                            <a:ext cx="1104" cy="6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2" name="Object 12"/>
              <p:cNvGraphicFramePr>
                <a:graphicFrameLocks noChangeAspect="1"/>
              </p:cNvGraphicFramePr>
              <p:nvPr/>
            </p:nvGraphicFramePr>
            <p:xfrm>
              <a:off x="4416" y="2064"/>
              <a:ext cx="77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926" name="公式" r:id="rId11" imgW="1701800" imgH="393700" progId="Equation.3">
                      <p:embed/>
                    </p:oleObj>
                  </mc:Choice>
                  <mc:Fallback>
                    <p:oleObj name="公式" r:id="rId11" imgW="1701800" imgH="393700" progId="Equation.3">
                      <p:embed/>
                      <p:pic>
                        <p:nvPicPr>
                          <p:cNvPr id="0" name="Picture 6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064"/>
                            <a:ext cx="770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3" name="Object 13"/>
              <p:cNvGraphicFramePr>
                <a:graphicFrameLocks noChangeAspect="1"/>
              </p:cNvGraphicFramePr>
              <p:nvPr/>
            </p:nvGraphicFramePr>
            <p:xfrm>
              <a:off x="3792" y="2592"/>
              <a:ext cx="128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927" name="公式" r:id="rId13" imgW="247520" imgH="285701" progId="Equation.3">
                      <p:embed/>
                    </p:oleObj>
                  </mc:Choice>
                  <mc:Fallback>
                    <p:oleObj name="公式" r:id="rId13" imgW="247520" imgH="285701" progId="Equation.3">
                      <p:embed/>
                      <p:pic>
                        <p:nvPicPr>
                          <p:cNvPr id="0" name="Picture 6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592"/>
                            <a:ext cx="128" cy="1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05" name="Group 60"/>
            <p:cNvGrpSpPr>
              <a:grpSpLocks/>
            </p:cNvGrpSpPr>
            <p:nvPr/>
          </p:nvGrpSpPr>
          <p:grpSpPr bwMode="auto">
            <a:xfrm>
              <a:off x="2976" y="2160"/>
              <a:ext cx="2288" cy="1687"/>
              <a:chOff x="2976" y="2160"/>
              <a:chExt cx="2288" cy="1687"/>
            </a:xfrm>
          </p:grpSpPr>
          <p:sp>
            <p:nvSpPr>
              <p:cNvPr id="20506" name="Line 36"/>
              <p:cNvSpPr>
                <a:spLocks noChangeShapeType="1"/>
              </p:cNvSpPr>
              <p:nvPr/>
            </p:nvSpPr>
            <p:spPr bwMode="auto">
              <a:xfrm>
                <a:off x="3534" y="3321"/>
                <a:ext cx="16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7" name="Line 37"/>
              <p:cNvSpPr>
                <a:spLocks noChangeShapeType="1"/>
              </p:cNvSpPr>
              <p:nvPr/>
            </p:nvSpPr>
            <p:spPr bwMode="auto">
              <a:xfrm flipH="1">
                <a:off x="2976" y="3321"/>
                <a:ext cx="558" cy="42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487" name="Object 7"/>
              <p:cNvGraphicFramePr>
                <a:graphicFrameLocks noChangeAspect="1"/>
              </p:cNvGraphicFramePr>
              <p:nvPr/>
            </p:nvGraphicFramePr>
            <p:xfrm>
              <a:off x="3024" y="3721"/>
              <a:ext cx="128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928" name="公式" r:id="rId15" imgW="253890" imgH="241195" progId="Equation.3">
                      <p:embed/>
                    </p:oleObj>
                  </mc:Choice>
                  <mc:Fallback>
                    <p:oleObj name="公式" r:id="rId15" imgW="253890" imgH="241195" progId="Equation.3">
                      <p:embed/>
                      <p:pic>
                        <p:nvPicPr>
                          <p:cNvPr id="0" name="Picture 6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721"/>
                            <a:ext cx="128" cy="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8" name="Object 8"/>
              <p:cNvGraphicFramePr>
                <a:graphicFrameLocks noChangeAspect="1"/>
              </p:cNvGraphicFramePr>
              <p:nvPr/>
            </p:nvGraphicFramePr>
            <p:xfrm>
              <a:off x="5136" y="3120"/>
              <a:ext cx="128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929" name="公式" r:id="rId17" imgW="253780" imgH="317225" progId="Equation.3">
                      <p:embed/>
                    </p:oleObj>
                  </mc:Choice>
                  <mc:Fallback>
                    <p:oleObj name="公式" r:id="rId17" imgW="253780" imgH="317225" progId="Equation.3">
                      <p:embed/>
                      <p:pic>
                        <p:nvPicPr>
                          <p:cNvPr id="0" name="Picture 6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120"/>
                            <a:ext cx="128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9" name="Object 9"/>
              <p:cNvGraphicFramePr>
                <a:graphicFrameLocks noChangeAspect="1"/>
              </p:cNvGraphicFramePr>
              <p:nvPr/>
            </p:nvGraphicFramePr>
            <p:xfrm>
              <a:off x="3594" y="2160"/>
              <a:ext cx="102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930" name="公式" r:id="rId19" imgW="203024" imgH="253780" progId="Equation.3">
                      <p:embed/>
                    </p:oleObj>
                  </mc:Choice>
                  <mc:Fallback>
                    <p:oleObj name="公式" r:id="rId19" imgW="203024" imgH="253780" progId="Equation.3">
                      <p:embed/>
                      <p:pic>
                        <p:nvPicPr>
                          <p:cNvPr id="0" name="Picture 6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4" y="2160"/>
                            <a:ext cx="102" cy="1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0" name="Object 10"/>
              <p:cNvGraphicFramePr>
                <a:graphicFrameLocks noChangeAspect="1"/>
              </p:cNvGraphicFramePr>
              <p:nvPr/>
            </p:nvGraphicFramePr>
            <p:xfrm>
              <a:off x="3419" y="3201"/>
              <a:ext cx="108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931" name="公式" r:id="rId21" imgW="215713" imgH="241091" progId="Equation.3">
                      <p:embed/>
                    </p:oleObj>
                  </mc:Choice>
                  <mc:Fallback>
                    <p:oleObj name="公式" r:id="rId21" imgW="215713" imgH="241091" progId="Equation.3">
                      <p:embed/>
                      <p:pic>
                        <p:nvPicPr>
                          <p:cNvPr id="0" name="Picture 6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9" y="3201"/>
                            <a:ext cx="108" cy="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8" name="Line 59"/>
              <p:cNvSpPr>
                <a:spLocks noChangeShapeType="1"/>
              </p:cNvSpPr>
              <p:nvPr/>
            </p:nvSpPr>
            <p:spPr bwMode="auto">
              <a:xfrm flipV="1">
                <a:off x="3552" y="2160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5831408" y="4366642"/>
            <a:ext cx="1733550" cy="1195388"/>
            <a:chOff x="3744" y="2700"/>
            <a:chExt cx="1092" cy="753"/>
          </a:xfrm>
        </p:grpSpPr>
        <p:sp>
          <p:nvSpPr>
            <p:cNvPr id="20502" name="Line 32"/>
            <p:cNvSpPr>
              <a:spLocks noChangeShapeType="1"/>
            </p:cNvSpPr>
            <p:nvPr/>
          </p:nvSpPr>
          <p:spPr bwMode="auto">
            <a:xfrm>
              <a:off x="3744" y="2760"/>
              <a:ext cx="0" cy="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33"/>
            <p:cNvSpPr>
              <a:spLocks noChangeShapeType="1"/>
            </p:cNvSpPr>
            <p:nvPr/>
          </p:nvSpPr>
          <p:spPr bwMode="auto">
            <a:xfrm>
              <a:off x="4836" y="2700"/>
              <a:ext cx="0" cy="7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6517208" y="3814192"/>
            <a:ext cx="381000" cy="228600"/>
            <a:chOff x="4176" y="2352"/>
            <a:chExt cx="240" cy="144"/>
          </a:xfrm>
        </p:grpSpPr>
        <p:sp>
          <p:nvSpPr>
            <p:cNvPr id="20501" name="Freeform 66"/>
            <p:cNvSpPr>
              <a:spLocks/>
            </p:cNvSpPr>
            <p:nvPr/>
          </p:nvSpPr>
          <p:spPr bwMode="auto">
            <a:xfrm rot="1280520">
              <a:off x="4176" y="2352"/>
              <a:ext cx="240" cy="144"/>
            </a:xfrm>
            <a:custGeom>
              <a:avLst/>
              <a:gdLst>
                <a:gd name="T0" fmla="*/ 0 w 576"/>
                <a:gd name="T1" fmla="*/ 144 h 192"/>
                <a:gd name="T2" fmla="*/ 40 w 576"/>
                <a:gd name="T3" fmla="*/ 36 h 192"/>
                <a:gd name="T4" fmla="*/ 100 w 576"/>
                <a:gd name="T5" fmla="*/ 0 h 192"/>
                <a:gd name="T6" fmla="*/ 180 w 576"/>
                <a:gd name="T7" fmla="*/ 0 h 192"/>
                <a:gd name="T8" fmla="*/ 220 w 576"/>
                <a:gd name="T9" fmla="*/ 36 h 192"/>
                <a:gd name="T10" fmla="*/ 240 w 576"/>
                <a:gd name="T11" fmla="*/ 144 h 192"/>
                <a:gd name="T12" fmla="*/ 140 w 576"/>
                <a:gd name="T13" fmla="*/ 108 h 192"/>
                <a:gd name="T14" fmla="*/ 100 w 576"/>
                <a:gd name="T15" fmla="*/ 108 h 192"/>
                <a:gd name="T16" fmla="*/ 40 w 576"/>
                <a:gd name="T17" fmla="*/ 144 h 192"/>
                <a:gd name="T18" fmla="*/ 0 w 576"/>
                <a:gd name="T19" fmla="*/ 144 h 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6"/>
                <a:gd name="T31" fmla="*/ 0 h 192"/>
                <a:gd name="T32" fmla="*/ 576 w 576"/>
                <a:gd name="T33" fmla="*/ 192 h 1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6" h="192">
                  <a:moveTo>
                    <a:pt x="0" y="192"/>
                  </a:moveTo>
                  <a:lnTo>
                    <a:pt x="96" y="48"/>
                  </a:lnTo>
                  <a:lnTo>
                    <a:pt x="240" y="0"/>
                  </a:lnTo>
                  <a:lnTo>
                    <a:pt x="432" y="0"/>
                  </a:lnTo>
                  <a:lnTo>
                    <a:pt x="528" y="48"/>
                  </a:lnTo>
                  <a:lnTo>
                    <a:pt x="576" y="192"/>
                  </a:lnTo>
                  <a:lnTo>
                    <a:pt x="336" y="144"/>
                  </a:lnTo>
                  <a:lnTo>
                    <a:pt x="240" y="144"/>
                  </a:lnTo>
                  <a:lnTo>
                    <a:pt x="9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6" name="Object 6"/>
            <p:cNvGraphicFramePr>
              <a:graphicFrameLocks noChangeAspect="1"/>
            </p:cNvGraphicFramePr>
            <p:nvPr/>
          </p:nvGraphicFramePr>
          <p:xfrm>
            <a:off x="4240" y="2354"/>
            <a:ext cx="136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5932" name="公式" r:id="rId23" imgW="419116" imgH="304816" progId="Equation.3">
                    <p:embed/>
                  </p:oleObj>
                </mc:Choice>
                <mc:Fallback>
                  <p:oleObj name="公式" r:id="rId23" imgW="419116" imgH="304816" progId="Equation.3">
                    <p:embed/>
                    <p:pic>
                      <p:nvPicPr>
                        <p:cNvPr id="0" name="Picture 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2354"/>
                          <a:ext cx="136" cy="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6060008" y="3356992"/>
            <a:ext cx="533400" cy="533400"/>
            <a:chOff x="3888" y="2064"/>
            <a:chExt cx="336" cy="336"/>
          </a:xfrm>
        </p:grpSpPr>
        <p:sp>
          <p:nvSpPr>
            <p:cNvPr id="20500" name="Line 70"/>
            <p:cNvSpPr>
              <a:spLocks noChangeShapeType="1"/>
            </p:cNvSpPr>
            <p:nvPr/>
          </p:nvSpPr>
          <p:spPr bwMode="auto">
            <a:xfrm flipH="1" flipV="1">
              <a:off x="4032" y="2112"/>
              <a:ext cx="192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3888" y="2064"/>
            <a:ext cx="11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5933" name="公式" r:id="rId25" imgW="247520" imgH="304816" progId="Equation.3">
                    <p:embed/>
                  </p:oleObj>
                </mc:Choice>
                <mc:Fallback>
                  <p:oleObj name="公式" r:id="rId25" imgW="247520" imgH="304816" progId="Equation.3">
                    <p:embed/>
                    <p:pic>
                      <p:nvPicPr>
                        <p:cNvPr id="0" name="Picture 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064"/>
                          <a:ext cx="117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23528" y="404664"/>
            <a:ext cx="2304256" cy="66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）转化</a:t>
            </a:r>
          </a:p>
        </p:txBody>
      </p:sp>
    </p:spTree>
    <p:extLst>
      <p:ext uri="{BB962C8B-B14F-4D97-AF65-F5344CB8AC3E}">
        <p14:creationId xmlns:p14="http://schemas.microsoft.com/office/powerpoint/2010/main" val="38681504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14400" y="617538"/>
          <a:ext cx="7696200" cy="471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022" name="文档" r:id="rId3" imgW="6993552" imgH="4296302" progId="Word.Document.8">
                  <p:embed/>
                </p:oleObj>
              </mc:Choice>
              <mc:Fallback>
                <p:oleObj name="文档" r:id="rId3" imgW="6993552" imgH="4296302" progId="Word.Document.8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17538"/>
                        <a:ext cx="7696200" cy="471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865523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862013" y="431800"/>
          <a:ext cx="7443787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214" name="文档" r:id="rId4" imgW="7376160" imgH="1722120" progId="Word.Document.8">
                  <p:embed/>
                </p:oleObj>
              </mc:Choice>
              <mc:Fallback>
                <p:oleObj name="文档" r:id="rId4" imgW="7376160" imgH="1722120" progId="Word.Document.8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31800"/>
                        <a:ext cx="7443787" cy="172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838200" y="1874838"/>
          <a:ext cx="774858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215" name="文档" r:id="rId6" imgW="7401095" imgH="1619315" progId="Word.Document.8">
                  <p:embed/>
                </p:oleObj>
              </mc:Choice>
              <mc:Fallback>
                <p:oleObj name="文档" r:id="rId6" imgW="7401095" imgH="1619315" progId="Word.Document.8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74838"/>
                        <a:ext cx="7748588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81000" y="32718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 sz="2800">
              <a:solidFill>
                <a:srgbClr val="0000FF"/>
              </a:solidFill>
            </a:endParaRP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052513" y="3886200"/>
          <a:ext cx="51181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216" name="公式" r:id="rId8" imgW="5105319" imgH="1743221" progId="Equation.3">
                  <p:embed/>
                </p:oleObj>
              </mc:Choice>
              <mc:Fallback>
                <p:oleObj name="公式" r:id="rId8" imgW="5105319" imgH="1743221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886200"/>
                        <a:ext cx="51181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862013" y="32146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两类曲面积分之间的联系</a:t>
            </a:r>
          </a:p>
        </p:txBody>
      </p:sp>
    </p:spTree>
    <p:extLst>
      <p:ext uri="{BB962C8B-B14F-4D97-AF65-F5344CB8AC3E}">
        <p14:creationId xmlns:p14="http://schemas.microsoft.com/office/powerpoint/2010/main" val="28320980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533400" y="3810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向量形式</a:t>
            </a:r>
            <a:endParaRPr lang="zh-CN" altLang="en-US" sz="3200">
              <a:solidFill>
                <a:srgbClr val="0000FF"/>
              </a:solidFill>
            </a:endParaRP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768350" y="1276350"/>
          <a:ext cx="74564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154" name="公式" r:id="rId3" imgW="7448420" imgH="819215" progId="Equation.3">
                  <p:embed/>
                </p:oleObj>
              </mc:Choice>
              <mc:Fallback>
                <p:oleObj name="公式" r:id="rId3" imgW="7448420" imgH="819215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276350"/>
                        <a:ext cx="74564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69925" y="2133600"/>
          <a:ext cx="786447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155" name="文档" r:id="rId5" imgW="6941820" imgH="2377440" progId="Word.Document.8">
                  <p:embed/>
                </p:oleObj>
              </mc:Choice>
              <mc:Fallback>
                <p:oleObj name="文档" r:id="rId5" imgW="6941820" imgH="2377440" progId="Word.Document.8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133600"/>
                        <a:ext cx="7864475" cy="237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4648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949096"/>
              </p:ext>
            </p:extLst>
          </p:nvPr>
        </p:nvGraphicFramePr>
        <p:xfrm>
          <a:off x="390525" y="644525"/>
          <a:ext cx="8274050" cy="34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90" name="Document" r:id="rId3" imgW="9749148" imgH="3787822" progId="">
                  <p:embed/>
                </p:oleObj>
              </mc:Choice>
              <mc:Fallback>
                <p:oleObj name="Document" r:id="rId3" imgW="9749148" imgH="3787822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644525"/>
                        <a:ext cx="8274050" cy="341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87864" y="97468"/>
            <a:ext cx="1447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、定义</a:t>
            </a:r>
            <a:endParaRPr lang="zh-CN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675258"/>
              </p:ext>
            </p:extLst>
          </p:nvPr>
        </p:nvGraphicFramePr>
        <p:xfrm>
          <a:off x="390525" y="3933056"/>
          <a:ext cx="8123238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91" name="Document" r:id="rId5" imgW="8764116" imgH="2485151" progId="">
                  <p:embed/>
                </p:oleObj>
              </mc:Choice>
              <mc:Fallback>
                <p:oleObj name="Document" r:id="rId5" imgW="8764116" imgH="2485151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3933056"/>
                        <a:ext cx="8123238" cy="229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53B60DE4-86E6-4B13-BCD7-BA1FA01F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021288"/>
            <a:ext cx="7920880" cy="66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注记</a:t>
            </a:r>
            <a:r>
              <a:rPr lang="en-US" altLang="zh-CN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第二类曲面积分也称为对坐标的曲面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积分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5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440147"/>
              </p:ext>
            </p:extLst>
          </p:nvPr>
        </p:nvGraphicFramePr>
        <p:xfrm>
          <a:off x="251520" y="407417"/>
          <a:ext cx="8505168" cy="143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476" name="Document" r:id="rId3" imgW="9280394" imgH="1586955" progId="">
                  <p:embed/>
                </p:oleObj>
              </mc:Choice>
              <mc:Fallback>
                <p:oleObj name="Document" r:id="rId3" imgW="9280394" imgH="1586955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7417"/>
                        <a:ext cx="8505168" cy="1437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059112" y="1916832"/>
            <a:ext cx="3604213" cy="2560638"/>
            <a:chOff x="3059112" y="1916832"/>
            <a:chExt cx="3604213" cy="2560638"/>
          </a:xfrm>
        </p:grpSpPr>
        <p:grpSp>
          <p:nvGrpSpPr>
            <p:cNvPr id="40964" name="Group 4"/>
            <p:cNvGrpSpPr>
              <a:grpSpLocks/>
            </p:cNvGrpSpPr>
            <p:nvPr/>
          </p:nvGrpSpPr>
          <p:grpSpPr bwMode="auto">
            <a:xfrm>
              <a:off x="3059112" y="1916832"/>
              <a:ext cx="2752724" cy="2560638"/>
              <a:chOff x="1882" y="1661"/>
              <a:chExt cx="1734" cy="1613"/>
            </a:xfrm>
          </p:grpSpPr>
          <p:grpSp>
            <p:nvGrpSpPr>
              <p:cNvPr id="40965" name="Group 5"/>
              <p:cNvGrpSpPr>
                <a:grpSpLocks noChangeAspect="1"/>
              </p:cNvGrpSpPr>
              <p:nvPr/>
            </p:nvGrpSpPr>
            <p:grpSpPr bwMode="auto">
              <a:xfrm>
                <a:off x="1927" y="1752"/>
                <a:ext cx="1632" cy="1331"/>
                <a:chOff x="8640" y="8942"/>
                <a:chExt cx="2881" cy="2351"/>
              </a:xfrm>
            </p:grpSpPr>
            <p:grpSp>
              <p:nvGrpSpPr>
                <p:cNvPr id="40966" name="Group 6"/>
                <p:cNvGrpSpPr>
                  <a:grpSpLocks noChangeAspect="1"/>
                </p:cNvGrpSpPr>
                <p:nvPr/>
              </p:nvGrpSpPr>
              <p:grpSpPr bwMode="auto">
                <a:xfrm>
                  <a:off x="8640" y="8942"/>
                  <a:ext cx="2881" cy="2351"/>
                  <a:chOff x="8640" y="8942"/>
                  <a:chExt cx="2881" cy="2351"/>
                </a:xfrm>
              </p:grpSpPr>
              <p:sp>
                <p:nvSpPr>
                  <p:cNvPr id="40967" name="Line 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9900" y="10668"/>
                    <a:ext cx="1621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68" name="Line 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9900" y="8942"/>
                    <a:ext cx="1" cy="51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69" name="Line 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8640" y="10668"/>
                    <a:ext cx="1261" cy="6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70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072" y="9185"/>
                    <a:ext cx="1644" cy="62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71" name="Arc 11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900" y="9469"/>
                    <a:ext cx="816" cy="119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72" name="Arc 12"/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9072" y="9526"/>
                    <a:ext cx="811" cy="113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973" name="Line 1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9900" y="9420"/>
                  <a:ext cx="1" cy="12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976" name="Text Box 16"/>
              <p:cNvSpPr txBox="1">
                <a:spLocks noChangeArrowheads="1"/>
              </p:cNvSpPr>
              <p:nvPr/>
            </p:nvSpPr>
            <p:spPr bwMode="auto">
              <a:xfrm>
                <a:off x="3424" y="2704"/>
                <a:ext cx="1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40977" name="Text Box 17"/>
              <p:cNvSpPr txBox="1">
                <a:spLocks noChangeArrowheads="1"/>
              </p:cNvSpPr>
              <p:nvPr/>
            </p:nvSpPr>
            <p:spPr bwMode="auto">
              <a:xfrm>
                <a:off x="1882" y="302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40978" name="Text Box 18"/>
              <p:cNvSpPr txBox="1">
                <a:spLocks noChangeArrowheads="1"/>
              </p:cNvSpPr>
              <p:nvPr/>
            </p:nvSpPr>
            <p:spPr bwMode="auto">
              <a:xfrm>
                <a:off x="2426" y="16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  <p:sp>
            <p:nvSpPr>
              <p:cNvPr id="40979" name="Text Box 19"/>
              <p:cNvSpPr txBox="1">
                <a:spLocks noChangeArrowheads="1"/>
              </p:cNvSpPr>
              <p:nvPr/>
            </p:nvSpPr>
            <p:spPr bwMode="auto">
              <a:xfrm>
                <a:off x="2562" y="2704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8795389"/>
                </p:ext>
              </p:extLst>
            </p:nvPr>
          </p:nvGraphicFramePr>
          <p:xfrm>
            <a:off x="4951256" y="2722924"/>
            <a:ext cx="1712069" cy="65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477" name="Equation" r:id="rId5" imgW="2145960" imgH="825480" progId="Equation.3">
                    <p:embed/>
                  </p:oleObj>
                </mc:Choice>
                <mc:Fallback>
                  <p:oleObj name="Equation" r:id="rId5" imgW="2145960" imgH="825480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256" y="2722924"/>
                          <a:ext cx="1712069" cy="658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3377808"/>
                </p:ext>
              </p:extLst>
            </p:nvPr>
          </p:nvGraphicFramePr>
          <p:xfrm>
            <a:off x="4754563" y="2169443"/>
            <a:ext cx="537517" cy="244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478" name="Equation" r:id="rId7" imgW="748975" imgH="342751" progId="Equation.3">
                    <p:embed/>
                  </p:oleObj>
                </mc:Choice>
                <mc:Fallback>
                  <p:oleObj name="Equation" r:id="rId7" imgW="748975" imgH="342751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563" y="2169443"/>
                          <a:ext cx="537517" cy="2449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74466"/>
              </p:ext>
            </p:extLst>
          </p:nvPr>
        </p:nvGraphicFramePr>
        <p:xfrm>
          <a:off x="144462" y="4477470"/>
          <a:ext cx="87249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479" name="Document" r:id="rId9" imgW="9573815" imgH="1498072" progId="">
                  <p:embed/>
                </p:oleObj>
              </mc:Choice>
              <mc:Fallback>
                <p:oleObj name="Document" r:id="rId9" imgW="9573815" imgH="1498072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" y="4477470"/>
                        <a:ext cx="8724900" cy="136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32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92866"/>
              </p:ext>
            </p:extLst>
          </p:nvPr>
        </p:nvGraphicFramePr>
        <p:xfrm>
          <a:off x="323528" y="908720"/>
          <a:ext cx="7658303" cy="165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387" name="Document" r:id="rId3" imgW="8482936" imgH="1822660" progId="">
                  <p:embed/>
                </p:oleObj>
              </mc:Choice>
              <mc:Fallback>
                <p:oleObj name="Document" r:id="rId3" imgW="8482936" imgH="182266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08720"/>
                        <a:ext cx="7658303" cy="1653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857120"/>
              </p:ext>
            </p:extLst>
          </p:nvPr>
        </p:nvGraphicFramePr>
        <p:xfrm>
          <a:off x="251520" y="2492896"/>
          <a:ext cx="8385390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388" name="Document" r:id="rId5" imgW="9681823" imgH="3727006" progId="">
                  <p:embed/>
                </p:oleObj>
              </mc:Choice>
              <mc:Fallback>
                <p:oleObj name="Document" r:id="rId5" imgW="9681823" imgH="3727006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92896"/>
                        <a:ext cx="8385390" cy="3240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0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60184"/>
              </p:ext>
            </p:extLst>
          </p:nvPr>
        </p:nvGraphicFramePr>
        <p:xfrm>
          <a:off x="395536" y="1700808"/>
          <a:ext cx="8034338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55" name="Document" r:id="rId3" imgW="9431605" imgH="4036840" progId="">
                  <p:embed/>
                </p:oleObj>
              </mc:Choice>
              <mc:Fallback>
                <p:oleObj name="Document" r:id="rId3" imgW="9431605" imgH="4036840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00808"/>
                        <a:ext cx="8034338" cy="343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692696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曲面表达式为参数形式时的计算公式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501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001477"/>
              </p:ext>
            </p:extLst>
          </p:nvPr>
        </p:nvGraphicFramePr>
        <p:xfrm>
          <a:off x="179512" y="620688"/>
          <a:ext cx="8688755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79" name="Document" r:id="rId3" imgW="10548766" imgH="5692888" progId="">
                  <p:embed/>
                </p:oleObj>
              </mc:Choice>
              <mc:Fallback>
                <p:oleObj name="Document" r:id="rId3" imgW="10548766" imgH="5692888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20688"/>
                        <a:ext cx="8688755" cy="4680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906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046201"/>
              </p:ext>
            </p:extLst>
          </p:nvPr>
        </p:nvGraphicFramePr>
        <p:xfrm>
          <a:off x="251520" y="424706"/>
          <a:ext cx="8050213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540" name="Document" r:id="rId3" imgW="9305956" imgH="1989992" progId="">
                  <p:embed/>
                </p:oleObj>
              </mc:Choice>
              <mc:Fallback>
                <p:oleObj name="Document" r:id="rId3" imgW="9305956" imgH="1989992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4706"/>
                        <a:ext cx="8050213" cy="170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464595"/>
              </p:ext>
            </p:extLst>
          </p:nvPr>
        </p:nvGraphicFramePr>
        <p:xfrm>
          <a:off x="218629" y="1885720"/>
          <a:ext cx="7593731" cy="399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541" name="Document" r:id="rId5" imgW="8521819" imgH="4491336" progId="">
                  <p:embed/>
                </p:oleObj>
              </mc:Choice>
              <mc:Fallback>
                <p:oleObj name="Document" r:id="rId5" imgW="8521819" imgH="4491336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29" y="1885720"/>
                        <a:ext cx="7593731" cy="39915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64088" y="3172112"/>
            <a:ext cx="3041742" cy="2705160"/>
            <a:chOff x="5941293" y="2568485"/>
            <a:chExt cx="3041742" cy="2705160"/>
          </a:xfrm>
        </p:grpSpPr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>
              <a:off x="7920906" y="4340135"/>
              <a:ext cx="963612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8" name="Line 6"/>
            <p:cNvSpPr>
              <a:spLocks noChangeAspect="1" noChangeShapeType="1"/>
            </p:cNvSpPr>
            <p:nvPr/>
          </p:nvSpPr>
          <p:spPr bwMode="auto">
            <a:xfrm flipV="1">
              <a:off x="6958881" y="2716123"/>
              <a:ext cx="1587" cy="687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 flipH="1">
              <a:off x="6523906" y="4346485"/>
              <a:ext cx="436562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 flipV="1">
              <a:off x="6958881" y="3293973"/>
              <a:ext cx="1587" cy="1027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6969993" y="4343310"/>
              <a:ext cx="962025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Oval 10"/>
            <p:cNvSpPr>
              <a:spLocks noChangeArrowheads="1"/>
            </p:cNvSpPr>
            <p:nvPr/>
          </p:nvSpPr>
          <p:spPr bwMode="auto">
            <a:xfrm>
              <a:off x="6012731" y="4090898"/>
              <a:ext cx="1895475" cy="5461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Arc 11"/>
            <p:cNvSpPr>
              <a:spLocks/>
            </p:cNvSpPr>
            <p:nvPr/>
          </p:nvSpPr>
          <p:spPr bwMode="auto">
            <a:xfrm flipH="1" flipV="1">
              <a:off x="6007968" y="4325848"/>
              <a:ext cx="1890713" cy="3111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30 w 43200"/>
                <a:gd name="T1" fmla="*/ 23962 h 23962"/>
                <a:gd name="T2" fmla="*/ 43200 w 43200"/>
                <a:gd name="T3" fmla="*/ 21600 h 23962"/>
                <a:gd name="T4" fmla="*/ 21600 w 43200"/>
                <a:gd name="T5" fmla="*/ 21600 h 2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962" fill="none" extrusionOk="0">
                  <a:moveTo>
                    <a:pt x="129" y="23962"/>
                  </a:moveTo>
                  <a:cubicBezTo>
                    <a:pt x="43" y="23177"/>
                    <a:pt x="0" y="2238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962" stroke="0" extrusionOk="0">
                  <a:moveTo>
                    <a:pt x="129" y="23962"/>
                  </a:moveTo>
                  <a:cubicBezTo>
                    <a:pt x="43" y="23177"/>
                    <a:pt x="0" y="2238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Arc 12"/>
            <p:cNvSpPr>
              <a:spLocks/>
            </p:cNvSpPr>
            <p:nvPr/>
          </p:nvSpPr>
          <p:spPr bwMode="auto">
            <a:xfrm flipH="1">
              <a:off x="5995268" y="3406685"/>
              <a:ext cx="963613" cy="9842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Arc 13"/>
            <p:cNvSpPr>
              <a:spLocks/>
            </p:cNvSpPr>
            <p:nvPr/>
          </p:nvSpPr>
          <p:spPr bwMode="auto">
            <a:xfrm>
              <a:off x="6958881" y="3406685"/>
              <a:ext cx="960437" cy="947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H="1">
              <a:off x="5973043" y="4562385"/>
              <a:ext cx="627063" cy="401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5941293" y="4873535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8678143" y="4273460"/>
              <a:ext cx="3048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6662018" y="2568485"/>
              <a:ext cx="28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6804248" y="4293096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694225"/>
                </p:ext>
              </p:extLst>
            </p:nvPr>
          </p:nvGraphicFramePr>
          <p:xfrm>
            <a:off x="7485452" y="3059816"/>
            <a:ext cx="1312069" cy="49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542" name="Equation" r:id="rId7" imgW="2374900" imgH="889000" progId="Equation.3">
                    <p:embed/>
                  </p:oleObj>
                </mc:Choice>
                <mc:Fallback>
                  <p:oleObj name="Equation" r:id="rId7" imgW="2374900" imgH="889000" progId="Equation.3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5452" y="3059816"/>
                          <a:ext cx="1312069" cy="49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971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70834"/>
              </p:ext>
            </p:extLst>
          </p:nvPr>
        </p:nvGraphicFramePr>
        <p:xfrm>
          <a:off x="337291" y="3068960"/>
          <a:ext cx="8376466" cy="338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452" name="Document" r:id="rId3" imgW="9837354" imgH="3952635" progId="">
                  <p:embed/>
                </p:oleObj>
              </mc:Choice>
              <mc:Fallback>
                <p:oleObj name="Document" r:id="rId3" imgW="9837354" imgH="3952635" progId="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91" y="3068960"/>
                        <a:ext cx="8376466" cy="3382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821618"/>
              </p:ext>
            </p:extLst>
          </p:nvPr>
        </p:nvGraphicFramePr>
        <p:xfrm>
          <a:off x="347258" y="406200"/>
          <a:ext cx="8796742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453" name="Document" r:id="rId5" imgW="10461280" imgH="2897543" progId="">
                  <p:embed/>
                </p:oleObj>
              </mc:Choice>
              <mc:Fallback>
                <p:oleObj name="Document" r:id="rId5" imgW="10461280" imgH="2897543" progId="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58" y="406200"/>
                        <a:ext cx="8796742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6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352616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四、小结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502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宋体" charset="-122"/>
              </a:rPr>
              <a:t>1</a:t>
            </a:r>
            <a:r>
              <a:rPr lang="zh-CN" altLang="en-US" sz="3200" b="1" dirty="0">
                <a:latin typeface="宋体" charset="-122"/>
              </a:rPr>
              <a:t>、定义、性质与物理意义</a:t>
            </a:r>
            <a:endParaRPr lang="zh-CN" altLang="en-US" sz="3200" dirty="0">
              <a:latin typeface="宋体" charset="-122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990600" y="2348880"/>
            <a:ext cx="502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宋体" charset="-122"/>
              </a:rPr>
              <a:t>2</a:t>
            </a:r>
            <a:r>
              <a:rPr lang="zh-CN" altLang="en-US" sz="3200" b="1" dirty="0">
                <a:latin typeface="宋体" charset="-122"/>
              </a:rPr>
              <a:t>、计算时应注意以下两点</a:t>
            </a:r>
            <a:endParaRPr lang="zh-CN" altLang="en-US" sz="3200" dirty="0">
              <a:latin typeface="宋体" charset="-122"/>
            </a:endParaRPr>
          </a:p>
        </p:txBody>
      </p:sp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1043608" y="3276273"/>
            <a:ext cx="62646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latin typeface="宋体" charset="-122"/>
              </a:rPr>
              <a:t>方向：曲线的起始、曲面的侧</a:t>
            </a:r>
            <a:endParaRPr lang="zh-CN" altLang="en-US" sz="3200" dirty="0">
              <a:solidFill>
                <a:srgbClr val="9900FF"/>
              </a:solidFill>
              <a:latin typeface="宋体" charset="-122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024136" y="4023618"/>
            <a:ext cx="6644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</a:rPr>
              <a:t>方法：不同方法的使用情况与选取</a:t>
            </a:r>
            <a:endParaRPr lang="zh-CN" altLang="en-US" sz="3200" dirty="0">
              <a:solidFill>
                <a:srgbClr val="9900FF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3913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3" grpId="0" autoUpdateAnimBg="0"/>
      <p:bldP spid="34825" grpId="0"/>
      <p:bldP spid="348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048000" y="381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762000" y="1128713"/>
            <a:ext cx="723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</a:rPr>
              <a:t>利用两类曲面积分间的联系求解下题</a:t>
            </a:r>
            <a:r>
              <a:rPr lang="en-US" altLang="zh-CN" sz="3200" b="1" dirty="0">
                <a:solidFill>
                  <a:srgbClr val="FF3300"/>
                </a:solidFill>
              </a:rPr>
              <a:t>:</a:t>
            </a:r>
            <a:endParaRPr lang="en-US" altLang="zh-CN" sz="2800" b="1" dirty="0">
              <a:solidFill>
                <a:srgbClr val="FF3300"/>
              </a:solidFill>
            </a:endParaRP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76830"/>
              </p:ext>
            </p:extLst>
          </p:nvPr>
        </p:nvGraphicFramePr>
        <p:xfrm>
          <a:off x="828675" y="2087187"/>
          <a:ext cx="6407621" cy="190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142" name="公式" r:id="rId3" imgW="5880100" imgH="1816100" progId="Equation.3">
                  <p:embed/>
                </p:oleObj>
              </mc:Choice>
              <mc:Fallback>
                <p:oleObj name="公式" r:id="rId3" imgW="5880100" imgH="18161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087187"/>
                        <a:ext cx="6407621" cy="190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3593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836712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作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P323: 1(2--6), 4(2, 4--7).</a:t>
            </a:r>
          </a:p>
          <a:p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28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Text Box 2"/>
          <p:cNvSpPr txBox="1">
            <a:spLocks noChangeArrowheads="1"/>
          </p:cNvSpPr>
          <p:nvPr/>
        </p:nvSpPr>
        <p:spPr bwMode="auto">
          <a:xfrm>
            <a:off x="152400" y="417513"/>
            <a:ext cx="747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例</a:t>
            </a: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066800" y="2349500"/>
          <a:ext cx="66008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502" name="Equation" r:id="rId3" imgW="5473700" imgH="889000" progId="Equation.3">
                  <p:embed/>
                </p:oleObj>
              </mc:Choice>
              <mc:Fallback>
                <p:oleObj name="Equation" r:id="rId3" imgW="5473700" imgH="889000" progId="Equation.3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49500"/>
                        <a:ext cx="6600825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28600" y="243046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1219200" y="188913"/>
          <a:ext cx="6934200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503" name="Equation" r:id="rId5" imgW="5930900" imgH="1866900" progId="Equation.3">
                  <p:embed/>
                </p:oleObj>
              </mc:Choice>
              <mc:Fallback>
                <p:oleObj name="Equation" r:id="rId5" imgW="5930900" imgH="186690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8913"/>
                        <a:ext cx="6934200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395288" y="3303588"/>
          <a:ext cx="609441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504" name="公式" r:id="rId7" imgW="5054600" imgH="939800" progId="Equation.3">
                  <p:embed/>
                </p:oleObj>
              </mc:Choice>
              <mc:Fallback>
                <p:oleObj name="公式" r:id="rId7" imgW="5054600" imgH="93980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03588"/>
                        <a:ext cx="6094412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1116013" y="4354513"/>
          <a:ext cx="7227887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505" name="公式" r:id="rId9" imgW="5994400" imgH="965200" progId="Equation.3">
                  <p:embed/>
                </p:oleObj>
              </mc:Choice>
              <mc:Fallback>
                <p:oleObj name="公式" r:id="rId9" imgW="5994400" imgH="965200" progId="Equation.3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54513"/>
                        <a:ext cx="7227887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990600" y="5445125"/>
          <a:ext cx="80454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506" name="公式" r:id="rId11" imgW="7632700" imgH="1092200" progId="Equation.3">
                  <p:embed/>
                </p:oleObj>
              </mc:Choice>
              <mc:Fallback>
                <p:oleObj name="公式" r:id="rId11" imgW="7632700" imgH="109220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45125"/>
                        <a:ext cx="804545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48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759269"/>
              </p:ext>
            </p:extLst>
          </p:nvPr>
        </p:nvGraphicFramePr>
        <p:xfrm>
          <a:off x="323528" y="692696"/>
          <a:ext cx="843001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95" name="Document" r:id="rId3" imgW="9603697" imgH="2545246" progId="">
                  <p:embed/>
                </p:oleObj>
              </mc:Choice>
              <mc:Fallback>
                <p:oleObj name="Document" r:id="rId3" imgW="9603697" imgH="2545246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92696"/>
                        <a:ext cx="8430019" cy="2232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07950" y="334963"/>
          <a:ext cx="525621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26" name="公式" r:id="rId3" imgW="5054600" imgH="939800" progId="Equation.3">
                  <p:embed/>
                </p:oleObj>
              </mc:Choice>
              <mc:Fallback>
                <p:oleObj name="公式" r:id="rId3" imgW="5054600" imgH="939800" progId="Equation.3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34963"/>
                        <a:ext cx="5256213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828675" y="1268413"/>
          <a:ext cx="66230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27" name="公式" r:id="rId5" imgW="5994400" imgH="965200" progId="Equation.3">
                  <p:embed/>
                </p:oleObj>
              </mc:Choice>
              <mc:Fallback>
                <p:oleObj name="公式" r:id="rId5" imgW="5994400" imgH="96520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268413"/>
                        <a:ext cx="66230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703263" y="2205038"/>
          <a:ext cx="80454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28" name="公式" r:id="rId7" imgW="7632700" imgH="1092200" progId="Equation.3">
                  <p:embed/>
                </p:oleObj>
              </mc:Choice>
              <mc:Fallback>
                <p:oleObj name="公式" r:id="rId7" imgW="7632700" imgH="109220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205038"/>
                        <a:ext cx="80454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692150" y="3284538"/>
          <a:ext cx="61118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29" name="公式" r:id="rId9" imgW="5562600" imgH="838200" progId="Equation.3">
                  <p:embed/>
                </p:oleObj>
              </mc:Choice>
              <mc:Fallback>
                <p:oleObj name="公式" r:id="rId9" imgW="5562600" imgH="838200" progId="Equation.3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284538"/>
                        <a:ext cx="61118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523875" y="4221163"/>
          <a:ext cx="74326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30" name="公式" r:id="rId11" imgW="6162813" imgH="1600200" progId="Equation.3">
                  <p:embed/>
                </p:oleObj>
              </mc:Choice>
              <mc:Fallback>
                <p:oleObj name="公式" r:id="rId11" imgW="6162813" imgH="160020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4221163"/>
                        <a:ext cx="7432675" cy="2120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90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836712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作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P323: 1(2--5), 4(2, 4, 6).</a:t>
            </a:r>
          </a:p>
          <a:p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2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566948"/>
              </p:ext>
            </p:extLst>
          </p:nvPr>
        </p:nvGraphicFramePr>
        <p:xfrm>
          <a:off x="390525" y="765175"/>
          <a:ext cx="8242741" cy="230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60" name="Document" r:id="rId3" imgW="9967684" imgH="2776632" progId="">
                  <p:embed/>
                </p:oleObj>
              </mc:Choice>
              <mc:Fallback>
                <p:oleObj name="Document" r:id="rId3" imgW="9967684" imgH="2776632" progId="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765175"/>
                        <a:ext cx="8242741" cy="2303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87864" y="97468"/>
            <a:ext cx="1447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、性质</a:t>
            </a:r>
            <a:endParaRPr lang="zh-CN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3274"/>
              </p:ext>
            </p:extLst>
          </p:nvPr>
        </p:nvGraphicFramePr>
        <p:xfrm>
          <a:off x="404813" y="3208338"/>
          <a:ext cx="8456794" cy="20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61" name="Document" r:id="rId5" imgW="9568415" imgH="2288311" progId="">
                  <p:embed/>
                </p:oleObj>
              </mc:Choice>
              <mc:Fallback>
                <p:oleObj name="Document" r:id="rId5" imgW="9568415" imgH="2288311" progId="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208338"/>
                        <a:ext cx="8456794" cy="202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56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296733"/>
              </p:ext>
            </p:extLst>
          </p:nvPr>
        </p:nvGraphicFramePr>
        <p:xfrm>
          <a:off x="323528" y="692696"/>
          <a:ext cx="8657202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11" name="Document" r:id="rId3" imgW="10100533" imgH="3351679" progId="">
                  <p:embed/>
                </p:oleObj>
              </mc:Choice>
              <mc:Fallback>
                <p:oleObj name="Document" r:id="rId3" imgW="10100533" imgH="3351679" progId="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92696"/>
                        <a:ext cx="8657202" cy="2880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9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749773"/>
              </p:ext>
            </p:extLst>
          </p:nvPr>
        </p:nvGraphicFramePr>
        <p:xfrm>
          <a:off x="255588" y="765175"/>
          <a:ext cx="7959725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42" name="Document" r:id="rId3" imgW="8998133" imgH="2617937" progId="">
                  <p:embed/>
                </p:oleObj>
              </mc:Choice>
              <mc:Fallback>
                <p:oleObj name="Document" r:id="rId3" imgW="8998133" imgH="2617937" progId="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765175"/>
                        <a:ext cx="7959725" cy="230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87864" y="97468"/>
            <a:ext cx="1447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、计算</a:t>
            </a:r>
            <a:endParaRPr lang="zh-CN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46372"/>
              </p:ext>
            </p:extLst>
          </p:nvPr>
        </p:nvGraphicFramePr>
        <p:xfrm>
          <a:off x="255588" y="2787651"/>
          <a:ext cx="8739187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43" name="Document" r:id="rId5" imgW="9876237" imgH="2260602" progId="">
                  <p:embed/>
                </p:oleObj>
              </mc:Choice>
              <mc:Fallback>
                <p:oleObj name="Document" r:id="rId5" imgW="9876237" imgH="2260602" progId="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2787651"/>
                        <a:ext cx="8739187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681176"/>
              </p:ext>
            </p:extLst>
          </p:nvPr>
        </p:nvGraphicFramePr>
        <p:xfrm>
          <a:off x="137792" y="4706938"/>
          <a:ext cx="8856983" cy="58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44" name="Equation" r:id="rId7" imgW="11302920" imgH="647640" progId="Equation.3">
                  <p:embed/>
                </p:oleObj>
              </mc:Choice>
              <mc:Fallback>
                <p:oleObj name="Equation" r:id="rId7" imgW="11302920" imgH="64764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2" y="4706938"/>
                        <a:ext cx="8856983" cy="584335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3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439521"/>
              </p:ext>
            </p:extLst>
          </p:nvPr>
        </p:nvGraphicFramePr>
        <p:xfrm>
          <a:off x="179512" y="2428875"/>
          <a:ext cx="8808979" cy="157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15" name="Document" r:id="rId3" imgW="10433197" imgH="1866922" progId="">
                  <p:embed/>
                </p:oleObj>
              </mc:Choice>
              <mc:Fallback>
                <p:oleObj name="Document" r:id="rId3" imgW="10433197" imgH="1866922" progId="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28875"/>
                        <a:ext cx="8808979" cy="1576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37783"/>
              </p:ext>
            </p:extLst>
          </p:nvPr>
        </p:nvGraphicFramePr>
        <p:xfrm>
          <a:off x="323528" y="548680"/>
          <a:ext cx="8640960" cy="181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16" name="Document" r:id="rId5" imgW="9937081" imgH="2072398" progId="">
                  <p:embed/>
                </p:oleObj>
              </mc:Choice>
              <mc:Fallback>
                <p:oleObj name="Document" r:id="rId5" imgW="9937081" imgH="2072398" progId="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48680"/>
                        <a:ext cx="8640960" cy="18144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84305"/>
              </p:ext>
            </p:extLst>
          </p:nvPr>
        </p:nvGraphicFramePr>
        <p:xfrm>
          <a:off x="179512" y="4002088"/>
          <a:ext cx="8568952" cy="2039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17" name="Document" r:id="rId7" imgW="9648340" imgH="2298746" progId="">
                  <p:embed/>
                </p:oleObj>
              </mc:Choice>
              <mc:Fallback>
                <p:oleObj name="Document" r:id="rId7" imgW="9648340" imgH="2298746" progId="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02088"/>
                        <a:ext cx="8568952" cy="2039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9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14272</TotalTime>
  <Words>501</Words>
  <Application>Microsoft Office PowerPoint</Application>
  <PresentationFormat>全屏显示(4:3)</PresentationFormat>
  <Paragraphs>110</Paragraphs>
  <Slides>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51</vt:i4>
      </vt:variant>
    </vt:vector>
  </HeadingPairs>
  <TitlesOfParts>
    <vt:vector size="67" baseType="lpstr">
      <vt:lpstr>黑体</vt:lpstr>
      <vt:lpstr>楷体</vt:lpstr>
      <vt:lpstr>隶书</vt:lpstr>
      <vt:lpstr>宋体</vt:lpstr>
      <vt:lpstr>幼圆</vt:lpstr>
      <vt:lpstr>Arial</vt:lpstr>
      <vt:lpstr>Calibri</vt:lpstr>
      <vt:lpstr>Times New Roman</vt:lpstr>
      <vt:lpstr>Office 主题​​</vt:lpstr>
      <vt:lpstr>Document</vt:lpstr>
      <vt:lpstr>Equation</vt:lpstr>
      <vt:lpstr>公式</vt:lpstr>
      <vt:lpstr>BMP 图象</vt:lpstr>
      <vt:lpstr>文档</vt:lpstr>
      <vt:lpstr>Microsoft Word 97 - 2003 文档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二、曲面的侧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1、物理背景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两类曲面积分之间的联系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 guangmei</cp:lastModifiedBy>
  <cp:revision>2222</cp:revision>
  <dcterms:created xsi:type="dcterms:W3CDTF">2011-08-03T11:31:34Z</dcterms:created>
  <dcterms:modified xsi:type="dcterms:W3CDTF">2018-05-22T09:13:24Z</dcterms:modified>
</cp:coreProperties>
</file>