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648" r:id="rId2"/>
    <p:sldId id="649" r:id="rId3"/>
    <p:sldId id="650" r:id="rId4"/>
    <p:sldId id="651" r:id="rId5"/>
    <p:sldId id="647" r:id="rId6"/>
    <p:sldId id="652" r:id="rId7"/>
    <p:sldId id="686" r:id="rId8"/>
    <p:sldId id="692" r:id="rId9"/>
    <p:sldId id="693" r:id="rId10"/>
    <p:sldId id="694" r:id="rId11"/>
    <p:sldId id="596" r:id="rId12"/>
    <p:sldId id="641" r:id="rId13"/>
    <p:sldId id="642" r:id="rId14"/>
    <p:sldId id="680" r:id="rId15"/>
    <p:sldId id="644" r:id="rId16"/>
    <p:sldId id="677" r:id="rId17"/>
    <p:sldId id="678" r:id="rId18"/>
    <p:sldId id="679" r:id="rId19"/>
    <p:sldId id="681" r:id="rId20"/>
    <p:sldId id="689" r:id="rId21"/>
    <p:sldId id="695" r:id="rId22"/>
    <p:sldId id="286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9900FF"/>
    <a:srgbClr val="0000FF"/>
    <a:srgbClr val="FFFF99"/>
    <a:srgbClr val="9933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vertBarState="minimized">
    <p:restoredLeft sz="15620"/>
    <p:restoredTop sz="99686" autoAdjust="0"/>
  </p:normalViewPr>
  <p:slideViewPr>
    <p:cSldViewPr>
      <p:cViewPr varScale="1">
        <p:scale>
          <a:sx n="77" d="100"/>
          <a:sy n="77" d="100"/>
        </p:scale>
        <p:origin x="-61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689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4.e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7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4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emf"/><Relationship Id="rId4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9EA2063-D2F8-45A0-ADD8-5DBE4D6E31FD}" type="datetimeFigureOut">
              <a:rPr lang="zh-CN" altLang="en-US"/>
              <a:pPr>
                <a:defRPr/>
              </a:pPr>
              <a:t>2017-10-16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8B12A27-35E0-4088-9BD5-32DC85D3DD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961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B12A27-35E0-4088-9BD5-32DC85D3DD38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4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19286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37E3469-C9F7-4E65-AEE6-9EA263931E6C}" type="datetimeFigureOut">
              <a:rPr lang="zh-CN" altLang="en-US"/>
              <a:pPr>
                <a:defRPr/>
              </a:pPr>
              <a:t>2017-10-16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7D77E67-6BD2-45B3-9B25-C31754ADFE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46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1A277AF-1308-4A1F-8C38-0AAB8F47A431}" type="datetimeFigureOut">
              <a:rPr lang="zh-CN" altLang="en-US"/>
              <a:pPr>
                <a:defRPr/>
              </a:pPr>
              <a:t>2017-10-16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A39BEF3-F2AE-48B8-AB14-18887C7689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4272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 algn="l"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995D329-90F5-4CAE-9EBE-43184450826E}" type="datetimeFigureOut">
              <a:rPr lang="zh-CN" altLang="en-US"/>
              <a:pPr>
                <a:defRPr/>
              </a:pPr>
              <a:t>2017-10-16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E2C8B21-D173-4BE9-B5D3-C5745EE74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8558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ECCBEBE-E710-440D-B446-333E2BB128F2}" type="datetimeFigureOut">
              <a:rPr lang="zh-CN" altLang="en-US"/>
              <a:pPr>
                <a:defRPr/>
              </a:pPr>
              <a:t>2017-10-16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E494A05-ECAF-4B02-B91D-6155830D32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1599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CDA2205-2F65-4FA4-B0D0-0F98FF35F5F2}" type="datetimeFigureOut">
              <a:rPr lang="zh-CN" altLang="en-US"/>
              <a:pPr>
                <a:defRPr/>
              </a:pPr>
              <a:t>2017-10-16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8A1421-D580-41BD-B50F-155C6F1264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2302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7D4A50E-C0C3-48FF-96D6-2ABC2CCE7F27}" type="datetimeFigureOut">
              <a:rPr lang="zh-CN" altLang="en-US"/>
              <a:pPr>
                <a:defRPr/>
              </a:pPr>
              <a:t>2017-10-16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305D2B-4C1D-4642-9F68-290A6B6C1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828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BB88D1-2487-4C2B-ABEE-7E2EF677FA7A}" type="datetimeFigureOut">
              <a:rPr lang="zh-CN" altLang="en-US"/>
              <a:pPr>
                <a:defRPr/>
              </a:pPr>
              <a:t>2017-10-16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B116AD0-BD8B-40D9-ACEA-1A23A25294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3836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2EFA301-F3D2-4FA8-BC4B-9D24F490412B}" type="datetimeFigureOut">
              <a:rPr lang="zh-CN" altLang="en-US"/>
              <a:pPr>
                <a:defRPr/>
              </a:pPr>
              <a:t>2017-10-16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5BFA812-AF8E-4B01-B108-E4AC295D47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256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FAE03D-D561-4DF2-A8D3-530C32A4D0D0}" type="datetimeFigureOut">
              <a:rPr lang="zh-CN" altLang="en-US"/>
              <a:pPr>
                <a:defRPr/>
              </a:pPr>
              <a:t>2017-10-16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B5443F-F8B7-4792-B6AA-799378C178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3359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69BB99E-A477-4826-940B-DB3822B446D5}" type="datetimeFigureOut">
              <a:rPr lang="zh-CN" altLang="en-US"/>
              <a:pPr>
                <a:defRPr/>
              </a:pPr>
              <a:t>2017-10-16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A44B02-C823-41DF-B851-233CEA3DAF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7486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1028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&#24110;&#21161;.ppt" TargetMode="External"/><Relationship Id="rId2" Type="http://schemas.openxmlformats.org/officeDocument/2006/relationships/hyperlink" Target="../&#20027;&#30028;&#38754;.ppt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9%BB%84%E9%87%91%E5%88%86%E5%89%B2/115896" TargetMode="External"/><Relationship Id="rId2" Type="http://schemas.openxmlformats.org/officeDocument/2006/relationships/hyperlink" Target="https://baike.baidu.com/item/%E6%96%90%E6%B3%A2%E9%82%A3%E5%A5%91%E6%95%B0%E5%88%97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baike.baidu.com/item/%E9%80%92%E5%BD%92" TargetMode="External"/><Relationship Id="rId5" Type="http://schemas.openxmlformats.org/officeDocument/2006/relationships/hyperlink" Target="https://baike.baidu.com/item/%E5%85%94%E5%AD%90%E6%95%B0%E5%88%97" TargetMode="External"/><Relationship Id="rId4" Type="http://schemas.openxmlformats.org/officeDocument/2006/relationships/hyperlink" Target="https://baike.baidu.com/item/%E6%95%B0%E5%AD%A6%E5%AE%B6/1210991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6.bin"/><Relationship Id="rId9" Type="http://schemas.openxmlformats.org/officeDocument/2006/relationships/oleObject" Target="../embeddings/oleObject4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7">
            <a:hlinkClick r:id="rId2" action="ppaction://hlinkpres?slideindex=6&amp;slidetitle=没有幻灯片标题"/>
          </p:cNvPr>
          <p:cNvSpPr>
            <a:spLocks noChangeArrowheads="1"/>
          </p:cNvSpPr>
          <p:nvPr/>
        </p:nvSpPr>
        <p:spPr bwMode="auto">
          <a:xfrm>
            <a:off x="7975600" y="6159500"/>
            <a:ext cx="639763" cy="304800"/>
          </a:xfrm>
          <a:prstGeom prst="flowChartAlternateProcess">
            <a:avLst/>
          </a:prstGeom>
          <a:noFill/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2051" name="AutoShape 28">
            <a:hlinkClick r:id="rId3"/>
          </p:cNvPr>
          <p:cNvSpPr>
            <a:spLocks noChangeArrowheads="1"/>
          </p:cNvSpPr>
          <p:nvPr/>
        </p:nvSpPr>
        <p:spPr bwMode="auto">
          <a:xfrm>
            <a:off x="7069138" y="6172200"/>
            <a:ext cx="639762" cy="304800"/>
          </a:xfrm>
          <a:prstGeom prst="flowChartAlternateProcess">
            <a:avLst/>
          </a:prstGeom>
          <a:noFill/>
          <a:ln>
            <a:noFill/>
          </a:ln>
          <a:effectLst>
            <a:prstShdw prst="shdw17" dist="17961" dir="2700000">
              <a:srgbClr val="009999"/>
            </a:prst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2052" name="Text Box 29"/>
          <p:cNvSpPr txBox="1">
            <a:spLocks noChangeArrowheads="1"/>
          </p:cNvSpPr>
          <p:nvPr/>
        </p:nvSpPr>
        <p:spPr bwMode="auto">
          <a:xfrm>
            <a:off x="1479550" y="836613"/>
            <a:ext cx="60960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第一章   习题课</a:t>
            </a:r>
          </a:p>
        </p:txBody>
      </p:sp>
      <p:sp>
        <p:nvSpPr>
          <p:cNvPr id="2053" name="Text Box 30"/>
          <p:cNvSpPr txBox="1">
            <a:spLocks noChangeArrowheads="1"/>
          </p:cNvSpPr>
          <p:nvPr/>
        </p:nvSpPr>
        <p:spPr bwMode="auto">
          <a:xfrm>
            <a:off x="2393950" y="1963738"/>
            <a:ext cx="55626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 dirty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一、内容回顾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4000" b="1" dirty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二、例    题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4000" b="1" dirty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三、课堂练习</a:t>
            </a:r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9"/>
          <p:cNvSpPr>
            <a:spLocks noChangeArrowheads="1"/>
          </p:cNvSpPr>
          <p:nvPr/>
        </p:nvSpPr>
        <p:spPr bwMode="auto">
          <a:xfrm>
            <a:off x="251520" y="116632"/>
            <a:ext cx="800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kumimoji="0"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endParaRPr kumimoji="0" lang="zh-CN" altLang="en-US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84684" name="Object 12"/>
          <p:cNvGraphicFramePr>
            <a:graphicFrameLocks noChangeAspect="1"/>
          </p:cNvGraphicFramePr>
          <p:nvPr>
            <p:extLst/>
          </p:nvPr>
        </p:nvGraphicFramePr>
        <p:xfrm>
          <a:off x="1084759" y="188640"/>
          <a:ext cx="3351212" cy="595312"/>
        </p:xfrm>
        <a:graphic>
          <a:graphicData uri="http://schemas.openxmlformats.org/presentationml/2006/ole">
            <p:oleObj spid="_x0000_s350210" name="公式" r:id="rId3" imgW="3276360" imgH="583920" progId="Equation.3">
              <p:embed/>
            </p:oleObj>
          </a:graphicData>
        </a:graphic>
      </p:graphicFrame>
      <p:sp>
        <p:nvSpPr>
          <p:cNvPr id="15" name="Rectangle 9">
            <a:extLst>
              <a:ext uri="{FF2B5EF4-FFF2-40B4-BE49-F238E27FC236}">
                <a16:creationId xmlns="" xmlns:a16="http://schemas.microsoft.com/office/drawing/2014/main" id="{6602C64E-8C01-4C9A-A63C-0F25C7A5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764704"/>
            <a:ext cx="43924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证法</a:t>
            </a:r>
            <a:r>
              <a:rPr kumimoji="0"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  </a:t>
            </a:r>
            <a:r>
              <a:rPr kumimoji="0"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反证法（计算）</a:t>
            </a:r>
            <a:r>
              <a:rPr kumimoji="0"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endParaRPr kumimoji="0" lang="zh-CN" altLang="en-US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2" name="Object 12">
            <a:extLst>
              <a:ext uri="{FF2B5EF4-FFF2-40B4-BE49-F238E27FC236}">
                <a16:creationId xmlns="" xmlns:a16="http://schemas.microsoft.com/office/drawing/2014/main" id="{554478BB-F0AD-4AD0-8B94-C19D7CCF59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098427524"/>
              </p:ext>
            </p:extLst>
          </p:nvPr>
        </p:nvGraphicFramePr>
        <p:xfrm>
          <a:off x="251520" y="1416883"/>
          <a:ext cx="5862638" cy="595312"/>
        </p:xfrm>
        <a:graphic>
          <a:graphicData uri="http://schemas.openxmlformats.org/presentationml/2006/ole">
            <p:oleObj spid="_x0000_s350211" name="公式" r:id="rId4" imgW="5829120" imgH="583920" progId="Equation.3">
              <p:embed/>
            </p:oleObj>
          </a:graphicData>
        </a:graphic>
      </p:graphicFrame>
      <p:graphicFrame>
        <p:nvGraphicFramePr>
          <p:cNvPr id="11" name="Object 12">
            <a:extLst>
              <a:ext uri="{FF2B5EF4-FFF2-40B4-BE49-F238E27FC236}">
                <a16:creationId xmlns="" xmlns:a16="http://schemas.microsoft.com/office/drawing/2014/main" id="{7927195B-7DF4-4258-B4CC-E66F10DB59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0422195"/>
              </p:ext>
            </p:extLst>
          </p:nvPr>
        </p:nvGraphicFramePr>
        <p:xfrm>
          <a:off x="272355" y="2066230"/>
          <a:ext cx="8620125" cy="1074738"/>
        </p:xfrm>
        <a:graphic>
          <a:graphicData uri="http://schemas.openxmlformats.org/presentationml/2006/ole">
            <p:oleObj spid="_x0000_s350212" name="公式" r:id="rId5" imgW="8572320" imgH="1054080" progId="Equation.3">
              <p:embed/>
            </p:oleObj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="" xmlns:a16="http://schemas.microsoft.com/office/drawing/2014/main" id="{A556ED33-C63A-4355-9E0B-2E2D13A046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55592129"/>
              </p:ext>
            </p:extLst>
          </p:nvPr>
        </p:nvGraphicFramePr>
        <p:xfrm>
          <a:off x="227013" y="3213100"/>
          <a:ext cx="6091237" cy="595313"/>
        </p:xfrm>
        <a:graphic>
          <a:graphicData uri="http://schemas.openxmlformats.org/presentationml/2006/ole">
            <p:oleObj spid="_x0000_s350213" name="公式" r:id="rId6" imgW="6057720" imgH="583920" progId="Equation.3">
              <p:embed/>
            </p:oleObj>
          </a:graphicData>
        </a:graphic>
      </p:graphicFrame>
      <p:graphicFrame>
        <p:nvGraphicFramePr>
          <p:cNvPr id="14" name="Object 12">
            <a:extLst>
              <a:ext uri="{FF2B5EF4-FFF2-40B4-BE49-F238E27FC236}">
                <a16:creationId xmlns="" xmlns:a16="http://schemas.microsoft.com/office/drawing/2014/main" id="{AE5DBC34-F4B1-4067-9805-985F380EFC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46042973"/>
              </p:ext>
            </p:extLst>
          </p:nvPr>
        </p:nvGraphicFramePr>
        <p:xfrm>
          <a:off x="269750" y="3912964"/>
          <a:ext cx="8694738" cy="1892300"/>
        </p:xfrm>
        <a:graphic>
          <a:graphicData uri="http://schemas.openxmlformats.org/presentationml/2006/ole">
            <p:oleObj spid="_x0000_s350214" name="公式" r:id="rId7" imgW="8648640" imgH="18540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06583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294806799"/>
              </p:ext>
            </p:extLst>
          </p:nvPr>
        </p:nvGraphicFramePr>
        <p:xfrm>
          <a:off x="317500" y="3280916"/>
          <a:ext cx="8458200" cy="1625600"/>
        </p:xfrm>
        <a:graphic>
          <a:graphicData uri="http://schemas.openxmlformats.org/presentationml/2006/ole">
            <p:oleObj spid="_x0000_s238303" name="Document" r:id="rId3" imgW="9991085" imgH="1903627" progId="">
              <p:embed/>
            </p:oleObj>
          </a:graphicData>
        </a:graphic>
      </p:graphicFrame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100708" y="376133"/>
            <a:ext cx="28871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4(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2.4.9) 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100709" y="1168221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证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59016970"/>
              </p:ext>
            </p:extLst>
          </p:nvPr>
        </p:nvGraphicFramePr>
        <p:xfrm>
          <a:off x="467544" y="1104004"/>
          <a:ext cx="7992888" cy="2338601"/>
        </p:xfrm>
        <a:graphic>
          <a:graphicData uri="http://schemas.openxmlformats.org/presentationml/2006/ole">
            <p:oleObj spid="_x0000_s238304" name="Document" r:id="rId4" imgW="9513331" imgH="2780231" progId="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882689897"/>
              </p:ext>
            </p:extLst>
          </p:nvPr>
        </p:nvGraphicFramePr>
        <p:xfrm>
          <a:off x="2411760" y="188640"/>
          <a:ext cx="5112568" cy="867311"/>
        </p:xfrm>
        <a:graphic>
          <a:graphicData uri="http://schemas.openxmlformats.org/presentationml/2006/ole">
            <p:oleObj spid="_x0000_s238305" name="Equation" r:id="rId5" imgW="5334000" imgH="901700" progId="Equation.3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66132001"/>
              </p:ext>
            </p:extLst>
          </p:nvPr>
        </p:nvGraphicFramePr>
        <p:xfrm>
          <a:off x="323528" y="4797152"/>
          <a:ext cx="7239000" cy="1485900"/>
        </p:xfrm>
        <a:graphic>
          <a:graphicData uri="http://schemas.openxmlformats.org/presentationml/2006/ole">
            <p:oleObj spid="_x0000_s238306" name="Document" r:id="rId6" imgW="8695711" imgH="1767602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60106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414184357"/>
              </p:ext>
            </p:extLst>
          </p:nvPr>
        </p:nvGraphicFramePr>
        <p:xfrm>
          <a:off x="214282" y="357166"/>
          <a:ext cx="8358246" cy="3071834"/>
        </p:xfrm>
        <a:graphic>
          <a:graphicData uri="http://schemas.openxmlformats.org/presentationml/2006/ole">
            <p:oleObj spid="_x0000_s278598" name="Document" r:id="rId3" imgW="4390866" imgH="1864763" progId="Word.Document.8">
              <p:embed/>
            </p:oleObj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214282" y="3214686"/>
          <a:ext cx="8324850" cy="3357562"/>
        </p:xfrm>
        <a:graphic>
          <a:graphicData uri="http://schemas.openxmlformats.org/presentationml/2006/ole">
            <p:oleObj spid="_x0000_s278599" name="Document" r:id="rId4" imgW="6150743" imgH="2415658" progId="">
              <p:embed/>
            </p:oleObj>
          </a:graphicData>
        </a:graphic>
      </p:graphicFrame>
      <p:sp>
        <p:nvSpPr>
          <p:cNvPr id="4" name="Rectangle 9">
            <a:extLst>
              <a:ext uri="{FF2B5EF4-FFF2-40B4-BE49-F238E27FC236}">
                <a16:creationId xmlns="" xmlns:a16="http://schemas.microsoft.com/office/drawing/2014/main" id="{32117396-B952-4EAC-9CA6-E13D6F5A0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240794"/>
            <a:ext cx="800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kumimoji="0"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</a:t>
            </a:r>
            <a:endParaRPr kumimoji="0" lang="zh-CN" altLang="en-US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19726641"/>
              </p:ext>
            </p:extLst>
          </p:nvPr>
        </p:nvGraphicFramePr>
        <p:xfrm>
          <a:off x="179512" y="588087"/>
          <a:ext cx="8806943" cy="968705"/>
        </p:xfrm>
        <a:graphic>
          <a:graphicData uri="http://schemas.openxmlformats.org/presentationml/2006/ole">
            <p:oleObj spid="_x0000_s279692" name="Document" r:id="rId3" imgW="10259568" imgH="1119403" progId="">
              <p:embed/>
            </p:oleObj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07986128"/>
              </p:ext>
            </p:extLst>
          </p:nvPr>
        </p:nvGraphicFramePr>
        <p:xfrm>
          <a:off x="185613" y="1588070"/>
          <a:ext cx="8778875" cy="1912938"/>
        </p:xfrm>
        <a:graphic>
          <a:graphicData uri="http://schemas.openxmlformats.org/presentationml/2006/ole">
            <p:oleObj spid="_x0000_s279693" name="Document" r:id="rId4" imgW="9832806" imgH="2162015" progId="">
              <p:embed/>
            </p:oleObj>
          </a:graphicData>
        </a:graphic>
      </p:graphicFrame>
      <p:graphicFrame>
        <p:nvGraphicFramePr>
          <p:cNvPr id="279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889526505"/>
              </p:ext>
            </p:extLst>
          </p:nvPr>
        </p:nvGraphicFramePr>
        <p:xfrm>
          <a:off x="321642" y="3441675"/>
          <a:ext cx="7778750" cy="1787525"/>
        </p:xfrm>
        <a:graphic>
          <a:graphicData uri="http://schemas.openxmlformats.org/presentationml/2006/ole">
            <p:oleObj spid="_x0000_s279694" name="Document" r:id="rId5" imgW="9244118" imgH="2141105" progId="">
              <p:embed/>
            </p:oleObj>
          </a:graphicData>
        </a:graphic>
      </p:graphicFrame>
      <p:sp>
        <p:nvSpPr>
          <p:cNvPr id="2795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795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678476863"/>
              </p:ext>
            </p:extLst>
          </p:nvPr>
        </p:nvGraphicFramePr>
        <p:xfrm>
          <a:off x="357158" y="5160905"/>
          <a:ext cx="6015042" cy="1220423"/>
        </p:xfrm>
        <a:graphic>
          <a:graphicData uri="http://schemas.openxmlformats.org/presentationml/2006/ole">
            <p:oleObj spid="_x0000_s279695" name="公式" r:id="rId6" imgW="6502400" imgH="13843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9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31896726"/>
              </p:ext>
            </p:extLst>
          </p:nvPr>
        </p:nvGraphicFramePr>
        <p:xfrm>
          <a:off x="166719" y="1988840"/>
          <a:ext cx="8834437" cy="1673225"/>
        </p:xfrm>
        <a:graphic>
          <a:graphicData uri="http://schemas.openxmlformats.org/presentationml/2006/ole">
            <p:oleObj spid="_x0000_s310420" name="Document" r:id="rId3" imgW="10443803" imgH="1990770" progId="">
              <p:embed/>
            </p:oleObj>
          </a:graphicData>
        </a:graphic>
      </p:graphicFrame>
      <p:graphicFrame>
        <p:nvGraphicFramePr>
          <p:cNvPr id="310277" name="Object 5"/>
          <p:cNvGraphicFramePr>
            <a:graphicFrameLocks noChangeAspect="1"/>
          </p:cNvGraphicFramePr>
          <p:nvPr/>
        </p:nvGraphicFramePr>
        <p:xfrm>
          <a:off x="193691" y="71414"/>
          <a:ext cx="6735763" cy="1825625"/>
        </p:xfrm>
        <a:graphic>
          <a:graphicData uri="http://schemas.openxmlformats.org/presentationml/2006/ole">
            <p:oleObj spid="_x0000_s310421" name="公式" r:id="rId4" imgW="7327900" imgH="1981200" progId="Equation.3">
              <p:embed/>
            </p:oleObj>
          </a:graphicData>
        </a:graphic>
      </p:graphicFrame>
      <p:graphicFrame>
        <p:nvGraphicFramePr>
          <p:cNvPr id="3102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76475368"/>
              </p:ext>
            </p:extLst>
          </p:nvPr>
        </p:nvGraphicFramePr>
        <p:xfrm>
          <a:off x="179512" y="3501008"/>
          <a:ext cx="6500858" cy="848654"/>
        </p:xfrm>
        <a:graphic>
          <a:graphicData uri="http://schemas.openxmlformats.org/presentationml/2006/ole">
            <p:oleObj spid="_x0000_s310422" name="公式" r:id="rId5" imgW="7518400" imgH="977900" progId="Equation.3">
              <p:embed/>
            </p:oleObj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="" xmlns:a16="http://schemas.microsoft.com/office/drawing/2014/main" id="{CDFDB623-2FDE-4BFF-9AD8-7387FCA877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06355153"/>
              </p:ext>
            </p:extLst>
          </p:nvPr>
        </p:nvGraphicFramePr>
        <p:xfrm>
          <a:off x="215279" y="4292600"/>
          <a:ext cx="7885113" cy="2305050"/>
        </p:xfrm>
        <a:graphic>
          <a:graphicData uri="http://schemas.openxmlformats.org/presentationml/2006/ole">
            <p:oleObj spid="_x0000_s310423" name="公式" r:id="rId6" imgW="8331120" imgH="250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7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="" xmlns:a16="http://schemas.microsoft.com/office/drawing/2014/main" id="{9BCAB7CE-5755-49A1-B971-29323A795E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68233428"/>
              </p:ext>
            </p:extLst>
          </p:nvPr>
        </p:nvGraphicFramePr>
        <p:xfrm>
          <a:off x="292100" y="1326133"/>
          <a:ext cx="5419725" cy="971550"/>
        </p:xfrm>
        <a:graphic>
          <a:graphicData uri="http://schemas.openxmlformats.org/presentationml/2006/ole">
            <p:oleObj spid="_x0000_s281722" name="公式" r:id="rId3" imgW="5727600" imgH="1054080" progId="Equation.3">
              <p:embed/>
            </p:oleObj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="" xmlns:a16="http://schemas.microsoft.com/office/drawing/2014/main" id="{A58BC5EA-0A89-4CC8-95D1-9E611A1E9E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710780761"/>
              </p:ext>
            </p:extLst>
          </p:nvPr>
        </p:nvGraphicFramePr>
        <p:xfrm>
          <a:off x="292100" y="2406253"/>
          <a:ext cx="7691438" cy="2633662"/>
        </p:xfrm>
        <a:graphic>
          <a:graphicData uri="http://schemas.openxmlformats.org/presentationml/2006/ole">
            <p:oleObj spid="_x0000_s281723" name="公式" r:id="rId4" imgW="8127720" imgH="2857320" progId="Equation.3">
              <p:embed/>
            </p:oleObj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="" xmlns:a16="http://schemas.microsoft.com/office/drawing/2014/main" id="{89EBF864-4123-4666-B286-1C632A5BA1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727237229"/>
              </p:ext>
            </p:extLst>
          </p:nvPr>
        </p:nvGraphicFramePr>
        <p:xfrm>
          <a:off x="292100" y="692696"/>
          <a:ext cx="7885113" cy="422275"/>
        </p:xfrm>
        <a:graphic>
          <a:graphicData uri="http://schemas.openxmlformats.org/presentationml/2006/ole">
            <p:oleObj spid="_x0000_s281724" name="公式" r:id="rId5" imgW="8331120" imgH="457200" progId="Equation.3">
              <p:embed/>
            </p:oleObj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96CC3144-32BC-4823-B395-312FBD77D199}"/>
              </a:ext>
            </a:extLst>
          </p:cNvPr>
          <p:cNvGrpSpPr/>
          <p:nvPr/>
        </p:nvGrpSpPr>
        <p:grpSpPr>
          <a:xfrm>
            <a:off x="271463" y="5085184"/>
            <a:ext cx="7359328" cy="1311499"/>
            <a:chOff x="271463" y="5085184"/>
            <a:chExt cx="7359328" cy="1311499"/>
          </a:xfrm>
        </p:grpSpPr>
        <p:graphicFrame>
          <p:nvGraphicFramePr>
            <p:cNvPr id="9" name="Object 5">
              <a:extLst>
                <a:ext uri="{FF2B5EF4-FFF2-40B4-BE49-F238E27FC236}">
                  <a16:creationId xmlns="" xmlns:a16="http://schemas.microsoft.com/office/drawing/2014/main" id="{B2961A89-A561-493A-A113-96A3A7674AD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3059651822"/>
                </p:ext>
              </p:extLst>
            </p:nvPr>
          </p:nvGraphicFramePr>
          <p:xfrm>
            <a:off x="323528" y="5167958"/>
            <a:ext cx="7307263" cy="1228725"/>
          </p:xfrm>
          <a:graphic>
            <a:graphicData uri="http://schemas.openxmlformats.org/presentationml/2006/ole">
              <p:oleObj spid="_x0000_s281725" name="公式" r:id="rId6" imgW="7721280" imgH="1333440" progId="Equation.3">
                <p:embed/>
              </p:oleObj>
            </a:graphicData>
          </a:graphic>
        </p:graphicFrame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0ECACA75-B9BA-4679-BECB-7615D1BCE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3" y="5085184"/>
              <a:ext cx="127620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zh-CN" altLang="en-US" sz="2800" b="1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结论：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19034" y="1290240"/>
            <a:ext cx="674931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hlinkClick r:id="rId2" action="ppaction://hlinkfile"/>
              </a:rPr>
              <a:t>斐波那契数列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Fibonacci sequence</a:t>
            </a:r>
            <a:r>
              <a:rPr lang="zh-CN" altLang="en-US" sz="2400" b="1" dirty="0"/>
              <a:t>），又称</a:t>
            </a:r>
            <a:r>
              <a:rPr lang="zh-CN" altLang="en-US" sz="2400" b="1" dirty="0">
                <a:hlinkClick r:id="rId3" action="ppaction://hlinkfile"/>
              </a:rPr>
              <a:t>黄金分割</a:t>
            </a:r>
            <a:r>
              <a:rPr lang="zh-CN" altLang="en-US" sz="2400" b="1" dirty="0"/>
              <a:t>数列、因</a:t>
            </a:r>
            <a:r>
              <a:rPr lang="zh-CN" altLang="en-US" sz="2400" b="1" dirty="0">
                <a:hlinkClick r:id="rId4" action="ppaction://hlinkfile"/>
              </a:rPr>
              <a:t>数学家</a:t>
            </a:r>
            <a:r>
              <a:rPr lang="zh-CN" altLang="en-US" sz="2400" b="1" dirty="0"/>
              <a:t>列昂纳多</a:t>
            </a:r>
            <a:r>
              <a:rPr lang="en-US" altLang="zh-CN" sz="2400" b="1" dirty="0"/>
              <a:t>·</a:t>
            </a:r>
            <a:r>
              <a:rPr lang="zh-CN" altLang="en-US" sz="2400" b="1" dirty="0"/>
              <a:t>斐波那契（</a:t>
            </a:r>
            <a:r>
              <a:rPr lang="en-US" altLang="zh-CN" sz="2400" b="1" dirty="0" err="1"/>
              <a:t>Leonardoda</a:t>
            </a:r>
            <a:r>
              <a:rPr lang="en-US" altLang="zh-CN" sz="2400" b="1" dirty="0"/>
              <a:t> Fibonacci</a:t>
            </a:r>
            <a:r>
              <a:rPr lang="zh-CN" altLang="en-US" sz="2400" b="1" dirty="0"/>
              <a:t>）以兔子繁殖为例子而引入，故又称为“</a:t>
            </a:r>
            <a:r>
              <a:rPr lang="zh-CN" altLang="en-US" sz="2400" b="1" dirty="0">
                <a:hlinkClick r:id="rId5" action="ppaction://hlinkfile"/>
              </a:rPr>
              <a:t>兔子数列</a:t>
            </a:r>
            <a:r>
              <a:rPr lang="zh-CN" altLang="en-US" sz="2400" b="1" dirty="0"/>
              <a:t>”，指的是这样一个数列：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13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21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34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……</a:t>
            </a:r>
            <a:r>
              <a:rPr lang="zh-CN" altLang="en-US" sz="2400" b="1" dirty="0"/>
              <a:t>在数学上，斐波纳契数列以如下被以</a:t>
            </a:r>
            <a:r>
              <a:rPr lang="zh-CN" altLang="en-US" sz="2400" b="1" dirty="0">
                <a:hlinkClick r:id="rId6" action="ppaction://hlinkfile"/>
              </a:rPr>
              <a:t>递归</a:t>
            </a:r>
            <a:r>
              <a:rPr lang="zh-CN" altLang="en-US" sz="2400" b="1" dirty="0"/>
              <a:t>的方法定义：</a:t>
            </a:r>
            <a:r>
              <a:rPr lang="en-US" altLang="zh-CN" sz="2400" b="1" dirty="0"/>
              <a:t>F(0)=0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F(1)=1, F(n)=F(n-1)+F(n-2)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n&gt;=2</a:t>
            </a:r>
            <a:r>
              <a:rPr lang="zh-CN" altLang="en-US" sz="2400" b="1" dirty="0"/>
              <a:t>，</a:t>
            </a:r>
            <a:r>
              <a:rPr lang="en-US" altLang="zh-CN" sz="2400" b="1" dirty="0" err="1"/>
              <a:t>n∈N</a:t>
            </a:r>
            <a:r>
              <a:rPr lang="en-US" altLang="zh-CN" sz="2400" b="1" dirty="0"/>
              <a:t>*</a:t>
            </a:r>
            <a:r>
              <a:rPr lang="zh-CN" altLang="en-US" sz="2400" b="1" dirty="0"/>
              <a:t>）在现代物理、准晶体结构、化学等领域，斐波纳契数列都有直接的应用，为此，美国数学会从</a:t>
            </a:r>
            <a:r>
              <a:rPr lang="en-US" altLang="zh-CN" sz="2400" b="1" dirty="0"/>
              <a:t>1963</a:t>
            </a:r>
            <a:r>
              <a:rPr lang="zh-CN" altLang="en-US" sz="2400" b="1" dirty="0"/>
              <a:t>起出版了以</a:t>
            </a:r>
            <a:r>
              <a:rPr lang="en-US" altLang="zh-CN" sz="2400" b="1" dirty="0"/>
              <a:t>《</a:t>
            </a:r>
            <a:r>
              <a:rPr lang="zh-CN" altLang="en-US" sz="2400" b="1" dirty="0"/>
              <a:t>斐波纳契数列季刊</a:t>
            </a:r>
            <a:r>
              <a:rPr lang="en-US" altLang="zh-CN" sz="2400" b="1" dirty="0"/>
              <a:t>》</a:t>
            </a:r>
            <a:r>
              <a:rPr lang="zh-CN" altLang="en-US" sz="2400" b="1" dirty="0"/>
              <a:t>为名的一份数学杂志，用于专门刊载这方面的研究成果。</a:t>
            </a:r>
          </a:p>
        </p:txBody>
      </p:sp>
      <p:sp>
        <p:nvSpPr>
          <p:cNvPr id="7" name="矩形 6"/>
          <p:cNvSpPr/>
          <p:nvPr/>
        </p:nvSpPr>
        <p:spPr>
          <a:xfrm>
            <a:off x="1357290" y="428604"/>
            <a:ext cx="5963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</a:rPr>
              <a:t>斐波那契数列（</a:t>
            </a:r>
            <a:r>
              <a:rPr lang="en-US" altLang="zh-CN" sz="2800" b="1" dirty="0">
                <a:solidFill>
                  <a:srgbClr val="0000FF"/>
                </a:solidFill>
              </a:rPr>
              <a:t>Fibonacci sequence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158" y="1202842"/>
            <a:ext cx="542928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斐波那契</a:t>
            </a:r>
            <a:r>
              <a:rPr lang="en-US" altLang="zh-CN" sz="2400" b="1" dirty="0"/>
              <a:t>(Leonardo Fibonacci,  1175-1250)</a:t>
            </a:r>
            <a:r>
              <a:rPr lang="zh-CN" altLang="en-US" sz="2400" b="1" dirty="0"/>
              <a:t>，中世纪意大利数学家。</a:t>
            </a:r>
            <a:r>
              <a:rPr lang="en-US" altLang="zh-CN" sz="2400" b="1" dirty="0"/>
              <a:t>1202</a:t>
            </a:r>
            <a:r>
              <a:rPr lang="zh-CN" altLang="en-US" sz="2400" b="1" dirty="0"/>
              <a:t>年，他撰写了</a:t>
            </a:r>
            <a:r>
              <a:rPr lang="en-US" altLang="zh-CN" sz="2400" b="1" dirty="0"/>
              <a:t>《</a:t>
            </a:r>
            <a:r>
              <a:rPr lang="zh-CN" altLang="en-US" sz="2400" b="1" dirty="0"/>
              <a:t>算盘全书</a:t>
            </a:r>
            <a:r>
              <a:rPr lang="en-US" altLang="zh-CN" sz="2400" b="1" dirty="0"/>
              <a:t>》</a:t>
            </a:r>
            <a:r>
              <a:rPr lang="zh-CN" altLang="en-US" sz="2400" b="1" dirty="0"/>
              <a:t>（</a:t>
            </a:r>
            <a:r>
              <a:rPr lang="en-US" altLang="zh-CN" sz="2400" b="1" dirty="0" err="1"/>
              <a:t>Liber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Abacci</a:t>
            </a:r>
            <a:r>
              <a:rPr lang="zh-CN" altLang="en-US" sz="2400" b="1" dirty="0"/>
              <a:t>）一书。他是第一个研究了印度和阿拉伯数学理论的欧洲人。他的父亲被比萨的一家商业团体聘任为外交领事，派驻地点相当于今日的阿尔及利亚地区，有感使用阿拉伯数字比罗马数字更有效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列昂纳多在一个阿拉伯老师的指导下研究数学。他还曾在埃及、叙利亚、希腊、西西里和普罗旺斯等地研究数学。</a:t>
            </a:r>
          </a:p>
        </p:txBody>
      </p:sp>
      <p:pic>
        <p:nvPicPr>
          <p:cNvPr id="309250" name="Picture 2" descr="https://gss1.bdstatic.com/-vo3dSag_xI4khGkpoWK1HF6hhy/baike/c0%3Dbaike80%2C5%2C5%2C80%2C26/sign=74132008217f9e2f6438155a7e598241/7aec54e736d12f2e6ca03c8e49c2d562843568b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6" y="1285860"/>
            <a:ext cx="2457450" cy="3781425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6207305" y="5202808"/>
            <a:ext cx="225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Fibonacci,  1175-1250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7158" y="928670"/>
            <a:ext cx="821537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          意大利学者在</a:t>
            </a:r>
            <a:r>
              <a:rPr lang="en-US" altLang="zh-CN" sz="2400" b="1" dirty="0"/>
              <a:t>12</a:t>
            </a:r>
            <a:r>
              <a:rPr lang="zh-CN" altLang="en-US" sz="2400" b="1" dirty="0"/>
              <a:t>～</a:t>
            </a:r>
            <a:r>
              <a:rPr lang="en-US" altLang="zh-CN" sz="2400" b="1" dirty="0"/>
              <a:t>13</a:t>
            </a:r>
            <a:r>
              <a:rPr lang="zh-CN" altLang="en-US" sz="2400" b="1" dirty="0"/>
              <a:t>世纪就开始翻译、介绍希腊与阿拉伯的数学文献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对希腊与东方古典数学成就的发掘、探讨，最终导致了文艺复兴时期（</a:t>
            </a:r>
            <a:r>
              <a:rPr lang="en-US" altLang="zh-CN" sz="2400" b="1" dirty="0"/>
              <a:t>15</a:t>
            </a:r>
            <a:r>
              <a:rPr lang="zh-CN" altLang="en-US" sz="2400" b="1" dirty="0"/>
              <a:t>～</a:t>
            </a:r>
            <a:r>
              <a:rPr lang="en-US" altLang="zh-CN" sz="2400" b="1" dirty="0"/>
              <a:t>16</a:t>
            </a:r>
            <a:r>
              <a:rPr lang="zh-CN" altLang="en-US" sz="2400" b="1" dirty="0"/>
              <a:t>世纪）欧洲数学的高涨。文艺复兴的前哨意大利，由于其特殊地理位置与贸易联系而成为东西方文化的熔炉。微积分的创立与解析几何的发明一起，标志着文艺复兴后欧洲近代数学的兴起。微积分的思想根源部分（尤其是积分学）可以追溯到古代希腊、中国和印度人的著作。在牛顿和莱布尼茨最终创立微积分以前，又经过了近一个世纪的酝酿。在这个酝酿时期对微积分有直接贡献的先驱者包括开普勒、卡瓦列里、费马、笛卡尔、沃利斯和</a:t>
            </a:r>
            <a:r>
              <a:rPr lang="zh-CN" altLang="en-US" sz="2400" b="1" dirty="0">
                <a:solidFill>
                  <a:srgbClr val="FF0000"/>
                </a:solidFill>
              </a:rPr>
              <a:t>巴罗（</a:t>
            </a:r>
            <a:r>
              <a:rPr lang="en-US" altLang="zh-CN" sz="2400" b="1" dirty="0">
                <a:solidFill>
                  <a:srgbClr val="FF0000"/>
                </a:solidFill>
              </a:rPr>
              <a:t>Barrow</a:t>
            </a:r>
            <a:r>
              <a:rPr lang="zh-CN" altLang="en-US" sz="2400" b="1" dirty="0">
                <a:solidFill>
                  <a:srgbClr val="FF0000"/>
                </a:solidFill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</a:rPr>
              <a:t>1630</a:t>
            </a:r>
            <a:r>
              <a:rPr lang="zh-CN" altLang="en-US" sz="2400" b="1" dirty="0">
                <a:solidFill>
                  <a:srgbClr val="FF0000"/>
                </a:solidFill>
              </a:rPr>
              <a:t>～</a:t>
            </a:r>
            <a:r>
              <a:rPr lang="en-US" altLang="zh-CN" sz="2400" b="1" dirty="0">
                <a:solidFill>
                  <a:srgbClr val="FF0000"/>
                </a:solidFill>
              </a:rPr>
              <a:t>1677</a:t>
            </a:r>
            <a:r>
              <a:rPr lang="zh-CN" altLang="en-US" sz="2400" b="1" dirty="0">
                <a:solidFill>
                  <a:srgbClr val="FF0000"/>
                </a:solidFill>
              </a:rPr>
              <a:t>）</a:t>
            </a:r>
            <a:r>
              <a:rPr lang="zh-CN" altLang="en-US" sz="2400" b="1" dirty="0"/>
              <a:t>等一大批数学家。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9"/>
          <p:cNvSpPr>
            <a:spLocks noChangeArrowheads="1"/>
          </p:cNvSpPr>
          <p:nvPr/>
        </p:nvSpPr>
        <p:spPr bwMode="auto">
          <a:xfrm>
            <a:off x="145317" y="436414"/>
            <a:ext cx="800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kumimoji="0"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6</a:t>
            </a:r>
            <a:endParaRPr kumimoji="0" lang="zh-CN" altLang="en-US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8468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70248144"/>
              </p:ext>
            </p:extLst>
          </p:nvPr>
        </p:nvGraphicFramePr>
        <p:xfrm>
          <a:off x="888008" y="332656"/>
          <a:ext cx="6564312" cy="742950"/>
        </p:xfrm>
        <a:graphic>
          <a:graphicData uri="http://schemas.openxmlformats.org/presentationml/2006/ole">
            <p:oleObj spid="_x0000_s312405" name="公式" r:id="rId3" imgW="6895800" imgH="838080" progId="Equation.3">
              <p:embed/>
            </p:oleObj>
          </a:graphicData>
        </a:graphic>
      </p:graphicFrame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D47A4D76-7283-4947-86E1-37F9DF29A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98" y="1109538"/>
            <a:ext cx="800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证</a:t>
            </a:r>
          </a:p>
        </p:txBody>
      </p:sp>
      <p:graphicFrame>
        <p:nvGraphicFramePr>
          <p:cNvPr id="7" name="Object 13">
            <a:extLst>
              <a:ext uri="{FF2B5EF4-FFF2-40B4-BE49-F238E27FC236}">
                <a16:creationId xmlns="" xmlns:a16="http://schemas.microsoft.com/office/drawing/2014/main" id="{6DF34D99-140F-44E9-9FBB-FF33502BA0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622476010"/>
              </p:ext>
            </p:extLst>
          </p:nvPr>
        </p:nvGraphicFramePr>
        <p:xfrm>
          <a:off x="770310" y="1772816"/>
          <a:ext cx="4449762" cy="811213"/>
        </p:xfrm>
        <a:graphic>
          <a:graphicData uri="http://schemas.openxmlformats.org/presentationml/2006/ole">
            <p:oleObj spid="_x0000_s312406" name="公式" r:id="rId4" imgW="4673520" imgH="914400" progId="Equation.3">
              <p:embed/>
            </p:oleObj>
          </a:graphicData>
        </a:graphic>
      </p:graphicFrame>
      <p:graphicFrame>
        <p:nvGraphicFramePr>
          <p:cNvPr id="8" name="Object 13">
            <a:extLst>
              <a:ext uri="{FF2B5EF4-FFF2-40B4-BE49-F238E27FC236}">
                <a16:creationId xmlns="" xmlns:a16="http://schemas.microsoft.com/office/drawing/2014/main" id="{73559373-7E55-40CE-B151-FC3CECC850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113779608"/>
              </p:ext>
            </p:extLst>
          </p:nvPr>
        </p:nvGraphicFramePr>
        <p:xfrm>
          <a:off x="683568" y="2708920"/>
          <a:ext cx="8316913" cy="2860675"/>
        </p:xfrm>
        <a:graphic>
          <a:graphicData uri="http://schemas.openxmlformats.org/presentationml/2006/ole">
            <p:oleObj spid="_x0000_s312407" name="公式" r:id="rId5" imgW="8737560" imgH="3225600" progId="Equation.3">
              <p:embed/>
            </p:oleObj>
          </a:graphicData>
        </a:graphic>
      </p:graphicFrame>
      <p:graphicFrame>
        <p:nvGraphicFramePr>
          <p:cNvPr id="9" name="Object 13">
            <a:extLst>
              <a:ext uri="{FF2B5EF4-FFF2-40B4-BE49-F238E27FC236}">
                <a16:creationId xmlns="" xmlns:a16="http://schemas.microsoft.com/office/drawing/2014/main" id="{1F25D505-1EB8-4B48-97E8-421339342F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88789646"/>
              </p:ext>
            </p:extLst>
          </p:nvPr>
        </p:nvGraphicFramePr>
        <p:xfrm>
          <a:off x="797570" y="1196603"/>
          <a:ext cx="6430963" cy="415925"/>
        </p:xfrm>
        <a:graphic>
          <a:graphicData uri="http://schemas.openxmlformats.org/presentationml/2006/ole">
            <p:oleObj spid="_x0000_s312408" name="公式" r:id="rId6" imgW="6756120" imgH="469800" progId="Equation.3">
              <p:embed/>
            </p:oleObj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58CB664-BAB0-4BAE-BC93-B11A1293B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573" y="5589240"/>
            <a:ext cx="34643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latin typeface="宋体" panose="02010600030101010101" pitchFamily="2" charset="-122"/>
              </a:rPr>
              <a:t>所以原不等式成立</a:t>
            </a:r>
            <a:r>
              <a:rPr kumimoji="0" lang="en-US" altLang="zh-CN" sz="2800" b="1" dirty="0">
                <a:latin typeface="宋体" panose="02010600030101010101" pitchFamily="2" charset="-122"/>
              </a:rPr>
              <a:t>.</a:t>
            </a:r>
            <a:endParaRPr kumimoji="0" lang="zh-CN" altLang="en-US" sz="2800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641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309702" y="1662117"/>
            <a:ext cx="49355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（一）基本概念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368440" y="2516192"/>
            <a:ext cx="52752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（二）基本定理、性质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368440" y="3430592"/>
            <a:ext cx="48180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（三）基本计算与证明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614494" y="609600"/>
            <a:ext cx="3814762" cy="890574"/>
          </a:xfrm>
          <a:solidFill>
            <a:srgbClr val="FFFFFF"/>
          </a:solidFill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40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一、主要内容</a:t>
            </a:r>
          </a:p>
        </p:txBody>
      </p:sp>
      <p:sp>
        <p:nvSpPr>
          <p:cNvPr id="3081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174038" y="6324600"/>
            <a:ext cx="685800" cy="3048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</p:spTree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9"/>
          <p:cNvSpPr>
            <a:spLocks noChangeArrowheads="1"/>
          </p:cNvSpPr>
          <p:nvPr/>
        </p:nvSpPr>
        <p:spPr bwMode="auto">
          <a:xfrm>
            <a:off x="315541" y="260648"/>
            <a:ext cx="800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kumimoji="0"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7</a:t>
            </a:r>
            <a:endParaRPr kumimoji="0" lang="zh-CN" altLang="en-US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8468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045775142"/>
              </p:ext>
            </p:extLst>
          </p:nvPr>
        </p:nvGraphicFramePr>
        <p:xfrm>
          <a:off x="1066800" y="112065"/>
          <a:ext cx="2857128" cy="869009"/>
        </p:xfrm>
        <a:graphic>
          <a:graphicData uri="http://schemas.openxmlformats.org/presentationml/2006/ole">
            <p:oleObj spid="_x0000_s318585" name="公式" r:id="rId3" imgW="2793960" imgH="850680" progId="Equation.3">
              <p:embed/>
            </p:oleObj>
          </a:graphicData>
        </a:graphic>
      </p:graphicFrame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D47A4D76-7283-4947-86E1-37F9DF29A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541" y="1103461"/>
            <a:ext cx="13041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证法</a:t>
            </a:r>
            <a:r>
              <a:rPr kumimoji="0"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endParaRPr kumimoji="0" lang="zh-CN" altLang="en-US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1" name="Object 13">
            <a:extLst>
              <a:ext uri="{FF2B5EF4-FFF2-40B4-BE49-F238E27FC236}">
                <a16:creationId xmlns="" xmlns:a16="http://schemas.microsoft.com/office/drawing/2014/main" id="{488C8D24-4849-4B8F-8B7F-4A813E7C87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93651594"/>
              </p:ext>
            </p:extLst>
          </p:nvPr>
        </p:nvGraphicFramePr>
        <p:xfrm>
          <a:off x="1362075" y="1773238"/>
          <a:ext cx="5753100" cy="774700"/>
        </p:xfrm>
        <a:graphic>
          <a:graphicData uri="http://schemas.openxmlformats.org/presentationml/2006/ole">
            <p:oleObj spid="_x0000_s318586" name="公式" r:id="rId4" imgW="6045120" imgH="876240" progId="Equation.3">
              <p:embed/>
            </p:oleObj>
          </a:graphicData>
        </a:graphic>
      </p:graphicFrame>
      <p:graphicFrame>
        <p:nvGraphicFramePr>
          <p:cNvPr id="12" name="Object 13">
            <a:extLst>
              <a:ext uri="{FF2B5EF4-FFF2-40B4-BE49-F238E27FC236}">
                <a16:creationId xmlns="" xmlns:a16="http://schemas.microsoft.com/office/drawing/2014/main" id="{EC01D574-239B-48CC-8C48-5B21BC02B6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45091302"/>
              </p:ext>
            </p:extLst>
          </p:nvPr>
        </p:nvGraphicFramePr>
        <p:xfrm>
          <a:off x="1403648" y="1028856"/>
          <a:ext cx="6878638" cy="742950"/>
        </p:xfrm>
        <a:graphic>
          <a:graphicData uri="http://schemas.openxmlformats.org/presentationml/2006/ole">
            <p:oleObj spid="_x0000_s318587" name="公式" r:id="rId5" imgW="7226280" imgH="838080" progId="Equation.3">
              <p:embed/>
            </p:oleObj>
          </a:graphicData>
        </a:graphic>
      </p:graphicFrame>
      <p:graphicFrame>
        <p:nvGraphicFramePr>
          <p:cNvPr id="13" name="Object 13">
            <a:extLst>
              <a:ext uri="{FF2B5EF4-FFF2-40B4-BE49-F238E27FC236}">
                <a16:creationId xmlns="" xmlns:a16="http://schemas.microsoft.com/office/drawing/2014/main" id="{B309E35B-C61B-4471-BB00-51B7F94611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856982364"/>
              </p:ext>
            </p:extLst>
          </p:nvPr>
        </p:nvGraphicFramePr>
        <p:xfrm>
          <a:off x="5004048" y="44624"/>
          <a:ext cx="4049712" cy="742950"/>
        </p:xfrm>
        <a:graphic>
          <a:graphicData uri="http://schemas.openxmlformats.org/presentationml/2006/ole">
            <p:oleObj spid="_x0000_s318588" name="公式" r:id="rId6" imgW="4254480" imgH="838080" progId="Equation.3">
              <p:embed/>
            </p:oleObj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="" xmlns:a16="http://schemas.microsoft.com/office/drawing/2014/main" id="{EA85A35C-266D-4D5C-A0FE-0381AEF450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27851122"/>
              </p:ext>
            </p:extLst>
          </p:nvPr>
        </p:nvGraphicFramePr>
        <p:xfrm>
          <a:off x="1362075" y="2678837"/>
          <a:ext cx="7154862" cy="1560512"/>
        </p:xfrm>
        <a:graphic>
          <a:graphicData uri="http://schemas.openxmlformats.org/presentationml/2006/ole">
            <p:oleObj spid="_x0000_s318589" name="公式" r:id="rId7" imgW="7518240" imgH="1765080" progId="Equation.3">
              <p:embed/>
            </p:oleObj>
          </a:graphicData>
        </a:graphic>
      </p:graphicFrame>
      <p:sp>
        <p:nvSpPr>
          <p:cNvPr id="15" name="Rectangle 9">
            <a:extLst>
              <a:ext uri="{FF2B5EF4-FFF2-40B4-BE49-F238E27FC236}">
                <a16:creationId xmlns="" xmlns:a16="http://schemas.microsoft.com/office/drawing/2014/main" id="{6602C64E-8C01-4C9A-A63C-0F25C7A5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4201924"/>
            <a:ext cx="13041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证法</a:t>
            </a:r>
            <a:r>
              <a:rPr kumimoji="0"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endParaRPr kumimoji="0" lang="zh-CN" altLang="en-US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" name="Text Box 9">
            <a:extLst>
              <a:ext uri="{FF2B5EF4-FFF2-40B4-BE49-F238E27FC236}">
                <a16:creationId xmlns="" xmlns:a16="http://schemas.microsoft.com/office/drawing/2014/main" id="{D3FD01AA-AADF-474D-9EE7-5C908A2BF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854" y="4221088"/>
            <a:ext cx="30961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</a:rPr>
              <a:t>利用</a:t>
            </a:r>
            <a:r>
              <a:rPr lang="en-US" altLang="zh-CN" sz="2800" b="1" dirty="0">
                <a:solidFill>
                  <a:srgbClr val="9900FF"/>
                </a:solidFill>
              </a:rPr>
              <a:t>Stirling </a:t>
            </a:r>
            <a:r>
              <a:rPr lang="zh-CN" altLang="en-US" sz="2800" b="1" dirty="0">
                <a:solidFill>
                  <a:srgbClr val="9900FF"/>
                </a:solidFill>
              </a:rPr>
              <a:t>公式</a:t>
            </a:r>
            <a:r>
              <a:rPr lang="en-US" altLang="zh-CN" sz="2800" b="1" dirty="0">
                <a:solidFill>
                  <a:srgbClr val="9900FF"/>
                </a:solidFill>
              </a:rPr>
              <a:t>:</a:t>
            </a:r>
          </a:p>
        </p:txBody>
      </p:sp>
      <p:graphicFrame>
        <p:nvGraphicFramePr>
          <p:cNvPr id="17" name="Object 7">
            <a:extLst>
              <a:ext uri="{FF2B5EF4-FFF2-40B4-BE49-F238E27FC236}">
                <a16:creationId xmlns="" xmlns:a16="http://schemas.microsoft.com/office/drawing/2014/main" id="{933C1D97-6294-4F67-AF2F-6932705BBF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106280211"/>
              </p:ext>
            </p:extLst>
          </p:nvPr>
        </p:nvGraphicFramePr>
        <p:xfrm>
          <a:off x="728663" y="4664075"/>
          <a:ext cx="4292600" cy="1000125"/>
        </p:xfrm>
        <a:graphic>
          <a:graphicData uri="http://schemas.openxmlformats.org/presentationml/2006/ole">
            <p:oleObj spid="_x0000_s318590" name="公式" r:id="rId8" imgW="4178160" imgH="927000" progId="Equation.3">
              <p:embed/>
            </p:oleObj>
          </a:graphicData>
        </a:graphic>
      </p:graphicFrame>
      <p:graphicFrame>
        <p:nvGraphicFramePr>
          <p:cNvPr id="18" name="Object 8">
            <a:extLst>
              <a:ext uri="{FF2B5EF4-FFF2-40B4-BE49-F238E27FC236}">
                <a16:creationId xmlns="" xmlns:a16="http://schemas.microsoft.com/office/drawing/2014/main" id="{C5F51378-A35D-4B87-8663-139A41D9DC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045512290"/>
              </p:ext>
            </p:extLst>
          </p:nvPr>
        </p:nvGraphicFramePr>
        <p:xfrm>
          <a:off x="5220072" y="4792481"/>
          <a:ext cx="3600400" cy="796759"/>
        </p:xfrm>
        <a:graphic>
          <a:graphicData uri="http://schemas.openxmlformats.org/presentationml/2006/ole">
            <p:oleObj spid="_x0000_s318591" name="Equation" r:id="rId9" imgW="3228999" imgH="790542" progId="Equation.3">
              <p:embed/>
            </p:oleObj>
          </a:graphicData>
        </a:graphic>
      </p:graphicFrame>
      <p:graphicFrame>
        <p:nvGraphicFramePr>
          <p:cNvPr id="19" name="Object 7">
            <a:extLst>
              <a:ext uri="{FF2B5EF4-FFF2-40B4-BE49-F238E27FC236}">
                <a16:creationId xmlns="" xmlns:a16="http://schemas.microsoft.com/office/drawing/2014/main" id="{4491247C-C915-4A38-B198-C80D35948E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50942923"/>
              </p:ext>
            </p:extLst>
          </p:nvPr>
        </p:nvGraphicFramePr>
        <p:xfrm>
          <a:off x="1103313" y="5656263"/>
          <a:ext cx="5167312" cy="896937"/>
        </p:xfrm>
        <a:graphic>
          <a:graphicData uri="http://schemas.openxmlformats.org/presentationml/2006/ole">
            <p:oleObj spid="_x0000_s318592" name="公式" r:id="rId10" imgW="5613120" imgH="9270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56742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4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15166212"/>
              </p:ext>
            </p:extLst>
          </p:nvPr>
        </p:nvGraphicFramePr>
        <p:xfrm>
          <a:off x="642910" y="1357298"/>
          <a:ext cx="7964487" cy="2894012"/>
        </p:xfrm>
        <a:graphic>
          <a:graphicData uri="http://schemas.openxmlformats.org/presentationml/2006/ole">
            <p:oleObj spid="_x0000_s351234" name="公式" r:id="rId3" imgW="7848360" imgH="3060360" progId="Equation.3">
              <p:embed/>
            </p:oleObj>
          </a:graphicData>
        </a:graphic>
      </p:graphicFrame>
      <p:sp>
        <p:nvSpPr>
          <p:cNvPr id="8" name="Rectangle 25">
            <a:extLst>
              <a:ext uri="{FF2B5EF4-FFF2-40B4-BE49-F238E27FC236}">
                <a16:creationId xmlns="" xmlns:a16="http://schemas.microsoft.com/office/drawing/2014/main" id="{510F4291-A317-4DFF-A694-20533E790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10" y="288586"/>
            <a:ext cx="3245265" cy="78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三</a:t>
            </a:r>
            <a:r>
              <a:rPr lang="zh-CN" altLang="en-US" sz="36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、课堂练习</a:t>
            </a:r>
            <a:endParaRPr lang="zh-CN" altLang="en-US" sz="36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2833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ChangeArrowheads="1"/>
          </p:cNvSpPr>
          <p:nvPr/>
        </p:nvSpPr>
        <p:spPr bwMode="auto">
          <a:xfrm>
            <a:off x="3347864" y="1900860"/>
            <a:ext cx="331236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 作     业</a:t>
            </a:r>
            <a:endParaRPr lang="en-US" altLang="zh-CN" sz="3600" b="1" dirty="0">
              <a:solidFill>
                <a:srgbClr val="0000FF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eaLnBrk="0" hangingPunct="0"/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P46: 13, 14;</a:t>
            </a:r>
          </a:p>
          <a:p>
            <a:pPr eaLnBrk="0" hangingPunct="0"/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P52: 6, 7;</a:t>
            </a:r>
          </a:p>
          <a:p>
            <a:pPr eaLnBrk="0" hangingPunct="0"/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P70: 15, 16.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50863" y="652463"/>
            <a:ext cx="4754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（一）基本概念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857224" y="1571612"/>
            <a:ext cx="662641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9900FF"/>
                </a:solidFill>
              </a:rPr>
              <a:t>数列</a:t>
            </a:r>
            <a:r>
              <a:rPr lang="en-US" altLang="zh-CN" sz="3200" b="1" dirty="0">
                <a:solidFill>
                  <a:srgbClr val="9900FF"/>
                </a:solidFill>
              </a:rPr>
              <a:t>, </a:t>
            </a:r>
            <a:r>
              <a:rPr lang="zh-CN" altLang="en-US" sz="3200" b="1" dirty="0">
                <a:solidFill>
                  <a:srgbClr val="9900FF"/>
                </a:solidFill>
              </a:rPr>
              <a:t>子列</a:t>
            </a:r>
            <a:r>
              <a:rPr lang="en-US" altLang="zh-CN" sz="3200" b="1" dirty="0">
                <a:solidFill>
                  <a:srgbClr val="9900FF"/>
                </a:solidFill>
              </a:rPr>
              <a:t>, </a:t>
            </a:r>
            <a:r>
              <a:rPr lang="zh-CN" altLang="en-US" sz="3200" b="1" dirty="0">
                <a:solidFill>
                  <a:srgbClr val="9900FF"/>
                </a:solidFill>
              </a:rPr>
              <a:t>单调数列</a:t>
            </a:r>
            <a:r>
              <a:rPr lang="en-US" altLang="zh-CN" sz="3200" b="1" dirty="0">
                <a:solidFill>
                  <a:srgbClr val="9900FF"/>
                </a:solidFill>
              </a:rPr>
              <a:t>, </a:t>
            </a:r>
            <a:r>
              <a:rPr lang="zh-CN" altLang="en-US" sz="3200" b="1" dirty="0">
                <a:solidFill>
                  <a:srgbClr val="9900FF"/>
                </a:solidFill>
              </a:rPr>
              <a:t>有界数列</a:t>
            </a:r>
            <a:r>
              <a:rPr lang="en-US" altLang="zh-CN" sz="3200" b="1" dirty="0">
                <a:solidFill>
                  <a:srgbClr val="9900FF"/>
                </a:solidFill>
              </a:rPr>
              <a:t>,</a:t>
            </a:r>
            <a:r>
              <a:rPr lang="zh-CN" altLang="en-US" sz="3200" b="1" dirty="0">
                <a:solidFill>
                  <a:srgbClr val="9900FF"/>
                </a:solidFill>
              </a:rPr>
              <a:t>极限</a:t>
            </a:r>
            <a:r>
              <a:rPr lang="en-US" altLang="zh-CN" sz="3200" b="1" dirty="0">
                <a:solidFill>
                  <a:srgbClr val="9900FF"/>
                </a:solidFill>
              </a:rPr>
              <a:t>, </a:t>
            </a:r>
            <a:r>
              <a:rPr lang="zh-CN" altLang="en-US" sz="3200" b="1" dirty="0">
                <a:solidFill>
                  <a:srgbClr val="9900FF"/>
                </a:solidFill>
              </a:rPr>
              <a:t>收敛</a:t>
            </a:r>
            <a:r>
              <a:rPr lang="en-US" altLang="zh-CN" sz="3200" b="1" dirty="0">
                <a:solidFill>
                  <a:srgbClr val="9900FF"/>
                </a:solidFill>
              </a:rPr>
              <a:t>,  </a:t>
            </a:r>
            <a:r>
              <a:rPr lang="zh-CN" altLang="en-US" sz="3200" b="1" dirty="0">
                <a:solidFill>
                  <a:srgbClr val="9900FF"/>
                </a:solidFill>
              </a:rPr>
              <a:t>发散</a:t>
            </a:r>
            <a:r>
              <a:rPr lang="en-US" altLang="zh-CN" sz="3200" b="1" dirty="0">
                <a:solidFill>
                  <a:srgbClr val="9900FF"/>
                </a:solidFill>
              </a:rPr>
              <a:t>, </a:t>
            </a:r>
            <a:r>
              <a:rPr lang="zh-CN" altLang="en-US" sz="3200" b="1" dirty="0">
                <a:solidFill>
                  <a:srgbClr val="9900FF"/>
                </a:solidFill>
              </a:rPr>
              <a:t>无穷小量</a:t>
            </a:r>
            <a:r>
              <a:rPr lang="en-US" altLang="zh-CN" sz="3200" b="1" dirty="0">
                <a:solidFill>
                  <a:srgbClr val="9900FF"/>
                </a:solidFill>
              </a:rPr>
              <a:t>, </a:t>
            </a:r>
            <a:r>
              <a:rPr lang="zh-CN" altLang="en-US" sz="3200" b="1" dirty="0">
                <a:solidFill>
                  <a:srgbClr val="9900FF"/>
                </a:solidFill>
              </a:rPr>
              <a:t>无穷大量</a:t>
            </a:r>
            <a:r>
              <a:rPr lang="en-US" altLang="zh-CN" sz="3200" b="1" dirty="0">
                <a:solidFill>
                  <a:srgbClr val="9900FF"/>
                </a:solidFill>
              </a:rPr>
              <a:t>, </a:t>
            </a:r>
            <a:r>
              <a:rPr lang="zh-CN" altLang="en-US" sz="3200" b="1" dirty="0">
                <a:solidFill>
                  <a:srgbClr val="9900FF"/>
                </a:solidFill>
              </a:rPr>
              <a:t>上确界</a:t>
            </a:r>
            <a:r>
              <a:rPr lang="en-US" altLang="zh-CN" sz="3200" b="1" dirty="0">
                <a:solidFill>
                  <a:srgbClr val="9900FF"/>
                </a:solidFill>
              </a:rPr>
              <a:t>, </a:t>
            </a:r>
            <a:r>
              <a:rPr lang="zh-CN" altLang="en-US" sz="3200" b="1" dirty="0">
                <a:solidFill>
                  <a:srgbClr val="9900FF"/>
                </a:solidFill>
              </a:rPr>
              <a:t>下确界</a:t>
            </a:r>
            <a:r>
              <a:rPr lang="en-US" altLang="zh-CN" sz="3200" b="1" dirty="0">
                <a:solidFill>
                  <a:srgbClr val="9900FF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5"/>
          <p:cNvSpPr txBox="1">
            <a:spLocks noChangeArrowheads="1"/>
          </p:cNvSpPr>
          <p:nvPr/>
        </p:nvSpPr>
        <p:spPr bwMode="auto">
          <a:xfrm>
            <a:off x="228600" y="274638"/>
            <a:ext cx="52752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（二）基本定理、性质</a:t>
            </a:r>
          </a:p>
        </p:txBody>
      </p:sp>
      <p:sp>
        <p:nvSpPr>
          <p:cNvPr id="5123" name="Text Box 6"/>
          <p:cNvSpPr txBox="1">
            <a:spLocks noChangeArrowheads="1"/>
          </p:cNvSpPr>
          <p:nvPr/>
        </p:nvSpPr>
        <p:spPr bwMode="auto">
          <a:xfrm>
            <a:off x="609600" y="960438"/>
            <a:ext cx="5029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/>
              <a:t>1. </a:t>
            </a:r>
            <a:r>
              <a:rPr lang="zh-CN" altLang="en-US" sz="3200" b="1" dirty="0"/>
              <a:t>数列的性质</a:t>
            </a:r>
            <a:r>
              <a:rPr lang="en-US" altLang="zh-CN" sz="3200" b="1" dirty="0"/>
              <a:t>:</a:t>
            </a:r>
            <a:r>
              <a:rPr lang="zh-CN" altLang="en-US" sz="3200" b="1" dirty="0"/>
              <a:t>单调</a:t>
            </a:r>
            <a:r>
              <a:rPr lang="en-US" altLang="zh-CN" sz="3200" b="1" dirty="0"/>
              <a:t>, </a:t>
            </a:r>
            <a:r>
              <a:rPr lang="zh-CN" altLang="en-US" sz="3200" b="1" dirty="0"/>
              <a:t>有界</a:t>
            </a:r>
            <a:r>
              <a:rPr lang="en-US" altLang="zh-CN" sz="3200" b="1" dirty="0"/>
              <a:t>;</a:t>
            </a:r>
          </a:p>
        </p:txBody>
      </p:sp>
      <p:sp>
        <p:nvSpPr>
          <p:cNvPr id="5125" name="Text Box 8"/>
          <p:cNvSpPr txBox="1">
            <a:spLocks noChangeArrowheads="1"/>
          </p:cNvSpPr>
          <p:nvPr/>
        </p:nvSpPr>
        <p:spPr bwMode="auto">
          <a:xfrm>
            <a:off x="609600" y="1666877"/>
            <a:ext cx="770681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/>
              <a:t>2.</a:t>
            </a:r>
            <a:r>
              <a:rPr lang="zh-CN" altLang="en-US" sz="3200" b="1" dirty="0"/>
              <a:t>数列极限的性质</a:t>
            </a:r>
            <a:r>
              <a:rPr lang="en-US" altLang="zh-CN" sz="3200" b="1" dirty="0"/>
              <a:t>: </a:t>
            </a:r>
            <a:r>
              <a:rPr lang="zh-CN" altLang="en-US" sz="2800" b="1" dirty="0">
                <a:solidFill>
                  <a:srgbClr val="FF0000"/>
                </a:solidFill>
              </a:rPr>
              <a:t>保序性</a:t>
            </a:r>
            <a:r>
              <a:rPr lang="en-US" altLang="zh-CN" sz="2800" b="1" dirty="0">
                <a:solidFill>
                  <a:srgbClr val="FF0000"/>
                </a:solidFill>
              </a:rPr>
              <a:t>, </a:t>
            </a:r>
            <a:r>
              <a:rPr lang="zh-CN" altLang="en-US" sz="2800" b="1" dirty="0">
                <a:solidFill>
                  <a:srgbClr val="FF0000"/>
                </a:solidFill>
              </a:rPr>
              <a:t>保号性</a:t>
            </a:r>
            <a:r>
              <a:rPr lang="en-US" altLang="zh-CN" sz="2800" b="1" dirty="0">
                <a:solidFill>
                  <a:srgbClr val="FF0000"/>
                </a:solidFill>
              </a:rPr>
              <a:t>,</a:t>
            </a:r>
            <a:r>
              <a:rPr lang="zh-CN" altLang="en-US" sz="2800" b="1" dirty="0">
                <a:solidFill>
                  <a:srgbClr val="FF0000"/>
                </a:solidFill>
              </a:rPr>
              <a:t> 有界性</a:t>
            </a:r>
            <a:r>
              <a:rPr lang="en-US" altLang="zh-CN" sz="2800" b="1" dirty="0">
                <a:solidFill>
                  <a:srgbClr val="FF0000"/>
                </a:solidFill>
              </a:rPr>
              <a:t>,  </a:t>
            </a:r>
            <a:r>
              <a:rPr lang="zh-CN" altLang="en-US" sz="2800" b="1" dirty="0">
                <a:solidFill>
                  <a:srgbClr val="FF0000"/>
                </a:solidFill>
              </a:rPr>
              <a:t>与</a:t>
            </a:r>
            <a:r>
              <a:rPr lang="en-US" altLang="zh-CN" sz="2800" b="1" dirty="0">
                <a:solidFill>
                  <a:srgbClr val="FF0000"/>
                </a:solidFill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</a:rPr>
              <a:t>数</a:t>
            </a:r>
            <a:r>
              <a:rPr lang="en-US" altLang="zh-CN" sz="2800" b="1" dirty="0">
                <a:solidFill>
                  <a:srgbClr val="FF0000"/>
                </a:solidFill>
              </a:rPr>
              <a:t>)</a:t>
            </a:r>
            <a:r>
              <a:rPr lang="zh-CN" altLang="en-US" sz="2800" b="1" dirty="0">
                <a:solidFill>
                  <a:srgbClr val="FF0000"/>
                </a:solidFill>
              </a:rPr>
              <a:t>子列的关系</a:t>
            </a:r>
            <a:r>
              <a:rPr lang="en-US" altLang="zh-CN" sz="2800" b="1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5126" name="Text Box 9"/>
          <p:cNvSpPr txBox="1">
            <a:spLocks noChangeArrowheads="1"/>
          </p:cNvSpPr>
          <p:nvPr/>
        </p:nvSpPr>
        <p:spPr bwMode="auto">
          <a:xfrm>
            <a:off x="609600" y="2732045"/>
            <a:ext cx="824868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/>
              <a:t>3. </a:t>
            </a:r>
            <a:r>
              <a:rPr lang="zh-CN" altLang="en-US" sz="3200" b="1" dirty="0"/>
              <a:t>无穷小、无穷大的性质</a:t>
            </a:r>
            <a:r>
              <a:rPr lang="en-US" altLang="zh-CN" sz="3200" b="1" dirty="0"/>
              <a:t>:</a:t>
            </a:r>
            <a:r>
              <a:rPr lang="zh-CN" altLang="en-US" sz="2800" b="1" dirty="0">
                <a:solidFill>
                  <a:srgbClr val="FF0000"/>
                </a:solidFill>
              </a:rPr>
              <a:t>与收敛数列、有界量的关系，有限次的代数、乘积运算；</a:t>
            </a:r>
          </a:p>
        </p:txBody>
      </p:sp>
      <p:sp>
        <p:nvSpPr>
          <p:cNvPr id="5127" name="Text Box 10"/>
          <p:cNvSpPr txBox="1">
            <a:spLocks noChangeArrowheads="1"/>
          </p:cNvSpPr>
          <p:nvPr/>
        </p:nvSpPr>
        <p:spPr bwMode="auto">
          <a:xfrm>
            <a:off x="609600" y="5076473"/>
            <a:ext cx="63198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/>
              <a:t>5. </a:t>
            </a:r>
            <a:r>
              <a:rPr lang="zh-CN" altLang="en-US" sz="3200" b="1" dirty="0"/>
              <a:t>实数系的基本定理及等价性</a:t>
            </a:r>
            <a:r>
              <a:rPr lang="en-US" altLang="zh-CN" sz="3200" b="1" dirty="0"/>
              <a:t>.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128" name="Text Box 11"/>
          <p:cNvSpPr txBox="1">
            <a:spLocks noChangeArrowheads="1"/>
          </p:cNvSpPr>
          <p:nvPr/>
        </p:nvSpPr>
        <p:spPr bwMode="auto">
          <a:xfrm>
            <a:off x="609600" y="3857587"/>
            <a:ext cx="65546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/>
              <a:t>4. </a:t>
            </a:r>
            <a:r>
              <a:rPr lang="zh-CN" altLang="en-US" sz="3200" b="1" dirty="0"/>
              <a:t>极限存在准则：</a:t>
            </a: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726F0C30-8131-4C3D-98D1-2027046A76D5}"/>
              </a:ext>
            </a:extLst>
          </p:cNvPr>
          <p:cNvSpPr/>
          <p:nvPr/>
        </p:nvSpPr>
        <p:spPr>
          <a:xfrm>
            <a:off x="755576" y="4499828"/>
            <a:ext cx="5594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夹逼、单调有界、柯西收敛原理；</a:t>
            </a:r>
          </a:p>
        </p:txBody>
      </p:sp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071538" y="4143380"/>
            <a:ext cx="6715172" cy="2428892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1142976" y="891961"/>
            <a:ext cx="5643602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9900FF"/>
                </a:solidFill>
                <a:latin typeface="+mn-lt"/>
                <a:ea typeface="楷体_GB2312" panose="02010609030101010101" pitchFamily="49" charset="-122"/>
              </a:rPr>
              <a:t>一、确界存在定理</a:t>
            </a:r>
            <a:endParaRPr lang="en-US" altLang="zh-CN" sz="2800" b="1" dirty="0">
              <a:solidFill>
                <a:srgbClr val="9900FF"/>
              </a:solidFill>
              <a:latin typeface="+mn-lt"/>
              <a:ea typeface="楷体_GB2312" panose="02010609030101010101" pitchFamily="49" charset="-122"/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9900FF"/>
                </a:solidFill>
                <a:latin typeface="+mn-lt"/>
                <a:ea typeface="楷体_GB2312" panose="02010609030101010101" pitchFamily="49" charset="-122"/>
              </a:rPr>
              <a:t>二、单调有界定理</a:t>
            </a:r>
            <a:endParaRPr lang="en-US" altLang="zh-CN" sz="2800" b="1" dirty="0">
              <a:solidFill>
                <a:srgbClr val="9900FF"/>
              </a:solidFill>
              <a:latin typeface="+mn-lt"/>
              <a:ea typeface="楷体_GB2312" panose="02010609030101010101" pitchFamily="49" charset="-122"/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9900FF"/>
                </a:solidFill>
                <a:latin typeface="+mn-lt"/>
                <a:ea typeface="楷体_GB2312" panose="02010609030101010101" pitchFamily="49" charset="-122"/>
              </a:rPr>
              <a:t>三、闭区间套定理</a:t>
            </a:r>
            <a:endParaRPr lang="en-US" altLang="zh-CN" sz="2800" b="1" dirty="0">
              <a:solidFill>
                <a:srgbClr val="9900FF"/>
              </a:solidFill>
              <a:latin typeface="+mn-lt"/>
              <a:ea typeface="楷体_GB2312" panose="0201060903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latin typeface="+mn-lt"/>
                <a:ea typeface="楷体_GB2312" panose="02010609030101010101" pitchFamily="49" charset="-122"/>
              </a:rPr>
              <a:t>四、</a:t>
            </a:r>
            <a:r>
              <a:rPr lang="zh-CN" altLang="en-US" sz="2800" b="1" dirty="0">
                <a:solidFill>
                  <a:srgbClr val="9900FF"/>
                </a:solidFill>
                <a:ea typeface="楷体_GB2312" panose="02010609030101010101" pitchFamily="49" charset="-122"/>
              </a:rPr>
              <a:t>致密性定理（收敛子列定理）</a:t>
            </a:r>
            <a:endParaRPr lang="en-US" altLang="zh-CN" sz="2800" b="1" dirty="0">
              <a:solidFill>
                <a:srgbClr val="9900FF"/>
              </a:solidFill>
              <a:latin typeface="+mn-lt"/>
              <a:ea typeface="楷体_GB2312" panose="02010609030101010101" pitchFamily="49" charset="-122"/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9900FF"/>
                </a:solidFill>
                <a:latin typeface="+mn-lt"/>
                <a:ea typeface="楷体_GB2312" panose="02010609030101010101" pitchFamily="49" charset="-122"/>
              </a:rPr>
              <a:t>五、柯西收敛原理</a:t>
            </a:r>
            <a:endParaRPr lang="en-US" altLang="zh-CN" sz="2800" b="1" dirty="0">
              <a:solidFill>
                <a:srgbClr val="9900FF"/>
              </a:solidFill>
              <a:latin typeface="+mn-lt"/>
              <a:ea typeface="楷体_GB2312" panose="02010609030101010101" pitchFamily="49" charset="-122"/>
            </a:endParaRPr>
          </a:p>
        </p:txBody>
      </p:sp>
      <p:sp>
        <p:nvSpPr>
          <p:cNvPr id="6148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41674" y="225079"/>
            <a:ext cx="5559152" cy="76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实数系的基本定理及等价性</a:t>
            </a:r>
            <a:endParaRPr lang="zh-CN" altLang="en-US" sz="32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426096" y="4370632"/>
            <a:ext cx="1609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确界定理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447039" y="5800700"/>
            <a:ext cx="1609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单调有界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000760" y="5800700"/>
            <a:ext cx="1609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闭区间套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668020" y="4367202"/>
            <a:ext cx="1609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柯西准则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191399" y="4370632"/>
            <a:ext cx="12525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致密性</a:t>
            </a: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1426096" y="4356344"/>
            <a:ext cx="1600200" cy="533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1428728" y="5804148"/>
            <a:ext cx="1600200" cy="533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3710894" y="4367202"/>
            <a:ext cx="1600200" cy="533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6000760" y="5819948"/>
            <a:ext cx="1600200" cy="533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" name="Rectangle 26"/>
          <p:cNvSpPr>
            <a:spLocks noChangeArrowheads="1"/>
          </p:cNvSpPr>
          <p:nvPr/>
        </p:nvSpPr>
        <p:spPr bwMode="auto">
          <a:xfrm>
            <a:off x="5996136" y="4356344"/>
            <a:ext cx="1600200" cy="533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2" name="组合 19"/>
          <p:cNvGrpSpPr/>
          <p:nvPr/>
        </p:nvGrpSpPr>
        <p:grpSpPr>
          <a:xfrm>
            <a:off x="1614494" y="4972040"/>
            <a:ext cx="742928" cy="785818"/>
            <a:chOff x="1614494" y="2571744"/>
            <a:chExt cx="742928" cy="1077666"/>
          </a:xfrm>
        </p:grpSpPr>
        <p:sp>
          <p:nvSpPr>
            <p:cNvPr id="15" name="AutoShape 13"/>
            <p:cNvSpPr>
              <a:spLocks noChangeArrowheads="1"/>
            </p:cNvSpPr>
            <p:nvPr/>
          </p:nvSpPr>
          <p:spPr bwMode="auto">
            <a:xfrm>
              <a:off x="2143108" y="2571744"/>
              <a:ext cx="214314" cy="1077666"/>
            </a:xfrm>
            <a:prstGeom prst="downArrow">
              <a:avLst>
                <a:gd name="adj1" fmla="val 50000"/>
                <a:gd name="adj2" fmla="val 58333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" name="Rectangle 3"/>
            <p:cNvSpPr txBox="1">
              <a:spLocks noChangeArrowheads="1"/>
            </p:cNvSpPr>
            <p:nvPr/>
          </p:nvSpPr>
          <p:spPr bwMode="auto">
            <a:xfrm>
              <a:off x="1614494" y="2708930"/>
              <a:ext cx="671490" cy="542907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黑体" pitchFamily="2" charset="-122"/>
                  <a:ea typeface="+mj-ea"/>
                  <a:cs typeface="+mj-cs"/>
                </a:rPr>
                <a:t>(1)</a:t>
              </a:r>
              <a:endPara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黑体" pitchFamily="2" charset="-122"/>
                <a:ea typeface="+mj-ea"/>
                <a:cs typeface="+mj-cs"/>
              </a:endParaRPr>
            </a:p>
          </p:txBody>
        </p:sp>
      </p:grpSp>
      <p:grpSp>
        <p:nvGrpSpPr>
          <p:cNvPr id="3" name="组合 25"/>
          <p:cNvGrpSpPr/>
          <p:nvPr/>
        </p:nvGrpSpPr>
        <p:grpSpPr>
          <a:xfrm>
            <a:off x="3357554" y="5572140"/>
            <a:ext cx="2357454" cy="657188"/>
            <a:chOff x="3357554" y="3486192"/>
            <a:chExt cx="2357454" cy="657188"/>
          </a:xfrm>
        </p:grpSpPr>
        <p:sp>
          <p:nvSpPr>
            <p:cNvPr id="18" name="AutoShape 12"/>
            <p:cNvSpPr>
              <a:spLocks noChangeArrowheads="1"/>
            </p:cNvSpPr>
            <p:nvPr/>
          </p:nvSpPr>
          <p:spPr bwMode="auto">
            <a:xfrm flipV="1">
              <a:off x="3357554" y="3912096"/>
              <a:ext cx="2357454" cy="231284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" name="Rectangle 3"/>
            <p:cNvSpPr txBox="1">
              <a:spLocks noChangeArrowheads="1"/>
            </p:cNvSpPr>
            <p:nvPr/>
          </p:nvSpPr>
          <p:spPr bwMode="auto">
            <a:xfrm>
              <a:off x="4114824" y="3486192"/>
              <a:ext cx="671490" cy="54290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黑体" pitchFamily="2" charset="-122"/>
                  <a:ea typeface="+mj-ea"/>
                  <a:cs typeface="+mj-cs"/>
                </a:rPr>
                <a:t>(2)</a:t>
              </a:r>
              <a:endPara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黑体" pitchFamily="2" charset="-122"/>
                <a:ea typeface="+mj-ea"/>
                <a:cs typeface="+mj-cs"/>
              </a:endParaRPr>
            </a:p>
          </p:txBody>
        </p:sp>
      </p:grpSp>
      <p:grpSp>
        <p:nvGrpSpPr>
          <p:cNvPr id="14" name="组合 26"/>
          <p:cNvGrpSpPr/>
          <p:nvPr/>
        </p:nvGrpSpPr>
        <p:grpSpPr>
          <a:xfrm>
            <a:off x="6635167" y="4972040"/>
            <a:ext cx="680025" cy="761104"/>
            <a:chOff x="6635167" y="2557902"/>
            <a:chExt cx="680025" cy="1132136"/>
          </a:xfrm>
        </p:grpSpPr>
        <p:sp>
          <p:nvSpPr>
            <p:cNvPr id="21" name="AutoShape 13"/>
            <p:cNvSpPr>
              <a:spLocks noChangeArrowheads="1"/>
            </p:cNvSpPr>
            <p:nvPr/>
          </p:nvSpPr>
          <p:spPr bwMode="auto">
            <a:xfrm>
              <a:off x="6635167" y="2557902"/>
              <a:ext cx="188482" cy="1132136"/>
            </a:xfrm>
            <a:prstGeom prst="downArrow">
              <a:avLst>
                <a:gd name="adj1" fmla="val 50000"/>
                <a:gd name="adj2" fmla="val 58333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lIns="90000" tIns="46800" rIns="9000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" name="Rectangle 3"/>
            <p:cNvSpPr txBox="1">
              <a:spLocks noChangeArrowheads="1"/>
            </p:cNvSpPr>
            <p:nvPr/>
          </p:nvSpPr>
          <p:spPr bwMode="auto">
            <a:xfrm>
              <a:off x="6643702" y="2857496"/>
              <a:ext cx="671490" cy="54290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黑体" pitchFamily="2" charset="-122"/>
                  <a:ea typeface="+mj-ea"/>
                  <a:cs typeface="+mj-cs"/>
                </a:rPr>
                <a:t>(3)</a:t>
              </a:r>
              <a:endPara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黑体" pitchFamily="2" charset="-122"/>
                <a:ea typeface="+mj-ea"/>
                <a:cs typeface="+mj-cs"/>
              </a:endParaRPr>
            </a:p>
          </p:txBody>
        </p:sp>
      </p:grpSp>
      <p:grpSp>
        <p:nvGrpSpPr>
          <p:cNvPr id="17" name="组合 28"/>
          <p:cNvGrpSpPr/>
          <p:nvPr/>
        </p:nvGrpSpPr>
        <p:grpSpPr>
          <a:xfrm>
            <a:off x="5311094" y="4214818"/>
            <a:ext cx="671490" cy="542908"/>
            <a:chOff x="5311094" y="1814522"/>
            <a:chExt cx="671490" cy="542908"/>
          </a:xfrm>
        </p:grpSpPr>
        <p:sp>
          <p:nvSpPr>
            <p:cNvPr id="24" name="AutoShape 16"/>
            <p:cNvSpPr>
              <a:spLocks noChangeArrowheads="1"/>
            </p:cNvSpPr>
            <p:nvPr/>
          </p:nvSpPr>
          <p:spPr bwMode="auto">
            <a:xfrm flipH="1" flipV="1">
              <a:off x="5357818" y="2177736"/>
              <a:ext cx="533400" cy="179694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5" name="Rectangle 3"/>
            <p:cNvSpPr txBox="1">
              <a:spLocks noChangeArrowheads="1"/>
            </p:cNvSpPr>
            <p:nvPr/>
          </p:nvSpPr>
          <p:spPr bwMode="auto">
            <a:xfrm>
              <a:off x="5311094" y="1814522"/>
              <a:ext cx="671490" cy="54290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黑体" pitchFamily="2" charset="-122"/>
                  <a:ea typeface="+mj-ea"/>
                  <a:cs typeface="+mj-cs"/>
                </a:rPr>
                <a:t>(4)</a:t>
              </a:r>
              <a:endPara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黑体" pitchFamily="2" charset="-122"/>
                <a:ea typeface="+mj-ea"/>
                <a:cs typeface="+mj-cs"/>
              </a:endParaRPr>
            </a:p>
          </p:txBody>
        </p:sp>
      </p:grpSp>
      <p:grpSp>
        <p:nvGrpSpPr>
          <p:cNvPr id="20" name="组合 29"/>
          <p:cNvGrpSpPr/>
          <p:nvPr/>
        </p:nvGrpSpPr>
        <p:grpSpPr>
          <a:xfrm>
            <a:off x="3043254" y="4273899"/>
            <a:ext cx="671490" cy="542908"/>
            <a:chOff x="3043254" y="1873603"/>
            <a:chExt cx="671490" cy="542908"/>
          </a:xfrm>
        </p:grpSpPr>
        <p:sp>
          <p:nvSpPr>
            <p:cNvPr id="27" name="AutoShape 16"/>
            <p:cNvSpPr>
              <a:spLocks noChangeArrowheads="1"/>
            </p:cNvSpPr>
            <p:nvPr/>
          </p:nvSpPr>
          <p:spPr bwMode="auto">
            <a:xfrm flipH="1" flipV="1">
              <a:off x="3082280" y="2214554"/>
              <a:ext cx="533400" cy="179694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8" name="Rectangle 3"/>
            <p:cNvSpPr txBox="1">
              <a:spLocks noChangeArrowheads="1"/>
            </p:cNvSpPr>
            <p:nvPr/>
          </p:nvSpPr>
          <p:spPr bwMode="auto">
            <a:xfrm>
              <a:off x="3043254" y="1873603"/>
              <a:ext cx="671490" cy="54290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黑体" pitchFamily="2" charset="-122"/>
                  <a:ea typeface="+mj-ea"/>
                  <a:cs typeface="+mj-cs"/>
                </a:rPr>
                <a:t>(5)</a:t>
              </a:r>
              <a:endPara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黑体" pitchFamily="2" charset="-122"/>
                <a:ea typeface="+mj-ea"/>
                <a:cs typeface="+mj-cs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02527146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083"/>
          <p:cNvSpPr txBox="1">
            <a:spLocks noChangeArrowheads="1"/>
          </p:cNvSpPr>
          <p:nvPr/>
        </p:nvSpPr>
        <p:spPr bwMode="auto">
          <a:xfrm>
            <a:off x="228600" y="642918"/>
            <a:ext cx="48180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（三）基本计算与证明</a:t>
            </a:r>
          </a:p>
        </p:txBody>
      </p:sp>
      <p:sp>
        <p:nvSpPr>
          <p:cNvPr id="6147" name="Text Box 3085"/>
          <p:cNvSpPr txBox="1">
            <a:spLocks noChangeArrowheads="1"/>
          </p:cNvSpPr>
          <p:nvPr/>
        </p:nvSpPr>
        <p:spPr bwMode="auto">
          <a:xfrm>
            <a:off x="642910" y="3214686"/>
            <a:ext cx="72675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/>
              <a:t>2. </a:t>
            </a:r>
            <a:r>
              <a:rPr lang="zh-CN" altLang="en-US" sz="3200" b="1" dirty="0"/>
              <a:t>用定义证明数列极限存在或无穷大量；</a:t>
            </a:r>
          </a:p>
        </p:txBody>
      </p:sp>
      <p:sp>
        <p:nvSpPr>
          <p:cNvPr id="6148" name="Text Box 3086"/>
          <p:cNvSpPr txBox="1">
            <a:spLocks noChangeArrowheads="1"/>
          </p:cNvSpPr>
          <p:nvPr/>
        </p:nvSpPr>
        <p:spPr bwMode="auto">
          <a:xfrm>
            <a:off x="609600" y="1428736"/>
            <a:ext cx="33908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514350" indent="-514350" eaLnBrk="1" hangingPunct="1">
              <a:spcBef>
                <a:spcPct val="50000"/>
              </a:spcBef>
              <a:buAutoNum type="arabicPeriod"/>
            </a:pPr>
            <a:r>
              <a:rPr lang="zh-CN" altLang="en-US" sz="3200" b="1" dirty="0"/>
              <a:t>求数列极限：</a:t>
            </a:r>
            <a:endParaRPr lang="en-US" altLang="zh-CN" sz="3200" b="1" dirty="0"/>
          </a:p>
        </p:txBody>
      </p:sp>
      <p:sp>
        <p:nvSpPr>
          <p:cNvPr id="8" name="Text Box 3085"/>
          <p:cNvSpPr txBox="1">
            <a:spLocks noChangeArrowheads="1"/>
          </p:cNvSpPr>
          <p:nvPr/>
        </p:nvSpPr>
        <p:spPr bwMode="auto">
          <a:xfrm>
            <a:off x="642910" y="3987233"/>
            <a:ext cx="72675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/>
              <a:t>3. </a:t>
            </a:r>
            <a:r>
              <a:rPr lang="zh-CN" altLang="en-US" sz="3200" b="1" dirty="0"/>
              <a:t>用极限定义和性质证明数列性质</a:t>
            </a:r>
            <a:r>
              <a:rPr lang="en-US" altLang="zh-CN" sz="3200" b="1" dirty="0"/>
              <a:t>;</a:t>
            </a:r>
            <a:endParaRPr lang="zh-CN" altLang="en-US" sz="3200" b="1" dirty="0"/>
          </a:p>
        </p:txBody>
      </p:sp>
      <p:sp>
        <p:nvSpPr>
          <p:cNvPr id="9" name="Text Box 3085"/>
          <p:cNvSpPr txBox="1">
            <a:spLocks noChangeArrowheads="1"/>
          </p:cNvSpPr>
          <p:nvPr/>
        </p:nvSpPr>
        <p:spPr bwMode="auto">
          <a:xfrm>
            <a:off x="642910" y="4701613"/>
            <a:ext cx="81248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/>
              <a:t>4. </a:t>
            </a:r>
            <a:r>
              <a:rPr lang="zh-CN" altLang="en-US" sz="3200" b="1" dirty="0"/>
              <a:t>实数系的基本定理的等价性证明以及应用</a:t>
            </a:r>
            <a:r>
              <a:rPr lang="en-US" altLang="zh-CN" sz="3200" b="1" dirty="0"/>
              <a:t>.</a:t>
            </a:r>
            <a:endParaRPr lang="zh-CN" altLang="en-US" sz="3200" b="1" dirty="0"/>
          </a:p>
        </p:txBody>
      </p:sp>
      <p:sp>
        <p:nvSpPr>
          <p:cNvPr id="10" name="矩形 9"/>
          <p:cNvSpPr/>
          <p:nvPr/>
        </p:nvSpPr>
        <p:spPr>
          <a:xfrm>
            <a:off x="857224" y="2000240"/>
            <a:ext cx="678661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典型极限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四则运算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极限存在准则与性质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marL="514350" indent="-514350"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无穷小量性质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Stolz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公式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4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15166212"/>
              </p:ext>
            </p:extLst>
          </p:nvPr>
        </p:nvGraphicFramePr>
        <p:xfrm>
          <a:off x="1208558" y="1052562"/>
          <a:ext cx="6027738" cy="889000"/>
        </p:xfrm>
        <a:graphic>
          <a:graphicData uri="http://schemas.openxmlformats.org/presentationml/2006/ole">
            <p:oleObj spid="_x0000_s315436" name="公式" r:id="rId3" imgW="5930640" imgH="939600" progId="Equation.3">
              <p:embed/>
            </p:oleObj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83726299"/>
              </p:ext>
            </p:extLst>
          </p:nvPr>
        </p:nvGraphicFramePr>
        <p:xfrm>
          <a:off x="1233529" y="2420714"/>
          <a:ext cx="5143500" cy="3384550"/>
        </p:xfrm>
        <a:graphic>
          <a:graphicData uri="http://schemas.openxmlformats.org/presentationml/2006/ole">
            <p:oleObj spid="_x0000_s315437" name="公式" r:id="rId4" imgW="4368600" imgH="3543120" progId="Equation.3">
              <p:embed/>
            </p:oleObj>
          </a:graphicData>
        </a:graphic>
      </p:graphicFrame>
      <p:sp>
        <p:nvSpPr>
          <p:cNvPr id="6" name="Text Box 9">
            <a:extLst>
              <a:ext uri="{FF2B5EF4-FFF2-40B4-BE49-F238E27FC236}">
                <a16:creationId xmlns="" xmlns:a16="http://schemas.microsoft.com/office/drawing/2014/main" id="{9558CFFE-D309-4B07-8E45-DA1ACA72B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472" y="1181521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7" name="Text Box 9">
            <a:extLst>
              <a:ext uri="{FF2B5EF4-FFF2-40B4-BE49-F238E27FC236}">
                <a16:creationId xmlns="" xmlns:a16="http://schemas.microsoft.com/office/drawing/2014/main" id="{FA8F8EE0-6F8F-4E76-B37C-F810927AF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80" y="2420714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解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8" name="Rectangle 25">
            <a:extLst>
              <a:ext uri="{FF2B5EF4-FFF2-40B4-BE49-F238E27FC236}">
                <a16:creationId xmlns="" xmlns:a16="http://schemas.microsoft.com/office/drawing/2014/main" id="{510F4291-A317-4DFF-A694-20533E790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041" y="188640"/>
            <a:ext cx="2517775" cy="78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二、例题</a:t>
            </a:r>
          </a:p>
        </p:txBody>
      </p:sp>
    </p:spTree>
    <p:extLst>
      <p:ext uri="{BB962C8B-B14F-4D97-AF65-F5344CB8AC3E}">
        <p14:creationId xmlns="" xmlns:p14="http://schemas.microsoft.com/office/powerpoint/2010/main" val="62833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285852" y="548326"/>
            <a:ext cx="77009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/>
              <a:t>证明</a:t>
            </a:r>
            <a:r>
              <a:rPr lang="en-US" altLang="zh-CN" sz="2800" b="1" dirty="0" smtClean="0"/>
              <a:t>: </a:t>
            </a:r>
            <a:r>
              <a:rPr lang="zh-CN" altLang="en-US" sz="2800" b="1" dirty="0" smtClean="0"/>
              <a:t>无限</a:t>
            </a:r>
            <a:r>
              <a:rPr lang="zh-CN" altLang="en-US" sz="2800" b="1" dirty="0"/>
              <a:t>个</a:t>
            </a:r>
            <a:r>
              <a:rPr lang="zh-CN" altLang="en-US" sz="2800" b="1" dirty="0" smtClean="0"/>
              <a:t>无穷小量的乘积不一定是无穷小量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20710" y="1142984"/>
            <a:ext cx="59370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证</a:t>
            </a:r>
            <a:endParaRPr lang="zh-CN" altLang="en-US" sz="2800" b="1" dirty="0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1571604" y="1142984"/>
          <a:ext cx="4155862" cy="4357718"/>
        </p:xfrm>
        <a:graphic>
          <a:graphicData uri="http://schemas.openxmlformats.org/presentationml/2006/ole">
            <p:oleObj spid="_x0000_s348162" name="公式" r:id="rId3" imgW="4444920" imgH="4660560" progId="Equation.3">
              <p:embed/>
            </p:oleObj>
          </a:graphicData>
        </a:graphic>
      </p:graphicFrame>
      <p:graphicFrame>
        <p:nvGraphicFramePr>
          <p:cNvPr id="6" name="对象 1"/>
          <p:cNvGraphicFramePr>
            <a:graphicFrameLocks noChangeAspect="1"/>
          </p:cNvGraphicFramePr>
          <p:nvPr/>
        </p:nvGraphicFramePr>
        <p:xfrm>
          <a:off x="857224" y="5643578"/>
          <a:ext cx="6019800" cy="698500"/>
        </p:xfrm>
        <a:graphic>
          <a:graphicData uri="http://schemas.openxmlformats.org/presentationml/2006/ole">
            <p:oleObj spid="_x0000_s348163" name="Equation" r:id="rId4" imgW="6019800" imgH="698500" progId="Equation.3">
              <p:embed/>
            </p:oleObj>
          </a:graphicData>
        </a:graphic>
      </p:graphicFrame>
      <p:sp>
        <p:nvSpPr>
          <p:cNvPr id="7" name="Text Box 9">
            <a:extLst>
              <a:ext uri="{FF2B5EF4-FFF2-40B4-BE49-F238E27FC236}">
                <a16:creationId xmlns="" xmlns:a16="http://schemas.microsoft.com/office/drawing/2014/main" id="{9558CFFE-D309-4B07-8E45-DA1ACA72B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18" y="552433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9"/>
          <p:cNvSpPr>
            <a:spLocks noChangeArrowheads="1"/>
          </p:cNvSpPr>
          <p:nvPr/>
        </p:nvSpPr>
        <p:spPr bwMode="auto">
          <a:xfrm>
            <a:off x="251520" y="116632"/>
            <a:ext cx="800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kumimoji="0"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endParaRPr kumimoji="0" lang="zh-CN" altLang="en-US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8468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251084135"/>
              </p:ext>
            </p:extLst>
          </p:nvPr>
        </p:nvGraphicFramePr>
        <p:xfrm>
          <a:off x="1084759" y="188640"/>
          <a:ext cx="3351212" cy="595312"/>
        </p:xfrm>
        <a:graphic>
          <a:graphicData uri="http://schemas.openxmlformats.org/presentationml/2006/ole">
            <p:oleObj spid="_x0000_s349186" name="公式" r:id="rId3" imgW="3276360" imgH="583920" progId="Equation.3">
              <p:embed/>
            </p:oleObj>
          </a:graphicData>
        </a:graphic>
      </p:graphicFrame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D47A4D76-7283-4947-86E1-37F9DF29A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764704"/>
            <a:ext cx="49685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分析：数列极限的否定形式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="" xmlns:a16="http://schemas.microsoft.com/office/drawing/2014/main" id="{6602C64E-8C01-4C9A-A63C-0F25C7A5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3140968"/>
            <a:ext cx="12241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证法</a:t>
            </a:r>
            <a:r>
              <a:rPr kumimoji="0"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endParaRPr kumimoji="0" lang="zh-CN" altLang="en-US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0" name="Object 12">
            <a:extLst>
              <a:ext uri="{FF2B5EF4-FFF2-40B4-BE49-F238E27FC236}">
                <a16:creationId xmlns="" xmlns:a16="http://schemas.microsoft.com/office/drawing/2014/main" id="{C608B80C-203F-403D-809D-172C78B299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29900913"/>
              </p:ext>
            </p:extLst>
          </p:nvPr>
        </p:nvGraphicFramePr>
        <p:xfrm>
          <a:off x="179512" y="1289050"/>
          <a:ext cx="8914705" cy="1708150"/>
        </p:xfrm>
        <a:graphic>
          <a:graphicData uri="http://schemas.openxmlformats.org/presentationml/2006/ole">
            <p:oleObj spid="_x0000_s349187" name="公式" r:id="rId4" imgW="9131040" imgH="1676160" progId="Equation.3">
              <p:embed/>
            </p:oleObj>
          </a:graphicData>
        </a:graphic>
      </p:graphicFrame>
      <p:graphicFrame>
        <p:nvGraphicFramePr>
          <p:cNvPr id="10" name="Object 12">
            <a:extLst>
              <a:ext uri="{FF2B5EF4-FFF2-40B4-BE49-F238E27FC236}">
                <a16:creationId xmlns="" xmlns:a16="http://schemas.microsoft.com/office/drawing/2014/main" id="{BF9B14BD-470D-413A-B178-7571964D15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405939005"/>
              </p:ext>
            </p:extLst>
          </p:nvPr>
        </p:nvGraphicFramePr>
        <p:xfrm>
          <a:off x="395536" y="2996952"/>
          <a:ext cx="6819900" cy="1773238"/>
        </p:xfrm>
        <a:graphic>
          <a:graphicData uri="http://schemas.openxmlformats.org/presentationml/2006/ole">
            <p:oleObj spid="_x0000_s349188" name="公式" r:id="rId5" imgW="6781680" imgH="1739880" progId="Equation.3">
              <p:embed/>
            </p:oleObj>
          </a:graphicData>
        </a:graphic>
      </p:graphicFrame>
      <p:graphicFrame>
        <p:nvGraphicFramePr>
          <p:cNvPr id="12" name="Object 12">
            <a:extLst>
              <a:ext uri="{FF2B5EF4-FFF2-40B4-BE49-F238E27FC236}">
                <a16:creationId xmlns="" xmlns:a16="http://schemas.microsoft.com/office/drawing/2014/main" id="{554478BB-F0AD-4AD0-8B94-C19D7CCF59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30612138"/>
              </p:ext>
            </p:extLst>
          </p:nvPr>
        </p:nvGraphicFramePr>
        <p:xfrm>
          <a:off x="344488" y="4724400"/>
          <a:ext cx="7905750" cy="1771650"/>
        </p:xfrm>
        <a:graphic>
          <a:graphicData uri="http://schemas.openxmlformats.org/presentationml/2006/ole">
            <p:oleObj spid="_x0000_s349189" name="公式" r:id="rId6" imgW="7860960" imgH="173988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18327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3837</TotalTime>
  <Words>821</Words>
  <Application>Microsoft Office PowerPoint</Application>
  <PresentationFormat>全屏显示(4:3)</PresentationFormat>
  <Paragraphs>73</Paragraphs>
  <Slides>22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Office 主题​​</vt:lpstr>
      <vt:lpstr>公式</vt:lpstr>
      <vt:lpstr>Equation</vt:lpstr>
      <vt:lpstr>Document</vt:lpstr>
      <vt:lpstr>幻灯片 1</vt:lpstr>
      <vt:lpstr>一、主要内容</vt:lpstr>
      <vt:lpstr>幻灯片 3</vt:lpstr>
      <vt:lpstr>幻灯片 4</vt:lpstr>
      <vt:lpstr>实数系的基本定理及等价性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</vt:vector>
  </TitlesOfParts>
  <Company>Lenovo (Beijing)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weigm</dc:creator>
  <cp:lastModifiedBy>Lenovo User</cp:lastModifiedBy>
  <cp:revision>614</cp:revision>
  <dcterms:created xsi:type="dcterms:W3CDTF">2011-08-03T11:31:34Z</dcterms:created>
  <dcterms:modified xsi:type="dcterms:W3CDTF">2017-10-15T23:03:37Z</dcterms:modified>
</cp:coreProperties>
</file>