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26" r:id="rId2"/>
    <p:sldId id="428" r:id="rId3"/>
    <p:sldId id="430" r:id="rId4"/>
    <p:sldId id="432" r:id="rId5"/>
    <p:sldId id="434" r:id="rId6"/>
    <p:sldId id="436" r:id="rId7"/>
    <p:sldId id="438" r:id="rId8"/>
    <p:sldId id="439" r:id="rId9"/>
    <p:sldId id="440" r:id="rId10"/>
    <p:sldId id="442" r:id="rId11"/>
    <p:sldId id="454" r:id="rId12"/>
    <p:sldId id="28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00FF"/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2393" autoAdjust="0"/>
  </p:normalViewPr>
  <p:slideViewPr>
    <p:cSldViewPr>
      <p:cViewPr varScale="1">
        <p:scale>
          <a:sx n="74" d="100"/>
          <a:sy n="74" d="100"/>
        </p:scale>
        <p:origin x="8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2017/10/4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05000" y="1988840"/>
            <a:ext cx="468322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一、实数系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908175" y="2718048"/>
            <a:ext cx="5111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二、上确界与下确界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905000" y="3429620"/>
            <a:ext cx="51149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三、小  结</a:t>
            </a:r>
            <a:endParaRPr lang="zh-CN" altLang="en-US" sz="4000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043608" y="1205880"/>
            <a:ext cx="698450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 实数系的连续性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403648" y="4662264"/>
            <a:ext cx="5688632" cy="1143000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界与确界</a:t>
            </a:r>
            <a:endParaRPr lang="en-US" altLang="zh-CN" sz="3200" b="1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难点：确界、实数系的连续性</a:t>
            </a:r>
            <a:endParaRPr lang="zh-CN" altLang="en-US" sz="320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3880" y="269776"/>
            <a:ext cx="698450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5400" b="1" dirty="0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第二章   数列极限</a:t>
            </a: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003958"/>
              </p:ext>
            </p:extLst>
          </p:nvPr>
        </p:nvGraphicFramePr>
        <p:xfrm>
          <a:off x="539750" y="404664"/>
          <a:ext cx="8161338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4" name="Document" r:id="rId3" imgW="7927056" imgH="1488355" progId="Word.Document.8">
                  <p:embed/>
                </p:oleObj>
              </mc:Choice>
              <mc:Fallback>
                <p:oleObj name="Document" r:id="rId3" imgW="7927056" imgH="14883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664"/>
                        <a:ext cx="8161338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4432D9-2B46-4285-A80A-55435388A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25788"/>
              </p:ext>
            </p:extLst>
          </p:nvPr>
        </p:nvGraphicFramePr>
        <p:xfrm>
          <a:off x="557088" y="2036068"/>
          <a:ext cx="8407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5" name="Document" r:id="rId5" imgW="8759076" imgH="1156210" progId="Word.Document.8">
                  <p:embed/>
                </p:oleObj>
              </mc:Choice>
              <mc:Fallback>
                <p:oleObj name="Document" r:id="rId5" imgW="8759076" imgH="1156210" progId="Word.Document.8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88" y="2036068"/>
                        <a:ext cx="8407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586009"/>
              </p:ext>
            </p:extLst>
          </p:nvPr>
        </p:nvGraphicFramePr>
        <p:xfrm>
          <a:off x="611559" y="1533567"/>
          <a:ext cx="7997711" cy="290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Document" r:id="rId3" imgW="8958890" imgH="3231128" progId="Word.Document.8">
                  <p:embed/>
                </p:oleObj>
              </mc:Choice>
              <mc:Fallback>
                <p:oleObj name="Document" r:id="rId3" imgW="8958890" imgH="32311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1533567"/>
                        <a:ext cx="7997711" cy="290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667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1295" y="620688"/>
            <a:ext cx="23366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三、小结</a:t>
            </a:r>
            <a:endParaRPr lang="en-US" altLang="zh-CN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1558533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、基本概念：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实数系、有界、上下界、上下确界</a:t>
            </a:r>
            <a:endParaRPr lang="en-US" altLang="zh-CN" sz="2800" b="1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、基本性质：</a:t>
            </a:r>
            <a:endParaRPr lang="en-US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</a:rPr>
              <a:t>有理数实数的稠密性、实数系的连续性</a:t>
            </a:r>
            <a:endParaRPr lang="zh-CN" altLang="en-US" sz="2800" dirty="0">
              <a:solidFill>
                <a:srgbClr val="99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95003"/>
              </p:ext>
            </p:extLst>
          </p:nvPr>
        </p:nvGraphicFramePr>
        <p:xfrm>
          <a:off x="539750" y="1635448"/>
          <a:ext cx="7786688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Document" r:id="rId3" imgW="8783558" imgH="2839607" progId="Word.Document.8">
                  <p:embed/>
                </p:oleObj>
              </mc:Choice>
              <mc:Fallback>
                <p:oleObj name="Document" r:id="rId3" imgW="8783558" imgH="28396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35448"/>
                        <a:ext cx="7786688" cy="250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20008"/>
              </p:ext>
            </p:extLst>
          </p:nvPr>
        </p:nvGraphicFramePr>
        <p:xfrm>
          <a:off x="609600" y="1122684"/>
          <a:ext cx="7051675" cy="86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Document" r:id="rId5" imgW="6849497" imgH="923025" progId="Word.Document.8">
                  <p:embed/>
                </p:oleObj>
              </mc:Choice>
              <mc:Fallback>
                <p:oleObj name="Document" r:id="rId5" imgW="6849497" imgH="923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2684"/>
                        <a:ext cx="7051675" cy="866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332656"/>
            <a:ext cx="2244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实数系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25543"/>
              </p:ext>
            </p:extLst>
          </p:nvPr>
        </p:nvGraphicFramePr>
        <p:xfrm>
          <a:off x="539750" y="3699198"/>
          <a:ext cx="8132763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Document" r:id="rId7" imgW="9030536" imgH="2056565" progId="Word.Document.8">
                  <p:embed/>
                </p:oleObj>
              </mc:Choice>
              <mc:Fallback>
                <p:oleObj name="Document" r:id="rId7" imgW="9030536" imgH="205656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99198"/>
                        <a:ext cx="8132763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0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837659"/>
              </p:ext>
            </p:extLst>
          </p:nvPr>
        </p:nvGraphicFramePr>
        <p:xfrm>
          <a:off x="490207" y="404664"/>
          <a:ext cx="80899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7" name="Document" r:id="rId3" imgW="9051777" imgH="1965162" progId="Word.Document.8">
                  <p:embed/>
                </p:oleObj>
              </mc:Choice>
              <mc:Fallback>
                <p:oleObj name="Document" r:id="rId3" imgW="9051777" imgH="196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07" y="404664"/>
                        <a:ext cx="80899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48631" y="1625600"/>
            <a:ext cx="6408117" cy="2006600"/>
            <a:chOff x="1115616" y="1992288"/>
            <a:chExt cx="6408117" cy="200660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236533"/>
                </p:ext>
              </p:extLst>
            </p:nvPr>
          </p:nvGraphicFramePr>
          <p:xfrm>
            <a:off x="1560785" y="1992288"/>
            <a:ext cx="5740400" cy="200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8" name="Document" r:id="rId5" imgW="5524961" imgH="1931695" progId="Word.Document.8">
                    <p:embed/>
                  </p:oleObj>
                </mc:Choice>
                <mc:Fallback>
                  <p:oleObj name="Document" r:id="rId5" imgW="5524961" imgH="193169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785" y="1992288"/>
                          <a:ext cx="5740400" cy="2006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115616" y="2424822"/>
              <a:ext cx="6408117" cy="862607"/>
              <a:chOff x="2165" y="2406"/>
              <a:chExt cx="6601" cy="877"/>
            </a:xfrm>
          </p:grpSpPr>
          <p:sp>
            <p:nvSpPr>
              <p:cNvPr id="5126" name="Arc 6"/>
              <p:cNvSpPr>
                <a:spLocks/>
              </p:cNvSpPr>
              <p:nvPr/>
            </p:nvSpPr>
            <p:spPr bwMode="auto">
              <a:xfrm>
                <a:off x="5753" y="2406"/>
                <a:ext cx="1075" cy="877"/>
              </a:xfrm>
              <a:custGeom>
                <a:avLst/>
                <a:gdLst>
                  <a:gd name="G0" fmla="+- 0 0 0"/>
                  <a:gd name="G1" fmla="+- 15292 0 0"/>
                  <a:gd name="G2" fmla="+- 21600 0 0"/>
                  <a:gd name="T0" fmla="*/ 15255 w 21600"/>
                  <a:gd name="T1" fmla="*/ 0 h 15292"/>
                  <a:gd name="T2" fmla="*/ 21600 w 21600"/>
                  <a:gd name="T3" fmla="*/ 15292 h 15292"/>
                  <a:gd name="T4" fmla="*/ 0 w 21600"/>
                  <a:gd name="T5" fmla="*/ 15292 h 15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15292" fill="none" extrusionOk="0">
                    <a:moveTo>
                      <a:pt x="15254" y="0"/>
                    </a:moveTo>
                    <a:cubicBezTo>
                      <a:pt x="19317" y="4052"/>
                      <a:pt x="21600" y="9554"/>
                      <a:pt x="21600" y="15292"/>
                    </a:cubicBezTo>
                  </a:path>
                  <a:path w="21600" h="15292" stroke="0" extrusionOk="0">
                    <a:moveTo>
                      <a:pt x="15254" y="0"/>
                    </a:moveTo>
                    <a:cubicBezTo>
                      <a:pt x="19317" y="4052"/>
                      <a:pt x="21600" y="9554"/>
                      <a:pt x="21600" y="15292"/>
                    </a:cubicBezTo>
                    <a:lnTo>
                      <a:pt x="0" y="15292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2165" y="3249"/>
                <a:ext cx="660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5645" y="2407"/>
                <a:ext cx="841" cy="84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 flipV="1">
                <a:off x="5645" y="2410"/>
                <a:ext cx="841" cy="84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4805" y="3129"/>
                <a:ext cx="1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>
                <a:off x="3965" y="3129"/>
                <a:ext cx="1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>
                <a:off x="3125" y="3129"/>
                <a:ext cx="1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7325" y="3129"/>
                <a:ext cx="1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8165" y="3129"/>
                <a:ext cx="1" cy="12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33983" y="336324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3873"/>
              </p:ext>
            </p:extLst>
          </p:nvPr>
        </p:nvGraphicFramePr>
        <p:xfrm>
          <a:off x="1680579" y="3429000"/>
          <a:ext cx="3169079" cy="42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9" name="Equation" r:id="rId7" imgW="3225600" imgH="457200" progId="Equation.3">
                  <p:embed/>
                </p:oleObj>
              </mc:Choice>
              <mc:Fallback>
                <p:oleObj name="Equation" r:id="rId7" imgW="3225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0579" y="3429000"/>
                        <a:ext cx="3169079" cy="422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27584" y="3947070"/>
            <a:ext cx="2016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证（反证法）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284545"/>
              </p:ext>
            </p:extLst>
          </p:nvPr>
        </p:nvGraphicFramePr>
        <p:xfrm>
          <a:off x="2952750" y="3843338"/>
          <a:ext cx="44624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0" name="Equation" r:id="rId9" imgW="4775040" imgH="838080" progId="Equation.3">
                  <p:embed/>
                </p:oleObj>
              </mc:Choice>
              <mc:Fallback>
                <p:oleObj name="Equation" r:id="rId9" imgW="47750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3843338"/>
                        <a:ext cx="44624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452370"/>
              </p:ext>
            </p:extLst>
          </p:nvPr>
        </p:nvGraphicFramePr>
        <p:xfrm>
          <a:off x="1355620" y="4466182"/>
          <a:ext cx="6168708" cy="124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1" name="Equation" r:id="rId11" imgW="7175160" imgH="1447560" progId="Equation.3">
                  <p:embed/>
                </p:oleObj>
              </mc:Choice>
              <mc:Fallback>
                <p:oleObj name="Equation" r:id="rId11" imgW="7175160" imgH="1447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620" y="4466182"/>
                        <a:ext cx="6168708" cy="1240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890957"/>
              </p:ext>
            </p:extLst>
          </p:nvPr>
        </p:nvGraphicFramePr>
        <p:xfrm>
          <a:off x="1392683" y="5949281"/>
          <a:ext cx="3360900" cy="44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32" name="Equation" r:id="rId13" imgW="3238200" imgH="457200" progId="Equation.3">
                  <p:embed/>
                </p:oleObj>
              </mc:Choice>
              <mc:Fallback>
                <p:oleObj name="Equation" r:id="rId13" imgW="3238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683" y="5949281"/>
                        <a:ext cx="3360900" cy="443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436096" y="3429000"/>
            <a:ext cx="2376264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933FF"/>
                </a:solidFill>
                <a:latin typeface="隶书" pitchFamily="49" charset="-122"/>
                <a:ea typeface="隶书" pitchFamily="49" charset="-122"/>
              </a:rPr>
              <a:t>第一次数学危机</a:t>
            </a:r>
          </a:p>
        </p:txBody>
      </p:sp>
      <p:sp>
        <p:nvSpPr>
          <p:cNvPr id="5" name="右箭头 4"/>
          <p:cNvSpPr/>
          <p:nvPr/>
        </p:nvSpPr>
        <p:spPr>
          <a:xfrm>
            <a:off x="4860032" y="3561077"/>
            <a:ext cx="432048" cy="165211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009165"/>
              </p:ext>
            </p:extLst>
          </p:nvPr>
        </p:nvGraphicFramePr>
        <p:xfrm>
          <a:off x="865584" y="404664"/>
          <a:ext cx="71628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2" name="Document" r:id="rId3" imgW="7818688" imgH="2364240" progId="Word.Document.8">
                  <p:embed/>
                </p:oleObj>
              </mc:Choice>
              <mc:Fallback>
                <p:oleObj name="Document" r:id="rId3" imgW="7818688" imgH="2364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4" y="404664"/>
                        <a:ext cx="71628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51882"/>
              </p:ext>
            </p:extLst>
          </p:nvPr>
        </p:nvGraphicFramePr>
        <p:xfrm>
          <a:off x="969963" y="2493963"/>
          <a:ext cx="7177087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Document" r:id="rId5" imgW="8093028" imgH="2568277" progId="Word.Document.8">
                  <p:embed/>
                </p:oleObj>
              </mc:Choice>
              <mc:Fallback>
                <p:oleObj name="Document" r:id="rId5" imgW="8093028" imgH="2568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493963"/>
                        <a:ext cx="7177087" cy="227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878842"/>
              </p:ext>
            </p:extLst>
          </p:nvPr>
        </p:nvGraphicFramePr>
        <p:xfrm>
          <a:off x="815925" y="4653136"/>
          <a:ext cx="735647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Document" r:id="rId7" imgW="8093028" imgH="1846410" progId="Word.Document.8">
                  <p:embed/>
                </p:oleObj>
              </mc:Choice>
              <mc:Fallback>
                <p:oleObj name="Document" r:id="rId7" imgW="8093028" imgH="184641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25" y="4653136"/>
                        <a:ext cx="735647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26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084490"/>
              </p:ext>
            </p:extLst>
          </p:nvPr>
        </p:nvGraphicFramePr>
        <p:xfrm>
          <a:off x="778123" y="2708920"/>
          <a:ext cx="7178253" cy="191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3" name="Document" r:id="rId3" imgW="7271448" imgH="1978836" progId="Word.Document.8">
                  <p:embed/>
                </p:oleObj>
              </mc:Choice>
              <mc:Fallback>
                <p:oleObj name="Document" r:id="rId3" imgW="7271448" imgH="19788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23" y="2708920"/>
                        <a:ext cx="7178253" cy="1916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639661"/>
              </p:ext>
            </p:extLst>
          </p:nvPr>
        </p:nvGraphicFramePr>
        <p:xfrm>
          <a:off x="583927" y="4647419"/>
          <a:ext cx="7587952" cy="151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4" name="Document" r:id="rId5" imgW="8054865" imgH="1605668" progId="Word.Document.8">
                  <p:embed/>
                </p:oleObj>
              </mc:Choice>
              <mc:Fallback>
                <p:oleObj name="Document" r:id="rId5" imgW="8054865" imgH="16056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927" y="4647419"/>
                        <a:ext cx="7587952" cy="151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47247"/>
              </p:ext>
            </p:extLst>
          </p:nvPr>
        </p:nvGraphicFramePr>
        <p:xfrm>
          <a:off x="539552" y="887413"/>
          <a:ext cx="73152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5" name="Document" r:id="rId7" imgW="8053425" imgH="2009424" progId="Word.Document.8">
                  <p:embed/>
                </p:oleObj>
              </mc:Choice>
              <mc:Fallback>
                <p:oleObj name="Document" r:id="rId7" imgW="8053425" imgH="2009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87413"/>
                        <a:ext cx="73152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404664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最大数与最小数</a:t>
            </a:r>
            <a:endParaRPr lang="zh-CN" altLang="zh-CN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2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37459"/>
              </p:ext>
            </p:extLst>
          </p:nvPr>
        </p:nvGraphicFramePr>
        <p:xfrm>
          <a:off x="1022300" y="620688"/>
          <a:ext cx="7150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5" name="Document" r:id="rId3" imgW="7129958" imgH="1378600" progId="Word.Document.8">
                  <p:embed/>
                </p:oleObj>
              </mc:Choice>
              <mc:Fallback>
                <p:oleObj name="Document" r:id="rId3" imgW="7129958" imgH="137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00" y="620688"/>
                        <a:ext cx="71501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94677"/>
              </p:ext>
            </p:extLst>
          </p:nvPr>
        </p:nvGraphicFramePr>
        <p:xfrm>
          <a:off x="1763688" y="2348880"/>
          <a:ext cx="50022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6" name="Document" r:id="rId5" imgW="5503720" imgH="633703" progId="Word.Document.8">
                  <p:embed/>
                </p:oleObj>
              </mc:Choice>
              <mc:Fallback>
                <p:oleObj name="Document" r:id="rId5" imgW="5503720" imgH="6337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348880"/>
                        <a:ext cx="50022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31328"/>
              </p:ext>
            </p:extLst>
          </p:nvPr>
        </p:nvGraphicFramePr>
        <p:xfrm>
          <a:off x="900113" y="2992438"/>
          <a:ext cx="8021637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7" name="Document" r:id="rId7" imgW="8761956" imgH="3190104" progId="Word.Document.8">
                  <p:embed/>
                </p:oleObj>
              </mc:Choice>
              <mc:Fallback>
                <p:oleObj name="Document" r:id="rId7" imgW="8761956" imgH="319010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2438"/>
                        <a:ext cx="8021637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5576" y="54868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072" y="2257708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9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894608"/>
              </p:ext>
            </p:extLst>
          </p:nvPr>
        </p:nvGraphicFramePr>
        <p:xfrm>
          <a:off x="755576" y="1534417"/>
          <a:ext cx="7076827" cy="189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7" name="Document" r:id="rId3" imgW="6988107" imgH="1867641" progId="Word.Document.8">
                  <p:embed/>
                </p:oleObj>
              </mc:Choice>
              <mc:Fallback>
                <p:oleObj name="Document" r:id="rId3" imgW="6988107" imgH="18676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34417"/>
                        <a:ext cx="7076827" cy="1894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95300"/>
              </p:ext>
            </p:extLst>
          </p:nvPr>
        </p:nvGraphicFramePr>
        <p:xfrm>
          <a:off x="894481" y="3579018"/>
          <a:ext cx="6773863" cy="9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8" name="Document" r:id="rId5" imgW="6858498" imgH="923025" progId="Word.Document.8">
                  <p:embed/>
                </p:oleObj>
              </mc:Choice>
              <mc:Fallback>
                <p:oleObj name="Document" r:id="rId5" imgW="6858498" imgH="9230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81" y="3579018"/>
                        <a:ext cx="6773863" cy="97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95536" y="366336"/>
            <a:ext cx="3892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上确界与下确界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79483"/>
              </p:ext>
            </p:extLst>
          </p:nvPr>
        </p:nvGraphicFramePr>
        <p:xfrm>
          <a:off x="679450" y="4849589"/>
          <a:ext cx="73279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9" name="Document" r:id="rId7" imgW="7564149" imgH="979522" progId="Word.Document.8">
                  <p:embed/>
                </p:oleObj>
              </mc:Choice>
              <mc:Fallback>
                <p:oleObj name="Document" r:id="rId7" imgW="7564149" imgH="97952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849589"/>
                        <a:ext cx="73279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7964" y="908720"/>
            <a:ext cx="2529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、上界与下</a:t>
            </a:r>
            <a:r>
              <a:rPr lang="zh-CN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界</a:t>
            </a:r>
          </a:p>
        </p:txBody>
      </p:sp>
    </p:spTree>
    <p:extLst>
      <p:ext uri="{BB962C8B-B14F-4D97-AF65-F5344CB8AC3E}">
        <p14:creationId xmlns:p14="http://schemas.microsoft.com/office/powerpoint/2010/main" val="194358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308351"/>
              </p:ext>
            </p:extLst>
          </p:nvPr>
        </p:nvGraphicFramePr>
        <p:xfrm>
          <a:off x="469900" y="896516"/>
          <a:ext cx="8115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7" name="Document" r:id="rId3" imgW="8989133" imgH="965848" progId="Word.Document.8">
                  <p:embed/>
                </p:oleObj>
              </mc:Choice>
              <mc:Fallback>
                <p:oleObj name="Document" r:id="rId3" imgW="8989133" imgH="965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896516"/>
                        <a:ext cx="81153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70232"/>
              </p:ext>
            </p:extLst>
          </p:nvPr>
        </p:nvGraphicFramePr>
        <p:xfrm>
          <a:off x="539552" y="3212976"/>
          <a:ext cx="813276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8" name="Document" r:id="rId5" imgW="8954210" imgH="2119179" progId="Word.Document.8">
                  <p:embed/>
                </p:oleObj>
              </mc:Choice>
              <mc:Fallback>
                <p:oleObj name="Document" r:id="rId5" imgW="8954210" imgH="211917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12976"/>
                        <a:ext cx="8132763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522920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sup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是 </a:t>
            </a:r>
            <a:r>
              <a:rPr lang="en-US" altLang="zh-CN" sz="2800" b="1" dirty="0" err="1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supremum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的缩写</a:t>
            </a:r>
            <a:r>
              <a:rPr lang="en-US" altLang="zh-CN" sz="2800" b="1" dirty="0">
                <a:solidFill>
                  <a:srgbClr val="9933FF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endParaRPr lang="zh-CN" altLang="en-US" sz="2800" b="1" dirty="0">
              <a:solidFill>
                <a:srgbClr val="9933FF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964" y="260648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、上确界</a:t>
            </a:r>
            <a:endParaRPr lang="zh-CN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19868"/>
              </p:ext>
            </p:extLst>
          </p:nvPr>
        </p:nvGraphicFramePr>
        <p:xfrm>
          <a:off x="469900" y="1464568"/>
          <a:ext cx="7848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9" name="Document" r:id="rId7" imgW="8701112" imgH="1856846" progId="Word.Document.8">
                  <p:embed/>
                </p:oleObj>
              </mc:Choice>
              <mc:Fallback>
                <p:oleObj name="Document" r:id="rId7" imgW="8701112" imgH="185684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464568"/>
                        <a:ext cx="78486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330834"/>
              </p:ext>
            </p:extLst>
          </p:nvPr>
        </p:nvGraphicFramePr>
        <p:xfrm>
          <a:off x="319088" y="827658"/>
          <a:ext cx="839470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0" name="Document" r:id="rId3" imgW="9243671" imgH="2915896" progId="Word.Document.8">
                  <p:embed/>
                </p:oleObj>
              </mc:Choice>
              <mc:Fallback>
                <p:oleObj name="Document" r:id="rId3" imgW="9243671" imgH="29158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827658"/>
                        <a:ext cx="839470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74345"/>
              </p:ext>
            </p:extLst>
          </p:nvPr>
        </p:nvGraphicFramePr>
        <p:xfrm>
          <a:off x="467544" y="3501008"/>
          <a:ext cx="839470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1" name="Document" r:id="rId5" imgW="9243671" imgH="2236492" progId="Word.Document.8">
                  <p:embed/>
                </p:oleObj>
              </mc:Choice>
              <mc:Fallback>
                <p:oleObj name="Document" r:id="rId5" imgW="9243671" imgH="22364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501008"/>
                        <a:ext cx="8394700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75656" y="551723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</a:t>
            </a:r>
            <a:r>
              <a:rPr lang="en-US" altLang="zh-CN" sz="2800" b="1" dirty="0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是 </a:t>
            </a:r>
            <a:r>
              <a:rPr lang="en-US" altLang="zh-CN" sz="2800" b="1" dirty="0" err="1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infimum</a:t>
            </a:r>
            <a:r>
              <a:rPr lang="en-US" altLang="zh-CN" sz="2800" b="1" dirty="0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800" b="1" dirty="0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的缩写</a:t>
            </a:r>
            <a:r>
              <a:rPr lang="en-US" altLang="zh-CN" sz="2800" b="1" dirty="0">
                <a:solidFill>
                  <a:srgbClr val="9933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800" b="1" dirty="0">
              <a:solidFill>
                <a:srgbClr val="9933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964" y="260648"/>
            <a:ext cx="1808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、下确界</a:t>
            </a:r>
            <a:endParaRPr lang="zh-CN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123</Words>
  <Application>Microsoft Office PowerPoint</Application>
  <PresentationFormat>全屏显示(4:3)</PresentationFormat>
  <Paragraphs>25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黑体</vt:lpstr>
      <vt:lpstr>楷体_GB2312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</cp:lastModifiedBy>
  <cp:revision>199</cp:revision>
  <dcterms:created xsi:type="dcterms:W3CDTF">2011-08-03T11:31:34Z</dcterms:created>
  <dcterms:modified xsi:type="dcterms:W3CDTF">2017-10-03T23:54:51Z</dcterms:modified>
</cp:coreProperties>
</file>