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26" r:id="rId2"/>
    <p:sldId id="455" r:id="rId3"/>
    <p:sldId id="456" r:id="rId4"/>
    <p:sldId id="457" r:id="rId5"/>
    <p:sldId id="501" r:id="rId6"/>
    <p:sldId id="458" r:id="rId7"/>
    <p:sldId id="502" r:id="rId8"/>
    <p:sldId id="503" r:id="rId9"/>
    <p:sldId id="506" r:id="rId10"/>
    <p:sldId id="504" r:id="rId11"/>
    <p:sldId id="505" r:id="rId12"/>
    <p:sldId id="500" r:id="rId13"/>
    <p:sldId id="472" r:id="rId14"/>
    <p:sldId id="509" r:id="rId15"/>
    <p:sldId id="510" r:id="rId16"/>
    <p:sldId id="511" r:id="rId17"/>
    <p:sldId id="513" r:id="rId18"/>
    <p:sldId id="529" r:id="rId19"/>
    <p:sldId id="517" r:id="rId20"/>
    <p:sldId id="519" r:id="rId21"/>
    <p:sldId id="520" r:id="rId22"/>
    <p:sldId id="521" r:id="rId23"/>
    <p:sldId id="530" r:id="rId24"/>
    <p:sldId id="518" r:id="rId25"/>
    <p:sldId id="531" r:id="rId26"/>
    <p:sldId id="494" r:id="rId27"/>
    <p:sldId id="497" r:id="rId28"/>
    <p:sldId id="498" r:id="rId29"/>
    <p:sldId id="528" r:id="rId30"/>
    <p:sldId id="536" r:id="rId31"/>
    <p:sldId id="533" r:id="rId32"/>
    <p:sldId id="534" r:id="rId3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FF"/>
    <a:srgbClr val="9933FF"/>
    <a:srgbClr val="0000FF"/>
    <a:srgbClr val="FFFF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2393" autoAdjust="0"/>
  </p:normalViewPr>
  <p:slideViewPr>
    <p:cSldViewPr>
      <p:cViewPr>
        <p:scale>
          <a:sx n="77" d="100"/>
          <a:sy n="77" d="100"/>
        </p:scale>
        <p:origin x="-810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2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image" Target="../media/image78.wmf"/><Relationship Id="rId3" Type="http://schemas.openxmlformats.org/officeDocument/2006/relationships/image" Target="../media/image69.wmf"/><Relationship Id="rId7" Type="http://schemas.openxmlformats.org/officeDocument/2006/relationships/image" Target="../media/image72.wmf"/><Relationship Id="rId12" Type="http://schemas.openxmlformats.org/officeDocument/2006/relationships/image" Target="../media/image77.wmf"/><Relationship Id="rId2" Type="http://schemas.openxmlformats.org/officeDocument/2006/relationships/image" Target="../media/image29.wmf"/><Relationship Id="rId1" Type="http://schemas.openxmlformats.org/officeDocument/2006/relationships/image" Target="../media/image68.wmf"/><Relationship Id="rId6" Type="http://schemas.openxmlformats.org/officeDocument/2006/relationships/image" Target="../media/image34.wmf"/><Relationship Id="rId11" Type="http://schemas.openxmlformats.org/officeDocument/2006/relationships/image" Target="../media/image76.wmf"/><Relationship Id="rId5" Type="http://schemas.openxmlformats.org/officeDocument/2006/relationships/image" Target="../media/image71.wmf"/><Relationship Id="rId15" Type="http://schemas.openxmlformats.org/officeDocument/2006/relationships/image" Target="../media/image80.wmf"/><Relationship Id="rId10" Type="http://schemas.openxmlformats.org/officeDocument/2006/relationships/image" Target="../media/image75.wmf"/><Relationship Id="rId4" Type="http://schemas.openxmlformats.org/officeDocument/2006/relationships/image" Target="../media/image70.wmf"/><Relationship Id="rId9" Type="http://schemas.openxmlformats.org/officeDocument/2006/relationships/image" Target="../media/image74.wmf"/><Relationship Id="rId14" Type="http://schemas.openxmlformats.org/officeDocument/2006/relationships/image" Target="../media/image79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10" Type="http://schemas.openxmlformats.org/officeDocument/2006/relationships/image" Target="../media/image90.wmf"/><Relationship Id="rId4" Type="http://schemas.openxmlformats.org/officeDocument/2006/relationships/image" Target="../media/image84.wmf"/><Relationship Id="rId9" Type="http://schemas.openxmlformats.org/officeDocument/2006/relationships/image" Target="../media/image8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emf"/><Relationship Id="rId2" Type="http://schemas.openxmlformats.org/officeDocument/2006/relationships/image" Target="../media/image92.emf"/><Relationship Id="rId1" Type="http://schemas.openxmlformats.org/officeDocument/2006/relationships/image" Target="../media/image91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image" Target="../media/image95.emf"/><Relationship Id="rId1" Type="http://schemas.openxmlformats.org/officeDocument/2006/relationships/image" Target="../media/image94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image" Target="../media/image101.wmf"/><Relationship Id="rId7" Type="http://schemas.openxmlformats.org/officeDocument/2006/relationships/image" Target="../media/image105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10" Type="http://schemas.openxmlformats.org/officeDocument/2006/relationships/image" Target="../media/image108.wmf"/><Relationship Id="rId4" Type="http://schemas.openxmlformats.org/officeDocument/2006/relationships/image" Target="../media/image102.wmf"/><Relationship Id="rId9" Type="http://schemas.openxmlformats.org/officeDocument/2006/relationships/image" Target="../media/image10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4" Type="http://schemas.openxmlformats.org/officeDocument/2006/relationships/image" Target="../media/image112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wmf"/><Relationship Id="rId4" Type="http://schemas.openxmlformats.org/officeDocument/2006/relationships/image" Target="../media/image12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wmf"/><Relationship Id="rId2" Type="http://schemas.openxmlformats.org/officeDocument/2006/relationships/image" Target="../media/image127.wmf"/><Relationship Id="rId1" Type="http://schemas.openxmlformats.org/officeDocument/2006/relationships/image" Target="../media/image126.emf"/><Relationship Id="rId5" Type="http://schemas.openxmlformats.org/officeDocument/2006/relationships/image" Target="../media/image130.wmf"/><Relationship Id="rId4" Type="http://schemas.openxmlformats.org/officeDocument/2006/relationships/image" Target="../media/image12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2.wmf"/><Relationship Id="rId7" Type="http://schemas.openxmlformats.org/officeDocument/2006/relationships/image" Target="../media/image135.wmf"/><Relationship Id="rId2" Type="http://schemas.openxmlformats.org/officeDocument/2006/relationships/image" Target="../media/image131.wmf"/><Relationship Id="rId1" Type="http://schemas.openxmlformats.org/officeDocument/2006/relationships/image" Target="../media/image129.wmf"/><Relationship Id="rId6" Type="http://schemas.openxmlformats.org/officeDocument/2006/relationships/image" Target="../media/image134.wmf"/><Relationship Id="rId5" Type="http://schemas.openxmlformats.org/officeDocument/2006/relationships/image" Target="../media/image130.wmf"/><Relationship Id="rId4" Type="http://schemas.openxmlformats.org/officeDocument/2006/relationships/image" Target="../media/image133.wmf"/><Relationship Id="rId9" Type="http://schemas.openxmlformats.org/officeDocument/2006/relationships/image" Target="../media/image13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wmf"/><Relationship Id="rId7" Type="http://schemas.openxmlformats.org/officeDocument/2006/relationships/image" Target="../media/image150.emf"/><Relationship Id="rId2" Type="http://schemas.openxmlformats.org/officeDocument/2006/relationships/image" Target="../media/image145.w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5" Type="http://schemas.openxmlformats.org/officeDocument/2006/relationships/image" Target="../media/image148.emf"/><Relationship Id="rId4" Type="http://schemas.openxmlformats.org/officeDocument/2006/relationships/image" Target="../media/image14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45.wmf"/><Relationship Id="rId1" Type="http://schemas.openxmlformats.org/officeDocument/2006/relationships/image" Target="../media/image152.emf"/><Relationship Id="rId4" Type="http://schemas.openxmlformats.org/officeDocument/2006/relationships/image" Target="../media/image15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2" Type="http://schemas.openxmlformats.org/officeDocument/2006/relationships/image" Target="../media/image156.emf"/><Relationship Id="rId1" Type="http://schemas.openxmlformats.org/officeDocument/2006/relationships/image" Target="../media/image155.emf"/><Relationship Id="rId4" Type="http://schemas.openxmlformats.org/officeDocument/2006/relationships/image" Target="../media/image158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emf"/><Relationship Id="rId2" Type="http://schemas.openxmlformats.org/officeDocument/2006/relationships/image" Target="../media/image160.emf"/><Relationship Id="rId1" Type="http://schemas.openxmlformats.org/officeDocument/2006/relationships/image" Target="../media/image159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emf"/><Relationship Id="rId2" Type="http://schemas.openxmlformats.org/officeDocument/2006/relationships/image" Target="../media/image163.emf"/><Relationship Id="rId1" Type="http://schemas.openxmlformats.org/officeDocument/2006/relationships/image" Target="../media/image162.emf"/><Relationship Id="rId4" Type="http://schemas.openxmlformats.org/officeDocument/2006/relationships/image" Target="../media/image165.e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wmf"/><Relationship Id="rId3" Type="http://schemas.openxmlformats.org/officeDocument/2006/relationships/image" Target="../media/image168.wmf"/><Relationship Id="rId7" Type="http://schemas.openxmlformats.org/officeDocument/2006/relationships/image" Target="../media/image172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6.wmf"/><Relationship Id="rId7" Type="http://schemas.openxmlformats.org/officeDocument/2006/relationships/image" Target="../media/image86.wmf"/><Relationship Id="rId2" Type="http://schemas.openxmlformats.org/officeDocument/2006/relationships/image" Target="../media/image175.wmf"/><Relationship Id="rId1" Type="http://schemas.openxmlformats.org/officeDocument/2006/relationships/image" Target="../media/image174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9" Type="http://schemas.openxmlformats.org/officeDocument/2006/relationships/image" Target="../media/image8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81.wmf"/><Relationship Id="rId4" Type="http://schemas.openxmlformats.org/officeDocument/2006/relationships/image" Target="../media/image18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e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emf"/><Relationship Id="rId4" Type="http://schemas.openxmlformats.org/officeDocument/2006/relationships/image" Target="../media/image10.wmf"/><Relationship Id="rId9" Type="http://schemas.openxmlformats.org/officeDocument/2006/relationships/image" Target="../media/image15.emf"/><Relationship Id="rId14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12" Type="http://schemas.openxmlformats.org/officeDocument/2006/relationships/image" Target="../media/image36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image" Target="../media/image56.wmf"/><Relationship Id="rId3" Type="http://schemas.openxmlformats.org/officeDocument/2006/relationships/image" Target="../media/image47.wmf"/><Relationship Id="rId7" Type="http://schemas.openxmlformats.org/officeDocument/2006/relationships/image" Target="../media/image50.wmf"/><Relationship Id="rId12" Type="http://schemas.openxmlformats.org/officeDocument/2006/relationships/image" Target="../media/image55.wmf"/><Relationship Id="rId2" Type="http://schemas.openxmlformats.org/officeDocument/2006/relationships/image" Target="../media/image29.wmf"/><Relationship Id="rId1" Type="http://schemas.openxmlformats.org/officeDocument/2006/relationships/image" Target="../media/image46.wmf"/><Relationship Id="rId6" Type="http://schemas.openxmlformats.org/officeDocument/2006/relationships/image" Target="../media/image34.wmf"/><Relationship Id="rId11" Type="http://schemas.openxmlformats.org/officeDocument/2006/relationships/image" Target="../media/image54.wmf"/><Relationship Id="rId5" Type="http://schemas.openxmlformats.org/officeDocument/2006/relationships/image" Target="../media/image49.wmf"/><Relationship Id="rId10" Type="http://schemas.openxmlformats.org/officeDocument/2006/relationships/image" Target="../media/image53.wmf"/><Relationship Id="rId4" Type="http://schemas.openxmlformats.org/officeDocument/2006/relationships/image" Target="../media/image48.wmf"/><Relationship Id="rId9" Type="http://schemas.openxmlformats.org/officeDocument/2006/relationships/image" Target="../media/image5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11" Type="http://schemas.openxmlformats.org/officeDocument/2006/relationships/image" Target="../media/image67.wmf"/><Relationship Id="rId5" Type="http://schemas.openxmlformats.org/officeDocument/2006/relationships/image" Target="../media/image61.wmf"/><Relationship Id="rId10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image" Target="../media/image6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2017-9-26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xmlns="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2017-9-26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2017-9-26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92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2017-9-26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2017-9-26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2017-9-26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2017-9-26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2017-9-26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2017-9-26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2017-9-26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2017-9-26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oleObject" Target="../embeddings/oleObject71.bin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5.bin"/><Relationship Id="rId12" Type="http://schemas.openxmlformats.org/officeDocument/2006/relationships/oleObject" Target="../embeddings/oleObject70.bin"/><Relationship Id="rId1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4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4.bin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3.bin"/><Relationship Id="rId15" Type="http://schemas.openxmlformats.org/officeDocument/2006/relationships/oleObject" Target="../embeddings/oleObject73.bin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2.bin"/><Relationship Id="rId9" Type="http://schemas.openxmlformats.org/officeDocument/2006/relationships/oleObject" Target="../embeddings/oleObject67.bin"/><Relationship Id="rId14" Type="http://schemas.openxmlformats.org/officeDocument/2006/relationships/oleObject" Target="../embeddings/oleObject7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oleObject" Target="../embeddings/Microsoft_Office_Word_97_-_2003___8.doc"/><Relationship Id="rId7" Type="http://schemas.openxmlformats.org/officeDocument/2006/relationships/oleObject" Target="../embeddings/oleObject79.bin"/><Relationship Id="rId12" Type="http://schemas.openxmlformats.org/officeDocument/2006/relationships/oleObject" Target="../embeddings/oleObject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8.bin"/><Relationship Id="rId11" Type="http://schemas.openxmlformats.org/officeDocument/2006/relationships/oleObject" Target="../embeddings/oleObject83.bin"/><Relationship Id="rId5" Type="http://schemas.openxmlformats.org/officeDocument/2006/relationships/oleObject" Target="../embeddings/oleObject77.bin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6.bin"/><Relationship Id="rId9" Type="http://schemas.openxmlformats.org/officeDocument/2006/relationships/oleObject" Target="../embeddings/oleObject81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Microsoft_Office_Word_97_-_2003___11.doc"/><Relationship Id="rId4" Type="http://schemas.openxmlformats.org/officeDocument/2006/relationships/oleObject" Target="../embeddings/Microsoft_Office_Word_97_-_2003___10.doc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88.bin"/><Relationship Id="rId5" Type="http://schemas.openxmlformats.org/officeDocument/2006/relationships/oleObject" Target="../embeddings/oleObject87.bin"/><Relationship Id="rId4" Type="http://schemas.openxmlformats.org/officeDocument/2006/relationships/oleObject" Target="../embeddings/oleObject8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4.bin"/><Relationship Id="rId12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93.bin"/><Relationship Id="rId11" Type="http://schemas.openxmlformats.org/officeDocument/2006/relationships/oleObject" Target="../embeddings/oleObject98.bin"/><Relationship Id="rId5" Type="http://schemas.openxmlformats.org/officeDocument/2006/relationships/oleObject" Target="../embeddings/oleObject92.bin"/><Relationship Id="rId10" Type="http://schemas.openxmlformats.org/officeDocument/2006/relationships/oleObject" Target="../embeddings/oleObject97.bin"/><Relationship Id="rId4" Type="http://schemas.openxmlformats.org/officeDocument/2006/relationships/oleObject" Target="../embeddings/oleObject91.bin"/><Relationship Id="rId9" Type="http://schemas.openxmlformats.org/officeDocument/2006/relationships/oleObject" Target="../embeddings/oleObject9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3.bin"/><Relationship Id="rId5" Type="http://schemas.openxmlformats.org/officeDocument/2006/relationships/oleObject" Target="../embeddings/oleObject102.bin"/><Relationship Id="rId4" Type="http://schemas.openxmlformats.org/officeDocument/2006/relationships/oleObject" Target="../embeddings/oleObject10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9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7.bin"/><Relationship Id="rId5" Type="http://schemas.openxmlformats.org/officeDocument/2006/relationships/oleObject" Target="../embeddings/oleObject106.bin"/><Relationship Id="rId10" Type="http://schemas.openxmlformats.org/officeDocument/2006/relationships/oleObject" Target="../embeddings/oleObject111.bin"/><Relationship Id="rId4" Type="http://schemas.openxmlformats.org/officeDocument/2006/relationships/oleObject" Target="../embeddings/oleObject105.bin"/><Relationship Id="rId9" Type="http://schemas.openxmlformats.org/officeDocument/2006/relationships/oleObject" Target="../embeddings/oleObject1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Microsoft_Office_Word_97_-_2003___14.doc"/><Relationship Id="rId5" Type="http://schemas.openxmlformats.org/officeDocument/2006/relationships/oleObject" Target="../embeddings/Microsoft_Office_Word_97_-_2003___13.doc"/><Relationship Id="rId4" Type="http://schemas.openxmlformats.org/officeDocument/2006/relationships/oleObject" Target="../embeddings/Microsoft_Office_Word_97_-_2003___12.doc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.doc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2.doc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15.doc"/><Relationship Id="rId7" Type="http://schemas.openxmlformats.org/officeDocument/2006/relationships/oleObject" Target="../embeddings/oleObject1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6.bin"/><Relationship Id="rId5" Type="http://schemas.openxmlformats.org/officeDocument/2006/relationships/oleObject" Target="../embeddings/oleObject115.bin"/><Relationship Id="rId4" Type="http://schemas.openxmlformats.org/officeDocument/2006/relationships/oleObject" Target="../embeddings/oleObject114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21.bin"/><Relationship Id="rId11" Type="http://schemas.openxmlformats.org/officeDocument/2006/relationships/oleObject" Target="../embeddings/oleObject126.bin"/><Relationship Id="rId5" Type="http://schemas.openxmlformats.org/officeDocument/2006/relationships/oleObject" Target="../embeddings/oleObject120.bin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19.bin"/><Relationship Id="rId9" Type="http://schemas.openxmlformats.org/officeDocument/2006/relationships/oleObject" Target="../embeddings/oleObject12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2.bin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3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30.bin"/><Relationship Id="rId5" Type="http://schemas.openxmlformats.org/officeDocument/2006/relationships/oleObject" Target="../embeddings/oleObject129.bin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3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Office_Word_97_-_2003___19.doc"/><Relationship Id="rId3" Type="http://schemas.openxmlformats.org/officeDocument/2006/relationships/oleObject" Target="../embeddings/Microsoft_Office_Word_97_-_2003___16.doc"/><Relationship Id="rId7" Type="http://schemas.openxmlformats.org/officeDocument/2006/relationships/oleObject" Target="../embeddings/Microsoft_Office_Word_97_-_2003___18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Microsoft_Office_Word_97_-_2003___17.doc"/><Relationship Id="rId5" Type="http://schemas.openxmlformats.org/officeDocument/2006/relationships/oleObject" Target="../embeddings/oleObject135.bin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Microsoft_Office_Word_97_-_2003___20.doc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9.bin"/><Relationship Id="rId5" Type="http://schemas.openxmlformats.org/officeDocument/2006/relationships/oleObject" Target="../embeddings/oleObject138.bin"/><Relationship Id="rId4" Type="http://schemas.openxmlformats.org/officeDocument/2006/relationships/oleObject" Target="../embeddings/oleObject137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Microsoft_Office_Word_97_-_2003___25.doc"/><Relationship Id="rId5" Type="http://schemas.openxmlformats.org/officeDocument/2006/relationships/oleObject" Target="../embeddings/Microsoft_Office_Word_97_-_2003___24.doc"/><Relationship Id="rId4" Type="http://schemas.openxmlformats.org/officeDocument/2006/relationships/oleObject" Target="../embeddings/Microsoft_Office_Word_97_-_2003___23.doc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oleObject" Target="../embeddings/Microsoft_Office_Word_97_-_2003___28.doc"/><Relationship Id="rId4" Type="http://schemas.openxmlformats.org/officeDocument/2006/relationships/oleObject" Target="../embeddings/Microsoft_Office_Word_97_-_2003___27.doc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9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Microsoft_Office_Word_97_-_2003___32.doc"/><Relationship Id="rId5" Type="http://schemas.openxmlformats.org/officeDocument/2006/relationships/oleObject" Target="../embeddings/Microsoft_Office_Word_97_-_2003___31.doc"/><Relationship Id="rId4" Type="http://schemas.openxmlformats.org/officeDocument/2006/relationships/oleObject" Target="../embeddings/Microsoft_Office_Word_97_-_2003___30.doc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43.bin"/><Relationship Id="rId5" Type="http://schemas.openxmlformats.org/officeDocument/2006/relationships/oleObject" Target="../embeddings/oleObject142.bin"/><Relationship Id="rId10" Type="http://schemas.openxmlformats.org/officeDocument/2006/relationships/oleObject" Target="../embeddings/oleObject147.bin"/><Relationship Id="rId4" Type="http://schemas.openxmlformats.org/officeDocument/2006/relationships/oleObject" Target="../embeddings/oleObject141.bin"/><Relationship Id="rId9" Type="http://schemas.openxmlformats.org/officeDocument/2006/relationships/oleObject" Target="../embeddings/oleObject14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oleObject" Target="../embeddings/Microsoft_Office_Word_97_-_2003___33.doc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50.bin"/><Relationship Id="rId11" Type="http://schemas.openxmlformats.org/officeDocument/2006/relationships/oleObject" Target="../embeddings/oleObject155.bin"/><Relationship Id="rId5" Type="http://schemas.openxmlformats.org/officeDocument/2006/relationships/oleObject" Target="../embeddings/oleObject149.bin"/><Relationship Id="rId10" Type="http://schemas.openxmlformats.org/officeDocument/2006/relationships/oleObject" Target="../embeddings/oleObject154.bin"/><Relationship Id="rId4" Type="http://schemas.openxmlformats.org/officeDocument/2006/relationships/oleObject" Target="../embeddings/oleObject148.bin"/><Relationship Id="rId9" Type="http://schemas.openxmlformats.org/officeDocument/2006/relationships/oleObject" Target="../embeddings/oleObject153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59.bin"/><Relationship Id="rId5" Type="http://schemas.openxmlformats.org/officeDocument/2006/relationships/oleObject" Target="../embeddings/oleObject158.bin"/><Relationship Id="rId4" Type="http://schemas.openxmlformats.org/officeDocument/2006/relationships/oleObject" Target="../embeddings/oleObject15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5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Microsoft_Office_Word_97_-_2003___7.doc"/><Relationship Id="rId4" Type="http://schemas.openxmlformats.org/officeDocument/2006/relationships/oleObject" Target="../embeddings/Microsoft_Office_Word_97_-_2003___6.doc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4.bin"/><Relationship Id="rId5" Type="http://schemas.openxmlformats.org/officeDocument/2006/relationships/oleObject" Target="../embeddings/oleObject18.bin"/><Relationship Id="rId10" Type="http://schemas.openxmlformats.org/officeDocument/2006/relationships/oleObject" Target="../embeddings/oleObject23.bin"/><Relationship Id="rId4" Type="http://schemas.openxmlformats.org/officeDocument/2006/relationships/oleObject" Target="../embeddings/oleObject17.bin"/><Relationship Id="rId9" Type="http://schemas.openxmlformats.org/officeDocument/2006/relationships/oleObject" Target="../embeddings/oleObject22.bin"/><Relationship Id="rId14" Type="http://schemas.openxmlformats.org/officeDocument/2006/relationships/oleObject" Target="../embeddings/oleObject2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1.bin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0.bin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7.bin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41.bin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39.bin"/><Relationship Id="rId15" Type="http://schemas.openxmlformats.org/officeDocument/2006/relationships/oleObject" Target="../embeddings/oleObject49.bin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38.bin"/><Relationship Id="rId9" Type="http://schemas.openxmlformats.org/officeDocument/2006/relationships/oleObject" Target="../embeddings/oleObject43.bin"/><Relationship Id="rId14" Type="http://schemas.openxmlformats.org/officeDocument/2006/relationships/oleObject" Target="../embeddings/oleObject4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1756792" y="260648"/>
            <a:ext cx="6271592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二</a:t>
            </a:r>
            <a:r>
              <a:rPr lang="zh-CN" altLang="en-US" sz="4800" b="1" dirty="0" smtClean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节   数列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极限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1841500" y="1196975"/>
            <a:ext cx="533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一、数列极限的定义</a:t>
            </a: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841500" y="1989138"/>
            <a:ext cx="5715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>
                <a:solidFill>
                  <a:srgbClr val="9900FF"/>
                </a:solidFill>
                <a:ea typeface="隶书" pitchFamily="49" charset="-122"/>
              </a:rPr>
              <a:t>二、数列极限的性质</a:t>
            </a: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1835150" y="2852738"/>
            <a:ext cx="614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三、数列</a:t>
            </a:r>
            <a:r>
              <a:rPr lang="zh-CN" altLang="en-US" sz="4000" b="1" dirty="0" smtClean="0">
                <a:solidFill>
                  <a:srgbClr val="9900FF"/>
                </a:solidFill>
                <a:ea typeface="隶书" pitchFamily="49" charset="-122"/>
              </a:rPr>
              <a:t>极限的四则运算</a:t>
            </a:r>
            <a:endParaRPr lang="zh-CN" altLang="en-US" sz="4000" b="1" dirty="0">
              <a:solidFill>
                <a:srgbClr val="9900FF"/>
              </a:solidFill>
              <a:ea typeface="隶书" pitchFamily="49" charset="-122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835150" y="3645024"/>
            <a:ext cx="6146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四、小       </a:t>
            </a:r>
            <a:r>
              <a:rPr lang="zh-CN" altLang="en-US" sz="4000" b="1" dirty="0" smtClean="0">
                <a:solidFill>
                  <a:srgbClr val="9900FF"/>
                </a:solidFill>
                <a:ea typeface="隶书" pitchFamily="49" charset="-122"/>
              </a:rPr>
              <a:t>  结</a:t>
            </a:r>
            <a:endParaRPr lang="zh-CN" altLang="en-US" sz="4000" b="1" dirty="0">
              <a:solidFill>
                <a:srgbClr val="9900FF"/>
              </a:solidFill>
              <a:ea typeface="隶书" pitchFamily="49" charset="-122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547664" y="4725144"/>
            <a:ext cx="6408712" cy="1143000"/>
          </a:xfrm>
          <a:prstGeom prst="rect">
            <a:avLst/>
          </a:prstGeom>
          <a:solidFill>
            <a:srgbClr val="FFFFCC"/>
          </a:solidFill>
          <a:ln>
            <a:solidFill>
              <a:schemeClr val="accent2">
                <a:lumMod val="60000"/>
                <a:lumOff val="40000"/>
              </a:schemeClr>
            </a:solidFill>
          </a:ln>
          <a:effectLst/>
          <a:extLst/>
        </p:spPr>
        <p:txBody>
          <a:bodyPr anchor="ctr"/>
          <a:lstStyle/>
          <a:p>
            <a:pPr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重点</a:t>
            </a:r>
            <a:r>
              <a:rPr lang="en-US" altLang="zh-CN" sz="32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lang="zh-CN" altLang="en-US" sz="3200" b="1" dirty="0" smtClean="0">
                <a:solidFill>
                  <a:srgbClr val="00B050"/>
                </a:solidFill>
                <a:ea typeface="楷体_GB2312" pitchFamily="49" charset="-122"/>
              </a:rPr>
              <a:t>数列</a:t>
            </a:r>
            <a:r>
              <a:rPr lang="zh-CN" altLang="en-US" sz="3200" b="1" dirty="0">
                <a:solidFill>
                  <a:srgbClr val="00B050"/>
                </a:solidFill>
                <a:ea typeface="楷体_GB2312" pitchFamily="49" charset="-122"/>
              </a:rPr>
              <a:t>极限定义与性质</a:t>
            </a:r>
            <a:endParaRPr lang="en-US" altLang="zh-CN" sz="3200" b="1" dirty="0" smtClean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3200" b="1" dirty="0" smtClean="0">
                <a:solidFill>
                  <a:srgbClr val="00B050"/>
                </a:solidFill>
                <a:latin typeface="楷体_GB2312" pitchFamily="49" charset="-122"/>
                <a:ea typeface="楷体_GB2312" pitchFamily="49" charset="-122"/>
              </a:rPr>
              <a:t>难点：</a:t>
            </a:r>
            <a:r>
              <a:rPr lang="zh-CN" altLang="en-US" sz="3200" b="1" dirty="0">
                <a:solidFill>
                  <a:srgbClr val="00B050"/>
                </a:solidFill>
                <a:ea typeface="楷体_GB2312" pitchFamily="49" charset="-122"/>
              </a:rPr>
              <a:t>数列极限定义的理解与运用</a:t>
            </a:r>
            <a:endParaRPr lang="zh-CN" altLang="en-US" sz="3200" dirty="0">
              <a:solidFill>
                <a:srgbClr val="00B05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ext Box 2"/>
          <p:cNvSpPr txBox="1">
            <a:spLocks noChangeArrowheads="1"/>
          </p:cNvSpPr>
          <p:nvPr/>
        </p:nvSpPr>
        <p:spPr bwMode="auto">
          <a:xfrm>
            <a:off x="304800" y="317600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4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198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22348837"/>
              </p:ext>
            </p:extLst>
          </p:nvPr>
        </p:nvGraphicFramePr>
        <p:xfrm>
          <a:off x="1047576" y="383828"/>
          <a:ext cx="6908800" cy="596900"/>
        </p:xfrm>
        <a:graphic>
          <a:graphicData uri="http://schemas.openxmlformats.org/presentationml/2006/ole">
            <p:oleObj spid="_x0000_s178378" name="Equation" r:id="rId3" imgW="6908760" imgH="596880" progId="Equation.3">
              <p:embed/>
            </p:oleObj>
          </a:graphicData>
        </a:graphic>
      </p:graphicFrame>
      <p:sp>
        <p:nvSpPr>
          <p:cNvPr id="119812" name="Text Box 4"/>
          <p:cNvSpPr txBox="1">
            <a:spLocks noChangeArrowheads="1"/>
          </p:cNvSpPr>
          <p:nvPr/>
        </p:nvSpPr>
        <p:spPr bwMode="auto">
          <a:xfrm>
            <a:off x="323528" y="1772816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198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5558796"/>
              </p:ext>
            </p:extLst>
          </p:nvPr>
        </p:nvGraphicFramePr>
        <p:xfrm>
          <a:off x="939800" y="1866900"/>
          <a:ext cx="3683000" cy="406400"/>
        </p:xfrm>
        <a:graphic>
          <a:graphicData uri="http://schemas.openxmlformats.org/presentationml/2006/ole">
            <p:oleObj spid="_x0000_s178379" name="公式" r:id="rId4" imgW="4051080" imgH="457200" progId="Equation.3">
              <p:embed/>
            </p:oleObj>
          </a:graphicData>
        </a:graphic>
      </p:graphicFrame>
      <p:graphicFrame>
        <p:nvGraphicFramePr>
          <p:cNvPr id="1198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13828628"/>
              </p:ext>
            </p:extLst>
          </p:nvPr>
        </p:nvGraphicFramePr>
        <p:xfrm>
          <a:off x="1261468" y="4766246"/>
          <a:ext cx="2571750" cy="582612"/>
        </p:xfrm>
        <a:graphic>
          <a:graphicData uri="http://schemas.openxmlformats.org/presentationml/2006/ole">
            <p:oleObj spid="_x0000_s178380" name="公式" r:id="rId5" imgW="2692400" imgH="609600" progId="Equation.3">
              <p:embed/>
            </p:oleObj>
          </a:graphicData>
        </a:graphic>
      </p:graphicFrame>
      <p:graphicFrame>
        <p:nvGraphicFramePr>
          <p:cNvPr id="1198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96185004"/>
              </p:ext>
            </p:extLst>
          </p:nvPr>
        </p:nvGraphicFramePr>
        <p:xfrm>
          <a:off x="996628" y="2498304"/>
          <a:ext cx="1863725" cy="530225"/>
        </p:xfrm>
        <a:graphic>
          <a:graphicData uri="http://schemas.openxmlformats.org/presentationml/2006/ole">
            <p:oleObj spid="_x0000_s178381" name="公式" r:id="rId6" imgW="2044700" imgH="584200" progId="Equation.3">
              <p:embed/>
            </p:oleObj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2758372"/>
              </p:ext>
            </p:extLst>
          </p:nvPr>
        </p:nvGraphicFramePr>
        <p:xfrm>
          <a:off x="936303" y="3201566"/>
          <a:ext cx="5851525" cy="436563"/>
        </p:xfrm>
        <a:graphic>
          <a:graphicData uri="http://schemas.openxmlformats.org/presentationml/2006/ole">
            <p:oleObj spid="_x0000_s178382" name="公式" r:id="rId7" imgW="5969000" imgH="482600" progId="Equation.3">
              <p:embed/>
            </p:oleObj>
          </a:graphicData>
        </a:graphic>
      </p:graphicFrame>
      <p:graphicFrame>
        <p:nvGraphicFramePr>
          <p:cNvPr id="1198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472488"/>
              </p:ext>
            </p:extLst>
          </p:nvPr>
        </p:nvGraphicFramePr>
        <p:xfrm>
          <a:off x="920428" y="3790529"/>
          <a:ext cx="4313238" cy="944562"/>
        </p:xfrm>
        <a:graphic>
          <a:graphicData uri="http://schemas.openxmlformats.org/presentationml/2006/ole">
            <p:oleObj spid="_x0000_s178383" name="公式" r:id="rId8" imgW="4762500" imgH="1041400" progId="Equation.3">
              <p:embed/>
            </p:oleObj>
          </a:graphicData>
        </a:graphic>
      </p:graphicFrame>
      <p:graphicFrame>
        <p:nvGraphicFramePr>
          <p:cNvPr id="1198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7158956"/>
              </p:ext>
            </p:extLst>
          </p:nvPr>
        </p:nvGraphicFramePr>
        <p:xfrm>
          <a:off x="5276528" y="3839741"/>
          <a:ext cx="1298575" cy="865188"/>
        </p:xfrm>
        <a:graphic>
          <a:graphicData uri="http://schemas.openxmlformats.org/presentationml/2006/ole">
            <p:oleObj spid="_x0000_s178384" name="公式" r:id="rId9" imgW="1435100" imgH="952500" progId="Equation.3">
              <p:embed/>
            </p:oleObj>
          </a:graphicData>
        </a:graphic>
      </p:graphicFrame>
      <p:graphicFrame>
        <p:nvGraphicFramePr>
          <p:cNvPr id="1198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06608632"/>
              </p:ext>
            </p:extLst>
          </p:nvPr>
        </p:nvGraphicFramePr>
        <p:xfrm>
          <a:off x="6648128" y="3839741"/>
          <a:ext cx="758825" cy="830263"/>
        </p:xfrm>
        <a:graphic>
          <a:graphicData uri="http://schemas.openxmlformats.org/presentationml/2006/ole">
            <p:oleObj spid="_x0000_s178385" name="公式" r:id="rId10" imgW="838200" imgH="914400" progId="Equation.3">
              <p:embed/>
            </p:oleObj>
          </a:graphicData>
        </a:graphic>
      </p:graphicFrame>
      <p:graphicFrame>
        <p:nvGraphicFramePr>
          <p:cNvPr id="119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667579"/>
              </p:ext>
            </p:extLst>
          </p:nvPr>
        </p:nvGraphicFramePr>
        <p:xfrm>
          <a:off x="7562528" y="4144541"/>
          <a:ext cx="520700" cy="252413"/>
        </p:xfrm>
        <a:graphic>
          <a:graphicData uri="http://schemas.openxmlformats.org/presentationml/2006/ole">
            <p:oleObj spid="_x0000_s178386" name="公式" r:id="rId11" imgW="520474" imgH="253890" progId="Equation.3">
              <p:embed/>
            </p:oleObj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1044304" y="5420866"/>
            <a:ext cx="6626225" cy="1082675"/>
            <a:chOff x="1114476" y="5229200"/>
            <a:chExt cx="6626225" cy="1082675"/>
          </a:xfrm>
        </p:grpSpPr>
        <p:grpSp>
          <p:nvGrpSpPr>
            <p:cNvPr id="15" name="Group 27"/>
            <p:cNvGrpSpPr>
              <a:grpSpLocks/>
            </p:cNvGrpSpPr>
            <p:nvPr/>
          </p:nvGrpSpPr>
          <p:grpSpPr bwMode="auto">
            <a:xfrm>
              <a:off x="1114476" y="5229200"/>
              <a:ext cx="6626225" cy="955675"/>
              <a:chOff x="1338" y="2971"/>
              <a:chExt cx="4174" cy="602"/>
            </a:xfrm>
          </p:grpSpPr>
          <p:sp>
            <p:nvSpPr>
              <p:cNvPr id="16" name="Text Box 25"/>
              <p:cNvSpPr txBox="1">
                <a:spLocks noChangeArrowheads="1"/>
              </p:cNvSpPr>
              <p:nvPr/>
            </p:nvSpPr>
            <p:spPr bwMode="auto">
              <a:xfrm>
                <a:off x="1338" y="2971"/>
                <a:ext cx="4174" cy="602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FFCC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800" b="1" dirty="0"/>
                  <a:t>用定义证数列极限存在时</a:t>
                </a:r>
                <a:r>
                  <a:rPr lang="en-US" altLang="zh-CN" sz="2800" b="1" dirty="0"/>
                  <a:t>,</a:t>
                </a:r>
                <a:r>
                  <a:rPr lang="zh-CN" altLang="en-US" sz="2800" b="1" dirty="0"/>
                  <a:t>关键是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任意</a:t>
                </a:r>
                <a:r>
                  <a:rPr lang="zh-CN" altLang="en-US" sz="2800" b="1" dirty="0" smtClean="0">
                    <a:solidFill>
                      <a:srgbClr val="FF0000"/>
                    </a:solidFill>
                  </a:rPr>
                  <a:t>给定</a:t>
                </a:r>
                <a:r>
                  <a:rPr lang="zh-CN" altLang="en-US" sz="2800" b="1" dirty="0" smtClean="0">
                    <a:solidFill>
                      <a:schemeClr val="accent2"/>
                    </a:solidFill>
                  </a:rPr>
                  <a:t> </a:t>
                </a:r>
                <a:r>
                  <a:rPr lang="zh-CN" altLang="en-US" sz="2800" b="1" dirty="0" smtClean="0"/>
                  <a:t>         </a:t>
                </a:r>
                <a:r>
                  <a:rPr lang="zh-CN" altLang="en-US" sz="2800" b="1" dirty="0">
                    <a:solidFill>
                      <a:srgbClr val="FF0000"/>
                    </a:solidFill>
                  </a:rPr>
                  <a:t>寻找</a:t>
                </a:r>
                <a:r>
                  <a:rPr lang="en-US" altLang="zh-CN" sz="2800" b="1" i="1" dirty="0"/>
                  <a:t>N</a:t>
                </a:r>
                <a:r>
                  <a:rPr lang="en-US" altLang="zh-CN" sz="2800" b="1" dirty="0"/>
                  <a:t>, </a:t>
                </a:r>
                <a:r>
                  <a:rPr lang="zh-CN" altLang="en-US" sz="2800" b="1" dirty="0"/>
                  <a:t>但不必要求出最小的</a:t>
                </a:r>
                <a:r>
                  <a:rPr lang="en-US" altLang="zh-CN" sz="2800" b="1" i="1" dirty="0"/>
                  <a:t>N</a:t>
                </a:r>
                <a:r>
                  <a:rPr lang="en-US" altLang="zh-CN" sz="2800" b="1" dirty="0"/>
                  <a:t>.</a:t>
                </a:r>
              </a:p>
            </p:txBody>
          </p:sp>
          <p:graphicFrame>
            <p:nvGraphicFramePr>
              <p:cNvPr id="17" name="Object 2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216800541"/>
                  </p:ext>
                </p:extLst>
              </p:nvPr>
            </p:nvGraphicFramePr>
            <p:xfrm>
              <a:off x="1652" y="3312"/>
              <a:ext cx="503" cy="225"/>
            </p:xfrm>
            <a:graphic>
              <a:graphicData uri="http://schemas.openxmlformats.org/presentationml/2006/ole">
                <p:oleObj spid="_x0000_s178387" name="公式" r:id="rId12" imgW="875920" imgH="393529" progId="Equation.3">
                  <p:embed/>
                </p:oleObj>
              </a:graphicData>
            </a:graphic>
          </p:graphicFrame>
        </p:grpSp>
        <p:sp>
          <p:nvSpPr>
            <p:cNvPr id="18" name="Text Box 28"/>
            <p:cNvSpPr txBox="1">
              <a:spLocks noChangeArrowheads="1"/>
            </p:cNvSpPr>
            <p:nvPr/>
          </p:nvSpPr>
          <p:spPr bwMode="auto">
            <a:xfrm>
              <a:off x="6913613" y="5549875"/>
              <a:ext cx="762000" cy="762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4400" b="1">
                  <a:solidFill>
                    <a:srgbClr val="FF0000"/>
                  </a:solidFill>
                </a:rPr>
                <a:t>？</a:t>
              </a: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323528" y="1052736"/>
            <a:ext cx="5760640" cy="523220"/>
            <a:chOff x="323528" y="1052736"/>
            <a:chExt cx="5760640" cy="523220"/>
          </a:xfrm>
        </p:grpSpPr>
        <p:sp>
          <p:nvSpPr>
            <p:cNvPr id="19" name="Text Box 4"/>
            <p:cNvSpPr txBox="1">
              <a:spLocks noChangeArrowheads="1"/>
            </p:cNvSpPr>
            <p:nvPr/>
          </p:nvSpPr>
          <p:spPr bwMode="auto">
            <a:xfrm>
              <a:off x="323528" y="1052736"/>
              <a:ext cx="5760640" cy="5232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rgbClr val="0070C0"/>
              </a:solidFill>
              <a:miter lim="800000"/>
              <a:headEnd/>
              <a:tailEnd/>
            </a:ln>
            <a:effectLst/>
            <a:ex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FF"/>
                  </a:solidFill>
                </a:rPr>
                <a:t>分析：</a:t>
              </a:r>
              <a:endParaRPr lang="zh-CN" altLang="en-US" sz="2800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427036090"/>
                </p:ext>
              </p:extLst>
            </p:nvPr>
          </p:nvGraphicFramePr>
          <p:xfrm>
            <a:off x="1403648" y="1078834"/>
            <a:ext cx="4294188" cy="471487"/>
          </p:xfrm>
          <a:graphic>
            <a:graphicData uri="http://schemas.openxmlformats.org/presentationml/2006/ole">
              <p:oleObj spid="_x0000_s178388" name="Equation" r:id="rId13" imgW="4381200" imgH="52056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308285501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9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329307" y="260970"/>
            <a:ext cx="2370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练习：证明</a:t>
            </a:r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16784891"/>
              </p:ext>
            </p:extLst>
          </p:nvPr>
        </p:nvGraphicFramePr>
        <p:xfrm>
          <a:off x="2377182" y="116507"/>
          <a:ext cx="5003800" cy="850900"/>
        </p:xfrm>
        <a:graphic>
          <a:graphicData uri="http://schemas.openxmlformats.org/presentationml/2006/ole">
            <p:oleObj spid="_x0000_s179449" name="公式" r:id="rId3" imgW="5003800" imgH="850900" progId="Equation.3">
              <p:embed/>
            </p:oleObj>
          </a:graphicData>
        </a:graphic>
      </p:graphicFrame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62645" y="1125191"/>
            <a:ext cx="1833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证 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75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34256972"/>
              </p:ext>
            </p:extLst>
          </p:nvPr>
        </p:nvGraphicFramePr>
        <p:xfrm>
          <a:off x="1662807" y="1190278"/>
          <a:ext cx="1504950" cy="403225"/>
        </p:xfrm>
        <a:graphic>
          <a:graphicData uri="http://schemas.openxmlformats.org/presentationml/2006/ole">
            <p:oleObj spid="_x0000_s179450" name="公式" r:id="rId4" imgW="1651000" imgH="444500" progId="Equation.3">
              <p:embed/>
            </p:oleObj>
          </a:graphicData>
        </a:graphic>
      </p:graphicFrame>
      <p:graphicFrame>
        <p:nvGraphicFramePr>
          <p:cNvPr id="2767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36652674"/>
              </p:ext>
            </p:extLst>
          </p:nvPr>
        </p:nvGraphicFramePr>
        <p:xfrm>
          <a:off x="3321745" y="993428"/>
          <a:ext cx="1930400" cy="812800"/>
        </p:xfrm>
        <a:graphic>
          <a:graphicData uri="http://schemas.openxmlformats.org/presentationml/2006/ole">
            <p:oleObj spid="_x0000_s179451" name="公式" r:id="rId5" imgW="2133600" imgH="901700" progId="Equation.3">
              <p:embed/>
            </p:oleObj>
          </a:graphicData>
        </a:graphic>
      </p:graphicFrame>
      <p:graphicFrame>
        <p:nvGraphicFramePr>
          <p:cNvPr id="2767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4701233"/>
              </p:ext>
            </p:extLst>
          </p:nvPr>
        </p:nvGraphicFramePr>
        <p:xfrm>
          <a:off x="5436295" y="980728"/>
          <a:ext cx="3160712" cy="782638"/>
        </p:xfrm>
        <a:graphic>
          <a:graphicData uri="http://schemas.openxmlformats.org/presentationml/2006/ole">
            <p:oleObj spid="_x0000_s179452" name="公式" r:id="rId6" imgW="3492500" imgH="863600" progId="Equation.3">
              <p:embed/>
            </p:oleObj>
          </a:graphicData>
        </a:graphic>
      </p:graphicFrame>
      <p:sp>
        <p:nvSpPr>
          <p:cNvPr id="27679" name="Text Box 31"/>
          <p:cNvSpPr txBox="1">
            <a:spLocks noChangeArrowheads="1"/>
          </p:cNvSpPr>
          <p:nvPr/>
        </p:nvSpPr>
        <p:spPr bwMode="auto">
          <a:xfrm>
            <a:off x="864295" y="1867496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所以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27680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26062767"/>
              </p:ext>
            </p:extLst>
          </p:nvPr>
        </p:nvGraphicFramePr>
        <p:xfrm>
          <a:off x="1756470" y="1823120"/>
          <a:ext cx="1687512" cy="920750"/>
        </p:xfrm>
        <a:graphic>
          <a:graphicData uri="http://schemas.openxmlformats.org/presentationml/2006/ole">
            <p:oleObj spid="_x0000_s179453" name="公式" r:id="rId7" imgW="1866900" imgH="1016000" progId="Equation.3">
              <p:embed/>
            </p:oleObj>
          </a:graphicData>
        </a:graphic>
      </p:graphicFrame>
      <p:graphicFrame>
        <p:nvGraphicFramePr>
          <p:cNvPr id="27681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7895269"/>
              </p:ext>
            </p:extLst>
          </p:nvPr>
        </p:nvGraphicFramePr>
        <p:xfrm>
          <a:off x="3564632" y="1916708"/>
          <a:ext cx="1966913" cy="401638"/>
        </p:xfrm>
        <a:graphic>
          <a:graphicData uri="http://schemas.openxmlformats.org/presentationml/2006/ole">
            <p:oleObj spid="_x0000_s179454" name="公式" r:id="rId8" imgW="2171700" imgH="444500" progId="Equation.3">
              <p:embed/>
            </p:oleObj>
          </a:graphicData>
        </a:graphic>
      </p:graphicFrame>
      <p:graphicFrame>
        <p:nvGraphicFramePr>
          <p:cNvPr id="27682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73757762"/>
              </p:ext>
            </p:extLst>
          </p:nvPr>
        </p:nvGraphicFramePr>
        <p:xfrm>
          <a:off x="5676007" y="1700808"/>
          <a:ext cx="2424113" cy="860425"/>
        </p:xfrm>
        <a:graphic>
          <a:graphicData uri="http://schemas.openxmlformats.org/presentationml/2006/ole">
            <p:oleObj spid="_x0000_s179455" name="公式" r:id="rId9" imgW="2540000" imgH="901700" progId="Equation.3">
              <p:embed/>
            </p:oleObj>
          </a:graphicData>
        </a:graphic>
      </p:graphicFrame>
      <p:graphicFrame>
        <p:nvGraphicFramePr>
          <p:cNvPr id="27684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40053556"/>
              </p:ext>
            </p:extLst>
          </p:nvPr>
        </p:nvGraphicFramePr>
        <p:xfrm>
          <a:off x="2123728" y="2569161"/>
          <a:ext cx="2057400" cy="850900"/>
        </p:xfrm>
        <a:graphic>
          <a:graphicData uri="http://schemas.openxmlformats.org/presentationml/2006/ole">
            <p:oleObj spid="_x0000_s179456" name="公式" r:id="rId10" imgW="2057400" imgH="850900" progId="Equation.3">
              <p:embed/>
            </p:oleObj>
          </a:graphicData>
        </a:graphic>
      </p:graphicFrame>
      <p:sp>
        <p:nvSpPr>
          <p:cNvPr id="27685" name="Text Box 37"/>
          <p:cNvSpPr txBox="1">
            <a:spLocks noChangeArrowheads="1"/>
          </p:cNvSpPr>
          <p:nvPr/>
        </p:nvSpPr>
        <p:spPr bwMode="auto">
          <a:xfrm>
            <a:off x="251520" y="3486150"/>
            <a:ext cx="2376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）提示：</a:t>
            </a:r>
            <a:endParaRPr lang="zh-CN" altLang="en-US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686" name="Object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35829784"/>
              </p:ext>
            </p:extLst>
          </p:nvPr>
        </p:nvGraphicFramePr>
        <p:xfrm>
          <a:off x="2412107" y="3429000"/>
          <a:ext cx="3228975" cy="812800"/>
        </p:xfrm>
        <a:graphic>
          <a:graphicData uri="http://schemas.openxmlformats.org/presentationml/2006/ole">
            <p:oleObj spid="_x0000_s179457" name="公式" r:id="rId11" imgW="3568700" imgH="901700" progId="Equation.3">
              <p:embed/>
            </p:oleObj>
          </a:graphicData>
        </a:graphic>
      </p:graphicFrame>
      <p:graphicFrame>
        <p:nvGraphicFramePr>
          <p:cNvPr id="27688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18003040"/>
              </p:ext>
            </p:extLst>
          </p:nvPr>
        </p:nvGraphicFramePr>
        <p:xfrm>
          <a:off x="5868095" y="3429000"/>
          <a:ext cx="1527175" cy="863600"/>
        </p:xfrm>
        <a:graphic>
          <a:graphicData uri="http://schemas.openxmlformats.org/presentationml/2006/ole">
            <p:oleObj spid="_x0000_s179458" name="公式" r:id="rId12" imgW="1688367" imgH="952087" progId="Equation.3">
              <p:embed/>
            </p:oleObj>
          </a:graphicData>
        </a:graphic>
      </p:graphicFrame>
      <p:sp>
        <p:nvSpPr>
          <p:cNvPr id="16" name="Text Box 22"/>
          <p:cNvSpPr txBox="1">
            <a:spLocks noChangeArrowheads="1"/>
          </p:cNvSpPr>
          <p:nvPr/>
        </p:nvSpPr>
        <p:spPr bwMode="auto">
          <a:xfrm>
            <a:off x="323528" y="4638575"/>
            <a:ext cx="552450" cy="9461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33CC"/>
                </a:solidFill>
                <a:ea typeface="黑体" pitchFamily="2" charset="-122"/>
              </a:rPr>
              <a:t>结论</a:t>
            </a:r>
            <a:endParaRPr lang="zh-CN" altLang="en-US" sz="2800" b="1">
              <a:solidFill>
                <a:srgbClr val="0033CC"/>
              </a:solidFill>
            </a:endParaRPr>
          </a:p>
        </p:txBody>
      </p:sp>
      <p:graphicFrame>
        <p:nvGraphicFramePr>
          <p:cNvPr id="1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13206855"/>
              </p:ext>
            </p:extLst>
          </p:nvPr>
        </p:nvGraphicFramePr>
        <p:xfrm>
          <a:off x="899592" y="4346172"/>
          <a:ext cx="6096223" cy="397674"/>
        </p:xfrm>
        <a:graphic>
          <a:graphicData uri="http://schemas.openxmlformats.org/presentationml/2006/ole">
            <p:oleObj spid="_x0000_s179459" name="Equation" r:id="rId13" imgW="6705360" imgH="469800" progId="Equation.3">
              <p:embed/>
            </p:oleObj>
          </a:graphicData>
        </a:graphic>
      </p:graphicFrame>
      <p:graphicFrame>
        <p:nvGraphicFramePr>
          <p:cNvPr id="1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5255603"/>
              </p:ext>
            </p:extLst>
          </p:nvPr>
        </p:nvGraphicFramePr>
        <p:xfrm>
          <a:off x="899593" y="4800500"/>
          <a:ext cx="4248471" cy="357927"/>
        </p:xfrm>
        <a:graphic>
          <a:graphicData uri="http://schemas.openxmlformats.org/presentationml/2006/ole">
            <p:oleObj spid="_x0000_s179460" name="Equation" r:id="rId14" imgW="4431960" imgH="393480" progId="Equation.3">
              <p:embed/>
            </p:oleObj>
          </a:graphicData>
        </a:graphic>
      </p:graphicFrame>
      <p:graphicFrame>
        <p:nvGraphicFramePr>
          <p:cNvPr id="1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9607171"/>
              </p:ext>
            </p:extLst>
          </p:nvPr>
        </p:nvGraphicFramePr>
        <p:xfrm>
          <a:off x="899592" y="5157192"/>
          <a:ext cx="7418163" cy="343174"/>
        </p:xfrm>
        <a:graphic>
          <a:graphicData uri="http://schemas.openxmlformats.org/presentationml/2006/ole">
            <p:oleObj spid="_x0000_s179461" name="公式" r:id="rId15" imgW="8699500" imgH="419100" progId="Equation.3">
              <p:embed/>
            </p:oleObj>
          </a:graphicData>
        </a:graphic>
      </p:graphicFrame>
      <p:graphicFrame>
        <p:nvGraphicFramePr>
          <p:cNvPr id="2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65843138"/>
              </p:ext>
            </p:extLst>
          </p:nvPr>
        </p:nvGraphicFramePr>
        <p:xfrm>
          <a:off x="906141" y="5517232"/>
          <a:ext cx="7122243" cy="360362"/>
        </p:xfrm>
        <a:graphic>
          <a:graphicData uri="http://schemas.openxmlformats.org/presentationml/2006/ole">
            <p:oleObj spid="_x0000_s179462" name="Equation" r:id="rId16" imgW="7746840" imgH="419040" progId="Equation.3">
              <p:embed/>
            </p:oleObj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0141559"/>
              </p:ext>
            </p:extLst>
          </p:nvPr>
        </p:nvGraphicFramePr>
        <p:xfrm>
          <a:off x="899592" y="5877272"/>
          <a:ext cx="7776864" cy="401638"/>
        </p:xfrm>
        <a:graphic>
          <a:graphicData uri="http://schemas.openxmlformats.org/presentationml/2006/ole">
            <p:oleObj spid="_x0000_s179463" name="Equation" r:id="rId17" imgW="8280360" imgH="431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66711637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2" grpId="0" autoUpdateAnimBg="0"/>
      <p:bldP spid="27679" grpId="0" autoUpdateAnimBg="0"/>
      <p:bldP spid="27685" grpId="0" autoUpdateAnimBg="0"/>
      <p:bldP spid="1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21136487"/>
              </p:ext>
            </p:extLst>
          </p:nvPr>
        </p:nvGraphicFramePr>
        <p:xfrm>
          <a:off x="1345407" y="34702"/>
          <a:ext cx="3427412" cy="969962"/>
        </p:xfrm>
        <a:graphic>
          <a:graphicData uri="http://schemas.openxmlformats.org/presentationml/2006/ole">
            <p:oleObj spid="_x0000_s180412" name="Document" r:id="rId3" imgW="3109865" imgH="837446" progId="Word.Document.8">
              <p:embed/>
            </p:oleObj>
          </a:graphicData>
        </a:graphic>
      </p:graphicFrame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1043608" y="1004664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要使</a:t>
            </a:r>
          </a:p>
        </p:txBody>
      </p:sp>
      <p:graphicFrame>
        <p:nvGraphicFramePr>
          <p:cNvPr id="1249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84941397"/>
              </p:ext>
            </p:extLst>
          </p:nvPr>
        </p:nvGraphicFramePr>
        <p:xfrm>
          <a:off x="1939528" y="980728"/>
          <a:ext cx="3784600" cy="457200"/>
        </p:xfrm>
        <a:graphic>
          <a:graphicData uri="http://schemas.openxmlformats.org/presentationml/2006/ole">
            <p:oleObj spid="_x0000_s180413" name="Equation" r:id="rId4" imgW="3784320" imgH="457200" progId="Equation.3">
              <p:embed/>
            </p:oleObj>
          </a:graphicData>
        </a:graphic>
      </p:graphicFrame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5856312" y="984126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/>
              <a:t>只要</a:t>
            </a:r>
            <a:endParaRPr lang="zh-CN" altLang="en-US" sz="2800" b="1" dirty="0"/>
          </a:p>
        </p:txBody>
      </p:sp>
      <p:graphicFrame>
        <p:nvGraphicFramePr>
          <p:cNvPr id="1249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40467609"/>
              </p:ext>
            </p:extLst>
          </p:nvPr>
        </p:nvGraphicFramePr>
        <p:xfrm>
          <a:off x="6784901" y="1005441"/>
          <a:ext cx="1891555" cy="482741"/>
        </p:xfrm>
        <a:graphic>
          <a:graphicData uri="http://schemas.openxmlformats.org/presentationml/2006/ole">
            <p:oleObj spid="_x0000_s180414" name="Equation" r:id="rId5" imgW="1841500" imgH="469900" progId="Equation.3">
              <p:embed/>
            </p:oleObj>
          </a:graphicData>
        </a:graphic>
      </p:graphicFrame>
      <p:sp>
        <p:nvSpPr>
          <p:cNvPr id="124936" name="Text Box 8"/>
          <p:cNvSpPr txBox="1">
            <a:spLocks noChangeArrowheads="1"/>
          </p:cNvSpPr>
          <p:nvPr/>
        </p:nvSpPr>
        <p:spPr bwMode="auto">
          <a:xfrm>
            <a:off x="1043608" y="1806352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而</a:t>
            </a:r>
          </a:p>
        </p:txBody>
      </p:sp>
      <p:graphicFrame>
        <p:nvGraphicFramePr>
          <p:cNvPr id="12493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5710959"/>
              </p:ext>
            </p:extLst>
          </p:nvPr>
        </p:nvGraphicFramePr>
        <p:xfrm>
          <a:off x="1653209" y="1614264"/>
          <a:ext cx="4791000" cy="754089"/>
        </p:xfrm>
        <a:graphic>
          <a:graphicData uri="http://schemas.openxmlformats.org/presentationml/2006/ole">
            <p:oleObj spid="_x0000_s180415" name="Equation" r:id="rId6" imgW="5080000" imgH="800100" progId="Equation.3">
              <p:embed/>
            </p:oleObj>
          </a:graphicData>
        </a:graphic>
      </p:graphicFrame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1119808" y="2638202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故只要</a:t>
            </a:r>
          </a:p>
        </p:txBody>
      </p:sp>
      <p:sp>
        <p:nvSpPr>
          <p:cNvPr id="124939" name="Text Box 11"/>
          <p:cNvSpPr txBox="1">
            <a:spLocks noChangeArrowheads="1"/>
          </p:cNvSpPr>
          <p:nvPr/>
        </p:nvSpPr>
        <p:spPr bwMode="auto">
          <a:xfrm>
            <a:off x="1196752" y="3485952"/>
            <a:ext cx="1143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则取</a:t>
            </a:r>
          </a:p>
        </p:txBody>
      </p:sp>
      <p:graphicFrame>
        <p:nvGraphicFramePr>
          <p:cNvPr id="12494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88020197"/>
              </p:ext>
            </p:extLst>
          </p:nvPr>
        </p:nvGraphicFramePr>
        <p:xfrm>
          <a:off x="2123728" y="3360056"/>
          <a:ext cx="1825354" cy="789024"/>
        </p:xfrm>
        <a:graphic>
          <a:graphicData uri="http://schemas.openxmlformats.org/presentationml/2006/ole">
            <p:oleObj spid="_x0000_s180416" name="Equation" r:id="rId7" imgW="1968500" imgH="850900" progId="Equation.3">
              <p:embed/>
            </p:oleObj>
          </a:graphicData>
        </a:graphic>
      </p:graphicFrame>
      <p:grpSp>
        <p:nvGrpSpPr>
          <p:cNvPr id="124941" name="Group 13"/>
          <p:cNvGrpSpPr>
            <a:grpSpLocks/>
          </p:cNvGrpSpPr>
          <p:nvPr/>
        </p:nvGrpSpPr>
        <p:grpSpPr bwMode="auto">
          <a:xfrm>
            <a:off x="1115616" y="4221088"/>
            <a:ext cx="7264424" cy="523875"/>
            <a:chOff x="1200" y="3225"/>
            <a:chExt cx="4224" cy="330"/>
          </a:xfrm>
        </p:grpSpPr>
        <p:sp>
          <p:nvSpPr>
            <p:cNvPr id="124942" name="Text Box 14"/>
            <p:cNvSpPr txBox="1">
              <a:spLocks noChangeArrowheads="1"/>
            </p:cNvSpPr>
            <p:nvPr/>
          </p:nvSpPr>
          <p:spPr bwMode="auto">
            <a:xfrm>
              <a:off x="1200" y="3225"/>
              <a:ext cx="422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/>
                <a:t>当             时，必</a:t>
              </a:r>
              <a:r>
                <a:rPr lang="zh-CN" altLang="en-US" sz="2800" b="1" dirty="0" smtClean="0"/>
                <a:t>有                                        </a:t>
              </a:r>
              <a:r>
                <a:rPr lang="zh-CN" altLang="en-US" sz="2800" b="1" dirty="0"/>
                <a:t>成立</a:t>
              </a:r>
            </a:p>
          </p:txBody>
        </p:sp>
        <p:graphicFrame>
          <p:nvGraphicFramePr>
            <p:cNvPr id="124943" name="Object 15"/>
            <p:cNvGraphicFramePr>
              <a:graphicFrameLocks noChangeAspect="1"/>
            </p:cNvGraphicFramePr>
            <p:nvPr/>
          </p:nvGraphicFramePr>
          <p:xfrm>
            <a:off x="1536" y="3284"/>
            <a:ext cx="616" cy="208"/>
          </p:xfrm>
          <a:graphic>
            <a:graphicData uri="http://schemas.openxmlformats.org/presentationml/2006/ole">
              <p:oleObj spid="_x0000_s180417" name="公式" r:id="rId8" imgW="977900" imgH="330200" progId="Equation.3">
                <p:embed/>
              </p:oleObj>
            </a:graphicData>
          </a:graphic>
        </p:graphicFrame>
        <p:graphicFrame>
          <p:nvGraphicFramePr>
            <p:cNvPr id="124944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125576865"/>
                </p:ext>
              </p:extLst>
            </p:nvPr>
          </p:nvGraphicFramePr>
          <p:xfrm>
            <a:off x="2912" y="3253"/>
            <a:ext cx="1912" cy="247"/>
          </p:xfrm>
          <a:graphic>
            <a:graphicData uri="http://schemas.openxmlformats.org/presentationml/2006/ole">
              <p:oleObj spid="_x0000_s180418" name="Equation" r:id="rId9" imgW="3035160" imgH="393480" progId="Equation.3">
                <p:embed/>
              </p:oleObj>
            </a:graphicData>
          </a:graphic>
        </p:graphicFrame>
      </p:grpSp>
      <p:graphicFrame>
        <p:nvGraphicFramePr>
          <p:cNvPr id="124945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45150381"/>
              </p:ext>
            </p:extLst>
          </p:nvPr>
        </p:nvGraphicFramePr>
        <p:xfrm>
          <a:off x="1348408" y="4941168"/>
          <a:ext cx="2222500" cy="609600"/>
        </p:xfrm>
        <a:graphic>
          <a:graphicData uri="http://schemas.openxmlformats.org/presentationml/2006/ole">
            <p:oleObj spid="_x0000_s180419" name="公式" r:id="rId10" imgW="2222500" imgH="609600" progId="Equation.3">
              <p:embed/>
            </p:oleObj>
          </a:graphicData>
        </a:graphic>
      </p:graphicFrame>
      <p:graphicFrame>
        <p:nvGraphicFramePr>
          <p:cNvPr id="12494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853076"/>
              </p:ext>
            </p:extLst>
          </p:nvPr>
        </p:nvGraphicFramePr>
        <p:xfrm>
          <a:off x="2555775" y="2420888"/>
          <a:ext cx="2162493" cy="864096"/>
        </p:xfrm>
        <a:graphic>
          <a:graphicData uri="http://schemas.openxmlformats.org/presentationml/2006/ole">
            <p:oleObj spid="_x0000_s180420" name="Equation" r:id="rId11" imgW="2095200" imgH="838080" progId="Equation.3">
              <p:embed/>
            </p:oleObj>
          </a:graphicData>
        </a:graphic>
      </p:graphicFrame>
      <p:sp>
        <p:nvSpPr>
          <p:cNvPr id="124947" name="Text Box 19"/>
          <p:cNvSpPr txBox="1">
            <a:spLocks noChangeArrowheads="1"/>
          </p:cNvSpPr>
          <p:nvPr/>
        </p:nvSpPr>
        <p:spPr bwMode="auto">
          <a:xfrm>
            <a:off x="4772000" y="2638202"/>
            <a:ext cx="1600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即可</a:t>
            </a:r>
            <a:r>
              <a:rPr lang="en-US" altLang="zh-CN" sz="2800" b="1" dirty="0"/>
              <a:t>.</a:t>
            </a:r>
          </a:p>
        </p:txBody>
      </p:sp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472480" y="101030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5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9552" y="980182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1932115"/>
              </p:ext>
            </p:extLst>
          </p:nvPr>
        </p:nvGraphicFramePr>
        <p:xfrm>
          <a:off x="1056159" y="5589240"/>
          <a:ext cx="4813300" cy="647700"/>
        </p:xfrm>
        <a:graphic>
          <a:graphicData uri="http://schemas.openxmlformats.org/presentationml/2006/ole">
            <p:oleObj spid="_x0000_s180421" name="Equation" r:id="rId12" imgW="4813200" imgH="6476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9184900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4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4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4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2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/>
      <p:bldP spid="124934" grpId="0"/>
      <p:bldP spid="124936" grpId="0"/>
      <p:bldP spid="124938" grpId="0"/>
      <p:bldP spid="124939" grpId="0"/>
      <p:bldP spid="124947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70754270"/>
              </p:ext>
            </p:extLst>
          </p:nvPr>
        </p:nvGraphicFramePr>
        <p:xfrm>
          <a:off x="539552" y="116632"/>
          <a:ext cx="5692609" cy="1212999"/>
        </p:xfrm>
        <a:graphic>
          <a:graphicData uri="http://schemas.openxmlformats.org/presentationml/2006/ole">
            <p:oleObj spid="_x0000_s103721" name="Document" r:id="rId3" imgW="5121012" imgH="1090717" progId="Word.Document.8">
              <p:embed/>
            </p:oleObj>
          </a:graphicData>
        </a:graphic>
      </p:graphicFrame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67544" y="1033572"/>
            <a:ext cx="396044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见教材</a:t>
            </a:r>
            <a:r>
              <a:rPr lang="en-US" altLang="zh-CN" sz="2800" b="1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P37</a:t>
            </a:r>
            <a:r>
              <a:rPr lang="zh-CN" altLang="en-US" sz="2800" b="1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：例</a:t>
            </a:r>
            <a:r>
              <a:rPr lang="en-US" altLang="zh-CN" sz="2800" b="1" dirty="0" smtClean="0">
                <a:solidFill>
                  <a:srgbClr val="9933FF"/>
                </a:solidFill>
                <a:latin typeface="Times New Roman" pitchFamily="18" charset="0"/>
                <a:cs typeface="Times New Roman" pitchFamily="18" charset="0"/>
              </a:rPr>
              <a:t>2.25</a:t>
            </a:r>
            <a:endParaRPr lang="zh-CN" altLang="en-US" sz="2800" b="1" dirty="0">
              <a:solidFill>
                <a:srgbClr val="99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10224602"/>
              </p:ext>
            </p:extLst>
          </p:nvPr>
        </p:nvGraphicFramePr>
        <p:xfrm>
          <a:off x="685800" y="1735138"/>
          <a:ext cx="7624763" cy="1895475"/>
        </p:xfrm>
        <a:graphic>
          <a:graphicData uri="http://schemas.openxmlformats.org/presentationml/2006/ole">
            <p:oleObj spid="_x0000_s103722" name="Document" r:id="rId4" imgW="8719473" imgH="2179995" progId="Word.Document.8">
              <p:embed/>
            </p:oleObj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78024" y="190177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684712"/>
              </p:ext>
            </p:extLst>
          </p:nvPr>
        </p:nvGraphicFramePr>
        <p:xfrm>
          <a:off x="611560" y="3544341"/>
          <a:ext cx="7691438" cy="2620963"/>
        </p:xfrm>
        <a:graphic>
          <a:graphicData uri="http://schemas.openxmlformats.org/presentationml/2006/ole">
            <p:oleObj spid="_x0000_s103723" name="Document" r:id="rId5" imgW="8719473" imgH="3066674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24232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5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323850" y="352425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6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75527560"/>
              </p:ext>
            </p:extLst>
          </p:nvPr>
        </p:nvGraphicFramePr>
        <p:xfrm>
          <a:off x="1066800" y="241109"/>
          <a:ext cx="6385520" cy="793106"/>
        </p:xfrm>
        <a:graphic>
          <a:graphicData uri="http://schemas.openxmlformats.org/presentationml/2006/ole">
            <p:oleObj spid="_x0000_s142895" name="Equation" r:id="rId3" imgW="6032160" imgH="850680" progId="Equation.3">
              <p:embed/>
            </p:oleObj>
          </a:graphicData>
        </a:graphic>
      </p:graphicFrame>
      <p:sp>
        <p:nvSpPr>
          <p:cNvPr id="87045" name="AutoShape 5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174038" y="6324600"/>
            <a:ext cx="685800" cy="3048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CC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000"/>
          </a:p>
        </p:txBody>
      </p:sp>
      <p:sp>
        <p:nvSpPr>
          <p:cNvPr id="87060" name="Text Box 20"/>
          <p:cNvSpPr txBox="1">
            <a:spLocks noChangeArrowheads="1"/>
          </p:cNvSpPr>
          <p:nvPr/>
        </p:nvSpPr>
        <p:spPr bwMode="auto">
          <a:xfrm>
            <a:off x="381000" y="1052513"/>
            <a:ext cx="1371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87072" name="Object 32"/>
          <p:cNvGraphicFramePr>
            <a:graphicFrameLocks noChangeAspect="1"/>
          </p:cNvGraphicFramePr>
          <p:nvPr/>
        </p:nvGraphicFramePr>
        <p:xfrm>
          <a:off x="1016000" y="1117600"/>
          <a:ext cx="5265738" cy="439738"/>
        </p:xfrm>
        <a:graphic>
          <a:graphicData uri="http://schemas.openxmlformats.org/presentationml/2006/ole">
            <p:oleObj spid="_x0000_s142896" name="公式" r:id="rId4" imgW="5591167" imgH="457054" progId="Equation.3">
              <p:embed/>
            </p:oleObj>
          </a:graphicData>
        </a:graphic>
      </p:graphicFrame>
      <p:graphicFrame>
        <p:nvGraphicFramePr>
          <p:cNvPr id="87073" name="Object 33"/>
          <p:cNvGraphicFramePr>
            <a:graphicFrameLocks noChangeAspect="1"/>
          </p:cNvGraphicFramePr>
          <p:nvPr/>
        </p:nvGraphicFramePr>
        <p:xfrm>
          <a:off x="469900" y="1628775"/>
          <a:ext cx="7631113" cy="966788"/>
        </p:xfrm>
        <a:graphic>
          <a:graphicData uri="http://schemas.openxmlformats.org/presentationml/2006/ole">
            <p:oleObj spid="_x0000_s142897" name="公式" r:id="rId5" imgW="9524935" imgH="1019240" progId="Equation.3">
              <p:embed/>
            </p:oleObj>
          </a:graphicData>
        </a:graphic>
      </p:graphicFrame>
      <p:graphicFrame>
        <p:nvGraphicFramePr>
          <p:cNvPr id="870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90622012"/>
              </p:ext>
            </p:extLst>
          </p:nvPr>
        </p:nvGraphicFramePr>
        <p:xfrm>
          <a:off x="346220" y="2492896"/>
          <a:ext cx="7140575" cy="1730375"/>
        </p:xfrm>
        <a:graphic>
          <a:graphicData uri="http://schemas.openxmlformats.org/presentationml/2006/ole">
            <p:oleObj spid="_x0000_s142898" name="Equation" r:id="rId6" imgW="7835760" imgH="1942920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4019010"/>
              </p:ext>
            </p:extLst>
          </p:nvPr>
        </p:nvGraphicFramePr>
        <p:xfrm>
          <a:off x="412215" y="4141788"/>
          <a:ext cx="7035800" cy="2182812"/>
        </p:xfrm>
        <a:graphic>
          <a:graphicData uri="http://schemas.openxmlformats.org/presentationml/2006/ole">
            <p:oleObj spid="_x0000_s142899" name="Equation" r:id="rId7" imgW="7721280" imgH="24508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1555996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00050" y="692696"/>
            <a:ext cx="2971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1.</a:t>
            </a:r>
            <a:r>
              <a:rPr lang="zh-CN" altLang="en-US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  <a:cs typeface="Times New Roman" pitchFamily="18" charset="0"/>
              </a:rPr>
              <a:t>唯一性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95858" y="1340768"/>
            <a:ext cx="612035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2.2.1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</a:t>
            </a:r>
            <a:r>
              <a:rPr lang="zh-CN" altLang="en-US" sz="2800" b="1" dirty="0" smtClean="0">
                <a:latin typeface="楷体_GB2312" pitchFamily="49" charset="-122"/>
                <a:ea typeface="楷体_GB2312" pitchFamily="49" charset="-122"/>
              </a:rPr>
              <a:t>收敛数列的极限必唯一</a:t>
            </a:r>
            <a:r>
              <a:rPr lang="en-US" altLang="zh-CN" sz="2800" b="1" dirty="0" smtClean="0">
                <a:latin typeface="楷体_GB2312" pitchFamily="49" charset="-122"/>
                <a:ea typeface="楷体_GB2312" pitchFamily="49" charset="-122"/>
              </a:rPr>
              <a:t>.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421432" y="1916832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证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464963990"/>
              </p:ext>
            </p:extLst>
          </p:nvPr>
        </p:nvGraphicFramePr>
        <p:xfrm>
          <a:off x="1258888" y="1993032"/>
          <a:ext cx="3968750" cy="530225"/>
        </p:xfrm>
        <a:graphic>
          <a:graphicData uri="http://schemas.openxmlformats.org/presentationml/2006/ole">
            <p:oleObj spid="_x0000_s183374" name="公式" r:id="rId3" imgW="4356100" imgH="584200" progId="Equation.3">
              <p:embed/>
            </p:oleObj>
          </a:graphicData>
        </a:graphic>
      </p:graphicFrame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5429250" y="1916832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由定义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97276871"/>
              </p:ext>
            </p:extLst>
          </p:nvPr>
        </p:nvGraphicFramePr>
        <p:xfrm>
          <a:off x="660400" y="2708920"/>
          <a:ext cx="2819400" cy="379412"/>
        </p:xfrm>
        <a:graphic>
          <a:graphicData uri="http://schemas.openxmlformats.org/presentationml/2006/ole">
            <p:oleObj spid="_x0000_s183375" name="公式" r:id="rId4" imgW="3111500" imgH="419100" progId="Equation.3">
              <p:embed/>
            </p:oleObj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6167024"/>
              </p:ext>
            </p:extLst>
          </p:nvPr>
        </p:nvGraphicFramePr>
        <p:xfrm>
          <a:off x="3570288" y="2704232"/>
          <a:ext cx="3967162" cy="436563"/>
        </p:xfrm>
        <a:graphic>
          <a:graphicData uri="http://schemas.openxmlformats.org/presentationml/2006/ole">
            <p:oleObj spid="_x0000_s183376" name="公式" r:id="rId5" imgW="4381500" imgH="482600" progId="Equation.3">
              <p:embed/>
            </p:oleObj>
          </a:graphicData>
        </a:graphic>
      </p:graphicFrame>
      <p:graphicFrame>
        <p:nvGraphicFramePr>
          <p:cNvPr id="2970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90585117"/>
              </p:ext>
            </p:extLst>
          </p:nvPr>
        </p:nvGraphicFramePr>
        <p:xfrm>
          <a:off x="515938" y="3283670"/>
          <a:ext cx="4075112" cy="436562"/>
        </p:xfrm>
        <a:graphic>
          <a:graphicData uri="http://schemas.openxmlformats.org/presentationml/2006/ole">
            <p:oleObj spid="_x0000_s183377" name="公式" r:id="rId6" imgW="4330700" imgH="482600" progId="Equation.3">
              <p:embed/>
            </p:oleObj>
          </a:graphicData>
        </a:graphic>
      </p:graphicFrame>
      <p:graphicFrame>
        <p:nvGraphicFramePr>
          <p:cNvPr id="2970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4437645"/>
              </p:ext>
            </p:extLst>
          </p:nvPr>
        </p:nvGraphicFramePr>
        <p:xfrm>
          <a:off x="4787900" y="3297957"/>
          <a:ext cx="3014663" cy="414338"/>
        </p:xfrm>
        <a:graphic>
          <a:graphicData uri="http://schemas.openxmlformats.org/presentationml/2006/ole">
            <p:oleObj spid="_x0000_s183378" name="公式" r:id="rId7" imgW="3327400" imgH="457200" progId="Equation.3">
              <p:embed/>
            </p:oleObj>
          </a:graphicData>
        </a:graphic>
      </p:graphicFrame>
      <p:graphicFrame>
        <p:nvGraphicFramePr>
          <p:cNvPr id="2970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8447575"/>
              </p:ext>
            </p:extLst>
          </p:nvPr>
        </p:nvGraphicFramePr>
        <p:xfrm>
          <a:off x="531813" y="3969470"/>
          <a:ext cx="2230437" cy="381000"/>
        </p:xfrm>
        <a:graphic>
          <a:graphicData uri="http://schemas.openxmlformats.org/presentationml/2006/ole">
            <p:oleObj spid="_x0000_s183379" name="公式" r:id="rId8" imgW="2463800" imgH="419100" progId="Equation.3">
              <p:embed/>
            </p:oleObj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78488326"/>
              </p:ext>
            </p:extLst>
          </p:nvPr>
        </p:nvGraphicFramePr>
        <p:xfrm>
          <a:off x="2838450" y="3969470"/>
          <a:ext cx="3840163" cy="436562"/>
        </p:xfrm>
        <a:graphic>
          <a:graphicData uri="http://schemas.openxmlformats.org/presentationml/2006/ole">
            <p:oleObj spid="_x0000_s183380" name="公式" r:id="rId9" imgW="4241800" imgH="482600" progId="Equation.3">
              <p:embed/>
            </p:oleObj>
          </a:graphicData>
        </a:graphic>
      </p:graphicFrame>
      <p:graphicFrame>
        <p:nvGraphicFramePr>
          <p:cNvPr id="2971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86896019"/>
              </p:ext>
            </p:extLst>
          </p:nvPr>
        </p:nvGraphicFramePr>
        <p:xfrm>
          <a:off x="2990850" y="4655270"/>
          <a:ext cx="2586038" cy="436562"/>
        </p:xfrm>
        <a:graphic>
          <a:graphicData uri="http://schemas.openxmlformats.org/presentationml/2006/ole">
            <p:oleObj spid="_x0000_s183381" name="公式" r:id="rId10" imgW="2857500" imgH="482600" progId="Equation.3">
              <p:embed/>
            </p:oleObj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16062670"/>
              </p:ext>
            </p:extLst>
          </p:nvPr>
        </p:nvGraphicFramePr>
        <p:xfrm>
          <a:off x="5734050" y="4737820"/>
          <a:ext cx="1905000" cy="327025"/>
        </p:xfrm>
        <a:graphic>
          <a:graphicData uri="http://schemas.openxmlformats.org/presentationml/2006/ole">
            <p:oleObj spid="_x0000_s183382" name="公式" r:id="rId11" imgW="1917700" imgH="330200" progId="Equation.3">
              <p:embed/>
            </p:oleObj>
          </a:graphicData>
        </a:graphic>
      </p:graphicFrame>
      <p:graphicFrame>
        <p:nvGraphicFramePr>
          <p:cNvPr id="29712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35733026"/>
              </p:ext>
            </p:extLst>
          </p:nvPr>
        </p:nvGraphicFramePr>
        <p:xfrm>
          <a:off x="471488" y="5341070"/>
          <a:ext cx="4348162" cy="381000"/>
        </p:xfrm>
        <a:graphic>
          <a:graphicData uri="http://schemas.openxmlformats.org/presentationml/2006/ole">
            <p:oleObj spid="_x0000_s183383" name="公式" r:id="rId12" imgW="4381500" imgH="419100" progId="Equation.3">
              <p:embed/>
            </p:oleObj>
          </a:graphicData>
        </a:graphic>
      </p:graphicFrame>
      <p:sp>
        <p:nvSpPr>
          <p:cNvPr id="29713" name="Text Box 17"/>
          <p:cNvSpPr txBox="1">
            <a:spLocks noChangeArrowheads="1"/>
          </p:cNvSpPr>
          <p:nvPr/>
        </p:nvSpPr>
        <p:spPr bwMode="auto">
          <a:xfrm>
            <a:off x="4743450" y="5264870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故收敛数列极限唯一</a:t>
            </a:r>
            <a:r>
              <a:rPr lang="en-US" altLang="zh-CN" sz="2800" b="1"/>
              <a:t>.</a:t>
            </a: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467544" y="5818237"/>
            <a:ext cx="5391894" cy="52322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33FF"/>
                </a:solidFill>
              </a:rPr>
              <a:t>课后练习：用反证法证明此定理</a:t>
            </a:r>
            <a:r>
              <a:rPr lang="en-US" altLang="zh-CN" sz="2800" b="1" dirty="0" smtClean="0">
                <a:solidFill>
                  <a:srgbClr val="9933FF"/>
                </a:solidFill>
              </a:rPr>
              <a:t>.</a:t>
            </a:r>
            <a:endParaRPr lang="en-US" altLang="zh-CN" sz="2800" b="1" dirty="0">
              <a:solidFill>
                <a:srgbClr val="9933FF"/>
              </a:solidFill>
            </a:endParaRP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323850" y="115888"/>
            <a:ext cx="77724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二、数列极限的性质</a:t>
            </a:r>
            <a:endParaRPr lang="zh-CN" altLang="en-US" sz="3200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575649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75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9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9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"/>
                                        <p:tgtEl>
                                          <p:spTgt spid="29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75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autoUpdateAnimBg="0"/>
      <p:bldP spid="29700" grpId="0" autoUpdateAnimBg="0"/>
      <p:bldP spid="29702" grpId="0" autoUpdateAnimBg="0"/>
      <p:bldP spid="29713" grpId="0" autoUpdateAnimBg="0"/>
      <p:bldP spid="2971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611188" y="404664"/>
            <a:ext cx="2057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2.</a:t>
            </a:r>
            <a:r>
              <a:rPr lang="zh-CN" altLang="zh-CN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有界性</a:t>
            </a:r>
            <a:endParaRPr lang="zh-CN" altLang="en-US" sz="2800" b="1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467544" y="4949552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例如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831864547"/>
              </p:ext>
            </p:extLst>
          </p:nvPr>
        </p:nvGraphicFramePr>
        <p:xfrm>
          <a:off x="1464494" y="4797152"/>
          <a:ext cx="2590800" cy="901700"/>
        </p:xfrm>
        <a:graphic>
          <a:graphicData uri="http://schemas.openxmlformats.org/presentationml/2006/ole">
            <p:oleObj spid="_x0000_s144828" name="公式" r:id="rId3" imgW="2590800" imgH="901700" progId="Equation.3">
              <p:embed/>
            </p:oleObj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5479943"/>
              </p:ext>
            </p:extLst>
          </p:nvPr>
        </p:nvGraphicFramePr>
        <p:xfrm>
          <a:off x="1115616" y="5866978"/>
          <a:ext cx="2120900" cy="508000"/>
        </p:xfrm>
        <a:graphic>
          <a:graphicData uri="http://schemas.openxmlformats.org/presentationml/2006/ole">
            <p:oleObj spid="_x0000_s144829" name="公式" r:id="rId4" imgW="2120900" imgH="508000" progId="Equation.3">
              <p:embed/>
            </p:oleObj>
          </a:graphicData>
        </a:graphic>
      </p:graphicFrame>
      <p:graphicFrame>
        <p:nvGraphicFramePr>
          <p:cNvPr id="12084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4502612"/>
              </p:ext>
            </p:extLst>
          </p:nvPr>
        </p:nvGraphicFramePr>
        <p:xfrm>
          <a:off x="613668" y="3140968"/>
          <a:ext cx="8278812" cy="1472861"/>
        </p:xfrm>
        <a:graphic>
          <a:graphicData uri="http://schemas.openxmlformats.org/presentationml/2006/ole">
            <p:oleObj spid="_x0000_s144830" name="Equation" r:id="rId5" imgW="8229600" imgH="1460160" progId="Equation.3">
              <p:embed/>
            </p:oleObj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589217" y="836712"/>
            <a:ext cx="8159247" cy="2031135"/>
            <a:chOff x="589217" y="836712"/>
            <a:chExt cx="8159247" cy="2031135"/>
          </a:xfrm>
        </p:grpSpPr>
        <p:sp>
          <p:nvSpPr>
            <p:cNvPr id="120843" name="Text Box 11"/>
            <p:cNvSpPr txBox="1">
              <a:spLocks noChangeArrowheads="1"/>
            </p:cNvSpPr>
            <p:nvPr/>
          </p:nvSpPr>
          <p:spPr bwMode="auto">
            <a:xfrm>
              <a:off x="827584" y="836712"/>
              <a:ext cx="2057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3CC"/>
                  </a:solidFill>
                  <a:latin typeface="黑体" pitchFamily="2" charset="-122"/>
                  <a:ea typeface="黑体" pitchFamily="2" charset="-122"/>
                </a:rPr>
                <a:t>定义</a:t>
              </a: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961354225"/>
                </p:ext>
              </p:extLst>
            </p:nvPr>
          </p:nvGraphicFramePr>
          <p:xfrm>
            <a:off x="589217" y="908720"/>
            <a:ext cx="8159247" cy="1959127"/>
          </p:xfrm>
          <a:graphic>
            <a:graphicData uri="http://schemas.openxmlformats.org/presentationml/2006/ole">
              <p:oleObj spid="_x0000_s144831" name="Equation" r:id="rId6" imgW="7619760" imgH="1968480" progId="Equation.3">
                <p:embed/>
              </p:oleObj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4028918" y="5070127"/>
            <a:ext cx="4771528" cy="563488"/>
            <a:chOff x="4048944" y="5025752"/>
            <a:chExt cx="4771528" cy="563488"/>
          </a:xfrm>
        </p:grpSpPr>
        <p:sp>
          <p:nvSpPr>
            <p:cNvPr id="120840" name="Text Box 8"/>
            <p:cNvSpPr txBox="1">
              <a:spLocks noChangeArrowheads="1"/>
            </p:cNvSpPr>
            <p:nvPr/>
          </p:nvSpPr>
          <p:spPr bwMode="auto">
            <a:xfrm>
              <a:off x="4048944" y="5025752"/>
              <a:ext cx="181927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有界</a:t>
              </a:r>
              <a:r>
                <a:rPr lang="en-US" altLang="zh-CN" sz="2800" b="1" i="1" dirty="0" smtClean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altLang="zh-CN" sz="2800" b="1" dirty="0" smtClean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=1</a:t>
              </a:r>
              <a:r>
                <a:rPr lang="zh-CN" altLang="en-US" sz="2800" b="1" dirty="0" smtClean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endParaRPr lang="en-US" altLang="zh-CN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561335" y="5070127"/>
              <a:ext cx="325913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上界</a:t>
              </a:r>
              <a:r>
                <a:rPr lang="en-US" altLang="zh-CN" sz="2800" b="1" i="1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800" b="1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=1</a:t>
              </a:r>
              <a:r>
                <a:rPr lang="zh-CN" altLang="en-US" sz="2800" b="1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，下界</a:t>
              </a:r>
              <a:r>
                <a:rPr lang="en-US" altLang="zh-CN" sz="2800" b="1" i="1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altLang="zh-CN" sz="2800" b="1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=0</a:t>
              </a:r>
              <a:endParaRPr lang="en-US" altLang="zh-C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153966" y="5862215"/>
            <a:ext cx="4226346" cy="523220"/>
            <a:chOff x="3153966" y="5862215"/>
            <a:chExt cx="4226346" cy="523220"/>
          </a:xfrm>
        </p:grpSpPr>
        <p:sp>
          <p:nvSpPr>
            <p:cNvPr id="120841" name="Text Box 9"/>
            <p:cNvSpPr txBox="1">
              <a:spLocks noChangeArrowheads="1"/>
            </p:cNvSpPr>
            <p:nvPr/>
          </p:nvSpPr>
          <p:spPr bwMode="auto">
            <a:xfrm>
              <a:off x="3153966" y="5862215"/>
              <a:ext cx="914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3CC"/>
                  </a:solidFill>
                </a:rPr>
                <a:t>无</a:t>
              </a:r>
              <a:r>
                <a:rPr lang="zh-CN" altLang="en-US" sz="2800" b="1" dirty="0" smtClean="0">
                  <a:solidFill>
                    <a:srgbClr val="0033CC"/>
                  </a:solidFill>
                </a:rPr>
                <a:t>界，</a:t>
              </a:r>
              <a:endParaRPr lang="zh-CN" altLang="en-US" sz="2800" b="1" dirty="0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3923506" y="5862215"/>
              <a:ext cx="345680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下界</a:t>
              </a:r>
              <a:r>
                <a:rPr lang="en-US" altLang="zh-CN" sz="2800" b="1" i="1" dirty="0" smtClean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B </a:t>
              </a:r>
              <a:r>
                <a:rPr lang="en-US" altLang="zh-CN" sz="2800" b="1" dirty="0" smtClean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en-US" altLang="zh-CN" sz="2800" b="1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800" b="1" dirty="0">
                  <a:solidFill>
                    <a:srgbClr val="0033CC"/>
                  </a:solidFill>
                  <a:latin typeface="Times New Roman" pitchFamily="18" charset="0"/>
                  <a:cs typeface="Times New Roman" pitchFamily="18" charset="0"/>
                </a:rPr>
                <a:t>，无上界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8651525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Text Box 5"/>
          <p:cNvSpPr txBox="1">
            <a:spLocks noChangeArrowheads="1"/>
          </p:cNvSpPr>
          <p:nvPr/>
        </p:nvSpPr>
        <p:spPr bwMode="auto">
          <a:xfrm>
            <a:off x="838200" y="116632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.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2.2  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收敛的数列必有界</a:t>
            </a:r>
            <a:r>
              <a:rPr lang="en-US" altLang="zh-CN" sz="2800" b="1" dirty="0"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 b="1" dirty="0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884784" y="764704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33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38380897"/>
              </p:ext>
            </p:extLst>
          </p:nvPr>
        </p:nvGraphicFramePr>
        <p:xfrm>
          <a:off x="1673722" y="840904"/>
          <a:ext cx="2001837" cy="530225"/>
        </p:xfrm>
        <a:graphic>
          <a:graphicData uri="http://schemas.openxmlformats.org/presentationml/2006/ole">
            <p:oleObj spid="_x0000_s147308" name="公式" r:id="rId3" imgW="2197100" imgH="584200" progId="Equation.3">
              <p:embed/>
            </p:oleObj>
          </a:graphicData>
        </a:graphic>
      </p:graphicFrame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3951784" y="764704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由定义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19287035"/>
              </p:ext>
            </p:extLst>
          </p:nvPr>
        </p:nvGraphicFramePr>
        <p:xfrm>
          <a:off x="5551984" y="845666"/>
          <a:ext cx="1122363" cy="392113"/>
        </p:xfrm>
        <a:graphic>
          <a:graphicData uri="http://schemas.openxmlformats.org/presentationml/2006/ole">
            <p:oleObj spid="_x0000_s147309" name="公式" r:id="rId4" imgW="1231366" imgH="431613" progId="Equation.3">
              <p:embed/>
            </p:oleObj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678213"/>
              </p:ext>
            </p:extLst>
          </p:nvPr>
        </p:nvGraphicFramePr>
        <p:xfrm>
          <a:off x="979984" y="1602904"/>
          <a:ext cx="5791200" cy="436562"/>
        </p:xfrm>
        <a:graphic>
          <a:graphicData uri="http://schemas.openxmlformats.org/presentationml/2006/ole">
            <p:oleObj spid="_x0000_s147310" name="公式" r:id="rId5" imgW="6019800" imgH="482600" progId="Equation.3">
              <p:embed/>
            </p:oleObj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39531823"/>
              </p:ext>
            </p:extLst>
          </p:nvPr>
        </p:nvGraphicFramePr>
        <p:xfrm>
          <a:off x="979984" y="2288704"/>
          <a:ext cx="3308350" cy="415925"/>
        </p:xfrm>
        <a:graphic>
          <a:graphicData uri="http://schemas.openxmlformats.org/presentationml/2006/ole">
            <p:oleObj spid="_x0000_s147311" name="公式" r:id="rId6" imgW="3632200" imgH="457200" progId="Equation.3">
              <p:embed/>
            </p:oleObj>
          </a:graphicData>
        </a:graphic>
      </p:graphicFrame>
      <p:graphicFrame>
        <p:nvGraphicFramePr>
          <p:cNvPr id="133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15168366"/>
              </p:ext>
            </p:extLst>
          </p:nvPr>
        </p:nvGraphicFramePr>
        <p:xfrm>
          <a:off x="929184" y="2898304"/>
          <a:ext cx="5461000" cy="436562"/>
        </p:xfrm>
        <a:graphic>
          <a:graphicData uri="http://schemas.openxmlformats.org/presentationml/2006/ole">
            <p:oleObj spid="_x0000_s147312" name="公式" r:id="rId7" imgW="5994400" imgH="482600" progId="Equation.3">
              <p:embed/>
            </p:oleObj>
          </a:graphicData>
        </a:graphic>
      </p:graphicFrame>
      <p:graphicFrame>
        <p:nvGraphicFramePr>
          <p:cNvPr id="1332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11004808"/>
              </p:ext>
            </p:extLst>
          </p:nvPr>
        </p:nvGraphicFramePr>
        <p:xfrm>
          <a:off x="979984" y="3584104"/>
          <a:ext cx="4800600" cy="444500"/>
        </p:xfrm>
        <a:graphic>
          <a:graphicData uri="http://schemas.openxmlformats.org/presentationml/2006/ole">
            <p:oleObj spid="_x0000_s147313" name="公式" r:id="rId8" imgW="5194300" imgH="482600" progId="Equation.3">
              <p:embed/>
            </p:oleObj>
          </a:graphicData>
        </a:graphic>
      </p:graphicFrame>
      <p:graphicFrame>
        <p:nvGraphicFramePr>
          <p:cNvPr id="13326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77124353"/>
              </p:ext>
            </p:extLst>
          </p:nvPr>
        </p:nvGraphicFramePr>
        <p:xfrm>
          <a:off x="6009184" y="3584104"/>
          <a:ext cx="1681163" cy="395287"/>
        </p:xfrm>
        <a:graphic>
          <a:graphicData uri="http://schemas.openxmlformats.org/presentationml/2006/ole">
            <p:oleObj spid="_x0000_s147314" name="公式" r:id="rId9" imgW="1943100" imgH="457200" progId="Equation.3">
              <p:embed/>
            </p:oleObj>
          </a:graphicData>
        </a:graphic>
      </p:graphicFrame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827584" y="4150841"/>
            <a:ext cx="7162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</a:rPr>
              <a:t>注意：</a:t>
            </a:r>
            <a:r>
              <a:rPr lang="zh-CN" altLang="en-US" sz="2800" b="1" dirty="0"/>
              <a:t>有界性是数列收敛的</a:t>
            </a:r>
            <a:r>
              <a:rPr lang="zh-CN" altLang="en-US" sz="2800" b="1" dirty="0">
                <a:solidFill>
                  <a:srgbClr val="0000FF"/>
                </a:solidFill>
              </a:rPr>
              <a:t>必要条件</a:t>
            </a:r>
            <a:r>
              <a:rPr lang="en-US" altLang="zh-CN" sz="2800" b="1" dirty="0"/>
              <a:t>.</a:t>
            </a:r>
          </a:p>
        </p:txBody>
      </p:sp>
      <p:sp>
        <p:nvSpPr>
          <p:cNvPr id="13328" name="Text Box 16"/>
          <p:cNvSpPr txBox="1">
            <a:spLocks noChangeArrowheads="1"/>
          </p:cNvSpPr>
          <p:nvPr/>
        </p:nvSpPr>
        <p:spPr bwMode="auto">
          <a:xfrm>
            <a:off x="970831" y="4727104"/>
            <a:ext cx="4162425" cy="528637"/>
          </a:xfrm>
          <a:prstGeom prst="rect">
            <a:avLst/>
          </a:prstGeom>
          <a:solidFill>
            <a:srgbClr val="FFFF99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推论  </a:t>
            </a:r>
            <a:r>
              <a:rPr lang="zh-CN" altLang="en-US" sz="2800" b="1" dirty="0">
                <a:solidFill>
                  <a:srgbClr val="9900CC"/>
                </a:solidFill>
                <a:latin typeface="宋体" pitchFamily="2" charset="-122"/>
              </a:rPr>
              <a:t>无界数列必发散</a:t>
            </a:r>
            <a:r>
              <a:rPr lang="en-US" altLang="zh-CN" sz="2800" b="1" dirty="0">
                <a:solidFill>
                  <a:srgbClr val="9900CC"/>
                </a:solidFill>
                <a:latin typeface="黑体" pitchFamily="2" charset="-122"/>
                <a:ea typeface="黑体" pitchFamily="2" charset="-122"/>
              </a:rPr>
              <a:t>.</a:t>
            </a:r>
            <a:endParaRPr lang="en-US" altLang="zh-CN" sz="2800" b="1" dirty="0">
              <a:solidFill>
                <a:srgbClr val="9900CC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899592" y="5373216"/>
            <a:ext cx="6130280" cy="954107"/>
            <a:chOff x="962000" y="5445224"/>
            <a:chExt cx="6130280" cy="954107"/>
          </a:xfrm>
        </p:grpSpPr>
        <p:sp>
          <p:nvSpPr>
            <p:cNvPr id="14" name="Text Box 5"/>
            <p:cNvSpPr txBox="1">
              <a:spLocks noChangeArrowheads="1"/>
            </p:cNvSpPr>
            <p:nvPr/>
          </p:nvSpPr>
          <p:spPr bwMode="auto">
            <a:xfrm>
              <a:off x="962000" y="5445224"/>
              <a:ext cx="6130280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注记：</a:t>
              </a:r>
              <a:r>
                <a:rPr lang="zh-CN" altLang="en-US" sz="2800" b="1" dirty="0" smtClean="0">
                  <a:solidFill>
                    <a:srgbClr val="9933FF"/>
                  </a:solidFill>
                  <a:latin typeface="楷体_GB2312" pitchFamily="49" charset="-122"/>
                  <a:ea typeface="楷体_GB2312" pitchFamily="49" charset="-122"/>
                </a:rPr>
                <a:t>定理</a:t>
              </a:r>
              <a:r>
                <a:rPr lang="en-US" altLang="zh-CN" sz="2800" b="1" dirty="0" smtClean="0">
                  <a:solidFill>
                    <a:srgbClr val="9933FF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lang="en-US" altLang="zh-CN" sz="2800" b="1" dirty="0">
                  <a:solidFill>
                    <a:srgbClr val="9933FF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en-US" altLang="zh-CN" sz="2800" b="1" dirty="0" smtClean="0">
                  <a:solidFill>
                    <a:srgbClr val="9933FF"/>
                  </a:solidFill>
                  <a:latin typeface="楷体_GB2312" pitchFamily="49" charset="-122"/>
                  <a:ea typeface="楷体_GB2312" pitchFamily="49" charset="-122"/>
                </a:rPr>
                <a:t>2.2 </a:t>
              </a:r>
              <a:r>
                <a:rPr lang="zh-CN" altLang="en-US" sz="2800" b="1" dirty="0" smtClean="0">
                  <a:solidFill>
                    <a:srgbClr val="9933FF"/>
                  </a:solidFill>
                  <a:latin typeface="楷体_GB2312" pitchFamily="49" charset="-122"/>
                  <a:ea typeface="楷体_GB2312" pitchFamily="49" charset="-122"/>
                </a:rPr>
                <a:t>的逆不成立，即有界可能发散</a:t>
              </a:r>
              <a:r>
                <a:rPr lang="en-US" altLang="zh-CN" sz="2800" b="1" dirty="0" smtClean="0">
                  <a:solidFill>
                    <a:srgbClr val="9933FF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 sz="2800" b="1" dirty="0" smtClean="0">
                  <a:solidFill>
                    <a:srgbClr val="9933FF"/>
                  </a:solidFill>
                  <a:latin typeface="楷体_GB2312" pitchFamily="49" charset="-122"/>
                  <a:ea typeface="楷体_GB2312" pitchFamily="49" charset="-122"/>
                </a:rPr>
                <a:t>如      有界，但发散</a:t>
              </a:r>
              <a:r>
                <a:rPr lang="en-US" altLang="zh-CN" sz="2800" b="1" dirty="0" smtClean="0">
                  <a:solidFill>
                    <a:srgbClr val="9933FF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  <a:r>
                <a:rPr lang="zh-CN" altLang="en-US" sz="2800" b="1" dirty="0" smtClean="0">
                  <a:solidFill>
                    <a:srgbClr val="9933FF"/>
                  </a:solidFill>
                  <a:latin typeface="楷体_GB2312" pitchFamily="49" charset="-122"/>
                  <a:ea typeface="楷体_GB2312" pitchFamily="49" charset="-122"/>
                </a:rPr>
                <a:t>    </a:t>
              </a:r>
              <a:endParaRPr lang="en-US" altLang="zh-CN" sz="2800" b="1" dirty="0"/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346141189"/>
                </p:ext>
              </p:extLst>
            </p:nvPr>
          </p:nvGraphicFramePr>
          <p:xfrm>
            <a:off x="3454102" y="5922277"/>
            <a:ext cx="995363" cy="425450"/>
          </p:xfrm>
          <a:graphic>
            <a:graphicData uri="http://schemas.openxmlformats.org/presentationml/2006/ole">
              <p:oleObj spid="_x0000_s147315" name="Equation" r:id="rId10" imgW="1091880" imgH="46980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356301815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75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3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75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 autoUpdateAnimBg="0"/>
      <p:bldP spid="13320" grpId="0" autoUpdateAnimBg="0"/>
      <p:bldP spid="13327" grpId="0" autoUpdateAnimBg="0"/>
      <p:bldP spid="1332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395288" y="188913"/>
            <a:ext cx="32400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3. </a:t>
            </a:r>
            <a:r>
              <a:rPr lang="zh-CN" altLang="en-US" sz="2800" b="1" dirty="0" smtClean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保序性</a:t>
            </a:r>
            <a:endParaRPr lang="zh-CN" altLang="en-US" sz="2800" b="1" dirty="0">
              <a:solidFill>
                <a:srgbClr val="99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395536" y="836712"/>
            <a:ext cx="18358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2.2.3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87055" name="Text Box 15"/>
          <p:cNvSpPr txBox="1">
            <a:spLocks noChangeArrowheads="1"/>
          </p:cNvSpPr>
          <p:nvPr/>
        </p:nvSpPr>
        <p:spPr bwMode="auto">
          <a:xfrm>
            <a:off x="395536" y="2132856"/>
            <a:ext cx="78004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87056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126981879"/>
              </p:ext>
            </p:extLst>
          </p:nvPr>
        </p:nvGraphicFramePr>
        <p:xfrm>
          <a:off x="382588" y="908720"/>
          <a:ext cx="8010525" cy="979487"/>
        </p:xfrm>
        <a:graphic>
          <a:graphicData uri="http://schemas.openxmlformats.org/presentationml/2006/ole">
            <p:oleObj spid="_x0000_s161157" name="Equation" r:id="rId3" imgW="7543800" imgH="1002960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19728441"/>
              </p:ext>
            </p:extLst>
          </p:nvPr>
        </p:nvGraphicFramePr>
        <p:xfrm>
          <a:off x="538163" y="4005064"/>
          <a:ext cx="7435850" cy="1668462"/>
        </p:xfrm>
        <a:graphic>
          <a:graphicData uri="http://schemas.openxmlformats.org/presentationml/2006/ole">
            <p:oleObj spid="_x0000_s161158" name="Document" r:id="rId4" imgW="8430012" imgH="1904347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28797772"/>
              </p:ext>
            </p:extLst>
          </p:nvPr>
        </p:nvGraphicFramePr>
        <p:xfrm>
          <a:off x="646633" y="2060848"/>
          <a:ext cx="7723391" cy="2664296"/>
        </p:xfrm>
        <a:graphic>
          <a:graphicData uri="http://schemas.openxmlformats.org/presentationml/2006/ole">
            <p:oleObj spid="_x0000_s161159" name="Document" r:id="rId5" imgW="8978692" imgH="3109137" progId="Word.Document.8">
              <p:embed/>
            </p:oleObj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462457249"/>
              </p:ext>
            </p:extLst>
          </p:nvPr>
        </p:nvGraphicFramePr>
        <p:xfrm>
          <a:off x="539552" y="5407496"/>
          <a:ext cx="7423150" cy="685800"/>
        </p:xfrm>
        <a:graphic>
          <a:graphicData uri="http://schemas.openxmlformats.org/presentationml/2006/ole">
            <p:oleObj spid="_x0000_s161160" name="Document" r:id="rId6" imgW="8414531" imgH="837740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7752980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6015484" y="1177588"/>
            <a:ext cx="15088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保</a:t>
            </a:r>
            <a:r>
              <a:rPr lang="zh-CN" altLang="en-US" sz="2800" b="1" dirty="0">
                <a:solidFill>
                  <a:srgbClr val="99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号性</a:t>
            </a:r>
          </a:p>
        </p:txBody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395536" y="1124744"/>
            <a:ext cx="10081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推论</a:t>
            </a:r>
            <a:endParaRPr lang="en-US" altLang="zh-CN" sz="2800" b="1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7053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87199190"/>
              </p:ext>
            </p:extLst>
          </p:nvPr>
        </p:nvGraphicFramePr>
        <p:xfrm>
          <a:off x="527050" y="1196752"/>
          <a:ext cx="8370888" cy="2408238"/>
        </p:xfrm>
        <a:graphic>
          <a:graphicData uri="http://schemas.openxmlformats.org/presentationml/2006/ole">
            <p:oleObj spid="_x0000_s150649" name="Equation" r:id="rId3" imgW="8165880" imgH="2552400" progId="Equation.3">
              <p:embed/>
            </p:oleObj>
          </a:graphicData>
        </a:graphic>
      </p:graphicFrame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684212" y="4077072"/>
            <a:ext cx="6840116" cy="95410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思考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:  </a:t>
            </a: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  <a:sym typeface="Wingdings" pitchFamily="2" charset="2"/>
              </a:rPr>
              <a:t>推论</a:t>
            </a:r>
            <a:r>
              <a:rPr lang="en-US" altLang="zh-CN" sz="2800" b="1" dirty="0" smtClean="0">
                <a:solidFill>
                  <a:srgbClr val="9900FF"/>
                </a:solidFill>
                <a:ea typeface="黑体" pitchFamily="2" charset="-122"/>
                <a:sym typeface="Wingdings" pitchFamily="2" charset="2"/>
              </a:rPr>
              <a:t>(</a:t>
            </a:r>
            <a:r>
              <a:rPr lang="en-US" altLang="zh-CN" sz="2800" b="1" dirty="0" smtClean="0">
                <a:solidFill>
                  <a:srgbClr val="9900FF"/>
                </a:solidFill>
                <a:ea typeface="黑体" pitchFamily="2" charset="-122"/>
                <a:sym typeface="Wingdings" pitchFamily="2" charset="2"/>
              </a:rPr>
              <a:t>3)</a:t>
            </a: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  <a:sym typeface="Wingdings" pitchFamily="2" charset="2"/>
              </a:rPr>
              <a:t>是定理</a:t>
            </a:r>
            <a:r>
              <a:rPr lang="en-US" altLang="zh-CN" sz="2800" b="1" dirty="0" smtClean="0">
                <a:solidFill>
                  <a:srgbClr val="9900FF"/>
                </a:solidFill>
                <a:ea typeface="黑体" pitchFamily="2" charset="-122"/>
                <a:sym typeface="Wingdings" pitchFamily="2" charset="2"/>
              </a:rPr>
              <a:t>2.2.3</a:t>
            </a: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  <a:sym typeface="Wingdings" pitchFamily="2" charset="2"/>
              </a:rPr>
              <a:t>的逆命题</a:t>
            </a:r>
            <a:r>
              <a:rPr lang="zh-CN" altLang="en-US" sz="2800" b="1" dirty="0">
                <a:solidFill>
                  <a:srgbClr val="9900FF"/>
                </a:solidFill>
                <a:ea typeface="黑体" pitchFamily="2" charset="-122"/>
                <a:sym typeface="Wingdings" pitchFamily="2" charset="2"/>
              </a:rPr>
              <a:t>吗</a:t>
            </a:r>
            <a:r>
              <a:rPr lang="en-US" altLang="zh-CN" sz="2800" b="1" dirty="0" smtClean="0">
                <a:solidFill>
                  <a:srgbClr val="9900FF"/>
                </a:solidFill>
                <a:ea typeface="黑体" pitchFamily="2" charset="-122"/>
                <a:sym typeface="Wingdings" pitchFamily="2" charset="2"/>
              </a:rPr>
              <a:t>?</a:t>
            </a:r>
            <a:r>
              <a:rPr lang="zh-CN" altLang="en-US" sz="2800" b="1" dirty="0" smtClean="0">
                <a:solidFill>
                  <a:srgbClr val="9900FF"/>
                </a:solidFill>
                <a:ea typeface="黑体" pitchFamily="2" charset="-122"/>
                <a:sym typeface="Wingdings" pitchFamily="2" charset="2"/>
              </a:rPr>
              <a:t>为什么？</a:t>
            </a:r>
            <a:endParaRPr lang="en-US" altLang="zh-CN" sz="2800" b="1" dirty="0">
              <a:solidFill>
                <a:srgbClr val="9900FF"/>
              </a:solidFill>
            </a:endParaRPr>
          </a:p>
        </p:txBody>
      </p:sp>
      <p:sp>
        <p:nvSpPr>
          <p:cNvPr id="87058" name="Text Box 18"/>
          <p:cNvSpPr txBox="1">
            <a:spLocks noChangeArrowheads="1"/>
          </p:cNvSpPr>
          <p:nvPr/>
        </p:nvSpPr>
        <p:spPr bwMode="auto">
          <a:xfrm>
            <a:off x="683568" y="4653136"/>
            <a:ext cx="1800225" cy="519113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回答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  <a:sym typeface="Wingdings" pitchFamily="2" charset="2"/>
              </a:rPr>
              <a:t>:</a:t>
            </a:r>
            <a:r>
              <a:rPr lang="en-US" altLang="zh-CN" sz="2800" b="1" dirty="0">
                <a:solidFill>
                  <a:schemeClr val="accent2"/>
                </a:solidFill>
                <a:ea typeface="黑体" pitchFamily="2" charset="-122"/>
                <a:sym typeface="Wingdings" pitchFamily="2" charset="2"/>
              </a:rPr>
              <a:t>  </a:t>
            </a:r>
            <a:r>
              <a:rPr lang="zh-CN" altLang="en-US" sz="2800" b="1" dirty="0" smtClean="0">
                <a:solidFill>
                  <a:srgbClr val="FF0000"/>
                </a:solidFill>
                <a:ea typeface="黑体" pitchFamily="2" charset="-122"/>
                <a:sym typeface="Wingdings" pitchFamily="2" charset="2"/>
              </a:rPr>
              <a:t>不</a:t>
            </a:r>
            <a:r>
              <a:rPr lang="en-US" altLang="zh-CN" sz="2800" b="1" dirty="0" smtClean="0">
                <a:solidFill>
                  <a:srgbClr val="FF0000"/>
                </a:solidFill>
                <a:ea typeface="黑体" pitchFamily="2" charset="-122"/>
                <a:sym typeface="Wingdings" pitchFamily="2" charset="2"/>
              </a:rPr>
              <a:t>!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28076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57" grpId="0" animBg="1" autoUpdateAnimBg="0"/>
      <p:bldP spid="87058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00342394"/>
              </p:ext>
            </p:extLst>
          </p:nvPr>
        </p:nvGraphicFramePr>
        <p:xfrm>
          <a:off x="1076325" y="3146425"/>
          <a:ext cx="6346825" cy="2851150"/>
        </p:xfrm>
        <a:graphic>
          <a:graphicData uri="http://schemas.openxmlformats.org/presentationml/2006/ole">
            <p:oleObj spid="_x0000_s86278" name="Document" r:id="rId3" imgW="7256327" imgH="3267833" progId="Word.Document.8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95014548"/>
              </p:ext>
            </p:extLst>
          </p:nvPr>
        </p:nvGraphicFramePr>
        <p:xfrm>
          <a:off x="1420813" y="1630363"/>
          <a:ext cx="6018212" cy="1360487"/>
        </p:xfrm>
        <a:graphic>
          <a:graphicData uri="http://schemas.openxmlformats.org/presentationml/2006/ole">
            <p:oleObj spid="_x0000_s86279" name="Document" r:id="rId4" imgW="6832558" imgH="1544437" progId="Word.Document.8">
              <p:embed/>
            </p:oleObj>
          </a:graphicData>
        </a:graphic>
      </p:graphicFrame>
      <p:sp>
        <p:nvSpPr>
          <p:cNvPr id="4" name="矩形 3"/>
          <p:cNvSpPr/>
          <p:nvPr/>
        </p:nvSpPr>
        <p:spPr>
          <a:xfrm>
            <a:off x="755576" y="188640"/>
            <a:ext cx="367240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一、数列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极限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55576" y="900009"/>
            <a:ext cx="28083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、数列的定义</a:t>
            </a:r>
            <a:endParaRPr lang="zh-CN" altLang="en-US" sz="2800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9283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395536" y="241484"/>
            <a:ext cx="27432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4. </a:t>
            </a:r>
            <a:r>
              <a:rPr lang="zh-CN" altLang="en-US" sz="2800" b="1" dirty="0" smtClean="0">
                <a:solidFill>
                  <a:srgbClr val="9900FF"/>
                </a:solidFill>
                <a:latin typeface="黑体" pitchFamily="2" charset="-122"/>
                <a:ea typeface="黑体" pitchFamily="2" charset="-122"/>
              </a:rPr>
              <a:t>夹逼性</a:t>
            </a:r>
            <a:endParaRPr lang="zh-CN" altLang="en-US" sz="2800" b="1" dirty="0">
              <a:solidFill>
                <a:srgbClr val="99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0240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68850289"/>
              </p:ext>
            </p:extLst>
          </p:nvPr>
        </p:nvGraphicFramePr>
        <p:xfrm>
          <a:off x="683568" y="833438"/>
          <a:ext cx="6938963" cy="2406650"/>
        </p:xfrm>
        <a:graphic>
          <a:graphicData uri="http://schemas.openxmlformats.org/presentationml/2006/ole">
            <p:oleObj spid="_x0000_s153040" name="Document" r:id="rId3" imgW="6836896" imgH="2376475" progId="Word.Document.8">
              <p:embed/>
            </p:oleObj>
          </a:graphicData>
        </a:graphic>
      </p:graphicFrame>
      <p:sp>
        <p:nvSpPr>
          <p:cNvPr id="102405" name="Text Box 5"/>
          <p:cNvSpPr txBox="1">
            <a:spLocks noChangeArrowheads="1"/>
          </p:cNvSpPr>
          <p:nvPr/>
        </p:nvSpPr>
        <p:spPr bwMode="auto">
          <a:xfrm>
            <a:off x="377552" y="3217912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0240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28269889"/>
              </p:ext>
            </p:extLst>
          </p:nvPr>
        </p:nvGraphicFramePr>
        <p:xfrm>
          <a:off x="1152252" y="3294112"/>
          <a:ext cx="3111500" cy="457200"/>
        </p:xfrm>
        <a:graphic>
          <a:graphicData uri="http://schemas.openxmlformats.org/presentationml/2006/ole">
            <p:oleObj spid="_x0000_s153041" name="公式" r:id="rId4" imgW="3111500" imgH="457200" progId="Equation.3">
              <p:embed/>
            </p:oleObj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0602090"/>
              </p:ext>
            </p:extLst>
          </p:nvPr>
        </p:nvGraphicFramePr>
        <p:xfrm>
          <a:off x="1063352" y="3983087"/>
          <a:ext cx="4876800" cy="454025"/>
        </p:xfrm>
        <a:graphic>
          <a:graphicData uri="http://schemas.openxmlformats.org/presentationml/2006/ole">
            <p:oleObj spid="_x0000_s153042" name="公式" r:id="rId5" imgW="5041900" imgH="469900" progId="Equation.3">
              <p:embed/>
            </p:oleObj>
          </a:graphicData>
        </a:graphic>
      </p:graphicFrame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395536" y="836712"/>
            <a:ext cx="18358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2.2.4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6923062"/>
              </p:ext>
            </p:extLst>
          </p:nvPr>
        </p:nvGraphicFramePr>
        <p:xfrm>
          <a:off x="1020788" y="4723730"/>
          <a:ext cx="4265612" cy="460375"/>
        </p:xfrm>
        <a:graphic>
          <a:graphicData uri="http://schemas.openxmlformats.org/presentationml/2006/ole">
            <p:oleObj spid="_x0000_s153043" name="公式" r:id="rId6" imgW="4457700" imgH="48260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01599593"/>
              </p:ext>
            </p:extLst>
          </p:nvPr>
        </p:nvGraphicFramePr>
        <p:xfrm>
          <a:off x="1019200" y="5488905"/>
          <a:ext cx="4240213" cy="460375"/>
        </p:xfrm>
        <a:graphic>
          <a:graphicData uri="http://schemas.openxmlformats.org/presentationml/2006/ole">
            <p:oleObj spid="_x0000_s153044" name="公式" r:id="rId7" imgW="4432300" imgH="482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462975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5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1068388" y="685800"/>
          <a:ext cx="4265612" cy="460375"/>
        </p:xfrm>
        <a:graphic>
          <a:graphicData uri="http://schemas.openxmlformats.org/presentationml/2006/ole">
            <p:oleObj spid="_x0000_s154594" name="公式" r:id="rId3" imgW="4457700" imgH="482600" progId="Equation.3">
              <p:embed/>
            </p:oleObj>
          </a:graphicData>
        </a:graphic>
      </p:graphicFrame>
      <p:graphicFrame>
        <p:nvGraphicFramePr>
          <p:cNvPr id="103427" name="Object 3"/>
          <p:cNvGraphicFramePr>
            <a:graphicFrameLocks noChangeAspect="1"/>
          </p:cNvGraphicFramePr>
          <p:nvPr/>
        </p:nvGraphicFramePr>
        <p:xfrm>
          <a:off x="1033463" y="2212975"/>
          <a:ext cx="3309937" cy="438150"/>
        </p:xfrm>
        <a:graphic>
          <a:graphicData uri="http://schemas.openxmlformats.org/presentationml/2006/ole">
            <p:oleObj spid="_x0000_s154595" name="公式" r:id="rId4" imgW="3454400" imgH="457200" progId="Equation.3">
              <p:embed/>
            </p:oleObj>
          </a:graphicData>
        </a:graphic>
      </p:graphicFrame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990600" y="3592513"/>
          <a:ext cx="2662238" cy="436562"/>
        </p:xfrm>
        <a:graphic>
          <a:graphicData uri="http://schemas.openxmlformats.org/presentationml/2006/ole">
            <p:oleObj spid="_x0000_s154596" name="公式" r:id="rId5" imgW="2781300" imgH="457200" progId="Equation.3">
              <p:embed/>
            </p:oleObj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990600" y="2895600"/>
          <a:ext cx="3097213" cy="438150"/>
        </p:xfrm>
        <a:graphic>
          <a:graphicData uri="http://schemas.openxmlformats.org/presentationml/2006/ole">
            <p:oleObj spid="_x0000_s154597" name="公式" r:id="rId6" imgW="3238500" imgH="457200" progId="Equation.3">
              <p:embed/>
            </p:oleObj>
          </a:graphicData>
        </a:graphic>
      </p:graphicFrame>
      <p:graphicFrame>
        <p:nvGraphicFramePr>
          <p:cNvPr id="103430" name="Object 6"/>
          <p:cNvGraphicFramePr>
            <a:graphicFrameLocks noChangeAspect="1"/>
          </p:cNvGraphicFramePr>
          <p:nvPr/>
        </p:nvGraphicFramePr>
        <p:xfrm>
          <a:off x="1066800" y="1450975"/>
          <a:ext cx="4240213" cy="460375"/>
        </p:xfrm>
        <a:graphic>
          <a:graphicData uri="http://schemas.openxmlformats.org/presentationml/2006/ole">
            <p:oleObj spid="_x0000_s154598" name="公式" r:id="rId7" imgW="4432300" imgH="482600" progId="Equation.3">
              <p:embed/>
            </p:oleObj>
          </a:graphicData>
        </a:graphic>
      </p:graphicFrame>
      <p:graphicFrame>
        <p:nvGraphicFramePr>
          <p:cNvPr id="103431" name="Object 7"/>
          <p:cNvGraphicFramePr>
            <a:graphicFrameLocks noChangeAspect="1"/>
          </p:cNvGraphicFramePr>
          <p:nvPr/>
        </p:nvGraphicFramePr>
        <p:xfrm>
          <a:off x="4572000" y="2895600"/>
          <a:ext cx="2647950" cy="438150"/>
        </p:xfrm>
        <a:graphic>
          <a:graphicData uri="http://schemas.openxmlformats.org/presentationml/2006/ole">
            <p:oleObj spid="_x0000_s154599" name="公式" r:id="rId8" imgW="2768600" imgH="457200" progId="Equation.3">
              <p:embed/>
            </p:oleObj>
          </a:graphicData>
        </a:graphic>
      </p:graphicFrame>
      <p:sp>
        <p:nvSpPr>
          <p:cNvPr id="103432" name="Text Box 8"/>
          <p:cNvSpPr txBox="1">
            <a:spLocks noChangeArrowheads="1"/>
          </p:cNvSpPr>
          <p:nvPr/>
        </p:nvSpPr>
        <p:spPr bwMode="auto">
          <a:xfrm>
            <a:off x="4427984" y="2136775"/>
            <a:ext cx="3505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上两式同时成立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3810000" y="3625850"/>
          <a:ext cx="4227513" cy="438150"/>
        </p:xfrm>
        <a:graphic>
          <a:graphicData uri="http://schemas.openxmlformats.org/presentationml/2006/ole">
            <p:oleObj spid="_x0000_s154600" name="公式" r:id="rId9" imgW="4419600" imgH="457200" progId="Equation.3">
              <p:embed/>
            </p:oleObj>
          </a:graphicData>
        </a:graphic>
      </p:graphicFrame>
      <p:graphicFrame>
        <p:nvGraphicFramePr>
          <p:cNvPr id="103434" name="Object 10"/>
          <p:cNvGraphicFramePr>
            <a:graphicFrameLocks noChangeAspect="1"/>
          </p:cNvGraphicFramePr>
          <p:nvPr/>
        </p:nvGraphicFramePr>
        <p:xfrm>
          <a:off x="990600" y="4419600"/>
          <a:ext cx="2943225" cy="473075"/>
        </p:xfrm>
        <a:graphic>
          <a:graphicData uri="http://schemas.openxmlformats.org/presentationml/2006/ole">
            <p:oleObj spid="_x0000_s154601" name="公式" r:id="rId10" imgW="2997200" imgH="482600" progId="Equation.3">
              <p:embed/>
            </p:oleObj>
          </a:graphicData>
        </a:graphic>
      </p:graphicFrame>
      <p:graphicFrame>
        <p:nvGraphicFramePr>
          <p:cNvPr id="10343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29795036"/>
              </p:ext>
            </p:extLst>
          </p:nvPr>
        </p:nvGraphicFramePr>
        <p:xfrm>
          <a:off x="4355976" y="4446588"/>
          <a:ext cx="2044700" cy="582612"/>
        </p:xfrm>
        <a:graphic>
          <a:graphicData uri="http://schemas.openxmlformats.org/presentationml/2006/ole">
            <p:oleObj spid="_x0000_s154602" name="公式" r:id="rId11" imgW="2044700" imgH="5842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6218518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11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3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3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474" name="Group 2"/>
          <p:cNvGrpSpPr>
            <a:grpSpLocks/>
          </p:cNvGrpSpPr>
          <p:nvPr/>
        </p:nvGrpSpPr>
        <p:grpSpPr bwMode="auto">
          <a:xfrm>
            <a:off x="457200" y="152400"/>
            <a:ext cx="7467600" cy="939800"/>
            <a:chOff x="480" y="385"/>
            <a:chExt cx="4704" cy="592"/>
          </a:xfrm>
        </p:grpSpPr>
        <p:sp>
          <p:nvSpPr>
            <p:cNvPr id="105475" name="Text Box 3"/>
            <p:cNvSpPr txBox="1">
              <a:spLocks noChangeArrowheads="1"/>
            </p:cNvSpPr>
            <p:nvPr/>
          </p:nvSpPr>
          <p:spPr bwMode="auto">
            <a:xfrm>
              <a:off x="480" y="480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例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黑体" pitchFamily="2" charset="-122"/>
                  <a:ea typeface="黑体" pitchFamily="2" charset="-122"/>
                </a:rPr>
                <a:t>7</a:t>
              </a:r>
              <a:endParaRPr lang="en-US" altLang="zh-CN" sz="2800" b="1" dirty="0">
                <a:solidFill>
                  <a:srgbClr val="0000FF"/>
                </a:solidFill>
              </a:endParaRPr>
            </a:p>
          </p:txBody>
        </p:sp>
        <p:graphicFrame>
          <p:nvGraphicFramePr>
            <p:cNvPr id="105476" name="Object 4"/>
            <p:cNvGraphicFramePr>
              <a:graphicFrameLocks noChangeAspect="1"/>
            </p:cNvGraphicFramePr>
            <p:nvPr/>
          </p:nvGraphicFramePr>
          <p:xfrm>
            <a:off x="1007" y="385"/>
            <a:ext cx="4177" cy="592"/>
          </p:xfrm>
          <a:graphic>
            <a:graphicData uri="http://schemas.openxmlformats.org/presentationml/2006/ole">
              <p:oleObj spid="_x0000_s155396" name="公式" r:id="rId3" imgW="6629400" imgH="939800" progId="Equation.3">
                <p:embed/>
              </p:oleObj>
            </a:graphicData>
          </a:graphic>
        </p:graphicFrame>
      </p:grp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457200" y="1538288"/>
            <a:ext cx="685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05478" name="Object 6"/>
          <p:cNvGraphicFramePr>
            <a:graphicFrameLocks noChangeAspect="1"/>
          </p:cNvGraphicFramePr>
          <p:nvPr/>
        </p:nvGraphicFramePr>
        <p:xfrm>
          <a:off x="1254125" y="1371600"/>
          <a:ext cx="6442075" cy="822325"/>
        </p:xfrm>
        <a:graphic>
          <a:graphicData uri="http://schemas.openxmlformats.org/presentationml/2006/ole">
            <p:oleObj spid="_x0000_s155397" name="公式" r:id="rId4" imgW="7366000" imgH="939800" progId="Equation.3">
              <p:embed/>
            </p:oleObj>
          </a:graphicData>
        </a:graphic>
      </p:graphicFrame>
      <p:graphicFrame>
        <p:nvGraphicFramePr>
          <p:cNvPr id="105479" name="Object 7"/>
          <p:cNvGraphicFramePr>
            <a:graphicFrameLocks noChangeAspect="1"/>
          </p:cNvGraphicFramePr>
          <p:nvPr/>
        </p:nvGraphicFramePr>
        <p:xfrm>
          <a:off x="1219200" y="2438400"/>
          <a:ext cx="3875088" cy="1244600"/>
        </p:xfrm>
        <a:graphic>
          <a:graphicData uri="http://schemas.openxmlformats.org/presentationml/2006/ole">
            <p:oleObj spid="_x0000_s155398" name="公式" r:id="rId5" imgW="4432300" imgH="1422400" progId="Equation.3">
              <p:embed/>
            </p:oleObj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/>
        </p:nvGraphicFramePr>
        <p:xfrm>
          <a:off x="5192713" y="2730500"/>
          <a:ext cx="522287" cy="342900"/>
        </p:xfrm>
        <a:graphic>
          <a:graphicData uri="http://schemas.openxmlformats.org/presentationml/2006/ole">
            <p:oleObj spid="_x0000_s155399" name="公式" r:id="rId6" imgW="596641" imgH="393529" progId="Equation.3">
              <p:embed/>
            </p:oleObj>
          </a:graphicData>
        </a:graphic>
      </p:graphicFrame>
      <p:graphicFrame>
        <p:nvGraphicFramePr>
          <p:cNvPr id="105481" name="Object 9"/>
          <p:cNvGraphicFramePr>
            <a:graphicFrameLocks noChangeAspect="1"/>
          </p:cNvGraphicFramePr>
          <p:nvPr/>
        </p:nvGraphicFramePr>
        <p:xfrm>
          <a:off x="1165225" y="3657600"/>
          <a:ext cx="3676650" cy="1255713"/>
        </p:xfrm>
        <a:graphic>
          <a:graphicData uri="http://schemas.openxmlformats.org/presentationml/2006/ole">
            <p:oleObj spid="_x0000_s155400" name="公式" r:id="rId7" imgW="4203700" imgH="1435100" progId="Equation.3">
              <p:embed/>
            </p:oleObj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/>
        </p:nvGraphicFramePr>
        <p:xfrm>
          <a:off x="4876800" y="3924300"/>
          <a:ext cx="522288" cy="342900"/>
        </p:xfrm>
        <a:graphic>
          <a:graphicData uri="http://schemas.openxmlformats.org/presentationml/2006/ole">
            <p:oleObj spid="_x0000_s155401" name="公式" r:id="rId8" imgW="596641" imgH="393529" progId="Equation.3">
              <p:embed/>
            </p:oleObj>
          </a:graphicData>
        </a:graphic>
      </p:graphicFrame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5580063" y="3846513"/>
            <a:ext cx="266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由</a:t>
            </a:r>
            <a:r>
              <a:rPr lang="zh-CN" altLang="en-US" sz="2800" b="1" dirty="0">
                <a:solidFill>
                  <a:srgbClr val="FF0066"/>
                </a:solidFill>
              </a:rPr>
              <a:t>夹逼定理</a:t>
            </a:r>
            <a:r>
              <a:rPr lang="zh-CN" altLang="en-US" sz="2800" b="1" dirty="0"/>
              <a:t>得</a:t>
            </a:r>
          </a:p>
        </p:txBody>
      </p:sp>
      <p:graphicFrame>
        <p:nvGraphicFramePr>
          <p:cNvPr id="105484" name="Object 12"/>
          <p:cNvGraphicFramePr>
            <a:graphicFrameLocks noChangeAspect="1"/>
          </p:cNvGraphicFramePr>
          <p:nvPr/>
        </p:nvGraphicFramePr>
        <p:xfrm>
          <a:off x="1168400" y="4800600"/>
          <a:ext cx="5994400" cy="836613"/>
        </p:xfrm>
        <a:graphic>
          <a:graphicData uri="http://schemas.openxmlformats.org/presentationml/2006/ole">
            <p:oleObj spid="_x0000_s155402" name="公式" r:id="rId9" imgW="6731000" imgH="939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7649453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5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10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withGroup">
                            <p:stCondLst>
                              <p:cond delay="4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5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7" grpId="0" autoUpdateAnimBg="0"/>
      <p:bldP spid="10548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24383059"/>
              </p:ext>
            </p:extLst>
          </p:nvPr>
        </p:nvGraphicFramePr>
        <p:xfrm>
          <a:off x="976686" y="260573"/>
          <a:ext cx="4262518" cy="1327965"/>
        </p:xfrm>
        <a:graphic>
          <a:graphicData uri="http://schemas.openxmlformats.org/presentationml/2006/ole">
            <p:oleObj spid="_x0000_s167399" name="Document" r:id="rId3" imgW="4429402" imgH="1378960" progId="Word.Document.8">
              <p:embed/>
            </p:oleObj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104552" y="260574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8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104552" y="99132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0" y="138256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39585894"/>
              </p:ext>
            </p:extLst>
          </p:nvPr>
        </p:nvGraphicFramePr>
        <p:xfrm>
          <a:off x="714351" y="991320"/>
          <a:ext cx="3270381" cy="575782"/>
        </p:xfrm>
        <a:graphic>
          <a:graphicData uri="http://schemas.openxmlformats.org/presentationml/2006/ole">
            <p:oleObj spid="_x0000_s167400" name="Equation" r:id="rId4" imgW="3403440" imgH="596880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650578496"/>
              </p:ext>
            </p:extLst>
          </p:nvPr>
        </p:nvGraphicFramePr>
        <p:xfrm>
          <a:off x="673819" y="1712642"/>
          <a:ext cx="6490469" cy="556831"/>
        </p:xfrm>
        <a:graphic>
          <a:graphicData uri="http://schemas.openxmlformats.org/presentationml/2006/ole">
            <p:oleObj spid="_x0000_s167401" name="Equation" r:id="rId5" imgW="6984720" imgH="596880" progId="Equation.3">
              <p:embed/>
            </p:oleObj>
          </a:graphicData>
        </a:graphic>
      </p:graphicFrame>
      <p:graphicFrame>
        <p:nvGraphicFramePr>
          <p:cNvPr id="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0526332"/>
              </p:ext>
            </p:extLst>
          </p:nvPr>
        </p:nvGraphicFramePr>
        <p:xfrm>
          <a:off x="467544" y="2204864"/>
          <a:ext cx="6533801" cy="1436208"/>
        </p:xfrm>
        <a:graphic>
          <a:graphicData uri="http://schemas.openxmlformats.org/presentationml/2006/ole">
            <p:oleObj spid="_x0000_s167402" name="Document" r:id="rId6" imgW="7392057" imgH="1628339" progId="Word.Document.8">
              <p:embed/>
            </p:oleObj>
          </a:graphicData>
        </a:graphic>
      </p:graphicFrame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107504" y="2389865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9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45976" y="342900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5996990"/>
              </p:ext>
            </p:extLst>
          </p:nvPr>
        </p:nvGraphicFramePr>
        <p:xfrm>
          <a:off x="904157" y="3542458"/>
          <a:ext cx="6476155" cy="1398710"/>
        </p:xfrm>
        <a:graphic>
          <a:graphicData uri="http://schemas.openxmlformats.org/presentationml/2006/ole">
            <p:oleObj spid="_x0000_s167403" name="Document" r:id="rId7" imgW="7392057" imgH="1594872" progId="Word.Document.8">
              <p:embed/>
            </p:oleObj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85613683"/>
              </p:ext>
            </p:extLst>
          </p:nvPr>
        </p:nvGraphicFramePr>
        <p:xfrm>
          <a:off x="395040" y="4993481"/>
          <a:ext cx="6673850" cy="739775"/>
        </p:xfrm>
        <a:graphic>
          <a:graphicData uri="http://schemas.openxmlformats.org/presentationml/2006/ole">
            <p:oleObj spid="_x0000_s167404" name="Document" r:id="rId8" imgW="7475943" imgH="830183" progId="Word.Document.8">
              <p:embed/>
            </p:oleObj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30753876"/>
              </p:ext>
            </p:extLst>
          </p:nvPr>
        </p:nvGraphicFramePr>
        <p:xfrm>
          <a:off x="390848" y="5517232"/>
          <a:ext cx="8543759" cy="936104"/>
        </p:xfrm>
        <a:graphic>
          <a:graphicData uri="http://schemas.openxmlformats.org/presentationml/2006/ole">
            <p:oleObj spid="_x0000_s167405" name="Document" r:id="rId9" imgW="9856436" imgH="1078482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36819591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539180" y="908720"/>
            <a:ext cx="2160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2.2.5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77021759"/>
              </p:ext>
            </p:extLst>
          </p:nvPr>
        </p:nvGraphicFramePr>
        <p:xfrm>
          <a:off x="857224" y="1000108"/>
          <a:ext cx="7546975" cy="2755900"/>
        </p:xfrm>
        <a:graphic>
          <a:graphicData uri="http://schemas.openxmlformats.org/presentationml/2006/ole">
            <p:oleObj spid="_x0000_s151664" name="公式" r:id="rId3" imgW="7073640" imgH="2755800" progId="Equation.3">
              <p:embed/>
            </p:oleObj>
          </a:graphicData>
        </a:graphic>
      </p:graphicFrame>
      <p:sp>
        <p:nvSpPr>
          <p:cNvPr id="2" name="矩形 1"/>
          <p:cNvSpPr/>
          <p:nvPr/>
        </p:nvSpPr>
        <p:spPr>
          <a:xfrm>
            <a:off x="539552" y="260648"/>
            <a:ext cx="471635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三、数列</a:t>
            </a:r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极限的四则运算</a:t>
            </a:r>
            <a:endParaRPr lang="zh-CN" altLang="en-US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53866" y="3857628"/>
            <a:ext cx="45325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此定理证明留</a:t>
            </a: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作课后练习</a:t>
            </a:r>
            <a:endParaRPr lang="en-US" altLang="zh-CN" sz="2800" b="1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7975454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76160497"/>
              </p:ext>
            </p:extLst>
          </p:nvPr>
        </p:nvGraphicFramePr>
        <p:xfrm>
          <a:off x="1344613" y="543744"/>
          <a:ext cx="4881562" cy="1520825"/>
        </p:xfrm>
        <a:graphic>
          <a:graphicData uri="http://schemas.openxmlformats.org/presentationml/2006/ole">
            <p:oleObj spid="_x0000_s170178" name="Document" r:id="rId3" imgW="4429402" imgH="1378960" progId="Word.Document.8">
              <p:embed/>
            </p:oleObj>
          </a:graphicData>
        </a:graphic>
      </p:graphicFrame>
      <p:sp>
        <p:nvSpPr>
          <p:cNvPr id="20" name="Text Box 2"/>
          <p:cNvSpPr txBox="1">
            <a:spLocks noChangeArrowheads="1"/>
          </p:cNvSpPr>
          <p:nvPr/>
        </p:nvSpPr>
        <p:spPr bwMode="auto">
          <a:xfrm>
            <a:off x="472480" y="605086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8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539552" y="1484238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5" name="Rectangle 77"/>
          <p:cNvSpPr>
            <a:spLocks noChangeArrowheads="1"/>
          </p:cNvSpPr>
          <p:nvPr/>
        </p:nvSpPr>
        <p:spPr bwMode="auto">
          <a:xfrm>
            <a:off x="0" y="122795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29185472"/>
              </p:ext>
            </p:extLst>
          </p:nvPr>
        </p:nvGraphicFramePr>
        <p:xfrm>
          <a:off x="1149350" y="1516063"/>
          <a:ext cx="3408363" cy="600075"/>
        </p:xfrm>
        <a:graphic>
          <a:graphicData uri="http://schemas.openxmlformats.org/presentationml/2006/ole">
            <p:oleObj spid="_x0000_s170179" name="Equation" r:id="rId4" imgW="3403440" imgH="596880" progId="Equation.3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9677276"/>
              </p:ext>
            </p:extLst>
          </p:nvPr>
        </p:nvGraphicFramePr>
        <p:xfrm>
          <a:off x="1115616" y="2204864"/>
          <a:ext cx="6981825" cy="600075"/>
        </p:xfrm>
        <a:graphic>
          <a:graphicData uri="http://schemas.openxmlformats.org/presentationml/2006/ole">
            <p:oleObj spid="_x0000_s170180" name="Equation" r:id="rId5" imgW="6972120" imgH="596880" progId="Equation.3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256130917"/>
              </p:ext>
            </p:extLst>
          </p:nvPr>
        </p:nvGraphicFramePr>
        <p:xfrm>
          <a:off x="1131888" y="2987675"/>
          <a:ext cx="6372225" cy="1339850"/>
        </p:xfrm>
        <a:graphic>
          <a:graphicData uri="http://schemas.openxmlformats.org/presentationml/2006/ole">
            <p:oleObj spid="_x0000_s170181" name="Equation" r:id="rId6" imgW="6362640" imgH="133344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1351749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562846702"/>
              </p:ext>
            </p:extLst>
          </p:nvPr>
        </p:nvGraphicFramePr>
        <p:xfrm>
          <a:off x="1413323" y="101029"/>
          <a:ext cx="3878758" cy="1203249"/>
        </p:xfrm>
        <a:graphic>
          <a:graphicData uri="http://schemas.openxmlformats.org/presentationml/2006/ole">
            <p:oleObj spid="_x0000_s126340" name="Document" r:id="rId3" imgW="3897283" imgH="1201912" progId="Word.Document.8">
              <p:embed/>
            </p:oleObj>
          </a:graphicData>
        </a:graphic>
      </p:graphicFrame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467544" y="326925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42827" y="185415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05859081"/>
              </p:ext>
            </p:extLst>
          </p:nvPr>
        </p:nvGraphicFramePr>
        <p:xfrm>
          <a:off x="1184723" y="1277368"/>
          <a:ext cx="5115470" cy="1879738"/>
        </p:xfrm>
        <a:graphic>
          <a:graphicData uri="http://schemas.openxmlformats.org/presentationml/2006/ole">
            <p:oleObj spid="_x0000_s126341" name="Document" r:id="rId4" imgW="6360222" imgH="2343008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91290029"/>
              </p:ext>
            </p:extLst>
          </p:nvPr>
        </p:nvGraphicFramePr>
        <p:xfrm>
          <a:off x="1547664" y="3068960"/>
          <a:ext cx="4522787" cy="644525"/>
        </p:xfrm>
        <a:graphic>
          <a:graphicData uri="http://schemas.openxmlformats.org/presentationml/2006/ole">
            <p:oleObj spid="_x0000_s126342" name="Document" r:id="rId5" imgW="5241261" imgH="749576" progId="Word.Document.8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94643123"/>
              </p:ext>
            </p:extLst>
          </p:nvPr>
        </p:nvGraphicFramePr>
        <p:xfrm>
          <a:off x="919635" y="4044280"/>
          <a:ext cx="6696075" cy="1905000"/>
        </p:xfrm>
        <a:graphic>
          <a:graphicData uri="http://schemas.openxmlformats.org/presentationml/2006/ole">
            <p:oleObj spid="_x0000_s126343" name="Document" r:id="rId6" imgW="8116069" imgH="2317099" progId="Word.Document.8">
              <p:embed/>
            </p:oleObj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39552" y="3038846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11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614835" y="4134023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726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59267872"/>
              </p:ext>
            </p:extLst>
          </p:nvPr>
        </p:nvGraphicFramePr>
        <p:xfrm>
          <a:off x="609600" y="844550"/>
          <a:ext cx="7443788" cy="1066800"/>
        </p:xfrm>
        <a:graphic>
          <a:graphicData uri="http://schemas.openxmlformats.org/presentationml/2006/ole">
            <p:oleObj spid="_x0000_s129278" name="Document" r:id="rId3" imgW="8413091" imgH="1214147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921188855"/>
              </p:ext>
            </p:extLst>
          </p:nvPr>
        </p:nvGraphicFramePr>
        <p:xfrm>
          <a:off x="585788" y="1911350"/>
          <a:ext cx="7526337" cy="1289050"/>
        </p:xfrm>
        <a:graphic>
          <a:graphicData uri="http://schemas.openxmlformats.org/presentationml/2006/ole">
            <p:oleObj spid="_x0000_s129279" name="Document" r:id="rId4" imgW="8388609" imgH="1447332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07025642"/>
              </p:ext>
            </p:extLst>
          </p:nvPr>
        </p:nvGraphicFramePr>
        <p:xfrm>
          <a:off x="538360" y="3501008"/>
          <a:ext cx="8066088" cy="1644650"/>
        </p:xfrm>
        <a:graphic>
          <a:graphicData uri="http://schemas.openxmlformats.org/presentationml/2006/ole">
            <p:oleObj spid="_x0000_s129280" name="Document" r:id="rId5" imgW="8809480" imgH="1805387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21364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10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517801046"/>
              </p:ext>
            </p:extLst>
          </p:nvPr>
        </p:nvGraphicFramePr>
        <p:xfrm>
          <a:off x="1328738" y="122363"/>
          <a:ext cx="6726237" cy="1317625"/>
        </p:xfrm>
        <a:graphic>
          <a:graphicData uri="http://schemas.openxmlformats.org/presentationml/2006/ole">
            <p:oleObj spid="_x0000_s130356" name="Document" r:id="rId3" imgW="7753163" imgH="1515704" progId="Word.Document.8">
              <p:embed/>
            </p:oleObj>
          </a:graphicData>
        </a:graphic>
      </p:graphicFrame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51520" y="44624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10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1520" y="1124744"/>
            <a:ext cx="609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878967084"/>
              </p:ext>
            </p:extLst>
          </p:nvPr>
        </p:nvGraphicFramePr>
        <p:xfrm>
          <a:off x="539552" y="1193107"/>
          <a:ext cx="7743577" cy="1308138"/>
        </p:xfrm>
        <a:graphic>
          <a:graphicData uri="http://schemas.openxmlformats.org/presentationml/2006/ole">
            <p:oleObj spid="_x0000_s130357" name="Document" r:id="rId4" imgW="9416124" imgH="1590554" progId="Word.Document.8">
              <p:embed/>
            </p:oleObj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89694"/>
              </p:ext>
            </p:extLst>
          </p:nvPr>
        </p:nvGraphicFramePr>
        <p:xfrm>
          <a:off x="762000" y="2416175"/>
          <a:ext cx="7424738" cy="2471738"/>
        </p:xfrm>
        <a:graphic>
          <a:graphicData uri="http://schemas.openxmlformats.org/presentationml/2006/ole">
            <p:oleObj spid="_x0000_s130358" name="Document" r:id="rId5" imgW="9416124" imgH="3144403" progId="Word.Document.8">
              <p:embed/>
            </p:oleObj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07079563"/>
              </p:ext>
            </p:extLst>
          </p:nvPr>
        </p:nvGraphicFramePr>
        <p:xfrm>
          <a:off x="755576" y="4835103"/>
          <a:ext cx="5616624" cy="1434721"/>
        </p:xfrm>
        <a:graphic>
          <a:graphicData uri="http://schemas.openxmlformats.org/presentationml/2006/ole">
            <p:oleObj spid="_x0000_s130359" name="Document" r:id="rId6" imgW="6693966" imgH="1767242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2080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33375"/>
            <a:ext cx="5186536" cy="935385"/>
          </a:xfrm>
          <a:solidFill>
            <a:srgbClr val="FFFFFF"/>
          </a:solidFill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四、小结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00113" y="1052736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数列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/>
              <a:t>研究其变化规律</a:t>
            </a:r>
            <a:r>
              <a:rPr lang="en-US" altLang="zh-CN" sz="2800" b="1" dirty="0"/>
              <a:t>;</a:t>
            </a: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900113" y="1772816"/>
            <a:ext cx="7010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数列极限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r>
              <a:rPr lang="zh-CN" altLang="en-US" sz="2800" b="1" dirty="0"/>
              <a:t>极限思想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精确定义</a:t>
            </a:r>
            <a:r>
              <a:rPr lang="en-US" altLang="zh-CN" sz="2800" b="1" dirty="0"/>
              <a:t>, </a:t>
            </a:r>
            <a:r>
              <a:rPr lang="zh-CN" altLang="en-US" sz="2800" b="1" dirty="0"/>
              <a:t>几何</a:t>
            </a:r>
            <a:r>
              <a:rPr lang="zh-CN" altLang="en-US" sz="2800" b="1" dirty="0" smtClean="0"/>
              <a:t>意义</a:t>
            </a:r>
            <a:endParaRPr lang="en-US" altLang="zh-CN" sz="2800" b="1" dirty="0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900112" y="2420888"/>
            <a:ext cx="7010401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收敛数列的性质</a:t>
            </a:r>
            <a:r>
              <a:rPr lang="en-US" altLang="zh-CN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zh-CN" altLang="en-US" sz="2800" b="1" dirty="0" smtClean="0"/>
              <a:t> 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唯一性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有界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性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保序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号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性，夹逼性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972120" y="3717032"/>
            <a:ext cx="6048152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u"/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收敛数列</a:t>
            </a:r>
            <a:r>
              <a:rPr lang="zh-CN" altLang="en-US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的四则运算</a:t>
            </a:r>
            <a:r>
              <a:rPr lang="en-US" altLang="zh-CN" sz="2800" b="1" dirty="0" smtClean="0">
                <a:solidFill>
                  <a:schemeClr val="accent2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chemeClr val="accent2"/>
              </a:solidFill>
              <a:latin typeface="黑体" pitchFamily="2" charset="-122"/>
              <a:ea typeface="黑体" pitchFamily="2" charset="-122"/>
            </a:endParaRP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800" b="1" dirty="0"/>
              <a:t>  </a:t>
            </a:r>
            <a:r>
              <a:rPr lang="zh-CN" altLang="en-US" sz="2800" b="1" dirty="0" smtClean="0"/>
              <a:t>加、减、乘、除（分母不为零）</a:t>
            </a:r>
            <a:endParaRPr lang="zh-CN" altLang="en-US" sz="2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827584" y="4892967"/>
            <a:ext cx="698522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/>
          <a:p>
            <a:pPr eaLnBrk="0" hangingPunct="0"/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       </a:t>
            </a:r>
            <a:r>
              <a:rPr lang="zh-CN" altLang="en-US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       作       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业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  <a:p>
            <a:pPr eaLnBrk="0" hangingPunct="0"/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P44: </a:t>
            </a:r>
            <a:r>
              <a:rPr lang="en-US" altLang="zh-CN" sz="3600" b="1" dirty="0" smtClean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1(1,3), 2(1,2), 8(1,2), 9(1-6).</a:t>
            </a:r>
            <a:endParaRPr lang="en-US" altLang="zh-CN" sz="3600" dirty="0">
              <a:solidFill>
                <a:prstClr val="black"/>
              </a:solidFill>
              <a:latin typeface="Times New Roman" pitchFamily="18" charset="0"/>
              <a:ea typeface="隶书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982465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utoUpdateAnimBg="0"/>
      <p:bldP spid="10245" grpId="0" autoUpdateAnimBg="0"/>
      <p:bldP spid="10246" grpId="0" autoUpdateAnimBg="0"/>
      <p:bldP spid="8" grpId="0" autoUpdateAnimBg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43002993"/>
              </p:ext>
            </p:extLst>
          </p:nvPr>
        </p:nvGraphicFramePr>
        <p:xfrm>
          <a:off x="469528" y="623888"/>
          <a:ext cx="8062912" cy="4959350"/>
        </p:xfrm>
        <a:graphic>
          <a:graphicData uri="http://schemas.openxmlformats.org/presentationml/2006/ole">
            <p:oleObj spid="_x0000_s87172" name="Document" r:id="rId3" imgW="8281867" imgH="5111764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56956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3347864" y="97468"/>
            <a:ext cx="19889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课堂练习</a:t>
            </a:r>
            <a:endParaRPr lang="zh-CN" altLang="en-US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12186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12785272"/>
              </p:ext>
            </p:extLst>
          </p:nvPr>
        </p:nvGraphicFramePr>
        <p:xfrm>
          <a:off x="899591" y="650170"/>
          <a:ext cx="5832649" cy="527062"/>
        </p:xfrm>
        <a:graphic>
          <a:graphicData uri="http://schemas.openxmlformats.org/presentationml/2006/ole">
            <p:oleObj spid="_x0000_s175356" name="Equation" r:id="rId3" imgW="6197400" imgH="558720" progId="Equation.3">
              <p:embed/>
            </p:oleObj>
          </a:graphicData>
        </a:graphic>
      </p:graphicFrame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467544" y="54868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1.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524238530"/>
              </p:ext>
            </p:extLst>
          </p:nvPr>
        </p:nvGraphicFramePr>
        <p:xfrm>
          <a:off x="539551" y="1124744"/>
          <a:ext cx="4882625" cy="792088"/>
        </p:xfrm>
        <a:graphic>
          <a:graphicData uri="http://schemas.openxmlformats.org/presentationml/2006/ole">
            <p:oleObj spid="_x0000_s175357" name="Equation" r:id="rId4" imgW="4864100" imgH="838200" progId="Equation.3">
              <p:embed/>
            </p:oleObj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539552" y="1916832"/>
            <a:ext cx="7927206" cy="2989039"/>
            <a:chOff x="539552" y="1916832"/>
            <a:chExt cx="7927206" cy="2989039"/>
          </a:xfrm>
        </p:grpSpPr>
        <p:sp>
          <p:nvSpPr>
            <p:cNvPr id="121860" name="Text Box 4"/>
            <p:cNvSpPr txBox="1">
              <a:spLocks noChangeArrowheads="1"/>
            </p:cNvSpPr>
            <p:nvPr/>
          </p:nvSpPr>
          <p:spPr bwMode="auto">
            <a:xfrm>
              <a:off x="539552" y="1916832"/>
              <a:ext cx="79208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1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证</a:t>
              </a:r>
              <a:endPara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186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059573100"/>
                </p:ext>
              </p:extLst>
            </p:nvPr>
          </p:nvGraphicFramePr>
          <p:xfrm>
            <a:off x="1338065" y="1999382"/>
            <a:ext cx="4494212" cy="565150"/>
          </p:xfrm>
          <a:graphic>
            <a:graphicData uri="http://schemas.openxmlformats.org/presentationml/2006/ole">
              <p:oleObj spid="_x0000_s175358" name="公式" r:id="rId5" imgW="4546600" imgH="571500" progId="Equation.3">
                <p:embed/>
              </p:oleObj>
            </a:graphicData>
          </a:graphic>
        </p:graphicFrame>
        <p:graphicFrame>
          <p:nvGraphicFramePr>
            <p:cNvPr id="12186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64341926"/>
                </p:ext>
              </p:extLst>
            </p:nvPr>
          </p:nvGraphicFramePr>
          <p:xfrm>
            <a:off x="1043608" y="2684339"/>
            <a:ext cx="7423150" cy="898525"/>
          </p:xfrm>
          <a:graphic>
            <a:graphicData uri="http://schemas.openxmlformats.org/presentationml/2006/ole">
              <p:oleObj spid="_x0000_s175359" name="Equation" r:id="rId6" imgW="7188120" imgH="876240" progId="Equation.3">
                <p:embed/>
              </p:oleObj>
            </a:graphicData>
          </a:graphic>
        </p:graphicFrame>
        <p:graphicFrame>
          <p:nvGraphicFramePr>
            <p:cNvPr id="121865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071727167"/>
                </p:ext>
              </p:extLst>
            </p:nvPr>
          </p:nvGraphicFramePr>
          <p:xfrm>
            <a:off x="966127" y="3789040"/>
            <a:ext cx="3816350" cy="382588"/>
          </p:xfrm>
          <a:graphic>
            <a:graphicData uri="http://schemas.openxmlformats.org/presentationml/2006/ole">
              <p:oleObj spid="_x0000_s175360" name="公式" r:id="rId7" imgW="4000500" imgH="419100" progId="Equation.3">
                <p:embed/>
              </p:oleObj>
            </a:graphicData>
          </a:graphic>
        </p:graphicFrame>
        <p:graphicFrame>
          <p:nvGraphicFramePr>
            <p:cNvPr id="121866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06877392"/>
                </p:ext>
              </p:extLst>
            </p:nvPr>
          </p:nvGraphicFramePr>
          <p:xfrm>
            <a:off x="913892" y="4293096"/>
            <a:ext cx="4556125" cy="461962"/>
          </p:xfrm>
          <a:graphic>
            <a:graphicData uri="http://schemas.openxmlformats.org/presentationml/2006/ole">
              <p:oleObj spid="_x0000_s175361" name="公式" r:id="rId8" imgW="4356100" imgH="444500" progId="Equation.3">
                <p:embed/>
              </p:oleObj>
            </a:graphicData>
          </a:graphic>
        </p:graphicFrame>
        <p:graphicFrame>
          <p:nvGraphicFramePr>
            <p:cNvPr id="121870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3179859974"/>
                </p:ext>
              </p:extLst>
            </p:nvPr>
          </p:nvGraphicFramePr>
          <p:xfrm>
            <a:off x="5580112" y="4293096"/>
            <a:ext cx="2116137" cy="612775"/>
          </p:xfrm>
          <a:graphic>
            <a:graphicData uri="http://schemas.openxmlformats.org/presentationml/2006/ole">
              <p:oleObj spid="_x0000_s175362" name="公式" r:id="rId9" imgW="1981200" imgH="571500" progId="Equation.3">
                <p:embed/>
              </p:oleObj>
            </a:graphicData>
          </a:graphic>
        </p:graphicFrame>
      </p:grpSp>
      <p:grpSp>
        <p:nvGrpSpPr>
          <p:cNvPr id="6" name="组合 5"/>
          <p:cNvGrpSpPr/>
          <p:nvPr/>
        </p:nvGrpSpPr>
        <p:grpSpPr>
          <a:xfrm>
            <a:off x="368544" y="4869160"/>
            <a:ext cx="8379920" cy="1564710"/>
            <a:chOff x="368544" y="4869160"/>
            <a:chExt cx="8379920" cy="1564710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691952" y="4869160"/>
              <a:ext cx="157579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2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证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(</a:t>
              </a:r>
              <a:r>
                <a:rPr lang="zh-CN" altLang="en-US" sz="2800" b="1" dirty="0" smtClean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提示</a:t>
              </a:r>
              <a:r>
                <a:rPr lang="en-US" altLang="zh-CN" sz="2800" b="1" dirty="0" smtClean="0">
                  <a:solidFill>
                    <a:srgbClr val="0000FF"/>
                  </a:solidFill>
                  <a:latin typeface="Times New Roman" pitchFamily="18" charset="0"/>
                  <a:ea typeface="黑体" pitchFamily="2" charset="-122"/>
                  <a:cs typeface="Times New Roman" pitchFamily="18" charset="0"/>
                </a:rPr>
                <a:t>)</a:t>
              </a:r>
              <a:endParaRPr lang="zh-CN" altLang="en-US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337647515"/>
                </p:ext>
              </p:extLst>
            </p:nvPr>
          </p:nvGraphicFramePr>
          <p:xfrm>
            <a:off x="368544" y="5301208"/>
            <a:ext cx="8379920" cy="1132662"/>
          </p:xfrm>
          <a:graphic>
            <a:graphicData uri="http://schemas.openxmlformats.org/presentationml/2006/ole">
              <p:oleObj spid="_x0000_s175363" name="Equation" r:id="rId10" imgW="8928000" imgH="128268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54862518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Text Box 2"/>
          <p:cNvSpPr txBox="1">
            <a:spLocks noChangeArrowheads="1"/>
          </p:cNvSpPr>
          <p:nvPr/>
        </p:nvSpPr>
        <p:spPr bwMode="auto">
          <a:xfrm>
            <a:off x="282575" y="838200"/>
            <a:ext cx="1600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思考题</a:t>
            </a:r>
          </a:p>
        </p:txBody>
      </p:sp>
      <p:graphicFrame>
        <p:nvGraphicFramePr>
          <p:cNvPr id="122883" name="Object 3"/>
          <p:cNvGraphicFramePr>
            <a:graphicFrameLocks noChangeAspect="1"/>
          </p:cNvGraphicFramePr>
          <p:nvPr/>
        </p:nvGraphicFramePr>
        <p:xfrm>
          <a:off x="1965325" y="833438"/>
          <a:ext cx="6264275" cy="919162"/>
        </p:xfrm>
        <a:graphic>
          <a:graphicData uri="http://schemas.openxmlformats.org/presentationml/2006/ole">
            <p:oleObj spid="_x0000_s173355" name="Document" r:id="rId3" imgW="6562960" imgH="860347" progId="Word.Document.8">
              <p:embed/>
            </p:oleObj>
          </a:graphicData>
        </a:graphic>
      </p:graphicFrame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282575" y="176688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证明</a:t>
            </a:r>
          </a:p>
        </p:txBody>
      </p:sp>
      <p:sp>
        <p:nvSpPr>
          <p:cNvPr id="122885" name="Text Box 5"/>
          <p:cNvSpPr txBox="1">
            <a:spLocks noChangeArrowheads="1"/>
          </p:cNvSpPr>
          <p:nvPr/>
        </p:nvSpPr>
        <p:spPr bwMode="auto">
          <a:xfrm>
            <a:off x="1349375" y="1752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要使</a:t>
            </a:r>
          </a:p>
        </p:txBody>
      </p:sp>
      <p:graphicFrame>
        <p:nvGraphicFramePr>
          <p:cNvPr id="122886" name="Object 6"/>
          <p:cNvGraphicFramePr>
            <a:graphicFrameLocks noChangeAspect="1"/>
          </p:cNvGraphicFramePr>
          <p:nvPr/>
        </p:nvGraphicFramePr>
        <p:xfrm>
          <a:off x="2276475" y="1797050"/>
          <a:ext cx="1714500" cy="457200"/>
        </p:xfrm>
        <a:graphic>
          <a:graphicData uri="http://schemas.openxmlformats.org/presentationml/2006/ole">
            <p:oleObj spid="_x0000_s173356" name="公式" r:id="rId4" imgW="1714500" imgH="457200" progId="Equation.3">
              <p:embed/>
            </p:oleObj>
          </a:graphicData>
        </a:graphic>
      </p:graphicFrame>
      <p:sp>
        <p:nvSpPr>
          <p:cNvPr id="122887" name="Text Box 7"/>
          <p:cNvSpPr txBox="1">
            <a:spLocks noChangeArrowheads="1"/>
          </p:cNvSpPr>
          <p:nvPr/>
        </p:nvSpPr>
        <p:spPr bwMode="auto">
          <a:xfrm>
            <a:off x="4244975" y="1752600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只要使</a:t>
            </a:r>
          </a:p>
        </p:txBody>
      </p:sp>
      <p:graphicFrame>
        <p:nvGraphicFramePr>
          <p:cNvPr id="122888" name="Object 8"/>
          <p:cNvGraphicFramePr>
            <a:graphicFrameLocks noChangeAspect="1"/>
          </p:cNvGraphicFramePr>
          <p:nvPr/>
        </p:nvGraphicFramePr>
        <p:xfrm>
          <a:off x="5476875" y="1600200"/>
          <a:ext cx="2578100" cy="889000"/>
        </p:xfrm>
        <a:graphic>
          <a:graphicData uri="http://schemas.openxmlformats.org/presentationml/2006/ole">
            <p:oleObj spid="_x0000_s173357" name="公式" r:id="rId5" imgW="2578100" imgH="889000" progId="Equation.3">
              <p:embed/>
            </p:oleObj>
          </a:graphicData>
        </a:graphic>
      </p:graphicFrame>
      <p:sp>
        <p:nvSpPr>
          <p:cNvPr id="122889" name="Text Box 9"/>
          <p:cNvSpPr txBox="1">
            <a:spLocks noChangeArrowheads="1"/>
          </p:cNvSpPr>
          <p:nvPr/>
        </p:nvSpPr>
        <p:spPr bwMode="auto">
          <a:xfrm>
            <a:off x="1349375" y="27066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从而由</a:t>
            </a:r>
          </a:p>
        </p:txBody>
      </p:sp>
      <p:graphicFrame>
        <p:nvGraphicFramePr>
          <p:cNvPr id="122890" name="Object 10"/>
          <p:cNvGraphicFramePr>
            <a:graphicFrameLocks noChangeAspect="1"/>
          </p:cNvGraphicFramePr>
          <p:nvPr/>
        </p:nvGraphicFramePr>
        <p:xfrm>
          <a:off x="2670175" y="2589213"/>
          <a:ext cx="3502025" cy="839787"/>
        </p:xfrm>
        <a:graphic>
          <a:graphicData uri="http://schemas.openxmlformats.org/presentationml/2006/ole">
            <p:oleObj spid="_x0000_s173358" name="公式" r:id="rId6" imgW="3708400" imgH="889000" progId="Equation.3">
              <p:embed/>
            </p:oleObj>
          </a:graphicData>
        </a:graphic>
      </p:graphicFrame>
      <p:sp>
        <p:nvSpPr>
          <p:cNvPr id="122891" name="Text Box 11"/>
          <p:cNvSpPr txBox="1">
            <a:spLocks noChangeArrowheads="1"/>
          </p:cNvSpPr>
          <p:nvPr/>
        </p:nvSpPr>
        <p:spPr bwMode="auto">
          <a:xfrm>
            <a:off x="1349375" y="3657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得</a:t>
            </a:r>
          </a:p>
        </p:txBody>
      </p:sp>
      <p:graphicFrame>
        <p:nvGraphicFramePr>
          <p:cNvPr id="122892" name="Object 12"/>
          <p:cNvGraphicFramePr>
            <a:graphicFrameLocks noChangeAspect="1"/>
          </p:cNvGraphicFramePr>
          <p:nvPr/>
        </p:nvGraphicFramePr>
        <p:xfrm>
          <a:off x="1882775" y="3798888"/>
          <a:ext cx="1181100" cy="392112"/>
        </p:xfrm>
        <a:graphic>
          <a:graphicData uri="http://schemas.openxmlformats.org/presentationml/2006/ole">
            <p:oleObj spid="_x0000_s173359" name="公式" r:id="rId7" imgW="1180588" imgH="393529" progId="Equation.3">
              <p:embed/>
            </p:oleObj>
          </a:graphicData>
        </a:graphic>
      </p:graphicFrame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3254375" y="3657600"/>
            <a:ext cx="114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取</a:t>
            </a:r>
          </a:p>
        </p:txBody>
      </p:sp>
      <p:graphicFrame>
        <p:nvGraphicFramePr>
          <p:cNvPr id="122894" name="Object 14"/>
          <p:cNvGraphicFramePr>
            <a:graphicFrameLocks noChangeAspect="1"/>
          </p:cNvGraphicFramePr>
          <p:nvPr/>
        </p:nvGraphicFramePr>
        <p:xfrm>
          <a:off x="3736975" y="3511550"/>
          <a:ext cx="2816225" cy="966788"/>
        </p:xfrm>
        <a:graphic>
          <a:graphicData uri="http://schemas.openxmlformats.org/presentationml/2006/ole">
            <p:oleObj spid="_x0000_s173360" name="公式" r:id="rId8" imgW="2959100" imgH="1016000" progId="Equation.3">
              <p:embed/>
            </p:oleObj>
          </a:graphicData>
        </a:graphic>
      </p:graphicFrame>
      <p:grpSp>
        <p:nvGrpSpPr>
          <p:cNvPr id="122895" name="Group 15"/>
          <p:cNvGrpSpPr>
            <a:grpSpLocks/>
          </p:cNvGrpSpPr>
          <p:nvPr/>
        </p:nvGrpSpPr>
        <p:grpSpPr bwMode="auto">
          <a:xfrm>
            <a:off x="1349375" y="4662488"/>
            <a:ext cx="6705600" cy="519112"/>
            <a:chOff x="1200" y="3225"/>
            <a:chExt cx="4224" cy="327"/>
          </a:xfrm>
        </p:grpSpPr>
        <p:sp>
          <p:nvSpPr>
            <p:cNvPr id="122896" name="Text Box 16"/>
            <p:cNvSpPr txBox="1">
              <a:spLocks noChangeArrowheads="1"/>
            </p:cNvSpPr>
            <p:nvPr/>
          </p:nvSpPr>
          <p:spPr bwMode="auto">
            <a:xfrm>
              <a:off x="1200" y="3225"/>
              <a:ext cx="422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/>
                <a:t>当             时，必有                           成立</a:t>
              </a:r>
            </a:p>
          </p:txBody>
        </p:sp>
        <p:graphicFrame>
          <p:nvGraphicFramePr>
            <p:cNvPr id="122897" name="Object 17"/>
            <p:cNvGraphicFramePr>
              <a:graphicFrameLocks noChangeAspect="1"/>
            </p:cNvGraphicFramePr>
            <p:nvPr/>
          </p:nvGraphicFramePr>
          <p:xfrm>
            <a:off x="1536" y="3284"/>
            <a:ext cx="616" cy="208"/>
          </p:xfrm>
          <a:graphic>
            <a:graphicData uri="http://schemas.openxmlformats.org/presentationml/2006/ole">
              <p:oleObj spid="_x0000_s173361" name="公式" r:id="rId9" imgW="977900" imgH="330200" progId="Equation.3">
                <p:embed/>
              </p:oleObj>
            </a:graphicData>
          </a:graphic>
        </p:graphicFrame>
        <p:graphicFrame>
          <p:nvGraphicFramePr>
            <p:cNvPr id="122898" name="Object 18"/>
            <p:cNvGraphicFramePr>
              <a:graphicFrameLocks noChangeAspect="1"/>
            </p:cNvGraphicFramePr>
            <p:nvPr/>
          </p:nvGraphicFramePr>
          <p:xfrm>
            <a:off x="3168" y="3249"/>
            <a:ext cx="1376" cy="255"/>
          </p:xfrm>
          <a:graphic>
            <a:graphicData uri="http://schemas.openxmlformats.org/presentationml/2006/ole">
              <p:oleObj spid="_x0000_s173362" name="公式" r:id="rId10" imgW="2183452" imgH="406224" progId="Equation.3">
                <p:embed/>
              </p:oleObj>
            </a:graphicData>
          </a:graphic>
        </p:graphicFrame>
      </p:grpSp>
      <p:graphicFrame>
        <p:nvGraphicFramePr>
          <p:cNvPr id="122899" name="Object 19"/>
          <p:cNvGraphicFramePr>
            <a:graphicFrameLocks noChangeAspect="1"/>
          </p:cNvGraphicFramePr>
          <p:nvPr/>
        </p:nvGraphicFramePr>
        <p:xfrm>
          <a:off x="2276475" y="5334000"/>
          <a:ext cx="2222500" cy="609600"/>
        </p:xfrm>
        <a:graphic>
          <a:graphicData uri="http://schemas.openxmlformats.org/presentationml/2006/ole">
            <p:oleObj spid="_x0000_s173363" name="公式" r:id="rId11" imgW="2222500" imgH="6096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6964822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ext Box 2"/>
          <p:cNvSpPr txBox="1">
            <a:spLocks noChangeArrowheads="1"/>
          </p:cNvSpPr>
          <p:nvPr/>
        </p:nvSpPr>
        <p:spPr bwMode="auto">
          <a:xfrm>
            <a:off x="838200" y="411163"/>
            <a:ext cx="3352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ea typeface="黑体" pitchFamily="2" charset="-122"/>
              </a:rPr>
              <a:t>思考题解答</a:t>
            </a:r>
          </a:p>
        </p:txBody>
      </p:sp>
      <p:graphicFrame>
        <p:nvGraphicFramePr>
          <p:cNvPr id="123907" name="Object 3"/>
          <p:cNvGraphicFramePr>
            <a:graphicFrameLocks noChangeAspect="1"/>
          </p:cNvGraphicFramePr>
          <p:nvPr/>
        </p:nvGraphicFramePr>
        <p:xfrm>
          <a:off x="1143000" y="1244600"/>
          <a:ext cx="2209800" cy="469900"/>
        </p:xfrm>
        <a:graphic>
          <a:graphicData uri="http://schemas.openxmlformats.org/presentationml/2006/ole">
            <p:oleObj spid="_x0000_s174214" name="公式" r:id="rId3" imgW="2209800" imgH="469900" progId="Equation.3">
              <p:embed/>
            </p:oleObj>
          </a:graphicData>
        </a:graphic>
      </p:graphicFrame>
      <p:graphicFrame>
        <p:nvGraphicFramePr>
          <p:cNvPr id="123908" name="Object 4"/>
          <p:cNvGraphicFramePr>
            <a:graphicFrameLocks noChangeAspect="1"/>
          </p:cNvGraphicFramePr>
          <p:nvPr/>
        </p:nvGraphicFramePr>
        <p:xfrm>
          <a:off x="4051300" y="996950"/>
          <a:ext cx="2578100" cy="889000"/>
        </p:xfrm>
        <a:graphic>
          <a:graphicData uri="http://schemas.openxmlformats.org/presentationml/2006/ole">
            <p:oleObj spid="_x0000_s174215" name="公式" r:id="rId4" imgW="2578100" imgH="889000" progId="Equation.3">
              <p:embed/>
            </p:oleObj>
          </a:graphicData>
        </a:graphic>
      </p:graphicFrame>
      <p:sp>
        <p:nvSpPr>
          <p:cNvPr id="123909" name="Text Box 5"/>
          <p:cNvSpPr txBox="1">
            <a:spLocks noChangeArrowheads="1"/>
          </p:cNvSpPr>
          <p:nvPr/>
        </p:nvSpPr>
        <p:spPr bwMode="auto">
          <a:xfrm>
            <a:off x="3429000" y="1176327"/>
            <a:ext cx="990600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48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~</a:t>
            </a:r>
          </a:p>
        </p:txBody>
      </p:sp>
      <p:sp>
        <p:nvSpPr>
          <p:cNvPr id="123910" name="Text Box 6"/>
          <p:cNvSpPr txBox="1">
            <a:spLocks noChangeArrowheads="1"/>
          </p:cNvSpPr>
          <p:nvPr/>
        </p:nvSpPr>
        <p:spPr bwMode="auto">
          <a:xfrm>
            <a:off x="6553200" y="1168400"/>
            <a:ext cx="1828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CC0099"/>
                </a:solidFill>
              </a:rPr>
              <a:t>（等价）</a:t>
            </a:r>
          </a:p>
        </p:txBody>
      </p:sp>
      <p:sp>
        <p:nvSpPr>
          <p:cNvPr id="123911" name="Text Box 7"/>
          <p:cNvSpPr txBox="1">
            <a:spLocks noChangeArrowheads="1"/>
          </p:cNvSpPr>
          <p:nvPr/>
        </p:nvSpPr>
        <p:spPr bwMode="auto">
          <a:xfrm>
            <a:off x="1066800" y="2160588"/>
            <a:ext cx="2971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证明中所采用的</a:t>
            </a:r>
          </a:p>
        </p:txBody>
      </p:sp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3911600" y="2038350"/>
          <a:ext cx="3708400" cy="889000"/>
        </p:xfrm>
        <a:graphic>
          <a:graphicData uri="http://schemas.openxmlformats.org/presentationml/2006/ole">
            <p:oleObj spid="_x0000_s174216" name="公式" r:id="rId5" imgW="3708400" imgH="889000" progId="Equation.3">
              <p:embed/>
            </p:oleObj>
          </a:graphicData>
        </a:graphic>
      </p:graphicFrame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1066800" y="33035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实际上就是不等式</a:t>
            </a:r>
          </a:p>
        </p:txBody>
      </p:sp>
      <p:graphicFrame>
        <p:nvGraphicFramePr>
          <p:cNvPr id="123914" name="Object 10"/>
          <p:cNvGraphicFramePr>
            <a:graphicFrameLocks noChangeAspect="1"/>
          </p:cNvGraphicFramePr>
          <p:nvPr/>
        </p:nvGraphicFramePr>
        <p:xfrm>
          <a:off x="4192588" y="3200400"/>
          <a:ext cx="3884612" cy="900113"/>
        </p:xfrm>
        <a:graphic>
          <a:graphicData uri="http://schemas.openxmlformats.org/presentationml/2006/ole">
            <p:oleObj spid="_x0000_s174217" name="Equation" r:id="rId6" imgW="3505200" imgH="812800" progId="Equation.3">
              <p:embed/>
            </p:oleObj>
          </a:graphicData>
        </a:graphic>
      </p:graphicFrame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1066800" y="4343400"/>
            <a:ext cx="4343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  <a:ea typeface="黑体" pitchFamily="2" charset="-122"/>
              </a:rPr>
              <a:t>没有放大而是缩小！！</a:t>
            </a:r>
          </a:p>
        </p:txBody>
      </p:sp>
    </p:spTree>
    <p:extLst>
      <p:ext uri="{BB962C8B-B14F-4D97-AF65-F5344CB8AC3E}">
        <p14:creationId xmlns:p14="http://schemas.microsoft.com/office/powerpoint/2010/main" xmlns="" val="35107337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3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9" grpId="0" autoUpdateAnimBg="0"/>
      <p:bldP spid="123910" grpId="0" autoUpdateAnimBg="0"/>
      <p:bldP spid="123911" grpId="0" autoUpdateAnimBg="0"/>
      <p:bldP spid="123913" grpId="0" autoUpdateAnimBg="0"/>
      <p:bldP spid="123915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5268911"/>
              </p:ext>
            </p:extLst>
          </p:nvPr>
        </p:nvGraphicFramePr>
        <p:xfrm>
          <a:off x="588481" y="1052736"/>
          <a:ext cx="7910512" cy="3935412"/>
        </p:xfrm>
        <a:graphic>
          <a:graphicData uri="http://schemas.openxmlformats.org/presentationml/2006/ole">
            <p:oleObj spid="_x0000_s88198" name="Document" r:id="rId3" imgW="9080579" imgH="4515446" progId="Word.Document.8">
              <p:embed/>
            </p:oleObj>
          </a:graphicData>
        </a:graphic>
      </p:graphicFrame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39552" y="385500"/>
            <a:ext cx="3456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 smtClean="0">
                <a:solidFill>
                  <a:srgbClr val="9933FF"/>
                </a:solidFill>
                <a:latin typeface="黑体" pitchFamily="2" charset="-122"/>
                <a:ea typeface="黑体" pitchFamily="2" charset="-122"/>
              </a:rPr>
              <a:t>、数列极限定义</a:t>
            </a:r>
            <a:endParaRPr lang="zh-CN" altLang="en-US" sz="2800" dirty="0">
              <a:solidFill>
                <a:srgbClr val="9933FF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686379" y="5142135"/>
            <a:ext cx="7100331" cy="519113"/>
            <a:chOff x="683568" y="5430167"/>
            <a:chExt cx="7309712" cy="519113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6" name="Text Box 34"/>
            <p:cNvSpPr txBox="1">
              <a:spLocks noChangeArrowheads="1"/>
            </p:cNvSpPr>
            <p:nvPr/>
          </p:nvSpPr>
          <p:spPr bwMode="auto">
            <a:xfrm>
              <a:off x="683568" y="5430167"/>
              <a:ext cx="1666875" cy="519113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33CC"/>
                  </a:solidFill>
                  <a:ea typeface="黑体" pitchFamily="2" charset="-122"/>
                </a:rPr>
                <a:t>注意：</a:t>
              </a:r>
              <a:endParaRPr lang="zh-CN" altLang="en-US" sz="2800" b="1" dirty="0">
                <a:solidFill>
                  <a:srgbClr val="0033CC"/>
                </a:solidFill>
              </a:endParaRPr>
            </a:p>
          </p:txBody>
        </p:sp>
        <p:sp>
          <p:nvSpPr>
            <p:cNvPr id="7" name="Text Box 40"/>
            <p:cNvSpPr txBox="1">
              <a:spLocks noChangeArrowheads="1"/>
            </p:cNvSpPr>
            <p:nvPr/>
          </p:nvSpPr>
          <p:spPr bwMode="auto">
            <a:xfrm>
              <a:off x="1744880" y="5430167"/>
              <a:ext cx="6248400" cy="519113"/>
            </a:xfrm>
            <a:prstGeom prst="rect">
              <a:avLst/>
            </a:prstGeom>
            <a:grpFill/>
            <a:ln w="9525">
              <a:solidFill>
                <a:srgbClr val="FFC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00FF"/>
                  </a:solidFill>
                </a:rPr>
                <a:t>数列极限的定义未给出求极限的方法</a:t>
              </a:r>
              <a:r>
                <a:rPr lang="en-US" altLang="zh-CN" sz="2800" b="1" dirty="0">
                  <a:solidFill>
                    <a:srgbClr val="9900FF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3325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4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963652191"/>
              </p:ext>
            </p:extLst>
          </p:nvPr>
        </p:nvGraphicFramePr>
        <p:xfrm>
          <a:off x="1066800" y="609600"/>
          <a:ext cx="6457528" cy="1138584"/>
        </p:xfrm>
        <a:graphic>
          <a:graphicData uri="http://schemas.openxmlformats.org/presentationml/2006/ole">
            <p:oleObj spid="_x0000_s168729" name="公式" r:id="rId3" imgW="6769100" imgH="1193800" progId="Equation.3">
              <p:embed/>
            </p:oleObj>
          </a:graphicData>
        </a:graphic>
      </p:graphicFrame>
      <p:grpSp>
        <p:nvGrpSpPr>
          <p:cNvPr id="25634" name="Group 34"/>
          <p:cNvGrpSpPr>
            <a:grpSpLocks/>
          </p:cNvGrpSpPr>
          <p:nvPr/>
        </p:nvGrpSpPr>
        <p:grpSpPr bwMode="auto">
          <a:xfrm>
            <a:off x="1219200" y="3962400"/>
            <a:ext cx="6056313" cy="328613"/>
            <a:chOff x="960" y="1296"/>
            <a:chExt cx="3815" cy="207"/>
          </a:xfrm>
        </p:grpSpPr>
        <p:sp>
          <p:nvSpPr>
            <p:cNvPr id="25629" name="Line 29"/>
            <p:cNvSpPr>
              <a:spLocks noChangeShapeType="1"/>
            </p:cNvSpPr>
            <p:nvPr/>
          </p:nvSpPr>
          <p:spPr bwMode="auto">
            <a:xfrm>
              <a:off x="960" y="1296"/>
              <a:ext cx="37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30" name="Object 30"/>
            <p:cNvGraphicFramePr>
              <a:graphicFrameLocks noChangeAspect="1"/>
            </p:cNvGraphicFramePr>
            <p:nvPr/>
          </p:nvGraphicFramePr>
          <p:xfrm>
            <a:off x="4608" y="1344"/>
            <a:ext cx="167" cy="159"/>
          </p:xfrm>
          <a:graphic>
            <a:graphicData uri="http://schemas.openxmlformats.org/presentationml/2006/ole">
              <p:oleObj spid="_x0000_s168730" name="公式" r:id="rId4" imgW="266469" imgH="253780" progId="Equation.3">
                <p:embed/>
              </p:oleObj>
            </a:graphicData>
          </a:graphic>
        </p:graphicFrame>
      </p:grpSp>
      <p:sp>
        <p:nvSpPr>
          <p:cNvPr id="25606" name="Oval 6"/>
          <p:cNvSpPr>
            <a:spLocks noChangeArrowheads="1"/>
          </p:cNvSpPr>
          <p:nvPr/>
        </p:nvSpPr>
        <p:spPr bwMode="auto">
          <a:xfrm>
            <a:off x="4800600" y="39243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Oval 8"/>
          <p:cNvSpPr>
            <a:spLocks noChangeArrowheads="1"/>
          </p:cNvSpPr>
          <p:nvPr/>
        </p:nvSpPr>
        <p:spPr bwMode="auto">
          <a:xfrm>
            <a:off x="3581400" y="39243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Oval 9"/>
          <p:cNvSpPr>
            <a:spLocks noChangeArrowheads="1"/>
          </p:cNvSpPr>
          <p:nvPr/>
        </p:nvSpPr>
        <p:spPr bwMode="auto">
          <a:xfrm>
            <a:off x="3962400" y="39243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4572000" y="39243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5643" name="Group 43"/>
          <p:cNvGrpSpPr>
            <a:grpSpLocks/>
          </p:cNvGrpSpPr>
          <p:nvPr/>
        </p:nvGrpSpPr>
        <p:grpSpPr bwMode="auto">
          <a:xfrm>
            <a:off x="2571750" y="3924300"/>
            <a:ext cx="368300" cy="495300"/>
            <a:chOff x="1620" y="2616"/>
            <a:chExt cx="232" cy="312"/>
          </a:xfrm>
        </p:grpSpPr>
        <p:sp>
          <p:nvSpPr>
            <p:cNvPr id="25602" name="Oval 2"/>
            <p:cNvSpPr>
              <a:spLocks noChangeArrowheads="1"/>
            </p:cNvSpPr>
            <p:nvPr/>
          </p:nvSpPr>
          <p:spPr bwMode="auto">
            <a:xfrm>
              <a:off x="1680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2" name="Object 12"/>
            <p:cNvGraphicFramePr>
              <a:graphicFrameLocks noChangeAspect="1"/>
            </p:cNvGraphicFramePr>
            <p:nvPr/>
          </p:nvGraphicFramePr>
          <p:xfrm>
            <a:off x="1620" y="2640"/>
            <a:ext cx="232" cy="288"/>
          </p:xfrm>
          <a:graphic>
            <a:graphicData uri="http://schemas.openxmlformats.org/presentationml/2006/ole">
              <p:oleObj spid="_x0000_s168731" name="公式" r:id="rId5" imgW="368300" imgH="457200" progId="Equation.3">
                <p:embed/>
              </p:oleObj>
            </a:graphicData>
          </a:graphic>
        </p:graphicFrame>
      </p:grpSp>
      <p:grpSp>
        <p:nvGrpSpPr>
          <p:cNvPr id="25644" name="Group 44"/>
          <p:cNvGrpSpPr>
            <a:grpSpLocks/>
          </p:cNvGrpSpPr>
          <p:nvPr/>
        </p:nvGrpSpPr>
        <p:grpSpPr bwMode="auto">
          <a:xfrm>
            <a:off x="2046288" y="3924300"/>
            <a:ext cx="392112" cy="495300"/>
            <a:chOff x="1289" y="2616"/>
            <a:chExt cx="247" cy="312"/>
          </a:xfrm>
        </p:grpSpPr>
        <p:sp>
          <p:nvSpPr>
            <p:cNvPr id="25603" name="Oval 3"/>
            <p:cNvSpPr>
              <a:spLocks noChangeArrowheads="1"/>
            </p:cNvSpPr>
            <p:nvPr/>
          </p:nvSpPr>
          <p:spPr bwMode="auto">
            <a:xfrm>
              <a:off x="1344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3" name="Object 13"/>
            <p:cNvGraphicFramePr>
              <a:graphicFrameLocks noChangeAspect="1"/>
            </p:cNvGraphicFramePr>
            <p:nvPr/>
          </p:nvGraphicFramePr>
          <p:xfrm>
            <a:off x="1289" y="2640"/>
            <a:ext cx="247" cy="288"/>
          </p:xfrm>
          <a:graphic>
            <a:graphicData uri="http://schemas.openxmlformats.org/presentationml/2006/ole">
              <p:oleObj spid="_x0000_s168732" name="公式" r:id="rId6" imgW="393529" imgH="457002" progId="Equation.3">
                <p:embed/>
              </p:oleObj>
            </a:graphicData>
          </a:graphic>
        </p:graphicFrame>
      </p:grpSp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5029200" y="3962400"/>
          <a:ext cx="762000" cy="457200"/>
        </p:xfrm>
        <a:graphic>
          <a:graphicData uri="http://schemas.openxmlformats.org/presentationml/2006/ole">
            <p:oleObj spid="_x0000_s168733" name="公式" r:id="rId7" imgW="762000" imgH="457200" progId="Equation.3">
              <p:embed/>
            </p:oleObj>
          </a:graphicData>
        </a:graphic>
      </p:graphicFrame>
      <p:grpSp>
        <p:nvGrpSpPr>
          <p:cNvPr id="25648" name="Group 48"/>
          <p:cNvGrpSpPr>
            <a:grpSpLocks/>
          </p:cNvGrpSpPr>
          <p:nvPr/>
        </p:nvGrpSpPr>
        <p:grpSpPr bwMode="auto">
          <a:xfrm>
            <a:off x="3200400" y="3924300"/>
            <a:ext cx="736600" cy="495300"/>
            <a:chOff x="2016" y="2616"/>
            <a:chExt cx="464" cy="312"/>
          </a:xfrm>
        </p:grpSpPr>
        <p:sp>
          <p:nvSpPr>
            <p:cNvPr id="25607" name="Oval 7"/>
            <p:cNvSpPr>
              <a:spLocks noChangeArrowheads="1"/>
            </p:cNvSpPr>
            <p:nvPr/>
          </p:nvSpPr>
          <p:spPr bwMode="auto">
            <a:xfrm>
              <a:off x="2160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16" name="Object 16"/>
            <p:cNvGraphicFramePr>
              <a:graphicFrameLocks noChangeAspect="1"/>
            </p:cNvGraphicFramePr>
            <p:nvPr/>
          </p:nvGraphicFramePr>
          <p:xfrm>
            <a:off x="2016" y="2640"/>
            <a:ext cx="464" cy="288"/>
          </p:xfrm>
          <a:graphic>
            <a:graphicData uri="http://schemas.openxmlformats.org/presentationml/2006/ole">
              <p:oleObj spid="_x0000_s168734" name="公式" r:id="rId8" imgW="736600" imgH="457200" progId="Equation.3">
                <p:embed/>
              </p:oleObj>
            </a:graphicData>
          </a:graphic>
        </p:graphicFrame>
      </p:grpSp>
      <p:grpSp>
        <p:nvGrpSpPr>
          <p:cNvPr id="25645" name="Group 45"/>
          <p:cNvGrpSpPr>
            <a:grpSpLocks/>
          </p:cNvGrpSpPr>
          <p:nvPr/>
        </p:nvGrpSpPr>
        <p:grpSpPr bwMode="auto">
          <a:xfrm>
            <a:off x="6096000" y="3924300"/>
            <a:ext cx="392113" cy="495300"/>
            <a:chOff x="3840" y="2616"/>
            <a:chExt cx="247" cy="312"/>
          </a:xfrm>
        </p:grpSpPr>
        <p:graphicFrame>
          <p:nvGraphicFramePr>
            <p:cNvPr id="25614" name="Object 14"/>
            <p:cNvGraphicFramePr>
              <a:graphicFrameLocks noChangeAspect="1"/>
            </p:cNvGraphicFramePr>
            <p:nvPr/>
          </p:nvGraphicFramePr>
          <p:xfrm>
            <a:off x="3840" y="2640"/>
            <a:ext cx="247" cy="288"/>
          </p:xfrm>
          <a:graphic>
            <a:graphicData uri="http://schemas.openxmlformats.org/presentationml/2006/ole">
              <p:oleObj spid="_x0000_s168735" name="公式" r:id="rId9" imgW="393529" imgH="457002" progId="Equation.3">
                <p:embed/>
              </p:oleObj>
            </a:graphicData>
          </a:graphic>
        </p:graphicFrame>
        <p:sp>
          <p:nvSpPr>
            <p:cNvPr id="25617" name="Oval 17"/>
            <p:cNvSpPr>
              <a:spLocks noChangeArrowheads="1"/>
            </p:cNvSpPr>
            <p:nvPr/>
          </p:nvSpPr>
          <p:spPr bwMode="auto">
            <a:xfrm>
              <a:off x="3936" y="2616"/>
              <a:ext cx="48" cy="48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5618" name="Text Box 18"/>
          <p:cNvSpPr txBox="1">
            <a:spLocks noChangeArrowheads="1"/>
          </p:cNvSpPr>
          <p:nvPr/>
        </p:nvSpPr>
        <p:spPr bwMode="auto">
          <a:xfrm>
            <a:off x="762000" y="2743200"/>
            <a:ext cx="1828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几何解释</a:t>
            </a:r>
            <a:r>
              <a:rPr lang="en-US" altLang="zh-CN" sz="2800" b="1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25619" name="Oval 19"/>
          <p:cNvSpPr>
            <a:spLocks noChangeArrowheads="1"/>
          </p:cNvSpPr>
          <p:nvPr/>
        </p:nvSpPr>
        <p:spPr bwMode="auto">
          <a:xfrm>
            <a:off x="5105400" y="39243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0" name="Oval 20"/>
          <p:cNvSpPr>
            <a:spLocks noChangeArrowheads="1"/>
          </p:cNvSpPr>
          <p:nvPr/>
        </p:nvSpPr>
        <p:spPr bwMode="auto">
          <a:xfrm>
            <a:off x="3810000" y="39243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1" name="Oval 21"/>
          <p:cNvSpPr>
            <a:spLocks noChangeArrowheads="1"/>
          </p:cNvSpPr>
          <p:nvPr/>
        </p:nvSpPr>
        <p:spPr bwMode="auto">
          <a:xfrm>
            <a:off x="5334000" y="39243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2" name="Oval 22"/>
          <p:cNvSpPr>
            <a:spLocks noChangeArrowheads="1"/>
          </p:cNvSpPr>
          <p:nvPr/>
        </p:nvSpPr>
        <p:spPr bwMode="auto">
          <a:xfrm>
            <a:off x="4191000" y="3924300"/>
            <a:ext cx="76200" cy="762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23" name="AutoShape 23"/>
          <p:cNvSpPr>
            <a:spLocks/>
          </p:cNvSpPr>
          <p:nvPr/>
        </p:nvSpPr>
        <p:spPr bwMode="auto">
          <a:xfrm rot="5400000">
            <a:off x="4267200" y="2476500"/>
            <a:ext cx="342900" cy="2552700"/>
          </a:xfrm>
          <a:prstGeom prst="leftBrace">
            <a:avLst>
              <a:gd name="adj1" fmla="val 62037"/>
              <a:gd name="adj2" fmla="val 50000"/>
            </a:avLst>
          </a:prstGeom>
          <a:noFill/>
          <a:ln w="254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5624" name="Object 24"/>
          <p:cNvGraphicFramePr>
            <a:graphicFrameLocks noChangeAspect="1"/>
          </p:cNvGraphicFramePr>
          <p:nvPr/>
        </p:nvGraphicFramePr>
        <p:xfrm>
          <a:off x="4267200" y="3200400"/>
          <a:ext cx="404813" cy="330200"/>
        </p:xfrm>
        <a:graphic>
          <a:graphicData uri="http://schemas.openxmlformats.org/presentationml/2006/ole">
            <p:oleObj spid="_x0000_s168736" name="公式" r:id="rId10" imgW="400050" imgH="323931" progId="Equation.3">
              <p:embed/>
            </p:oleObj>
          </a:graphicData>
        </a:graphic>
      </p:graphicFrame>
      <p:grpSp>
        <p:nvGrpSpPr>
          <p:cNvPr id="25650" name="Group 50"/>
          <p:cNvGrpSpPr>
            <a:grpSpLocks/>
          </p:cNvGrpSpPr>
          <p:nvPr/>
        </p:nvGrpSpPr>
        <p:grpSpPr bwMode="auto">
          <a:xfrm>
            <a:off x="2711450" y="3481388"/>
            <a:ext cx="773113" cy="519112"/>
            <a:chOff x="1708" y="2337"/>
            <a:chExt cx="487" cy="327"/>
          </a:xfrm>
        </p:grpSpPr>
        <p:sp>
          <p:nvSpPr>
            <p:cNvPr id="25610" name="Oval 10"/>
            <p:cNvSpPr>
              <a:spLocks noChangeArrowheads="1"/>
            </p:cNvSpPr>
            <p:nvPr/>
          </p:nvSpPr>
          <p:spPr bwMode="auto">
            <a:xfrm>
              <a:off x="1968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25" name="Object 25"/>
            <p:cNvGraphicFramePr>
              <a:graphicFrameLocks noChangeAspect="1"/>
            </p:cNvGraphicFramePr>
            <p:nvPr/>
          </p:nvGraphicFramePr>
          <p:xfrm>
            <a:off x="1708" y="2337"/>
            <a:ext cx="487" cy="159"/>
          </p:xfrm>
          <a:graphic>
            <a:graphicData uri="http://schemas.openxmlformats.org/presentationml/2006/ole">
              <p:oleObj spid="_x0000_s168737" name="公式" r:id="rId11" imgW="761968" imgH="247813" progId="Equation.3">
                <p:embed/>
              </p:oleObj>
            </a:graphicData>
          </a:graphic>
        </p:graphicFrame>
      </p:grpSp>
      <p:grpSp>
        <p:nvGrpSpPr>
          <p:cNvPr id="25651" name="Group 51"/>
          <p:cNvGrpSpPr>
            <a:grpSpLocks/>
          </p:cNvGrpSpPr>
          <p:nvPr/>
        </p:nvGrpSpPr>
        <p:grpSpPr bwMode="auto">
          <a:xfrm>
            <a:off x="5251450" y="3422650"/>
            <a:ext cx="787400" cy="577850"/>
            <a:chOff x="3308" y="2300"/>
            <a:chExt cx="496" cy="364"/>
          </a:xfrm>
        </p:grpSpPr>
        <p:sp>
          <p:nvSpPr>
            <p:cNvPr id="25605" name="Oval 5"/>
            <p:cNvSpPr>
              <a:spLocks noChangeArrowheads="1"/>
            </p:cNvSpPr>
            <p:nvPr/>
          </p:nvSpPr>
          <p:spPr bwMode="auto">
            <a:xfrm>
              <a:off x="3600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26" name="Object 26"/>
            <p:cNvGraphicFramePr>
              <a:graphicFrameLocks noChangeAspect="1"/>
            </p:cNvGraphicFramePr>
            <p:nvPr/>
          </p:nvGraphicFramePr>
          <p:xfrm>
            <a:off x="3308" y="2300"/>
            <a:ext cx="496" cy="167"/>
          </p:xfrm>
          <a:graphic>
            <a:graphicData uri="http://schemas.openxmlformats.org/presentationml/2006/ole">
              <p:oleObj spid="_x0000_s168738" name="公式" r:id="rId12" imgW="781034" imgH="257029" progId="Equation.3">
                <p:embed/>
              </p:oleObj>
            </a:graphicData>
          </a:graphic>
        </p:graphicFrame>
      </p:grpSp>
      <p:grpSp>
        <p:nvGrpSpPr>
          <p:cNvPr id="25649" name="Group 49"/>
          <p:cNvGrpSpPr>
            <a:grpSpLocks/>
          </p:cNvGrpSpPr>
          <p:nvPr/>
        </p:nvGrpSpPr>
        <p:grpSpPr bwMode="auto">
          <a:xfrm>
            <a:off x="4362450" y="3924300"/>
            <a:ext cx="239713" cy="419100"/>
            <a:chOff x="2748" y="2616"/>
            <a:chExt cx="151" cy="264"/>
          </a:xfrm>
        </p:grpSpPr>
        <p:sp>
          <p:nvSpPr>
            <p:cNvPr id="25604" name="Oval 4"/>
            <p:cNvSpPr>
              <a:spLocks noChangeArrowheads="1"/>
            </p:cNvSpPr>
            <p:nvPr/>
          </p:nvSpPr>
          <p:spPr bwMode="auto">
            <a:xfrm>
              <a:off x="2784" y="2616"/>
              <a:ext cx="48" cy="4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27" name="Object 27"/>
            <p:cNvGraphicFramePr>
              <a:graphicFrameLocks noChangeAspect="1"/>
            </p:cNvGraphicFramePr>
            <p:nvPr/>
          </p:nvGraphicFramePr>
          <p:xfrm>
            <a:off x="2748" y="2721"/>
            <a:ext cx="151" cy="159"/>
          </p:xfrm>
          <a:graphic>
            <a:graphicData uri="http://schemas.openxmlformats.org/presentationml/2006/ole">
              <p:oleObj spid="_x0000_s168739" name="公式" r:id="rId13" imgW="228454" imgH="247813" progId="Equation.3">
                <p:embed/>
              </p:oleObj>
            </a:graphicData>
          </a:graphic>
        </p:graphicFrame>
      </p:grpSp>
      <p:graphicFrame>
        <p:nvGraphicFramePr>
          <p:cNvPr id="25631" name="Object 31"/>
          <p:cNvGraphicFramePr>
            <a:graphicFrameLocks noChangeAspect="1"/>
          </p:cNvGraphicFramePr>
          <p:nvPr/>
        </p:nvGraphicFramePr>
        <p:xfrm>
          <a:off x="990600" y="4838700"/>
          <a:ext cx="6775450" cy="952500"/>
        </p:xfrm>
        <a:graphic>
          <a:graphicData uri="http://schemas.openxmlformats.org/presentationml/2006/ole">
            <p:oleObj spid="_x0000_s168740" name="公式" r:id="rId14" imgW="7581900" imgH="1066800" progId="Equation.3">
              <p:embed/>
            </p:oleObj>
          </a:graphicData>
        </a:graphic>
      </p:graphicFrame>
      <p:graphicFrame>
        <p:nvGraphicFramePr>
          <p:cNvPr id="2563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723094045"/>
              </p:ext>
            </p:extLst>
          </p:nvPr>
        </p:nvGraphicFramePr>
        <p:xfrm>
          <a:off x="1066800" y="647700"/>
          <a:ext cx="1816100" cy="405036"/>
        </p:xfrm>
        <a:graphic>
          <a:graphicData uri="http://schemas.openxmlformats.org/presentationml/2006/ole">
            <p:oleObj spid="_x0000_s168741" name="公式" r:id="rId15" imgW="1816100" imgH="419100" progId="Equation.3">
              <p:embed/>
            </p:oleObj>
          </a:graphicData>
        </a:graphic>
      </p:graphicFrame>
      <p:sp>
        <p:nvSpPr>
          <p:cNvPr id="25638" name="Text Box 38"/>
          <p:cNvSpPr txBox="1">
            <a:spLocks noChangeArrowheads="1"/>
          </p:cNvSpPr>
          <p:nvPr/>
        </p:nvSpPr>
        <p:spPr bwMode="auto">
          <a:xfrm>
            <a:off x="838200" y="1976438"/>
            <a:ext cx="1219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/>
              <a:t>其中</a:t>
            </a:r>
          </a:p>
        </p:txBody>
      </p:sp>
      <p:graphicFrame>
        <p:nvGraphicFramePr>
          <p:cNvPr id="25639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10391642"/>
              </p:ext>
            </p:extLst>
          </p:nvPr>
        </p:nvGraphicFramePr>
        <p:xfrm>
          <a:off x="1890713" y="2060848"/>
          <a:ext cx="3091212" cy="393427"/>
        </p:xfrm>
        <a:graphic>
          <a:graphicData uri="http://schemas.openxmlformats.org/presentationml/2006/ole">
            <p:oleObj spid="_x0000_s168742" name="公式" r:id="rId16" imgW="3340100" imgH="444500" progId="Equation.3">
              <p:embed/>
            </p:oleObj>
          </a:graphicData>
        </a:graphic>
      </p:graphicFrame>
      <p:graphicFrame>
        <p:nvGraphicFramePr>
          <p:cNvPr id="2564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99944469"/>
              </p:ext>
            </p:extLst>
          </p:nvPr>
        </p:nvGraphicFramePr>
        <p:xfrm>
          <a:off x="5143500" y="2047218"/>
          <a:ext cx="3287709" cy="377552"/>
        </p:xfrm>
        <a:graphic>
          <a:graphicData uri="http://schemas.openxmlformats.org/presentationml/2006/ole">
            <p:oleObj spid="_x0000_s168743" name="公式" r:id="rId17" imgW="3657600" imgH="4191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98794380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withGroup">
                            <p:stCondLst>
                              <p:cond delay="51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2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25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with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withGroup">
                            <p:stCondLst>
                              <p:cond delay="5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5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 animBg="1"/>
      <p:bldP spid="25608" grpId="0" animBg="1"/>
      <p:bldP spid="25609" grpId="0" animBg="1"/>
      <p:bldP spid="25611" grpId="0" animBg="1"/>
      <p:bldP spid="25618" grpId="0" autoUpdateAnimBg="0"/>
      <p:bldP spid="25619" grpId="0" animBg="1"/>
      <p:bldP spid="25620" grpId="0" animBg="1"/>
      <p:bldP spid="25621" grpId="0" animBg="1"/>
      <p:bldP spid="25622" grpId="0" animBg="1"/>
      <p:bldP spid="25623" grpId="0" animBg="1"/>
      <p:bldP spid="2563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09268382"/>
              </p:ext>
            </p:extLst>
          </p:nvPr>
        </p:nvGraphicFramePr>
        <p:xfrm>
          <a:off x="323528" y="116632"/>
          <a:ext cx="7992888" cy="3227159"/>
        </p:xfrm>
        <a:graphic>
          <a:graphicData uri="http://schemas.openxmlformats.org/presentationml/2006/ole">
            <p:oleObj spid="_x0000_s89468" name="Document" r:id="rId3" imgW="8626586" imgH="3490222" progId="Word.Document.8">
              <p:embed/>
            </p:oleObj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10353246"/>
              </p:ext>
            </p:extLst>
          </p:nvPr>
        </p:nvGraphicFramePr>
        <p:xfrm>
          <a:off x="357158" y="4686318"/>
          <a:ext cx="7827962" cy="1385888"/>
        </p:xfrm>
        <a:graphic>
          <a:graphicData uri="http://schemas.openxmlformats.org/presentationml/2006/ole">
            <p:oleObj spid="_x0000_s89469" name="Document" r:id="rId4" imgW="8760516" imgH="1559966" progId="Word.Document.8">
              <p:embed/>
            </p:oleObj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05570183"/>
              </p:ext>
            </p:extLst>
          </p:nvPr>
        </p:nvGraphicFramePr>
        <p:xfrm>
          <a:off x="395288" y="3286124"/>
          <a:ext cx="7586662" cy="1271588"/>
        </p:xfrm>
        <a:graphic>
          <a:graphicData uri="http://schemas.openxmlformats.org/presentationml/2006/ole">
            <p:oleObj spid="_x0000_s89470" name="Document" r:id="rId5" imgW="8249108" imgH="1387474" progId="Word.Document.8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330645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611188" y="92075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485900" y="692150"/>
          <a:ext cx="3822700" cy="952500"/>
        </p:xfrm>
        <a:graphic>
          <a:graphicData uri="http://schemas.openxmlformats.org/presentationml/2006/ole">
            <p:oleObj spid="_x0000_s172462" name="公式" r:id="rId3" imgW="3822700" imgH="952500" progId="Equation.3">
              <p:embed/>
            </p:oleObj>
          </a:graphicData>
        </a:graphic>
      </p:graphicFrame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687388" y="1925638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1606550" y="1951038"/>
          <a:ext cx="1054100" cy="481012"/>
        </p:xfrm>
        <a:graphic>
          <a:graphicData uri="http://schemas.openxmlformats.org/presentationml/2006/ole">
            <p:oleObj spid="_x0000_s172463" name="公式" r:id="rId4" imgW="1054100" imgH="482600" progId="Equation.3">
              <p:embed/>
            </p:oleObj>
          </a:graphicData>
        </a:graphic>
      </p:graphicFrame>
      <p:graphicFrame>
        <p:nvGraphicFramePr>
          <p:cNvPr id="14343" name="Object 7"/>
          <p:cNvGraphicFramePr>
            <a:graphicFrameLocks noChangeAspect="1"/>
          </p:cNvGraphicFramePr>
          <p:nvPr/>
        </p:nvGraphicFramePr>
        <p:xfrm>
          <a:off x="2819400" y="1657350"/>
          <a:ext cx="2679700" cy="1066800"/>
        </p:xfrm>
        <a:graphic>
          <a:graphicData uri="http://schemas.openxmlformats.org/presentationml/2006/ole">
            <p:oleObj spid="_x0000_s172464" name="公式" r:id="rId5" imgW="2679700" imgH="1066800" progId="Equation.3">
              <p:embed/>
            </p:oleObj>
          </a:graphicData>
        </a:graphic>
      </p:graphicFrame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5638800" y="1695450"/>
          <a:ext cx="582613" cy="901700"/>
        </p:xfrm>
        <a:graphic>
          <a:graphicData uri="http://schemas.openxmlformats.org/presentationml/2006/ole">
            <p:oleObj spid="_x0000_s172465" name="公式" r:id="rId6" imgW="583947" imgH="901309" progId="Equation.3">
              <p:embed/>
            </p:oleObj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1066800" y="2968625"/>
          <a:ext cx="1504950" cy="403225"/>
        </p:xfrm>
        <a:graphic>
          <a:graphicData uri="http://schemas.openxmlformats.org/presentationml/2006/ole">
            <p:oleObj spid="_x0000_s172466" name="公式" r:id="rId7" imgW="1651000" imgH="444500" progId="Equation.3">
              <p:embed/>
            </p:oleObj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2743200" y="2960688"/>
          <a:ext cx="1895475" cy="434975"/>
        </p:xfrm>
        <a:graphic>
          <a:graphicData uri="http://schemas.openxmlformats.org/presentationml/2006/ole">
            <p:oleObj spid="_x0000_s172467" name="公式" r:id="rId8" imgW="2095500" imgH="482600" progId="Equation.3">
              <p:embed/>
            </p:oleObj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4826000" y="2759075"/>
          <a:ext cx="1574800" cy="815975"/>
        </p:xfrm>
        <a:graphic>
          <a:graphicData uri="http://schemas.openxmlformats.org/presentationml/2006/ole">
            <p:oleObj spid="_x0000_s172468" name="公式" r:id="rId9" imgW="1739900" imgH="901700" progId="Equation.3">
              <p:embed/>
            </p:oleObj>
          </a:graphicData>
        </a:graphic>
      </p:graphicFrame>
      <p:graphicFrame>
        <p:nvGraphicFramePr>
          <p:cNvPr id="14348" name="Object 12"/>
          <p:cNvGraphicFramePr>
            <a:graphicFrameLocks noChangeAspect="1"/>
          </p:cNvGraphicFramePr>
          <p:nvPr/>
        </p:nvGraphicFramePr>
        <p:xfrm>
          <a:off x="6629400" y="2759075"/>
          <a:ext cx="1219200" cy="815975"/>
        </p:xfrm>
        <a:graphic>
          <a:graphicData uri="http://schemas.openxmlformats.org/presentationml/2006/ole">
            <p:oleObj spid="_x0000_s172469" name="公式" r:id="rId10" imgW="1346200" imgH="901700" progId="Equation.3">
              <p:embed/>
            </p:oleObj>
          </a:graphicData>
        </a:graphic>
      </p:graphicFrame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990600" y="3644900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所以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143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222648541"/>
              </p:ext>
            </p:extLst>
          </p:nvPr>
        </p:nvGraphicFramePr>
        <p:xfrm>
          <a:off x="2058938" y="3495675"/>
          <a:ext cx="1504950" cy="815975"/>
        </p:xfrm>
        <a:graphic>
          <a:graphicData uri="http://schemas.openxmlformats.org/presentationml/2006/ole">
            <p:oleObj spid="_x0000_s172470" name="公式" r:id="rId11" imgW="1663700" imgH="901700" progId="Equation.3">
              <p:embed/>
            </p:oleObj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3748088" y="3702050"/>
          <a:ext cx="1966912" cy="401638"/>
        </p:xfrm>
        <a:graphic>
          <a:graphicData uri="http://schemas.openxmlformats.org/presentationml/2006/ole">
            <p:oleObj spid="_x0000_s172471" name="公式" r:id="rId12" imgW="2171700" imgH="444500" progId="Equation.3">
              <p:embed/>
            </p:oleObj>
          </a:graphicData>
        </a:graphic>
      </p:graphicFrame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1044575" y="4344988"/>
          <a:ext cx="3516313" cy="969962"/>
        </p:xfrm>
        <a:graphic>
          <a:graphicData uri="http://schemas.openxmlformats.org/presentationml/2006/ole">
            <p:oleObj spid="_x0000_s172472" name="公式" r:id="rId13" imgW="3683000" imgH="1016000" progId="Equation.3">
              <p:embed/>
            </p:oleObj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4927600" y="4316413"/>
          <a:ext cx="3225800" cy="909637"/>
        </p:xfrm>
        <a:graphic>
          <a:graphicData uri="http://schemas.openxmlformats.org/presentationml/2006/ole">
            <p:oleObj spid="_x0000_s172473" name="公式" r:id="rId14" imgW="3378200" imgH="9525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61194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4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1" grpId="0" autoUpdateAnimBg="0"/>
      <p:bldP spid="1434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773113" y="69215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2</a:t>
            </a:r>
          </a:p>
        </p:txBody>
      </p:sp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733550" y="762000"/>
          <a:ext cx="5970588" cy="571500"/>
        </p:xfrm>
        <a:graphic>
          <a:graphicData uri="http://schemas.openxmlformats.org/presentationml/2006/ole">
            <p:oleObj spid="_x0000_s182341" name="公式" r:id="rId3" imgW="5969000" imgH="571500" progId="Equation.3">
              <p:embed/>
            </p:oleObj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55650" y="1416050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1455738" y="2197100"/>
          <a:ext cx="1079500" cy="469900"/>
        </p:xfrm>
        <a:graphic>
          <a:graphicData uri="http://schemas.openxmlformats.org/presentationml/2006/ole">
            <p:oleObj spid="_x0000_s182342" name="公式" r:id="rId4" imgW="1079500" imgH="469900" progId="Equation.3">
              <p:embed/>
            </p:oleObj>
          </a:graphicData>
        </a:graphic>
      </p:graphicFrame>
      <p:graphicFrame>
        <p:nvGraphicFramePr>
          <p:cNvPr id="15368" name="Object 8"/>
          <p:cNvGraphicFramePr>
            <a:graphicFrameLocks noChangeAspect="1"/>
          </p:cNvGraphicFramePr>
          <p:nvPr/>
        </p:nvGraphicFramePr>
        <p:xfrm>
          <a:off x="2611438" y="2192338"/>
          <a:ext cx="1371600" cy="481012"/>
        </p:xfrm>
        <a:graphic>
          <a:graphicData uri="http://schemas.openxmlformats.org/presentationml/2006/ole">
            <p:oleObj spid="_x0000_s182343" name="公式" r:id="rId5" imgW="1371600" imgH="482600" progId="Equation.3">
              <p:embed/>
            </p:oleObj>
          </a:graphicData>
        </a:graphic>
      </p:graphicFrame>
      <p:graphicFrame>
        <p:nvGraphicFramePr>
          <p:cNvPr id="15369" name="Object 9"/>
          <p:cNvGraphicFramePr>
            <a:graphicFrameLocks noChangeAspect="1"/>
          </p:cNvGraphicFramePr>
          <p:nvPr/>
        </p:nvGraphicFramePr>
        <p:xfrm>
          <a:off x="4732338" y="2192338"/>
          <a:ext cx="1371600" cy="442912"/>
        </p:xfrm>
        <a:graphic>
          <a:graphicData uri="http://schemas.openxmlformats.org/presentationml/2006/ole">
            <p:oleObj spid="_x0000_s182344" name="公式" r:id="rId6" imgW="1371600" imgH="444500" progId="Equation.3">
              <p:embed/>
            </p:oleObj>
          </a:graphicData>
        </a:graphic>
      </p:graphicFrame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1481138" y="1524000"/>
          <a:ext cx="1631950" cy="415925"/>
        </p:xfrm>
        <a:graphic>
          <a:graphicData uri="http://schemas.openxmlformats.org/presentationml/2006/ole">
            <p:oleObj spid="_x0000_s182345" name="公式" r:id="rId7" imgW="1790700" imgH="457200" progId="Equation.3">
              <p:embed/>
            </p:oleObj>
          </a:graphicData>
        </a:graphic>
      </p:graphicFrame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1360488" y="2852936"/>
            <a:ext cx="1066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所以</a:t>
            </a:r>
            <a:r>
              <a:rPr lang="en-US" altLang="zh-CN" sz="2800" b="1" dirty="0"/>
              <a:t>,</a:t>
            </a:r>
          </a:p>
        </p:txBody>
      </p:sp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4137025" y="2247900"/>
          <a:ext cx="531813" cy="330200"/>
        </p:xfrm>
        <a:graphic>
          <a:graphicData uri="http://schemas.openxmlformats.org/presentationml/2006/ole">
            <p:oleObj spid="_x0000_s182346" name="公式" r:id="rId8" imgW="533169" imgH="330057" progId="Equation.3">
              <p:embed/>
            </p:oleObj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3175000" y="1555750"/>
          <a:ext cx="2852738" cy="414338"/>
        </p:xfrm>
        <a:graphic>
          <a:graphicData uri="http://schemas.openxmlformats.org/presentationml/2006/ole">
            <p:oleObj spid="_x0000_s182347" name="公式" r:id="rId9" imgW="3149600" imgH="457200" progId="Equation.3">
              <p:embed/>
            </p:oleObj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2579688" y="2862263"/>
          <a:ext cx="1771650" cy="573087"/>
        </p:xfrm>
        <a:graphic>
          <a:graphicData uri="http://schemas.openxmlformats.org/presentationml/2006/ole">
            <p:oleObj spid="_x0000_s182348" name="公式" r:id="rId10" imgW="1803400" imgH="584200" progId="Equation.3">
              <p:embed/>
            </p:oleObj>
          </a:graphicData>
        </a:graphic>
      </p:graphicFrame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785786" y="3594100"/>
            <a:ext cx="596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</a:rPr>
              <a:t>结论</a:t>
            </a:r>
            <a:r>
              <a:rPr lang="en-US" altLang="zh-CN" sz="2800" b="1" dirty="0" smtClean="0">
                <a:solidFill>
                  <a:srgbClr val="0000FF"/>
                </a:solidFill>
              </a:rPr>
              <a:t>: </a:t>
            </a:r>
            <a:r>
              <a:rPr lang="zh-CN" altLang="en-US" sz="2800" b="1" dirty="0" smtClean="0"/>
              <a:t>常</a:t>
            </a:r>
            <a:r>
              <a:rPr lang="zh-CN" altLang="en-US" sz="2800" b="1" dirty="0" smtClean="0"/>
              <a:t>数</a:t>
            </a:r>
            <a:r>
              <a:rPr lang="zh-CN" altLang="en-US" sz="2800" b="1" dirty="0" smtClean="0"/>
              <a:t>数列</a:t>
            </a:r>
            <a:r>
              <a:rPr lang="zh-CN" altLang="en-US" sz="2800" b="1" dirty="0"/>
              <a:t>的极限等于同一常数</a:t>
            </a:r>
            <a:r>
              <a:rPr lang="en-US" altLang="zh-CN" sz="2800" b="1" dirty="0"/>
              <a:t>.</a:t>
            </a:r>
          </a:p>
        </p:txBody>
      </p:sp>
      <p:sp>
        <p:nvSpPr>
          <p:cNvPr id="15383" name="Text Box 23"/>
          <p:cNvSpPr txBox="1">
            <a:spLocks noChangeArrowheads="1"/>
          </p:cNvSpPr>
          <p:nvPr/>
        </p:nvSpPr>
        <p:spPr bwMode="auto">
          <a:xfrm>
            <a:off x="755650" y="4505325"/>
            <a:ext cx="11430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练习</a:t>
            </a:r>
            <a:r>
              <a:rPr lang="en-US" altLang="zh-CN" sz="2800" b="1" dirty="0" smtClean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:</a:t>
            </a:r>
            <a:endParaRPr lang="en-US" altLang="zh-CN" sz="2800" b="1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062649473"/>
              </p:ext>
            </p:extLst>
          </p:nvPr>
        </p:nvGraphicFramePr>
        <p:xfrm>
          <a:off x="1835696" y="4547592"/>
          <a:ext cx="5538787" cy="609600"/>
        </p:xfrm>
        <a:graphic>
          <a:graphicData uri="http://schemas.openxmlformats.org/presentationml/2006/ole">
            <p:oleObj spid="_x0000_s182349" name="Equation" r:id="rId11" imgW="5537160" imgH="60948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27139507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with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75"/>
                                        <p:tgtEl>
                                          <p:spTgt spid="15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  <p:bldP spid="15374" grpId="0" autoUpdateAnimBg="0"/>
      <p:bldP spid="15382" grpId="0" autoUpdateAnimBg="0"/>
      <p:bldP spid="1538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68313" y="142852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408113" y="192065"/>
          <a:ext cx="4241800" cy="633412"/>
        </p:xfrm>
        <a:graphic>
          <a:graphicData uri="http://schemas.openxmlformats.org/presentationml/2006/ole">
            <p:oleObj spid="_x0000_s171462" name="公式" r:id="rId3" imgW="4241800" imgH="635000" progId="Equation.3">
              <p:embed/>
            </p:oleObj>
          </a:graphicData>
        </a:graphic>
      </p:graphicFrame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487363" y="825477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证</a:t>
            </a:r>
            <a:endParaRPr lang="zh-CN" altLang="en-US" sz="2800" b="1">
              <a:solidFill>
                <a:srgbClr val="0000FF"/>
              </a:solidFill>
            </a:endParaRPr>
          </a:p>
        </p:txBody>
      </p:sp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1249363" y="887390"/>
          <a:ext cx="1504950" cy="403225"/>
        </p:xfrm>
        <a:graphic>
          <a:graphicData uri="http://schemas.openxmlformats.org/presentationml/2006/ole">
            <p:oleObj spid="_x0000_s171463" name="公式" r:id="rId4" imgW="1651000" imgH="444500" progId="Equation.3">
              <p:embed/>
            </p:oleObj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4142208736"/>
              </p:ext>
            </p:extLst>
          </p:nvPr>
        </p:nvGraphicFramePr>
        <p:xfrm>
          <a:off x="3279725" y="2121274"/>
          <a:ext cx="2378075" cy="527050"/>
        </p:xfrm>
        <a:graphic>
          <a:graphicData uri="http://schemas.openxmlformats.org/presentationml/2006/ole">
            <p:oleObj spid="_x0000_s171464" name="公式" r:id="rId5" imgW="2628900" imgH="584200" progId="Equation.3">
              <p:embed/>
            </p:oleObj>
          </a:graphicData>
        </a:graphic>
      </p:graphicFrame>
      <p:graphicFrame>
        <p:nvGraphicFramePr>
          <p:cNvPr id="1229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906613682"/>
              </p:ext>
            </p:extLst>
          </p:nvPr>
        </p:nvGraphicFramePr>
        <p:xfrm>
          <a:off x="5967362" y="2175249"/>
          <a:ext cx="1747838" cy="434975"/>
        </p:xfrm>
        <a:graphic>
          <a:graphicData uri="http://schemas.openxmlformats.org/presentationml/2006/ole">
            <p:oleObj spid="_x0000_s171465" name="公式" r:id="rId6" imgW="1930400" imgH="482600" progId="Equation.3">
              <p:embed/>
            </p:oleObj>
          </a:graphicData>
        </a:graphic>
      </p:graphicFrame>
      <p:graphicFrame>
        <p:nvGraphicFramePr>
          <p:cNvPr id="1230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63211664"/>
              </p:ext>
            </p:extLst>
          </p:nvPr>
        </p:nvGraphicFramePr>
        <p:xfrm>
          <a:off x="3228925" y="2800724"/>
          <a:ext cx="1895475" cy="906463"/>
        </p:xfrm>
        <a:graphic>
          <a:graphicData uri="http://schemas.openxmlformats.org/presentationml/2006/ole">
            <p:oleObj spid="_x0000_s171466" name="公式" r:id="rId7" imgW="2095500" imgH="1003300" progId="Equation.3">
              <p:embed/>
            </p:oleObj>
          </a:graphicData>
        </a:graphic>
      </p:graphicFrame>
      <p:graphicFrame>
        <p:nvGraphicFramePr>
          <p:cNvPr id="1230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7673124"/>
              </p:ext>
            </p:extLst>
          </p:nvPr>
        </p:nvGraphicFramePr>
        <p:xfrm>
          <a:off x="1263600" y="3850062"/>
          <a:ext cx="1966912" cy="401637"/>
        </p:xfrm>
        <a:graphic>
          <a:graphicData uri="http://schemas.openxmlformats.org/presentationml/2006/ole">
            <p:oleObj spid="_x0000_s171467" name="公式" r:id="rId8" imgW="2171700" imgH="444500" progId="Equation.3">
              <p:embed/>
            </p:oleObj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96824208"/>
              </p:ext>
            </p:extLst>
          </p:nvPr>
        </p:nvGraphicFramePr>
        <p:xfrm>
          <a:off x="3495625" y="3777037"/>
          <a:ext cx="2389187" cy="557212"/>
        </p:xfrm>
        <a:graphic>
          <a:graphicData uri="http://schemas.openxmlformats.org/presentationml/2006/ole">
            <p:oleObj spid="_x0000_s171468" name="公式" r:id="rId9" imgW="2501900" imgH="584200" progId="Equation.3">
              <p:embed/>
            </p:oleObj>
          </a:graphicData>
        </a:graphic>
      </p:graphicFrame>
      <p:graphicFrame>
        <p:nvGraphicFramePr>
          <p:cNvPr id="123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98320007"/>
              </p:ext>
            </p:extLst>
          </p:nvPr>
        </p:nvGraphicFramePr>
        <p:xfrm>
          <a:off x="6159450" y="3781799"/>
          <a:ext cx="2012950" cy="571500"/>
        </p:xfrm>
        <a:graphic>
          <a:graphicData uri="http://schemas.openxmlformats.org/presentationml/2006/ole">
            <p:oleObj spid="_x0000_s171469" name="公式" r:id="rId10" imgW="2108200" imgH="596900" progId="Equation.3">
              <p:embed/>
            </p:oleObj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90962171"/>
              </p:ext>
            </p:extLst>
          </p:nvPr>
        </p:nvGraphicFramePr>
        <p:xfrm>
          <a:off x="1259632" y="1515866"/>
          <a:ext cx="1181100" cy="415925"/>
        </p:xfrm>
        <a:graphic>
          <a:graphicData uri="http://schemas.openxmlformats.org/presentationml/2006/ole">
            <p:oleObj spid="_x0000_s171470" name="公式" r:id="rId11" imgW="1295400" imgH="457200" progId="Equation.3">
              <p:embed/>
            </p:oleObj>
          </a:graphicData>
        </a:graphic>
      </p:graphicFrame>
      <p:graphicFrame>
        <p:nvGraphicFramePr>
          <p:cNvPr id="1230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96968383"/>
              </p:ext>
            </p:extLst>
          </p:nvPr>
        </p:nvGraphicFramePr>
        <p:xfrm>
          <a:off x="2635994" y="1474591"/>
          <a:ext cx="2967038" cy="574675"/>
        </p:xfrm>
        <a:graphic>
          <a:graphicData uri="http://schemas.openxmlformats.org/presentationml/2006/ole">
            <p:oleObj spid="_x0000_s171471" name="公式" r:id="rId12" imgW="3276600" imgH="635000" progId="Equation.3">
              <p:embed/>
            </p:oleObj>
          </a:graphicData>
        </a:graphic>
      </p:graphicFrame>
      <p:graphicFrame>
        <p:nvGraphicFramePr>
          <p:cNvPr id="1230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652138601"/>
              </p:ext>
            </p:extLst>
          </p:nvPr>
        </p:nvGraphicFramePr>
        <p:xfrm>
          <a:off x="1247725" y="2197474"/>
          <a:ext cx="1747837" cy="438150"/>
        </p:xfrm>
        <a:graphic>
          <a:graphicData uri="http://schemas.openxmlformats.org/presentationml/2006/ole">
            <p:oleObj spid="_x0000_s171472" name="公式" r:id="rId13" imgW="1916868" imgH="482391" progId="Equation.3">
              <p:embed/>
            </p:oleObj>
          </a:graphicData>
        </a:graphic>
      </p:graphicFrame>
      <p:graphicFrame>
        <p:nvGraphicFramePr>
          <p:cNvPr id="1230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7488315"/>
              </p:ext>
            </p:extLst>
          </p:nvPr>
        </p:nvGraphicFramePr>
        <p:xfrm>
          <a:off x="1319162" y="2768974"/>
          <a:ext cx="1565275" cy="908050"/>
        </p:xfrm>
        <a:graphic>
          <a:graphicData uri="http://schemas.openxmlformats.org/presentationml/2006/ole">
            <p:oleObj spid="_x0000_s171473" name="公式" r:id="rId14" imgW="1726451" imgH="1002865" progId="Equation.3">
              <p:embed/>
            </p:oleObj>
          </a:graphicData>
        </a:graphic>
      </p:graphicFrame>
      <p:sp>
        <p:nvSpPr>
          <p:cNvPr id="18" name="Text Box 2"/>
          <p:cNvSpPr txBox="1">
            <a:spLocks noChangeArrowheads="1"/>
          </p:cNvSpPr>
          <p:nvPr/>
        </p:nvSpPr>
        <p:spPr bwMode="auto">
          <a:xfrm>
            <a:off x="683568" y="4393256"/>
            <a:ext cx="53285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总结  </a:t>
            </a:r>
            <a:r>
              <a:rPr lang="zh-CN" altLang="en-US" sz="2800" b="1" dirty="0" smtClean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用定义证明极限分三步</a:t>
            </a:r>
            <a:r>
              <a:rPr lang="zh-CN" altLang="en-US" sz="2800" b="1" dirty="0" smtClean="0">
                <a:solidFill>
                  <a:srgbClr val="9933FF"/>
                </a:solidFill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：</a:t>
            </a:r>
            <a:endParaRPr lang="en-US" altLang="zh-CN" sz="28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351789133"/>
              </p:ext>
            </p:extLst>
          </p:nvPr>
        </p:nvGraphicFramePr>
        <p:xfrm>
          <a:off x="2143108" y="5087958"/>
          <a:ext cx="3744288" cy="1341438"/>
        </p:xfrm>
        <a:graphic>
          <a:graphicData uri="http://schemas.openxmlformats.org/presentationml/2006/ole">
            <p:oleObj spid="_x0000_s171474" name="公式" r:id="rId15" imgW="3924000" imgH="142236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98441703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8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1567</TotalTime>
  <Words>499</Words>
  <Application>Microsoft Office PowerPoint</Application>
  <PresentationFormat>全屏显示(4:3)</PresentationFormat>
  <Paragraphs>124</Paragraphs>
  <Slides>32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Office 主题​​</vt:lpstr>
      <vt:lpstr>Document</vt:lpstr>
      <vt:lpstr>Microsoft Office Word 97 - 2003 文档</vt:lpstr>
      <vt:lpstr>公式</vt:lpstr>
      <vt:lpstr>Equation</vt:lpstr>
      <vt:lpstr>Microsoft 公式 3.0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四、小结</vt:lpstr>
      <vt:lpstr>幻灯片 30</vt:lpstr>
      <vt:lpstr>幻灯片 31</vt:lpstr>
      <vt:lpstr>幻灯片 32</vt:lpstr>
    </vt:vector>
  </TitlesOfParts>
  <Company>Lenovo (Beijing) Limited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Lenovo User</cp:lastModifiedBy>
  <cp:revision>299</cp:revision>
  <dcterms:created xsi:type="dcterms:W3CDTF">2011-08-03T11:31:34Z</dcterms:created>
  <dcterms:modified xsi:type="dcterms:W3CDTF">2017-09-26T14:46:52Z</dcterms:modified>
</cp:coreProperties>
</file>