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26" r:id="rId2"/>
    <p:sldId id="641" r:id="rId3"/>
    <p:sldId id="564" r:id="rId4"/>
    <p:sldId id="566" r:id="rId5"/>
    <p:sldId id="572" r:id="rId6"/>
    <p:sldId id="628" r:id="rId7"/>
    <p:sldId id="629" r:id="rId8"/>
    <p:sldId id="580" r:id="rId9"/>
    <p:sldId id="582" r:id="rId10"/>
    <p:sldId id="583" r:id="rId11"/>
    <p:sldId id="584" r:id="rId12"/>
    <p:sldId id="586" r:id="rId13"/>
    <p:sldId id="588" r:id="rId14"/>
    <p:sldId id="589" r:id="rId15"/>
    <p:sldId id="593" r:id="rId16"/>
    <p:sldId id="594" r:id="rId17"/>
    <p:sldId id="596" r:id="rId18"/>
    <p:sldId id="598" r:id="rId19"/>
    <p:sldId id="600" r:id="rId20"/>
    <p:sldId id="602" r:id="rId21"/>
    <p:sldId id="603" r:id="rId22"/>
    <p:sldId id="640" r:id="rId23"/>
    <p:sldId id="606" r:id="rId24"/>
    <p:sldId id="607" r:id="rId25"/>
    <p:sldId id="609" r:id="rId26"/>
    <p:sldId id="610" r:id="rId27"/>
    <p:sldId id="611" r:id="rId28"/>
    <p:sldId id="634" r:id="rId29"/>
    <p:sldId id="633" r:id="rId30"/>
    <p:sldId id="636" r:id="rId31"/>
    <p:sldId id="638" r:id="rId32"/>
    <p:sldId id="613" r:id="rId33"/>
    <p:sldId id="614" r:id="rId34"/>
    <p:sldId id="615" r:id="rId35"/>
    <p:sldId id="616" r:id="rId36"/>
    <p:sldId id="617" r:id="rId37"/>
    <p:sldId id="635" r:id="rId38"/>
    <p:sldId id="639" r:id="rId39"/>
    <p:sldId id="620" r:id="rId40"/>
    <p:sldId id="622" r:id="rId41"/>
    <p:sldId id="623" r:id="rId42"/>
    <p:sldId id="625" r:id="rId43"/>
    <p:sldId id="626" r:id="rId44"/>
    <p:sldId id="528" r:id="rId45"/>
    <p:sldId id="286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33FF"/>
    <a:srgbClr val="0000FF"/>
    <a:srgbClr val="99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9686" autoAdjust="0"/>
  </p:normalViewPr>
  <p:slideViewPr>
    <p:cSldViewPr>
      <p:cViewPr>
        <p:scale>
          <a:sx n="81" d="100"/>
          <a:sy n="81" d="100"/>
        </p:scale>
        <p:origin x="-360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4" Type="http://schemas.openxmlformats.org/officeDocument/2006/relationships/image" Target="../media/image8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4" Type="http://schemas.openxmlformats.org/officeDocument/2006/relationships/image" Target="../media/image9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4" Type="http://schemas.openxmlformats.org/officeDocument/2006/relationships/image" Target="../media/image10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4" Type="http://schemas.openxmlformats.org/officeDocument/2006/relationships/image" Target="../media/image13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e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2017-10-8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B12A27-35E0-4088-9BD5-32DC85D3DD3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92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2017-10-8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2017-10-8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2017-10-8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2017-10-8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2017-10-8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2017-10-8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Microsoft_Office_Word_97_-_2003___25.doc"/><Relationship Id="rId4" Type="http://schemas.openxmlformats.org/officeDocument/2006/relationships/oleObject" Target="../embeddings/Microsoft_Office_Word_97_-_2003___24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Microsoft_Office_Word_97_-_2003___27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Office_Word_97_-_2003___31.doc"/><Relationship Id="rId5" Type="http://schemas.openxmlformats.org/officeDocument/2006/relationships/oleObject" Target="../embeddings/Microsoft_Office_Word_97_-_2003___30.doc"/><Relationship Id="rId4" Type="http://schemas.openxmlformats.org/officeDocument/2006/relationships/oleObject" Target="../embeddings/Microsoft_Office_Word_97_-_2003___29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Microsoft_Office_Word_97_-_2003___34.doc"/><Relationship Id="rId4" Type="http://schemas.openxmlformats.org/officeDocument/2006/relationships/oleObject" Target="../embeddings/Microsoft_Office_Word_97_-_2003___33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5.doc"/><Relationship Id="rId7" Type="http://schemas.openxmlformats.org/officeDocument/2006/relationships/oleObject" Target="../embeddings/Microsoft_Office_Word_97_-_2003___3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Office_Word_97_-_2003___38.doc"/><Relationship Id="rId5" Type="http://schemas.openxmlformats.org/officeDocument/2006/relationships/oleObject" Target="../embeddings/Microsoft_Office_Word_97_-_2003___37.doc"/><Relationship Id="rId4" Type="http://schemas.openxmlformats.org/officeDocument/2006/relationships/oleObject" Target="../embeddings/Microsoft_Office_Word_97_-_2003___36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0.doc"/><Relationship Id="rId7" Type="http://schemas.openxmlformats.org/officeDocument/2006/relationships/oleObject" Target="../embeddings/Microsoft_Office_Word_97_-_2003___4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Microsoft_Office_Word_97_-_2003___43.doc"/><Relationship Id="rId5" Type="http://schemas.openxmlformats.org/officeDocument/2006/relationships/oleObject" Target="../embeddings/Microsoft_Office_Word_97_-_2003___42.doc"/><Relationship Id="rId4" Type="http://schemas.openxmlformats.org/officeDocument/2006/relationships/oleObject" Target="../embeddings/Microsoft_Office_Word_97_-_2003___41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Office_Word_97_-_2003___47.doc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Microsoft_Office_Word_97_-_2003___46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Microsoft_Office_Word_97_-_2003___49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Office_Word_97_-_2003___53.doc"/><Relationship Id="rId5" Type="http://schemas.openxmlformats.org/officeDocument/2006/relationships/oleObject" Target="../embeddings/Microsoft_Office_Word_97_-_2003___52.doc"/><Relationship Id="rId4" Type="http://schemas.openxmlformats.org/officeDocument/2006/relationships/oleObject" Target="../embeddings/Microsoft_Office_Word_97_-_2003___51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4.doc"/><Relationship Id="rId7" Type="http://schemas.openxmlformats.org/officeDocument/2006/relationships/oleObject" Target="../embeddings/Microsoft_Office_Word_97_-_2003___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Office_Word_97_-_2003___57.doc"/><Relationship Id="rId5" Type="http://schemas.openxmlformats.org/officeDocument/2006/relationships/oleObject" Target="../embeddings/Microsoft_Office_Word_97_-_2003___56.doc"/><Relationship Id="rId4" Type="http://schemas.openxmlformats.org/officeDocument/2006/relationships/oleObject" Target="../embeddings/Microsoft_Office_Word_97_-_2003___55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Microsoft_Office_Word_97_-_2003___61.doc"/><Relationship Id="rId4" Type="http://schemas.openxmlformats.org/officeDocument/2006/relationships/oleObject" Target="../embeddings/Microsoft_Office_Word_97_-_2003___60.doc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Microsoft_Office_Word_97_-_2003___63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Microsoft_Office_Word_97_-_2003___66.doc"/><Relationship Id="rId4" Type="http://schemas.openxmlformats.org/officeDocument/2006/relationships/oleObject" Target="../embeddings/Microsoft_Office_Word_97_-_2003___65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Microsoft_Office_Word_97_-_2003___70.doc"/><Relationship Id="rId5" Type="http://schemas.openxmlformats.org/officeDocument/2006/relationships/oleObject" Target="../embeddings/Microsoft_Office_Word_97_-_2003___69.doc"/><Relationship Id="rId4" Type="http://schemas.openxmlformats.org/officeDocument/2006/relationships/oleObject" Target="../embeddings/Microsoft_Office_Word_97_-_2003___68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Microsoft_Office_Word_97_-_2003___74.doc"/><Relationship Id="rId5" Type="http://schemas.openxmlformats.org/officeDocument/2006/relationships/oleObject" Target="../embeddings/Microsoft_Office_Word_97_-_2003___73.doc"/><Relationship Id="rId4" Type="http://schemas.openxmlformats.org/officeDocument/2006/relationships/oleObject" Target="../embeddings/Microsoft_Office_Word_97_-_2003___72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5.doc"/><Relationship Id="rId7" Type="http://schemas.openxmlformats.org/officeDocument/2006/relationships/oleObject" Target="../embeddings/Microsoft_Office_Word_97_-_2003___7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Microsoft_Office_Word_97_-_2003___78.doc"/><Relationship Id="rId5" Type="http://schemas.openxmlformats.org/officeDocument/2006/relationships/oleObject" Target="../embeddings/Microsoft_Office_Word_97_-_2003___77.doc"/><Relationship Id="rId4" Type="http://schemas.openxmlformats.org/officeDocument/2006/relationships/oleObject" Target="../embeddings/Microsoft_Office_Word_97_-_2003___76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albums/72214/72214.html" TargetMode="External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aike.baidu.com/view/4177.htm" TargetMode="External"/><Relationship Id="rId4" Type="http://schemas.openxmlformats.org/officeDocument/2006/relationships/hyperlink" Target="http://baike.baidu.com/view/6359.ht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92922.htm" TargetMode="External"/><Relationship Id="rId2" Type="http://schemas.openxmlformats.org/officeDocument/2006/relationships/hyperlink" Target="http://baike.baidu.com/view/22645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aike.baidu.com/view/44606.htm" TargetMode="External"/><Relationship Id="rId4" Type="http://schemas.openxmlformats.org/officeDocument/2006/relationships/hyperlink" Target="http://baike.baidu.com/view/46032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7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Office_Word_97_-_2003___4.doc"/><Relationship Id="rId5" Type="http://schemas.openxmlformats.org/officeDocument/2006/relationships/oleObject" Target="../embeddings/Microsoft_Office_Word_97_-_2003___3.doc"/><Relationship Id="rId4" Type="http://schemas.openxmlformats.org/officeDocument/2006/relationships/oleObject" Target="../embeddings/Microsoft_Office_Word_97_-_2003___2.doc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Microsoft_Office_Word_97_-_2003___83.doc"/><Relationship Id="rId5" Type="http://schemas.openxmlformats.org/officeDocument/2006/relationships/oleObject" Target="../embeddings/Microsoft_Office_Word_97_-_2003___82.doc"/><Relationship Id="rId4" Type="http://schemas.openxmlformats.org/officeDocument/2006/relationships/oleObject" Target="../embeddings/Microsoft_Office_Word_97_-_2003___81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Microsoft_Office_Word_97_-_2003___88.doc"/><Relationship Id="rId5" Type="http://schemas.openxmlformats.org/officeDocument/2006/relationships/oleObject" Target="../embeddings/Microsoft_Office_Word_97_-_2003___87.doc"/><Relationship Id="rId4" Type="http://schemas.openxmlformats.org/officeDocument/2006/relationships/oleObject" Target="../embeddings/Microsoft_Office_Word_97_-_2003___86.doc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Microsoft_Office_Word_97_-_2003___91.doc"/><Relationship Id="rId4" Type="http://schemas.openxmlformats.org/officeDocument/2006/relationships/oleObject" Target="../embeddings/Microsoft_Office_Word_97_-_2003___90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92.doc"/><Relationship Id="rId7" Type="http://schemas.openxmlformats.org/officeDocument/2006/relationships/oleObject" Target="../embeddings/Microsoft_Office_Word_97_-_2003___9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Microsoft_Office_Word_97_-_2003___95.doc"/><Relationship Id="rId5" Type="http://schemas.openxmlformats.org/officeDocument/2006/relationships/oleObject" Target="../embeddings/Microsoft_Office_Word_97_-_2003___94.doc"/><Relationship Id="rId4" Type="http://schemas.openxmlformats.org/officeDocument/2006/relationships/oleObject" Target="../embeddings/Microsoft_Office_Word_97_-_2003___93.doc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34946.htm" TargetMode="External"/><Relationship Id="rId3" Type="http://schemas.openxmlformats.org/officeDocument/2006/relationships/hyperlink" Target="http://baike.baidu.com/view/64741.htm" TargetMode="External"/><Relationship Id="rId7" Type="http://schemas.openxmlformats.org/officeDocument/2006/relationships/hyperlink" Target="http://baike.baidu.com/view/2913718.htm" TargetMode="External"/><Relationship Id="rId12" Type="http://schemas.openxmlformats.org/officeDocument/2006/relationships/image" Target="../media/image113.jpeg"/><Relationship Id="rId2" Type="http://schemas.openxmlformats.org/officeDocument/2006/relationships/hyperlink" Target="http://baike.baidu.com/view/11269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aike.baidu.com/view/7618.htm" TargetMode="External"/><Relationship Id="rId11" Type="http://schemas.openxmlformats.org/officeDocument/2006/relationships/hyperlink" Target="http://baike.baidu.com/view/17568.htm" TargetMode="External"/><Relationship Id="rId5" Type="http://schemas.openxmlformats.org/officeDocument/2006/relationships/hyperlink" Target="http://baike.baidu.com/view/1284.htm" TargetMode="External"/><Relationship Id="rId10" Type="http://schemas.openxmlformats.org/officeDocument/2006/relationships/hyperlink" Target="http://baike.baidu.com/view/25231.htm" TargetMode="External"/><Relationship Id="rId4" Type="http://schemas.openxmlformats.org/officeDocument/2006/relationships/hyperlink" Target="http://baike.baidu.com/view/63805.htm" TargetMode="External"/><Relationship Id="rId9" Type="http://schemas.openxmlformats.org/officeDocument/2006/relationships/hyperlink" Target="http://baike.baidu.com/view/126484.ht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102.doc"/><Relationship Id="rId3" Type="http://schemas.openxmlformats.org/officeDocument/2006/relationships/oleObject" Target="../embeddings/Microsoft_Office_Word_97_-_2003___97.doc"/><Relationship Id="rId7" Type="http://schemas.openxmlformats.org/officeDocument/2006/relationships/oleObject" Target="../embeddings/Microsoft_Office_Word_97_-_2003___10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Microsoft_Office_Word_97_-_2003___100.doc"/><Relationship Id="rId5" Type="http://schemas.openxmlformats.org/officeDocument/2006/relationships/oleObject" Target="../embeddings/Microsoft_Office_Word_97_-_2003___99.doc"/><Relationship Id="rId4" Type="http://schemas.openxmlformats.org/officeDocument/2006/relationships/oleObject" Target="../embeddings/Microsoft_Office_Word_97_-_2003___98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Word_97_-_2003___9.doc"/><Relationship Id="rId5" Type="http://schemas.openxmlformats.org/officeDocument/2006/relationships/oleObject" Target="../embeddings/Microsoft_Office_Word_97_-_2003___8.doc"/><Relationship Id="rId4" Type="http://schemas.openxmlformats.org/officeDocument/2006/relationships/oleObject" Target="../embeddings/Microsoft_Office_Word_97_-_2003___7.doc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0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109.doc"/><Relationship Id="rId3" Type="http://schemas.openxmlformats.org/officeDocument/2006/relationships/oleObject" Target="../embeddings/Microsoft_Office_Word_97_-_2003___104.doc"/><Relationship Id="rId7" Type="http://schemas.openxmlformats.org/officeDocument/2006/relationships/oleObject" Target="../embeddings/Microsoft_Office_Word_97_-_2003___10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Microsoft_Office_Word_97_-_2003___107.doc"/><Relationship Id="rId5" Type="http://schemas.openxmlformats.org/officeDocument/2006/relationships/oleObject" Target="../embeddings/Microsoft_Office_Word_97_-_2003___106.doc"/><Relationship Id="rId4" Type="http://schemas.openxmlformats.org/officeDocument/2006/relationships/oleObject" Target="../embeddings/Microsoft_Office_Word_97_-_2003___105.doc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Microsoft_Office_Word_97_-_2003___112.doc"/><Relationship Id="rId4" Type="http://schemas.openxmlformats.org/officeDocument/2006/relationships/oleObject" Target="../embeddings/Microsoft_Office_Word_97_-_2003___111.doc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Microsoft_Office_Word_97_-_2003___116.doc"/><Relationship Id="rId5" Type="http://schemas.openxmlformats.org/officeDocument/2006/relationships/oleObject" Target="../embeddings/Microsoft_Office_Word_97_-_2003___115.doc"/><Relationship Id="rId4" Type="http://schemas.openxmlformats.org/officeDocument/2006/relationships/oleObject" Target="../embeddings/Microsoft_Office_Word_97_-_2003___114.doc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Word_97_-_2003___13.doc"/><Relationship Id="rId5" Type="http://schemas.openxmlformats.org/officeDocument/2006/relationships/oleObject" Target="../embeddings/Microsoft_Office_Word_97_-_2003___12.doc"/><Relationship Id="rId4" Type="http://schemas.openxmlformats.org/officeDocument/2006/relationships/oleObject" Target="../embeddings/Microsoft_Office_Word_97_-_2003___11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Microsoft_Office_Word_97_-_2003___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Word_97_-_2003___18.doc"/><Relationship Id="rId5" Type="http://schemas.openxmlformats.org/officeDocument/2006/relationships/oleObject" Target="../embeddings/Microsoft_Office_Word_97_-_2003___17.doc"/><Relationship Id="rId4" Type="http://schemas.openxmlformats.org/officeDocument/2006/relationships/oleObject" Target="../embeddings/Microsoft_Office_Word_97_-_2003___16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Microsoft_Office_Word_97_-_2003___21.doc"/><Relationship Id="rId4" Type="http://schemas.openxmlformats.org/officeDocument/2006/relationships/oleObject" Target="../embeddings/Microsoft_Office_Word_97_-_2003___20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928662" y="557808"/>
            <a:ext cx="62646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四</a:t>
            </a:r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节   收敛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准则</a:t>
            </a:r>
          </a:p>
          <a:p>
            <a:endParaRPr lang="zh-CN" altLang="en-US" sz="4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50366" y="1052736"/>
            <a:ext cx="571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9933FF"/>
                </a:solidFill>
                <a:ea typeface="隶书" pitchFamily="49" charset="-122"/>
              </a:rPr>
              <a:t>一、单调</a:t>
            </a:r>
            <a:r>
              <a:rPr lang="zh-CN" altLang="en-US" sz="3600" b="1" dirty="0" smtClean="0">
                <a:solidFill>
                  <a:srgbClr val="9933FF"/>
                </a:solidFill>
                <a:ea typeface="隶书" pitchFamily="49" charset="-122"/>
              </a:rPr>
              <a:t>有界定理</a:t>
            </a:r>
            <a:endParaRPr lang="zh-CN" altLang="en-US" sz="3600" b="1" dirty="0">
              <a:solidFill>
                <a:srgbClr val="9933FF"/>
              </a:solidFill>
              <a:ea typeface="隶书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4686" y="5148064"/>
            <a:ext cx="7142090" cy="801216"/>
          </a:xfrm>
          <a:prstGeom prst="rect">
            <a:avLst/>
          </a:prstGeom>
          <a:solidFill>
            <a:srgbClr val="FFFF99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重点与难点</a:t>
            </a:r>
            <a:r>
              <a:rPr lang="en-US" altLang="zh-CN" sz="32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:</a:t>
            </a:r>
            <a:r>
              <a:rPr lang="zh-CN" altLang="en-US" sz="32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实数</a:t>
            </a:r>
            <a:r>
              <a:rPr lang="zh-CN" altLang="en-US" sz="32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系基本定理的等价性</a:t>
            </a:r>
            <a:endParaRPr lang="zh-CN" altLang="en-US" sz="3200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489671" y="4005064"/>
            <a:ext cx="37444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9933FF"/>
                </a:solidFill>
                <a:ea typeface="隶书" pitchFamily="49" charset="-122"/>
              </a:rPr>
              <a:t>六</a:t>
            </a:r>
            <a:r>
              <a:rPr lang="zh-CN" altLang="en-US" sz="3600" b="1" dirty="0" smtClean="0">
                <a:solidFill>
                  <a:srgbClr val="9933FF"/>
                </a:solidFill>
                <a:ea typeface="隶书" pitchFamily="49" charset="-122"/>
              </a:rPr>
              <a:t>、</a:t>
            </a:r>
            <a:r>
              <a:rPr lang="zh-CN" altLang="en-US" sz="3600" b="1" dirty="0">
                <a:solidFill>
                  <a:srgbClr val="9933FF"/>
                </a:solidFill>
                <a:ea typeface="隶书" pitchFamily="49" charset="-122"/>
              </a:rPr>
              <a:t>小       </a:t>
            </a:r>
            <a:r>
              <a:rPr lang="zh-CN" altLang="en-US" sz="3600" b="1" dirty="0" smtClean="0">
                <a:solidFill>
                  <a:srgbClr val="9933FF"/>
                </a:solidFill>
                <a:ea typeface="隶书" pitchFamily="49" charset="-122"/>
              </a:rPr>
              <a:t>  结</a:t>
            </a:r>
            <a:endParaRPr lang="zh-CN" altLang="en-US" sz="3600" b="1" dirty="0">
              <a:solidFill>
                <a:srgbClr val="9933FF"/>
              </a:solidFill>
              <a:ea typeface="隶书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918" y="3646765"/>
            <a:ext cx="6670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五、</a:t>
            </a:r>
            <a:r>
              <a:rPr lang="zh-CN" altLang="en-US" sz="36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实数系的基本</a:t>
            </a:r>
            <a:r>
              <a:rPr lang="zh-CN" altLang="en-US" sz="36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定理的等价性</a:t>
            </a:r>
            <a:endParaRPr lang="zh-CN" altLang="en-US" sz="3600" b="1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04726" y="1556792"/>
            <a:ext cx="468052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二</a:t>
            </a:r>
            <a:r>
              <a:rPr lang="zh-CN" altLang="en-US" sz="36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、闭区间套定理</a:t>
            </a:r>
            <a:endParaRPr lang="zh-CN" altLang="en-US" sz="3600" b="1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04726" y="2420888"/>
            <a:ext cx="6686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三、</a:t>
            </a:r>
            <a:r>
              <a:rPr lang="en-US" altLang="zh-CN" sz="36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Bolzano-</a:t>
            </a:r>
            <a:r>
              <a:rPr lang="en-US" altLang="zh-CN" sz="3600" b="1" dirty="0" err="1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Weierstrass</a:t>
            </a:r>
            <a:r>
              <a:rPr lang="en-US" altLang="zh-CN" sz="36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zh-CN" sz="36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定理</a:t>
            </a:r>
            <a:endParaRPr lang="zh-CN" altLang="zh-CN" sz="3600" b="1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4726" y="3061990"/>
            <a:ext cx="4358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四、</a:t>
            </a:r>
            <a:r>
              <a:rPr lang="en-US" altLang="zh-CN" sz="36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Cauchy</a:t>
            </a:r>
            <a:r>
              <a:rPr lang="zh-CN" altLang="zh-CN" sz="36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收敛原理</a:t>
            </a:r>
            <a:endParaRPr lang="zh-CN" altLang="en-US" sz="3600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17105837"/>
              </p:ext>
            </p:extLst>
          </p:nvPr>
        </p:nvGraphicFramePr>
        <p:xfrm>
          <a:off x="825499" y="698500"/>
          <a:ext cx="7713535" cy="5250780"/>
        </p:xfrm>
        <a:graphic>
          <a:graphicData uri="http://schemas.openxmlformats.org/presentationml/2006/ole">
            <p:oleObj spid="_x0000_s224426" name="Document" r:id="rId3" imgW="8793998" imgH="5979331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46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99074452"/>
              </p:ext>
            </p:extLst>
          </p:nvPr>
        </p:nvGraphicFramePr>
        <p:xfrm>
          <a:off x="323528" y="500042"/>
          <a:ext cx="8078872" cy="1510684"/>
        </p:xfrm>
        <a:graphic>
          <a:graphicData uri="http://schemas.openxmlformats.org/presentationml/2006/ole">
            <p:oleObj spid="_x0000_s225747" name="Document" r:id="rId3" imgW="9190387" imgH="1719742" progId="Word.Document.8">
              <p:embed/>
            </p:oleObj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04800" y="695309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20675" y="205865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89461091"/>
              </p:ext>
            </p:extLst>
          </p:nvPr>
        </p:nvGraphicFramePr>
        <p:xfrm>
          <a:off x="685799" y="1940202"/>
          <a:ext cx="7707379" cy="1947416"/>
        </p:xfrm>
        <a:graphic>
          <a:graphicData uri="http://schemas.openxmlformats.org/presentationml/2006/ole">
            <p:oleObj spid="_x0000_s225748" name="Document" r:id="rId4" imgW="9347359" imgH="2371797" progId="Word.Document.8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47837576"/>
              </p:ext>
            </p:extLst>
          </p:nvPr>
        </p:nvGraphicFramePr>
        <p:xfrm>
          <a:off x="1333500" y="3600702"/>
          <a:ext cx="6369432" cy="3164036"/>
        </p:xfrm>
        <a:graphic>
          <a:graphicData uri="http://schemas.openxmlformats.org/presentationml/2006/ole">
            <p:oleObj spid="_x0000_s225749" name="Document" r:id="rId5" imgW="7832369" imgH="3832803" progId="Word.Document.8">
              <p:embed/>
            </p:oleObj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42844" y="48260"/>
            <a:ext cx="20162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9900FF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9900FF"/>
                </a:solidFill>
                <a:ea typeface="楷体_GB2312" pitchFamily="49" charset="-122"/>
                <a:cs typeface="Times New Roman" pitchFamily="18" charset="0"/>
              </a:rPr>
              <a:t>）实数</a:t>
            </a:r>
            <a:r>
              <a:rPr lang="en-US" altLang="zh-CN" sz="2800" b="1" dirty="0" smtClean="0">
                <a:solidFill>
                  <a:srgbClr val="9900FF"/>
                </a:solidFill>
                <a:ea typeface="楷体_GB2312" pitchFamily="49" charset="-122"/>
                <a:cs typeface="Times New Roman" pitchFamily="18" charset="0"/>
              </a:rPr>
              <a:t>e</a:t>
            </a:r>
            <a:endParaRPr lang="en-US" altLang="zh-CN" sz="2800" b="1" dirty="0">
              <a:solidFill>
                <a:srgbClr val="9900FF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220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17686728"/>
              </p:ext>
            </p:extLst>
          </p:nvPr>
        </p:nvGraphicFramePr>
        <p:xfrm>
          <a:off x="467544" y="476672"/>
          <a:ext cx="7315200" cy="2070100"/>
        </p:xfrm>
        <a:graphic>
          <a:graphicData uri="http://schemas.openxmlformats.org/presentationml/2006/ole">
            <p:oleObj spid="_x0000_s227666" name="Document" r:id="rId3" imgW="8077186" imgH="2295868" progId="Word.Document.8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1092721"/>
              </p:ext>
            </p:extLst>
          </p:nvPr>
        </p:nvGraphicFramePr>
        <p:xfrm>
          <a:off x="714348" y="2625725"/>
          <a:ext cx="8029575" cy="2989263"/>
        </p:xfrm>
        <a:graphic>
          <a:graphicData uri="http://schemas.openxmlformats.org/presentationml/2006/ole">
            <p:oleObj spid="_x0000_s227667" name="Document" r:id="rId4" imgW="8945457" imgH="3344508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1957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90836085"/>
              </p:ext>
            </p:extLst>
          </p:nvPr>
        </p:nvGraphicFramePr>
        <p:xfrm>
          <a:off x="323528" y="332656"/>
          <a:ext cx="7056784" cy="1280213"/>
        </p:xfrm>
        <a:graphic>
          <a:graphicData uri="http://schemas.openxmlformats.org/presentationml/2006/ole">
            <p:oleObj spid="_x0000_s229901" name="Document" r:id="rId3" imgW="7382696" imgH="1330020" progId="Word.Document.8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34813054"/>
              </p:ext>
            </p:extLst>
          </p:nvPr>
        </p:nvGraphicFramePr>
        <p:xfrm>
          <a:off x="467544" y="2708920"/>
          <a:ext cx="8511364" cy="554655"/>
        </p:xfrm>
        <a:graphic>
          <a:graphicData uri="http://schemas.openxmlformats.org/presentationml/2006/ole">
            <p:oleObj spid="_x0000_s229902" name="Document" r:id="rId4" imgW="8917487" imgH="594119" progId="Word.Document.8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65620344"/>
              </p:ext>
            </p:extLst>
          </p:nvPr>
        </p:nvGraphicFramePr>
        <p:xfrm>
          <a:off x="539552" y="1628800"/>
          <a:ext cx="7810500" cy="1168400"/>
        </p:xfrm>
        <a:graphic>
          <a:graphicData uri="http://schemas.openxmlformats.org/presentationml/2006/ole">
            <p:oleObj spid="_x0000_s229903" name="Document" r:id="rId5" imgW="8402290" imgH="1251212" progId="Word.Document.8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04800" y="16288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0675" y="265832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36177405"/>
              </p:ext>
            </p:extLst>
          </p:nvPr>
        </p:nvGraphicFramePr>
        <p:xfrm>
          <a:off x="609600" y="3141663"/>
          <a:ext cx="6681788" cy="2849562"/>
        </p:xfrm>
        <a:graphic>
          <a:graphicData uri="http://schemas.openxmlformats.org/presentationml/2006/ole">
            <p:oleObj spid="_x0000_s229904" name="Document" r:id="rId6" imgW="7343093" imgH="3137206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6310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11627634"/>
              </p:ext>
            </p:extLst>
          </p:nvPr>
        </p:nvGraphicFramePr>
        <p:xfrm>
          <a:off x="323528" y="228600"/>
          <a:ext cx="4394200" cy="519744"/>
        </p:xfrm>
        <a:graphic>
          <a:graphicData uri="http://schemas.openxmlformats.org/presentationml/2006/ole">
            <p:oleObj spid="_x0000_s230999" name="Document" r:id="rId3" imgW="4406360" imgH="523947" progId="Word.Document.8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84079584"/>
              </p:ext>
            </p:extLst>
          </p:nvPr>
        </p:nvGraphicFramePr>
        <p:xfrm>
          <a:off x="398463" y="1628775"/>
          <a:ext cx="7339012" cy="1466850"/>
        </p:xfrm>
        <a:graphic>
          <a:graphicData uri="http://schemas.openxmlformats.org/presentationml/2006/ole">
            <p:oleObj spid="_x0000_s231000" name="Document" r:id="rId4" imgW="6825016" imgH="1368164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69518107"/>
              </p:ext>
            </p:extLst>
          </p:nvPr>
        </p:nvGraphicFramePr>
        <p:xfrm>
          <a:off x="469900" y="2997200"/>
          <a:ext cx="6883400" cy="3327400"/>
        </p:xfrm>
        <a:graphic>
          <a:graphicData uri="http://schemas.openxmlformats.org/presentationml/2006/ole">
            <p:oleObj spid="_x0000_s231001" name="Document" r:id="rId5" imgW="7289809" imgH="3516132" progId="Word.Document.8">
              <p:embed/>
            </p:oleObj>
          </a:graphicData>
        </a:graphic>
      </p:graphicFrame>
      <p:sp>
        <p:nvSpPr>
          <p:cNvPr id="3" name="Rectangle 8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47801273"/>
              </p:ext>
            </p:extLst>
          </p:nvPr>
        </p:nvGraphicFramePr>
        <p:xfrm>
          <a:off x="331788" y="620713"/>
          <a:ext cx="7877175" cy="974725"/>
        </p:xfrm>
        <a:graphic>
          <a:graphicData uri="http://schemas.openxmlformats.org/presentationml/2006/ole">
            <p:oleObj spid="_x0000_s231002" name="Equation" r:id="rId6" imgW="7873920" imgH="9777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7155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79822450"/>
              </p:ext>
            </p:extLst>
          </p:nvPr>
        </p:nvGraphicFramePr>
        <p:xfrm>
          <a:off x="993327" y="1268760"/>
          <a:ext cx="7364185" cy="847576"/>
        </p:xfrm>
        <a:graphic>
          <a:graphicData uri="http://schemas.openxmlformats.org/presentationml/2006/ole">
            <p:oleObj spid="_x0000_s235266" name="Document" r:id="rId3" imgW="7823368" imgH="892797" progId="Word.Document.8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39706020"/>
              </p:ext>
            </p:extLst>
          </p:nvPr>
        </p:nvGraphicFramePr>
        <p:xfrm>
          <a:off x="539552" y="4970389"/>
          <a:ext cx="7560840" cy="1072645"/>
        </p:xfrm>
        <a:graphic>
          <a:graphicData uri="http://schemas.openxmlformats.org/presentationml/2006/ole">
            <p:oleObj spid="_x0000_s235267" name="Document" r:id="rId4" imgW="8812000" imgH="1258769" progId="Word.Document.8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78573212"/>
              </p:ext>
            </p:extLst>
          </p:nvPr>
        </p:nvGraphicFramePr>
        <p:xfrm>
          <a:off x="539552" y="2778166"/>
          <a:ext cx="8182992" cy="2228292"/>
        </p:xfrm>
        <a:graphic>
          <a:graphicData uri="http://schemas.openxmlformats.org/presentationml/2006/ole">
            <p:oleObj spid="_x0000_s235268" name="Document" r:id="rId5" imgW="9147904" imgH="2525814" progId="Word.Document.8">
              <p:embed/>
            </p:oleObj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4725" y="1397719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44725" y="221902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57669423"/>
              </p:ext>
            </p:extLst>
          </p:nvPr>
        </p:nvGraphicFramePr>
        <p:xfrm>
          <a:off x="107504" y="2060848"/>
          <a:ext cx="8856984" cy="904893"/>
        </p:xfrm>
        <a:graphic>
          <a:graphicData uri="http://schemas.openxmlformats.org/presentationml/2006/ole">
            <p:oleObj spid="_x0000_s235269" name="Document" r:id="rId6" imgW="10194860" imgH="1046455" progId="Word.Document.8">
              <p:embed/>
            </p:oleObj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79512" y="341536"/>
            <a:ext cx="8496944" cy="764044"/>
            <a:chOff x="544488" y="4180857"/>
            <a:chExt cx="8178800" cy="71120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430001198"/>
                </p:ext>
              </p:extLst>
            </p:nvPr>
          </p:nvGraphicFramePr>
          <p:xfrm>
            <a:off x="1763688" y="4180857"/>
            <a:ext cx="6959600" cy="711200"/>
          </p:xfrm>
          <a:graphic>
            <a:graphicData uri="http://schemas.openxmlformats.org/presentationml/2006/ole">
              <p:oleObj spid="_x0000_s235270" name="Document" r:id="rId7" imgW="8090147" imgH="837740" progId="Word.Document.8">
                <p:embed/>
              </p:oleObj>
            </a:graphicData>
          </a:graphic>
        </p:graphicFrame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544488" y="4263479"/>
              <a:ext cx="19392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 smtClean="0">
                  <a:latin typeface="+mn-ea"/>
                  <a:ea typeface="+mn-ea"/>
                </a:rPr>
                <a:t>特别地，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</p:grp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0709" y="905516"/>
            <a:ext cx="29523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9900FF"/>
                </a:solidFill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9900FF"/>
                </a:solidFill>
                <a:ea typeface="楷体_GB2312" pitchFamily="49" charset="-122"/>
                <a:cs typeface="Times New Roman" pitchFamily="18" charset="0"/>
              </a:rPr>
              <a:t>）实数 </a:t>
            </a:r>
            <a:r>
              <a:rPr lang="en-US" altLang="zh-CN" sz="2800" b="1" dirty="0" smtClean="0">
                <a:solidFill>
                  <a:srgbClr val="9900FF"/>
                </a:solidFill>
                <a:ea typeface="楷体_GB2312" pitchFamily="49" charset="-122"/>
                <a:cs typeface="Times New Roman" pitchFamily="18" charset="0"/>
              </a:rPr>
              <a:t>γ</a:t>
            </a:r>
            <a:endParaRPr lang="en-US" altLang="zh-CN" sz="2800" b="1" dirty="0">
              <a:solidFill>
                <a:srgbClr val="9900FF"/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41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16945646"/>
              </p:ext>
            </p:extLst>
          </p:nvPr>
        </p:nvGraphicFramePr>
        <p:xfrm>
          <a:off x="1363315" y="363538"/>
          <a:ext cx="5368925" cy="914400"/>
        </p:xfrm>
        <a:graphic>
          <a:graphicData uri="http://schemas.openxmlformats.org/presentationml/2006/ole">
            <p:oleObj spid="_x0000_s235960" name="Document" r:id="rId3" imgW="6145286" imgH="1052572" progId="Word.Document.8">
              <p:embed/>
            </p:oleObj>
          </a:graphicData>
        </a:graphic>
      </p:graphicFrame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755576" y="476672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11560" y="3717032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扩展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97271703"/>
              </p:ext>
            </p:extLst>
          </p:nvPr>
        </p:nvGraphicFramePr>
        <p:xfrm>
          <a:off x="1184275" y="1336675"/>
          <a:ext cx="6940550" cy="1230313"/>
        </p:xfrm>
        <a:graphic>
          <a:graphicData uri="http://schemas.openxmlformats.org/presentationml/2006/ole">
            <p:oleObj spid="_x0000_s235961" name="Document" r:id="rId4" imgW="7945057" imgH="1407748" progId="Word.Document.8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9305677"/>
              </p:ext>
            </p:extLst>
          </p:nvPr>
        </p:nvGraphicFramePr>
        <p:xfrm>
          <a:off x="751458" y="4221088"/>
          <a:ext cx="6412830" cy="1337219"/>
        </p:xfrm>
        <a:graphic>
          <a:graphicData uri="http://schemas.openxmlformats.org/presentationml/2006/ole">
            <p:oleObj spid="_x0000_s235962" name="Document" r:id="rId5" imgW="7309611" imgH="1535496" progId="Word.Document.8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55528577"/>
              </p:ext>
            </p:extLst>
          </p:nvPr>
        </p:nvGraphicFramePr>
        <p:xfrm>
          <a:off x="684485" y="5373216"/>
          <a:ext cx="7127875" cy="515938"/>
        </p:xfrm>
        <a:graphic>
          <a:graphicData uri="http://schemas.openxmlformats.org/presentationml/2006/ole">
            <p:oleObj spid="_x0000_s235963" name="Document" r:id="rId6" imgW="8557101" imgH="615710" progId="Word.Document.8">
              <p:embed/>
            </p:oleObj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824136" y="1412776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68365970"/>
              </p:ext>
            </p:extLst>
          </p:nvPr>
        </p:nvGraphicFramePr>
        <p:xfrm>
          <a:off x="1509936" y="2564904"/>
          <a:ext cx="5603875" cy="1535112"/>
        </p:xfrm>
        <a:graphic>
          <a:graphicData uri="http://schemas.openxmlformats.org/presentationml/2006/ole">
            <p:oleObj spid="_x0000_s235964" name="Document" r:id="rId7" imgW="6428627" imgH="1756447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55174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24205041"/>
              </p:ext>
            </p:extLst>
          </p:nvPr>
        </p:nvGraphicFramePr>
        <p:xfrm>
          <a:off x="317500" y="3136900"/>
          <a:ext cx="8458200" cy="1625600"/>
        </p:xfrm>
        <a:graphic>
          <a:graphicData uri="http://schemas.openxmlformats.org/presentationml/2006/ole">
            <p:oleObj spid="_x0000_s238159" name="Document" r:id="rId3" imgW="9991085" imgH="1903627" progId="Word.Document.8">
              <p:embed/>
            </p:oleObj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00709" y="232117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00709" y="102420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43721078"/>
              </p:ext>
            </p:extLst>
          </p:nvPr>
        </p:nvGraphicFramePr>
        <p:xfrm>
          <a:off x="467544" y="959988"/>
          <a:ext cx="7992888" cy="2338601"/>
        </p:xfrm>
        <a:graphic>
          <a:graphicData uri="http://schemas.openxmlformats.org/presentationml/2006/ole">
            <p:oleObj spid="_x0000_s238160" name="Document" r:id="rId4" imgW="9513331" imgH="2780231" progId="Word.Document.8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45734720"/>
              </p:ext>
            </p:extLst>
          </p:nvPr>
        </p:nvGraphicFramePr>
        <p:xfrm>
          <a:off x="971600" y="44624"/>
          <a:ext cx="5112568" cy="867311"/>
        </p:xfrm>
        <a:graphic>
          <a:graphicData uri="http://schemas.openxmlformats.org/presentationml/2006/ole">
            <p:oleObj spid="_x0000_s238161" name="Equation" r:id="rId5" imgW="5334000" imgH="90170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58704716"/>
              </p:ext>
            </p:extLst>
          </p:nvPr>
        </p:nvGraphicFramePr>
        <p:xfrm>
          <a:off x="323528" y="4653136"/>
          <a:ext cx="7239000" cy="1485900"/>
        </p:xfrm>
        <a:graphic>
          <a:graphicData uri="http://schemas.openxmlformats.org/presentationml/2006/ole">
            <p:oleObj spid="_x0000_s238162" name="Document" r:id="rId6" imgW="8695711" imgH="1767602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010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88947495"/>
              </p:ext>
            </p:extLst>
          </p:nvPr>
        </p:nvGraphicFramePr>
        <p:xfrm>
          <a:off x="467544" y="4149080"/>
          <a:ext cx="7708900" cy="1663700"/>
        </p:xfrm>
        <a:graphic>
          <a:graphicData uri="http://schemas.openxmlformats.org/presentationml/2006/ole">
            <p:oleObj spid="_x0000_s239956" name="Document" r:id="rId3" imgW="7936056" imgH="1707866" progId="Word.Document.8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84160528"/>
              </p:ext>
            </p:extLst>
          </p:nvPr>
        </p:nvGraphicFramePr>
        <p:xfrm>
          <a:off x="393700" y="1625600"/>
          <a:ext cx="7562676" cy="2276792"/>
        </p:xfrm>
        <a:graphic>
          <a:graphicData uri="http://schemas.openxmlformats.org/presentationml/2006/ole">
            <p:oleObj spid="_x0000_s239957" name="Document" r:id="rId4" imgW="7740922" imgH="2335451" progId="Word.Document.8">
              <p:embed/>
            </p:oleObj>
          </a:graphicData>
        </a:graphic>
      </p:graphicFrame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51520" y="53752"/>
            <a:ext cx="468052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、闭区间套定理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51520" y="701824"/>
            <a:ext cx="468052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、定理</a:t>
            </a:r>
            <a:endParaRPr lang="zh-CN" altLang="en-US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454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7476834"/>
              </p:ext>
            </p:extLst>
          </p:nvPr>
        </p:nvGraphicFramePr>
        <p:xfrm>
          <a:off x="339725" y="4844826"/>
          <a:ext cx="8112125" cy="960438"/>
        </p:xfrm>
        <a:graphic>
          <a:graphicData uri="http://schemas.openxmlformats.org/presentationml/2006/ole">
            <p:oleObj spid="_x0000_s242037" name="Document" r:id="rId3" imgW="9739067" imgH="1147574" progId="Word.Document.8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40512475"/>
              </p:ext>
            </p:extLst>
          </p:nvPr>
        </p:nvGraphicFramePr>
        <p:xfrm>
          <a:off x="257174" y="822324"/>
          <a:ext cx="7987233" cy="1382540"/>
        </p:xfrm>
        <a:graphic>
          <a:graphicData uri="http://schemas.openxmlformats.org/presentationml/2006/ole">
            <p:oleObj spid="_x0000_s242038" name="Document" r:id="rId4" imgW="9264913" imgH="1591993" progId="Word.Document.8">
              <p:embed/>
            </p:oleObj>
          </a:graphicData>
        </a:graphic>
      </p:graphicFrame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5496" y="260648"/>
            <a:ext cx="2664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 </a:t>
            </a:r>
            <a:r>
              <a:rPr lang="en-US" altLang="zh-CN" sz="2800" b="1" dirty="0" smtClean="0">
                <a:solidFill>
                  <a:srgbClr val="9900FF"/>
                </a:solidFill>
                <a:ea typeface="黑体" pitchFamily="2" charset="-122"/>
                <a:cs typeface="Times New Roman" pitchFamily="18" charset="0"/>
              </a:rPr>
              <a:t>(1) </a:t>
            </a:r>
            <a:r>
              <a:rPr lang="zh-CN" altLang="en-US" sz="2800" b="1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存在性</a:t>
            </a:r>
            <a:endParaRPr lang="zh-CN" altLang="en-US" sz="28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56" y="3933056"/>
            <a:ext cx="1776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 </a:t>
            </a:r>
            <a:r>
              <a:rPr lang="zh-CN" altLang="en-US" sz="2800" b="1" dirty="0" smtClean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唯一性</a:t>
            </a:r>
            <a:endParaRPr lang="zh-CN" altLang="en-US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89874630"/>
              </p:ext>
            </p:extLst>
          </p:nvPr>
        </p:nvGraphicFramePr>
        <p:xfrm>
          <a:off x="248791" y="2138866"/>
          <a:ext cx="8787705" cy="1866198"/>
        </p:xfrm>
        <a:graphic>
          <a:graphicData uri="http://schemas.openxmlformats.org/presentationml/2006/ole">
            <p:oleObj spid="_x0000_s242039" name="Document" r:id="rId5" imgW="10202421" imgH="2155525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35332319"/>
              </p:ext>
            </p:extLst>
          </p:nvPr>
        </p:nvGraphicFramePr>
        <p:xfrm>
          <a:off x="328613" y="4453186"/>
          <a:ext cx="7889875" cy="773112"/>
        </p:xfrm>
        <a:graphic>
          <a:graphicData uri="http://schemas.openxmlformats.org/presentationml/2006/ole">
            <p:oleObj spid="_x0000_s242040" name="Document" r:id="rId6" imgW="9439885" imgH="937419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33737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71538" y="4143380"/>
            <a:ext cx="6715172" cy="242889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1142976" y="891961"/>
            <a:ext cx="564360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9900FF"/>
                </a:solidFill>
                <a:latin typeface="+mn-lt"/>
                <a:ea typeface="楷体_GB2312" panose="02010609030101010101" pitchFamily="49" charset="-122"/>
              </a:rPr>
              <a:t>一、确界存在定理</a:t>
            </a:r>
            <a:endParaRPr lang="en-US" altLang="zh-CN" sz="2800" b="1" dirty="0" smtClean="0">
              <a:solidFill>
                <a:srgbClr val="9900FF"/>
              </a:solidFill>
              <a:latin typeface="+mn-lt"/>
              <a:ea typeface="楷体_GB2312" panose="02010609030101010101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9900FF"/>
                </a:solidFill>
                <a:latin typeface="+mn-lt"/>
                <a:ea typeface="楷体_GB2312" panose="02010609030101010101" pitchFamily="49" charset="-122"/>
              </a:rPr>
              <a:t>二、单调有界定理</a:t>
            </a:r>
            <a:endParaRPr lang="en-US" altLang="zh-CN" sz="2800" b="1" dirty="0" smtClean="0">
              <a:solidFill>
                <a:srgbClr val="9900FF"/>
              </a:solidFill>
              <a:latin typeface="+mn-lt"/>
              <a:ea typeface="楷体_GB2312" panose="02010609030101010101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9900FF"/>
                </a:solidFill>
                <a:latin typeface="+mn-lt"/>
                <a:ea typeface="楷体_GB2312" panose="02010609030101010101" pitchFamily="49" charset="-122"/>
              </a:rPr>
              <a:t>三、闭区间套定理</a:t>
            </a:r>
            <a:endParaRPr lang="en-US" altLang="zh-CN" sz="2800" b="1" dirty="0" smtClean="0">
              <a:solidFill>
                <a:srgbClr val="9900FF"/>
              </a:solidFill>
              <a:latin typeface="+mn-lt"/>
              <a:ea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latin typeface="+mn-lt"/>
                <a:ea typeface="楷体_GB2312" panose="02010609030101010101" pitchFamily="49" charset="-122"/>
              </a:rPr>
              <a:t>四、</a:t>
            </a:r>
            <a:r>
              <a:rPr lang="zh-CN" altLang="en-US" sz="2800" b="1" dirty="0" smtClean="0">
                <a:solidFill>
                  <a:srgbClr val="9900FF"/>
                </a:solidFill>
                <a:ea typeface="楷体_GB2312" panose="02010609030101010101" pitchFamily="49" charset="-122"/>
              </a:rPr>
              <a:t>致密性定理（收敛子列定理）</a:t>
            </a:r>
            <a:endParaRPr lang="en-US" altLang="zh-CN" sz="2800" b="1" dirty="0" smtClean="0">
              <a:solidFill>
                <a:srgbClr val="9900FF"/>
              </a:solidFill>
              <a:latin typeface="+mn-lt"/>
              <a:ea typeface="楷体_GB2312" panose="02010609030101010101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9900FF"/>
                </a:solidFill>
                <a:latin typeface="+mn-lt"/>
                <a:ea typeface="楷体_GB2312" panose="02010609030101010101" pitchFamily="49" charset="-122"/>
              </a:rPr>
              <a:t>五、柯西收敛原理</a:t>
            </a:r>
            <a:endParaRPr lang="en-US" altLang="zh-CN" sz="2800" b="1" dirty="0" smtClean="0">
              <a:solidFill>
                <a:srgbClr val="9900FF"/>
              </a:solidFill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6148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41674" y="225079"/>
            <a:ext cx="555915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实数系的基本定理及等价性</a:t>
            </a:r>
            <a:endParaRPr lang="zh-CN" altLang="en-US" sz="3200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6096" y="4370632"/>
            <a:ext cx="160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确界定理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447039" y="5800700"/>
            <a:ext cx="160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单调有界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00760" y="5800700"/>
            <a:ext cx="160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闭区间套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668020" y="4367202"/>
            <a:ext cx="160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柯西准则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191399" y="4370632"/>
            <a:ext cx="1252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致密性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426096" y="4356344"/>
            <a:ext cx="16002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428728" y="5804148"/>
            <a:ext cx="16002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3710894" y="4367202"/>
            <a:ext cx="16002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000760" y="5819948"/>
            <a:ext cx="16002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5996136" y="4356344"/>
            <a:ext cx="16002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4" name="组合 19"/>
          <p:cNvGrpSpPr/>
          <p:nvPr/>
        </p:nvGrpSpPr>
        <p:grpSpPr>
          <a:xfrm>
            <a:off x="1614494" y="4972040"/>
            <a:ext cx="742928" cy="785818"/>
            <a:chOff x="1614494" y="2571744"/>
            <a:chExt cx="742928" cy="107766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2143108" y="2571744"/>
              <a:ext cx="214314" cy="107766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1614494" y="2708930"/>
              <a:ext cx="671490" cy="542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黑体" pitchFamily="2" charset="-122"/>
                  <a:ea typeface="+mj-ea"/>
                  <a:cs typeface="+mj-cs"/>
                </a:rPr>
                <a:t>(1)</a:t>
              </a:r>
              <a:endPara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endParaRPr>
            </a:p>
          </p:txBody>
        </p:sp>
      </p:grpSp>
      <p:grpSp>
        <p:nvGrpSpPr>
          <p:cNvPr id="17" name="组合 25"/>
          <p:cNvGrpSpPr/>
          <p:nvPr/>
        </p:nvGrpSpPr>
        <p:grpSpPr>
          <a:xfrm>
            <a:off x="3357554" y="5572140"/>
            <a:ext cx="2357454" cy="657188"/>
            <a:chOff x="3357554" y="3486192"/>
            <a:chExt cx="2357454" cy="657188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 flipV="1">
              <a:off x="3357554" y="3912096"/>
              <a:ext cx="2357454" cy="23128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4114824" y="3486192"/>
              <a:ext cx="671490" cy="542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黑体" pitchFamily="2" charset="-122"/>
                  <a:ea typeface="+mj-ea"/>
                  <a:cs typeface="+mj-cs"/>
                </a:rPr>
                <a:t>(2)</a:t>
              </a:r>
              <a:endPara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endParaRPr>
            </a:p>
          </p:txBody>
        </p:sp>
      </p:grpSp>
      <p:grpSp>
        <p:nvGrpSpPr>
          <p:cNvPr id="20" name="组合 26"/>
          <p:cNvGrpSpPr/>
          <p:nvPr/>
        </p:nvGrpSpPr>
        <p:grpSpPr>
          <a:xfrm>
            <a:off x="6635167" y="4972040"/>
            <a:ext cx="680025" cy="761104"/>
            <a:chOff x="6635167" y="2557902"/>
            <a:chExt cx="680025" cy="1132136"/>
          </a:xfrm>
        </p:grpSpPr>
        <p:sp>
          <p:nvSpPr>
            <p:cNvPr id="21" name="AutoShape 13"/>
            <p:cNvSpPr>
              <a:spLocks noChangeArrowheads="1"/>
            </p:cNvSpPr>
            <p:nvPr/>
          </p:nvSpPr>
          <p:spPr bwMode="auto">
            <a:xfrm>
              <a:off x="6635167" y="2557902"/>
              <a:ext cx="188482" cy="113213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Rectangle 3"/>
            <p:cNvSpPr txBox="1">
              <a:spLocks noChangeArrowheads="1"/>
            </p:cNvSpPr>
            <p:nvPr/>
          </p:nvSpPr>
          <p:spPr bwMode="auto">
            <a:xfrm>
              <a:off x="6643702" y="2857496"/>
              <a:ext cx="671490" cy="542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黑体" pitchFamily="2" charset="-122"/>
                  <a:ea typeface="+mj-ea"/>
                  <a:cs typeface="+mj-cs"/>
                </a:rPr>
                <a:t>(3)</a:t>
              </a:r>
              <a:endPara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endParaRPr>
            </a:p>
          </p:txBody>
        </p:sp>
      </p:grpSp>
      <p:grpSp>
        <p:nvGrpSpPr>
          <p:cNvPr id="23" name="组合 28"/>
          <p:cNvGrpSpPr/>
          <p:nvPr/>
        </p:nvGrpSpPr>
        <p:grpSpPr>
          <a:xfrm>
            <a:off x="5311094" y="4214818"/>
            <a:ext cx="671490" cy="542908"/>
            <a:chOff x="5311094" y="1814522"/>
            <a:chExt cx="671490" cy="542908"/>
          </a:xfrm>
        </p:grpSpPr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 flipH="1" flipV="1">
              <a:off x="5357818" y="2177736"/>
              <a:ext cx="533400" cy="17969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" name="Rectangle 3"/>
            <p:cNvSpPr txBox="1">
              <a:spLocks noChangeArrowheads="1"/>
            </p:cNvSpPr>
            <p:nvPr/>
          </p:nvSpPr>
          <p:spPr bwMode="auto">
            <a:xfrm>
              <a:off x="5311094" y="1814522"/>
              <a:ext cx="671490" cy="542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黑体" pitchFamily="2" charset="-122"/>
                  <a:ea typeface="+mj-ea"/>
                  <a:cs typeface="+mj-cs"/>
                </a:rPr>
                <a:t>(4)</a:t>
              </a:r>
              <a:endPara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endParaRPr>
            </a:p>
          </p:txBody>
        </p:sp>
      </p:grpSp>
      <p:grpSp>
        <p:nvGrpSpPr>
          <p:cNvPr id="26" name="组合 29"/>
          <p:cNvGrpSpPr/>
          <p:nvPr/>
        </p:nvGrpSpPr>
        <p:grpSpPr>
          <a:xfrm>
            <a:off x="3043254" y="4273899"/>
            <a:ext cx="671490" cy="542908"/>
            <a:chOff x="3043254" y="1873603"/>
            <a:chExt cx="671490" cy="542908"/>
          </a:xfrm>
        </p:grpSpPr>
        <p:sp>
          <p:nvSpPr>
            <p:cNvPr id="27" name="AutoShape 16"/>
            <p:cNvSpPr>
              <a:spLocks noChangeArrowheads="1"/>
            </p:cNvSpPr>
            <p:nvPr/>
          </p:nvSpPr>
          <p:spPr bwMode="auto">
            <a:xfrm flipH="1" flipV="1">
              <a:off x="3082280" y="2214554"/>
              <a:ext cx="533400" cy="17969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Rectangle 3"/>
            <p:cNvSpPr txBox="1">
              <a:spLocks noChangeArrowheads="1"/>
            </p:cNvSpPr>
            <p:nvPr/>
          </p:nvSpPr>
          <p:spPr bwMode="auto">
            <a:xfrm>
              <a:off x="3043254" y="1873603"/>
              <a:ext cx="671490" cy="542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黑体" pitchFamily="2" charset="-122"/>
                  <a:ea typeface="+mj-ea"/>
                  <a:cs typeface="+mj-cs"/>
                </a:rPr>
                <a:t>(5)</a:t>
              </a:r>
              <a:endPara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252714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43908567"/>
              </p:ext>
            </p:extLst>
          </p:nvPr>
        </p:nvGraphicFramePr>
        <p:xfrm>
          <a:off x="393700" y="1841499"/>
          <a:ext cx="7994724" cy="987003"/>
        </p:xfrm>
        <a:graphic>
          <a:graphicData uri="http://schemas.openxmlformats.org/presentationml/2006/ole">
            <p:oleObj spid="_x0000_s244371" name="Document" r:id="rId3" imgW="8641707" imgH="1075603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87938378"/>
              </p:ext>
            </p:extLst>
          </p:nvPr>
        </p:nvGraphicFramePr>
        <p:xfrm>
          <a:off x="467544" y="476672"/>
          <a:ext cx="8228013" cy="1298575"/>
        </p:xfrm>
        <a:graphic>
          <a:graphicData uri="http://schemas.openxmlformats.org/presentationml/2006/ole">
            <p:oleObj spid="_x0000_s244372" name="Document" r:id="rId4" imgW="8349006" imgH="1363126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98626874"/>
              </p:ext>
            </p:extLst>
          </p:nvPr>
        </p:nvGraphicFramePr>
        <p:xfrm>
          <a:off x="433040" y="2621285"/>
          <a:ext cx="6299200" cy="447675"/>
        </p:xfrm>
        <a:graphic>
          <a:graphicData uri="http://schemas.openxmlformats.org/presentationml/2006/ole">
            <p:oleObj spid="_x0000_s244373" name="Document" r:id="rId5" imgW="6485151" imgH="461692" progId="Word.Document.8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09446515"/>
              </p:ext>
            </p:extLst>
          </p:nvPr>
        </p:nvGraphicFramePr>
        <p:xfrm>
          <a:off x="398819" y="3140968"/>
          <a:ext cx="8421507" cy="864096"/>
        </p:xfrm>
        <a:graphic>
          <a:graphicData uri="http://schemas.openxmlformats.org/presentationml/2006/ole">
            <p:oleObj spid="_x0000_s244374" name="Document" r:id="rId6" imgW="9359600" imgH="952173" progId="Word.Document.8">
              <p:embed/>
            </p:oleObj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23528" y="3049796"/>
            <a:ext cx="2664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 </a:t>
            </a: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反证法</a:t>
            </a:r>
            <a:r>
              <a:rPr lang="en-US" altLang="zh-CN" sz="2800" b="1" dirty="0" smtClean="0">
                <a:solidFill>
                  <a:srgbClr val="9900FF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rgbClr val="9900FF"/>
              </a:solidFill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86051591"/>
              </p:ext>
            </p:extLst>
          </p:nvPr>
        </p:nvGraphicFramePr>
        <p:xfrm>
          <a:off x="330200" y="4152900"/>
          <a:ext cx="7698184" cy="2501900"/>
        </p:xfrm>
        <a:graphic>
          <a:graphicData uri="http://schemas.openxmlformats.org/presentationml/2006/ole">
            <p:oleObj spid="_x0000_s244375" name="Document" r:id="rId7" imgW="10272626" imgH="3034647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3670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01479079"/>
              </p:ext>
            </p:extLst>
          </p:nvPr>
        </p:nvGraphicFramePr>
        <p:xfrm>
          <a:off x="176213" y="2276872"/>
          <a:ext cx="8323262" cy="1571625"/>
        </p:xfrm>
        <a:graphic>
          <a:graphicData uri="http://schemas.openxmlformats.org/presentationml/2006/ole">
            <p:oleObj spid="_x0000_s245029" name="Document" r:id="rId3" imgW="8896966" imgH="1777318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62599441"/>
              </p:ext>
            </p:extLst>
          </p:nvPr>
        </p:nvGraphicFramePr>
        <p:xfrm>
          <a:off x="176213" y="188640"/>
          <a:ext cx="7866062" cy="1958975"/>
        </p:xfrm>
        <a:graphic>
          <a:graphicData uri="http://schemas.openxmlformats.org/presentationml/2006/ole">
            <p:oleObj spid="_x0000_s245030" name="Document" r:id="rId4" imgW="9137103" imgH="2272837" progId="Word.Document.8">
              <p:embed/>
            </p:oleObj>
          </a:graphicData>
        </a:graphic>
      </p:graphicFrame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832702" y="5287544"/>
            <a:ext cx="4392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所以实数集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是不可列集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r>
              <a:rPr kumimoji="0" lang="zh-CN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14953380"/>
              </p:ext>
            </p:extLst>
          </p:nvPr>
        </p:nvGraphicFramePr>
        <p:xfrm>
          <a:off x="251520" y="3801029"/>
          <a:ext cx="8159750" cy="1876425"/>
        </p:xfrm>
        <a:graphic>
          <a:graphicData uri="http://schemas.openxmlformats.org/presentationml/2006/ole">
            <p:oleObj spid="_x0000_s245031" name="Document" r:id="rId5" imgW="8721633" imgH="2004026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7606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49760" y="602243"/>
            <a:ext cx="3890392" cy="503337"/>
          </a:xfrm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25352" y="1196752"/>
            <a:ext cx="629106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9933FF"/>
                </a:solidFill>
                <a:latin typeface="+mn-ea"/>
                <a:ea typeface="+mn-ea"/>
              </a:rPr>
              <a:t>单调有界定理</a:t>
            </a:r>
            <a:endParaRPr lang="en-US" altLang="zh-CN" sz="3200" b="1" dirty="0" smtClean="0">
              <a:solidFill>
                <a:srgbClr val="9933FF"/>
              </a:solidFill>
              <a:latin typeface="+mn-ea"/>
              <a:ea typeface="+mn-ea"/>
            </a:endParaRPr>
          </a:p>
          <a:p>
            <a:r>
              <a:rPr lang="en-US" altLang="zh-CN" sz="3200" b="1" dirty="0">
                <a:solidFill>
                  <a:srgbClr val="9933FF"/>
                </a:solidFill>
                <a:latin typeface="+mn-ea"/>
                <a:ea typeface="+mn-ea"/>
              </a:rPr>
              <a:t> </a:t>
            </a:r>
            <a:r>
              <a:rPr lang="en-US" altLang="zh-CN" sz="3200" b="1" dirty="0" smtClean="0">
                <a:solidFill>
                  <a:srgbClr val="9933FF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单调增有上界；单调减有下界</a:t>
            </a:r>
            <a:endParaRPr lang="zh-CN" altLang="en-US" sz="3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712" y="2141984"/>
            <a:ext cx="468052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9933FF"/>
                </a:solidFill>
                <a:latin typeface="+mn-ea"/>
                <a:ea typeface="+mn-ea"/>
              </a:rPr>
              <a:t>闭区间套定理</a:t>
            </a:r>
            <a:endParaRPr lang="zh-CN" altLang="en-US" sz="3200" b="1" dirty="0">
              <a:solidFill>
                <a:srgbClr val="9933FF"/>
              </a:solidFill>
              <a:latin typeface="+mn-ea"/>
              <a:ea typeface="+mn-ea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23728" y="4581128"/>
            <a:ext cx="48965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  作    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业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eaLnBrk="0" hangingPunct="0"/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P68: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1,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2(</a:t>
            </a:r>
            <a:r>
              <a:rPr lang="zh-CN" altLang="en-US" sz="3600" b="1" dirty="0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双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3-6.</a:t>
            </a:r>
            <a:endParaRPr lang="en-US" altLang="zh-CN" sz="3600" b="1" dirty="0" smtClean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129880" y="3291706"/>
            <a:ext cx="180216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  <a:ea typeface="黑体" pitchFamily="2" charset="-122"/>
              </a:rPr>
              <a:t>思考题</a:t>
            </a:r>
            <a:endParaRPr lang="zh-CN" altLang="en-US" sz="36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43608" y="3933056"/>
            <a:ext cx="69847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latin typeface="+mn-ea"/>
                <a:ea typeface="+mn-ea"/>
              </a:rPr>
              <a:t>利用闭区间套证明确界定理和单调有界定理</a:t>
            </a:r>
            <a:endParaRPr lang="zh-CN" altLang="en-US" sz="2800" b="1" dirty="0">
              <a:solidFill>
                <a:srgbClr val="99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91454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50206429"/>
              </p:ext>
            </p:extLst>
          </p:nvPr>
        </p:nvGraphicFramePr>
        <p:xfrm>
          <a:off x="467545" y="4112842"/>
          <a:ext cx="7704856" cy="1769854"/>
        </p:xfrm>
        <a:graphic>
          <a:graphicData uri="http://schemas.openxmlformats.org/presentationml/2006/ole">
            <p:oleObj spid="_x0000_s248146" name="Document" r:id="rId3" imgW="8496977" imgH="1956885" progId="Word.Document.8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53686219"/>
              </p:ext>
            </p:extLst>
          </p:nvPr>
        </p:nvGraphicFramePr>
        <p:xfrm>
          <a:off x="539552" y="1499060"/>
          <a:ext cx="7768315" cy="2495447"/>
        </p:xfrm>
        <a:graphic>
          <a:graphicData uri="http://schemas.openxmlformats.org/presentationml/2006/ole">
            <p:oleObj spid="_x0000_s248147" name="Document" r:id="rId4" imgW="8687431" imgH="2809019" progId="Word.Document.8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260648"/>
            <a:ext cx="5761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Bolzano-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Weierstrass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961564"/>
            <a:ext cx="1447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、子列</a:t>
            </a:r>
            <a:endParaRPr lang="zh-CN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54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22460175"/>
              </p:ext>
            </p:extLst>
          </p:nvPr>
        </p:nvGraphicFramePr>
        <p:xfrm>
          <a:off x="431800" y="977899"/>
          <a:ext cx="8244656" cy="1700555"/>
        </p:xfrm>
        <a:graphic>
          <a:graphicData uri="http://schemas.openxmlformats.org/presentationml/2006/ole">
            <p:oleObj spid="_x0000_s249199" name="Document" r:id="rId3" imgW="8353686" imgH="1721541" progId="Word.Document.8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395536" y="313492"/>
            <a:ext cx="5256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、数列极限与子列的关系定理</a:t>
            </a:r>
            <a:endParaRPr lang="zh-CN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9642217"/>
              </p:ext>
            </p:extLst>
          </p:nvPr>
        </p:nvGraphicFramePr>
        <p:xfrm>
          <a:off x="611559" y="2825491"/>
          <a:ext cx="7848873" cy="2043669"/>
        </p:xfrm>
        <a:graphic>
          <a:graphicData uri="http://schemas.openxmlformats.org/presentationml/2006/ole">
            <p:oleObj spid="_x0000_s249200" name="Document" r:id="rId4" imgW="8277361" imgH="2164881" progId="Word.Document.8">
              <p:embed/>
            </p:oleObj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23528" y="2348880"/>
            <a:ext cx="2664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 </a:t>
            </a:r>
            <a:r>
              <a:rPr lang="zh-CN" altLang="en-US" sz="2800" b="1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必要性</a:t>
            </a:r>
            <a:endParaRPr lang="zh-CN" altLang="en-US" sz="28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39552" y="4727932"/>
            <a:ext cx="15121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充分性</a:t>
            </a:r>
            <a:endParaRPr lang="zh-CN" altLang="en-US" sz="28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584757"/>
              </p:ext>
            </p:extLst>
          </p:nvPr>
        </p:nvGraphicFramePr>
        <p:xfrm>
          <a:off x="611559" y="4797152"/>
          <a:ext cx="7848873" cy="1359445"/>
        </p:xfrm>
        <a:graphic>
          <a:graphicData uri="http://schemas.openxmlformats.org/presentationml/2006/ole">
            <p:oleObj spid="_x0000_s249201" name="Document" r:id="rId5" imgW="7990780" imgH="1395513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4496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44416408"/>
              </p:ext>
            </p:extLst>
          </p:nvPr>
        </p:nvGraphicFramePr>
        <p:xfrm>
          <a:off x="1117600" y="2157266"/>
          <a:ext cx="4606528" cy="969796"/>
        </p:xfrm>
        <a:graphic>
          <a:graphicData uri="http://schemas.openxmlformats.org/presentationml/2006/ole">
            <p:oleObj spid="_x0000_s251401" name="Document" r:id="rId3" imgW="4747665" imgH="1002553" progId="Word.Document.8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30285567"/>
              </p:ext>
            </p:extLst>
          </p:nvPr>
        </p:nvGraphicFramePr>
        <p:xfrm>
          <a:off x="753491" y="476672"/>
          <a:ext cx="7634933" cy="1747756"/>
        </p:xfrm>
        <a:graphic>
          <a:graphicData uri="http://schemas.openxmlformats.org/presentationml/2006/ole">
            <p:oleObj spid="_x0000_s251402" name="Document" r:id="rId4" imgW="7908694" imgH="1821940" progId="Word.Document.8">
              <p:embed/>
            </p:oleObj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11560" y="226181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11560" y="305390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94270125"/>
              </p:ext>
            </p:extLst>
          </p:nvPr>
        </p:nvGraphicFramePr>
        <p:xfrm>
          <a:off x="866283" y="3068960"/>
          <a:ext cx="8026197" cy="1455217"/>
        </p:xfrm>
        <a:graphic>
          <a:graphicData uri="http://schemas.openxmlformats.org/presentationml/2006/ole">
            <p:oleObj spid="_x0000_s251403" name="Document" r:id="rId5" imgW="8736034" imgH="1591993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23886978"/>
              </p:ext>
            </p:extLst>
          </p:nvPr>
        </p:nvGraphicFramePr>
        <p:xfrm>
          <a:off x="899592" y="4509120"/>
          <a:ext cx="7920880" cy="1584176"/>
        </p:xfrm>
        <a:graphic>
          <a:graphicData uri="http://schemas.openxmlformats.org/presentationml/2006/ole">
            <p:oleObj spid="_x0000_s251404" name="Document" r:id="rId6" imgW="8736034" imgH="1756447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11145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81630377"/>
              </p:ext>
            </p:extLst>
          </p:nvPr>
        </p:nvGraphicFramePr>
        <p:xfrm>
          <a:off x="468313" y="762000"/>
          <a:ext cx="7972425" cy="973138"/>
        </p:xfrm>
        <a:graphic>
          <a:graphicData uri="http://schemas.openxmlformats.org/presentationml/2006/ole">
            <p:oleObj spid="_x0000_s252260" name="Document" r:id="rId3" imgW="8531899" imgH="1051133" progId="Word.Document.8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395536" y="116632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Bolzano-</a:t>
            </a:r>
            <a:r>
              <a:rPr lang="en-US" altLang="zh-CN" sz="2800" b="1" dirty="0" err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Weierstrass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定理</a:t>
            </a:r>
            <a:endParaRPr lang="zh-CN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2807924"/>
              </p:ext>
            </p:extLst>
          </p:nvPr>
        </p:nvGraphicFramePr>
        <p:xfrm>
          <a:off x="241325" y="1628775"/>
          <a:ext cx="7138987" cy="879475"/>
        </p:xfrm>
        <a:graphic>
          <a:graphicData uri="http://schemas.openxmlformats.org/presentationml/2006/ole">
            <p:oleObj spid="_x0000_s252261" name="Document" r:id="rId4" imgW="8076106" imgH="991757" progId="Word.Document.8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49091942"/>
              </p:ext>
            </p:extLst>
          </p:nvPr>
        </p:nvGraphicFramePr>
        <p:xfrm>
          <a:off x="395536" y="4221088"/>
          <a:ext cx="8064896" cy="2102224"/>
        </p:xfrm>
        <a:graphic>
          <a:graphicData uri="http://schemas.openxmlformats.org/presentationml/2006/ole">
            <p:oleObj spid="_x0000_s252262" name="Document" r:id="rId5" imgW="9339798" imgH="2416059" progId="Word.Document.8">
              <p:embed/>
            </p:oleObj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92088" y="1556792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79274092"/>
              </p:ext>
            </p:extLst>
          </p:nvPr>
        </p:nvGraphicFramePr>
        <p:xfrm>
          <a:off x="392088" y="2564904"/>
          <a:ext cx="8124825" cy="1570037"/>
        </p:xfrm>
        <a:graphic>
          <a:graphicData uri="http://schemas.openxmlformats.org/presentationml/2006/ole">
            <p:oleObj spid="_x0000_s252263" name="Document" r:id="rId6" imgW="9193267" imgH="1771560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4987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58306586"/>
              </p:ext>
            </p:extLst>
          </p:nvPr>
        </p:nvGraphicFramePr>
        <p:xfrm>
          <a:off x="179512" y="332656"/>
          <a:ext cx="8355305" cy="1222400"/>
        </p:xfrm>
        <a:graphic>
          <a:graphicData uri="http://schemas.openxmlformats.org/presentationml/2006/ole">
            <p:oleObj spid="_x0000_s253439" name="Document" r:id="rId3" imgW="9483088" imgH="1407748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93567776"/>
              </p:ext>
            </p:extLst>
          </p:nvPr>
        </p:nvGraphicFramePr>
        <p:xfrm>
          <a:off x="539552" y="1556792"/>
          <a:ext cx="8077200" cy="596900"/>
        </p:xfrm>
        <a:graphic>
          <a:graphicData uri="http://schemas.openxmlformats.org/presentationml/2006/ole">
            <p:oleObj spid="_x0000_s253440" name="Document" r:id="rId4" imgW="8954210" imgH="658173" progId="Word.Document.8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84111889"/>
              </p:ext>
            </p:extLst>
          </p:nvPr>
        </p:nvGraphicFramePr>
        <p:xfrm>
          <a:off x="323528" y="2060848"/>
          <a:ext cx="8064500" cy="2197100"/>
        </p:xfrm>
        <a:graphic>
          <a:graphicData uri="http://schemas.openxmlformats.org/presentationml/2006/ole">
            <p:oleObj spid="_x0000_s253441" name="Document" r:id="rId5" imgW="9758869" imgH="2671915" progId="Word.Document.8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16997463"/>
              </p:ext>
            </p:extLst>
          </p:nvPr>
        </p:nvGraphicFramePr>
        <p:xfrm>
          <a:off x="395536" y="3717032"/>
          <a:ext cx="8424936" cy="1467661"/>
        </p:xfrm>
        <a:graphic>
          <a:graphicData uri="http://schemas.openxmlformats.org/presentationml/2006/ole">
            <p:oleObj spid="_x0000_s253442" name="Document" r:id="rId6" imgW="10307548" imgH="1799269" progId="Word.Document.8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59060447"/>
              </p:ext>
            </p:extLst>
          </p:nvPr>
        </p:nvGraphicFramePr>
        <p:xfrm>
          <a:off x="323528" y="4581128"/>
          <a:ext cx="8509000" cy="1651000"/>
        </p:xfrm>
        <a:graphic>
          <a:graphicData uri="http://schemas.openxmlformats.org/presentationml/2006/ole">
            <p:oleObj spid="_x0000_s253443" name="Document" r:id="rId7" imgW="10132216" imgH="1972719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579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 descr="http://imgsrc.baidu.com/baike/abpic/item/4e83cb62edceeff0e6113a0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34" y="260648"/>
            <a:ext cx="1958327" cy="2376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125913" y="0"/>
            <a:ext cx="892175" cy="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979" tIns="33327" rIns="11109" bIns="3332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6329025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136EC2"/>
                </a:solidFill>
                <a:effectLst/>
                <a:latin typeface="Arial" pitchFamily="34" charset="0"/>
                <a:ea typeface="宋体" pitchFamily="2" charset="-122"/>
                <a:hlinkClick r:id="rId3" tooltip="查看图片"/>
              </a:rPr>
              <a:t> 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hlinkClick r:id="rId3"/>
              </a:rPr>
              <a:t>  </a:t>
            </a:r>
            <a:r>
              <a:rPr kumimoji="0" lang="zh-CN" altLang="zh-CN" sz="1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900" b="1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0" marR="0" lvl="0" indent="16329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波尔查诺（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Bernard Bolzano</a:t>
            </a:r>
            <a:r>
              <a:rPr kumimoji="0" 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），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hlinkClick r:id="rId4"/>
              </a:rPr>
              <a:t>捷克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数学家、哲学家。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1781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年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10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月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5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日生于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hlinkClick r:id="rId5"/>
              </a:rPr>
              <a:t>布拉格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1848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年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12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月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18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日卒于布拉格。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1796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年入布拉格大学哲学院攻读哲学、物理学和数学，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1800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年又入神学院，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1805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年任该校宗教哲学教授。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1815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年成为波希米亚皇家学会的会员，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1818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年任该校哲学院院长。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1819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年因为宗教斗争失去教授及院长职位，并且受到政治监督，直到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1825</a:t>
            </a: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年 </a:t>
            </a:r>
          </a:p>
        </p:txBody>
      </p:sp>
      <p:pic>
        <p:nvPicPr>
          <p:cNvPr id="276484" name="Picture 4" descr="http://imgsrc.baidu.com/baike/abpic/item/4e83cb62edceeff0e6113a0d.jpg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263" y="-1042988"/>
            <a:ext cx="1562100" cy="18954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71600" y="2276872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r>
              <a:rPr lang="zh-CN" altLang="en-US" sz="24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波尔查诺（</a:t>
            </a:r>
            <a:r>
              <a:rPr lang="en-US" altLang="zh-CN" sz="24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Bernard Bolzano</a:t>
            </a:r>
            <a:r>
              <a:rPr lang="zh-CN" altLang="en-US" sz="24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），捷克数学家、哲学家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1781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年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日生于布拉格，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1848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日卒于布拉格。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1796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年入布拉格大学哲学院攻读哲学、物理学和数学，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1800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年又入神学院，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1805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年任该校宗教哲学教授。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1815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年成为波希米亚皇家学会的会员，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1818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年任该校哲学院院长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5138028"/>
            <a:ext cx="6320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F.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克莱</a:t>
            </a:r>
            <a:r>
              <a:rPr lang="zh-CN" altLang="zh-CN" sz="2800" b="1" dirty="0" smtClean="0">
                <a:latin typeface="楷体_GB2312" pitchFamily="49" charset="-122"/>
                <a:ea typeface="楷体_GB2312" pitchFamily="49" charset="-122"/>
              </a:rPr>
              <a:t>因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波尔查诺是</a:t>
            </a:r>
            <a:r>
              <a:rPr lang="zh-CN" altLang="zh-CN" sz="2800" b="1" dirty="0" smtClean="0">
                <a:latin typeface="楷体_GB2312" pitchFamily="49" charset="-122"/>
                <a:ea typeface="楷体_GB2312" pitchFamily="49" charset="-122"/>
              </a:rPr>
              <a:t>算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述化之父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"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70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44624"/>
            <a:ext cx="914501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主要成绩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　　波尔查诺的主要数学成就涉及分析学的基础问题。他在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纯粹分析的证明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》(1817)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中对函数性质进行了仔细分析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A.-L.</a:t>
            </a:r>
            <a:r>
              <a:rPr lang="zh-CN" altLang="en-US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柯西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之前首次给出了连续性和导数的恰当的定义；对序列和级数的收敛性提出了正确的概念；首次运用与实数理论有关的原理：如果性质不是对变量所有的值成立，而对小于某个的所有的值成立，则必存在一个量，它是使不成立的所有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非空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集的最大下界。在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1834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年撰写但未完成的著作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函数论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中，他正确地理解了</a:t>
            </a:r>
            <a:r>
              <a:rPr lang="zh-CN" altLang="en-US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连续性和可微性之间的区别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3" action="ppaction://hlinkfile"/>
              </a:rPr>
              <a:t>数学史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上首次给出了在任何点都没有有限导数的连续函数的例子（用曲线表示的函数，没有解析表达式）。 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　　波尔查诺对建立无穷集合理论也有重要见解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无穷的悖论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》(1851)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他坚持了实无穷集合的存在性，强调了两个集合的等价概念（即两集合元素间存在一一对应），注意到</a:t>
            </a:r>
            <a:r>
              <a:rPr lang="zh-CN" altLang="en-US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无穷集合的真子集可以同整个集合等价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 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　　对波尔查诺来说有点不幸的是：他的数学著作多半被他的同时代的人所忽视，他的许多成果等到后来才被重新发现，但此时功劳已被别人抢占或只能与别人分享了。（这其中的主要原因可能是他生于一个当时数学并不发达的国度，也缺乏与国外的交流）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轶闻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　　波尔查诺还有一则逸闻。有一次在布拉格度假，突然间生病，浑身发冷，疼痛难耐。为了分散注意力便拿起了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4" action="ppaction://hlinkfile"/>
              </a:rPr>
              <a:t>欧几里德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5" action="ppaction://hlinkfile"/>
              </a:rPr>
              <a:t>几何原本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。当他阅读到第五卷比例论时，即被这种高明的处理所震撼，无比兴奋以致完全忘记了自己的疼痛。事后，每当他的朋友生病时，他就推荐其阅读欧氏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几何原本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的比例论。</a:t>
            </a:r>
          </a:p>
        </p:txBody>
      </p:sp>
    </p:spTree>
    <p:extLst>
      <p:ext uri="{BB962C8B-B14F-4D97-AF65-F5344CB8AC3E}">
        <p14:creationId xmlns="" xmlns:p14="http://schemas.microsoft.com/office/powerpoint/2010/main" val="4841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83145072"/>
              </p:ext>
            </p:extLst>
          </p:nvPr>
        </p:nvGraphicFramePr>
        <p:xfrm>
          <a:off x="326315" y="1274564"/>
          <a:ext cx="7198013" cy="589218"/>
        </p:xfrm>
        <a:graphic>
          <a:graphicData uri="http://schemas.openxmlformats.org/presentationml/2006/ole">
            <p:oleObj spid="_x0000_s205642" name="Document" r:id="rId3" imgW="7131398" imgH="586562" progId="Word.Document.8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68387579"/>
              </p:ext>
            </p:extLst>
          </p:nvPr>
        </p:nvGraphicFramePr>
        <p:xfrm>
          <a:off x="483809" y="3684736"/>
          <a:ext cx="7315200" cy="1117600"/>
        </p:xfrm>
        <a:graphic>
          <a:graphicData uri="http://schemas.openxmlformats.org/presentationml/2006/ole">
            <p:oleObj spid="_x0000_s205643" name="Document" r:id="rId4" imgW="8231638" imgH="1250132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65449713"/>
              </p:ext>
            </p:extLst>
          </p:nvPr>
        </p:nvGraphicFramePr>
        <p:xfrm>
          <a:off x="323528" y="1844824"/>
          <a:ext cx="8270765" cy="1224136"/>
        </p:xfrm>
        <a:graphic>
          <a:graphicData uri="http://schemas.openxmlformats.org/presentationml/2006/ole">
            <p:oleObj spid="_x0000_s205644" name="Document" r:id="rId5" imgW="8522899" imgH="1274962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5268768"/>
              </p:ext>
            </p:extLst>
          </p:nvPr>
        </p:nvGraphicFramePr>
        <p:xfrm>
          <a:off x="531629" y="2770825"/>
          <a:ext cx="6344628" cy="1306247"/>
        </p:xfrm>
        <a:graphic>
          <a:graphicData uri="http://schemas.openxmlformats.org/presentationml/2006/ole">
            <p:oleObj spid="_x0000_s205645" name="Document" r:id="rId6" imgW="6437987" imgH="1332899" progId="Word.Document.8">
              <p:embed/>
            </p:oleObj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77810" y="4802336"/>
            <a:ext cx="7910614" cy="1651000"/>
            <a:chOff x="549818" y="4509120"/>
            <a:chExt cx="8001000" cy="1723008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3134813"/>
                </p:ext>
              </p:extLst>
            </p:nvPr>
          </p:nvGraphicFramePr>
          <p:xfrm>
            <a:off x="549818" y="4581128"/>
            <a:ext cx="8001000" cy="1651000"/>
          </p:xfrm>
          <a:graphic>
            <a:graphicData uri="http://schemas.openxmlformats.org/presentationml/2006/ole">
              <p:oleObj spid="_x0000_s205646" name="Document" r:id="rId7" imgW="8600664" imgH="1846410" progId="Word.Document.8">
                <p:embed/>
              </p:oleObj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572845" y="4509120"/>
              <a:ext cx="902811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注记</a:t>
              </a:r>
              <a:endPara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23528" y="-99392"/>
            <a:ext cx="468052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一、单调有界定理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413792"/>
            <a:ext cx="468052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、定理</a:t>
            </a:r>
            <a:endParaRPr lang="zh-CN" altLang="en-US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42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916832"/>
            <a:ext cx="8280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维尔斯特拉斯（</a:t>
            </a:r>
            <a:r>
              <a:rPr lang="en-US" altLang="zh-CN" sz="2000" b="1" dirty="0" err="1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Weierstrass</a:t>
            </a:r>
            <a:r>
              <a:rPr lang="zh-CN" altLang="en-US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Karl Theodor Wilhelm</a:t>
            </a:r>
            <a:r>
              <a:rPr lang="zh-CN" altLang="en-US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(1815-1897)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  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 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 “维尔斯特拉斯是我们大家的老师”     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----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埃尔米特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“一个没有几分诗人才气的数学家永远不会成为一个完美的数学家。”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                                        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----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维尔斯特拉斯</a:t>
            </a:r>
          </a:p>
          <a:p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维尔斯特拉斯是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德国分析学家，对复变函数论、幂级数、椭圆函数、连续性、二次型以及变分学贡献尤著。他生於德国威斯特伐利亚的小村落奥斯滕费尔德，卒於柏林。他曾於波恩大学（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Bonn University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）学法律和财政，但因酗酒和击剑度过四年而未获学位；后于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1838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年改学数学而得古德曼的热心教导。在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1842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年─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1855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年间，先后在几个小城镇的中学任教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14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之多。除了教数学之外，还教物理、德语、作文、地理以及体育等课程，业馀坚持数学研究。在此期间，他未与数学界接触而独力发展一套全新且严密的数学分析方法，使他得以描述一种连续而又到处不可微的函数，从而完全地推翻了关於这些概念的直观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方法。</a:t>
            </a:r>
            <a:endParaRPr lang="zh-CN" altLang="en-US" sz="2000" b="1" dirty="0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78530" name="Picture 2" descr="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5665"/>
            <a:ext cx="1440160" cy="174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866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08" y="441240"/>
            <a:ext cx="889248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   1854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年，他发表了一本关於发展阿贝尔（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Abel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）函数论成果的专论──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关於阿贝尔函数论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公诸於世之後，根据他的学术成就，哥尼斯堡大学授予他名誉博士学位。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1856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年由库默尔推荐成为柏林大学（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Freie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Universit&amp;auml;t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Berlin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）助理教授，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1865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年晋升为教授。生前，他的研究结果大都是向学生讲授传播的。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1886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年，他出版了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函数论论文集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。虽然他的著作不多，但却发表了最有影响的论文。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　　维尔斯特拉斯的主要贡献在数学分析、解析函数论、变分法、微分几何学和缐性代数等方面。他是把严格的论证引进分析学的一位大师。他的批判精神对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世纪数学产生很大影响。他在严格的逻辑基础上建立了实数理论，用单调有界序列来定义无理数，给出了数集的上、下极限，极限点和连续函数等严格定义，还在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1861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年构造了一个著名的处处不可微的连续函数，为分析学的算术化做出重要贡献。他完成了由柯西（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Cauchy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）引进的用不等式描述的极限定义（所谓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ε-δ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定义）。在解析函数论中，维尔斯特拉斯也有重要贡献。他建立了解析函数的幂级数展开定理和多元解析函数基本理论，得到代数函数论及阿贝尔积分中的某些结果。在变分法中，他给出了带有参数的函数的变分结构，研究了变分问题的间断解。在微分几何中，他研究了测地缐和最小曲面。在缐性代数中，建立了初等因子理论并用来化简矩阵。他还是一位杰出的教育家，一生培养了大批有成就的数学人才，其中著名的有</a:t>
            </a:r>
            <a:r>
              <a:rPr lang="zh-CN" altLang="en-US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柯瓦列夫斯卡娅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、施瓦兹、米塔─列夫勒、朔特基、富克斯等。</a:t>
            </a:r>
          </a:p>
        </p:txBody>
      </p:sp>
    </p:spTree>
    <p:extLst>
      <p:ext uri="{BB962C8B-B14F-4D97-AF65-F5344CB8AC3E}">
        <p14:creationId xmlns="" xmlns:p14="http://schemas.microsoft.com/office/powerpoint/2010/main" val="4238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0247762"/>
              </p:ext>
            </p:extLst>
          </p:nvPr>
        </p:nvGraphicFramePr>
        <p:xfrm>
          <a:off x="468313" y="409575"/>
          <a:ext cx="7996237" cy="1395413"/>
        </p:xfrm>
        <a:graphic>
          <a:graphicData uri="http://schemas.openxmlformats.org/presentationml/2006/ole">
            <p:oleObj spid="_x0000_s255404" name="Document" r:id="rId3" imgW="8911367" imgH="1558527" progId="Word.Document.8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53271304"/>
              </p:ext>
            </p:extLst>
          </p:nvPr>
        </p:nvGraphicFramePr>
        <p:xfrm>
          <a:off x="468312" y="2778125"/>
          <a:ext cx="7992119" cy="2317009"/>
        </p:xfrm>
        <a:graphic>
          <a:graphicData uri="http://schemas.openxmlformats.org/presentationml/2006/ole">
            <p:oleObj spid="_x0000_s255405" name="Document" r:id="rId4" imgW="8863844" imgH="2761159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23717531"/>
              </p:ext>
            </p:extLst>
          </p:nvPr>
        </p:nvGraphicFramePr>
        <p:xfrm>
          <a:off x="395536" y="5013176"/>
          <a:ext cx="8198402" cy="1153120"/>
        </p:xfrm>
        <a:graphic>
          <a:graphicData uri="http://schemas.openxmlformats.org/presentationml/2006/ole">
            <p:oleObj spid="_x0000_s255406" name="Document" r:id="rId5" imgW="9426564" imgH="1339376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14978661"/>
              </p:ext>
            </p:extLst>
          </p:nvPr>
        </p:nvGraphicFramePr>
        <p:xfrm>
          <a:off x="539552" y="1844824"/>
          <a:ext cx="8053387" cy="938212"/>
        </p:xfrm>
        <a:graphic>
          <a:graphicData uri="http://schemas.openxmlformats.org/presentationml/2006/ole">
            <p:oleObj spid="_x0000_s255407" name="Document" r:id="rId6" imgW="8983012" imgH="1043576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944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95509252"/>
              </p:ext>
            </p:extLst>
          </p:nvPr>
        </p:nvGraphicFramePr>
        <p:xfrm>
          <a:off x="395536" y="1628800"/>
          <a:ext cx="8216900" cy="2578100"/>
        </p:xfrm>
        <a:graphic>
          <a:graphicData uri="http://schemas.openxmlformats.org/presentationml/2006/ole">
            <p:oleObj spid="_x0000_s256170" name="Document" r:id="rId3" imgW="8568622" imgH="2687388" progId="Word.Document.8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329377"/>
            <a:ext cx="3897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Cauchy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收敛原理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961564"/>
            <a:ext cx="1808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、基本列</a:t>
            </a:r>
            <a:endParaRPr lang="zh-CN" altLang="en-US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5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07698592"/>
              </p:ext>
            </p:extLst>
          </p:nvPr>
        </p:nvGraphicFramePr>
        <p:xfrm>
          <a:off x="679449" y="1336675"/>
          <a:ext cx="5886767" cy="1300237"/>
        </p:xfrm>
        <a:graphic>
          <a:graphicData uri="http://schemas.openxmlformats.org/presentationml/2006/ole">
            <p:oleObj spid="_x0000_s257351" name="Document" r:id="rId3" imgW="7082434" imgH="1552409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34807454"/>
              </p:ext>
            </p:extLst>
          </p:nvPr>
        </p:nvGraphicFramePr>
        <p:xfrm>
          <a:off x="393700" y="406399"/>
          <a:ext cx="7850708" cy="892723"/>
        </p:xfrm>
        <a:graphic>
          <a:graphicData uri="http://schemas.openxmlformats.org/presentationml/2006/ole">
            <p:oleObj spid="_x0000_s257352" name="Document" r:id="rId4" imgW="9594337" imgH="1096835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99024515"/>
              </p:ext>
            </p:extLst>
          </p:nvPr>
        </p:nvGraphicFramePr>
        <p:xfrm>
          <a:off x="611560" y="4509120"/>
          <a:ext cx="7698310" cy="1296144"/>
        </p:xfrm>
        <a:graphic>
          <a:graphicData uri="http://schemas.openxmlformats.org/presentationml/2006/ole">
            <p:oleObj spid="_x0000_s257353" name="Document" r:id="rId5" imgW="9199388" imgH="1532618" progId="Word.Document.8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20080" y="47667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0080" y="126876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49417431"/>
              </p:ext>
            </p:extLst>
          </p:nvPr>
        </p:nvGraphicFramePr>
        <p:xfrm>
          <a:off x="611560" y="2420888"/>
          <a:ext cx="7151688" cy="2109787"/>
        </p:xfrm>
        <a:graphic>
          <a:graphicData uri="http://schemas.openxmlformats.org/presentationml/2006/ole">
            <p:oleObj spid="_x0000_s257354" name="Document" r:id="rId6" imgW="9300195" imgH="2763318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8400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10270101"/>
              </p:ext>
            </p:extLst>
          </p:nvPr>
        </p:nvGraphicFramePr>
        <p:xfrm>
          <a:off x="1337568" y="620688"/>
          <a:ext cx="6834832" cy="897662"/>
        </p:xfrm>
        <a:graphic>
          <a:graphicData uri="http://schemas.openxmlformats.org/presentationml/2006/ole">
            <p:oleObj spid="_x0000_s258366" name="Document" r:id="rId3" imgW="7955858" imgH="1061929" progId="Word.Document.8">
              <p:embed/>
            </p:oleObj>
          </a:graphicData>
        </a:graphic>
      </p:graphicFrame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611560" y="69269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11560" y="1484784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12177945"/>
              </p:ext>
            </p:extLst>
          </p:nvPr>
        </p:nvGraphicFramePr>
        <p:xfrm>
          <a:off x="1043608" y="1604544"/>
          <a:ext cx="5832648" cy="1964844"/>
        </p:xfrm>
        <a:graphic>
          <a:graphicData uri="http://schemas.openxmlformats.org/presentationml/2006/ole">
            <p:oleObj spid="_x0000_s258367" name="Document" r:id="rId4" imgW="6898101" imgH="2324656" progId="Word.Document.8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69835357"/>
              </p:ext>
            </p:extLst>
          </p:nvPr>
        </p:nvGraphicFramePr>
        <p:xfrm>
          <a:off x="1296817" y="3501008"/>
          <a:ext cx="6624736" cy="1938575"/>
        </p:xfrm>
        <a:graphic>
          <a:graphicData uri="http://schemas.openxmlformats.org/presentationml/2006/ole">
            <p:oleObj spid="_x0000_s258368" name="Document" r:id="rId5" imgW="7955858" imgH="2321777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0388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67743716"/>
              </p:ext>
            </p:extLst>
          </p:nvPr>
        </p:nvGraphicFramePr>
        <p:xfrm>
          <a:off x="323528" y="548680"/>
          <a:ext cx="7918524" cy="1082949"/>
        </p:xfrm>
        <a:graphic>
          <a:graphicData uri="http://schemas.openxmlformats.org/presentationml/2006/ole">
            <p:oleObj spid="_x0000_s259501" name="Document" r:id="rId3" imgW="8810920" imgH="1154771" progId="Word.Document.8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39473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Cauchy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收敛原理</a:t>
            </a:r>
            <a:endParaRPr lang="zh-CN" altLang="en-US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04124989"/>
              </p:ext>
            </p:extLst>
          </p:nvPr>
        </p:nvGraphicFramePr>
        <p:xfrm>
          <a:off x="395536" y="1484784"/>
          <a:ext cx="8582654" cy="1224136"/>
        </p:xfrm>
        <a:graphic>
          <a:graphicData uri="http://schemas.openxmlformats.org/presentationml/2006/ole">
            <p:oleObj spid="_x0000_s259502" name="Document" r:id="rId4" imgW="10752541" imgH="1427540" progId="Word.Document.8">
              <p:embed/>
            </p:oleObj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520" y="1412776"/>
            <a:ext cx="2160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  <a:r>
              <a:rPr lang="en-US" altLang="zh-CN" sz="2800" b="1" dirty="0" smtClean="0">
                <a:solidFill>
                  <a:srgbClr val="9900FF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9900FF"/>
                </a:solidFill>
                <a:ea typeface="楷体_GB2312" pitchFamily="49" charset="-122"/>
                <a:cs typeface="Times New Roman" pitchFamily="18" charset="0"/>
              </a:rPr>
              <a:t>必要性</a:t>
            </a:r>
            <a:r>
              <a:rPr lang="en-US" altLang="zh-CN" sz="2800" b="1" dirty="0" smtClean="0">
                <a:solidFill>
                  <a:srgbClr val="9900FF"/>
                </a:solidFill>
                <a:ea typeface="黑体" pitchFamily="2" charset="-122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rgbClr val="9900FF"/>
              </a:solidFill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41469822"/>
              </p:ext>
            </p:extLst>
          </p:nvPr>
        </p:nvGraphicFramePr>
        <p:xfrm>
          <a:off x="366092" y="2587104"/>
          <a:ext cx="7518276" cy="1778000"/>
        </p:xfrm>
        <a:graphic>
          <a:graphicData uri="http://schemas.openxmlformats.org/presentationml/2006/ole">
            <p:oleObj spid="_x0000_s259503" name="Document" r:id="rId5" imgW="9210189" imgH="2123498" progId="Word.Document.8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14752596"/>
              </p:ext>
            </p:extLst>
          </p:nvPr>
        </p:nvGraphicFramePr>
        <p:xfrm>
          <a:off x="274216" y="4293096"/>
          <a:ext cx="8813800" cy="576263"/>
        </p:xfrm>
        <a:graphic>
          <a:graphicData uri="http://schemas.openxmlformats.org/presentationml/2006/ole">
            <p:oleObj spid="_x0000_s259504" name="Document" r:id="rId6" imgW="10581888" imgH="648816" progId="Word.Document.8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2545740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（充分性）</a:t>
            </a:r>
            <a:endParaRPr lang="zh-CN" altLang="en-US" sz="2800" b="1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86230792"/>
              </p:ext>
            </p:extLst>
          </p:nvPr>
        </p:nvGraphicFramePr>
        <p:xfrm>
          <a:off x="246063" y="4654550"/>
          <a:ext cx="8475662" cy="1746250"/>
        </p:xfrm>
        <a:graphic>
          <a:graphicData uri="http://schemas.openxmlformats.org/presentationml/2006/ole">
            <p:oleObj spid="_x0000_s259505" name="Document" r:id="rId7" imgW="10503763" imgH="2181794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8551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060848"/>
            <a:ext cx="77768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柯西（</a:t>
            </a:r>
            <a:r>
              <a:rPr lang="en-US" altLang="zh-CN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Cauchy</a:t>
            </a:r>
            <a:r>
              <a:rPr lang="zh-CN" altLang="en-US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b="1" dirty="0" err="1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Augustin</a:t>
            </a:r>
            <a:r>
              <a:rPr lang="en-US" altLang="zh-CN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 Louis 1789-1857</a:t>
            </a:r>
            <a:r>
              <a:rPr lang="zh-CN" altLang="en-US" sz="2000" b="1" dirty="0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000" b="1" dirty="0" smtClean="0">
              <a:solidFill>
                <a:srgbClr val="9933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出生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生于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巴黎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，他的父亲路易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·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弗朗索瓦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·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柯西是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3" action="ppaction://hlinkfile"/>
              </a:rPr>
              <a:t>法国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4" action="ppaction://hlinkfile"/>
              </a:rPr>
              <a:t>波旁王朝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的官员，在法国动荡的政治漩涡中一直担任公职。由于家庭的原因，柯西本人属于拥护波旁王朝的正统派，是一位虔诚的天主教徒。并且在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5" action="ppaction://hlinkfile"/>
              </a:rPr>
              <a:t>数学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领域，有很高的建树和造诣。很多数学的定理和公式也都以他的名字来称呼，如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6" action="ppaction://hlinkfile"/>
              </a:rPr>
              <a:t>柯西不等式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7" action="ppaction://hlinkfile"/>
              </a:rPr>
              <a:t>柯西积分公式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...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柯西于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1802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年入中学。在中学时，他的拉丁文和希腊文取得优异成绩，多次参加竞赛获奖；数学成绩也深受老师赞扬。他于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1805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年考入综合工科学校，在那里主要学习数学和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8" action="ppaction://hlinkfile"/>
              </a:rPr>
              <a:t>力学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1807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年考入桥梁公路学校，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1810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年以优异成绩毕业，前往瑟堡参加海港建设工程。 </a:t>
            </a:r>
          </a:p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　　柯西去瑟堡时携带了拉格朗日的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9" action="ppaction://hlinkfile"/>
              </a:rPr>
              <a:t>解析函数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和拉普拉斯的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10" action="ppaction://hlinkfile"/>
              </a:rPr>
              <a:t>天体力学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，后来还陆续收到从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巴黎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寄出或从当地借得的一些数学书。他在业余时间悉心攻读有关数学各分支方面的书籍，从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hlinkClick r:id="rId11" action="ppaction://hlinkfile"/>
              </a:rPr>
              <a:t>数论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直到天文学方面。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76482" name="Picture 2" descr="http://imgsrc.baidu.com/baike/abpic/item/aa251d4fe58cb325afc3abb5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1339"/>
            <a:ext cx="1562100" cy="19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986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49488"/>
            <a:ext cx="86044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  19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世纪初，微积分学是不严格的。他率先定义了级数的收敛、绝对收敛、序列和函数的极限，并形成了一系列的判断准则。特别是发现了判断收敛性的柯西准则。他定义了上、下极限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并证明了其收敛性。他最先使用极限符号。柯西还建立了连续函数的概念，并强调微商是一个极限。他用和的极限给定积分下了第一个合适的定义，并研究了奇异积分。同时，他亲自计算出许多经典的积分。柯西经常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zh-CN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无穷小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这个词，但他不了解一致收敛的重要性，因此，他的微积分学也有漏洞。毫无疑问，他是经典分的奠基人之一。他为微积分学所奠定的严格基础推动了整个分析学的发展。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　 柯西最出色的贡献是在</a:t>
            </a:r>
            <a:r>
              <a:rPr lang="zh-CN" altLang="zh-CN" sz="20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复变函数论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领域。现代复变函数理论发端于他的工作。首先，他证明了复数的代数与极限运算的合理性，定义了复函数的连续性。他给出了柯西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黎曼方程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定义了复函数沿复域中任意路径的积分，并得到重要的积分定理，导出了著名的柯西积分公式。这个定理和公式是复函数论的基础。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　 柯西对微分方程的重要贡献是他提出了两个基本问题：解的存在性和解的惟一性。这两个问题的提出，开创了微分方程研究的新局面。他还创造了解线性偏微分方程的特征值方法，并在研究数学物理方程的过程中，独立地发现了傅里叶变换的逆公式</a:t>
            </a:r>
            <a:r>
              <a:rPr lang="zh-CN" altLang="zh-CN" sz="2000" b="1" dirty="0" smtClean="0">
                <a:latin typeface="楷体_GB2312" pitchFamily="49" charset="-122"/>
                <a:ea typeface="楷体_GB2312" pitchFamily="49" charset="-122"/>
              </a:rPr>
              <a:t>。柯西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是一位多产的数学家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一生共发表论文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800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余篇，著书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7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本。《柯西全集》共有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27</a:t>
            </a:r>
            <a:r>
              <a:rPr lang="zh-CN" altLang="zh-CN" sz="2000" b="1" dirty="0">
                <a:latin typeface="楷体_GB2312" pitchFamily="49" charset="-122"/>
                <a:ea typeface="楷体_GB2312" pitchFamily="49" charset="-122"/>
              </a:rPr>
              <a:t>卷。其中最重要的是《分析教程》、《无穷小分析教程概论》、《微积分在几何上的应用》。他的数学成就影响广泛，意义深远</a:t>
            </a:r>
            <a:r>
              <a:rPr lang="zh-CN" altLang="zh-CN" sz="20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zh-CN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0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10285908"/>
              </p:ext>
            </p:extLst>
          </p:nvPr>
        </p:nvGraphicFramePr>
        <p:xfrm>
          <a:off x="251520" y="332656"/>
          <a:ext cx="7937500" cy="2400300"/>
        </p:xfrm>
        <a:graphic>
          <a:graphicData uri="http://schemas.openxmlformats.org/presentationml/2006/ole">
            <p:oleObj spid="_x0000_s262453" name="Document" r:id="rId3" imgW="8766636" imgH="2659680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61000234"/>
              </p:ext>
            </p:extLst>
          </p:nvPr>
        </p:nvGraphicFramePr>
        <p:xfrm>
          <a:off x="484708" y="2708920"/>
          <a:ext cx="8263756" cy="838548"/>
        </p:xfrm>
        <a:graphic>
          <a:graphicData uri="http://schemas.openxmlformats.org/presentationml/2006/ole">
            <p:oleObj spid="_x0000_s262454" name="Document" r:id="rId4" imgW="9640060" imgH="984200" progId="Word.Document.8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60963485"/>
              </p:ext>
            </p:extLst>
          </p:nvPr>
        </p:nvGraphicFramePr>
        <p:xfrm>
          <a:off x="176213" y="3575050"/>
          <a:ext cx="5835947" cy="570908"/>
        </p:xfrm>
        <a:graphic>
          <a:graphicData uri="http://schemas.openxmlformats.org/presentationml/2006/ole">
            <p:oleObj spid="_x0000_s262455" name="Document" r:id="rId5" imgW="6696846" imgH="648816" progId="Word.Document.8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20080" y="262185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0080" y="348595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41443340"/>
              </p:ext>
            </p:extLst>
          </p:nvPr>
        </p:nvGraphicFramePr>
        <p:xfrm>
          <a:off x="293112" y="4014792"/>
          <a:ext cx="8383344" cy="566335"/>
        </p:xfrm>
        <a:graphic>
          <a:graphicData uri="http://schemas.openxmlformats.org/presentationml/2006/ole">
            <p:oleObj spid="_x0000_s262456" name="Document" r:id="rId6" imgW="10499442" imgH="591240" progId="Word.Document.8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16929698"/>
              </p:ext>
            </p:extLst>
          </p:nvPr>
        </p:nvGraphicFramePr>
        <p:xfrm>
          <a:off x="409575" y="4502721"/>
          <a:ext cx="8693173" cy="1158527"/>
        </p:xfrm>
        <a:graphic>
          <a:graphicData uri="http://schemas.openxmlformats.org/presentationml/2006/ole">
            <p:oleObj spid="_x0000_s262457" name="Document" r:id="rId7" imgW="10465960" imgH="1383278" progId="Word.Document.8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66759569"/>
              </p:ext>
            </p:extLst>
          </p:nvPr>
        </p:nvGraphicFramePr>
        <p:xfrm>
          <a:off x="539552" y="5589240"/>
          <a:ext cx="5778745" cy="576063"/>
        </p:xfrm>
        <a:graphic>
          <a:graphicData uri="http://schemas.openxmlformats.org/presentationml/2006/ole">
            <p:oleObj spid="_x0000_s262458" name="Document" r:id="rId8" imgW="6244293" imgH="633703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2194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02371457"/>
              </p:ext>
            </p:extLst>
          </p:nvPr>
        </p:nvGraphicFramePr>
        <p:xfrm>
          <a:off x="390600" y="260648"/>
          <a:ext cx="8352928" cy="1506066"/>
        </p:xfrm>
        <a:graphic>
          <a:graphicData uri="http://schemas.openxmlformats.org/presentationml/2006/ole">
            <p:oleObj spid="_x0000_s207482" name="Document" r:id="rId3" imgW="10176499" imgH="1693832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10898997"/>
              </p:ext>
            </p:extLst>
          </p:nvPr>
        </p:nvGraphicFramePr>
        <p:xfrm>
          <a:off x="784696" y="4077073"/>
          <a:ext cx="7922202" cy="2269108"/>
        </p:xfrm>
        <a:graphic>
          <a:graphicData uri="http://schemas.openxmlformats.org/presentationml/2006/ole">
            <p:oleObj spid="_x0000_s207483" name="Document" r:id="rId4" imgW="9531692" imgH="2743526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7059369"/>
              </p:ext>
            </p:extLst>
          </p:nvPr>
        </p:nvGraphicFramePr>
        <p:xfrm>
          <a:off x="392956" y="1535776"/>
          <a:ext cx="8283500" cy="547024"/>
        </p:xfrm>
        <a:graphic>
          <a:graphicData uri="http://schemas.openxmlformats.org/presentationml/2006/ole">
            <p:oleObj spid="_x0000_s207484" name="Document" r:id="rId5" imgW="9857876" imgH="654934" progId="Word.Document.8">
              <p:embed/>
            </p:oleObj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1520" y="404664"/>
            <a:ext cx="100317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18592" y="1465620"/>
            <a:ext cx="1008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70832408"/>
              </p:ext>
            </p:extLst>
          </p:nvPr>
        </p:nvGraphicFramePr>
        <p:xfrm>
          <a:off x="689959" y="1844824"/>
          <a:ext cx="6834369" cy="2330494"/>
        </p:xfrm>
        <a:graphic>
          <a:graphicData uri="http://schemas.openxmlformats.org/presentationml/2006/ole">
            <p:oleObj spid="_x0000_s207485" name="Document" r:id="rId6" imgW="8099148" imgH="2848603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5149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68727878"/>
              </p:ext>
            </p:extLst>
          </p:nvPr>
        </p:nvGraphicFramePr>
        <p:xfrm>
          <a:off x="292100" y="838200"/>
          <a:ext cx="8420100" cy="5511800"/>
        </p:xfrm>
        <a:graphic>
          <a:graphicData uri="http://schemas.openxmlformats.org/presentationml/2006/ole">
            <p:oleObj spid="_x0000_s264362" name="Document" r:id="rId3" imgW="9778670" imgH="6357178" progId="Word.Document.8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23527" y="189221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五、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实数系的基本定理</a:t>
            </a:r>
          </a:p>
        </p:txBody>
      </p:sp>
    </p:spTree>
    <p:extLst>
      <p:ext uri="{BB962C8B-B14F-4D97-AF65-F5344CB8AC3E}">
        <p14:creationId xmlns="" xmlns:p14="http://schemas.microsoft.com/office/powerpoint/2010/main" val="25072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15701217"/>
              </p:ext>
            </p:extLst>
          </p:nvPr>
        </p:nvGraphicFramePr>
        <p:xfrm>
          <a:off x="257175" y="116632"/>
          <a:ext cx="7867650" cy="820737"/>
        </p:xfrm>
        <a:graphic>
          <a:graphicData uri="http://schemas.openxmlformats.org/presentationml/2006/ole">
            <p:oleObj spid="_x0000_s265616" name="Document" r:id="rId3" imgW="9400643" imgH="980962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39075227"/>
              </p:ext>
            </p:extLst>
          </p:nvPr>
        </p:nvGraphicFramePr>
        <p:xfrm>
          <a:off x="251520" y="908720"/>
          <a:ext cx="7722001" cy="576064"/>
        </p:xfrm>
        <a:graphic>
          <a:graphicData uri="http://schemas.openxmlformats.org/presentationml/2006/ole">
            <p:oleObj spid="_x0000_s265617" name="Document" r:id="rId4" imgW="8588424" imgH="633703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84394380"/>
              </p:ext>
            </p:extLst>
          </p:nvPr>
        </p:nvGraphicFramePr>
        <p:xfrm>
          <a:off x="258193" y="1340768"/>
          <a:ext cx="8147572" cy="1080120"/>
        </p:xfrm>
        <a:graphic>
          <a:graphicData uri="http://schemas.openxmlformats.org/presentationml/2006/ole">
            <p:oleObj spid="_x0000_s265618" name="Document" r:id="rId5" imgW="9400643" imgH="1258409" progId="Word.Document.8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37978"/>
              </p:ext>
            </p:extLst>
          </p:nvPr>
        </p:nvGraphicFramePr>
        <p:xfrm>
          <a:off x="258193" y="2493268"/>
          <a:ext cx="7937500" cy="1320800"/>
        </p:xfrm>
        <a:graphic>
          <a:graphicData uri="http://schemas.openxmlformats.org/presentationml/2006/ole">
            <p:oleObj spid="_x0000_s265619" name="Document" r:id="rId6" imgW="9610898" imgH="1610346" progId="Word.Document.8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91884147"/>
              </p:ext>
            </p:extLst>
          </p:nvPr>
        </p:nvGraphicFramePr>
        <p:xfrm>
          <a:off x="251521" y="3645024"/>
          <a:ext cx="7197725" cy="1663700"/>
        </p:xfrm>
        <a:graphic>
          <a:graphicData uri="http://schemas.openxmlformats.org/presentationml/2006/ole">
            <p:oleObj spid="_x0000_s265620" name="Document" r:id="rId7" imgW="8646388" imgH="1988192" progId="Word.Document.8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95472167"/>
              </p:ext>
            </p:extLst>
          </p:nvPr>
        </p:nvGraphicFramePr>
        <p:xfrm>
          <a:off x="323528" y="5013176"/>
          <a:ext cx="7848873" cy="1059328"/>
        </p:xfrm>
        <a:graphic>
          <a:graphicData uri="http://schemas.openxmlformats.org/presentationml/2006/ole">
            <p:oleObj spid="_x0000_s265621" name="Document" r:id="rId8" imgW="9082019" imgH="1177442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3207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42369305"/>
              </p:ext>
            </p:extLst>
          </p:nvPr>
        </p:nvGraphicFramePr>
        <p:xfrm>
          <a:off x="469900" y="398328"/>
          <a:ext cx="7486476" cy="1290772"/>
        </p:xfrm>
        <a:graphic>
          <a:graphicData uri="http://schemas.openxmlformats.org/presentationml/2006/ole">
            <p:oleObj spid="_x0000_s267493" name="Document" r:id="rId3" imgW="9004614" imgH="1558527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0612670"/>
              </p:ext>
            </p:extLst>
          </p:nvPr>
        </p:nvGraphicFramePr>
        <p:xfrm>
          <a:off x="176213" y="1558925"/>
          <a:ext cx="7807325" cy="1922463"/>
        </p:xfrm>
        <a:graphic>
          <a:graphicData uri="http://schemas.openxmlformats.org/presentationml/2006/ole">
            <p:oleObj spid="_x0000_s267494" name="Document" r:id="rId4" imgW="8958890" imgH="2304864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34025778"/>
              </p:ext>
            </p:extLst>
          </p:nvPr>
        </p:nvGraphicFramePr>
        <p:xfrm>
          <a:off x="893464" y="3429000"/>
          <a:ext cx="6846888" cy="2497138"/>
        </p:xfrm>
        <a:graphic>
          <a:graphicData uri="http://schemas.openxmlformats.org/presentationml/2006/ole">
            <p:oleObj spid="_x0000_s267495" name="Document" r:id="rId5" imgW="7859731" imgH="2856520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569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38912837"/>
              </p:ext>
            </p:extLst>
          </p:nvPr>
        </p:nvGraphicFramePr>
        <p:xfrm>
          <a:off x="539750" y="116632"/>
          <a:ext cx="6810375" cy="1441450"/>
        </p:xfrm>
        <a:graphic>
          <a:graphicData uri="http://schemas.openxmlformats.org/presentationml/2006/ole">
            <p:oleObj spid="_x0000_s268516" name="Document" r:id="rId3" imgW="7590791" imgH="1603869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96189958"/>
              </p:ext>
            </p:extLst>
          </p:nvPr>
        </p:nvGraphicFramePr>
        <p:xfrm>
          <a:off x="683569" y="4653136"/>
          <a:ext cx="6840760" cy="1264531"/>
        </p:xfrm>
        <a:graphic>
          <a:graphicData uri="http://schemas.openxmlformats.org/presentationml/2006/ole">
            <p:oleObj spid="_x0000_s268517" name="Document" r:id="rId4" imgW="7741282" imgH="1432938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03661083"/>
              </p:ext>
            </p:extLst>
          </p:nvPr>
        </p:nvGraphicFramePr>
        <p:xfrm>
          <a:off x="251520" y="1484784"/>
          <a:ext cx="7304088" cy="1443037"/>
        </p:xfrm>
        <a:graphic>
          <a:graphicData uri="http://schemas.openxmlformats.org/presentationml/2006/ole">
            <p:oleObj spid="_x0000_s268518" name="Document" r:id="rId5" imgW="8139471" imgH="1616823" progId="Word.Document.8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09072466"/>
              </p:ext>
            </p:extLst>
          </p:nvPr>
        </p:nvGraphicFramePr>
        <p:xfrm>
          <a:off x="251520" y="2780928"/>
          <a:ext cx="7221537" cy="1970087"/>
        </p:xfrm>
        <a:graphic>
          <a:graphicData uri="http://schemas.openxmlformats.org/presentationml/2006/ole">
            <p:oleObj spid="_x0000_s268519" name="Document" r:id="rId6" imgW="8048024" imgH="2191150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78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49760" y="602243"/>
            <a:ext cx="3890392" cy="503337"/>
          </a:xfrm>
          <a:solidFill>
            <a:srgbClr val="FFFFFF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六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25352" y="1196752"/>
            <a:ext cx="571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9933FF"/>
                </a:solidFill>
                <a:latin typeface="+mn-ea"/>
                <a:ea typeface="+mn-ea"/>
              </a:rPr>
              <a:t>单调有界定理</a:t>
            </a:r>
            <a:endParaRPr lang="zh-CN" altLang="en-US" sz="3200" b="1" dirty="0">
              <a:solidFill>
                <a:srgbClr val="9933FF"/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86904" y="4572417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9933FF"/>
                </a:solidFill>
                <a:latin typeface="+mn-ea"/>
                <a:ea typeface="+mn-ea"/>
              </a:rPr>
              <a:t>实数</a:t>
            </a:r>
            <a:r>
              <a:rPr lang="zh-CN" altLang="en-US" sz="3200" b="1" dirty="0">
                <a:solidFill>
                  <a:srgbClr val="9933FF"/>
                </a:solidFill>
                <a:latin typeface="+mn-ea"/>
                <a:ea typeface="+mn-ea"/>
              </a:rPr>
              <a:t>系的基本定理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712" y="1988840"/>
            <a:ext cx="468052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9933FF"/>
                </a:solidFill>
                <a:latin typeface="+mn-ea"/>
                <a:ea typeface="+mn-ea"/>
              </a:rPr>
              <a:t>闭区间套定理</a:t>
            </a:r>
            <a:endParaRPr lang="zh-CN" altLang="en-US" sz="3200" b="1" dirty="0">
              <a:solidFill>
                <a:srgbClr val="9933FF"/>
              </a:solidFill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9712" y="3058508"/>
            <a:ext cx="5399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altLang="zh-CN" sz="3200" b="1" dirty="0" smtClean="0">
                <a:solidFill>
                  <a:srgbClr val="9933FF"/>
                </a:solidFill>
                <a:latin typeface="+mn-ea"/>
                <a:ea typeface="+mn-ea"/>
              </a:rPr>
              <a:t>Bolzano-</a:t>
            </a:r>
            <a:r>
              <a:rPr lang="en-US" altLang="zh-CN" sz="3200" b="1" dirty="0" err="1" smtClean="0">
                <a:solidFill>
                  <a:srgbClr val="9933FF"/>
                </a:solidFill>
                <a:latin typeface="+mn-ea"/>
                <a:ea typeface="+mn-ea"/>
              </a:rPr>
              <a:t>Weierstrass</a:t>
            </a:r>
            <a:r>
              <a:rPr lang="zh-CN" altLang="zh-CN" sz="3200" b="1" dirty="0" smtClean="0">
                <a:solidFill>
                  <a:srgbClr val="9933FF"/>
                </a:solidFill>
                <a:latin typeface="+mn-ea"/>
                <a:ea typeface="+mn-ea"/>
              </a:rPr>
              <a:t>定理</a:t>
            </a:r>
            <a:endParaRPr lang="zh-CN" altLang="zh-CN" sz="3200" b="1" dirty="0">
              <a:solidFill>
                <a:srgbClr val="9933FF"/>
              </a:solidFill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9712" y="3852337"/>
            <a:ext cx="35349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altLang="zh-CN" sz="3200" b="1" dirty="0" smtClean="0">
                <a:solidFill>
                  <a:srgbClr val="9933FF"/>
                </a:solidFill>
                <a:latin typeface="+mn-ea"/>
                <a:ea typeface="+mn-ea"/>
              </a:rPr>
              <a:t>Cauchy</a:t>
            </a:r>
            <a:r>
              <a:rPr lang="zh-CN" altLang="zh-CN" sz="3200" b="1" dirty="0">
                <a:solidFill>
                  <a:srgbClr val="9933FF"/>
                </a:solidFill>
                <a:latin typeface="+mn-ea"/>
                <a:ea typeface="+mn-ea"/>
              </a:rPr>
              <a:t>收敛原理</a:t>
            </a:r>
            <a:endParaRPr lang="zh-CN" altLang="en-US" sz="3200" b="1" dirty="0">
              <a:solidFill>
                <a:srgbClr val="9933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82465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3131840" y="2204864"/>
            <a:ext cx="24482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作    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业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eaLnBrk="0" hangingPunct="0"/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P68: 8-16.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73599" y="549275"/>
            <a:ext cx="396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  <a:ea typeface="黑体" pitchFamily="2" charset="-122"/>
              </a:rPr>
              <a:t>思考题</a:t>
            </a:r>
            <a:endParaRPr lang="zh-CN" altLang="en-US" sz="36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7704" y="1467361"/>
            <a:ext cx="4824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+mn-ea"/>
                <a:ea typeface="+mn-ea"/>
              </a:rPr>
              <a:t>实数</a:t>
            </a:r>
            <a:r>
              <a:rPr lang="zh-CN" altLang="en-US" sz="2800" b="1" dirty="0" smtClean="0">
                <a:solidFill>
                  <a:srgbClr val="9900FF"/>
                </a:solidFill>
                <a:latin typeface="+mn-ea"/>
                <a:ea typeface="+mn-ea"/>
              </a:rPr>
              <a:t>系基本定理的等价关系</a:t>
            </a:r>
            <a:endParaRPr lang="zh-CN" altLang="en-US" sz="2800" b="1" dirty="0">
              <a:solidFill>
                <a:srgbClr val="99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00902383"/>
              </p:ext>
            </p:extLst>
          </p:nvPr>
        </p:nvGraphicFramePr>
        <p:xfrm>
          <a:off x="539552" y="404664"/>
          <a:ext cx="7642521" cy="936104"/>
        </p:xfrm>
        <a:graphic>
          <a:graphicData uri="http://schemas.openxmlformats.org/presentationml/2006/ole">
            <p:oleObj spid="_x0000_s213650" name="Document" r:id="rId3" imgW="8341446" imgH="1028462" progId="Word.Document.8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61552880"/>
              </p:ext>
            </p:extLst>
          </p:nvPr>
        </p:nvGraphicFramePr>
        <p:xfrm>
          <a:off x="609600" y="4500570"/>
          <a:ext cx="7418784" cy="1017841"/>
        </p:xfrm>
        <a:graphic>
          <a:graphicData uri="http://schemas.openxmlformats.org/presentationml/2006/ole">
            <p:oleObj spid="_x0000_s213651" name="Document" r:id="rId4" imgW="9078059" imgH="1234659" progId="Word.Document.8">
              <p:embed/>
            </p:oleObj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2480" y="332656"/>
            <a:ext cx="100317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552" y="1231801"/>
            <a:ext cx="1008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96923234"/>
              </p:ext>
            </p:extLst>
          </p:nvPr>
        </p:nvGraphicFramePr>
        <p:xfrm>
          <a:off x="679450" y="1308100"/>
          <a:ext cx="7304088" cy="2120900"/>
        </p:xfrm>
        <a:graphic>
          <a:graphicData uri="http://schemas.openxmlformats.org/presentationml/2006/ole">
            <p:oleObj spid="_x0000_s213652" name="Document" r:id="rId5" imgW="8733154" imgH="2544167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69390351"/>
              </p:ext>
            </p:extLst>
          </p:nvPr>
        </p:nvGraphicFramePr>
        <p:xfrm>
          <a:off x="611560" y="2857496"/>
          <a:ext cx="7416824" cy="1725442"/>
        </p:xfrm>
        <a:graphic>
          <a:graphicData uri="http://schemas.openxmlformats.org/presentationml/2006/ole">
            <p:oleObj spid="_x0000_s213653" name="Document" r:id="rId6" imgW="8999933" imgH="2106944" progId="Word.Document.8">
              <p:embed/>
            </p:oleObj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91952" y="5500702"/>
            <a:ext cx="7094758" cy="116955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注记：</a:t>
            </a: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一般使用单调有界定理都是分情况：</a:t>
            </a:r>
            <a:endParaRPr lang="en-US" altLang="zh-CN" sz="2800" b="1" dirty="0" smtClean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     1.</a:t>
            </a: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单调增有上界；</a:t>
            </a:r>
            <a:r>
              <a:rPr lang="en-US" altLang="zh-CN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单调减有下界。</a:t>
            </a:r>
            <a:endParaRPr lang="zh-CN" altLang="en-US" sz="2800" b="1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62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05910434"/>
              </p:ext>
            </p:extLst>
          </p:nvPr>
        </p:nvGraphicFramePr>
        <p:xfrm>
          <a:off x="642910" y="494427"/>
          <a:ext cx="6357982" cy="1220061"/>
        </p:xfrm>
        <a:graphic>
          <a:graphicData uri="http://schemas.openxmlformats.org/presentationml/2006/ole">
            <p:oleObj spid="_x0000_s276550" name="公式" r:id="rId3" imgW="6324480" imgH="1333440" progId="Equation.3">
              <p:embed/>
            </p:oleObj>
          </a:graphicData>
        </a:graphic>
      </p:graphicFrame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11956" y="1773312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1264592" y="1779166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46203578"/>
              </p:ext>
            </p:extLst>
          </p:nvPr>
        </p:nvGraphicFramePr>
        <p:xfrm>
          <a:off x="1959917" y="1844824"/>
          <a:ext cx="2756099" cy="470149"/>
        </p:xfrm>
        <a:graphic>
          <a:graphicData uri="http://schemas.openxmlformats.org/presentationml/2006/ole">
            <p:oleObj spid="_x0000_s276552" name="Equation" r:id="rId4" imgW="2527300" imgH="431800" progId="Equation.3">
              <p:embed/>
            </p:oleObj>
          </a:graphicData>
        </a:graphic>
      </p:graphicFrame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683393" y="2517850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⑵</a:t>
            </a:r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19610563"/>
              </p:ext>
            </p:extLst>
          </p:nvPr>
        </p:nvGraphicFramePr>
        <p:xfrm>
          <a:off x="1324743" y="2446412"/>
          <a:ext cx="7351713" cy="588963"/>
        </p:xfrm>
        <a:graphic>
          <a:graphicData uri="http://schemas.openxmlformats.org/presentationml/2006/ole">
            <p:oleObj spid="_x0000_s276553" name="Equation" r:id="rId5" imgW="6667500" imgH="533400" progId="Equation.3">
              <p:embed/>
            </p:oleObj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8157298"/>
              </p:ext>
            </p:extLst>
          </p:nvPr>
        </p:nvGraphicFramePr>
        <p:xfrm>
          <a:off x="1475556" y="3165550"/>
          <a:ext cx="6624637" cy="801687"/>
        </p:xfrm>
        <a:graphic>
          <a:graphicData uri="http://schemas.openxmlformats.org/presentationml/2006/ole">
            <p:oleObj spid="_x0000_s276554" name="公式" r:id="rId6" imgW="5981700" imgH="723900" progId="Equation.3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52042812"/>
              </p:ext>
            </p:extLst>
          </p:nvPr>
        </p:nvGraphicFramePr>
        <p:xfrm>
          <a:off x="1769243" y="4175200"/>
          <a:ext cx="3808413" cy="477837"/>
        </p:xfrm>
        <a:graphic>
          <a:graphicData uri="http://schemas.openxmlformats.org/presentationml/2006/ole">
            <p:oleObj spid="_x0000_s276555" name="Equation" r:id="rId7" imgW="3454400" imgH="431800" progId="Equation.3">
              <p:embed/>
            </p:oleObj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76192964"/>
              </p:ext>
            </p:extLst>
          </p:nvPr>
        </p:nvGraphicFramePr>
        <p:xfrm>
          <a:off x="1343793" y="4797500"/>
          <a:ext cx="4241800" cy="592137"/>
        </p:xfrm>
        <a:graphic>
          <a:graphicData uri="http://schemas.openxmlformats.org/presentationml/2006/ole">
            <p:oleObj spid="_x0000_s276556" name="Equation" r:id="rId8" imgW="3175000" imgH="558800" progId="Equation.3">
              <p:embed/>
            </p:oleObj>
          </a:graphicData>
        </a:graphic>
      </p:graphicFrame>
      <p:sp>
        <p:nvSpPr>
          <p:cNvPr id="25613" name="Text Box 2"/>
          <p:cNvSpPr txBox="1">
            <a:spLocks noChangeArrowheads="1"/>
          </p:cNvSpPr>
          <p:nvPr/>
        </p:nvSpPr>
        <p:spPr bwMode="auto">
          <a:xfrm>
            <a:off x="616496" y="461616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186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/>
      <p:bldP spid="45066" grpId="0"/>
      <p:bldP spid="450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27088" y="480991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⑶</a:t>
            </a:r>
          </a:p>
        </p:txBody>
      </p:sp>
      <p:graphicFrame>
        <p:nvGraphicFramePr>
          <p:cNvPr id="266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19719705"/>
              </p:ext>
            </p:extLst>
          </p:nvPr>
        </p:nvGraphicFramePr>
        <p:xfrm>
          <a:off x="1763713" y="428604"/>
          <a:ext cx="4021324" cy="514821"/>
        </p:xfrm>
        <a:graphic>
          <a:graphicData uri="http://schemas.openxmlformats.org/presentationml/2006/ole">
            <p:oleObj spid="_x0000_s272141" name="公式" r:id="rId3" imgW="2971800" imgH="381000" progId="Equation.3">
              <p:embed/>
            </p:oleObj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29841825"/>
              </p:ext>
            </p:extLst>
          </p:nvPr>
        </p:nvGraphicFramePr>
        <p:xfrm>
          <a:off x="2025650" y="1373166"/>
          <a:ext cx="5426670" cy="834759"/>
        </p:xfrm>
        <a:graphic>
          <a:graphicData uri="http://schemas.openxmlformats.org/presentationml/2006/ole">
            <p:oleObj spid="_x0000_s272142" name="Equation" r:id="rId4" imgW="5448300" imgH="838200" progId="Equation.3">
              <p:embed/>
            </p:oleObj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2194511"/>
              </p:ext>
            </p:extLst>
          </p:nvPr>
        </p:nvGraphicFramePr>
        <p:xfrm>
          <a:off x="1211263" y="2576491"/>
          <a:ext cx="3792785" cy="670613"/>
        </p:xfrm>
        <a:graphic>
          <a:graphicData uri="http://schemas.openxmlformats.org/presentationml/2006/ole">
            <p:oleObj spid="_x0000_s272143" name="Equation" r:id="rId5" imgW="3377880" imgH="596880" progId="Equation.3">
              <p:embed/>
            </p:oleObj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45647659"/>
              </p:ext>
            </p:extLst>
          </p:nvPr>
        </p:nvGraphicFramePr>
        <p:xfrm>
          <a:off x="1259632" y="3391697"/>
          <a:ext cx="3854450" cy="635000"/>
        </p:xfrm>
        <a:graphic>
          <a:graphicData uri="http://schemas.openxmlformats.org/presentationml/2006/ole">
            <p:oleObj spid="_x0000_s272144" name="Equation" r:id="rId6" imgW="2692080" imgH="558720" progId="Equation.3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8626432"/>
              </p:ext>
            </p:extLst>
          </p:nvPr>
        </p:nvGraphicFramePr>
        <p:xfrm>
          <a:off x="1368425" y="4327801"/>
          <a:ext cx="5616575" cy="1020762"/>
        </p:xfrm>
        <a:graphic>
          <a:graphicData uri="http://schemas.openxmlformats.org/presentationml/2006/ole">
            <p:oleObj spid="_x0000_s272145" name="Document" r:id="rId7" imgW="4991402" imgH="909351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196458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64821025"/>
              </p:ext>
            </p:extLst>
          </p:nvPr>
        </p:nvGraphicFramePr>
        <p:xfrm>
          <a:off x="959599" y="2850888"/>
          <a:ext cx="3900433" cy="936104"/>
        </p:xfrm>
        <a:graphic>
          <a:graphicData uri="http://schemas.openxmlformats.org/presentationml/2006/ole">
            <p:oleObj spid="_x0000_s221829" name="Document" r:id="rId3" imgW="4656218" imgH="1122744" progId="Word.Document.8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0529767"/>
              </p:ext>
            </p:extLst>
          </p:nvPr>
        </p:nvGraphicFramePr>
        <p:xfrm>
          <a:off x="539552" y="914125"/>
          <a:ext cx="7491300" cy="1866803"/>
        </p:xfrm>
        <a:graphic>
          <a:graphicData uri="http://schemas.openxmlformats.org/presentationml/2006/ole">
            <p:oleObj spid="_x0000_s221830" name="Document" r:id="rId4" imgW="8356567" imgH="2081035" progId="Word.Document.8">
              <p:embed/>
            </p:oleObj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1520" y="2979847"/>
            <a:ext cx="100317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520" y="3714984"/>
            <a:ext cx="1008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证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33980926"/>
              </p:ext>
            </p:extLst>
          </p:nvPr>
        </p:nvGraphicFramePr>
        <p:xfrm>
          <a:off x="395536" y="3643968"/>
          <a:ext cx="7366000" cy="1727200"/>
        </p:xfrm>
        <a:graphic>
          <a:graphicData uri="http://schemas.openxmlformats.org/presentationml/2006/ole">
            <p:oleObj spid="_x0000_s221831" name="Document" r:id="rId5" imgW="9144664" imgH="2156964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97043026"/>
              </p:ext>
            </p:extLst>
          </p:nvPr>
        </p:nvGraphicFramePr>
        <p:xfrm>
          <a:off x="323528" y="5299160"/>
          <a:ext cx="6864052" cy="1370200"/>
        </p:xfrm>
        <a:graphic>
          <a:graphicData uri="http://schemas.openxmlformats.org/presentationml/2006/ole">
            <p:oleObj spid="_x0000_s221832" name="Document" r:id="rId6" imgW="8292842" imgH="1666483" progId="Word.Document.8">
              <p:embed/>
            </p:oleObj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23528" y="44624"/>
            <a:ext cx="309634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、三个重要应用</a:t>
            </a:r>
            <a:endParaRPr lang="zh-CN" altLang="en-US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889556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zh-CN" sz="2800" b="1" dirty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）实数</a:t>
            </a:r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π</a:t>
            </a:r>
            <a:endParaRPr lang="zh-CN" altLang="en-US" sz="2800" dirty="0">
              <a:solidFill>
                <a:srgbClr val="99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354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91412737"/>
              </p:ext>
            </p:extLst>
          </p:nvPr>
        </p:nvGraphicFramePr>
        <p:xfrm>
          <a:off x="683568" y="332656"/>
          <a:ext cx="7465050" cy="1440160"/>
        </p:xfrm>
        <a:graphic>
          <a:graphicData uri="http://schemas.openxmlformats.org/presentationml/2006/ole">
            <p:oleObj spid="_x0000_s223720" name="Document" r:id="rId3" imgW="8340006" imgH="1596671" progId="Word.Document.8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84473604"/>
              </p:ext>
            </p:extLst>
          </p:nvPr>
        </p:nvGraphicFramePr>
        <p:xfrm>
          <a:off x="539552" y="4509120"/>
          <a:ext cx="7414592" cy="1967136"/>
        </p:xfrm>
        <a:graphic>
          <a:graphicData uri="http://schemas.openxmlformats.org/presentationml/2006/ole">
            <p:oleObj spid="_x0000_s223721" name="Document" r:id="rId4" imgW="8774917" imgH="2319978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94539986"/>
              </p:ext>
            </p:extLst>
          </p:nvPr>
        </p:nvGraphicFramePr>
        <p:xfrm>
          <a:off x="683568" y="1628800"/>
          <a:ext cx="7175500" cy="3086100"/>
        </p:xfrm>
        <a:graphic>
          <a:graphicData uri="http://schemas.openxmlformats.org/presentationml/2006/ole">
            <p:oleObj spid="_x0000_s223722" name="Document" r:id="rId5" imgW="8340006" imgH="3558595" progId="Word.Documen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623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918</Words>
  <Application>Microsoft Office PowerPoint</Application>
  <PresentationFormat>全屏显示(4:3)</PresentationFormat>
  <Paragraphs>125</Paragraphs>
  <Slides>45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Office 主题​​</vt:lpstr>
      <vt:lpstr>Document</vt:lpstr>
      <vt:lpstr>Microsoft 公式 3.0</vt:lpstr>
      <vt:lpstr>Equation</vt:lpstr>
      <vt:lpstr>公式</vt:lpstr>
      <vt:lpstr>幻灯片 1</vt:lpstr>
      <vt:lpstr>实数系的基本定理及等价性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小结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六、小结</vt:lpstr>
      <vt:lpstr>幻灯片 45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522</cp:revision>
  <dcterms:created xsi:type="dcterms:W3CDTF">2011-08-03T11:31:34Z</dcterms:created>
  <dcterms:modified xsi:type="dcterms:W3CDTF">2017-10-08T04:54:28Z</dcterms:modified>
</cp:coreProperties>
</file>