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48" r:id="rId2"/>
    <p:sldId id="649" r:id="rId3"/>
    <p:sldId id="650" r:id="rId4"/>
    <p:sldId id="651" r:id="rId5"/>
    <p:sldId id="652" r:id="rId6"/>
    <p:sldId id="687" r:id="rId7"/>
    <p:sldId id="688" r:id="rId8"/>
    <p:sldId id="689" r:id="rId9"/>
    <p:sldId id="690" r:id="rId10"/>
    <p:sldId id="691" r:id="rId11"/>
    <p:sldId id="692" r:id="rId12"/>
    <p:sldId id="712" r:id="rId13"/>
    <p:sldId id="695" r:id="rId14"/>
    <p:sldId id="701" r:id="rId15"/>
    <p:sldId id="702" r:id="rId16"/>
    <p:sldId id="703" r:id="rId17"/>
    <p:sldId id="713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9933FF"/>
    <a:srgbClr val="99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86" autoAdjust="0"/>
  </p:normalViewPr>
  <p:slideViewPr>
    <p:cSldViewPr>
      <p:cViewPr varScale="1">
        <p:scale>
          <a:sx n="86" d="100"/>
          <a:sy n="86" d="100"/>
        </p:scale>
        <p:origin x="186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55.e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4110;&#21161;.ppt" TargetMode="External"/><Relationship Id="rId2" Type="http://schemas.openxmlformats.org/officeDocument/2006/relationships/hyperlink" Target="../&#20027;&#30028;&#38754;.ppt#-1,6,&#27809;&#26377;&#24187;&#28783;&#29255;&#26631;&#39064;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7">
            <a:hlinkClick r:id="rId2" action="ppaction://hlinkpres?slideindex=6&amp;slidetitle=没有幻灯片标题"/>
          </p:cNvPr>
          <p:cNvSpPr>
            <a:spLocks noChangeArrowheads="1"/>
          </p:cNvSpPr>
          <p:nvPr/>
        </p:nvSpPr>
        <p:spPr bwMode="auto">
          <a:xfrm>
            <a:off x="7975600" y="6159500"/>
            <a:ext cx="639763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051" name="AutoShape 28">
            <a:hlinkClick r:id="rId3"/>
          </p:cNvPr>
          <p:cNvSpPr>
            <a:spLocks noChangeArrowheads="1"/>
          </p:cNvSpPr>
          <p:nvPr/>
        </p:nvSpPr>
        <p:spPr bwMode="auto">
          <a:xfrm>
            <a:off x="7069138" y="6172200"/>
            <a:ext cx="639762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052" name="Text Box 29"/>
          <p:cNvSpPr txBox="1">
            <a:spLocks noChangeArrowheads="1"/>
          </p:cNvSpPr>
          <p:nvPr/>
        </p:nvSpPr>
        <p:spPr bwMode="auto">
          <a:xfrm>
            <a:off x="1479550" y="836613"/>
            <a:ext cx="6096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第三章   习题课</a:t>
            </a:r>
          </a:p>
        </p:txBody>
      </p:sp>
      <p:sp>
        <p:nvSpPr>
          <p:cNvPr id="2053" name="Text Box 30"/>
          <p:cNvSpPr txBox="1">
            <a:spLocks noChangeArrowheads="1"/>
          </p:cNvSpPr>
          <p:nvPr/>
        </p:nvSpPr>
        <p:spPr bwMode="auto">
          <a:xfrm>
            <a:off x="2393950" y="1963738"/>
            <a:ext cx="5562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一、内容回顾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二、例    题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三、课堂练习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96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257300" y="1412875"/>
            <a:ext cx="6338888" cy="955675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分析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首先确定闭区间的的端点，然后再证明函数能取到区间的每一个值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84213" y="404813"/>
          <a:ext cx="6911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8" name="公式" r:id="rId3" imgW="6769100" imgH="1003300" progId="Equation.3">
                  <p:embed/>
                </p:oleObj>
              </mc:Choice>
              <mc:Fallback>
                <p:oleObj name="公式" r:id="rId3" imgW="6769100" imgH="100330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4813"/>
                        <a:ext cx="691197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74663" y="2349500"/>
            <a:ext cx="7826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32637"/>
              </p:ext>
            </p:extLst>
          </p:nvPr>
        </p:nvGraphicFramePr>
        <p:xfrm>
          <a:off x="576262" y="2405063"/>
          <a:ext cx="7883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9" name="公式" r:id="rId5" imgW="7289800" imgH="1003300" progId="Equation.3">
                  <p:embed/>
                </p:oleObj>
              </mc:Choice>
              <mc:Fallback>
                <p:oleObj name="公式" r:id="rId5" imgW="7289800" imgH="1003300" progId="Equation.3">
                  <p:embed/>
                  <p:pic>
                    <p:nvPicPr>
                      <p:cNvPr id="90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" y="2405063"/>
                        <a:ext cx="7883525" cy="100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4510088" y="2976563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0" name="公式" r:id="rId7" imgW="2374900" imgH="431800" progId="Equation.3">
                  <p:embed/>
                </p:oleObj>
              </mc:Choice>
              <mc:Fallback>
                <p:oleObj name="公式" r:id="rId7" imgW="2374900" imgH="431800" progId="Equation.3">
                  <p:embed/>
                  <p:pic>
                    <p:nvPicPr>
                      <p:cNvPr id="90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976563"/>
                        <a:ext cx="243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6918325" y="2976563"/>
          <a:ext cx="1541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1" name="公式" r:id="rId9" imgW="1497950" imgH="431613" progId="Equation.3">
                  <p:embed/>
                </p:oleObj>
              </mc:Choice>
              <mc:Fallback>
                <p:oleObj name="公式" r:id="rId9" imgW="1497950" imgH="431613" progId="Equation.3">
                  <p:embed/>
                  <p:pic>
                    <p:nvPicPr>
                      <p:cNvPr id="90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2976563"/>
                        <a:ext cx="15414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598488" y="3481388"/>
          <a:ext cx="7439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2" name="公式" r:id="rId11" imgW="7277100" imgH="1016000" progId="Equation.3">
                  <p:embed/>
                </p:oleObj>
              </mc:Choice>
              <mc:Fallback>
                <p:oleObj name="公式" r:id="rId11" imgW="7277100" imgH="1016000" progId="Equation.3">
                  <p:embed/>
                  <p:pic>
                    <p:nvPicPr>
                      <p:cNvPr id="901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481388"/>
                        <a:ext cx="74390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4494213" y="4049713"/>
          <a:ext cx="3108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3" name="公式" r:id="rId13" imgW="3022600" imgH="431800" progId="Equation.3">
                  <p:embed/>
                </p:oleObj>
              </mc:Choice>
              <mc:Fallback>
                <p:oleObj name="公式" r:id="rId13" imgW="3022600" imgH="431800" progId="Equation.3">
                  <p:embed/>
                  <p:pic>
                    <p:nvPicPr>
                      <p:cNvPr id="901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049713"/>
                        <a:ext cx="3108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639763" y="4632325"/>
          <a:ext cx="669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4" name="公式" r:id="rId15" imgW="6210300" imgH="431800" progId="Equation.3">
                  <p:embed/>
                </p:oleObj>
              </mc:Choice>
              <mc:Fallback>
                <p:oleObj name="公式" r:id="rId15" imgW="6210300" imgH="431800" progId="Equation.3">
                  <p:embed/>
                  <p:pic>
                    <p:nvPicPr>
                      <p:cNvPr id="901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632325"/>
                        <a:ext cx="669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1271588" y="5137150"/>
            <a:ext cx="6469062" cy="955675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注记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该例反映了连续函数得又一性质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非常数的连续函数将闭区间映为闭区间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3827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nimBg="1" autoUpdateAnimBg="0"/>
      <p:bldP spid="90117" grpId="0" autoUpdateAnimBg="0"/>
      <p:bldP spid="901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96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练习 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582613" y="2263775"/>
            <a:ext cx="572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提示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9900CC"/>
                </a:solidFill>
                <a:latin typeface="宋体" pitchFamily="2" charset="-122"/>
              </a:rPr>
              <a:t>利用例</a:t>
            </a:r>
            <a:r>
              <a:rPr lang="en-US" altLang="zh-CN" sz="2800" b="1" dirty="0">
                <a:solidFill>
                  <a:srgbClr val="9900CC"/>
                </a:solidFill>
                <a:latin typeface="宋体" pitchFamily="2" charset="-122"/>
              </a:rPr>
              <a:t>5</a:t>
            </a:r>
            <a:r>
              <a:rPr lang="zh-CN" altLang="en-US" sz="2800" b="1" dirty="0">
                <a:solidFill>
                  <a:srgbClr val="9900CC"/>
                </a:solidFill>
                <a:latin typeface="宋体" pitchFamily="2" charset="-122"/>
              </a:rPr>
              <a:t>的结论</a:t>
            </a:r>
            <a:r>
              <a:rPr lang="en-US" altLang="zh-CN" sz="2800" b="1" dirty="0">
                <a:solidFill>
                  <a:srgbClr val="9900CC"/>
                </a:solidFill>
                <a:latin typeface="宋体" pitchFamily="2" charset="-122"/>
              </a:rPr>
              <a:t>.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54100" y="1125538"/>
          <a:ext cx="75168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4" name="公式" r:id="rId3" imgW="7035800" imgH="1003300" progId="Equation.3">
                  <p:embed/>
                </p:oleObj>
              </mc:Choice>
              <mc:Fallback>
                <p:oleObj name="公式" r:id="rId3" imgW="7035800" imgH="10033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1125538"/>
                        <a:ext cx="751681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8576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2"/>
          <p:cNvSpPr>
            <a:spLocks noChangeArrowheads="1"/>
          </p:cNvSpPr>
          <p:nvPr/>
        </p:nvSpPr>
        <p:spPr bwMode="auto">
          <a:xfrm>
            <a:off x="395536" y="383319"/>
            <a:ext cx="863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/>
          </p:nvPr>
        </p:nvGraphicFramePr>
        <p:xfrm>
          <a:off x="611560" y="481013"/>
          <a:ext cx="80359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2" name="Equation" r:id="rId3" imgW="7277040" imgH="1358640" progId="Equation.3">
                  <p:embed/>
                </p:oleObj>
              </mc:Choice>
              <mc:Fallback>
                <p:oleObj name="Equation" r:id="rId3" imgW="7277040" imgH="1358640" progId="Equation.3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81013"/>
                        <a:ext cx="80359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23850" y="2057400"/>
            <a:ext cx="90310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分析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516063" y="2127250"/>
          <a:ext cx="5959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3" name="Equation" r:id="rId5" imgW="5105160" imgH="444240" progId="Equation.3">
                  <p:embed/>
                </p:oleObj>
              </mc:Choice>
              <mc:Fallback>
                <p:oleObj name="Equation" r:id="rId5" imgW="5105160" imgH="444240" progId="Equation.3">
                  <p:embed/>
                  <p:pic>
                    <p:nvPicPr>
                      <p:cNvPr id="112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127250"/>
                        <a:ext cx="5959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56523" y="2709863"/>
            <a:ext cx="90310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证明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1676400" y="2597150"/>
          <a:ext cx="6921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4" name="Equation" r:id="rId7" imgW="6895800" imgH="927000" progId="Equation.3">
                  <p:embed/>
                </p:oleObj>
              </mc:Choice>
              <mc:Fallback>
                <p:oleObj name="Equation" r:id="rId7" imgW="6895800" imgH="927000" progId="Equation.3">
                  <p:embed/>
                  <p:pic>
                    <p:nvPicPr>
                      <p:cNvPr id="1126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7150"/>
                        <a:ext cx="69215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663575" y="4191000"/>
          <a:ext cx="5410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5" name="Equation" r:id="rId9" imgW="5918040" imgH="444240" progId="Equation.3">
                  <p:embed/>
                </p:oleObj>
              </mc:Choice>
              <mc:Fallback>
                <p:oleObj name="Equation" r:id="rId9" imgW="5918040" imgH="444240" progId="Equation.3">
                  <p:embed/>
                  <p:pic>
                    <p:nvPicPr>
                      <p:cNvPr id="1126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191000"/>
                        <a:ext cx="5410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762000" y="3557588"/>
          <a:ext cx="7543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6" name="Equation" r:id="rId11" imgW="7823160" imgH="583920" progId="Equation.3">
                  <p:embed/>
                </p:oleObj>
              </mc:Choice>
              <mc:Fallback>
                <p:oleObj name="Equation" r:id="rId11" imgW="7823160" imgH="583920" progId="Equation.3">
                  <p:embed/>
                  <p:pic>
                    <p:nvPicPr>
                      <p:cNvPr id="112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57588"/>
                        <a:ext cx="7543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739775" y="5383213"/>
          <a:ext cx="1762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7" name="Equation" r:id="rId13" imgW="1879560" imgH="431640" progId="Equation.3">
                  <p:embed/>
                </p:oleObj>
              </mc:Choice>
              <mc:Fallback>
                <p:oleObj name="Equation" r:id="rId13" imgW="1879560" imgH="431640" progId="Equation.3">
                  <p:embed/>
                  <p:pic>
                    <p:nvPicPr>
                      <p:cNvPr id="1126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5383213"/>
                        <a:ext cx="1762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1"/>
          <p:cNvGraphicFramePr>
            <a:graphicFrameLocks noChangeAspect="1"/>
          </p:cNvGraphicFramePr>
          <p:nvPr/>
        </p:nvGraphicFramePr>
        <p:xfrm>
          <a:off x="6227763" y="4191000"/>
          <a:ext cx="2520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8" name="Equation" r:id="rId15" imgW="2387520" imgH="419040" progId="Equation.3">
                  <p:embed/>
                </p:oleObj>
              </mc:Choice>
              <mc:Fallback>
                <p:oleObj name="Equation" r:id="rId15" imgW="2387520" imgH="419040" progId="Equation.3">
                  <p:embed/>
                  <p:pic>
                    <p:nvPicPr>
                      <p:cNvPr id="1126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191000"/>
                        <a:ext cx="2520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/>
          <p:cNvGraphicFramePr>
            <a:graphicFrameLocks noChangeAspect="1"/>
          </p:cNvGraphicFramePr>
          <p:nvPr/>
        </p:nvGraphicFramePr>
        <p:xfrm>
          <a:off x="663575" y="4724400"/>
          <a:ext cx="78692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09" name="Equation" r:id="rId17" imgW="7226280" imgH="431640" progId="Equation.3">
                  <p:embed/>
                </p:oleObj>
              </mc:Choice>
              <mc:Fallback>
                <p:oleObj name="Equation" r:id="rId17" imgW="7226280" imgH="431640" progId="Equation.3">
                  <p:embed/>
                  <p:pic>
                    <p:nvPicPr>
                      <p:cNvPr id="1126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724400"/>
                        <a:ext cx="78692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2568575" y="5400675"/>
          <a:ext cx="6324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10" name="Equation" r:id="rId19" imgW="5994360" imgH="444240" progId="Equation.3">
                  <p:embed/>
                </p:oleObj>
              </mc:Choice>
              <mc:Fallback>
                <p:oleObj name="Equation" r:id="rId19" imgW="5994360" imgH="444240" progId="Equation.3">
                  <p:embed/>
                  <p:pic>
                    <p:nvPicPr>
                      <p:cNvPr id="1126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5400675"/>
                        <a:ext cx="6324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9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4462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81000" y="3071813"/>
            <a:ext cx="4335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证法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    </a:t>
            </a:r>
            <a:r>
              <a:rPr lang="zh-CN" altLang="en-US" sz="2800" b="1" dirty="0">
                <a:ea typeface="黑体" pitchFamily="2" charset="-122"/>
              </a:rPr>
              <a:t>根据定义</a:t>
            </a:r>
            <a:r>
              <a:rPr lang="en-US" altLang="zh-CN" sz="2800" b="1" dirty="0">
                <a:ea typeface="黑体" pitchFamily="2" charset="-122"/>
              </a:rPr>
              <a:t>(</a:t>
            </a:r>
            <a:r>
              <a:rPr lang="zh-CN" altLang="en-US" sz="2800" b="1" dirty="0">
                <a:ea typeface="黑体" pitchFamily="2" charset="-122"/>
              </a:rPr>
              <a:t>练习</a:t>
            </a:r>
            <a:r>
              <a:rPr lang="en-US" altLang="zh-CN" sz="2800" b="1" dirty="0">
                <a:ea typeface="黑体" pitchFamily="2" charset="-122"/>
              </a:rPr>
              <a:t>).</a:t>
            </a:r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304800" y="4159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准备</a:t>
            </a:r>
            <a:endParaRPr lang="zh-CN" altLang="en-US" sz="2800" b="1">
              <a:solidFill>
                <a:srgbClr val="9900CC"/>
              </a:solidFill>
            </a:endParaRPr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1300163" y="428604"/>
          <a:ext cx="5986481" cy="81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2" name="公式" r:id="rId3" imgW="3314797" imgH="438280" progId="Equation.3">
                  <p:embed/>
                </p:oleObj>
              </mc:Choice>
              <mc:Fallback>
                <p:oleObj name="公式" r:id="rId3" imgW="3314797" imgH="438280" progId="Equation.3">
                  <p:embed/>
                  <p:pic>
                    <p:nvPicPr>
                      <p:cNvPr id="942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8604"/>
                        <a:ext cx="5986481" cy="81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533400" y="1979613"/>
          <a:ext cx="78486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3" name="公式" r:id="rId5" imgW="4133963" imgH="485726" progId="Equation.3">
                  <p:embed/>
                </p:oleObj>
              </mc:Choice>
              <mc:Fallback>
                <p:oleObj name="公式" r:id="rId5" imgW="4133963" imgH="485726" progId="Equation.3">
                  <p:embed/>
                  <p:pic>
                    <p:nvPicPr>
                      <p:cNvPr id="942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79613"/>
                        <a:ext cx="7848600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1331913" y="4292600"/>
          <a:ext cx="60833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4" name="公式" r:id="rId7" imgW="3190867" imgH="790542" progId="Equation.3">
                  <p:embed/>
                </p:oleObj>
              </mc:Choice>
              <mc:Fallback>
                <p:oleObj name="公式" r:id="rId7" imgW="3190867" imgH="790542" progId="Equation.3">
                  <p:embed/>
                  <p:pic>
                    <p:nvPicPr>
                      <p:cNvPr id="942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608330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395288" y="3702050"/>
            <a:ext cx="433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证法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  <a:r>
              <a:rPr lang="en-US" altLang="zh-CN" sz="2800" b="1" dirty="0">
                <a:solidFill>
                  <a:srgbClr val="FF3300"/>
                </a:solidFill>
                <a:ea typeface="黑体" pitchFamily="2" charset="-122"/>
              </a:rPr>
              <a:t>    </a:t>
            </a:r>
            <a:r>
              <a:rPr lang="zh-CN" altLang="en-US" sz="2800" b="1" dirty="0">
                <a:ea typeface="黑体" pitchFamily="2" charset="-122"/>
              </a:rPr>
              <a:t>根据性质</a:t>
            </a:r>
          </a:p>
        </p:txBody>
      </p:sp>
    </p:spTree>
    <p:extLst>
      <p:ext uri="{BB962C8B-B14F-4D97-AF65-F5344CB8AC3E}">
        <p14:creationId xmlns:p14="http://schemas.microsoft.com/office/powerpoint/2010/main" val="17093911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  <p:bldP spid="94212" grpId="0" autoUpdateAnimBg="0"/>
      <p:bldP spid="94220" grpId="0" autoUpdateAnimBg="0"/>
      <p:bldP spid="942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148263" y="720725"/>
          <a:ext cx="2736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3" name="公式" r:id="rId3" imgW="2162313" imgH="895334" progId="Equation.3">
                  <p:embed/>
                </p:oleObj>
              </mc:Choice>
              <mc:Fallback>
                <p:oleObj name="公式" r:id="rId3" imgW="2162313" imgH="895334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720725"/>
                        <a:ext cx="273685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84213" y="1109663"/>
            <a:ext cx="595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84213" y="1973263"/>
            <a:ext cx="595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697413" y="1109663"/>
            <a:ext cx="595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201738" y="812800"/>
          <a:ext cx="30099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4" name="公式" r:id="rId5" imgW="2685953" imgH="904891" progId="Equation.3">
                  <p:embed/>
                </p:oleObj>
              </mc:Choice>
              <mc:Fallback>
                <p:oleObj name="公式" r:id="rId5" imgW="2685953" imgH="904891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812800"/>
                        <a:ext cx="30099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025525" y="1700213"/>
          <a:ext cx="28987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5" name="公式" r:id="rId7" imgW="2543297" imgH="857104" progId="Equation.3">
                  <p:embed/>
                </p:oleObj>
              </mc:Choice>
              <mc:Fallback>
                <p:oleObj name="公式" r:id="rId7" imgW="2543297" imgH="857104" progId="Equation.3">
                  <p:embed/>
                  <p:pic>
                    <p:nvPicPr>
                      <p:cNvPr id="7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700213"/>
                        <a:ext cx="2898775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504255" y="426850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答案</a:t>
            </a:r>
          </a:p>
        </p:txBody>
      </p:sp>
      <p:graphicFrame>
        <p:nvGraphicFramePr>
          <p:cNvPr id="176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13258"/>
              </p:ext>
            </p:extLst>
          </p:nvPr>
        </p:nvGraphicFramePr>
        <p:xfrm>
          <a:off x="1520071" y="4640158"/>
          <a:ext cx="7407906" cy="102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6" name="公式" r:id="rId9" imgW="7238880" imgH="952200" progId="Equation.3">
                  <p:embed/>
                </p:oleObj>
              </mc:Choice>
              <mc:Fallback>
                <p:oleObj name="公式" r:id="rId9" imgW="7238880" imgH="952200" progId="Equation.3">
                  <p:embed/>
                  <p:pic>
                    <p:nvPicPr>
                      <p:cNvPr id="1761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71" y="4640158"/>
                        <a:ext cx="7407906" cy="1021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17391"/>
              </p:ext>
            </p:extLst>
          </p:nvPr>
        </p:nvGraphicFramePr>
        <p:xfrm>
          <a:off x="1537718" y="4035144"/>
          <a:ext cx="41068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7" name="公式" r:id="rId11" imgW="3340080" imgH="660240" progId="Equation.3">
                  <p:embed/>
                </p:oleObj>
              </mc:Choice>
              <mc:Fallback>
                <p:oleObj name="公式" r:id="rId11" imgW="3340080" imgH="660240" progId="Equation.3">
                  <p:embed/>
                  <p:pic>
                    <p:nvPicPr>
                      <p:cNvPr id="1761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718" y="4035144"/>
                        <a:ext cx="4106862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502668" y="497811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提示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FA6CFAB1-36E0-4D9C-982A-B695C564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32656"/>
            <a:ext cx="3213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三、课堂练习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BB3B3A94-0D0B-458E-A971-75880D675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960854"/>
              </p:ext>
            </p:extLst>
          </p:nvPr>
        </p:nvGraphicFramePr>
        <p:xfrm>
          <a:off x="409004" y="2768600"/>
          <a:ext cx="8699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8" name="Document" r:id="rId13" imgW="7458076" imgH="1189913" progId="Word.Document.8">
                  <p:embed/>
                </p:oleObj>
              </mc:Choice>
              <mc:Fallback>
                <p:oleObj name="Document" r:id="rId13" imgW="7458076" imgH="1189913" progId="Word.Document.8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04" y="2768600"/>
                        <a:ext cx="86995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>
            <a:extLst>
              <a:ext uri="{FF2B5EF4-FFF2-40B4-BE49-F238E27FC236}">
                <a16:creationId xmlns:a16="http://schemas.microsoft.com/office/drawing/2014/main" id="{75CA9CE6-F5B9-4288-8F63-D93E8E69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08920"/>
            <a:ext cx="5953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8922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 autoUpdateAnimBg="0"/>
      <p:bldP spid="1761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>
            <p:extLst/>
          </p:nvPr>
        </p:nvGraphicFramePr>
        <p:xfrm>
          <a:off x="690563" y="1772816"/>
          <a:ext cx="22971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6" name="公式" r:id="rId3" imgW="2038382" imgH="895334" progId="Equation.3">
                  <p:embed/>
                </p:oleObj>
              </mc:Choice>
              <mc:Fallback>
                <p:oleObj name="公式" r:id="rId3" imgW="2038382" imgH="895334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772816"/>
                        <a:ext cx="229711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07950" y="337294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160338" y="2077616"/>
            <a:ext cx="595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>
            <p:extLst/>
          </p:nvPr>
        </p:nvGraphicFramePr>
        <p:xfrm>
          <a:off x="477168" y="35705"/>
          <a:ext cx="6624637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7" name="公式" r:id="rId5" imgW="6162813" imgH="1848013" progId="Equation.3">
                  <p:embed/>
                </p:oleObj>
              </mc:Choice>
              <mc:Fallback>
                <p:oleObj name="公式" r:id="rId5" imgW="6162813" imgH="1848013" progId="Equation.3">
                  <p:embed/>
                  <p:pic>
                    <p:nvPicPr>
                      <p:cNvPr id="81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8" y="35705"/>
                        <a:ext cx="6624637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>
            <p:extLst/>
          </p:nvPr>
        </p:nvGraphicFramePr>
        <p:xfrm>
          <a:off x="2987824" y="1772816"/>
          <a:ext cx="593883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8" name="公式" r:id="rId7" imgW="6095880" imgH="952200" progId="Equation.3">
                  <p:embed/>
                </p:oleObj>
              </mc:Choice>
              <mc:Fallback>
                <p:oleObj name="公式" r:id="rId7" imgW="6095880" imgH="952200" progId="Equation.3">
                  <p:embed/>
                  <p:pic>
                    <p:nvPicPr>
                      <p:cNvPr id="190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772816"/>
                        <a:ext cx="5938837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3096940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11560" y="2852936"/>
          <a:ext cx="7704856" cy="168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59" name="公式" r:id="rId9" imgW="7480080" imgH="1714320" progId="Equation.3">
                  <p:embed/>
                </p:oleObj>
              </mc:Choice>
              <mc:Fallback>
                <p:oleObj name="公式" r:id="rId9" imgW="7480080" imgH="17143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7704856" cy="1689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/>
          </p:nvPr>
        </p:nvGraphicFramePr>
        <p:xfrm>
          <a:off x="251520" y="4437112"/>
          <a:ext cx="873839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0" name="公式" r:id="rId11" imgW="8953200" imgH="1752480" progId="Equation.3">
                  <p:embed/>
                </p:oleObj>
              </mc:Choice>
              <mc:Fallback>
                <p:oleObj name="公式" r:id="rId11" imgW="8953200" imgH="175248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2"/>
                        <a:ext cx="8738394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0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79512" y="620688"/>
            <a:ext cx="59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3.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>
            <p:extLst/>
          </p:nvPr>
        </p:nvGraphicFramePr>
        <p:xfrm>
          <a:off x="774825" y="404664"/>
          <a:ext cx="7427913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6" name="公式" r:id="rId3" imgW="7480080" imgH="1790640" progId="Equation.3">
                  <p:embed/>
                </p:oleObj>
              </mc:Choice>
              <mc:Fallback>
                <p:oleObj name="公式" r:id="rId3" imgW="7480080" imgH="1790640" progId="Equation.3">
                  <p:embed/>
                  <p:pic>
                    <p:nvPicPr>
                      <p:cNvPr id="92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25" y="404664"/>
                        <a:ext cx="7427913" cy="170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>
            <p:extLst/>
          </p:nvPr>
        </p:nvGraphicFramePr>
        <p:xfrm>
          <a:off x="477168" y="1988840"/>
          <a:ext cx="611663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27" name="公式" r:id="rId5" imgW="6391267" imgH="2228948" progId="Equation.3">
                  <p:embed/>
                </p:oleObj>
              </mc:Choice>
              <mc:Fallback>
                <p:oleObj name="公式" r:id="rId5" imgW="6391267" imgH="2228948" progId="Equation.3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8" y="1988840"/>
                        <a:ext cx="6116637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35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92088" y="170080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70912"/>
              </p:ext>
            </p:extLst>
          </p:nvPr>
        </p:nvGraphicFramePr>
        <p:xfrm>
          <a:off x="1475656" y="1772816"/>
          <a:ext cx="3600400" cy="58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3" name="公式" r:id="rId3" imgW="3593880" imgH="583920" progId="Equation.3">
                  <p:embed/>
                </p:oleObj>
              </mc:Choice>
              <mc:Fallback>
                <p:oleObj name="公式" r:id="rId3" imgW="3593880" imgH="58392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72816"/>
                        <a:ext cx="3600400" cy="5880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97534"/>
              </p:ext>
            </p:extLst>
          </p:nvPr>
        </p:nvGraphicFramePr>
        <p:xfrm>
          <a:off x="405060" y="2348880"/>
          <a:ext cx="6975252" cy="94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4" name="公式" r:id="rId5" imgW="6286320" imgH="927000" progId="Equation.3">
                  <p:embed/>
                </p:oleObj>
              </mc:Choice>
              <mc:Fallback>
                <p:oleObj name="公式" r:id="rId5" imgW="6286320" imgH="927000" progId="Equation.3">
                  <p:embed/>
                  <p:pic>
                    <p:nvPicPr>
                      <p:cNvPr id="114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60" y="2348880"/>
                        <a:ext cx="6975252" cy="948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57118"/>
              </p:ext>
            </p:extLst>
          </p:nvPr>
        </p:nvGraphicFramePr>
        <p:xfrm>
          <a:off x="467544" y="3356992"/>
          <a:ext cx="6794079" cy="930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5" name="公式" r:id="rId7" imgW="6476760" imgH="901440" progId="Equation.3">
                  <p:embed/>
                </p:oleObj>
              </mc:Choice>
              <mc:Fallback>
                <p:oleObj name="公式" r:id="rId7" imgW="6476760" imgH="901440" progId="Equation.3">
                  <p:embed/>
                  <p:pic>
                    <p:nvPicPr>
                      <p:cNvPr id="114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6794079" cy="930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89193"/>
              </p:ext>
            </p:extLst>
          </p:nvPr>
        </p:nvGraphicFramePr>
        <p:xfrm>
          <a:off x="323529" y="4375162"/>
          <a:ext cx="8411467" cy="989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6" name="公式" r:id="rId9" imgW="7962840" imgH="939600" progId="Equation.3">
                  <p:embed/>
                </p:oleObj>
              </mc:Choice>
              <mc:Fallback>
                <p:oleObj name="公式" r:id="rId9" imgW="7962840" imgH="939600" progId="Equation.3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9" y="4375162"/>
                        <a:ext cx="8411467" cy="9897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273565"/>
              </p:ext>
            </p:extLst>
          </p:nvPr>
        </p:nvGraphicFramePr>
        <p:xfrm>
          <a:off x="302617" y="5416838"/>
          <a:ext cx="8417695" cy="10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7" name="公式" r:id="rId11" imgW="7759440" imgH="952200" progId="Equation.3">
                  <p:embed/>
                </p:oleObj>
              </mc:Choice>
              <mc:Fallback>
                <p:oleObj name="公式" r:id="rId11" imgW="7759440" imgH="952200" progId="Equation.3">
                  <p:embed/>
                  <p:pic>
                    <p:nvPicPr>
                      <p:cNvPr id="114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17" y="5416838"/>
                        <a:ext cx="8417695" cy="1028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24148" y="327472"/>
            <a:ext cx="107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4.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D3E9EB68-9692-4E80-90A1-2C8B0F461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37118"/>
              </p:ext>
            </p:extLst>
          </p:nvPr>
        </p:nvGraphicFramePr>
        <p:xfrm>
          <a:off x="35496" y="380008"/>
          <a:ext cx="8699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8" name="Document" r:id="rId13" imgW="7458076" imgH="1189913" progId="Word.Document.8">
                  <p:embed/>
                </p:oleObj>
              </mc:Choice>
              <mc:Fallback>
                <p:oleObj name="Document" r:id="rId13" imgW="7458076" imgH="1189913" progId="Word.Document.8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BB3B3A94-0D0B-458E-A971-75880D6751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80008"/>
                        <a:ext cx="86995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50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309702" y="1662117"/>
            <a:ext cx="4935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（一）基本概念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368440" y="2516192"/>
            <a:ext cx="5275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（二）基本定理、性质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68440" y="3430592"/>
            <a:ext cx="481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（三）基本计算与证明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14494" y="609600"/>
            <a:ext cx="3814762" cy="890574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一、主要内容</a:t>
            </a:r>
          </a:p>
        </p:txBody>
      </p:sp>
      <p:sp>
        <p:nvSpPr>
          <p:cNvPr id="308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174038" y="6324600"/>
            <a:ext cx="685800" cy="304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50863" y="652463"/>
            <a:ext cx="4754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（一）基本概念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57224" y="1571612"/>
            <a:ext cx="76032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六种形式的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9900FF"/>
                </a:solidFill>
              </a:rPr>
              <a:t>函数极限</a:t>
            </a:r>
            <a:r>
              <a:rPr lang="en-US" altLang="zh-CN" sz="2800" b="1" dirty="0">
                <a:solidFill>
                  <a:srgbClr val="9900FF"/>
                </a:solidFill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</a:rPr>
              <a:t>左右极限</a:t>
            </a:r>
            <a:r>
              <a:rPr lang="en-US" altLang="zh-CN" sz="2800" b="1" dirty="0">
                <a:solidFill>
                  <a:srgbClr val="9900FF"/>
                </a:solidFill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</a:rPr>
              <a:t>函数连续</a:t>
            </a:r>
            <a:r>
              <a:rPr lang="en-US" altLang="zh-CN" sz="2800" b="1" dirty="0">
                <a:solidFill>
                  <a:srgbClr val="9900FF"/>
                </a:solidFill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</a:rPr>
              <a:t>左右连续</a:t>
            </a:r>
            <a:r>
              <a:rPr lang="en-US" altLang="zh-CN" sz="2800" b="1" dirty="0">
                <a:solidFill>
                  <a:srgbClr val="9900FF"/>
                </a:solidFill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</a:rPr>
              <a:t>间断点及其类型</a:t>
            </a:r>
            <a:r>
              <a:rPr lang="en-US" altLang="zh-CN" sz="2800" b="1" dirty="0">
                <a:solidFill>
                  <a:srgbClr val="9900FF"/>
                </a:solidFill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</a:rPr>
              <a:t>无穷小量与无穷大量的阶</a:t>
            </a:r>
            <a:r>
              <a:rPr lang="en-US" altLang="zh-CN" sz="2800" b="1" dirty="0">
                <a:solidFill>
                  <a:srgbClr val="9900FF"/>
                </a:solidFill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</a:rPr>
              <a:t>高</a:t>
            </a:r>
            <a:r>
              <a:rPr lang="en-US" altLang="zh-CN" sz="2800" b="1" dirty="0">
                <a:solidFill>
                  <a:srgbClr val="9900FF"/>
                </a:solidFill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</a:rPr>
              <a:t>低</a:t>
            </a:r>
            <a:r>
              <a:rPr lang="en-US" altLang="zh-CN" sz="2800" b="1" dirty="0">
                <a:solidFill>
                  <a:srgbClr val="9900FF"/>
                </a:solidFill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</a:rPr>
              <a:t>同</a:t>
            </a:r>
            <a:r>
              <a:rPr lang="en-US" altLang="zh-CN" sz="2800" b="1" dirty="0">
                <a:solidFill>
                  <a:srgbClr val="9900FF"/>
                </a:solidFill>
              </a:rPr>
              <a:t>)</a:t>
            </a:r>
            <a:r>
              <a:rPr lang="zh-CN" altLang="en-US" sz="2800" b="1" dirty="0">
                <a:solidFill>
                  <a:srgbClr val="9900FF"/>
                </a:solidFill>
              </a:rPr>
              <a:t>阶无穷小</a:t>
            </a:r>
            <a:r>
              <a:rPr lang="en-US" altLang="zh-CN" sz="2800" b="1" dirty="0">
                <a:solidFill>
                  <a:srgbClr val="9900FF"/>
                </a:solidFill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</a:rPr>
              <a:t>大</a:t>
            </a:r>
            <a:r>
              <a:rPr lang="en-US" altLang="zh-CN" sz="2800" b="1" dirty="0">
                <a:solidFill>
                  <a:srgbClr val="9900FF"/>
                </a:solidFill>
              </a:rPr>
              <a:t>)</a:t>
            </a:r>
            <a:r>
              <a:rPr lang="zh-CN" altLang="en-US" sz="2800" b="1" dirty="0">
                <a:solidFill>
                  <a:srgbClr val="9900FF"/>
                </a:solidFill>
              </a:rPr>
              <a:t>量</a:t>
            </a:r>
            <a:r>
              <a:rPr lang="en-US" altLang="zh-CN" sz="2800" b="1" dirty="0">
                <a:solidFill>
                  <a:srgbClr val="9900FF"/>
                </a:solidFill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</a:rPr>
              <a:t>等价量</a:t>
            </a:r>
            <a:endParaRPr lang="en-US" altLang="zh-CN" sz="2800" b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228600" y="274638"/>
            <a:ext cx="5275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（二）基本定理、性质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7706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1. </a:t>
            </a:r>
            <a:r>
              <a:rPr lang="zh-CN" altLang="en-US" sz="3200" b="1" dirty="0"/>
              <a:t>数列极限的性质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683568" y="4149080"/>
            <a:ext cx="54403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3. </a:t>
            </a:r>
            <a:r>
              <a:rPr lang="zh-CN" altLang="en-US" sz="3200" b="1" dirty="0"/>
              <a:t>等价无穷小量替换定理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609600" y="2564904"/>
            <a:ext cx="6319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闭区间上连续函数的性质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6F0C30-8131-4C3D-98D1-2027046A76D5}"/>
              </a:ext>
            </a:extLst>
          </p:cNvPr>
          <p:cNvSpPr/>
          <p:nvPr/>
        </p:nvSpPr>
        <p:spPr>
          <a:xfrm>
            <a:off x="755576" y="3212976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有界性定理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最值定理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零点存在定理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中值定理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康托定理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A3C8B3E-CCD4-4FA3-A204-C4AA2EFCE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016" y="1628800"/>
            <a:ext cx="75544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33FF"/>
                </a:solidFill>
              </a:rPr>
              <a:t>局部</a:t>
            </a:r>
            <a:r>
              <a:rPr lang="zh-CN" altLang="en-US" sz="2800" b="1" dirty="0">
                <a:solidFill>
                  <a:srgbClr val="FF0000"/>
                </a:solidFill>
              </a:rPr>
              <a:t>保序性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en-US" sz="2800" b="1" dirty="0">
                <a:solidFill>
                  <a:srgbClr val="9933FF"/>
                </a:solidFill>
              </a:rPr>
              <a:t>局部</a:t>
            </a:r>
            <a:r>
              <a:rPr lang="zh-CN" altLang="en-US" sz="2800" b="1" dirty="0">
                <a:solidFill>
                  <a:srgbClr val="FF0000"/>
                </a:solidFill>
              </a:rPr>
              <a:t>保号性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9933FF"/>
                </a:solidFill>
              </a:rPr>
              <a:t>局部</a:t>
            </a:r>
            <a:r>
              <a:rPr lang="zh-CN" altLang="en-US" sz="2800" b="1" dirty="0">
                <a:solidFill>
                  <a:srgbClr val="FF0000"/>
                </a:solidFill>
              </a:rPr>
              <a:t>有界性</a:t>
            </a:r>
            <a:r>
              <a:rPr lang="en-US" altLang="zh-CN" sz="2800" b="1" dirty="0">
                <a:solidFill>
                  <a:srgbClr val="FF0000"/>
                </a:solidFill>
              </a:rPr>
              <a:t>,  </a:t>
            </a:r>
            <a:r>
              <a:rPr lang="zh-CN" altLang="en-US" sz="2800" b="1" dirty="0">
                <a:solidFill>
                  <a:srgbClr val="FF0000"/>
                </a:solidFill>
              </a:rPr>
              <a:t>夹逼性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海涅定理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四则运算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083"/>
          <p:cNvSpPr txBox="1">
            <a:spLocks noChangeArrowheads="1"/>
          </p:cNvSpPr>
          <p:nvPr/>
        </p:nvSpPr>
        <p:spPr bwMode="auto">
          <a:xfrm>
            <a:off x="228600" y="642918"/>
            <a:ext cx="4818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（三）基本计算与证明</a:t>
            </a:r>
          </a:p>
        </p:txBody>
      </p:sp>
      <p:sp>
        <p:nvSpPr>
          <p:cNvPr id="6147" name="Text Box 3085"/>
          <p:cNvSpPr txBox="1">
            <a:spLocks noChangeArrowheads="1"/>
          </p:cNvSpPr>
          <p:nvPr/>
        </p:nvSpPr>
        <p:spPr bwMode="auto">
          <a:xfrm>
            <a:off x="428846" y="3276273"/>
            <a:ext cx="85010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用定义证明函数极限存在、连续或无穷大量；</a:t>
            </a:r>
          </a:p>
        </p:txBody>
      </p:sp>
      <p:sp>
        <p:nvSpPr>
          <p:cNvPr id="6148" name="Text Box 3086"/>
          <p:cNvSpPr txBox="1">
            <a:spLocks noChangeArrowheads="1"/>
          </p:cNvSpPr>
          <p:nvPr/>
        </p:nvSpPr>
        <p:spPr bwMode="auto">
          <a:xfrm>
            <a:off x="395536" y="1428736"/>
            <a:ext cx="3390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zh-CN" altLang="en-US" sz="3200" b="1" dirty="0"/>
              <a:t>求极限：</a:t>
            </a:r>
            <a:endParaRPr lang="en-US" altLang="zh-CN" sz="3200" b="1" dirty="0"/>
          </a:p>
        </p:txBody>
      </p:sp>
      <p:sp>
        <p:nvSpPr>
          <p:cNvPr id="8" name="Text Box 3085"/>
          <p:cNvSpPr txBox="1">
            <a:spLocks noChangeArrowheads="1"/>
          </p:cNvSpPr>
          <p:nvPr/>
        </p:nvSpPr>
        <p:spPr bwMode="auto">
          <a:xfrm>
            <a:off x="428846" y="3987233"/>
            <a:ext cx="637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3. </a:t>
            </a:r>
            <a:r>
              <a:rPr lang="zh-CN" altLang="en-US" sz="3200" b="1" dirty="0"/>
              <a:t>用定义和性质证明函数的性质</a:t>
            </a:r>
            <a:r>
              <a:rPr lang="en-US" altLang="zh-CN" sz="3200" b="1" dirty="0"/>
              <a:t>;</a:t>
            </a:r>
            <a:endParaRPr lang="zh-CN" altLang="en-US" sz="3200" b="1" dirty="0"/>
          </a:p>
        </p:txBody>
      </p:sp>
      <p:sp>
        <p:nvSpPr>
          <p:cNvPr id="9" name="Text Box 3085"/>
          <p:cNvSpPr txBox="1">
            <a:spLocks noChangeArrowheads="1"/>
          </p:cNvSpPr>
          <p:nvPr/>
        </p:nvSpPr>
        <p:spPr bwMode="auto">
          <a:xfrm>
            <a:off x="428846" y="4701613"/>
            <a:ext cx="85010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4. </a:t>
            </a:r>
            <a:r>
              <a:rPr lang="zh-CN" altLang="en-US" sz="3200" b="1" dirty="0"/>
              <a:t>闭区间上连续函数性质的多种证法以及应用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643160" y="2000240"/>
            <a:ext cx="7457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四则运算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夹逼定理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海涅定理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两个重要极限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无穷小量替换定理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连续性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36955"/>
              </p:ext>
            </p:extLst>
          </p:nvPr>
        </p:nvGraphicFramePr>
        <p:xfrm>
          <a:off x="819794" y="1052736"/>
          <a:ext cx="7640638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4" name="公式" r:id="rId3" imgW="8001000" imgH="1434960" progId="Equation.3">
                  <p:embed/>
                </p:oleObj>
              </mc:Choice>
              <mc:Fallback>
                <p:oleObj name="公式" r:id="rId3" imgW="8001000" imgH="1434960" progId="Equation.3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94" y="1052736"/>
                        <a:ext cx="7640638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670834"/>
              </p:ext>
            </p:extLst>
          </p:nvPr>
        </p:nvGraphicFramePr>
        <p:xfrm>
          <a:off x="788095" y="2385824"/>
          <a:ext cx="51514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5" name="公式" r:id="rId5" imgW="5334000" imgH="1333500" progId="Equation.3">
                  <p:embed/>
                </p:oleObj>
              </mc:Choice>
              <mc:Fallback>
                <p:oleObj name="公式" r:id="rId5" imgW="5334000" imgH="133350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95" y="2385824"/>
                        <a:ext cx="5151437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271463" y="606425"/>
            <a:ext cx="221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填空</a:t>
            </a:r>
          </a:p>
        </p:txBody>
      </p:sp>
      <p:graphicFrame>
        <p:nvGraphicFramePr>
          <p:cNvPr id="132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51211"/>
              </p:ext>
            </p:extLst>
          </p:nvPr>
        </p:nvGraphicFramePr>
        <p:xfrm>
          <a:off x="5736506" y="1967880"/>
          <a:ext cx="3476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6" name="公式" r:id="rId7" imgW="152530" imgH="190467" progId="Equation.3">
                  <p:embed/>
                </p:oleObj>
              </mc:Choice>
              <mc:Fallback>
                <p:oleObj name="公式" r:id="rId7" imgW="152530" imgH="190467" progId="Equation.3">
                  <p:embed/>
                  <p:pic>
                    <p:nvPicPr>
                      <p:cNvPr id="1321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506" y="1967880"/>
                        <a:ext cx="347662" cy="381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85944"/>
              </p:ext>
            </p:extLst>
          </p:nvPr>
        </p:nvGraphicFramePr>
        <p:xfrm>
          <a:off x="4826695" y="2506474"/>
          <a:ext cx="5381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7" name="公式" r:id="rId9" imgW="457249" imgH="790542" progId="Equation.3">
                  <p:embed/>
                </p:oleObj>
              </mc:Choice>
              <mc:Fallback>
                <p:oleObj name="公式" r:id="rId9" imgW="457249" imgH="790542" progId="Equation.3">
                  <p:embed/>
                  <p:pic>
                    <p:nvPicPr>
                      <p:cNvPr id="1321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695" y="2506474"/>
                        <a:ext cx="538162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288570"/>
              </p:ext>
            </p:extLst>
          </p:nvPr>
        </p:nvGraphicFramePr>
        <p:xfrm>
          <a:off x="899220" y="3868549"/>
          <a:ext cx="7848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8" name="公式" r:id="rId11" imgW="8140700" imgH="508000" progId="Equation.3">
                  <p:embed/>
                </p:oleObj>
              </mc:Choice>
              <mc:Fallback>
                <p:oleObj name="公式" r:id="rId11" imgW="8140700" imgH="508000" progId="Equation.3">
                  <p:embed/>
                  <p:pic>
                    <p:nvPicPr>
                      <p:cNvPr id="71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20" y="3868549"/>
                        <a:ext cx="7848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15182"/>
              </p:ext>
            </p:extLst>
          </p:nvPr>
        </p:nvGraphicFramePr>
        <p:xfrm>
          <a:off x="6949182" y="3439924"/>
          <a:ext cx="2555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19" name="公式" r:id="rId13" imgW="190662" imgH="790542" progId="Equation.3">
                  <p:embed/>
                </p:oleObj>
              </mc:Choice>
              <mc:Fallback>
                <p:oleObj name="公式" r:id="rId13" imgW="190662" imgH="790542" progId="Equation.3">
                  <p:embed/>
                  <p:pic>
                    <p:nvPicPr>
                      <p:cNvPr id="132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82" y="3439924"/>
                        <a:ext cx="255588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Text Box 22"/>
          <p:cNvSpPr txBox="1">
            <a:spLocks noChangeArrowheads="1"/>
          </p:cNvSpPr>
          <p:nvPr/>
        </p:nvSpPr>
        <p:spPr bwMode="auto">
          <a:xfrm>
            <a:off x="251520" y="1234886"/>
            <a:ext cx="11525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(1)</a:t>
            </a:r>
          </a:p>
        </p:txBody>
      </p:sp>
      <p:sp>
        <p:nvSpPr>
          <p:cNvPr id="7184" name="Text Box 23"/>
          <p:cNvSpPr txBox="1">
            <a:spLocks noChangeArrowheads="1"/>
          </p:cNvSpPr>
          <p:nvPr/>
        </p:nvSpPr>
        <p:spPr bwMode="auto">
          <a:xfrm>
            <a:off x="322957" y="2920811"/>
            <a:ext cx="11525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(2)</a:t>
            </a:r>
          </a:p>
        </p:txBody>
      </p:sp>
      <p:sp>
        <p:nvSpPr>
          <p:cNvPr id="7185" name="Text Box 24"/>
          <p:cNvSpPr txBox="1">
            <a:spLocks noChangeArrowheads="1"/>
          </p:cNvSpPr>
          <p:nvPr/>
        </p:nvSpPr>
        <p:spPr bwMode="auto">
          <a:xfrm>
            <a:off x="322957" y="3857436"/>
            <a:ext cx="11525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(3)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D710863B-F443-480B-A9FA-51651B68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257" y="44624"/>
            <a:ext cx="2517775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二、例题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086F0B8-0499-478A-A37B-916524FF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1844824"/>
            <a:ext cx="475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 </a:t>
            </a:r>
            <a:endParaRPr kumimoji="0" lang="zh-CN" altLang="en-US" sz="3200" b="1" dirty="0">
              <a:solidFill>
                <a:srgbClr val="FF000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/>
          </p:nvPr>
        </p:nvGraphicFramePr>
        <p:xfrm>
          <a:off x="96838" y="471488"/>
          <a:ext cx="8853487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4" name="Document" r:id="rId3" imgW="4477645" imgH="648816" progId="Word.Document.8">
                  <p:embed/>
                </p:oleObj>
              </mc:Choice>
              <mc:Fallback>
                <p:oleObj name="Document" r:id="rId3" imgW="4477645" imgH="648816" progId="Word.Document.8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71488"/>
                        <a:ext cx="8853487" cy="127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>
            <p:extLst/>
          </p:nvPr>
        </p:nvGraphicFramePr>
        <p:xfrm>
          <a:off x="8270056" y="621135"/>
          <a:ext cx="406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5" name="公式" r:id="rId5" imgW="152530" imgH="143021" progId="Equation.3">
                  <p:embed/>
                </p:oleObj>
              </mc:Choice>
              <mc:Fallback>
                <p:oleObj name="公式" r:id="rId5" imgW="152530" imgH="143021" progId="Equation.3">
                  <p:embed/>
                  <p:pic>
                    <p:nvPicPr>
                      <p:cNvPr id="135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056" y="621135"/>
                        <a:ext cx="4064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>
            <p:extLst/>
          </p:nvPr>
        </p:nvGraphicFramePr>
        <p:xfrm>
          <a:off x="8364289" y="1628800"/>
          <a:ext cx="384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6" name="公式" r:id="rId7" imgW="142997" imgH="152237" progId="Equation.3">
                  <p:embed/>
                </p:oleObj>
              </mc:Choice>
              <mc:Fallback>
                <p:oleObj name="公式" r:id="rId7" imgW="142997" imgH="152237" progId="Equation.3">
                  <p:embed/>
                  <p:pic>
                    <p:nvPicPr>
                      <p:cNvPr id="135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289" y="1628800"/>
                        <a:ext cx="3841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55141" y="101576"/>
            <a:ext cx="286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  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单项选择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025530" y="4654401"/>
          <a:ext cx="3460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7" name="公式" r:id="rId9" imgW="247520" imgH="257029" progId="Equation.3">
                  <p:embed/>
                </p:oleObj>
              </mc:Choice>
              <mc:Fallback>
                <p:oleObj name="公式" r:id="rId9" imgW="247520" imgH="257029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530" y="4654401"/>
                        <a:ext cx="3460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95536" y="4287986"/>
          <a:ext cx="741203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8" name="公式" r:id="rId11" imgW="7226300" imgH="2387600" progId="Equation.3">
                  <p:embed/>
                </p:oleObj>
              </mc:Choice>
              <mc:Fallback>
                <p:oleObj name="公式" r:id="rId11" imgW="7226300" imgH="2387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87986"/>
                        <a:ext cx="7412038" cy="216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-36512" y="4725144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(4)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/>
          </p:nvPr>
        </p:nvGraphicFramePr>
        <p:xfrm>
          <a:off x="531813" y="2997175"/>
          <a:ext cx="7305863" cy="129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9" name="公式" r:id="rId13" imgW="8026400" imgH="1460500" progId="Equation.3">
                  <p:embed/>
                </p:oleObj>
              </mc:Choice>
              <mc:Fallback>
                <p:oleObj name="公式" r:id="rId13" imgW="8026400" imgH="1460500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997175"/>
                        <a:ext cx="7305863" cy="1295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-36512" y="318767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(3)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/>
          </p:nvPr>
        </p:nvGraphicFramePr>
        <p:xfrm>
          <a:off x="4716711" y="3140968"/>
          <a:ext cx="3825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80" name="公式" r:id="rId15" imgW="247520" imgH="266586" progId="Equation.3">
                  <p:embed/>
                </p:oleObj>
              </mc:Choice>
              <mc:Fallback>
                <p:oleObj name="公式" r:id="rId15" imgW="247520" imgH="266586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711" y="3140968"/>
                        <a:ext cx="38258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7568" y="1517973"/>
          <a:ext cx="8824912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81" name="Document" r:id="rId17" imgW="4435882" imgH="816508" progId="Word.Document.8">
                  <p:embed/>
                </p:oleObj>
              </mc:Choice>
              <mc:Fallback>
                <p:oleObj name="Document" r:id="rId17" imgW="4435882" imgH="816508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8" y="1517973"/>
                        <a:ext cx="8824912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40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5826"/>
              </p:ext>
            </p:extLst>
          </p:nvPr>
        </p:nvGraphicFramePr>
        <p:xfrm>
          <a:off x="395536" y="692696"/>
          <a:ext cx="7727950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1" name="公式" r:id="rId3" imgW="8013600" imgH="4813200" progId="Equation.3">
                  <p:embed/>
                </p:oleObj>
              </mc:Choice>
              <mc:Fallback>
                <p:oleObj name="公式" r:id="rId3" imgW="8013600" imgH="48132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2696"/>
                        <a:ext cx="7727950" cy="452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86037"/>
              </p:ext>
            </p:extLst>
          </p:nvPr>
        </p:nvGraphicFramePr>
        <p:xfrm>
          <a:off x="2077467" y="5229200"/>
          <a:ext cx="50863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2" name="公式" r:id="rId5" imgW="4978080" imgH="1434960" progId="Equation.3">
                  <p:embed/>
                </p:oleObj>
              </mc:Choice>
              <mc:Fallback>
                <p:oleObj name="公式" r:id="rId5" imgW="4978080" imgH="1434960" progId="Equation.3">
                  <p:embed/>
                  <p:pic>
                    <p:nvPicPr>
                      <p:cNvPr id="12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467" y="5229200"/>
                        <a:ext cx="5086350" cy="14795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71463" y="116632"/>
            <a:ext cx="365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3  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判断是非</a:t>
            </a:r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0637"/>
              </p:ext>
            </p:extLst>
          </p:nvPr>
        </p:nvGraphicFramePr>
        <p:xfrm>
          <a:off x="6516117" y="757685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3" name="公式" r:id="rId7" imgW="218921" imgH="219140" progId="Equation.3">
                  <p:embed/>
                </p:oleObj>
              </mc:Choice>
              <mc:Fallback>
                <p:oleObj name="公式" r:id="rId7" imgW="218921" imgH="219140" progId="Equation.3">
                  <p:embed/>
                  <p:pic>
                    <p:nvPicPr>
                      <p:cNvPr id="129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117" y="757685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696140"/>
              </p:ext>
            </p:extLst>
          </p:nvPr>
        </p:nvGraphicFramePr>
        <p:xfrm>
          <a:off x="6701855" y="1628800"/>
          <a:ext cx="4619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4" name="公式" r:id="rId9" imgW="190662" imgH="343046" progId="Equation.3">
                  <p:embed/>
                </p:oleObj>
              </mc:Choice>
              <mc:Fallback>
                <p:oleObj name="公式" r:id="rId9" imgW="190662" imgH="343046" progId="Equation.3">
                  <p:embed/>
                  <p:pic>
                    <p:nvPicPr>
                      <p:cNvPr id="129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855" y="1628800"/>
                        <a:ext cx="46196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46815"/>
              </p:ext>
            </p:extLst>
          </p:nvPr>
        </p:nvGraphicFramePr>
        <p:xfrm>
          <a:off x="5868417" y="2917578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5" name="公式" r:id="rId11" imgW="218921" imgH="219140" progId="Equation.3">
                  <p:embed/>
                </p:oleObj>
              </mc:Choice>
              <mc:Fallback>
                <p:oleObj name="公式" r:id="rId11" imgW="218921" imgH="219140" progId="Equation.3">
                  <p:embed/>
                  <p:pic>
                    <p:nvPicPr>
                      <p:cNvPr id="129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417" y="2917578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CEC64DD-4E8A-4F75-92F2-9BAFE4FC27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86675"/>
              </p:ext>
            </p:extLst>
          </p:nvPr>
        </p:nvGraphicFramePr>
        <p:xfrm>
          <a:off x="2555776" y="3645024"/>
          <a:ext cx="4619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6" name="公式" r:id="rId9" imgW="190662" imgH="343046" progId="Equation.3">
                  <p:embed/>
                </p:oleObj>
              </mc:Choice>
              <mc:Fallback>
                <p:oleObj name="公式" r:id="rId9" imgW="190662" imgH="343046" progId="Equation.3">
                  <p:embed/>
                  <p:pic>
                    <p:nvPicPr>
                      <p:cNvPr id="129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645024"/>
                        <a:ext cx="46196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1C881EF0-D6A7-44FD-B78B-77A770EB0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04563"/>
              </p:ext>
            </p:extLst>
          </p:nvPr>
        </p:nvGraphicFramePr>
        <p:xfrm>
          <a:off x="2627461" y="4868837"/>
          <a:ext cx="3603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67" name="公式" r:id="rId11" imgW="218921" imgH="219140" progId="Equation.3">
                  <p:embed/>
                </p:oleObj>
              </mc:Choice>
              <mc:Fallback>
                <p:oleObj name="公式" r:id="rId11" imgW="218921" imgH="219140" progId="Equation.3">
                  <p:embed/>
                  <p:pic>
                    <p:nvPicPr>
                      <p:cNvPr id="129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461" y="4868837"/>
                        <a:ext cx="3603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5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512" y="18864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/>
          </p:nvPr>
        </p:nvGraphicFramePr>
        <p:xfrm>
          <a:off x="179512" y="246063"/>
          <a:ext cx="8782051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2" name="Equation" r:id="rId3" imgW="8826480" imgH="1511280" progId="Equation.3">
                  <p:embed/>
                </p:oleObj>
              </mc:Choice>
              <mc:Fallback>
                <p:oleObj name="Equation" r:id="rId3" imgW="8826480" imgH="151128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6063"/>
                        <a:ext cx="8782051" cy="1462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232" y="167325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>
            <p:extLst/>
          </p:nvPr>
        </p:nvGraphicFramePr>
        <p:xfrm>
          <a:off x="7165032" y="2970237"/>
          <a:ext cx="1295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3" name="公式" r:id="rId5" imgW="438182" imgH="228698" progId="Equation.3">
                  <p:embed/>
                </p:oleObj>
              </mc:Choice>
              <mc:Fallback>
                <p:oleObj name="公式" r:id="rId5" imgW="438182" imgH="228698" progId="Equation.3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032" y="2970237"/>
                        <a:ext cx="12954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/>
          </p:nvPr>
        </p:nvGraphicFramePr>
        <p:xfrm>
          <a:off x="611832" y="1628800"/>
          <a:ext cx="3200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4" name="公式" r:id="rId7" imgW="1552534" imgH="438280" progId="Equation.3">
                  <p:embed/>
                </p:oleObj>
              </mc:Choice>
              <mc:Fallback>
                <p:oleObj name="公式" r:id="rId7" imgW="1552534" imgH="438280" progId="Equation.3">
                  <p:embed/>
                  <p:pic>
                    <p:nvPicPr>
                      <p:cNvPr id="850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32" y="1628800"/>
                        <a:ext cx="32004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/>
          </p:nvPr>
        </p:nvGraphicFramePr>
        <p:xfrm>
          <a:off x="307032" y="2313012"/>
          <a:ext cx="6248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5" name="公式" r:id="rId9" imgW="2809883" imgH="457054" progId="Equation.3">
                  <p:embed/>
                </p:oleObj>
              </mc:Choice>
              <mc:Fallback>
                <p:oleObj name="公式" r:id="rId9" imgW="2809883" imgH="457054" progId="Equation.3">
                  <p:embed/>
                  <p:pic>
                    <p:nvPicPr>
                      <p:cNvPr id="85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32" y="2313012"/>
                        <a:ext cx="624840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>
            <a:graphicFrameLocks noChangeAspect="1"/>
          </p:cNvGraphicFramePr>
          <p:nvPr>
            <p:extLst/>
          </p:nvPr>
        </p:nvGraphicFramePr>
        <p:xfrm>
          <a:off x="307032" y="3065487"/>
          <a:ext cx="6858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6" name="公式" r:id="rId11" imgW="3124135" imgH="533514" progId="Equation.3">
                  <p:embed/>
                </p:oleObj>
              </mc:Choice>
              <mc:Fallback>
                <p:oleObj name="公式" r:id="rId11" imgW="3124135" imgH="533514" progId="Equation.3">
                  <p:embed/>
                  <p:pic>
                    <p:nvPicPr>
                      <p:cNvPr id="850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32" y="3065487"/>
                        <a:ext cx="68580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97532" y="4077072"/>
          <a:ext cx="35704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7" name="Equation" r:id="rId13" imgW="3124080" imgH="927000" progId="Equation.3">
                  <p:embed/>
                </p:oleObj>
              </mc:Choice>
              <mc:Fallback>
                <p:oleObj name="Equation" r:id="rId13" imgW="3124080" imgH="9270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32" y="4077072"/>
                        <a:ext cx="3570412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395536" y="4699024"/>
          <a:ext cx="723106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8" name="Equation" r:id="rId15" imgW="7378560" imgH="1485720" progId="Equation.3">
                  <p:embed/>
                </p:oleObj>
              </mc:Choice>
              <mc:Fallback>
                <p:oleObj name="Equation" r:id="rId15" imgW="7378560" imgH="148572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99024"/>
                        <a:ext cx="7231063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7524328" y="5373216"/>
          <a:ext cx="1069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29" name="Equation" r:id="rId17" imgW="1091880" imgH="393480" progId="Equation.3">
                  <p:embed/>
                </p:oleObj>
              </mc:Choice>
              <mc:Fallback>
                <p:oleObj name="Equation" r:id="rId17" imgW="1091880" imgH="393480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5373216"/>
                        <a:ext cx="10699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365</Words>
  <Application>Microsoft Office PowerPoint</Application>
  <PresentationFormat>全屏显示(4:3)</PresentationFormat>
  <Paragraphs>61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公式</vt:lpstr>
      <vt:lpstr>Document</vt:lpstr>
      <vt:lpstr>Equation</vt:lpstr>
      <vt:lpstr>PowerPoint 演示文稿</vt:lpstr>
      <vt:lpstr>一、主要内容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李春晖</cp:lastModifiedBy>
  <cp:revision>642</cp:revision>
  <dcterms:created xsi:type="dcterms:W3CDTF">2011-08-03T11:31:34Z</dcterms:created>
  <dcterms:modified xsi:type="dcterms:W3CDTF">2017-11-01T18:21:03Z</dcterms:modified>
</cp:coreProperties>
</file>