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68" r:id="rId2"/>
    <p:sldId id="769" r:id="rId3"/>
    <p:sldId id="770" r:id="rId4"/>
    <p:sldId id="832" r:id="rId5"/>
    <p:sldId id="771" r:id="rId6"/>
    <p:sldId id="772" r:id="rId7"/>
    <p:sldId id="773" r:id="rId8"/>
    <p:sldId id="774" r:id="rId9"/>
    <p:sldId id="777" r:id="rId10"/>
    <p:sldId id="826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831" r:id="rId23"/>
    <p:sldId id="828" r:id="rId24"/>
    <p:sldId id="829" r:id="rId25"/>
    <p:sldId id="827" r:id="rId26"/>
    <p:sldId id="789" r:id="rId27"/>
    <p:sldId id="790" r:id="rId28"/>
    <p:sldId id="791" r:id="rId29"/>
    <p:sldId id="792" r:id="rId30"/>
    <p:sldId id="793" r:id="rId31"/>
    <p:sldId id="794" r:id="rId32"/>
    <p:sldId id="795" r:id="rId33"/>
    <p:sldId id="796" r:id="rId34"/>
    <p:sldId id="797" r:id="rId35"/>
    <p:sldId id="798" r:id="rId36"/>
    <p:sldId id="823" r:id="rId37"/>
    <p:sldId id="824" r:id="rId38"/>
    <p:sldId id="825" r:id="rId39"/>
    <p:sldId id="810" r:id="rId40"/>
    <p:sldId id="811" r:id="rId41"/>
    <p:sldId id="812" r:id="rId42"/>
    <p:sldId id="81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 varScale="1">
        <p:scale>
          <a:sx n="77" d="100"/>
          <a:sy n="77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71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65.wmf"/><Relationship Id="rId9" Type="http://schemas.openxmlformats.org/officeDocument/2006/relationships/image" Target="../media/image60.wmf"/><Relationship Id="rId1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9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60.wmf"/><Relationship Id="rId7" Type="http://schemas.openxmlformats.org/officeDocument/2006/relationships/image" Target="../media/image78.wmf"/><Relationship Id="rId2" Type="http://schemas.openxmlformats.org/officeDocument/2006/relationships/image" Target="../media/image59.wmf"/><Relationship Id="rId1" Type="http://schemas.openxmlformats.org/officeDocument/2006/relationships/image" Target="../media/image75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6.wmf"/><Relationship Id="rId2" Type="http://schemas.openxmlformats.org/officeDocument/2006/relationships/image" Target="../media/image81.png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28.wmf"/><Relationship Id="rId1" Type="http://schemas.openxmlformats.org/officeDocument/2006/relationships/image" Target="../media/image132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C2C2499-4B8D-4062-A7F9-C8CB77D30B6E}" type="slidenum">
              <a:rPr lang="en-US" altLang="zh-CN" sz="1200" smtClean="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04A0DBE-AD75-476D-9196-E5061C12FFE6}" type="slidenum">
              <a:rPr lang="en-US" altLang="zh-CN" sz="1200" smtClean="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04A0DBE-AD75-476D-9196-E5061C12FFE6}" type="slidenum">
              <a:rPr lang="en-US" altLang="zh-CN" sz="1200" smtClean="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79.bin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54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 连续函数</a:t>
            </a:r>
            <a:b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06960" y="1268413"/>
            <a:ext cx="5545360" cy="3600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一、连续函数的定义</a:t>
            </a:r>
            <a:endParaRPr lang="en-US" altLang="zh-CN" sz="36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二、间断点及其分类</a:t>
            </a:r>
          </a:p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三、连续函数的运算</a:t>
            </a:r>
            <a:b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</a:b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    与初等函数的连续性</a:t>
            </a:r>
            <a:endParaRPr lang="en-US" altLang="zh-CN" sz="3600" b="1" dirty="0">
              <a:solidFill>
                <a:srgbClr val="9900FF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四、小         结 </a:t>
            </a:r>
            <a:endParaRPr lang="en-US" altLang="zh-CN" sz="36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39552" y="4725144"/>
            <a:ext cx="8352927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连续的定义、性质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;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初等函数的连续性</a:t>
            </a:r>
          </a:p>
          <a:p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连续的性质、间断点类型 </a:t>
            </a:r>
          </a:p>
        </p:txBody>
      </p:sp>
    </p:spTree>
    <p:extLst>
      <p:ext uri="{BB962C8B-B14F-4D97-AF65-F5344CB8AC3E}">
        <p14:creationId xmlns:p14="http://schemas.microsoft.com/office/powerpoint/2010/main" xmlns="" val="247539704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4661080"/>
              </p:ext>
            </p:extLst>
          </p:nvPr>
        </p:nvGraphicFramePr>
        <p:xfrm>
          <a:off x="914400" y="116632"/>
          <a:ext cx="5374179" cy="789714"/>
        </p:xfrm>
        <a:graphic>
          <a:graphicData uri="http://schemas.openxmlformats.org/presentationml/2006/ole">
            <p:oleObj spid="_x0000_s468088" name="Document" r:id="rId3" imgW="5660691" imgH="837740" progId="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51520" y="908720"/>
            <a:ext cx="8559105" cy="1463005"/>
            <a:chOff x="251520" y="908720"/>
            <a:chExt cx="8559105" cy="1463005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251520" y="908720"/>
              <a:ext cx="838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证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35613622"/>
                </p:ext>
              </p:extLst>
            </p:nvPr>
          </p:nvGraphicFramePr>
          <p:xfrm>
            <a:off x="320675" y="939800"/>
            <a:ext cx="8489950" cy="1431925"/>
          </p:xfrm>
          <a:graphic>
            <a:graphicData uri="http://schemas.openxmlformats.org/presentationml/2006/ole">
              <p:oleObj spid="_x0000_s468089" name="Document" r:id="rId4" imgW="8728474" imgH="1486916" progId="">
                <p:embed/>
              </p:oleObj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0428820"/>
              </p:ext>
            </p:extLst>
          </p:nvPr>
        </p:nvGraphicFramePr>
        <p:xfrm>
          <a:off x="251520" y="2348880"/>
          <a:ext cx="8711225" cy="1084709"/>
        </p:xfrm>
        <a:graphic>
          <a:graphicData uri="http://schemas.openxmlformats.org/presentationml/2006/ole">
            <p:oleObj spid="_x0000_s468090" name="Document" r:id="rId5" imgW="9845635" imgH="118212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480100"/>
              </p:ext>
            </p:extLst>
          </p:nvPr>
        </p:nvGraphicFramePr>
        <p:xfrm>
          <a:off x="395536" y="3212976"/>
          <a:ext cx="7457320" cy="2520280"/>
        </p:xfrm>
        <a:graphic>
          <a:graphicData uri="http://schemas.openxmlformats.org/presentationml/2006/ole">
            <p:oleObj spid="_x0000_s468091" name="Document" r:id="rId6" imgW="7890333" imgH="286839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20181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835150" y="5013325"/>
            <a:ext cx="3168650" cy="50482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4319711" cy="72050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二、间断点及其分类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11188" y="1341438"/>
          <a:ext cx="6985000" cy="441325"/>
        </p:xfrm>
        <a:graphic>
          <a:graphicData uri="http://schemas.openxmlformats.org/presentationml/2006/ole">
            <p:oleObj spid="_x0000_s435382" name="公式" r:id="rId3" imgW="7038837" imgH="447838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800100" y="1930400"/>
          <a:ext cx="3797300" cy="442913"/>
        </p:xfrm>
        <a:graphic>
          <a:graphicData uri="http://schemas.openxmlformats.org/presentationml/2006/ole">
            <p:oleObj spid="_x0000_s435383" name="公式" r:id="rId4" imgW="3797300" imgH="44450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55650" y="2616200"/>
          <a:ext cx="2992438" cy="609600"/>
        </p:xfrm>
        <a:graphic>
          <a:graphicData uri="http://schemas.openxmlformats.org/presentationml/2006/ole">
            <p:oleObj spid="_x0000_s435384" name="公式" r:id="rId5" imgW="2755900" imgH="60960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74700" y="3314700"/>
          <a:ext cx="3289300" cy="596900"/>
        </p:xfrm>
        <a:graphic>
          <a:graphicData uri="http://schemas.openxmlformats.org/presentationml/2006/ole">
            <p:oleObj spid="_x0000_s435385" name="公式" r:id="rId6" imgW="3289300" imgH="59690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755650" y="4005263"/>
          <a:ext cx="7473950" cy="1504950"/>
        </p:xfrm>
        <a:graphic>
          <a:graphicData uri="http://schemas.openxmlformats.org/presentationml/2006/ole">
            <p:oleObj spid="_x0000_s435386" name="公式" r:id="rId7" imgW="7366000" imgH="1549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456265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8"/>
          <p:cNvSpPr>
            <a:spLocks noChangeArrowheads="1"/>
          </p:cNvSpPr>
          <p:nvPr/>
        </p:nvSpPr>
        <p:spPr bwMode="auto">
          <a:xfrm>
            <a:off x="6156325" y="1125538"/>
            <a:ext cx="2160588" cy="431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270" name="Rectangle 27"/>
          <p:cNvSpPr>
            <a:spLocks noChangeArrowheads="1"/>
          </p:cNvSpPr>
          <p:nvPr/>
        </p:nvSpPr>
        <p:spPr bwMode="auto">
          <a:xfrm>
            <a:off x="3492500" y="1700213"/>
            <a:ext cx="2232025" cy="3603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73088" y="393223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跳跃间断点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8647589"/>
              </p:ext>
            </p:extLst>
          </p:nvPr>
        </p:nvGraphicFramePr>
        <p:xfrm>
          <a:off x="442788" y="4653136"/>
          <a:ext cx="8521700" cy="1320864"/>
        </p:xfrm>
        <a:graphic>
          <a:graphicData uri="http://schemas.openxmlformats.org/presentationml/2006/ole">
            <p:oleObj spid="_x0000_s436334" name="公式" r:id="rId3" imgW="8775360" imgH="1434960" progId="Equation.3">
              <p:embed/>
            </p:oleObj>
          </a:graphicData>
        </a:graphic>
      </p:graphicFrame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409798" y="5443239"/>
            <a:ext cx="1728787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7" name="Object 22"/>
          <p:cNvGraphicFramePr>
            <a:graphicFrameLocks noChangeAspect="1"/>
          </p:cNvGraphicFramePr>
          <p:nvPr/>
        </p:nvGraphicFramePr>
        <p:xfrm>
          <a:off x="468313" y="692150"/>
          <a:ext cx="8269287" cy="1428750"/>
        </p:xfrm>
        <a:graphic>
          <a:graphicData uri="http://schemas.openxmlformats.org/presentationml/2006/ole">
            <p:oleObj spid="_x0000_s436335" name="公式" r:id="rId4" imgW="8267700" imgH="1435100" progId="Equation.3">
              <p:embed/>
            </p:oleObj>
          </a:graphicData>
        </a:graphic>
      </p:graphicFrame>
      <p:sp>
        <p:nvSpPr>
          <p:cNvPr id="11273" name="Text Box 23"/>
          <p:cNvSpPr txBox="1">
            <a:spLocks noChangeArrowheads="1"/>
          </p:cNvSpPr>
          <p:nvPr/>
        </p:nvSpPr>
        <p:spPr bwMode="auto">
          <a:xfrm>
            <a:off x="468313" y="620713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38163" y="2205038"/>
            <a:ext cx="2738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可去间断点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323850" y="2787650"/>
          <a:ext cx="8154988" cy="1073150"/>
        </p:xfrm>
        <a:graphic>
          <a:graphicData uri="http://schemas.openxmlformats.org/presentationml/2006/ole">
            <p:oleObj spid="_x0000_s436336" name="公式" r:id="rId5" imgW="8394700" imgH="1104900" progId="Equation.3">
              <p:embed/>
            </p:oleObj>
          </a:graphicData>
        </a:graphic>
      </p:graphicFrame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4237038" y="3789363"/>
            <a:ext cx="19050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1195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 animBg="1"/>
      <p:bldP spid="68632" grpId="0"/>
      <p:bldP spid="686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5"/>
          <p:cNvSpPr txBox="1">
            <a:spLocks noChangeArrowheads="1"/>
          </p:cNvSpPr>
          <p:nvPr/>
        </p:nvSpPr>
        <p:spPr bwMode="auto">
          <a:xfrm>
            <a:off x="557213" y="952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355725" y="838200"/>
          <a:ext cx="6956425" cy="876300"/>
        </p:xfrm>
        <a:graphic>
          <a:graphicData uri="http://schemas.openxmlformats.org/presentationml/2006/ole">
            <p:oleObj spid="_x0000_s437538" name="公式" r:id="rId3" imgW="7759700" imgH="977900" progId="Equation.3">
              <p:embed/>
            </p:oleObj>
          </a:graphicData>
        </a:graphic>
      </p:graphicFrame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15950" y="1981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377950" y="2081213"/>
          <a:ext cx="1687513" cy="357187"/>
        </p:xfrm>
        <a:graphic>
          <a:graphicData uri="http://schemas.openxmlformats.org/presentationml/2006/ole">
            <p:oleObj spid="_x0000_s437539" name="公式" r:id="rId4" imgW="1854200" imgH="393700" progId="Equation.3">
              <p:embed/>
            </p:oleObj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511550" y="2092325"/>
          <a:ext cx="1676400" cy="357188"/>
        </p:xfrm>
        <a:graphic>
          <a:graphicData uri="http://schemas.openxmlformats.org/presentationml/2006/ole">
            <p:oleObj spid="_x0000_s437540" name="公式" r:id="rId5" imgW="1841500" imgH="393700" progId="Equation.3">
              <p:embed/>
            </p:oleObj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827088" y="2997200"/>
          <a:ext cx="2890837" cy="357188"/>
        </p:xfrm>
        <a:graphic>
          <a:graphicData uri="http://schemas.openxmlformats.org/presentationml/2006/ole">
            <p:oleObj spid="_x0000_s437541" name="公式" r:id="rId6" imgW="3175000" imgH="393700" progId="Equation.3">
              <p:embed/>
            </p:oleObj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744538" y="3962400"/>
          <a:ext cx="6996112" cy="403225"/>
        </p:xfrm>
        <a:graphic>
          <a:graphicData uri="http://schemas.openxmlformats.org/presentationml/2006/ole">
            <p:oleObj spid="_x0000_s437542" name="公式" r:id="rId7" imgW="7683500" imgH="44450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30913" y="1739900"/>
            <a:ext cx="2717800" cy="1905000"/>
            <a:chOff x="3600" y="2496"/>
            <a:chExt cx="1712" cy="1200"/>
          </a:xfrm>
        </p:grpSpPr>
        <p:grpSp>
          <p:nvGrpSpPr>
            <p:cNvPr id="12301" name="Group 13"/>
            <p:cNvGrpSpPr>
              <a:grpSpLocks/>
            </p:cNvGrpSpPr>
            <p:nvPr/>
          </p:nvGrpSpPr>
          <p:grpSpPr bwMode="auto">
            <a:xfrm>
              <a:off x="3600" y="2496"/>
              <a:ext cx="1712" cy="1200"/>
              <a:chOff x="3600" y="2496"/>
              <a:chExt cx="1712" cy="1200"/>
            </a:xfrm>
          </p:grpSpPr>
          <p:sp>
            <p:nvSpPr>
              <p:cNvPr id="12303" name="Line 14"/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15"/>
              <p:cNvSpPr>
                <a:spLocks noChangeShapeType="1"/>
              </p:cNvSpPr>
              <p:nvPr/>
            </p:nvSpPr>
            <p:spPr bwMode="auto">
              <a:xfrm flipV="1">
                <a:off x="4416" y="2496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6"/>
              <p:cNvSpPr>
                <a:spLocks noChangeShapeType="1"/>
              </p:cNvSpPr>
              <p:nvPr/>
            </p:nvSpPr>
            <p:spPr bwMode="auto">
              <a:xfrm flipV="1">
                <a:off x="4416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7"/>
              <p:cNvSpPr>
                <a:spLocks noChangeShapeType="1"/>
              </p:cNvSpPr>
              <p:nvPr/>
            </p:nvSpPr>
            <p:spPr bwMode="auto">
              <a:xfrm flipH="1" flipV="1">
                <a:off x="3984" y="3072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5" name="Object 18"/>
              <p:cNvGraphicFramePr>
                <a:graphicFrameLocks noChangeAspect="1"/>
              </p:cNvGraphicFramePr>
              <p:nvPr/>
            </p:nvGraphicFramePr>
            <p:xfrm>
              <a:off x="4269" y="3551"/>
              <a:ext cx="119" cy="133"/>
            </p:xfrm>
            <a:graphic>
              <a:graphicData uri="http://schemas.openxmlformats.org/presentationml/2006/ole">
                <p:oleObj spid="_x0000_s437543" name="公式" r:id="rId8" imgW="215713" imgH="241091" progId="Equation.3">
                  <p:embed/>
                </p:oleObj>
              </a:graphicData>
            </a:graphic>
          </p:graphicFrame>
          <p:graphicFrame>
            <p:nvGraphicFramePr>
              <p:cNvPr id="12296" name="Object 19"/>
              <p:cNvGraphicFramePr>
                <a:graphicFrameLocks noChangeAspect="1"/>
              </p:cNvGraphicFramePr>
              <p:nvPr/>
            </p:nvGraphicFramePr>
            <p:xfrm>
              <a:off x="5172" y="3546"/>
              <a:ext cx="140" cy="133"/>
            </p:xfrm>
            <a:graphic>
              <a:graphicData uri="http://schemas.openxmlformats.org/presentationml/2006/ole">
                <p:oleObj spid="_x0000_s437544" name="公式" r:id="rId9" imgW="253890" imgH="241195" progId="Equation.3">
                  <p:embed/>
                </p:oleObj>
              </a:graphicData>
            </a:graphic>
          </p:graphicFrame>
          <p:graphicFrame>
            <p:nvGraphicFramePr>
              <p:cNvPr id="12297" name="Object 20"/>
              <p:cNvGraphicFramePr>
                <a:graphicFrameLocks noChangeAspect="1"/>
              </p:cNvGraphicFramePr>
              <p:nvPr/>
            </p:nvGraphicFramePr>
            <p:xfrm>
              <a:off x="4228" y="2496"/>
              <a:ext cx="140" cy="175"/>
            </p:xfrm>
            <a:graphic>
              <a:graphicData uri="http://schemas.openxmlformats.org/presentationml/2006/ole">
                <p:oleObj spid="_x0000_s437545" name="公式" r:id="rId10" imgW="253780" imgH="317225" progId="Equation.3">
                  <p:embed/>
                </p:oleObj>
              </a:graphicData>
            </a:graphic>
          </p:graphicFrame>
        </p:grpSp>
        <p:sp>
          <p:nvSpPr>
            <p:cNvPr id="12302" name="Oval 21"/>
            <p:cNvSpPr>
              <a:spLocks noChangeArrowheads="1"/>
            </p:cNvSpPr>
            <p:nvPr/>
          </p:nvSpPr>
          <p:spPr bwMode="auto">
            <a:xfrm>
              <a:off x="4392" y="3120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850507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65138" y="30543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320800" y="3135313"/>
          <a:ext cx="1760538" cy="431800"/>
        </p:xfrm>
        <a:graphic>
          <a:graphicData uri="http://schemas.openxmlformats.org/presentationml/2006/ole">
            <p:oleObj spid="_x0000_s438814" name="公式" r:id="rId3" imgW="1600200" imgH="39370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408363" y="3135313"/>
          <a:ext cx="1981200" cy="419100"/>
        </p:xfrm>
        <a:graphic>
          <a:graphicData uri="http://schemas.openxmlformats.org/presentationml/2006/ole">
            <p:oleObj spid="_x0000_s438815" name="公式" r:id="rId4" imgW="1854200" imgH="393700" progId="Equation.3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649913" y="3141663"/>
          <a:ext cx="1981200" cy="415925"/>
        </p:xfrm>
        <a:graphic>
          <a:graphicData uri="http://schemas.openxmlformats.org/presentationml/2006/ole">
            <p:oleObj spid="_x0000_s438816" name="公式" r:id="rId5" imgW="1866090" imgH="393529" progId="Equation.3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328738" y="3738563"/>
          <a:ext cx="2209800" cy="554037"/>
        </p:xfrm>
        <a:graphic>
          <a:graphicData uri="http://schemas.openxmlformats.org/presentationml/2006/ole">
            <p:oleObj spid="_x0000_s438817" name="公式" r:id="rId6" imgW="2171700" imgH="546100" progId="Equation.3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633788" y="3733800"/>
          <a:ext cx="1143000" cy="415925"/>
        </p:xfrm>
        <a:graphic>
          <a:graphicData uri="http://schemas.openxmlformats.org/presentationml/2006/ole">
            <p:oleObj spid="_x0000_s438818" name="公式" r:id="rId7" imgW="1079032" imgH="393529" progId="Equation.3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679450" y="4402138"/>
          <a:ext cx="7708900" cy="430212"/>
        </p:xfrm>
        <a:graphic>
          <a:graphicData uri="http://schemas.openxmlformats.org/presentationml/2006/ole">
            <p:oleObj spid="_x0000_s438819" name="公式" r:id="rId8" imgW="7708900" imgH="444500" progId="Equation.3">
              <p:embed/>
            </p:oleObj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44575" y="4948238"/>
            <a:ext cx="6840538" cy="955675"/>
          </a:xfrm>
          <a:prstGeom prst="rect">
            <a:avLst/>
          </a:prstGeom>
          <a:solidFill>
            <a:srgbClr val="FFCCFF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/>
              <a:t>可去间断点只要改变或者补充间断处函数的定义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则可使其变为连续点</a:t>
            </a:r>
            <a:r>
              <a:rPr lang="en-US" altLang="zh-CN" sz="2800" b="1" dirty="0"/>
              <a:t>.</a:t>
            </a:r>
          </a:p>
        </p:txBody>
      </p:sp>
      <p:sp>
        <p:nvSpPr>
          <p:cNvPr id="13331" name="Text Box 10"/>
          <p:cNvSpPr txBox="1">
            <a:spLocks noChangeArrowheads="1"/>
          </p:cNvSpPr>
          <p:nvPr/>
        </p:nvSpPr>
        <p:spPr bwMode="auto">
          <a:xfrm>
            <a:off x="395288" y="304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320" name="Object 11"/>
          <p:cNvGraphicFramePr>
            <a:graphicFrameLocks noChangeAspect="1"/>
          </p:cNvGraphicFramePr>
          <p:nvPr/>
        </p:nvGraphicFramePr>
        <p:xfrm>
          <a:off x="1401763" y="381000"/>
          <a:ext cx="3832225" cy="2489200"/>
        </p:xfrm>
        <a:graphic>
          <a:graphicData uri="http://schemas.openxmlformats.org/presentationml/2006/ole">
            <p:oleObj spid="_x0000_s438820" name="公式" r:id="rId9" imgW="3848100" imgH="2501900" progId="Equation.3">
              <p:embed/>
            </p:oleObj>
          </a:graphicData>
        </a:graphic>
      </p:graphicFrame>
      <p:grpSp>
        <p:nvGrpSpPr>
          <p:cNvPr id="13332" name="Group 12"/>
          <p:cNvGrpSpPr>
            <a:grpSpLocks/>
          </p:cNvGrpSpPr>
          <p:nvPr/>
        </p:nvGrpSpPr>
        <p:grpSpPr bwMode="auto">
          <a:xfrm>
            <a:off x="5583238" y="685800"/>
            <a:ext cx="2127250" cy="2209800"/>
            <a:chOff x="3696" y="2592"/>
            <a:chExt cx="1340" cy="1392"/>
          </a:xfrm>
        </p:grpSpPr>
        <p:grpSp>
          <p:nvGrpSpPr>
            <p:cNvPr id="13333" name="Group 13"/>
            <p:cNvGrpSpPr>
              <a:grpSpLocks/>
            </p:cNvGrpSpPr>
            <p:nvPr/>
          </p:nvGrpSpPr>
          <p:grpSpPr bwMode="auto">
            <a:xfrm>
              <a:off x="3696" y="2592"/>
              <a:ext cx="1340" cy="1392"/>
              <a:chOff x="3696" y="2592"/>
              <a:chExt cx="1340" cy="1392"/>
            </a:xfrm>
          </p:grpSpPr>
          <p:sp>
            <p:nvSpPr>
              <p:cNvPr id="13335" name="Line 14"/>
              <p:cNvSpPr>
                <a:spLocks noChangeShapeType="1"/>
              </p:cNvSpPr>
              <p:nvPr/>
            </p:nvSpPr>
            <p:spPr bwMode="auto">
              <a:xfrm>
                <a:off x="3712" y="3792"/>
                <a:ext cx="1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15"/>
              <p:cNvSpPr>
                <a:spLocks noChangeShapeType="1"/>
              </p:cNvSpPr>
              <p:nvPr/>
            </p:nvSpPr>
            <p:spPr bwMode="auto">
              <a:xfrm flipV="1">
                <a:off x="3888" y="2592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16"/>
              <p:cNvSpPr>
                <a:spLocks noChangeShapeType="1"/>
              </p:cNvSpPr>
              <p:nvPr/>
            </p:nvSpPr>
            <p:spPr bwMode="auto">
              <a:xfrm flipV="1">
                <a:off x="4224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6" name="Object 17"/>
              <p:cNvGraphicFramePr>
                <a:graphicFrameLocks noChangeAspect="1"/>
              </p:cNvGraphicFramePr>
              <p:nvPr/>
            </p:nvGraphicFramePr>
            <p:xfrm>
              <a:off x="3744" y="3840"/>
              <a:ext cx="119" cy="133"/>
            </p:xfrm>
            <a:graphic>
              <a:graphicData uri="http://schemas.openxmlformats.org/presentationml/2006/ole">
                <p:oleObj spid="_x0000_s438821" name="公式" r:id="rId10" imgW="215713" imgH="241091" progId="Equation.3">
                  <p:embed/>
                </p:oleObj>
              </a:graphicData>
            </a:graphic>
          </p:graphicFrame>
          <p:graphicFrame>
            <p:nvGraphicFramePr>
              <p:cNvPr id="13327" name="Object 18"/>
              <p:cNvGraphicFramePr>
                <a:graphicFrameLocks noChangeAspect="1"/>
              </p:cNvGraphicFramePr>
              <p:nvPr/>
            </p:nvGraphicFramePr>
            <p:xfrm>
              <a:off x="4896" y="3834"/>
              <a:ext cx="140" cy="133"/>
            </p:xfrm>
            <a:graphic>
              <a:graphicData uri="http://schemas.openxmlformats.org/presentationml/2006/ole">
                <p:oleObj spid="_x0000_s438822" name="公式" r:id="rId11" imgW="253890" imgH="241195" progId="Equation.3">
                  <p:embed/>
                </p:oleObj>
              </a:graphicData>
            </a:graphic>
          </p:graphicFrame>
          <p:graphicFrame>
            <p:nvGraphicFramePr>
              <p:cNvPr id="13328" name="Object 19"/>
              <p:cNvGraphicFramePr>
                <a:graphicFrameLocks noChangeAspect="1"/>
              </p:cNvGraphicFramePr>
              <p:nvPr/>
            </p:nvGraphicFramePr>
            <p:xfrm>
              <a:off x="3696" y="2592"/>
              <a:ext cx="140" cy="175"/>
            </p:xfrm>
            <a:graphic>
              <a:graphicData uri="http://schemas.openxmlformats.org/presentationml/2006/ole">
                <p:oleObj spid="_x0000_s438823" name="公式" r:id="rId12" imgW="253780" imgH="317225" progId="Equation.3">
                  <p:embed/>
                </p:oleObj>
              </a:graphicData>
            </a:graphic>
          </p:graphicFrame>
          <p:sp>
            <p:nvSpPr>
              <p:cNvPr id="13338" name="Arc 20"/>
              <p:cNvSpPr>
                <a:spLocks/>
              </p:cNvSpPr>
              <p:nvPr/>
            </p:nvSpPr>
            <p:spPr bwMode="auto">
              <a:xfrm flipH="1" flipV="1">
                <a:off x="3888" y="3168"/>
                <a:ext cx="912" cy="683"/>
              </a:xfrm>
              <a:custGeom>
                <a:avLst/>
                <a:gdLst>
                  <a:gd name="T0" fmla="*/ 2 w 21592"/>
                  <a:gd name="T1" fmla="*/ 0 h 17095"/>
                  <a:gd name="T2" fmla="*/ 1 w 21592"/>
                  <a:gd name="T3" fmla="*/ 1 h 17095"/>
                  <a:gd name="T4" fmla="*/ 0 w 21592"/>
                  <a:gd name="T5" fmla="*/ 0 h 17095"/>
                  <a:gd name="T6" fmla="*/ 0 60000 65536"/>
                  <a:gd name="T7" fmla="*/ 0 60000 65536"/>
                  <a:gd name="T8" fmla="*/ 0 60000 65536"/>
                  <a:gd name="T9" fmla="*/ 0 w 21592"/>
                  <a:gd name="T10" fmla="*/ 0 h 17095"/>
                  <a:gd name="T11" fmla="*/ 21592 w 21592"/>
                  <a:gd name="T12" fmla="*/ 17095 h 17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2" h="17095" fill="none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</a:path>
                  <a:path w="21592" h="17095" stroke="0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Oval 21"/>
              <p:cNvSpPr>
                <a:spLocks noChangeArrowheads="1"/>
              </p:cNvSpPr>
              <p:nvPr/>
            </p:nvSpPr>
            <p:spPr bwMode="auto">
              <a:xfrm>
                <a:off x="4188" y="316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188" y="348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3" name="Object 23"/>
            <p:cNvGraphicFramePr>
              <a:graphicFrameLocks noChangeAspect="1"/>
            </p:cNvGraphicFramePr>
            <p:nvPr/>
          </p:nvGraphicFramePr>
          <p:xfrm>
            <a:off x="3805" y="3457"/>
            <a:ext cx="83" cy="143"/>
          </p:xfrm>
          <a:graphic>
            <a:graphicData uri="http://schemas.openxmlformats.org/presentationml/2006/ole">
              <p:oleObj spid="_x0000_s438824" name="公式" r:id="rId13" imgW="177569" imgH="304404" progId="Equation.3">
                <p:embed/>
              </p:oleObj>
            </a:graphicData>
          </a:graphic>
        </p:graphicFrame>
        <p:graphicFrame>
          <p:nvGraphicFramePr>
            <p:cNvPr id="13324" name="Object 24"/>
            <p:cNvGraphicFramePr>
              <a:graphicFrameLocks noChangeAspect="1"/>
            </p:cNvGraphicFramePr>
            <p:nvPr/>
          </p:nvGraphicFramePr>
          <p:xfrm>
            <a:off x="4189" y="3841"/>
            <a:ext cx="83" cy="143"/>
          </p:xfrm>
          <a:graphic>
            <a:graphicData uri="http://schemas.openxmlformats.org/presentationml/2006/ole">
              <p:oleObj spid="_x0000_s438825" name="公式" r:id="rId14" imgW="177569" imgH="304404" progId="Equation.3">
                <p:embed/>
              </p:oleObj>
            </a:graphicData>
          </a:graphic>
        </p:graphicFrame>
        <p:graphicFrame>
          <p:nvGraphicFramePr>
            <p:cNvPr id="13325" name="Object 25"/>
            <p:cNvGraphicFramePr>
              <a:graphicFrameLocks noChangeAspect="1"/>
            </p:cNvGraphicFramePr>
            <p:nvPr/>
          </p:nvGraphicFramePr>
          <p:xfrm>
            <a:off x="3788" y="3169"/>
            <a:ext cx="100" cy="143"/>
          </p:xfrm>
          <a:graphic>
            <a:graphicData uri="http://schemas.openxmlformats.org/presentationml/2006/ole">
              <p:oleObj spid="_x0000_s438826" name="公式" r:id="rId15" imgW="215713" imgH="304536" progId="Equation.3">
                <p:embed/>
              </p:oleObj>
            </a:graphicData>
          </a:graphic>
        </p:graphicFrame>
      </p:grpSp>
      <p:graphicFrame>
        <p:nvGraphicFramePr>
          <p:cNvPr id="13321" name="Object 26"/>
          <p:cNvGraphicFramePr>
            <a:graphicFrameLocks noChangeAspect="1"/>
          </p:cNvGraphicFramePr>
          <p:nvPr/>
        </p:nvGraphicFramePr>
        <p:xfrm>
          <a:off x="6262688" y="757238"/>
          <a:ext cx="1066800" cy="309562"/>
        </p:xfrm>
        <a:graphic>
          <a:graphicData uri="http://schemas.openxmlformats.org/presentationml/2006/ole">
            <p:oleObj spid="_x0000_s438827" name="公式" r:id="rId16" imgW="1396394" imgH="406224" progId="Equation.3">
              <p:embed/>
            </p:oleObj>
          </a:graphicData>
        </a:graphic>
      </p:graphicFrame>
      <p:graphicFrame>
        <p:nvGraphicFramePr>
          <p:cNvPr id="13322" name="Object 27"/>
          <p:cNvGraphicFramePr>
            <a:graphicFrameLocks noChangeAspect="1"/>
          </p:cNvGraphicFramePr>
          <p:nvPr/>
        </p:nvGraphicFramePr>
        <p:xfrm>
          <a:off x="6302375" y="1689100"/>
          <a:ext cx="1038225" cy="358775"/>
        </p:xfrm>
        <a:graphic>
          <a:graphicData uri="http://schemas.openxmlformats.org/presentationml/2006/ole">
            <p:oleObj spid="_x0000_s438828" name="公式" r:id="rId17" imgW="13589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09790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如例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中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590800" y="1066800"/>
          <a:ext cx="1600200" cy="392113"/>
        </p:xfrm>
        <a:graphic>
          <a:graphicData uri="http://schemas.openxmlformats.org/presentationml/2006/ole">
            <p:oleObj spid="_x0000_s439586" name="公式" r:id="rId3" imgW="1752600" imgH="4318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128713" y="1905000"/>
          <a:ext cx="3824287" cy="1355725"/>
        </p:xfrm>
        <a:graphic>
          <a:graphicData uri="http://schemas.openxmlformats.org/presentationml/2006/ole">
            <p:oleObj spid="_x0000_s439587" name="公式" r:id="rId4" imgW="4267200" imgH="1511300" progId="Equation.3">
              <p:embed/>
            </p:oleObj>
          </a:graphicData>
        </a:graphic>
      </p:graphicFrame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7029450" y="25717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8400" y="1143000"/>
            <a:ext cx="2127250" cy="2209800"/>
            <a:chOff x="4228" y="1008"/>
            <a:chExt cx="1340" cy="1392"/>
          </a:xfrm>
        </p:grpSpPr>
        <p:grpSp>
          <p:nvGrpSpPr>
            <p:cNvPr id="14350" name="Group 10"/>
            <p:cNvGrpSpPr>
              <a:grpSpLocks/>
            </p:cNvGrpSpPr>
            <p:nvPr/>
          </p:nvGrpSpPr>
          <p:grpSpPr bwMode="auto">
            <a:xfrm>
              <a:off x="4228" y="1008"/>
              <a:ext cx="1340" cy="1392"/>
              <a:chOff x="3696" y="2592"/>
              <a:chExt cx="1340" cy="1392"/>
            </a:xfrm>
          </p:grpSpPr>
          <p:sp>
            <p:nvSpPr>
              <p:cNvPr id="14351" name="Line 11"/>
              <p:cNvSpPr>
                <a:spLocks noChangeShapeType="1"/>
              </p:cNvSpPr>
              <p:nvPr/>
            </p:nvSpPr>
            <p:spPr bwMode="auto">
              <a:xfrm>
                <a:off x="3712" y="3792"/>
                <a:ext cx="1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2" name="Line 12"/>
              <p:cNvSpPr>
                <a:spLocks noChangeShapeType="1"/>
              </p:cNvSpPr>
              <p:nvPr/>
            </p:nvSpPr>
            <p:spPr bwMode="auto">
              <a:xfrm flipV="1">
                <a:off x="3888" y="2592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3" name="Line 13"/>
              <p:cNvSpPr>
                <a:spLocks noChangeShapeType="1"/>
              </p:cNvSpPr>
              <p:nvPr/>
            </p:nvSpPr>
            <p:spPr bwMode="auto">
              <a:xfrm flipV="1">
                <a:off x="4224" y="273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3" name="Object 14"/>
              <p:cNvGraphicFramePr>
                <a:graphicFrameLocks noChangeAspect="1"/>
              </p:cNvGraphicFramePr>
              <p:nvPr/>
            </p:nvGraphicFramePr>
            <p:xfrm>
              <a:off x="3744" y="3840"/>
              <a:ext cx="119" cy="133"/>
            </p:xfrm>
            <a:graphic>
              <a:graphicData uri="http://schemas.openxmlformats.org/presentationml/2006/ole">
                <p:oleObj spid="_x0000_s439588" name="公式" r:id="rId5" imgW="215713" imgH="241091" progId="Equation.3">
                  <p:embed/>
                </p:oleObj>
              </a:graphicData>
            </a:graphic>
          </p:graphicFrame>
          <p:graphicFrame>
            <p:nvGraphicFramePr>
              <p:cNvPr id="14344" name="Object 15"/>
              <p:cNvGraphicFramePr>
                <a:graphicFrameLocks noChangeAspect="1"/>
              </p:cNvGraphicFramePr>
              <p:nvPr/>
            </p:nvGraphicFramePr>
            <p:xfrm>
              <a:off x="4896" y="3834"/>
              <a:ext cx="140" cy="133"/>
            </p:xfrm>
            <a:graphic>
              <a:graphicData uri="http://schemas.openxmlformats.org/presentationml/2006/ole">
                <p:oleObj spid="_x0000_s439589" name="公式" r:id="rId6" imgW="253890" imgH="241195" progId="Equation.3">
                  <p:embed/>
                </p:oleObj>
              </a:graphicData>
            </a:graphic>
          </p:graphicFrame>
          <p:graphicFrame>
            <p:nvGraphicFramePr>
              <p:cNvPr id="14345" name="Object 16"/>
              <p:cNvGraphicFramePr>
                <a:graphicFrameLocks noChangeAspect="1"/>
              </p:cNvGraphicFramePr>
              <p:nvPr/>
            </p:nvGraphicFramePr>
            <p:xfrm>
              <a:off x="3696" y="2592"/>
              <a:ext cx="140" cy="175"/>
            </p:xfrm>
            <a:graphic>
              <a:graphicData uri="http://schemas.openxmlformats.org/presentationml/2006/ole">
                <p:oleObj spid="_x0000_s439590" name="公式" r:id="rId7" imgW="253780" imgH="317225" progId="Equation.3">
                  <p:embed/>
                </p:oleObj>
              </a:graphicData>
            </a:graphic>
          </p:graphicFrame>
          <p:sp>
            <p:nvSpPr>
              <p:cNvPr id="14354" name="Arc 17"/>
              <p:cNvSpPr>
                <a:spLocks/>
              </p:cNvSpPr>
              <p:nvPr/>
            </p:nvSpPr>
            <p:spPr bwMode="auto">
              <a:xfrm flipH="1" flipV="1">
                <a:off x="3888" y="3168"/>
                <a:ext cx="912" cy="683"/>
              </a:xfrm>
              <a:custGeom>
                <a:avLst/>
                <a:gdLst>
                  <a:gd name="T0" fmla="*/ 2 w 21592"/>
                  <a:gd name="T1" fmla="*/ 0 h 17095"/>
                  <a:gd name="T2" fmla="*/ 1 w 21592"/>
                  <a:gd name="T3" fmla="*/ 1 h 17095"/>
                  <a:gd name="T4" fmla="*/ 0 w 21592"/>
                  <a:gd name="T5" fmla="*/ 0 h 17095"/>
                  <a:gd name="T6" fmla="*/ 0 60000 65536"/>
                  <a:gd name="T7" fmla="*/ 0 60000 65536"/>
                  <a:gd name="T8" fmla="*/ 0 60000 65536"/>
                  <a:gd name="T9" fmla="*/ 0 w 21592"/>
                  <a:gd name="T10" fmla="*/ 0 h 17095"/>
                  <a:gd name="T11" fmla="*/ 21592 w 21592"/>
                  <a:gd name="T12" fmla="*/ 17095 h 17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2" h="17095" fill="none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</a:path>
                  <a:path w="21592" h="17095" stroke="0" extrusionOk="0">
                    <a:moveTo>
                      <a:pt x="21592" y="582"/>
                    </a:moveTo>
                    <a:cubicBezTo>
                      <a:pt x="21417" y="7066"/>
                      <a:pt x="18337" y="13129"/>
                      <a:pt x="13203" y="170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5" name="Oval 18"/>
              <p:cNvSpPr>
                <a:spLocks noChangeArrowheads="1"/>
              </p:cNvSpPr>
              <p:nvPr/>
            </p:nvSpPr>
            <p:spPr bwMode="auto">
              <a:xfrm>
                <a:off x="4188" y="316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40" name="Object 19"/>
            <p:cNvGraphicFramePr>
              <a:graphicFrameLocks noChangeAspect="1"/>
            </p:cNvGraphicFramePr>
            <p:nvPr/>
          </p:nvGraphicFramePr>
          <p:xfrm>
            <a:off x="4337" y="1873"/>
            <a:ext cx="83" cy="143"/>
          </p:xfrm>
          <a:graphic>
            <a:graphicData uri="http://schemas.openxmlformats.org/presentationml/2006/ole">
              <p:oleObj spid="_x0000_s439591" name="公式" r:id="rId8" imgW="177569" imgH="304404" progId="Equation.3">
                <p:embed/>
              </p:oleObj>
            </a:graphicData>
          </a:graphic>
        </p:graphicFrame>
        <p:graphicFrame>
          <p:nvGraphicFramePr>
            <p:cNvPr id="14341" name="Object 20"/>
            <p:cNvGraphicFramePr>
              <a:graphicFrameLocks noChangeAspect="1"/>
            </p:cNvGraphicFramePr>
            <p:nvPr/>
          </p:nvGraphicFramePr>
          <p:xfrm>
            <a:off x="4721" y="2257"/>
            <a:ext cx="83" cy="143"/>
          </p:xfrm>
          <a:graphic>
            <a:graphicData uri="http://schemas.openxmlformats.org/presentationml/2006/ole">
              <p:oleObj spid="_x0000_s439592" name="公式" r:id="rId9" imgW="177569" imgH="304404" progId="Equation.3">
                <p:embed/>
              </p:oleObj>
            </a:graphicData>
          </a:graphic>
        </p:graphicFrame>
        <p:graphicFrame>
          <p:nvGraphicFramePr>
            <p:cNvPr id="14342" name="Object 21"/>
            <p:cNvGraphicFramePr>
              <a:graphicFrameLocks noChangeAspect="1"/>
            </p:cNvGraphicFramePr>
            <p:nvPr/>
          </p:nvGraphicFramePr>
          <p:xfrm>
            <a:off x="4320" y="1585"/>
            <a:ext cx="100" cy="143"/>
          </p:xfrm>
          <a:graphic>
            <a:graphicData uri="http://schemas.openxmlformats.org/presentationml/2006/ole">
              <p:oleObj spid="_x0000_s439593" name="公式" r:id="rId10" imgW="215713" imgH="304536" progId="Equation.3">
                <p:embed/>
              </p:oleObj>
            </a:graphicData>
          </a:graphic>
        </p:graphicFrame>
      </p:grp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7023100" y="2057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81052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0" grpId="0" animBg="1"/>
      <p:bldP spid="491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5"/>
          <p:cNvSpPr txBox="1">
            <a:spLocks noChangeArrowheads="1"/>
          </p:cNvSpPr>
          <p:nvPr/>
        </p:nvSpPr>
        <p:spPr bwMode="auto">
          <a:xfrm>
            <a:off x="539750" y="9509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1260475" y="620713"/>
          <a:ext cx="7272338" cy="1230312"/>
        </p:xfrm>
        <a:graphic>
          <a:graphicData uri="http://schemas.openxmlformats.org/presentationml/2006/ole">
            <p:oleObj spid="_x0000_s440610" name="公式" r:id="rId3" imgW="7848600" imgH="1346200" progId="Equation.3">
              <p:embed/>
            </p:oleObj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39750" y="20780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57888" y="1773238"/>
            <a:ext cx="2286000" cy="2133600"/>
            <a:chOff x="3744" y="2400"/>
            <a:chExt cx="1440" cy="1344"/>
          </a:xfrm>
        </p:grpSpPr>
        <p:sp>
          <p:nvSpPr>
            <p:cNvPr id="15374" name="Line 9"/>
            <p:cNvSpPr>
              <a:spLocks noChangeShapeType="1"/>
            </p:cNvSpPr>
            <p:nvPr/>
          </p:nvSpPr>
          <p:spPr bwMode="auto">
            <a:xfrm>
              <a:off x="3744" y="3120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 flipV="1">
              <a:off x="4416" y="2400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 flipV="1">
              <a:off x="3984" y="3120"/>
              <a:ext cx="432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7" name="Object 12"/>
            <p:cNvGraphicFramePr>
              <a:graphicFrameLocks noChangeAspect="1"/>
            </p:cNvGraphicFramePr>
            <p:nvPr/>
          </p:nvGraphicFramePr>
          <p:xfrm>
            <a:off x="4441" y="3156"/>
            <a:ext cx="119" cy="133"/>
          </p:xfrm>
          <a:graphic>
            <a:graphicData uri="http://schemas.openxmlformats.org/presentationml/2006/ole">
              <p:oleObj spid="_x0000_s440611" name="公式" r:id="rId4" imgW="215713" imgH="241091" progId="Equation.3">
                <p:embed/>
              </p:oleObj>
            </a:graphicData>
          </a:graphic>
        </p:graphicFrame>
        <p:graphicFrame>
          <p:nvGraphicFramePr>
            <p:cNvPr id="15368" name="Object 13"/>
            <p:cNvGraphicFramePr>
              <a:graphicFrameLocks noChangeAspect="1"/>
            </p:cNvGraphicFramePr>
            <p:nvPr/>
          </p:nvGraphicFramePr>
          <p:xfrm>
            <a:off x="5040" y="3216"/>
            <a:ext cx="140" cy="133"/>
          </p:xfrm>
          <a:graphic>
            <a:graphicData uri="http://schemas.openxmlformats.org/presentationml/2006/ole">
              <p:oleObj spid="_x0000_s440612" name="公式" r:id="rId5" imgW="253890" imgH="241195" progId="Equation.3">
                <p:embed/>
              </p:oleObj>
            </a:graphicData>
          </a:graphic>
        </p:graphicFrame>
        <p:graphicFrame>
          <p:nvGraphicFramePr>
            <p:cNvPr id="15369" name="Object 14"/>
            <p:cNvGraphicFramePr>
              <a:graphicFrameLocks noChangeAspect="1"/>
            </p:cNvGraphicFramePr>
            <p:nvPr/>
          </p:nvGraphicFramePr>
          <p:xfrm>
            <a:off x="4228" y="2400"/>
            <a:ext cx="140" cy="175"/>
          </p:xfrm>
          <a:graphic>
            <a:graphicData uri="http://schemas.openxmlformats.org/presentationml/2006/ole">
              <p:oleObj spid="_x0000_s440613" name="公式" r:id="rId6" imgW="253780" imgH="317225" progId="Equation.3">
                <p:embed/>
              </p:oleObj>
            </a:graphicData>
          </a:graphic>
        </p:graphicFrame>
        <p:sp>
          <p:nvSpPr>
            <p:cNvPr id="15377" name="Arc 15"/>
            <p:cNvSpPr>
              <a:spLocks/>
            </p:cNvSpPr>
            <p:nvPr/>
          </p:nvSpPr>
          <p:spPr bwMode="auto">
            <a:xfrm flipH="1" flipV="1">
              <a:off x="4464" y="2544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212850" y="2230438"/>
          <a:ext cx="1689100" cy="357187"/>
        </p:xfrm>
        <a:graphic>
          <a:graphicData uri="http://schemas.openxmlformats.org/presentationml/2006/ole">
            <p:oleObj spid="_x0000_s440614" name="公式" r:id="rId7" imgW="1854200" imgH="393700" progId="Equation.3">
              <p:embed/>
            </p:oleObj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3206750" y="2230438"/>
          <a:ext cx="1965325" cy="357187"/>
        </p:xfrm>
        <a:graphic>
          <a:graphicData uri="http://schemas.openxmlformats.org/presentationml/2006/ole">
            <p:oleObj spid="_x0000_s440615" name="公式" r:id="rId8" imgW="2159000" imgH="393700" progId="Equation.3">
              <p:embed/>
            </p:oleObj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692150" y="2911475"/>
          <a:ext cx="5029200" cy="447675"/>
        </p:xfrm>
        <a:graphic>
          <a:graphicData uri="http://schemas.openxmlformats.org/presentationml/2006/ole">
            <p:oleObj spid="_x0000_s440616" name="公式" r:id="rId9" imgW="5156200" imgH="457200" progId="Equation.3">
              <p:embed/>
            </p:oleObj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611188" y="3573463"/>
          <a:ext cx="4321175" cy="431800"/>
        </p:xfrm>
        <a:graphic>
          <a:graphicData uri="http://schemas.openxmlformats.org/presentationml/2006/ole">
            <p:oleObj spid="_x0000_s440617" name="公式" r:id="rId10" imgW="4102100" imgH="431800" progId="Equation.3">
              <p:embed/>
            </p:oleObj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11188" y="4005263"/>
            <a:ext cx="6913562" cy="974725"/>
          </a:xfrm>
          <a:prstGeom prst="rect">
            <a:avLst/>
          </a:prstGeom>
          <a:solidFill>
            <a:srgbClr val="FFCCFF"/>
          </a:solidFill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注意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第二类间断点是左、右极限有一个不存在的或都不存在的点</a:t>
            </a:r>
          </a:p>
        </p:txBody>
      </p:sp>
    </p:spTree>
    <p:extLst>
      <p:ext uri="{BB962C8B-B14F-4D97-AF65-F5344CB8AC3E}">
        <p14:creationId xmlns:p14="http://schemas.microsoft.com/office/powerpoint/2010/main" xmlns="" val="416519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utoUpdateAnimBg="0"/>
      <p:bldP spid="501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2"/>
          <p:cNvSpPr txBox="1">
            <a:spLocks noChangeArrowheads="1"/>
          </p:cNvSpPr>
          <p:nvPr/>
        </p:nvSpPr>
        <p:spPr bwMode="auto">
          <a:xfrm>
            <a:off x="468313" y="8286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338263" y="692150"/>
          <a:ext cx="6716712" cy="852488"/>
        </p:xfrm>
        <a:graphic>
          <a:graphicData uri="http://schemas.openxmlformats.org/presentationml/2006/ole">
            <p:oleObj spid="_x0000_s441598" name="公式" r:id="rId3" imgW="7023100" imgH="889000" progId="Equation.3">
              <p:embed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8313" y="16668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86350" y="1746250"/>
            <a:ext cx="3733800" cy="2398713"/>
            <a:chOff x="3216" y="1225"/>
            <a:chExt cx="2352" cy="1511"/>
          </a:xfrm>
        </p:grpSpPr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3216" y="1225"/>
            <a:ext cx="2352" cy="1511"/>
          </p:xfrm>
          <a:graphic>
            <a:graphicData uri="http://schemas.openxmlformats.org/presentationml/2006/ole">
              <p:oleObj spid="_x0000_s441599" name="BMP 图象" r:id="rId4" imgW="3452159" imgH="2133785" progId="PBrush">
                <p:embed/>
              </p:oleObj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4753" y="1614"/>
            <a:ext cx="529" cy="346"/>
          </p:xfrm>
          <a:graphic>
            <a:graphicData uri="http://schemas.openxmlformats.org/presentationml/2006/ole">
              <p:oleObj spid="_x0000_s441600" name="公式" r:id="rId5" imgW="1324080" imgH="828773" progId="Equation.3">
                <p:embed/>
              </p:oleObj>
            </a:graphicData>
          </a:graphic>
        </p:graphicFrame>
      </p:grp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093788" y="1751013"/>
          <a:ext cx="3717925" cy="434975"/>
        </p:xfrm>
        <a:graphic>
          <a:graphicData uri="http://schemas.openxmlformats.org/presentationml/2006/ole">
            <p:oleObj spid="_x0000_s441601" name="公式" r:id="rId6" imgW="3898900" imgH="457200" progId="Equation.3">
              <p:embed/>
            </p:oleObj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065213" y="2392363"/>
          <a:ext cx="2784475" cy="798512"/>
        </p:xfrm>
        <a:graphic>
          <a:graphicData uri="http://schemas.openxmlformats.org/presentationml/2006/ole">
            <p:oleObj spid="_x0000_s441602" name="公式" r:id="rId7" imgW="2921000" imgH="838200" progId="Equation.3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030288" y="3494088"/>
          <a:ext cx="4149725" cy="438150"/>
        </p:xfrm>
        <a:graphic>
          <a:graphicData uri="http://schemas.openxmlformats.org/presentationml/2006/ole">
            <p:oleObj spid="_x0000_s441603" name="公式" r:id="rId8" imgW="4330700" imgH="457200" progId="Equation.3">
              <p:embed/>
            </p:oleObj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028700" y="4325938"/>
          <a:ext cx="4456113" cy="428625"/>
        </p:xfrm>
        <a:graphic>
          <a:graphicData uri="http://schemas.openxmlformats.org/presentationml/2006/ole">
            <p:oleObj spid="_x0000_s441604" name="公式" r:id="rId9" imgW="4775200" imgH="457200" progId="Equation.3">
              <p:embed/>
            </p:oleObj>
          </a:graphicData>
        </a:graphic>
      </p:graphicFrame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481013" y="4906963"/>
            <a:ext cx="7762875" cy="519112"/>
          </a:xfrm>
          <a:prstGeom prst="rect">
            <a:avLst/>
          </a:prstGeom>
          <a:solidFill>
            <a:srgbClr val="FFFF99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注意 </a:t>
            </a:r>
            <a:r>
              <a:rPr lang="zh-CN" altLang="en-US" sz="2800" b="1">
                <a:solidFill>
                  <a:schemeClr val="accent2"/>
                </a:solidFill>
              </a:rPr>
              <a:t>不要认为函数的间断点只是有限的几个点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903555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447800" y="1558925"/>
          <a:ext cx="4419600" cy="879475"/>
        </p:xfrm>
        <a:graphic>
          <a:graphicData uri="http://schemas.openxmlformats.org/presentationml/2006/ole">
            <p:oleObj spid="_x0000_s442442" name="公式" r:id="rId3" imgW="4914900" imgH="977900" progId="Equation.3">
              <p:embed/>
            </p:oleObj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441450" y="70485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狄利克雷函数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14400" y="2605088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在定义域</a:t>
            </a:r>
            <a:r>
              <a:rPr lang="en-US" altLang="zh-CN" sz="2800" b="1"/>
              <a:t>R</a:t>
            </a:r>
            <a:r>
              <a:rPr lang="zh-CN" altLang="en-US" sz="2800" b="1"/>
              <a:t>内每一点处都间断</a:t>
            </a:r>
            <a:r>
              <a:rPr lang="en-US" altLang="zh-CN" sz="2800" b="1"/>
              <a:t>,</a:t>
            </a:r>
            <a:r>
              <a:rPr lang="zh-CN" altLang="en-US" sz="2800" b="1"/>
              <a:t>且都是第二类间断点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611313" y="3768725"/>
          <a:ext cx="4179887" cy="879475"/>
        </p:xfrm>
        <a:graphic>
          <a:graphicData uri="http://schemas.openxmlformats.org/presentationml/2006/ole">
            <p:oleObj spid="_x0000_s442443" name="公式" r:id="rId4" imgW="4638537" imgH="971452" progId="Equation.3">
              <p:embed/>
            </p:oleObj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14400" y="48768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仅在 </a:t>
            </a:r>
            <a:r>
              <a:rPr lang="en-US" altLang="zh-CN" sz="2800" b="1" i="1"/>
              <a:t>x </a:t>
            </a:r>
            <a:r>
              <a:rPr lang="en-US" altLang="zh-CN" sz="2800" b="1"/>
              <a:t>= 0 </a:t>
            </a:r>
            <a:r>
              <a:rPr lang="zh-CN" altLang="en-US" sz="2800" b="1"/>
              <a:t>处连续</a:t>
            </a:r>
            <a:r>
              <a:rPr lang="en-US" altLang="zh-CN" sz="2800" b="1"/>
              <a:t>,  </a:t>
            </a:r>
            <a:r>
              <a:rPr lang="zh-CN" altLang="en-US" sz="2800" b="1"/>
              <a:t>其余各点处处间断</a:t>
            </a:r>
            <a:r>
              <a:rPr lang="en-US" altLang="zh-CN" sz="2800" b="1"/>
              <a:t>.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38200" y="68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38200" y="3900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893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30" grpId="0" autoUpdateAnimBg="0"/>
      <p:bldP spid="5223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088" y="3213100"/>
            <a:ext cx="6858000" cy="2387600"/>
            <a:chOff x="720" y="2240"/>
            <a:chExt cx="4320" cy="1504"/>
          </a:xfrm>
        </p:grpSpPr>
        <p:sp>
          <p:nvSpPr>
            <p:cNvPr id="18446" name="Freeform 3"/>
            <p:cNvSpPr>
              <a:spLocks/>
            </p:cNvSpPr>
            <p:nvPr/>
          </p:nvSpPr>
          <p:spPr bwMode="auto">
            <a:xfrm>
              <a:off x="2688" y="2384"/>
              <a:ext cx="912" cy="720"/>
            </a:xfrm>
            <a:custGeom>
              <a:avLst/>
              <a:gdLst>
                <a:gd name="T0" fmla="*/ 0 w 864"/>
                <a:gd name="T1" fmla="*/ 0 h 576"/>
                <a:gd name="T2" fmla="*/ 267 w 864"/>
                <a:gd name="T3" fmla="*/ 525 h 576"/>
                <a:gd name="T4" fmla="*/ 963 w 864"/>
                <a:gd name="T5" fmla="*/ 90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0"/>
                  </a:moveTo>
                  <a:cubicBezTo>
                    <a:pt x="48" y="120"/>
                    <a:pt x="96" y="240"/>
                    <a:pt x="240" y="336"/>
                  </a:cubicBezTo>
                  <a:cubicBezTo>
                    <a:pt x="384" y="432"/>
                    <a:pt x="760" y="536"/>
                    <a:pt x="864" y="57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4"/>
            <p:cNvSpPr>
              <a:spLocks noChangeShapeType="1"/>
            </p:cNvSpPr>
            <p:nvPr/>
          </p:nvSpPr>
          <p:spPr bwMode="auto">
            <a:xfrm>
              <a:off x="720" y="3536"/>
              <a:ext cx="4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5"/>
            <p:cNvSpPr>
              <a:spLocks noChangeShapeType="1"/>
            </p:cNvSpPr>
            <p:nvPr/>
          </p:nvSpPr>
          <p:spPr bwMode="auto">
            <a:xfrm flipV="1">
              <a:off x="1864" y="2240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Freeform 6"/>
            <p:cNvSpPr>
              <a:spLocks/>
            </p:cNvSpPr>
            <p:nvPr/>
          </p:nvSpPr>
          <p:spPr bwMode="auto">
            <a:xfrm>
              <a:off x="920" y="3104"/>
              <a:ext cx="572" cy="192"/>
            </a:xfrm>
            <a:custGeom>
              <a:avLst/>
              <a:gdLst>
                <a:gd name="T0" fmla="*/ 0 w 528"/>
                <a:gd name="T1" fmla="*/ 0 h 192"/>
                <a:gd name="T2" fmla="*/ 338 w 528"/>
                <a:gd name="T3" fmla="*/ 144 h 192"/>
                <a:gd name="T4" fmla="*/ 620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cubicBezTo>
                    <a:pt x="100" y="56"/>
                    <a:pt x="200" y="112"/>
                    <a:pt x="288" y="144"/>
                  </a:cubicBezTo>
                  <a:cubicBezTo>
                    <a:pt x="376" y="176"/>
                    <a:pt x="488" y="184"/>
                    <a:pt x="528" y="19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7"/>
            <p:cNvSpPr>
              <a:spLocks noChangeShapeType="1"/>
            </p:cNvSpPr>
            <p:nvPr/>
          </p:nvSpPr>
          <p:spPr bwMode="auto">
            <a:xfrm flipV="1">
              <a:off x="1492" y="3008"/>
              <a:ext cx="0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Freeform 8"/>
            <p:cNvSpPr>
              <a:spLocks/>
            </p:cNvSpPr>
            <p:nvPr/>
          </p:nvSpPr>
          <p:spPr bwMode="auto">
            <a:xfrm>
              <a:off x="1492" y="2808"/>
              <a:ext cx="1092" cy="248"/>
            </a:xfrm>
            <a:custGeom>
              <a:avLst/>
              <a:gdLst>
                <a:gd name="T0" fmla="*/ 0 w 1008"/>
                <a:gd name="T1" fmla="*/ 200 h 248"/>
                <a:gd name="T2" fmla="*/ 620 w 1008"/>
                <a:gd name="T3" fmla="*/ 8 h 248"/>
                <a:gd name="T4" fmla="*/ 1183 w 1008"/>
                <a:gd name="T5" fmla="*/ 248 h 248"/>
                <a:gd name="T6" fmla="*/ 0 60000 65536"/>
                <a:gd name="T7" fmla="*/ 0 60000 65536"/>
                <a:gd name="T8" fmla="*/ 0 60000 65536"/>
                <a:gd name="T9" fmla="*/ 0 w 1008"/>
                <a:gd name="T10" fmla="*/ 0 h 248"/>
                <a:gd name="T11" fmla="*/ 1008 w 1008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248">
                  <a:moveTo>
                    <a:pt x="0" y="200"/>
                  </a:moveTo>
                  <a:cubicBezTo>
                    <a:pt x="180" y="100"/>
                    <a:pt x="360" y="0"/>
                    <a:pt x="528" y="8"/>
                  </a:cubicBezTo>
                  <a:cubicBezTo>
                    <a:pt x="696" y="16"/>
                    <a:pt x="928" y="208"/>
                    <a:pt x="1008" y="24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9"/>
            <p:cNvSpPr>
              <a:spLocks noChangeShapeType="1"/>
            </p:cNvSpPr>
            <p:nvPr/>
          </p:nvSpPr>
          <p:spPr bwMode="auto">
            <a:xfrm flipV="1">
              <a:off x="2584" y="30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0"/>
            <p:cNvSpPr>
              <a:spLocks noChangeShapeType="1"/>
            </p:cNvSpPr>
            <p:nvPr/>
          </p:nvSpPr>
          <p:spPr bwMode="auto">
            <a:xfrm flipV="1">
              <a:off x="2584" y="2288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1"/>
            <p:cNvSpPr>
              <a:spLocks noChangeShapeType="1"/>
            </p:cNvSpPr>
            <p:nvPr/>
          </p:nvSpPr>
          <p:spPr bwMode="auto">
            <a:xfrm flipV="1">
              <a:off x="3572" y="3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5" name="Object 12"/>
            <p:cNvGraphicFramePr>
              <a:graphicFrameLocks noChangeAspect="1"/>
            </p:cNvGraphicFramePr>
            <p:nvPr/>
          </p:nvGraphicFramePr>
          <p:xfrm>
            <a:off x="1769" y="3560"/>
            <a:ext cx="103" cy="120"/>
          </p:xfrm>
          <a:graphic>
            <a:graphicData uri="http://schemas.openxmlformats.org/presentationml/2006/ole">
              <p:oleObj spid="_x0000_s443682" name="公式" r:id="rId3" imgW="164957" imgH="190335" progId="Equation.3">
                <p:embed/>
              </p:oleObj>
            </a:graphicData>
          </a:graphic>
        </p:graphicFrame>
        <p:graphicFrame>
          <p:nvGraphicFramePr>
            <p:cNvPr id="18436" name="Object 13"/>
            <p:cNvGraphicFramePr>
              <a:graphicFrameLocks noChangeAspect="1"/>
            </p:cNvGraphicFramePr>
            <p:nvPr/>
          </p:nvGraphicFramePr>
          <p:xfrm>
            <a:off x="1394" y="3536"/>
            <a:ext cx="144" cy="199"/>
          </p:xfrm>
          <a:graphic>
            <a:graphicData uri="http://schemas.openxmlformats.org/presentationml/2006/ole">
              <p:oleObj spid="_x0000_s443683" name="公式" r:id="rId4" imgW="228501" imgH="317362" progId="Equation.3">
                <p:embed/>
              </p:oleObj>
            </a:graphicData>
          </a:graphic>
        </p:graphicFrame>
        <p:graphicFrame>
          <p:nvGraphicFramePr>
            <p:cNvPr id="18437" name="Object 14"/>
            <p:cNvGraphicFramePr>
              <a:graphicFrameLocks noChangeAspect="1"/>
            </p:cNvGraphicFramePr>
            <p:nvPr/>
          </p:nvGraphicFramePr>
          <p:xfrm>
            <a:off x="2487" y="3536"/>
            <a:ext cx="167" cy="199"/>
          </p:xfrm>
          <a:graphic>
            <a:graphicData uri="http://schemas.openxmlformats.org/presentationml/2006/ole">
              <p:oleObj spid="_x0000_s443684" name="公式" r:id="rId5" imgW="266353" imgH="317087" progId="Equation.3">
                <p:embed/>
              </p:oleObj>
            </a:graphicData>
          </a:graphic>
        </p:graphicFrame>
        <p:graphicFrame>
          <p:nvGraphicFramePr>
            <p:cNvPr id="18438" name="Object 15"/>
            <p:cNvGraphicFramePr>
              <a:graphicFrameLocks noChangeAspect="1"/>
            </p:cNvGraphicFramePr>
            <p:nvPr/>
          </p:nvGraphicFramePr>
          <p:xfrm>
            <a:off x="3579" y="3536"/>
            <a:ext cx="159" cy="208"/>
          </p:xfrm>
          <a:graphic>
            <a:graphicData uri="http://schemas.openxmlformats.org/presentationml/2006/ole">
              <p:oleObj spid="_x0000_s443685" name="公式" r:id="rId6" imgW="253890" imgH="330057" progId="Equation.3">
                <p:embed/>
              </p:oleObj>
            </a:graphicData>
          </a:graphic>
        </p:graphicFrame>
        <p:graphicFrame>
          <p:nvGraphicFramePr>
            <p:cNvPr id="18439" name="Object 16"/>
            <p:cNvGraphicFramePr>
              <a:graphicFrameLocks noChangeAspect="1"/>
            </p:cNvGraphicFramePr>
            <p:nvPr/>
          </p:nvGraphicFramePr>
          <p:xfrm>
            <a:off x="1705" y="2288"/>
            <a:ext cx="120" cy="151"/>
          </p:xfrm>
          <a:graphic>
            <a:graphicData uri="http://schemas.openxmlformats.org/presentationml/2006/ole">
              <p:oleObj spid="_x0000_s443686" name="公式" r:id="rId7" imgW="190417" imgH="241195" progId="Equation.3">
                <p:embed/>
              </p:oleObj>
            </a:graphicData>
          </a:graphic>
        </p:graphicFrame>
        <p:graphicFrame>
          <p:nvGraphicFramePr>
            <p:cNvPr id="18440" name="Object 17"/>
            <p:cNvGraphicFramePr>
              <a:graphicFrameLocks noChangeAspect="1"/>
            </p:cNvGraphicFramePr>
            <p:nvPr/>
          </p:nvGraphicFramePr>
          <p:xfrm>
            <a:off x="4929" y="3584"/>
            <a:ext cx="111" cy="120"/>
          </p:xfrm>
          <a:graphic>
            <a:graphicData uri="http://schemas.openxmlformats.org/presentationml/2006/ole">
              <p:oleObj spid="_x0000_s443687" name="公式" r:id="rId8" imgW="177646" imgH="190335" progId="Equation.3">
                <p:embed/>
              </p:oleObj>
            </a:graphicData>
          </a:graphic>
        </p:graphicFrame>
        <p:graphicFrame>
          <p:nvGraphicFramePr>
            <p:cNvPr id="18441" name="Object 18"/>
            <p:cNvGraphicFramePr>
              <a:graphicFrameLocks noChangeAspect="1"/>
            </p:cNvGraphicFramePr>
            <p:nvPr/>
          </p:nvGraphicFramePr>
          <p:xfrm>
            <a:off x="3888" y="2521"/>
            <a:ext cx="592" cy="199"/>
          </p:xfrm>
          <a:graphic>
            <a:graphicData uri="http://schemas.openxmlformats.org/presentationml/2006/ole">
              <p:oleObj spid="_x0000_s443688" name="公式" r:id="rId9" imgW="939392" imgH="317362" progId="Equation.3">
                <p:embed/>
              </p:oleObj>
            </a:graphicData>
          </a:graphic>
        </p:graphicFrame>
        <p:sp>
          <p:nvSpPr>
            <p:cNvPr id="18455" name="Line 19"/>
            <p:cNvSpPr>
              <a:spLocks noChangeShapeType="1"/>
            </p:cNvSpPr>
            <p:nvPr/>
          </p:nvSpPr>
          <p:spPr bwMode="auto">
            <a:xfrm flipV="1">
              <a:off x="3572" y="26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Freeform 20"/>
            <p:cNvSpPr>
              <a:spLocks/>
            </p:cNvSpPr>
            <p:nvPr/>
          </p:nvSpPr>
          <p:spPr bwMode="auto">
            <a:xfrm>
              <a:off x="3600" y="3104"/>
              <a:ext cx="1153" cy="288"/>
            </a:xfrm>
            <a:custGeom>
              <a:avLst/>
              <a:gdLst>
                <a:gd name="T0" fmla="*/ 0 w 1064"/>
                <a:gd name="T1" fmla="*/ 0 h 288"/>
                <a:gd name="T2" fmla="*/ 507 w 1064"/>
                <a:gd name="T3" fmla="*/ 96 h 288"/>
                <a:gd name="T4" fmla="*/ 1127 w 1064"/>
                <a:gd name="T5" fmla="*/ 192 h 288"/>
                <a:gd name="T6" fmla="*/ 1240 w 106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288"/>
                <a:gd name="T14" fmla="*/ 1064 w 106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288">
                  <a:moveTo>
                    <a:pt x="0" y="0"/>
                  </a:moveTo>
                  <a:cubicBezTo>
                    <a:pt x="136" y="32"/>
                    <a:pt x="272" y="64"/>
                    <a:pt x="432" y="96"/>
                  </a:cubicBezTo>
                  <a:cubicBezTo>
                    <a:pt x="592" y="128"/>
                    <a:pt x="856" y="160"/>
                    <a:pt x="960" y="192"/>
                  </a:cubicBezTo>
                  <a:cubicBezTo>
                    <a:pt x="1064" y="224"/>
                    <a:pt x="1040" y="272"/>
                    <a:pt x="1056" y="2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Oval 21"/>
            <p:cNvSpPr>
              <a:spLocks noChangeArrowheads="1"/>
            </p:cNvSpPr>
            <p:nvPr/>
          </p:nvSpPr>
          <p:spPr bwMode="auto">
            <a:xfrm>
              <a:off x="3552" y="3068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Oval 22"/>
            <p:cNvSpPr>
              <a:spLocks noChangeArrowheads="1"/>
            </p:cNvSpPr>
            <p:nvPr/>
          </p:nvSpPr>
          <p:spPr bwMode="auto">
            <a:xfrm>
              <a:off x="1464" y="35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Oval 23"/>
            <p:cNvSpPr>
              <a:spLocks noChangeArrowheads="1"/>
            </p:cNvSpPr>
            <p:nvPr/>
          </p:nvSpPr>
          <p:spPr bwMode="auto">
            <a:xfrm>
              <a:off x="3552" y="2672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Oval 24"/>
            <p:cNvSpPr>
              <a:spLocks noChangeArrowheads="1"/>
            </p:cNvSpPr>
            <p:nvPr/>
          </p:nvSpPr>
          <p:spPr bwMode="auto">
            <a:xfrm>
              <a:off x="2556" y="302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Oval 25"/>
            <p:cNvSpPr>
              <a:spLocks noChangeArrowheads="1"/>
            </p:cNvSpPr>
            <p:nvPr/>
          </p:nvSpPr>
          <p:spPr bwMode="auto">
            <a:xfrm>
              <a:off x="1464" y="2996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Oval 26"/>
            <p:cNvSpPr>
              <a:spLocks noChangeArrowheads="1"/>
            </p:cNvSpPr>
            <p:nvPr/>
          </p:nvSpPr>
          <p:spPr bwMode="auto">
            <a:xfrm>
              <a:off x="1464" y="3260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434" name="Object 27"/>
          <p:cNvGraphicFramePr>
            <a:graphicFrameLocks noChangeAspect="1"/>
          </p:cNvGraphicFramePr>
          <p:nvPr/>
        </p:nvGraphicFramePr>
        <p:xfrm>
          <a:off x="1590675" y="476250"/>
          <a:ext cx="5068888" cy="971550"/>
        </p:xfrm>
        <a:graphic>
          <a:graphicData uri="http://schemas.openxmlformats.org/presentationml/2006/ole">
            <p:oleObj spid="_x0000_s443689" name="公式" r:id="rId10" imgW="5143451" imgH="1028798" progId="Equation.3">
              <p:embed/>
            </p:oleObj>
          </a:graphicData>
        </a:graphic>
      </p:graphicFrame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838200" y="1646238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在定义域 </a:t>
            </a:r>
            <a:r>
              <a:rPr lang="en-US" altLang="zh-CN" sz="2800" b="1" i="1"/>
              <a:t>R</a:t>
            </a:r>
            <a:r>
              <a:rPr lang="zh-CN" altLang="en-US" sz="2800" b="1"/>
              <a:t>内每一点处都间断</a:t>
            </a:r>
            <a:r>
              <a:rPr lang="en-US" altLang="zh-CN" sz="2800" b="1"/>
              <a:t>,  </a:t>
            </a:r>
            <a:r>
              <a:rPr lang="zh-CN" altLang="en-US" sz="2800" b="1"/>
              <a:t>但其绝对值处处连续</a:t>
            </a:r>
            <a:r>
              <a:rPr lang="en-US" altLang="zh-CN" sz="2800" b="1"/>
              <a:t>.</a:t>
            </a:r>
          </a:p>
        </p:txBody>
      </p:sp>
      <p:sp>
        <p:nvSpPr>
          <p:cNvPr id="18444" name="Text Box 29"/>
          <p:cNvSpPr txBox="1">
            <a:spLocks noChangeArrowheads="1"/>
          </p:cNvSpPr>
          <p:nvPr/>
        </p:nvSpPr>
        <p:spPr bwMode="auto">
          <a:xfrm>
            <a:off x="838200" y="6746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869950" y="26193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判断下列间断点类型</a:t>
            </a:r>
            <a:r>
              <a:rPr lang="en-US" altLang="zh-CN" sz="28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6995588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 autoUpdateAnimBg="0"/>
      <p:bldP spid="532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539750" y="4149303"/>
            <a:ext cx="80645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330824" cy="7778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一、连续函数的定义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691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7577339"/>
              </p:ext>
            </p:extLst>
          </p:nvPr>
        </p:nvGraphicFramePr>
        <p:xfrm>
          <a:off x="611560" y="1628800"/>
          <a:ext cx="7253287" cy="2471737"/>
        </p:xfrm>
        <a:graphic>
          <a:graphicData uri="http://schemas.openxmlformats.org/presentationml/2006/ole">
            <p:oleObj spid="_x0000_s426163" name="Document" r:id="rId3" imgW="7768644" imgH="2658240" progId="">
              <p:embed/>
            </p:oleObj>
          </a:graphicData>
        </a:graphic>
      </p:graphicFrame>
      <p:graphicFrame>
        <p:nvGraphicFramePr>
          <p:cNvPr id="3691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310791"/>
              </p:ext>
            </p:extLst>
          </p:nvPr>
        </p:nvGraphicFramePr>
        <p:xfrm>
          <a:off x="684213" y="4276303"/>
          <a:ext cx="1993900" cy="392112"/>
        </p:xfrm>
        <a:graphic>
          <a:graphicData uri="http://schemas.openxmlformats.org/presentationml/2006/ole">
            <p:oleObj spid="_x0000_s426164" name="公式" r:id="rId4" imgW="1981184" imgH="380935" progId="Equation.3">
              <p:embed/>
            </p:oleObj>
          </a:graphicData>
        </a:graphic>
      </p:graphicFrame>
      <p:graphicFrame>
        <p:nvGraphicFramePr>
          <p:cNvPr id="3691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2966701"/>
              </p:ext>
            </p:extLst>
          </p:nvPr>
        </p:nvGraphicFramePr>
        <p:xfrm>
          <a:off x="755576" y="4221088"/>
          <a:ext cx="7848674" cy="972858"/>
        </p:xfrm>
        <a:graphic>
          <a:graphicData uri="http://schemas.openxmlformats.org/presentationml/2006/ole">
            <p:oleObj spid="_x0000_s426165" name="Equation" r:id="rId5" imgW="7264080" imgH="927000" progId="Equation.3">
              <p:embed/>
            </p:oleObj>
          </a:graphicData>
        </a:graphic>
      </p:graphicFrame>
      <p:graphicFrame>
        <p:nvGraphicFramePr>
          <p:cNvPr id="36921" name="Object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9076249"/>
              </p:ext>
            </p:extLst>
          </p:nvPr>
        </p:nvGraphicFramePr>
        <p:xfrm>
          <a:off x="1979613" y="981745"/>
          <a:ext cx="6465887" cy="649287"/>
        </p:xfrm>
        <a:graphic>
          <a:graphicData uri="http://schemas.openxmlformats.org/presentationml/2006/ole">
            <p:oleObj spid="_x0000_s426166" name="公式" r:id="rId6" imgW="3035300" imgH="304800" progId="Equation.3">
              <p:embed/>
            </p:oleObj>
          </a:graphicData>
        </a:graphic>
      </p:graphicFrame>
      <p:sp>
        <p:nvSpPr>
          <p:cNvPr id="1032" name="Text Box 59"/>
          <p:cNvSpPr txBox="1">
            <a:spLocks noChangeArrowheads="1"/>
          </p:cNvSpPr>
          <p:nvPr/>
        </p:nvSpPr>
        <p:spPr bwMode="auto">
          <a:xfrm>
            <a:off x="468313" y="908720"/>
            <a:ext cx="18002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539750" y="5229944"/>
            <a:ext cx="80645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1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914176"/>
              </p:ext>
            </p:extLst>
          </p:nvPr>
        </p:nvGraphicFramePr>
        <p:xfrm>
          <a:off x="683568" y="5391075"/>
          <a:ext cx="6392863" cy="973138"/>
        </p:xfrm>
        <a:graphic>
          <a:graphicData uri="http://schemas.openxmlformats.org/presentationml/2006/ole">
            <p:oleObj spid="_x0000_s426167" name="Equation" r:id="rId7" imgW="5918040" imgH="927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1146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0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三、连续函数的运算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与初等函数的连续性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21669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0355460"/>
              </p:ext>
            </p:extLst>
          </p:nvPr>
        </p:nvGraphicFramePr>
        <p:xfrm>
          <a:off x="683568" y="2204864"/>
          <a:ext cx="7597775" cy="1841500"/>
        </p:xfrm>
        <a:graphic>
          <a:graphicData uri="http://schemas.openxmlformats.org/presentationml/2006/ole">
            <p:oleObj spid="_x0000_s444526" name="Equation" r:id="rId4" imgW="7277040" imgH="1841400" progId="Equation.3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27584" y="443711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1049826"/>
              </p:ext>
            </p:extLst>
          </p:nvPr>
        </p:nvGraphicFramePr>
        <p:xfrm>
          <a:off x="1970584" y="4472037"/>
          <a:ext cx="5041900" cy="457200"/>
        </p:xfrm>
        <a:graphic>
          <a:graphicData uri="http://schemas.openxmlformats.org/presentationml/2006/ole">
            <p:oleObj spid="_x0000_s444527" name="公式" r:id="rId5" imgW="5041900" imgH="45720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0837778"/>
              </p:ext>
            </p:extLst>
          </p:nvPr>
        </p:nvGraphicFramePr>
        <p:xfrm>
          <a:off x="979984" y="5275312"/>
          <a:ext cx="7315200" cy="430212"/>
        </p:xfrm>
        <a:graphic>
          <a:graphicData uri="http://schemas.openxmlformats.org/presentationml/2006/ole">
            <p:oleObj spid="_x0000_s444528" name="公式" r:id="rId6" imgW="7099300" imgH="431800" progId="Equation.3">
              <p:embed/>
            </p:oleObj>
          </a:graphicData>
        </a:graphic>
      </p:graphicFrame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755650" y="1341438"/>
            <a:ext cx="39592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四则运算</a:t>
            </a:r>
          </a:p>
        </p:txBody>
      </p:sp>
    </p:spTree>
    <p:extLst>
      <p:ext uri="{BB962C8B-B14F-4D97-AF65-F5344CB8AC3E}">
        <p14:creationId xmlns:p14="http://schemas.microsoft.com/office/powerpoint/2010/main" xmlns="" val="29533261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332656"/>
            <a:ext cx="5976664" cy="64807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反函数与复合函数的连续性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5848652"/>
              </p:ext>
            </p:extLst>
          </p:nvPr>
        </p:nvGraphicFramePr>
        <p:xfrm>
          <a:off x="323528" y="980728"/>
          <a:ext cx="7634288" cy="1966912"/>
        </p:xfrm>
        <a:graphic>
          <a:graphicData uri="http://schemas.openxmlformats.org/presentationml/2006/ole">
            <p:oleObj spid="_x0000_s445560" name="Document" r:id="rId4" imgW="7686198" imgH="1986393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0178791"/>
              </p:ext>
            </p:extLst>
          </p:nvPr>
        </p:nvGraphicFramePr>
        <p:xfrm>
          <a:off x="323528" y="2996952"/>
          <a:ext cx="8424863" cy="2027238"/>
        </p:xfrm>
        <a:graphic>
          <a:graphicData uri="http://schemas.openxmlformats.org/presentationml/2006/ole">
            <p:oleObj spid="_x0000_s445561" name="Document" r:id="rId5" imgW="8449813" imgH="203965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68987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5009903"/>
              </p:ext>
            </p:extLst>
          </p:nvPr>
        </p:nvGraphicFramePr>
        <p:xfrm>
          <a:off x="179512" y="1196752"/>
          <a:ext cx="8216900" cy="2347912"/>
        </p:xfrm>
        <a:graphic>
          <a:graphicData uri="http://schemas.openxmlformats.org/presentationml/2006/ole">
            <p:oleObj spid="_x0000_s474143" name="Document" r:id="rId3" imgW="8565382" imgH="244520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1843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8729295"/>
              </p:ext>
            </p:extLst>
          </p:nvPr>
        </p:nvGraphicFramePr>
        <p:xfrm>
          <a:off x="251520" y="1844824"/>
          <a:ext cx="8366125" cy="1754187"/>
        </p:xfrm>
        <a:graphic>
          <a:graphicData uri="http://schemas.openxmlformats.org/presentationml/2006/ole">
            <p:oleObj spid="_x0000_s469062" name="Document" r:id="rId3" imgW="9219189" imgH="1945370" progId="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5667416"/>
              </p:ext>
            </p:extLst>
          </p:nvPr>
        </p:nvGraphicFramePr>
        <p:xfrm>
          <a:off x="320675" y="407988"/>
          <a:ext cx="8340725" cy="1544637"/>
        </p:xfrm>
        <a:graphic>
          <a:graphicData uri="http://schemas.openxmlformats.org/presentationml/2006/ole">
            <p:oleObj spid="_x0000_s469063" name="Document" r:id="rId4" imgW="8698232" imgH="1608547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614524"/>
              </p:ext>
            </p:extLst>
          </p:nvPr>
        </p:nvGraphicFramePr>
        <p:xfrm>
          <a:off x="251520" y="3717032"/>
          <a:ext cx="8216900" cy="1804988"/>
        </p:xfrm>
        <a:graphic>
          <a:graphicData uri="http://schemas.openxmlformats.org/presentationml/2006/ole">
            <p:oleObj spid="_x0000_s469064" name="Document" r:id="rId5" imgW="9220989" imgH="201374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50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4230957"/>
              </p:ext>
            </p:extLst>
          </p:nvPr>
        </p:nvGraphicFramePr>
        <p:xfrm>
          <a:off x="247650" y="258763"/>
          <a:ext cx="5226050" cy="1273175"/>
        </p:xfrm>
        <a:graphic>
          <a:graphicData uri="http://schemas.openxmlformats.org/presentationml/2006/ole">
            <p:oleObj spid="_x0000_s470149" name="Document" r:id="rId3" imgW="6020357" imgH="1477560" progId="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2378612"/>
              </p:ext>
            </p:extLst>
          </p:nvPr>
        </p:nvGraphicFramePr>
        <p:xfrm>
          <a:off x="971600" y="3501008"/>
          <a:ext cx="5112568" cy="1184504"/>
        </p:xfrm>
        <a:graphic>
          <a:graphicData uri="http://schemas.openxmlformats.org/presentationml/2006/ole">
            <p:oleObj spid="_x0000_s470150" name="Document" r:id="rId4" imgW="5189777" imgH="1201912" progId="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508104" y="404664"/>
            <a:ext cx="3528392" cy="3475732"/>
            <a:chOff x="5508104" y="1196752"/>
            <a:chExt cx="3528392" cy="3475732"/>
          </a:xfrm>
        </p:grpSpPr>
        <p:graphicFrame>
          <p:nvGraphicFramePr>
            <p:cNvPr id="2969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0248655"/>
                </p:ext>
              </p:extLst>
            </p:nvPr>
          </p:nvGraphicFramePr>
          <p:xfrm>
            <a:off x="5508104" y="1484784"/>
            <a:ext cx="3471863" cy="3187700"/>
          </p:xfrm>
          <a:graphic>
            <a:graphicData uri="http://schemas.openxmlformats.org/presentationml/2006/ole">
              <p:oleObj spid="_x0000_s470151" name="Document" r:id="rId5" imgW="3046541" imgH="2801462" progId="">
                <p:embed/>
              </p:oleObj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5652120" y="1196752"/>
              <a:ext cx="3384376" cy="295232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4338475"/>
              </p:ext>
            </p:extLst>
          </p:nvPr>
        </p:nvGraphicFramePr>
        <p:xfrm>
          <a:off x="251520" y="4365104"/>
          <a:ext cx="8547100" cy="1728787"/>
        </p:xfrm>
        <a:graphic>
          <a:graphicData uri="http://schemas.openxmlformats.org/presentationml/2006/ole">
            <p:oleObj spid="_x0000_s470152" name="Document" r:id="rId6" imgW="10318349" imgH="1986753" progId="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556199"/>
              </p:ext>
            </p:extLst>
          </p:nvPr>
        </p:nvGraphicFramePr>
        <p:xfrm>
          <a:off x="179512" y="1412776"/>
          <a:ext cx="5227638" cy="2482850"/>
        </p:xfrm>
        <a:graphic>
          <a:graphicData uri="http://schemas.openxmlformats.org/presentationml/2006/ole">
            <p:oleObj spid="_x0000_s470153" name="Document" r:id="rId7" imgW="6020357" imgH="285939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78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1560" y="166876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6827035"/>
              </p:ext>
            </p:extLst>
          </p:nvPr>
        </p:nvGraphicFramePr>
        <p:xfrm>
          <a:off x="1764085" y="1492548"/>
          <a:ext cx="5957888" cy="781050"/>
        </p:xfrm>
        <a:graphic>
          <a:graphicData uri="http://schemas.openxmlformats.org/presentationml/2006/ole">
            <p:oleObj spid="_x0000_s472158" name="Equation" r:id="rId4" imgW="6083300" imgH="8255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6968295"/>
              </p:ext>
            </p:extLst>
          </p:nvPr>
        </p:nvGraphicFramePr>
        <p:xfrm>
          <a:off x="763960" y="2441873"/>
          <a:ext cx="7696200" cy="433387"/>
        </p:xfrm>
        <a:graphic>
          <a:graphicData uri="http://schemas.openxmlformats.org/presentationml/2006/ole">
            <p:oleObj spid="_x0000_s472159" name="公式" r:id="rId5" imgW="8026400" imgH="45720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0427151"/>
              </p:ext>
            </p:extLst>
          </p:nvPr>
        </p:nvGraphicFramePr>
        <p:xfrm>
          <a:off x="797298" y="3180060"/>
          <a:ext cx="7510462" cy="431800"/>
        </p:xfrm>
        <a:graphic>
          <a:graphicData uri="http://schemas.openxmlformats.org/presentationml/2006/ole">
            <p:oleObj spid="_x0000_s472160" name="公式" r:id="rId6" imgW="7645400" imgH="45720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0406645"/>
              </p:ext>
            </p:extLst>
          </p:nvPr>
        </p:nvGraphicFramePr>
        <p:xfrm>
          <a:off x="755576" y="3861048"/>
          <a:ext cx="7674001" cy="387690"/>
        </p:xfrm>
        <a:graphic>
          <a:graphicData uri="http://schemas.openxmlformats.org/presentationml/2006/ole">
            <p:oleObj spid="_x0000_s472161" name="Equation" r:id="rId7" imgW="8115120" imgH="419040" progId="Equation.3">
              <p:embed/>
            </p:oleObj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3568" y="4437112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反三角函数在其定义域内皆连续</a:t>
            </a:r>
            <a:r>
              <a:rPr lang="en-US" altLang="zh-CN" sz="2800" b="1" dirty="0"/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530677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+mn-ea"/>
                <a:ea typeface="+mn-ea"/>
              </a:rPr>
              <a:t>利用反函数的连续性定理可以得到许多已知函数的连续性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5223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2"/>
          <p:cNvSpPr txBox="1">
            <a:spLocks noChangeArrowheads="1"/>
          </p:cNvSpPr>
          <p:nvPr/>
        </p:nvSpPr>
        <p:spPr bwMode="auto">
          <a:xfrm>
            <a:off x="887760" y="8001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8686070"/>
              </p:ext>
            </p:extLst>
          </p:nvPr>
        </p:nvGraphicFramePr>
        <p:xfrm>
          <a:off x="827584" y="836712"/>
          <a:ext cx="7405687" cy="1282700"/>
        </p:xfrm>
        <a:graphic>
          <a:graphicData uri="http://schemas.openxmlformats.org/presentationml/2006/ole">
            <p:oleObj spid="_x0000_s446646" name="Equation" r:id="rId3" imgW="7403760" imgH="128268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7400" y="2370138"/>
            <a:ext cx="995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662113" y="2446338"/>
          <a:ext cx="3719512" cy="427037"/>
        </p:xfrm>
        <a:graphic>
          <a:graphicData uri="http://schemas.openxmlformats.org/presentationml/2006/ole">
            <p:oleObj spid="_x0000_s446647" name="公式" r:id="rId4" imgW="3987800" imgH="45720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682750" y="3132138"/>
          <a:ext cx="5708650" cy="1017587"/>
        </p:xfrm>
        <a:graphic>
          <a:graphicData uri="http://schemas.openxmlformats.org/presentationml/2006/ole">
            <p:oleObj spid="_x0000_s446648" name="公式" r:id="rId5" imgW="6121400" imgH="109220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662113" y="4343400"/>
          <a:ext cx="2986087" cy="542925"/>
        </p:xfrm>
        <a:graphic>
          <a:graphicData uri="http://schemas.openxmlformats.org/presentationml/2006/ole">
            <p:oleObj spid="_x0000_s446649" name="公式" r:id="rId6" imgW="3200400" imgH="584200" progId="Equation.3">
              <p:embed/>
            </p:oleObj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676400" y="5029200"/>
          <a:ext cx="6811963" cy="449263"/>
        </p:xfrm>
        <a:graphic>
          <a:graphicData uri="http://schemas.openxmlformats.org/presentationml/2006/ole">
            <p:oleObj spid="_x0000_s446650" name="公式" r:id="rId7" imgW="73025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730465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050"/>
          <p:cNvGraphicFramePr>
            <a:graphicFrameLocks noChangeAspect="1"/>
          </p:cNvGraphicFramePr>
          <p:nvPr/>
        </p:nvGraphicFramePr>
        <p:xfrm>
          <a:off x="990600" y="1219200"/>
          <a:ext cx="4975225" cy="449263"/>
        </p:xfrm>
        <a:graphic>
          <a:graphicData uri="http://schemas.openxmlformats.org/presentationml/2006/ole">
            <p:oleObj spid="_x0000_s447706" name="公式" r:id="rId3" imgW="5334000" imgH="482600" progId="Equation.3">
              <p:embed/>
            </p:oleObj>
          </a:graphicData>
        </a:graphic>
      </p:graphicFrame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1219200" y="194945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将上两步合起来</a:t>
            </a:r>
            <a:r>
              <a:rPr lang="en-US" altLang="zh-CN" sz="2800" b="1"/>
              <a:t>:</a:t>
            </a:r>
            <a:endParaRPr lang="en-US" altLang="zh-CN" b="1"/>
          </a:p>
        </p:txBody>
      </p:sp>
      <p:graphicFrame>
        <p:nvGraphicFramePr>
          <p:cNvPr id="22532" name="Object 2052"/>
          <p:cNvGraphicFramePr>
            <a:graphicFrameLocks noChangeAspect="1"/>
          </p:cNvGraphicFramePr>
          <p:nvPr/>
        </p:nvGraphicFramePr>
        <p:xfrm>
          <a:off x="1295400" y="2667000"/>
          <a:ext cx="6218238" cy="449263"/>
        </p:xfrm>
        <a:graphic>
          <a:graphicData uri="http://schemas.openxmlformats.org/presentationml/2006/ole">
            <p:oleObj spid="_x0000_s447707" name="公式" r:id="rId4" imgW="6667500" imgH="482600" progId="Equation.3">
              <p:embed/>
            </p:oleObj>
          </a:graphicData>
        </a:graphic>
      </p:graphicFrame>
      <p:graphicFrame>
        <p:nvGraphicFramePr>
          <p:cNvPr id="22533" name="Object 2053"/>
          <p:cNvGraphicFramePr>
            <a:graphicFrameLocks noChangeAspect="1"/>
          </p:cNvGraphicFramePr>
          <p:nvPr/>
        </p:nvGraphicFramePr>
        <p:xfrm>
          <a:off x="1066800" y="3429000"/>
          <a:ext cx="4694238" cy="430213"/>
        </p:xfrm>
        <a:graphic>
          <a:graphicData uri="http://schemas.openxmlformats.org/presentationml/2006/ole">
            <p:oleObj spid="_x0000_s447708" name="公式" r:id="rId5" imgW="5232400" imgH="482600" progId="Equation.3">
              <p:embed/>
            </p:oleObj>
          </a:graphicData>
        </a:graphic>
      </p:graphicFrame>
      <p:graphicFrame>
        <p:nvGraphicFramePr>
          <p:cNvPr id="22534" name="Object 2054"/>
          <p:cNvGraphicFramePr>
            <a:graphicFrameLocks noChangeAspect="1"/>
          </p:cNvGraphicFramePr>
          <p:nvPr/>
        </p:nvGraphicFramePr>
        <p:xfrm>
          <a:off x="5486400" y="3429000"/>
          <a:ext cx="1728788" cy="427038"/>
        </p:xfrm>
        <a:graphic>
          <a:graphicData uri="http://schemas.openxmlformats.org/presentationml/2006/ole">
            <p:oleObj spid="_x0000_s447709" name="公式" r:id="rId6" imgW="1854200" imgH="457200" progId="Equation.3">
              <p:embed/>
            </p:oleObj>
          </a:graphicData>
        </a:graphic>
      </p:graphicFrame>
      <p:graphicFrame>
        <p:nvGraphicFramePr>
          <p:cNvPr id="22535" name="Object 2055"/>
          <p:cNvGraphicFramePr>
            <a:graphicFrameLocks noChangeAspect="1"/>
          </p:cNvGraphicFramePr>
          <p:nvPr/>
        </p:nvGraphicFramePr>
        <p:xfrm>
          <a:off x="1295400" y="4267200"/>
          <a:ext cx="3470275" cy="542925"/>
        </p:xfrm>
        <a:graphic>
          <a:graphicData uri="http://schemas.openxmlformats.org/presentationml/2006/ole">
            <p:oleObj spid="_x0000_s447710" name="公式" r:id="rId7" imgW="3721100" imgH="584200" progId="Equation.3">
              <p:embed/>
            </p:oleObj>
          </a:graphicData>
        </a:graphic>
      </p:graphicFrame>
      <p:graphicFrame>
        <p:nvGraphicFramePr>
          <p:cNvPr id="22536" name="Object 2056"/>
          <p:cNvGraphicFramePr>
            <a:graphicFrameLocks noChangeAspect="1"/>
          </p:cNvGraphicFramePr>
          <p:nvPr/>
        </p:nvGraphicFramePr>
        <p:xfrm>
          <a:off x="4495800" y="4238625"/>
          <a:ext cx="2895600" cy="714375"/>
        </p:xfrm>
        <a:graphic>
          <a:graphicData uri="http://schemas.openxmlformats.org/presentationml/2006/ole">
            <p:oleObj spid="_x0000_s447711" name="公式" r:id="rId8" imgW="1498600" imgH="368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336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 Box 2"/>
          <p:cNvSpPr txBox="1">
            <a:spLocks noChangeArrowheads="1"/>
          </p:cNvSpPr>
          <p:nvPr/>
        </p:nvSpPr>
        <p:spPr bwMode="auto">
          <a:xfrm>
            <a:off x="838200" y="9080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意义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05000" y="99218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极限符号可以与函数符号</a:t>
            </a:r>
            <a:r>
              <a:rPr lang="zh-CN" altLang="en-US" sz="2800" b="1">
                <a:solidFill>
                  <a:srgbClr val="FF0000"/>
                </a:solidFill>
              </a:rPr>
              <a:t>互换</a:t>
            </a:r>
            <a:r>
              <a:rPr lang="en-US" altLang="zh-CN" sz="2800" b="1"/>
              <a:t>;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981200" y="1606550"/>
          <a:ext cx="5067300" cy="442913"/>
        </p:xfrm>
        <a:graphic>
          <a:graphicData uri="http://schemas.openxmlformats.org/presentationml/2006/ole">
            <p:oleObj spid="_x0000_s448730" name="公式" r:id="rId3" imgW="5067300" imgH="444500" progId="Equation.3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2671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828800" y="2468563"/>
          <a:ext cx="2540000" cy="889000"/>
        </p:xfrm>
        <a:graphic>
          <a:graphicData uri="http://schemas.openxmlformats.org/presentationml/2006/ole">
            <p:oleObj spid="_x0000_s448731" name="公式" r:id="rId4" imgW="2540000" imgH="889000" progId="Equation.3">
              <p:embed/>
            </p:oleObj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403600" y="5162550"/>
          <a:ext cx="558800" cy="315913"/>
        </p:xfrm>
        <a:graphic>
          <a:graphicData uri="http://schemas.openxmlformats.org/presentationml/2006/ole">
            <p:oleObj spid="_x0000_s448732" name="公式" r:id="rId5" imgW="558558" imgH="317362" progId="Equation.3">
              <p:embed/>
            </p:oleObj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676400" y="3452813"/>
          <a:ext cx="3644900" cy="762000"/>
        </p:xfrm>
        <a:graphic>
          <a:graphicData uri="http://schemas.openxmlformats.org/presentationml/2006/ole">
            <p:oleObj spid="_x0000_s448733" name="公式" r:id="rId6" imgW="3644900" imgH="762000" progId="Equation.3">
              <p:embed/>
            </p:oleObj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438400" y="4183063"/>
          <a:ext cx="3124200" cy="882650"/>
        </p:xfrm>
        <a:graphic>
          <a:graphicData uri="http://schemas.openxmlformats.org/presentationml/2006/ole">
            <p:oleObj spid="_x0000_s448734" name="公式" r:id="rId7" imgW="1663700" imgH="469900" progId="Equation.3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489200" y="5173663"/>
          <a:ext cx="838200" cy="303212"/>
        </p:xfrm>
        <a:graphic>
          <a:graphicData uri="http://schemas.openxmlformats.org/presentationml/2006/ole">
            <p:oleObj spid="_x0000_s448735" name="公式" r:id="rId8" imgW="837836" imgH="304668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914400" y="35798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0801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  <p:bldP spid="112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Text Box 2"/>
          <p:cNvSpPr txBox="1">
            <a:spLocks noChangeArrowheads="1"/>
          </p:cNvSpPr>
          <p:nvPr/>
        </p:nvSpPr>
        <p:spPr bwMode="auto">
          <a:xfrm>
            <a:off x="838200" y="5365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892300" y="333375"/>
          <a:ext cx="1993900" cy="889000"/>
        </p:xfrm>
        <a:graphic>
          <a:graphicData uri="http://schemas.openxmlformats.org/presentationml/2006/ole">
            <p:oleObj spid="_x0000_s449862" name="公式" r:id="rId3" imgW="1993900" imgH="88900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553200" y="2590800"/>
          <a:ext cx="558800" cy="315913"/>
        </p:xfrm>
        <a:graphic>
          <a:graphicData uri="http://schemas.openxmlformats.org/presentationml/2006/ole">
            <p:oleObj spid="_x0000_s449863" name="公式" r:id="rId4" imgW="558558" imgH="317362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143000" y="2395538"/>
          <a:ext cx="2921000" cy="914400"/>
        </p:xfrm>
        <a:graphic>
          <a:graphicData uri="http://schemas.openxmlformats.org/presentationml/2006/ole">
            <p:oleObj spid="_x0000_s449864" name="公式" r:id="rId5" imgW="2921000" imgH="914400" progId="Equation.3">
              <p:embed/>
            </p:oleObj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38200" y="12684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676400" y="1317625"/>
          <a:ext cx="1968500" cy="469900"/>
        </p:xfrm>
        <a:graphic>
          <a:graphicData uri="http://schemas.openxmlformats.org/presentationml/2006/ole">
            <p:oleObj spid="_x0000_s449865" name="公式" r:id="rId6" imgW="1968500" imgH="46990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038600" y="1330325"/>
          <a:ext cx="2362200" cy="430213"/>
        </p:xfrm>
        <a:graphic>
          <a:graphicData uri="http://schemas.openxmlformats.org/presentationml/2006/ole">
            <p:oleObj spid="_x0000_s449866" name="公式" r:id="rId7" imgW="2362200" imgH="431800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739900" y="1916113"/>
          <a:ext cx="2679700" cy="430212"/>
        </p:xfrm>
        <a:graphic>
          <a:graphicData uri="http://schemas.openxmlformats.org/presentationml/2006/ole">
            <p:oleObj spid="_x0000_s449867" name="公式" r:id="rId8" imgW="2679700" imgH="431800" progId="Equation.3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191000" y="2362200"/>
          <a:ext cx="2349500" cy="1219200"/>
        </p:xfrm>
        <a:graphic>
          <a:graphicData uri="http://schemas.openxmlformats.org/presentationml/2006/ole">
            <p:oleObj spid="_x0000_s449868" name="公式" r:id="rId9" imgW="2349500" imgH="1219200" progId="Equation.3">
              <p:embed/>
            </p:oleObj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114425" y="47402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同理可得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2790825" y="4435475"/>
          <a:ext cx="2933700" cy="1022350"/>
        </p:xfrm>
        <a:graphic>
          <a:graphicData uri="http://schemas.openxmlformats.org/presentationml/2006/ole">
            <p:oleObj spid="_x0000_s449869" name="公式" r:id="rId10" imgW="2543297" imgH="876219" progId="Equation.3">
              <p:embed/>
            </p:oleObj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141413" y="3679825"/>
          <a:ext cx="4151312" cy="652463"/>
        </p:xfrm>
        <a:graphic>
          <a:graphicData uri="http://schemas.openxmlformats.org/presentationml/2006/ole">
            <p:oleObj spid="_x0000_s449870" name="公式" r:id="rId11" imgW="2971946" imgH="45705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11024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860425" y="8318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689100" y="533400"/>
          <a:ext cx="6088063" cy="1738313"/>
        </p:xfrm>
        <a:graphic>
          <a:graphicData uri="http://schemas.openxmlformats.org/presentationml/2006/ole">
            <p:oleObj spid="_x0000_s427190" name="公式" r:id="rId3" imgW="6667500" imgH="1905000" progId="Equation.3">
              <p:embed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14400" y="25733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625600" y="2406650"/>
          <a:ext cx="2489200" cy="838200"/>
        </p:xfrm>
        <a:graphic>
          <a:graphicData uri="http://schemas.openxmlformats.org/presentationml/2006/ole">
            <p:oleObj spid="_x0000_s427191" name="公式" r:id="rId4" imgW="2489200" imgH="83820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676400" y="3449638"/>
          <a:ext cx="1778000" cy="404812"/>
        </p:xfrm>
        <a:graphic>
          <a:graphicData uri="http://schemas.openxmlformats.org/presentationml/2006/ole">
            <p:oleObj spid="_x0000_s427192" name="公式" r:id="rId5" imgW="1777229" imgH="406224" progId="Equation.3">
              <p:embed/>
            </p:oleObj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24000" y="40973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由定义知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143250" y="4237038"/>
          <a:ext cx="3733800" cy="415925"/>
        </p:xfrm>
        <a:graphic>
          <a:graphicData uri="http://schemas.openxmlformats.org/presentationml/2006/ole">
            <p:oleObj spid="_x0000_s427193" name="公式" r:id="rId6" imgW="4114800" imgH="457200" progId="Equation.3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962400" y="3429000"/>
          <a:ext cx="2628900" cy="544513"/>
        </p:xfrm>
        <a:graphic>
          <a:graphicData uri="http://schemas.openxmlformats.org/presentationml/2006/ole">
            <p:oleObj spid="_x0000_s427194" name="公式" r:id="rId7" imgW="2628900" imgH="546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42181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0860564"/>
              </p:ext>
            </p:extLst>
          </p:nvPr>
        </p:nvGraphicFramePr>
        <p:xfrm>
          <a:off x="755576" y="620688"/>
          <a:ext cx="6943725" cy="1384300"/>
        </p:xfrm>
        <a:graphic>
          <a:graphicData uri="http://schemas.openxmlformats.org/presentationml/2006/ole">
            <p:oleObj spid="_x0000_s450706" name="Equation" r:id="rId3" imgW="6794280" imgH="1384200" progId="Equation.3">
              <p:embed/>
            </p:oleObj>
          </a:graphicData>
        </a:graphic>
      </p:graphicFrame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" y="5492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84238" y="2276872"/>
            <a:ext cx="563197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注意　</a:t>
            </a:r>
            <a:r>
              <a:rPr lang="zh-CN" altLang="en-US" sz="2800" b="1" dirty="0">
                <a:solidFill>
                  <a:srgbClr val="9900CC"/>
                </a:solidFill>
              </a:rPr>
              <a:t>定理</a:t>
            </a:r>
            <a:r>
              <a:rPr lang="en-US" altLang="zh-CN" sz="2800" b="1" dirty="0">
                <a:solidFill>
                  <a:srgbClr val="9900CC"/>
                </a:solidFill>
              </a:rPr>
              <a:t>4</a:t>
            </a:r>
            <a:r>
              <a:rPr lang="zh-CN" altLang="en-US" sz="2800" b="1" dirty="0">
                <a:solidFill>
                  <a:srgbClr val="9900CC"/>
                </a:solidFill>
              </a:rPr>
              <a:t>是定理</a:t>
            </a:r>
            <a:r>
              <a:rPr lang="en-US" altLang="zh-CN" sz="2800" b="1" dirty="0">
                <a:solidFill>
                  <a:srgbClr val="9900CC"/>
                </a:solidFill>
              </a:rPr>
              <a:t>3</a:t>
            </a:r>
            <a:r>
              <a:rPr lang="zh-CN" altLang="en-US" sz="2800" b="1" dirty="0">
                <a:solidFill>
                  <a:srgbClr val="9900CC"/>
                </a:solidFill>
              </a:rPr>
              <a:t>的特殊情况</a:t>
            </a:r>
            <a:r>
              <a:rPr lang="en-US" altLang="zh-CN" sz="2800" b="1" dirty="0">
                <a:solidFill>
                  <a:srgbClr val="9900CC"/>
                </a:solidFill>
              </a:rPr>
              <a:t>.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68363" y="3235647"/>
            <a:ext cx="278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  <a:endParaRPr lang="en-US" altLang="zh-CN" sz="3200" b="1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1409932"/>
              </p:ext>
            </p:extLst>
          </p:nvPr>
        </p:nvGraphicFramePr>
        <p:xfrm>
          <a:off x="1922463" y="3068960"/>
          <a:ext cx="5392737" cy="839787"/>
        </p:xfrm>
        <a:graphic>
          <a:graphicData uri="http://schemas.openxmlformats.org/presentationml/2006/ole">
            <p:oleObj spid="_x0000_s450707" name="公式" r:id="rId4" imgW="5702300" imgH="88900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8699420"/>
              </p:ext>
            </p:extLst>
          </p:nvPr>
        </p:nvGraphicFramePr>
        <p:xfrm>
          <a:off x="1905000" y="3989710"/>
          <a:ext cx="4684713" cy="431800"/>
        </p:xfrm>
        <a:graphic>
          <a:graphicData uri="http://schemas.openxmlformats.org/presentationml/2006/ole">
            <p:oleObj spid="_x0000_s450708" name="公式" r:id="rId5" imgW="4965700" imgH="457200" progId="Equation.3">
              <p:embed/>
            </p:oleObj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7585481"/>
              </p:ext>
            </p:extLst>
          </p:nvPr>
        </p:nvGraphicFramePr>
        <p:xfrm>
          <a:off x="1884363" y="4573910"/>
          <a:ext cx="6143625" cy="838200"/>
        </p:xfrm>
        <a:graphic>
          <a:graphicData uri="http://schemas.openxmlformats.org/presentationml/2006/ole">
            <p:oleObj spid="_x0000_s450709" name="公式" r:id="rId6" imgW="65024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5790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4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606280" cy="7937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初等函数的连续性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71600" y="1403350"/>
            <a:ext cx="701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三角函数及反三角函数在它们的定义域内是连续的</a:t>
            </a:r>
            <a:r>
              <a:rPr lang="en-US" altLang="zh-CN" sz="2800" b="1"/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" y="1341438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62000" y="2560638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524000" y="2617788"/>
          <a:ext cx="5578475" cy="522287"/>
        </p:xfrm>
        <a:graphic>
          <a:graphicData uri="http://schemas.openxmlformats.org/presentationml/2006/ole">
            <p:oleObj spid="_x0000_s451730" name="公式" r:id="rId3" imgW="2984500" imgH="279400" progId="Equation.3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600200" y="3368675"/>
          <a:ext cx="4724400" cy="422275"/>
        </p:xfrm>
        <a:graphic>
          <a:graphicData uri="http://schemas.openxmlformats.org/presentationml/2006/ole">
            <p:oleObj spid="_x0000_s451731" name="公式" r:id="rId4" imgW="4559300" imgH="457200" progId="Equation.3">
              <p:embed/>
            </p:oleObj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62000" y="41449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600200" y="4235450"/>
          <a:ext cx="6248400" cy="504825"/>
        </p:xfrm>
        <a:graphic>
          <a:graphicData uri="http://schemas.openxmlformats.org/presentationml/2006/ole">
            <p:oleObj spid="_x0000_s451732" name="公式" r:id="rId5" imgW="3289300" imgH="266700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00200" y="4926013"/>
          <a:ext cx="4149725" cy="423862"/>
        </p:xfrm>
        <a:graphic>
          <a:graphicData uri="http://schemas.openxmlformats.org/presentationml/2006/ole">
            <p:oleObj spid="_x0000_s451733" name="公式" r:id="rId6" imgW="43180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96729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2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914400" y="3124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 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基本初等函数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在其定义域内是连续的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27657" name="Text Box 1027"/>
          <p:cNvSpPr txBox="1">
            <a:spLocks noChangeArrowheads="1"/>
          </p:cNvSpPr>
          <p:nvPr/>
        </p:nvSpPr>
        <p:spPr bwMode="auto">
          <a:xfrm>
            <a:off x="854075" y="9906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黑体" pitchFamily="2" charset="-122"/>
              </a:rPr>
              <a:t>★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graphicFrame>
        <p:nvGraphicFramePr>
          <p:cNvPr id="27650" name="Object 1028"/>
          <p:cNvGraphicFramePr>
            <a:graphicFrameLocks noChangeAspect="1"/>
          </p:cNvGraphicFramePr>
          <p:nvPr/>
        </p:nvGraphicFramePr>
        <p:xfrm>
          <a:off x="1524000" y="985838"/>
          <a:ext cx="1239838" cy="544512"/>
        </p:xfrm>
        <a:graphic>
          <a:graphicData uri="http://schemas.openxmlformats.org/presentationml/2006/ole">
            <p:oleObj spid="_x0000_s452826" name="公式" r:id="rId3" imgW="1041400" imgH="457200" progId="Equation.3">
              <p:embed/>
            </p:oleObj>
          </a:graphicData>
        </a:graphic>
      </p:graphicFrame>
      <p:graphicFrame>
        <p:nvGraphicFramePr>
          <p:cNvPr id="27651" name="Object 1029"/>
          <p:cNvGraphicFramePr>
            <a:graphicFrameLocks noChangeAspect="1"/>
          </p:cNvGraphicFramePr>
          <p:nvPr/>
        </p:nvGraphicFramePr>
        <p:xfrm>
          <a:off x="2743200" y="1012825"/>
          <a:ext cx="1295400" cy="434975"/>
        </p:xfrm>
        <a:graphic>
          <a:graphicData uri="http://schemas.openxmlformats.org/presentationml/2006/ole">
            <p:oleObj spid="_x0000_s452827" name="公式" r:id="rId4" imgW="1167893" imgH="393529" progId="Equation.3">
              <p:embed/>
            </p:oleObj>
          </a:graphicData>
        </a:graphic>
      </p:graphicFrame>
      <p:graphicFrame>
        <p:nvGraphicFramePr>
          <p:cNvPr id="27652" name="Object 1030"/>
          <p:cNvGraphicFramePr>
            <a:graphicFrameLocks noChangeAspect="1"/>
          </p:cNvGraphicFramePr>
          <p:nvPr/>
        </p:nvGraphicFramePr>
        <p:xfrm>
          <a:off x="4702175" y="1047750"/>
          <a:ext cx="1165225" cy="482600"/>
        </p:xfrm>
        <a:graphic>
          <a:graphicData uri="http://schemas.openxmlformats.org/presentationml/2006/ole">
            <p:oleObj spid="_x0000_s452828" name="公式" r:id="rId5" imgW="1104900" imgH="457200" progId="Equation.3">
              <p:embed/>
            </p:oleObj>
          </a:graphicData>
        </a:graphic>
      </p:graphicFrame>
      <p:graphicFrame>
        <p:nvGraphicFramePr>
          <p:cNvPr id="27653" name="Object 1031"/>
          <p:cNvGraphicFramePr>
            <a:graphicFrameLocks noChangeAspect="1"/>
          </p:cNvGraphicFramePr>
          <p:nvPr/>
        </p:nvGraphicFramePr>
        <p:xfrm>
          <a:off x="5978525" y="1081088"/>
          <a:ext cx="2174875" cy="442912"/>
        </p:xfrm>
        <a:graphic>
          <a:graphicData uri="http://schemas.openxmlformats.org/presentationml/2006/ole">
            <p:oleObj spid="_x0000_s452829" name="公式" r:id="rId6" imgW="1955800" imgH="457200" progId="Equation.3">
              <p:embed/>
            </p:oleObj>
          </a:graphicData>
        </a:graphic>
      </p:graphicFrame>
      <p:graphicFrame>
        <p:nvGraphicFramePr>
          <p:cNvPr id="23560" name="Object 1032"/>
          <p:cNvGraphicFramePr>
            <a:graphicFrameLocks noChangeAspect="1"/>
          </p:cNvGraphicFramePr>
          <p:nvPr/>
        </p:nvGraphicFramePr>
        <p:xfrm>
          <a:off x="1587500" y="1828800"/>
          <a:ext cx="2984500" cy="423863"/>
        </p:xfrm>
        <a:graphic>
          <a:graphicData uri="http://schemas.openxmlformats.org/presentationml/2006/ole">
            <p:oleObj spid="_x0000_s452830" name="公式" r:id="rId7" imgW="3225800" imgH="457200" progId="Equation.3">
              <p:embed/>
            </p:oleObj>
          </a:graphicData>
        </a:graphic>
      </p:graphicFrame>
      <p:graphicFrame>
        <p:nvGraphicFramePr>
          <p:cNvPr id="23561" name="Object 1033"/>
          <p:cNvGraphicFramePr>
            <a:graphicFrameLocks noChangeAspect="1"/>
          </p:cNvGraphicFramePr>
          <p:nvPr/>
        </p:nvGraphicFramePr>
        <p:xfrm>
          <a:off x="4784725" y="1831975"/>
          <a:ext cx="2454275" cy="423863"/>
        </p:xfrm>
        <a:graphic>
          <a:graphicData uri="http://schemas.openxmlformats.org/presentationml/2006/ole">
            <p:oleObj spid="_x0000_s452831" name="公式" r:id="rId8" imgW="2654300" imgH="457200" progId="Equation.3">
              <p:embed/>
            </p:oleObj>
          </a:graphicData>
        </a:graphic>
      </p:graphicFrame>
      <p:sp>
        <p:nvSpPr>
          <p:cNvPr id="23562" name="Text Box 1034"/>
          <p:cNvSpPr txBox="1">
            <a:spLocks noChangeArrowheads="1"/>
          </p:cNvSpPr>
          <p:nvPr/>
        </p:nvSpPr>
        <p:spPr bwMode="auto">
          <a:xfrm>
            <a:off x="1600200" y="2438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均在其定义域内连续 </a:t>
            </a:r>
            <a:r>
              <a:rPr lang="en-US" altLang="zh-CN" sz="2800" b="1"/>
              <a:t>)</a:t>
            </a:r>
          </a:p>
        </p:txBody>
      </p:sp>
      <p:sp>
        <p:nvSpPr>
          <p:cNvPr id="27659" name="AutoShape 1035"/>
          <p:cNvSpPr>
            <a:spLocks noChangeArrowheads="1"/>
          </p:cNvSpPr>
          <p:nvPr/>
        </p:nvSpPr>
        <p:spPr bwMode="auto">
          <a:xfrm>
            <a:off x="4192588" y="1270000"/>
            <a:ext cx="457200" cy="1016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Text Box 1036"/>
          <p:cNvSpPr txBox="1">
            <a:spLocks noChangeArrowheads="1"/>
          </p:cNvSpPr>
          <p:nvPr/>
        </p:nvSpPr>
        <p:spPr bwMode="auto">
          <a:xfrm>
            <a:off x="914400" y="3976688"/>
            <a:ext cx="723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一切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初等函数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在其</a:t>
            </a:r>
            <a:r>
              <a:rPr lang="zh-CN" altLang="en-US" sz="28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定义区间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内都是连续的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23565" name="Text Box 1037"/>
          <p:cNvSpPr txBox="1">
            <a:spLocks noChangeArrowheads="1"/>
          </p:cNvSpPr>
          <p:nvPr/>
        </p:nvSpPr>
        <p:spPr bwMode="auto">
          <a:xfrm>
            <a:off x="1331913" y="5119688"/>
            <a:ext cx="604837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定义区间是指包含在定义域内的区间</a:t>
            </a:r>
            <a:r>
              <a:rPr lang="en-US" altLang="zh-CN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75577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62" grpId="0" autoUpdateAnimBg="0"/>
      <p:bldP spid="23564" grpId="0" autoUpdateAnimBg="0"/>
      <p:bldP spid="235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905000" y="91440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初等函数仅在其定义区间内连续</a:t>
            </a:r>
            <a:r>
              <a:rPr lang="en-US" altLang="zh-CN" sz="2800" b="1" dirty="0">
                <a:solidFill>
                  <a:srgbClr val="0000FF"/>
                </a:solidFill>
              </a:rPr>
              <a:t>,   </a:t>
            </a:r>
            <a:r>
              <a:rPr lang="zh-CN" altLang="en-US" sz="2800" b="1" dirty="0">
                <a:solidFill>
                  <a:srgbClr val="0000FF"/>
                </a:solidFill>
              </a:rPr>
              <a:t>在其定义域内不一定连续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52500" y="21685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122880" name="Object 0"/>
          <p:cNvGraphicFramePr>
            <a:graphicFrameLocks noChangeAspect="1"/>
          </p:cNvGraphicFramePr>
          <p:nvPr/>
        </p:nvGraphicFramePr>
        <p:xfrm>
          <a:off x="2260600" y="2147888"/>
          <a:ext cx="1809750" cy="625475"/>
        </p:xfrm>
        <a:graphic>
          <a:graphicData uri="http://schemas.openxmlformats.org/presentationml/2006/ole">
            <p:oleObj spid="_x0000_s453742" name="公式" r:id="rId3" imgW="914003" imgH="317362" progId="Equation.3">
              <p:embed/>
            </p:oleObj>
          </a:graphicData>
        </a:graphic>
      </p:graphicFrame>
      <p:graphicFrame>
        <p:nvGraphicFramePr>
          <p:cNvPr id="122881" name="Object 1"/>
          <p:cNvGraphicFramePr>
            <a:graphicFrameLocks noChangeAspect="1"/>
          </p:cNvGraphicFramePr>
          <p:nvPr/>
        </p:nvGraphicFramePr>
        <p:xfrm>
          <a:off x="4451350" y="2273300"/>
          <a:ext cx="1797050" cy="465138"/>
        </p:xfrm>
        <a:graphic>
          <a:graphicData uri="http://schemas.openxmlformats.org/presentationml/2006/ole">
            <p:oleObj spid="_x0000_s453743" name="公式" r:id="rId4" imgW="927100" imgH="241300" progId="Equation.3">
              <p:embed/>
            </p:oleObj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403350" y="2924175"/>
            <a:ext cx="533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只在</a:t>
            </a:r>
            <a:r>
              <a:rPr lang="en-US" altLang="zh-CN" sz="2800" b="1"/>
              <a:t>0</a:t>
            </a:r>
            <a:r>
              <a:rPr lang="zh-CN" altLang="en-US" sz="2800" b="1"/>
              <a:t>点有定义，没有定义区间</a:t>
            </a:r>
            <a:r>
              <a:rPr lang="en-US" altLang="zh-CN" sz="2800" b="1"/>
              <a:t>.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952500" y="9096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14400" y="4005263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　</a:t>
            </a:r>
            <a:r>
              <a:rPr lang="en-US" altLang="zh-CN" sz="2800" b="1" dirty="0">
                <a:solidFill>
                  <a:srgbClr val="0000FF"/>
                </a:solidFill>
              </a:rPr>
              <a:t>2.  </a:t>
            </a:r>
            <a:r>
              <a:rPr lang="zh-CN" altLang="en-US" sz="2800" b="1" dirty="0">
                <a:solidFill>
                  <a:srgbClr val="0000FF"/>
                </a:solidFill>
              </a:rPr>
              <a:t>初等函数求极限的方法</a:t>
            </a:r>
            <a:r>
              <a:rPr lang="zh-CN" altLang="en-US" sz="2800" b="1" u="sng" dirty="0">
                <a:solidFill>
                  <a:srgbClr val="FF0000"/>
                </a:solidFill>
              </a:rPr>
              <a:t>代入法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</a:rPr>
              <a:t>即</a:t>
            </a:r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1243013" y="4919663"/>
          <a:ext cx="6148387" cy="609600"/>
        </p:xfrm>
        <a:graphic>
          <a:graphicData uri="http://schemas.openxmlformats.org/presentationml/2006/ole">
            <p:oleObj spid="_x0000_s453744" name="公式" r:id="rId5" imgW="6134213" imgH="60007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0219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71" grpId="0" autoUpdateAnimBg="0"/>
      <p:bldP spid="1537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39800" y="838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23904" name="Object 0"/>
          <p:cNvGraphicFramePr>
            <a:graphicFrameLocks noChangeAspect="1"/>
          </p:cNvGraphicFramePr>
          <p:nvPr/>
        </p:nvGraphicFramePr>
        <p:xfrm>
          <a:off x="1981200" y="877888"/>
          <a:ext cx="2667000" cy="620712"/>
        </p:xfrm>
        <a:graphic>
          <a:graphicData uri="http://schemas.openxmlformats.org/presentationml/2006/ole">
            <p:oleObj spid="_x0000_s454946" name="公式" r:id="rId3" imgW="2667000" imgH="622300" progId="Equation.3">
              <p:embed/>
            </p:oleObj>
          </a:graphicData>
        </a:graphic>
      </p:graphicFrame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1600200" y="1633538"/>
          <a:ext cx="2439988" cy="423862"/>
        </p:xfrm>
        <a:graphic>
          <a:graphicData uri="http://schemas.openxmlformats.org/presentationml/2006/ole">
            <p:oleObj spid="_x0000_s454947" name="公式" r:id="rId4" imgW="2628900" imgH="457200" progId="Equation.3">
              <p:embed/>
            </p:oleObj>
          </a:graphicData>
        </a:graphic>
      </p:graphicFrame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4114800" y="1652588"/>
          <a:ext cx="1676400" cy="369887"/>
        </p:xfrm>
        <a:graphic>
          <a:graphicData uri="http://schemas.openxmlformats.org/presentationml/2006/ole">
            <p:oleObj spid="_x0000_s454948" name="公式" r:id="rId5" imgW="1777229" imgH="393529" progId="Equation.3">
              <p:embed/>
            </p:oleObj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39800" y="2528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879600" y="2286000"/>
          <a:ext cx="2768600" cy="914400"/>
        </p:xfrm>
        <a:graphic>
          <a:graphicData uri="http://schemas.openxmlformats.org/presentationml/2006/ole">
            <p:oleObj spid="_x0000_s454949" name="公式" r:id="rId6" imgW="2768600" imgH="914400" progId="Equation.3">
              <p:embed/>
            </p:oleObj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990600" y="1600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990600" y="3505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39900" y="3354388"/>
          <a:ext cx="5575300" cy="989012"/>
        </p:xfrm>
        <a:graphic>
          <a:graphicData uri="http://schemas.openxmlformats.org/presentationml/2006/ole">
            <p:oleObj spid="_x0000_s454950" name="公式" r:id="rId7" imgW="5651500" imgH="1003300" progId="Equation.3">
              <p:embed/>
            </p:oleObj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495550" y="4267200"/>
          <a:ext cx="2686050" cy="925513"/>
        </p:xfrm>
        <a:graphic>
          <a:graphicData uri="http://schemas.openxmlformats.org/presentationml/2006/ole">
            <p:oleObj spid="_x0000_s454951" name="公式" r:id="rId8" imgW="2616200" imgH="901700" progId="Equation.3">
              <p:embed/>
            </p:oleObj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5270500" y="4297363"/>
          <a:ext cx="596900" cy="960437"/>
        </p:xfrm>
        <a:graphic>
          <a:graphicData uri="http://schemas.openxmlformats.org/presentationml/2006/ole">
            <p:oleObj spid="_x0000_s454952" name="公式" r:id="rId9" imgW="520700" imgH="838200" progId="Equation.3">
              <p:embed/>
            </p:oleObj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5911850" y="4606925"/>
          <a:ext cx="641350" cy="354013"/>
        </p:xfrm>
        <a:graphic>
          <a:graphicData uri="http://schemas.openxmlformats.org/presentationml/2006/ole">
            <p:oleObj spid="_x0000_s454953" name="公式" r:id="rId10" imgW="571252" imgH="31736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24129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9" grpId="0" autoUpdateAnimBg="0"/>
      <p:bldP spid="13331" grpId="0" autoUpdateAnimBg="0"/>
      <p:bldP spid="1333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268413" y="711200"/>
          <a:ext cx="6904037" cy="1522413"/>
        </p:xfrm>
        <a:graphic>
          <a:graphicData uri="http://schemas.openxmlformats.org/presentationml/2006/ole">
            <p:oleObj spid="_x0000_s456042" name="公式" r:id="rId3" imgW="7302500" imgH="1625600" progId="Equation.3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93713" y="23098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073150" y="3063875"/>
          <a:ext cx="2930525" cy="530225"/>
        </p:xfrm>
        <a:graphic>
          <a:graphicData uri="http://schemas.openxmlformats.org/presentationml/2006/ole">
            <p:oleObj spid="_x0000_s456043" name="公式" r:id="rId4" imgW="3149600" imgH="57150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016375" y="3111500"/>
          <a:ext cx="554038" cy="365125"/>
        </p:xfrm>
        <a:graphic>
          <a:graphicData uri="http://schemas.openxmlformats.org/presentationml/2006/ole">
            <p:oleObj spid="_x0000_s456044" name="公式" r:id="rId5" imgW="596641" imgH="393529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77913" y="3825875"/>
          <a:ext cx="3154362" cy="531813"/>
        </p:xfrm>
        <a:graphic>
          <a:graphicData uri="http://schemas.openxmlformats.org/presentationml/2006/ole">
            <p:oleObj spid="_x0000_s456045" name="公式" r:id="rId6" imgW="3390900" imgH="571500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310063" y="3935413"/>
          <a:ext cx="587375" cy="292100"/>
        </p:xfrm>
        <a:graphic>
          <a:graphicData uri="http://schemas.openxmlformats.org/presentationml/2006/ole">
            <p:oleObj spid="_x0000_s456046" name="公式" r:id="rId7" imgW="634449" imgH="317225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166813" y="2443163"/>
          <a:ext cx="1747837" cy="376237"/>
        </p:xfrm>
        <a:graphic>
          <a:graphicData uri="http://schemas.openxmlformats.org/presentationml/2006/ole">
            <p:oleObj spid="_x0000_s456047" name="公式" r:id="rId8" imgW="1879600" imgH="406400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1071563" y="4540250"/>
          <a:ext cx="4810125" cy="423863"/>
        </p:xfrm>
        <a:graphic>
          <a:graphicData uri="http://schemas.openxmlformats.org/presentationml/2006/ole">
            <p:oleObj spid="_x0000_s456048" name="公式" r:id="rId9" imgW="5168900" imgH="457200" progId="Equation.3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079500" y="5168900"/>
          <a:ext cx="3348038" cy="425450"/>
        </p:xfrm>
        <a:graphic>
          <a:graphicData uri="http://schemas.openxmlformats.org/presentationml/2006/ole">
            <p:oleObj spid="_x0000_s456049" name="公式" r:id="rId10" imgW="3606800" imgH="457200" progId="Equation.3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4451350" y="5157788"/>
          <a:ext cx="4081463" cy="417512"/>
        </p:xfrm>
        <a:graphic>
          <a:graphicData uri="http://schemas.openxmlformats.org/presentationml/2006/ole">
            <p:oleObj spid="_x0000_s456050" name="公式" r:id="rId11" imgW="4483100" imgH="457200" progId="Equation.3">
              <p:embed/>
            </p:oleObj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5957888" y="4583113"/>
          <a:ext cx="1714500" cy="404812"/>
        </p:xfrm>
        <a:graphic>
          <a:graphicData uri="http://schemas.openxmlformats.org/presentationml/2006/ole">
            <p:oleObj spid="_x0000_s456051" name="公式" r:id="rId12" imgW="1713756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8884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14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403350" y="533400"/>
          <a:ext cx="7620000" cy="2290763"/>
        </p:xfrm>
        <a:graphic>
          <a:graphicData uri="http://schemas.openxmlformats.org/presentationml/2006/ole">
            <p:oleObj spid="_x0000_s456994" name="Equation" r:id="rId3" imgW="3975100" imgH="1295400" progId="Equation.3">
              <p:embed/>
            </p:oleObj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81000" y="2833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(1)</a:t>
            </a: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600200" y="2905125"/>
          <a:ext cx="2819400" cy="509588"/>
        </p:xfrm>
        <a:graphic>
          <a:graphicData uri="http://schemas.openxmlformats.org/presentationml/2006/ole">
            <p:oleObj spid="_x0000_s456995" name="Equation" r:id="rId4" imgW="1600200" imgH="292100" progId="Equation.3">
              <p:embed/>
            </p:oleObj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890588" y="3346450"/>
          <a:ext cx="1655762" cy="854075"/>
        </p:xfrm>
        <a:graphic>
          <a:graphicData uri="http://schemas.openxmlformats.org/presentationml/2006/ole">
            <p:oleObj spid="_x0000_s456996" name="Equation" r:id="rId5" imgW="1689100" imgH="876300" progId="Equation.3">
              <p:embed/>
            </p:oleObj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2535238" y="3348038"/>
          <a:ext cx="5637212" cy="790575"/>
        </p:xfrm>
        <a:graphic>
          <a:graphicData uri="http://schemas.openxmlformats.org/presentationml/2006/ole">
            <p:oleObj spid="_x0000_s456997" name="Equation" r:id="rId6" imgW="5753100" imgH="812800" progId="Equation.3">
              <p:embed/>
            </p:oleObj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889000" y="4191000"/>
          <a:ext cx="6299200" cy="433388"/>
        </p:xfrm>
        <a:graphic>
          <a:graphicData uri="http://schemas.openxmlformats.org/presentationml/2006/ole">
            <p:oleObj spid="_x0000_s456998" name="Equation" r:id="rId7" imgW="6286500" imgH="444500" progId="Equation.3">
              <p:embed/>
            </p:oleObj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869950" y="4760913"/>
          <a:ext cx="1933575" cy="420687"/>
        </p:xfrm>
        <a:graphic>
          <a:graphicData uri="http://schemas.openxmlformats.org/presentationml/2006/ole">
            <p:oleObj spid="_x0000_s456999" name="Equation" r:id="rId8" imgW="1930400" imgH="431800" progId="Equation.3">
              <p:embed/>
            </p:oleObj>
          </a:graphicData>
        </a:graphic>
      </p:graphicFrame>
      <p:graphicFrame>
        <p:nvGraphicFramePr>
          <p:cNvPr id="183306" name="Object 10"/>
          <p:cNvGraphicFramePr>
            <a:graphicFrameLocks noChangeAspect="1"/>
          </p:cNvGraphicFramePr>
          <p:nvPr/>
        </p:nvGraphicFramePr>
        <p:xfrm>
          <a:off x="2919413" y="4641850"/>
          <a:ext cx="4745037" cy="792163"/>
        </p:xfrm>
        <a:graphic>
          <a:graphicData uri="http://schemas.openxmlformats.org/presentationml/2006/ole">
            <p:oleObj spid="_x0000_s457000" name="Equation" r:id="rId9" imgW="4737100" imgH="812800" progId="Equation.3">
              <p:embed/>
            </p:oleObj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914400" y="5421313"/>
          <a:ext cx="6837363" cy="446087"/>
        </p:xfrm>
        <a:graphic>
          <a:graphicData uri="http://schemas.openxmlformats.org/presentationml/2006/ole">
            <p:oleObj spid="_x0000_s457001" name="Equation" r:id="rId10" imgW="6756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76226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1314998"/>
              </p:ext>
            </p:extLst>
          </p:nvPr>
        </p:nvGraphicFramePr>
        <p:xfrm>
          <a:off x="1858963" y="542925"/>
          <a:ext cx="2713037" cy="446088"/>
        </p:xfrm>
        <a:graphic>
          <a:graphicData uri="http://schemas.openxmlformats.org/presentationml/2006/ole">
            <p:oleObj spid="_x0000_s457946" name="Equation" r:id="rId3" imgW="2768600" imgH="457200" progId="Equation.3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876300" y="1042988"/>
          <a:ext cx="6630988" cy="792162"/>
        </p:xfrm>
        <a:graphic>
          <a:graphicData uri="http://schemas.openxmlformats.org/presentationml/2006/ole">
            <p:oleObj spid="_x0000_s457947" name="Equation" r:id="rId4" imgW="6451600" imgH="812800" progId="Equation.3">
              <p:embed/>
            </p:oleObj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4013200" y="2590800"/>
          <a:ext cx="4338638" cy="454025"/>
        </p:xfrm>
        <a:graphic>
          <a:graphicData uri="http://schemas.openxmlformats.org/presentationml/2006/ole">
            <p:oleObj spid="_x0000_s457948" name="Equation" r:id="rId5" imgW="4254500" imgH="457200" progId="Equation.3">
              <p:embed/>
            </p:oleObj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922338" y="3381375"/>
          <a:ext cx="6602412" cy="866775"/>
        </p:xfrm>
        <a:graphic>
          <a:graphicData uri="http://schemas.openxmlformats.org/presentationml/2006/ole">
            <p:oleObj spid="_x0000_s457949" name="Equation" r:id="rId6" imgW="6591300" imgH="889000" progId="Equation.3">
              <p:embed/>
            </p:oleObj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908050" y="4430713"/>
          <a:ext cx="6837363" cy="446087"/>
        </p:xfrm>
        <a:graphic>
          <a:graphicData uri="http://schemas.openxmlformats.org/presentationml/2006/ole">
            <p:oleObj spid="_x0000_s457950" name="Equation" r:id="rId7" imgW="6756400" imgH="457200" progId="Equation.3">
              <p:embed/>
            </p:oleObj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914400" y="1982788"/>
          <a:ext cx="6802438" cy="1274762"/>
        </p:xfrm>
        <a:graphic>
          <a:graphicData uri="http://schemas.openxmlformats.org/presentationml/2006/ole">
            <p:oleObj spid="_x0000_s457951" name="Equation" r:id="rId8" imgW="6616700" imgH="1308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994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90600" y="1447800"/>
            <a:ext cx="7543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注：</a:t>
            </a:r>
            <a:r>
              <a:rPr lang="zh-CN" altLang="en-US" sz="2800" b="1" dirty="0">
                <a:latin typeface="宋体" charset="-122"/>
              </a:rPr>
              <a:t>例</a:t>
            </a:r>
            <a:r>
              <a:rPr lang="en-US" altLang="zh-CN" sz="2800" b="1" dirty="0">
                <a:latin typeface="宋体" charset="-122"/>
              </a:rPr>
              <a:t>3 </a:t>
            </a:r>
            <a:r>
              <a:rPr lang="zh-CN" altLang="en-US" sz="2800" b="1" dirty="0">
                <a:latin typeface="宋体" charset="-122"/>
              </a:rPr>
              <a:t>表明黎曼函数既有无穷多个间断点，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         又有无穷多个连续点</a:t>
            </a:r>
            <a:r>
              <a:rPr lang="en-US" altLang="zh-CN" sz="2800" b="1" dirty="0">
                <a:latin typeface="宋体" charset="-122"/>
              </a:rPr>
              <a:t>.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44550" y="27432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思考：</a:t>
            </a:r>
            <a:r>
              <a:rPr lang="zh-CN" altLang="en-US" sz="2800" b="1" dirty="0">
                <a:latin typeface="宋体" charset="-122"/>
              </a:rPr>
              <a:t>能否构造</a:t>
            </a:r>
            <a:r>
              <a:rPr lang="en-US" altLang="zh-CN" sz="2800" b="1" dirty="0">
                <a:latin typeface="宋体" charset="-122"/>
              </a:rPr>
              <a:t>(0,1)</a:t>
            </a:r>
            <a:r>
              <a:rPr lang="zh-CN" altLang="en-US" sz="2800" b="1" dirty="0">
                <a:latin typeface="宋体" charset="-122"/>
              </a:rPr>
              <a:t>的一个函数</a:t>
            </a:r>
            <a:r>
              <a:rPr lang="en-US" altLang="zh-CN" sz="2800" b="1" dirty="0">
                <a:latin typeface="宋体" charset="-122"/>
              </a:rPr>
              <a:t>,</a:t>
            </a:r>
            <a:r>
              <a:rPr lang="zh-CN" altLang="en-US" sz="2800" b="1" dirty="0">
                <a:latin typeface="宋体" charset="-122"/>
              </a:rPr>
              <a:t>满足在有理点连续</a:t>
            </a:r>
            <a:r>
              <a:rPr lang="en-US" altLang="zh-CN" sz="2800" b="1" dirty="0">
                <a:latin typeface="宋体" charset="-122"/>
              </a:rPr>
              <a:t>,</a:t>
            </a:r>
            <a:r>
              <a:rPr lang="zh-CN" altLang="en-US" sz="2800" b="1" dirty="0">
                <a:latin typeface="宋体" charset="-122"/>
              </a:rPr>
              <a:t>但在无理点间断</a:t>
            </a:r>
            <a:r>
              <a:rPr lang="en-US" altLang="zh-CN" sz="2800" b="1" dirty="0">
                <a:latin typeface="宋体" charset="-122"/>
              </a:rPr>
              <a:t>?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048000" y="3976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答：不能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323858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4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077913" y="15573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</a:rPr>
              <a:t>函数在一点连续必须满足的三个条件</a:t>
            </a:r>
            <a:r>
              <a:rPr lang="en-US" altLang="zh-CN" sz="2800" b="1" dirty="0">
                <a:solidFill>
                  <a:srgbClr val="9933FF"/>
                </a:solidFill>
              </a:rPr>
              <a:t>;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077913" y="292893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3.</a:t>
            </a:r>
            <a:r>
              <a:rPr lang="zh-CN" altLang="en-US" sz="2800" b="1" dirty="0">
                <a:solidFill>
                  <a:srgbClr val="9933FF"/>
                </a:solidFill>
              </a:rPr>
              <a:t>间断点的分类与判别</a:t>
            </a:r>
            <a:r>
              <a:rPr lang="en-US" altLang="zh-CN" sz="2800" b="1" dirty="0">
                <a:solidFill>
                  <a:srgbClr val="9933FF"/>
                </a:solidFill>
              </a:rPr>
              <a:t>;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77913" y="224313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2.</a:t>
            </a:r>
            <a:r>
              <a:rPr lang="zh-CN" altLang="en-US" sz="2800" b="1" dirty="0">
                <a:solidFill>
                  <a:srgbClr val="9933FF"/>
                </a:solidFill>
              </a:rPr>
              <a:t>区间上的连续函数</a:t>
            </a:r>
            <a:r>
              <a:rPr lang="en-US" altLang="zh-CN" sz="2800" b="1" dirty="0">
                <a:solidFill>
                  <a:srgbClr val="9933FF"/>
                </a:solidFill>
              </a:rPr>
              <a:t>;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363788" y="3711575"/>
            <a:ext cx="5027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第一类间断点</a:t>
            </a:r>
            <a:r>
              <a:rPr lang="en-US" altLang="zh-CN" sz="2800" b="1">
                <a:solidFill>
                  <a:schemeClr val="accent2"/>
                </a:solidFill>
                <a:ea typeface="幼圆" pitchFamily="49" charset="-122"/>
              </a:rPr>
              <a:t>: </a:t>
            </a:r>
            <a:r>
              <a:rPr lang="zh-CN" altLang="en-US" sz="2800" b="1"/>
              <a:t>可去型</a:t>
            </a:r>
            <a:r>
              <a:rPr lang="en-US" altLang="zh-CN" sz="2800" b="1"/>
              <a:t>, </a:t>
            </a:r>
            <a:r>
              <a:rPr lang="zh-CN" altLang="en-US" sz="2800" b="1"/>
              <a:t>跳跃型</a:t>
            </a:r>
            <a:r>
              <a:rPr lang="en-US" altLang="zh-CN" sz="2800" b="1"/>
              <a:t>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351088" y="45942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第二类间断点</a:t>
            </a:r>
            <a:r>
              <a:rPr lang="en-US" altLang="zh-CN" sz="2800" b="1">
                <a:solidFill>
                  <a:schemeClr val="accent2"/>
                </a:solidFill>
                <a:ea typeface="幼圆" pitchFamily="49" charset="-122"/>
              </a:rPr>
              <a:t>: </a:t>
            </a:r>
            <a:r>
              <a:rPr lang="zh-CN" altLang="en-US" sz="2800" b="1"/>
              <a:t>无穷型</a:t>
            </a:r>
            <a:r>
              <a:rPr lang="en-US" altLang="zh-CN" sz="2800" b="1"/>
              <a:t>, </a:t>
            </a:r>
            <a:r>
              <a:rPr lang="zh-CN" altLang="en-US" sz="2800" b="1"/>
              <a:t>振荡型</a:t>
            </a:r>
            <a:r>
              <a:rPr lang="en-US" altLang="zh-CN" sz="2800" b="1"/>
              <a:t>.</a:t>
            </a:r>
            <a:endParaRPr lang="en-US" altLang="zh-CN" sz="2800" b="1">
              <a:ea typeface="幼圆" pitchFamily="49" charset="-122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838200" y="408622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间断点</a:t>
            </a:r>
            <a:endParaRPr lang="zh-CN" altLang="en-US" sz="2800" b="1"/>
          </a:p>
        </p:txBody>
      </p:sp>
      <p:sp>
        <p:nvSpPr>
          <p:cNvPr id="115721" name="AutoShape 9"/>
          <p:cNvSpPr>
            <a:spLocks/>
          </p:cNvSpPr>
          <p:nvPr/>
        </p:nvSpPr>
        <p:spPr bwMode="auto">
          <a:xfrm>
            <a:off x="2109788" y="3767138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792913" y="5062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见下图</a:t>
            </a:r>
            <a:r>
              <a:rPr lang="en-US" altLang="zh-CN" sz="2800" b="1"/>
              <a:t>)</a:t>
            </a:r>
          </a:p>
        </p:txBody>
      </p:sp>
      <p:sp>
        <p:nvSpPr>
          <p:cNvPr id="5428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57200"/>
            <a:ext cx="4321175" cy="8112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xmlns="" val="383876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  <p:bldP spid="115716" grpId="0" autoUpdateAnimBg="0"/>
      <p:bldP spid="115717" grpId="0" autoUpdateAnimBg="0"/>
      <p:bldP spid="115718" grpId="0" autoUpdateAnimBg="0"/>
      <p:bldP spid="115719" grpId="0" autoUpdateAnimBg="0"/>
      <p:bldP spid="115720" grpId="0" autoUpdateAnimBg="0"/>
      <p:bldP spid="115721" grpId="0" animBg="1"/>
      <p:bldP spid="1157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Text Box 28"/>
          <p:cNvSpPr txBox="1">
            <a:spLocks noChangeArrowheads="1"/>
          </p:cNvSpPr>
          <p:nvPr/>
        </p:nvSpPr>
        <p:spPr bwMode="auto">
          <a:xfrm>
            <a:off x="533400" y="457200"/>
            <a:ext cx="79824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zh-CN" altLang="en-US" sz="2800" b="1" dirty="0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577850" y="1124744"/>
            <a:ext cx="51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9933FF"/>
              </a:solidFill>
              <a:ea typeface="楷体_GB2312" pitchFamily="49" charset="-122"/>
            </a:endParaRPr>
          </a:p>
        </p:txBody>
      </p:sp>
      <p:graphicFrame>
        <p:nvGraphicFramePr>
          <p:cNvPr id="29" name="Object 29">
            <a:extLst>
              <a:ext uri="{FF2B5EF4-FFF2-40B4-BE49-F238E27FC236}">
                <a16:creationId xmlns:a16="http://schemas.microsoft.com/office/drawing/2014/main" xmlns="" id="{5D70126B-A550-4A4E-AF7B-3F1469714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8690942"/>
              </p:ext>
            </p:extLst>
          </p:nvPr>
        </p:nvGraphicFramePr>
        <p:xfrm>
          <a:off x="1259632" y="476672"/>
          <a:ext cx="4464496" cy="428311"/>
        </p:xfrm>
        <a:graphic>
          <a:graphicData uri="http://schemas.openxmlformats.org/presentationml/2006/ole">
            <p:oleObj spid="_x0000_s475153" name="公式" r:id="rId3" imgW="4622760" imgH="444240" progId="Equation.3">
              <p:embed/>
            </p:oleObj>
          </a:graphicData>
        </a:graphic>
      </p:graphicFrame>
      <p:graphicFrame>
        <p:nvGraphicFramePr>
          <p:cNvPr id="32" name="Object 29">
            <a:extLst>
              <a:ext uri="{FF2B5EF4-FFF2-40B4-BE49-F238E27FC236}">
                <a16:creationId xmlns:a16="http://schemas.microsoft.com/office/drawing/2014/main" xmlns="" id="{FDAFA69E-0CDD-4C7D-B580-7A9B92621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4503047"/>
              </p:ext>
            </p:extLst>
          </p:nvPr>
        </p:nvGraphicFramePr>
        <p:xfrm>
          <a:off x="611560" y="1196752"/>
          <a:ext cx="7316788" cy="1312862"/>
        </p:xfrm>
        <a:graphic>
          <a:graphicData uri="http://schemas.openxmlformats.org/presentationml/2006/ole">
            <p:oleObj spid="_x0000_s475154" name="公式" r:id="rId4" imgW="7429320" imgH="1333440" progId="Equation.3">
              <p:embed/>
            </p:oleObj>
          </a:graphicData>
        </a:graphic>
      </p:graphicFrame>
      <p:graphicFrame>
        <p:nvGraphicFramePr>
          <p:cNvPr id="33" name="Object 29">
            <a:extLst>
              <a:ext uri="{FF2B5EF4-FFF2-40B4-BE49-F238E27FC236}">
                <a16:creationId xmlns:a16="http://schemas.microsoft.com/office/drawing/2014/main" xmlns="" id="{C354DD70-1096-4B17-B832-55BBBF6B9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9876933"/>
              </p:ext>
            </p:extLst>
          </p:nvPr>
        </p:nvGraphicFramePr>
        <p:xfrm>
          <a:off x="545250" y="2655155"/>
          <a:ext cx="8266112" cy="1574800"/>
        </p:xfrm>
        <a:graphic>
          <a:graphicData uri="http://schemas.openxmlformats.org/presentationml/2006/ole">
            <p:oleObj spid="_x0000_s475155" name="公式" r:id="rId5" imgW="8394480" imgH="1600200" progId="Equation.3">
              <p:embed/>
            </p:oleObj>
          </a:graphicData>
        </a:graphic>
      </p:graphicFrame>
      <p:graphicFrame>
        <p:nvGraphicFramePr>
          <p:cNvPr id="36" name="Object 29">
            <a:extLst>
              <a:ext uri="{FF2B5EF4-FFF2-40B4-BE49-F238E27FC236}">
                <a16:creationId xmlns:a16="http://schemas.microsoft.com/office/drawing/2014/main" xmlns="" id="{212C8E4B-DA25-4022-9031-0963958A1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4043913"/>
              </p:ext>
            </p:extLst>
          </p:nvPr>
        </p:nvGraphicFramePr>
        <p:xfrm>
          <a:off x="1671786" y="4653136"/>
          <a:ext cx="5924550" cy="427037"/>
        </p:xfrm>
        <a:graphic>
          <a:graphicData uri="http://schemas.openxmlformats.org/presentationml/2006/ole">
            <p:oleObj spid="_x0000_s475156" name="公式" r:id="rId6" imgW="6134040" imgH="444240" progId="Equation.3">
              <p:embed/>
            </p:oleObj>
          </a:graphicData>
        </a:graphic>
      </p:graphicFrame>
      <p:sp>
        <p:nvSpPr>
          <p:cNvPr id="38" name="Text Box 31">
            <a:extLst>
              <a:ext uri="{FF2B5EF4-FFF2-40B4-BE49-F238E27FC236}">
                <a16:creationId xmlns:a16="http://schemas.microsoft.com/office/drawing/2014/main" xmlns="" id="{DA804257-EFA0-4221-B642-E7669DD4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566071"/>
            <a:ext cx="1296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注记：</a:t>
            </a:r>
            <a:endParaRPr lang="zh-CN" altLang="en-US" sz="2800" b="1" dirty="0">
              <a:solidFill>
                <a:srgbClr val="99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5602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3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898775" y="10064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可去型</a:t>
            </a: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611188" y="742950"/>
            <a:ext cx="6111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第一类间断点</a:t>
            </a:r>
            <a:endParaRPr lang="zh-CN" altLang="en-US" b="1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27538" y="3140075"/>
            <a:ext cx="3324225" cy="2667000"/>
            <a:chOff x="3195" y="2304"/>
            <a:chExt cx="2094" cy="1680"/>
          </a:xfrm>
        </p:grpSpPr>
        <p:sp>
          <p:nvSpPr>
            <p:cNvPr id="43049" name="Line 5"/>
            <p:cNvSpPr>
              <a:spLocks noChangeShapeType="1"/>
            </p:cNvSpPr>
            <p:nvPr/>
          </p:nvSpPr>
          <p:spPr bwMode="auto">
            <a:xfrm>
              <a:off x="3195" y="3264"/>
              <a:ext cx="20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"/>
            <p:cNvSpPr>
              <a:spLocks noChangeShapeType="1"/>
            </p:cNvSpPr>
            <p:nvPr/>
          </p:nvSpPr>
          <p:spPr bwMode="auto">
            <a:xfrm flipV="1">
              <a:off x="4079" y="2374"/>
              <a:ext cx="0" cy="16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Text Box 7"/>
            <p:cNvSpPr txBox="1">
              <a:spLocks noChangeArrowheads="1"/>
            </p:cNvSpPr>
            <p:nvPr/>
          </p:nvSpPr>
          <p:spPr bwMode="auto">
            <a:xfrm>
              <a:off x="3901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43052" name="Text Box 8"/>
            <p:cNvSpPr txBox="1">
              <a:spLocks noChangeArrowheads="1"/>
            </p:cNvSpPr>
            <p:nvPr/>
          </p:nvSpPr>
          <p:spPr bwMode="auto">
            <a:xfrm>
              <a:off x="3868" y="230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endParaRPr lang="en-US" altLang="zh-CN"/>
            </a:p>
          </p:txBody>
        </p:sp>
        <p:sp>
          <p:nvSpPr>
            <p:cNvPr id="43053" name="Text Box 9"/>
            <p:cNvSpPr txBox="1">
              <a:spLocks noChangeArrowheads="1"/>
            </p:cNvSpPr>
            <p:nvPr/>
          </p:nvSpPr>
          <p:spPr bwMode="auto">
            <a:xfrm>
              <a:off x="5088" y="32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43054" name="Freeform 10"/>
            <p:cNvSpPr>
              <a:spLocks/>
            </p:cNvSpPr>
            <p:nvPr/>
          </p:nvSpPr>
          <p:spPr bwMode="auto">
            <a:xfrm>
              <a:off x="4131" y="2856"/>
              <a:ext cx="780" cy="840"/>
            </a:xfrm>
            <a:custGeom>
              <a:avLst/>
              <a:gdLst>
                <a:gd name="T0" fmla="*/ 0 w 720"/>
                <a:gd name="T1" fmla="*/ 392 h 840"/>
                <a:gd name="T2" fmla="*/ 56 w 720"/>
                <a:gd name="T3" fmla="*/ 824 h 840"/>
                <a:gd name="T4" fmla="*/ 113 w 720"/>
                <a:gd name="T5" fmla="*/ 392 h 840"/>
                <a:gd name="T6" fmla="*/ 169 w 720"/>
                <a:gd name="T7" fmla="*/ 56 h 840"/>
                <a:gd name="T8" fmla="*/ 225 w 720"/>
                <a:gd name="T9" fmla="*/ 56 h 840"/>
                <a:gd name="T10" fmla="*/ 282 w 720"/>
                <a:gd name="T11" fmla="*/ 392 h 840"/>
                <a:gd name="T12" fmla="*/ 338 w 720"/>
                <a:gd name="T13" fmla="*/ 776 h 840"/>
                <a:gd name="T14" fmla="*/ 394 w 720"/>
                <a:gd name="T15" fmla="*/ 776 h 840"/>
                <a:gd name="T16" fmla="*/ 451 w 720"/>
                <a:gd name="T17" fmla="*/ 392 h 840"/>
                <a:gd name="T18" fmla="*/ 620 w 720"/>
                <a:gd name="T19" fmla="*/ 56 h 840"/>
                <a:gd name="T20" fmla="*/ 732 w 720"/>
                <a:gd name="T21" fmla="*/ 56 h 840"/>
                <a:gd name="T22" fmla="*/ 789 w 720"/>
                <a:gd name="T23" fmla="*/ 200 h 840"/>
                <a:gd name="T24" fmla="*/ 845 w 720"/>
                <a:gd name="T25" fmla="*/ 344 h 8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0"/>
                <a:gd name="T40" fmla="*/ 0 h 840"/>
                <a:gd name="T41" fmla="*/ 720 w 720"/>
                <a:gd name="T42" fmla="*/ 840 h 8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0" h="840">
                  <a:moveTo>
                    <a:pt x="0" y="392"/>
                  </a:moveTo>
                  <a:cubicBezTo>
                    <a:pt x="16" y="608"/>
                    <a:pt x="32" y="824"/>
                    <a:pt x="48" y="824"/>
                  </a:cubicBezTo>
                  <a:cubicBezTo>
                    <a:pt x="64" y="824"/>
                    <a:pt x="80" y="520"/>
                    <a:pt x="96" y="392"/>
                  </a:cubicBezTo>
                  <a:cubicBezTo>
                    <a:pt x="112" y="264"/>
                    <a:pt x="128" y="112"/>
                    <a:pt x="144" y="56"/>
                  </a:cubicBezTo>
                  <a:cubicBezTo>
                    <a:pt x="160" y="0"/>
                    <a:pt x="176" y="0"/>
                    <a:pt x="192" y="56"/>
                  </a:cubicBezTo>
                  <a:cubicBezTo>
                    <a:pt x="208" y="112"/>
                    <a:pt x="224" y="272"/>
                    <a:pt x="240" y="392"/>
                  </a:cubicBezTo>
                  <a:cubicBezTo>
                    <a:pt x="256" y="512"/>
                    <a:pt x="272" y="712"/>
                    <a:pt x="288" y="776"/>
                  </a:cubicBezTo>
                  <a:cubicBezTo>
                    <a:pt x="304" y="840"/>
                    <a:pt x="320" y="840"/>
                    <a:pt x="336" y="776"/>
                  </a:cubicBezTo>
                  <a:cubicBezTo>
                    <a:pt x="352" y="712"/>
                    <a:pt x="352" y="512"/>
                    <a:pt x="384" y="392"/>
                  </a:cubicBezTo>
                  <a:cubicBezTo>
                    <a:pt x="416" y="272"/>
                    <a:pt x="488" y="112"/>
                    <a:pt x="528" y="56"/>
                  </a:cubicBezTo>
                  <a:cubicBezTo>
                    <a:pt x="568" y="0"/>
                    <a:pt x="600" y="32"/>
                    <a:pt x="624" y="56"/>
                  </a:cubicBezTo>
                  <a:cubicBezTo>
                    <a:pt x="648" y="80"/>
                    <a:pt x="656" y="152"/>
                    <a:pt x="672" y="200"/>
                  </a:cubicBezTo>
                  <a:cubicBezTo>
                    <a:pt x="688" y="248"/>
                    <a:pt x="704" y="296"/>
                    <a:pt x="720" y="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Freeform 11"/>
            <p:cNvSpPr>
              <a:spLocks/>
            </p:cNvSpPr>
            <p:nvPr/>
          </p:nvSpPr>
          <p:spPr bwMode="auto">
            <a:xfrm rot="10800000">
              <a:off x="3247" y="2856"/>
              <a:ext cx="780" cy="840"/>
            </a:xfrm>
            <a:custGeom>
              <a:avLst/>
              <a:gdLst>
                <a:gd name="T0" fmla="*/ 0 w 720"/>
                <a:gd name="T1" fmla="*/ 392 h 840"/>
                <a:gd name="T2" fmla="*/ 56 w 720"/>
                <a:gd name="T3" fmla="*/ 824 h 840"/>
                <a:gd name="T4" fmla="*/ 113 w 720"/>
                <a:gd name="T5" fmla="*/ 392 h 840"/>
                <a:gd name="T6" fmla="*/ 169 w 720"/>
                <a:gd name="T7" fmla="*/ 56 h 840"/>
                <a:gd name="T8" fmla="*/ 225 w 720"/>
                <a:gd name="T9" fmla="*/ 56 h 840"/>
                <a:gd name="T10" fmla="*/ 282 w 720"/>
                <a:gd name="T11" fmla="*/ 392 h 840"/>
                <a:gd name="T12" fmla="*/ 338 w 720"/>
                <a:gd name="T13" fmla="*/ 776 h 840"/>
                <a:gd name="T14" fmla="*/ 394 w 720"/>
                <a:gd name="T15" fmla="*/ 776 h 840"/>
                <a:gd name="T16" fmla="*/ 451 w 720"/>
                <a:gd name="T17" fmla="*/ 392 h 840"/>
                <a:gd name="T18" fmla="*/ 620 w 720"/>
                <a:gd name="T19" fmla="*/ 56 h 840"/>
                <a:gd name="T20" fmla="*/ 732 w 720"/>
                <a:gd name="T21" fmla="*/ 56 h 840"/>
                <a:gd name="T22" fmla="*/ 789 w 720"/>
                <a:gd name="T23" fmla="*/ 200 h 840"/>
                <a:gd name="T24" fmla="*/ 845 w 720"/>
                <a:gd name="T25" fmla="*/ 344 h 8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0"/>
                <a:gd name="T40" fmla="*/ 0 h 840"/>
                <a:gd name="T41" fmla="*/ 720 w 720"/>
                <a:gd name="T42" fmla="*/ 840 h 8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0" h="840">
                  <a:moveTo>
                    <a:pt x="0" y="392"/>
                  </a:moveTo>
                  <a:cubicBezTo>
                    <a:pt x="16" y="608"/>
                    <a:pt x="32" y="824"/>
                    <a:pt x="48" y="824"/>
                  </a:cubicBezTo>
                  <a:cubicBezTo>
                    <a:pt x="64" y="824"/>
                    <a:pt x="80" y="520"/>
                    <a:pt x="96" y="392"/>
                  </a:cubicBezTo>
                  <a:cubicBezTo>
                    <a:pt x="112" y="264"/>
                    <a:pt x="128" y="112"/>
                    <a:pt x="144" y="56"/>
                  </a:cubicBezTo>
                  <a:cubicBezTo>
                    <a:pt x="160" y="0"/>
                    <a:pt x="176" y="0"/>
                    <a:pt x="192" y="56"/>
                  </a:cubicBezTo>
                  <a:cubicBezTo>
                    <a:pt x="208" y="112"/>
                    <a:pt x="224" y="272"/>
                    <a:pt x="240" y="392"/>
                  </a:cubicBezTo>
                  <a:cubicBezTo>
                    <a:pt x="256" y="512"/>
                    <a:pt x="272" y="712"/>
                    <a:pt x="288" y="776"/>
                  </a:cubicBezTo>
                  <a:cubicBezTo>
                    <a:pt x="304" y="840"/>
                    <a:pt x="320" y="840"/>
                    <a:pt x="336" y="776"/>
                  </a:cubicBezTo>
                  <a:cubicBezTo>
                    <a:pt x="352" y="712"/>
                    <a:pt x="352" y="512"/>
                    <a:pt x="384" y="392"/>
                  </a:cubicBezTo>
                  <a:cubicBezTo>
                    <a:pt x="416" y="272"/>
                    <a:pt x="488" y="112"/>
                    <a:pt x="528" y="56"/>
                  </a:cubicBezTo>
                  <a:cubicBezTo>
                    <a:pt x="568" y="0"/>
                    <a:pt x="600" y="32"/>
                    <a:pt x="624" y="56"/>
                  </a:cubicBezTo>
                  <a:cubicBezTo>
                    <a:pt x="648" y="80"/>
                    <a:pt x="656" y="152"/>
                    <a:pt x="672" y="200"/>
                  </a:cubicBezTo>
                  <a:cubicBezTo>
                    <a:pt x="688" y="248"/>
                    <a:pt x="704" y="296"/>
                    <a:pt x="720" y="34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12"/>
            <p:cNvSpPr>
              <a:spLocks noChangeShapeType="1"/>
            </p:cNvSpPr>
            <p:nvPr/>
          </p:nvSpPr>
          <p:spPr bwMode="auto">
            <a:xfrm>
              <a:off x="3195" y="3696"/>
              <a:ext cx="19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13"/>
            <p:cNvSpPr>
              <a:spLocks noChangeShapeType="1"/>
            </p:cNvSpPr>
            <p:nvPr/>
          </p:nvSpPr>
          <p:spPr bwMode="auto">
            <a:xfrm>
              <a:off x="3247" y="2880"/>
              <a:ext cx="18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7092950" y="10064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跳跃型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2898775" y="5349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无穷型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7218363" y="53498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振荡型</a:t>
            </a:r>
          </a:p>
        </p:txBody>
      </p:sp>
      <p:sp>
        <p:nvSpPr>
          <p:cNvPr id="43019" name="Text Box 17"/>
          <p:cNvSpPr txBox="1">
            <a:spLocks noChangeArrowheads="1"/>
          </p:cNvSpPr>
          <p:nvPr/>
        </p:nvSpPr>
        <p:spPr bwMode="auto">
          <a:xfrm>
            <a:off x="611188" y="3486150"/>
            <a:ext cx="6111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幼圆" pitchFamily="49" charset="-122"/>
              </a:rPr>
              <a:t>第二类间断点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03738" y="549275"/>
            <a:ext cx="3138487" cy="2574925"/>
            <a:chOff x="3168" y="576"/>
            <a:chExt cx="1977" cy="1622"/>
          </a:xfrm>
        </p:grpSpPr>
        <p:sp>
          <p:nvSpPr>
            <p:cNvPr id="43040" name="Line 19"/>
            <p:cNvSpPr>
              <a:spLocks noChangeShapeType="1"/>
            </p:cNvSpPr>
            <p:nvPr/>
          </p:nvSpPr>
          <p:spPr bwMode="auto">
            <a:xfrm>
              <a:off x="3168" y="1814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20"/>
            <p:cNvSpPr>
              <a:spLocks noChangeShapeType="1"/>
            </p:cNvSpPr>
            <p:nvPr/>
          </p:nvSpPr>
          <p:spPr bwMode="auto">
            <a:xfrm flipV="1">
              <a:off x="3596" y="710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Text Box 21"/>
            <p:cNvSpPr txBox="1">
              <a:spLocks noChangeArrowheads="1"/>
            </p:cNvSpPr>
            <p:nvPr/>
          </p:nvSpPr>
          <p:spPr bwMode="auto">
            <a:xfrm>
              <a:off x="3433" y="17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43043" name="Text Box 22"/>
            <p:cNvSpPr txBox="1">
              <a:spLocks noChangeArrowheads="1"/>
            </p:cNvSpPr>
            <p:nvPr/>
          </p:nvSpPr>
          <p:spPr bwMode="auto">
            <a:xfrm>
              <a:off x="3381" y="5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endParaRPr lang="en-US" altLang="zh-CN"/>
            </a:p>
          </p:txBody>
        </p:sp>
        <p:sp>
          <p:nvSpPr>
            <p:cNvPr id="43044" name="Text Box 23"/>
            <p:cNvSpPr txBox="1">
              <a:spLocks noChangeArrowheads="1"/>
            </p:cNvSpPr>
            <p:nvPr/>
          </p:nvSpPr>
          <p:spPr bwMode="auto">
            <a:xfrm>
              <a:off x="4944" y="175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43045" name="Freeform 24"/>
            <p:cNvSpPr>
              <a:spLocks/>
            </p:cNvSpPr>
            <p:nvPr/>
          </p:nvSpPr>
          <p:spPr bwMode="auto">
            <a:xfrm>
              <a:off x="3388" y="1382"/>
              <a:ext cx="728" cy="336"/>
            </a:xfrm>
            <a:custGeom>
              <a:avLst/>
              <a:gdLst>
                <a:gd name="T0" fmla="*/ 0 w 672"/>
                <a:gd name="T1" fmla="*/ 336 h 336"/>
                <a:gd name="T2" fmla="*/ 113 w 672"/>
                <a:gd name="T3" fmla="*/ 192 h 336"/>
                <a:gd name="T4" fmla="*/ 282 w 672"/>
                <a:gd name="T5" fmla="*/ 48 h 336"/>
                <a:gd name="T6" fmla="*/ 451 w 672"/>
                <a:gd name="T7" fmla="*/ 48 h 336"/>
                <a:gd name="T8" fmla="*/ 620 w 672"/>
                <a:gd name="T9" fmla="*/ 96 h 336"/>
                <a:gd name="T10" fmla="*/ 789 w 672"/>
                <a:gd name="T11" fmla="*/ 0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336"/>
                <a:gd name="T20" fmla="*/ 672 w 672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336">
                  <a:moveTo>
                    <a:pt x="0" y="336"/>
                  </a:moveTo>
                  <a:cubicBezTo>
                    <a:pt x="28" y="288"/>
                    <a:pt x="56" y="240"/>
                    <a:pt x="96" y="192"/>
                  </a:cubicBezTo>
                  <a:cubicBezTo>
                    <a:pt x="136" y="144"/>
                    <a:pt x="192" y="72"/>
                    <a:pt x="240" y="48"/>
                  </a:cubicBezTo>
                  <a:cubicBezTo>
                    <a:pt x="288" y="24"/>
                    <a:pt x="336" y="40"/>
                    <a:pt x="384" y="48"/>
                  </a:cubicBezTo>
                  <a:cubicBezTo>
                    <a:pt x="432" y="56"/>
                    <a:pt x="480" y="104"/>
                    <a:pt x="528" y="96"/>
                  </a:cubicBezTo>
                  <a:cubicBezTo>
                    <a:pt x="576" y="88"/>
                    <a:pt x="648" y="16"/>
                    <a:pt x="672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Line 25"/>
            <p:cNvSpPr>
              <a:spLocks noChangeShapeType="1"/>
            </p:cNvSpPr>
            <p:nvPr/>
          </p:nvSpPr>
          <p:spPr bwMode="auto">
            <a:xfrm flipV="1">
              <a:off x="4116" y="109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7" name="Freeform 26"/>
            <p:cNvSpPr>
              <a:spLocks/>
            </p:cNvSpPr>
            <p:nvPr/>
          </p:nvSpPr>
          <p:spPr bwMode="auto">
            <a:xfrm>
              <a:off x="4116" y="886"/>
              <a:ext cx="676" cy="208"/>
            </a:xfrm>
            <a:custGeom>
              <a:avLst/>
              <a:gdLst>
                <a:gd name="T0" fmla="*/ 0 w 624"/>
                <a:gd name="T1" fmla="*/ 208 h 208"/>
                <a:gd name="T2" fmla="*/ 169 w 624"/>
                <a:gd name="T3" fmla="*/ 16 h 208"/>
                <a:gd name="T4" fmla="*/ 394 w 624"/>
                <a:gd name="T5" fmla="*/ 112 h 208"/>
                <a:gd name="T6" fmla="*/ 620 w 624"/>
                <a:gd name="T7" fmla="*/ 160 h 208"/>
                <a:gd name="T8" fmla="*/ 732 w 624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208"/>
                <a:gd name="T17" fmla="*/ 624 w 62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208">
                  <a:moveTo>
                    <a:pt x="0" y="208"/>
                  </a:moveTo>
                  <a:cubicBezTo>
                    <a:pt x="44" y="120"/>
                    <a:pt x="88" y="32"/>
                    <a:pt x="144" y="16"/>
                  </a:cubicBezTo>
                  <a:cubicBezTo>
                    <a:pt x="200" y="0"/>
                    <a:pt x="272" y="88"/>
                    <a:pt x="336" y="112"/>
                  </a:cubicBezTo>
                  <a:cubicBezTo>
                    <a:pt x="400" y="136"/>
                    <a:pt x="480" y="160"/>
                    <a:pt x="528" y="160"/>
                  </a:cubicBezTo>
                  <a:cubicBezTo>
                    <a:pt x="576" y="160"/>
                    <a:pt x="600" y="136"/>
                    <a:pt x="624" y="11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27"/>
            <p:cNvSpPr>
              <a:spLocks noChangeShapeType="1"/>
            </p:cNvSpPr>
            <p:nvPr/>
          </p:nvSpPr>
          <p:spPr bwMode="auto">
            <a:xfrm>
              <a:off x="4116" y="1382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12" name="Object 28"/>
            <p:cNvGraphicFramePr>
              <a:graphicFrameLocks noChangeAspect="1"/>
            </p:cNvGraphicFramePr>
            <p:nvPr/>
          </p:nvGraphicFramePr>
          <p:xfrm>
            <a:off x="4064" y="1798"/>
            <a:ext cx="165" cy="192"/>
          </p:xfrm>
          <a:graphic>
            <a:graphicData uri="http://schemas.openxmlformats.org/presentationml/2006/ole">
              <p:oleObj spid="_x0000_s458862" name="公式" r:id="rId3" imgW="393529" imgH="457002" progId="Equation.3">
                <p:embed/>
              </p:oleObj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50950" y="3140075"/>
            <a:ext cx="2773363" cy="2819400"/>
            <a:chOff x="758" y="2208"/>
            <a:chExt cx="1747" cy="1776"/>
          </a:xfrm>
        </p:grpSpPr>
        <p:sp>
          <p:nvSpPr>
            <p:cNvPr id="43032" name="Line 30"/>
            <p:cNvSpPr>
              <a:spLocks noChangeShapeType="1"/>
            </p:cNvSpPr>
            <p:nvPr/>
          </p:nvSpPr>
          <p:spPr bwMode="auto">
            <a:xfrm>
              <a:off x="758" y="3264"/>
              <a:ext cx="17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31"/>
            <p:cNvSpPr>
              <a:spLocks noChangeShapeType="1"/>
            </p:cNvSpPr>
            <p:nvPr/>
          </p:nvSpPr>
          <p:spPr bwMode="auto">
            <a:xfrm flipV="1">
              <a:off x="1190" y="225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Text Box 32"/>
            <p:cNvSpPr txBox="1">
              <a:spLocks noChangeArrowheads="1"/>
            </p:cNvSpPr>
            <p:nvPr/>
          </p:nvSpPr>
          <p:spPr bwMode="auto">
            <a:xfrm>
              <a:off x="989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43035" name="Text Box 33"/>
            <p:cNvSpPr txBox="1">
              <a:spLocks noChangeArrowheads="1"/>
            </p:cNvSpPr>
            <p:nvPr/>
          </p:nvSpPr>
          <p:spPr bwMode="auto">
            <a:xfrm>
              <a:off x="988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endParaRPr lang="en-US" altLang="zh-CN"/>
            </a:p>
          </p:txBody>
        </p:sp>
        <p:sp>
          <p:nvSpPr>
            <p:cNvPr id="43036" name="Text Box 34"/>
            <p:cNvSpPr txBox="1">
              <a:spLocks noChangeArrowheads="1"/>
            </p:cNvSpPr>
            <p:nvPr/>
          </p:nvSpPr>
          <p:spPr bwMode="auto">
            <a:xfrm>
              <a:off x="2304" y="32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43037" name="Freeform 35"/>
            <p:cNvSpPr>
              <a:spLocks/>
            </p:cNvSpPr>
            <p:nvPr/>
          </p:nvSpPr>
          <p:spPr bwMode="auto">
            <a:xfrm>
              <a:off x="878" y="2728"/>
              <a:ext cx="728" cy="1160"/>
            </a:xfrm>
            <a:custGeom>
              <a:avLst/>
              <a:gdLst>
                <a:gd name="T0" fmla="*/ 0 w 864"/>
                <a:gd name="T1" fmla="*/ 96 h 1208"/>
                <a:gd name="T2" fmla="*/ 102 w 864"/>
                <a:gd name="T3" fmla="*/ 8 h 1208"/>
                <a:gd name="T4" fmla="*/ 238 w 864"/>
                <a:gd name="T5" fmla="*/ 52 h 1208"/>
                <a:gd name="T6" fmla="*/ 375 w 864"/>
                <a:gd name="T7" fmla="*/ 229 h 1208"/>
                <a:gd name="T8" fmla="*/ 477 w 864"/>
                <a:gd name="T9" fmla="*/ 450 h 1208"/>
                <a:gd name="T10" fmla="*/ 580 w 864"/>
                <a:gd name="T11" fmla="*/ 804 h 1208"/>
                <a:gd name="T12" fmla="*/ 613 w 864"/>
                <a:gd name="T13" fmla="*/ 1114 h 12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1208"/>
                <a:gd name="T23" fmla="*/ 864 w 864"/>
                <a:gd name="T24" fmla="*/ 1208 h 12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1208">
                  <a:moveTo>
                    <a:pt x="0" y="104"/>
                  </a:moveTo>
                  <a:cubicBezTo>
                    <a:pt x="44" y="60"/>
                    <a:pt x="88" y="16"/>
                    <a:pt x="144" y="8"/>
                  </a:cubicBezTo>
                  <a:cubicBezTo>
                    <a:pt x="200" y="0"/>
                    <a:pt x="272" y="16"/>
                    <a:pt x="336" y="56"/>
                  </a:cubicBezTo>
                  <a:cubicBezTo>
                    <a:pt x="400" y="96"/>
                    <a:pt x="472" y="176"/>
                    <a:pt x="528" y="248"/>
                  </a:cubicBezTo>
                  <a:cubicBezTo>
                    <a:pt x="584" y="320"/>
                    <a:pt x="624" y="384"/>
                    <a:pt x="672" y="488"/>
                  </a:cubicBezTo>
                  <a:cubicBezTo>
                    <a:pt x="720" y="592"/>
                    <a:pt x="784" y="752"/>
                    <a:pt x="816" y="872"/>
                  </a:cubicBezTo>
                  <a:cubicBezTo>
                    <a:pt x="848" y="992"/>
                    <a:pt x="856" y="1152"/>
                    <a:pt x="864" y="120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Line 36"/>
            <p:cNvSpPr>
              <a:spLocks noChangeShapeType="1"/>
            </p:cNvSpPr>
            <p:nvPr/>
          </p:nvSpPr>
          <p:spPr bwMode="auto">
            <a:xfrm flipV="1">
              <a:off x="1658" y="2304"/>
              <a:ext cx="0" cy="15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Freeform 37"/>
            <p:cNvSpPr>
              <a:spLocks/>
            </p:cNvSpPr>
            <p:nvPr/>
          </p:nvSpPr>
          <p:spPr bwMode="auto">
            <a:xfrm>
              <a:off x="1710" y="2352"/>
              <a:ext cx="520" cy="544"/>
            </a:xfrm>
            <a:custGeom>
              <a:avLst/>
              <a:gdLst>
                <a:gd name="T0" fmla="*/ 0 w 480"/>
                <a:gd name="T1" fmla="*/ 0 h 544"/>
                <a:gd name="T2" fmla="*/ 56 w 480"/>
                <a:gd name="T3" fmla="*/ 384 h 544"/>
                <a:gd name="T4" fmla="*/ 225 w 480"/>
                <a:gd name="T5" fmla="*/ 528 h 544"/>
                <a:gd name="T6" fmla="*/ 394 w 480"/>
                <a:gd name="T7" fmla="*/ 480 h 544"/>
                <a:gd name="T8" fmla="*/ 563 w 480"/>
                <a:gd name="T9" fmla="*/ 288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44"/>
                <a:gd name="T17" fmla="*/ 480 w 48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44">
                  <a:moveTo>
                    <a:pt x="0" y="0"/>
                  </a:moveTo>
                  <a:cubicBezTo>
                    <a:pt x="8" y="148"/>
                    <a:pt x="16" y="296"/>
                    <a:pt x="48" y="384"/>
                  </a:cubicBezTo>
                  <a:cubicBezTo>
                    <a:pt x="80" y="472"/>
                    <a:pt x="144" y="512"/>
                    <a:pt x="192" y="528"/>
                  </a:cubicBezTo>
                  <a:cubicBezTo>
                    <a:pt x="240" y="544"/>
                    <a:pt x="288" y="520"/>
                    <a:pt x="336" y="480"/>
                  </a:cubicBezTo>
                  <a:cubicBezTo>
                    <a:pt x="384" y="440"/>
                    <a:pt x="456" y="320"/>
                    <a:pt x="480" y="2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11" name="Object 38"/>
            <p:cNvGraphicFramePr>
              <a:graphicFrameLocks noChangeAspect="1"/>
            </p:cNvGraphicFramePr>
            <p:nvPr/>
          </p:nvGraphicFramePr>
          <p:xfrm>
            <a:off x="1717" y="3264"/>
            <a:ext cx="165" cy="192"/>
          </p:xfrm>
          <a:graphic>
            <a:graphicData uri="http://schemas.openxmlformats.org/presentationml/2006/ole">
              <p:oleObj spid="_x0000_s458863" name="公式" r:id="rId4" imgW="393529" imgH="457002" progId="Equation.3">
                <p:embed/>
              </p:oleObj>
            </a:graphicData>
          </a:graphic>
        </p:graphicFrame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304925" y="590550"/>
            <a:ext cx="2719388" cy="2473325"/>
            <a:chOff x="1012" y="458"/>
            <a:chExt cx="1713" cy="1558"/>
          </a:xfrm>
        </p:grpSpPr>
        <p:grpSp>
          <p:nvGrpSpPr>
            <p:cNvPr id="43023" name="Group 40"/>
            <p:cNvGrpSpPr>
              <a:grpSpLocks/>
            </p:cNvGrpSpPr>
            <p:nvPr/>
          </p:nvGrpSpPr>
          <p:grpSpPr bwMode="auto">
            <a:xfrm>
              <a:off x="1012" y="458"/>
              <a:ext cx="1713" cy="1558"/>
              <a:chOff x="840" y="602"/>
              <a:chExt cx="1713" cy="1558"/>
            </a:xfrm>
          </p:grpSpPr>
          <p:sp>
            <p:nvSpPr>
              <p:cNvPr id="43025" name="Line 41"/>
              <p:cNvSpPr>
                <a:spLocks noChangeShapeType="1"/>
              </p:cNvSpPr>
              <p:nvPr/>
            </p:nvSpPr>
            <p:spPr bwMode="auto">
              <a:xfrm>
                <a:off x="840" y="1824"/>
                <a:ext cx="1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Line 42"/>
              <p:cNvSpPr>
                <a:spLocks noChangeShapeType="1"/>
              </p:cNvSpPr>
              <p:nvPr/>
            </p:nvSpPr>
            <p:spPr bwMode="auto">
              <a:xfrm flipV="1">
                <a:off x="1368" y="720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Text Box 43"/>
              <p:cNvSpPr txBox="1">
                <a:spLocks noChangeArrowheads="1"/>
              </p:cNvSpPr>
              <p:nvPr/>
            </p:nvSpPr>
            <p:spPr bwMode="auto">
              <a:xfrm>
                <a:off x="1190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  <a:endParaRPr lang="en-US" altLang="zh-CN"/>
              </a:p>
            </p:txBody>
          </p:sp>
          <p:sp>
            <p:nvSpPr>
              <p:cNvPr id="43028" name="Text Box 44"/>
              <p:cNvSpPr txBox="1">
                <a:spLocks noChangeArrowheads="1"/>
              </p:cNvSpPr>
              <p:nvPr/>
            </p:nvSpPr>
            <p:spPr bwMode="auto">
              <a:xfrm>
                <a:off x="1138" y="60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  <a:endParaRPr lang="en-US" altLang="zh-CN"/>
              </a:p>
            </p:txBody>
          </p:sp>
          <p:sp>
            <p:nvSpPr>
              <p:cNvPr id="43029" name="Text Box 45"/>
              <p:cNvSpPr txBox="1">
                <a:spLocks noChangeArrowheads="1"/>
              </p:cNvSpPr>
              <p:nvPr/>
            </p:nvSpPr>
            <p:spPr bwMode="auto">
              <a:xfrm>
                <a:off x="2352" y="177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  <a:endParaRPr lang="en-US" altLang="zh-CN"/>
              </a:p>
            </p:txBody>
          </p:sp>
          <p:sp>
            <p:nvSpPr>
              <p:cNvPr id="43030" name="Freeform 46"/>
              <p:cNvSpPr>
                <a:spLocks/>
              </p:cNvSpPr>
              <p:nvPr/>
            </p:nvSpPr>
            <p:spPr bwMode="auto">
              <a:xfrm>
                <a:off x="1056" y="1200"/>
                <a:ext cx="1196" cy="536"/>
              </a:xfrm>
              <a:custGeom>
                <a:avLst/>
                <a:gdLst>
                  <a:gd name="T0" fmla="*/ 0 w 1104"/>
                  <a:gd name="T1" fmla="*/ 480 h 536"/>
                  <a:gd name="T2" fmla="*/ 113 w 1104"/>
                  <a:gd name="T3" fmla="*/ 528 h 536"/>
                  <a:gd name="T4" fmla="*/ 282 w 1104"/>
                  <a:gd name="T5" fmla="*/ 432 h 536"/>
                  <a:gd name="T6" fmla="*/ 507 w 1104"/>
                  <a:gd name="T7" fmla="*/ 240 h 536"/>
                  <a:gd name="T8" fmla="*/ 789 w 1104"/>
                  <a:gd name="T9" fmla="*/ 48 h 536"/>
                  <a:gd name="T10" fmla="*/ 958 w 1104"/>
                  <a:gd name="T11" fmla="*/ 0 h 536"/>
                  <a:gd name="T12" fmla="*/ 1070 w 1104"/>
                  <a:gd name="T13" fmla="*/ 48 h 536"/>
                  <a:gd name="T14" fmla="*/ 1183 w 1104"/>
                  <a:gd name="T15" fmla="*/ 144 h 536"/>
                  <a:gd name="T16" fmla="*/ 1296 w 1104"/>
                  <a:gd name="T17" fmla="*/ 96 h 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4"/>
                  <a:gd name="T28" fmla="*/ 0 h 536"/>
                  <a:gd name="T29" fmla="*/ 1104 w 1104"/>
                  <a:gd name="T30" fmla="*/ 536 h 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4" h="536">
                    <a:moveTo>
                      <a:pt x="0" y="480"/>
                    </a:moveTo>
                    <a:cubicBezTo>
                      <a:pt x="28" y="508"/>
                      <a:pt x="56" y="536"/>
                      <a:pt x="96" y="528"/>
                    </a:cubicBezTo>
                    <a:cubicBezTo>
                      <a:pt x="136" y="520"/>
                      <a:pt x="184" y="480"/>
                      <a:pt x="240" y="432"/>
                    </a:cubicBezTo>
                    <a:cubicBezTo>
                      <a:pt x="296" y="384"/>
                      <a:pt x="360" y="304"/>
                      <a:pt x="432" y="240"/>
                    </a:cubicBezTo>
                    <a:cubicBezTo>
                      <a:pt x="504" y="176"/>
                      <a:pt x="608" y="88"/>
                      <a:pt x="672" y="48"/>
                    </a:cubicBezTo>
                    <a:cubicBezTo>
                      <a:pt x="736" y="8"/>
                      <a:pt x="776" y="0"/>
                      <a:pt x="816" y="0"/>
                    </a:cubicBezTo>
                    <a:cubicBezTo>
                      <a:pt x="856" y="0"/>
                      <a:pt x="880" y="24"/>
                      <a:pt x="912" y="48"/>
                    </a:cubicBezTo>
                    <a:cubicBezTo>
                      <a:pt x="944" y="72"/>
                      <a:pt x="976" y="136"/>
                      <a:pt x="1008" y="144"/>
                    </a:cubicBezTo>
                    <a:cubicBezTo>
                      <a:pt x="1040" y="152"/>
                      <a:pt x="1072" y="124"/>
                      <a:pt x="1104" y="96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Line 47"/>
              <p:cNvSpPr>
                <a:spLocks noChangeShapeType="1"/>
              </p:cNvSpPr>
              <p:nvPr/>
            </p:nvSpPr>
            <p:spPr bwMode="auto">
              <a:xfrm>
                <a:off x="1680" y="134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10" name="Object 48"/>
              <p:cNvGraphicFramePr>
                <a:graphicFrameLocks noChangeAspect="1"/>
              </p:cNvGraphicFramePr>
              <p:nvPr/>
            </p:nvGraphicFramePr>
            <p:xfrm>
              <a:off x="1611" y="1800"/>
              <a:ext cx="165" cy="192"/>
            </p:xfrm>
            <a:graphic>
              <a:graphicData uri="http://schemas.openxmlformats.org/presentationml/2006/ole">
                <p:oleObj spid="_x0000_s458864" name="公式" r:id="rId5" imgW="393529" imgH="457002" progId="Equation.3">
                  <p:embed/>
                </p:oleObj>
              </a:graphicData>
            </a:graphic>
          </p:graphicFrame>
        </p:grpSp>
        <p:sp>
          <p:nvSpPr>
            <p:cNvPr id="43024" name="Oval 49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688947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50" grpId="0" autoUpdateAnimBg="0"/>
      <p:bldP spid="116751" grpId="0" autoUpdateAnimBg="0"/>
      <p:bldP spid="11675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73113"/>
            <a:ext cx="77724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</a:rPr>
              <a:t>4.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</a:rPr>
              <a:t>连续函数的四则运算与初等函数的连续性</a:t>
            </a:r>
            <a:br>
              <a:rPr lang="zh-CN" altLang="en-US" sz="2800" b="1" dirty="0">
                <a:solidFill>
                  <a:srgbClr val="9933FF"/>
                </a:solidFill>
                <a:latin typeface="黑体" pitchFamily="2" charset="-122"/>
              </a:rPr>
            </a:b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</a:rPr>
              <a:t> 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552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</a:rPr>
              <a:t>连续函数的和差积商的连续性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14400" y="2895600"/>
            <a:ext cx="387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</a:rPr>
              <a:t>复合函数的连续性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33450" y="3581400"/>
            <a:ext cx="370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</a:rPr>
              <a:t>初等函数的连续性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zh-CN" sz="2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763713" y="4284663"/>
            <a:ext cx="5715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定义区间与定义域的区别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求极限的又一种方法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914400" y="2224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</a:rPr>
              <a:t>反函数的连续性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31972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64" grpId="0" autoUpdateAnimBg="0"/>
      <p:bldP spid="117765" grpId="0" autoUpdateAnimBg="0"/>
      <p:bldP spid="117766" grpId="0" autoUpdateAnimBg="0"/>
      <p:bldP spid="1177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989263" y="9906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 业      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620069" y="1995488"/>
            <a:ext cx="619229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FF"/>
                </a:solidFill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</a:rPr>
              <a:t>99</a:t>
            </a:r>
            <a:r>
              <a:rPr lang="en-US" altLang="en-US" sz="3600" b="1" dirty="0">
                <a:solidFill>
                  <a:srgbClr val="0000FF"/>
                </a:solidFill>
              </a:rPr>
              <a:t>:  </a:t>
            </a:r>
            <a:r>
              <a:rPr lang="en-US" altLang="zh-CN" sz="3600" b="1" dirty="0">
                <a:solidFill>
                  <a:srgbClr val="0000FF"/>
                </a:solidFill>
              </a:rPr>
              <a:t>1(2), </a:t>
            </a:r>
            <a:r>
              <a:rPr lang="en-US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2(</a:t>
            </a:r>
            <a:r>
              <a:rPr lang="zh-CN" altLang="en-US" sz="3600" b="1" dirty="0">
                <a:solidFill>
                  <a:srgbClr val="0000FF"/>
                </a:solidFill>
              </a:rPr>
              <a:t>单</a:t>
            </a:r>
            <a:r>
              <a:rPr lang="en-US" altLang="zh-CN" sz="3600" b="1" dirty="0">
                <a:solidFill>
                  <a:srgbClr val="0000FF"/>
                </a:solidFill>
              </a:rPr>
              <a:t>), 5, 6, 7(</a:t>
            </a:r>
            <a:r>
              <a:rPr lang="zh-CN" altLang="en-US" sz="3600" b="1" dirty="0">
                <a:solidFill>
                  <a:srgbClr val="0000FF"/>
                </a:solidFill>
              </a:rPr>
              <a:t>单</a:t>
            </a:r>
            <a:r>
              <a:rPr lang="en-US" altLang="zh-CN" sz="3600" b="1" dirty="0">
                <a:solidFill>
                  <a:srgbClr val="0000FF"/>
                </a:solidFill>
              </a:rPr>
              <a:t>),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          8(2,3,5,7,9), 9.</a:t>
            </a:r>
          </a:p>
        </p:txBody>
      </p:sp>
    </p:spTree>
    <p:extLst>
      <p:ext uri="{BB962C8B-B14F-4D97-AF65-F5344CB8AC3E}">
        <p14:creationId xmlns:p14="http://schemas.microsoft.com/office/powerpoint/2010/main" xmlns="" val="419446693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39750" y="476250"/>
          <a:ext cx="8455025" cy="725488"/>
        </p:xfrm>
        <a:graphic>
          <a:graphicData uri="http://schemas.openxmlformats.org/presentationml/2006/ole">
            <p:oleObj spid="_x0000_s428255" name="公式" r:id="rId3" imgW="9055100" imgH="800100" progId="Equation.3">
              <p:embed/>
            </p:oleObj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98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3274154"/>
              </p:ext>
            </p:extLst>
          </p:nvPr>
        </p:nvGraphicFramePr>
        <p:xfrm>
          <a:off x="1043608" y="1363663"/>
          <a:ext cx="2436813" cy="625475"/>
        </p:xfrm>
        <a:graphic>
          <a:graphicData uri="http://schemas.openxmlformats.org/presentationml/2006/ole">
            <p:oleObj spid="_x0000_s428256" name="公式" r:id="rId4" imgW="2324035" imgH="600075" progId="Equation.3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3747956"/>
              </p:ext>
            </p:extLst>
          </p:nvPr>
        </p:nvGraphicFramePr>
        <p:xfrm>
          <a:off x="683569" y="3948513"/>
          <a:ext cx="6840759" cy="573581"/>
        </p:xfrm>
        <a:graphic>
          <a:graphicData uri="http://schemas.openxmlformats.org/presentationml/2006/ole">
            <p:oleObj spid="_x0000_s428257" name="公式" r:id="rId5" imgW="7149960" imgH="6094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9869432"/>
              </p:ext>
            </p:extLst>
          </p:nvPr>
        </p:nvGraphicFramePr>
        <p:xfrm>
          <a:off x="804863" y="2766161"/>
          <a:ext cx="5855369" cy="894613"/>
        </p:xfrm>
        <a:graphic>
          <a:graphicData uri="http://schemas.openxmlformats.org/presentationml/2006/ole">
            <p:oleObj spid="_x0000_s428258" name="公式" r:id="rId6" imgW="5968800" imgH="927000" progId="Equation.3">
              <p:embed/>
            </p:oleObj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6480225"/>
              </p:ext>
            </p:extLst>
          </p:nvPr>
        </p:nvGraphicFramePr>
        <p:xfrm>
          <a:off x="857250" y="2079230"/>
          <a:ext cx="4866878" cy="606820"/>
        </p:xfrm>
        <a:graphic>
          <a:graphicData uri="http://schemas.openxmlformats.org/presentationml/2006/ole">
            <p:oleObj spid="_x0000_s428259" name="公式" r:id="rId7" imgW="4533840" imgH="60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93685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38175" y="620713"/>
          <a:ext cx="7605713" cy="793750"/>
        </p:xfrm>
        <a:graphic>
          <a:graphicData uri="http://schemas.openxmlformats.org/presentationml/2006/ole">
            <p:oleObj spid="_x0000_s429310" name="公式" r:id="rId3" imgW="7289800" imgH="77470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684213" y="1477963"/>
          <a:ext cx="4041775" cy="871537"/>
        </p:xfrm>
        <a:graphic>
          <a:graphicData uri="http://schemas.openxmlformats.org/presentationml/2006/ole">
            <p:oleObj spid="_x0000_s429311" name="公式" r:id="rId4" imgW="3873500" imgH="850900" progId="Equation.3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932363" y="1700213"/>
          <a:ext cx="1987550" cy="623887"/>
        </p:xfrm>
        <a:graphic>
          <a:graphicData uri="http://schemas.openxmlformats.org/presentationml/2006/ole">
            <p:oleObj spid="_x0000_s429312" name="公式" r:id="rId5" imgW="1905000" imgH="609600" progId="Equation.3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746125" y="2605088"/>
          <a:ext cx="2887663" cy="690562"/>
        </p:xfrm>
        <a:graphic>
          <a:graphicData uri="http://schemas.openxmlformats.org/presentationml/2006/ole">
            <p:oleObj spid="_x0000_s429313" name="公式" r:id="rId6" imgW="2762218" imgH="666636" progId="Equation.3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755650" y="3357563"/>
          <a:ext cx="5111750" cy="509587"/>
        </p:xfrm>
        <a:graphic>
          <a:graphicData uri="http://schemas.openxmlformats.org/presentationml/2006/ole">
            <p:oleObj spid="_x0000_s429314" name="公式" r:id="rId7" imgW="4514947" imgH="447838" progId="Equation.3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611188" y="4005263"/>
          <a:ext cx="6677025" cy="690562"/>
        </p:xfrm>
        <a:graphic>
          <a:graphicData uri="http://schemas.openxmlformats.org/presentationml/2006/ole">
            <p:oleObj spid="_x0000_s429315" name="公式" r:id="rId8" imgW="6391267" imgH="666636" progId="Equation.3">
              <p:embed/>
            </p:oleObj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684213" y="5013325"/>
          <a:ext cx="7162800" cy="427038"/>
        </p:xfrm>
        <a:graphic>
          <a:graphicData uri="http://schemas.openxmlformats.org/presentationml/2006/ole">
            <p:oleObj spid="_x0000_s429316" name="公式" r:id="rId9" imgW="76708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75677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589696" y="619764"/>
            <a:ext cx="2410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单侧连续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524000"/>
            <a:ext cx="8229600" cy="979488"/>
            <a:chOff x="511" y="2935"/>
            <a:chExt cx="4913" cy="617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511" y="2935"/>
            <a:ext cx="4913" cy="617"/>
          </p:xfrm>
          <a:graphic>
            <a:graphicData uri="http://schemas.openxmlformats.org/presentationml/2006/ole">
              <p:oleObj spid="_x0000_s430190" name="公式" r:id="rId3" imgW="7975600" imgH="1003300" progId="Equation.3">
                <p:embed/>
              </p:oleObj>
            </a:graphicData>
          </a:graphic>
        </p:graphicFrame>
        <p:sp>
          <p:nvSpPr>
            <p:cNvPr id="5130" name="Line 5"/>
            <p:cNvSpPr>
              <a:spLocks noChangeShapeType="1"/>
            </p:cNvSpPr>
            <p:nvPr/>
          </p:nvSpPr>
          <p:spPr bwMode="auto">
            <a:xfrm>
              <a:off x="2256" y="3528"/>
              <a:ext cx="62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38200" y="41529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定理</a:t>
            </a:r>
            <a:endParaRPr lang="zh-CN" altLang="en-US" sz="2800" b="1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865313" y="4260850"/>
          <a:ext cx="6364287" cy="912813"/>
        </p:xfrm>
        <a:graphic>
          <a:graphicData uri="http://schemas.openxmlformats.org/presentationml/2006/ole">
            <p:oleObj spid="_x0000_s430191" name="公式" r:id="rId4" imgW="6686453" imgH="971452" progId="Equation.3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2895600"/>
            <a:ext cx="7799388" cy="979488"/>
            <a:chOff x="528" y="528"/>
            <a:chExt cx="4913" cy="617"/>
          </a:xfrm>
        </p:grpSpPr>
        <p:graphicFrame>
          <p:nvGraphicFramePr>
            <p:cNvPr id="5123" name="Object 9"/>
            <p:cNvGraphicFramePr>
              <a:graphicFrameLocks noChangeAspect="1"/>
            </p:cNvGraphicFramePr>
            <p:nvPr/>
          </p:nvGraphicFramePr>
          <p:xfrm>
            <a:off x="528" y="528"/>
            <a:ext cx="4913" cy="617"/>
          </p:xfrm>
          <a:graphic>
            <a:graphicData uri="http://schemas.openxmlformats.org/presentationml/2006/ole">
              <p:oleObj spid="_x0000_s430192" name="公式" r:id="rId5" imgW="7975600" imgH="1003300" progId="Equation.3">
                <p:embed/>
              </p:oleObj>
            </a:graphicData>
          </a:graphic>
        </p:graphicFrame>
        <p:sp>
          <p:nvSpPr>
            <p:cNvPr id="5129" name="Line 10"/>
            <p:cNvSpPr>
              <a:spLocks noChangeShapeType="1"/>
            </p:cNvSpPr>
            <p:nvPr/>
          </p:nvSpPr>
          <p:spPr bwMode="auto">
            <a:xfrm>
              <a:off x="2256" y="1104"/>
              <a:ext cx="624" cy="0"/>
            </a:xfrm>
            <a:prstGeom prst="line">
              <a:avLst/>
            </a:prstGeom>
            <a:noFill/>
            <a:ln w="158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44666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2"/>
          <p:cNvSpPr txBox="1">
            <a:spLocks noChangeArrowheads="1"/>
          </p:cNvSpPr>
          <p:nvPr/>
        </p:nvSpPr>
        <p:spPr bwMode="auto">
          <a:xfrm>
            <a:off x="850900" y="1023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662113" y="869950"/>
          <a:ext cx="6643687" cy="1427163"/>
        </p:xfrm>
        <a:graphic>
          <a:graphicData uri="http://schemas.openxmlformats.org/presentationml/2006/ole">
            <p:oleObj spid="_x0000_s431394" name="公式" r:id="rId3" imgW="7239000" imgH="1574800" progId="Equation.3">
              <p:embed/>
            </p:oleObj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50900" y="27384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630363" y="2789238"/>
          <a:ext cx="3462337" cy="585787"/>
        </p:xfrm>
        <a:graphic>
          <a:graphicData uri="http://schemas.openxmlformats.org/presentationml/2006/ole">
            <p:oleObj spid="_x0000_s431395" name="公式" r:id="rId4" imgW="3378200" imgH="571500" progId="Equation.3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165725" y="2843213"/>
          <a:ext cx="544513" cy="323850"/>
        </p:xfrm>
        <a:graphic>
          <a:graphicData uri="http://schemas.openxmlformats.org/presentationml/2006/ole">
            <p:oleObj spid="_x0000_s431396" name="公式" r:id="rId5" imgW="532937" imgH="317225" progId="Equation.3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5659438" y="2844800"/>
          <a:ext cx="1211262" cy="414338"/>
        </p:xfrm>
        <a:graphic>
          <a:graphicData uri="http://schemas.openxmlformats.org/presentationml/2006/ole">
            <p:oleObj spid="_x0000_s431397" name="公式" r:id="rId6" imgW="1180588" imgH="406224" progId="Equation.3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622425" y="3549650"/>
          <a:ext cx="3465513" cy="585788"/>
        </p:xfrm>
        <a:graphic>
          <a:graphicData uri="http://schemas.openxmlformats.org/presentationml/2006/ole">
            <p:oleObj spid="_x0000_s431398" name="公式" r:id="rId7" imgW="3378200" imgH="571500" progId="Equation.3">
              <p:embed/>
            </p:oleObj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092700" y="3613150"/>
          <a:ext cx="768350" cy="323850"/>
        </p:xfrm>
        <a:graphic>
          <a:graphicData uri="http://schemas.openxmlformats.org/presentationml/2006/ole">
            <p:oleObj spid="_x0000_s431399" name="公式" r:id="rId8" imgW="748975" imgH="317362" progId="Equation.3">
              <p:embed/>
            </p:oleObj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5849938" y="3602038"/>
          <a:ext cx="1212850" cy="414337"/>
        </p:xfrm>
        <a:graphic>
          <a:graphicData uri="http://schemas.openxmlformats.org/presentationml/2006/ole">
            <p:oleObj spid="_x0000_s431400" name="公式" r:id="rId9" imgW="1180588" imgH="406224" progId="Equation.3">
              <p:embed/>
            </p:oleObj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536700" y="43703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右连续但不左连续 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649413" y="5065713"/>
          <a:ext cx="4805362" cy="420687"/>
        </p:xfrm>
        <a:graphic>
          <a:graphicData uri="http://schemas.openxmlformats.org/presentationml/2006/ole">
            <p:oleObj spid="_x0000_s431401" name="公式" r:id="rId10" imgW="5232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7187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68288" y="188913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连续函数与连续区间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3800" y="754658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在区间上每一点都连续的函数</a:t>
            </a:r>
            <a:r>
              <a:rPr lang="en-US" altLang="zh-CN" sz="2800" b="1" dirty="0">
                <a:ea typeface="黑体" pitchFamily="2" charset="-122"/>
              </a:rPr>
              <a:t>,</a:t>
            </a:r>
            <a:r>
              <a:rPr lang="zh-CN" altLang="en-US" sz="2800" b="1" dirty="0">
                <a:ea typeface="黑体" pitchFamily="2" charset="-122"/>
              </a:rPr>
              <a:t>叫做在该区间上的</a:t>
            </a:r>
            <a:r>
              <a:rPr lang="zh-CN" altLang="en-US" sz="2800" b="1" u="sng" dirty="0">
                <a:solidFill>
                  <a:schemeClr val="accent2"/>
                </a:solidFill>
                <a:ea typeface="黑体" pitchFamily="2" charset="-122"/>
              </a:rPr>
              <a:t>连续函数</a:t>
            </a:r>
            <a:r>
              <a:rPr lang="en-US" altLang="zh-CN" sz="2800" b="1" dirty="0">
                <a:ea typeface="黑体" pitchFamily="2" charset="-122"/>
              </a:rPr>
              <a:t>,</a:t>
            </a:r>
            <a:r>
              <a:rPr lang="zh-CN" altLang="en-US" sz="2800" b="1" dirty="0">
                <a:ea typeface="黑体" pitchFamily="2" charset="-122"/>
              </a:rPr>
              <a:t>或者说函数在该区间上连续</a:t>
            </a:r>
            <a:r>
              <a:rPr lang="en-US" altLang="zh-CN" sz="2800" b="1" dirty="0">
                <a:ea typeface="黑体" pitchFamily="2" charset="-122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328351"/>
              </p:ext>
            </p:extLst>
          </p:nvPr>
        </p:nvGraphicFramePr>
        <p:xfrm>
          <a:off x="395536" y="1736403"/>
          <a:ext cx="7750175" cy="1557337"/>
        </p:xfrm>
        <a:graphic>
          <a:graphicData uri="http://schemas.openxmlformats.org/presentationml/2006/ole">
            <p:oleObj spid="_x0000_s434250" name="公式" r:id="rId3" imgW="7772400" imgH="1625600" progId="Equation.3">
              <p:embed/>
            </p:oleObj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4368" y="34290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</a:rPr>
              <a:t>连续函数的图形是一条连续而不间断的曲线</a:t>
            </a:r>
            <a:r>
              <a:rPr lang="en-US" altLang="zh-CN" sz="2800" b="1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3723" y="407707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2333400"/>
              </p:ext>
            </p:extLst>
          </p:nvPr>
        </p:nvGraphicFramePr>
        <p:xfrm>
          <a:off x="373260" y="4615235"/>
          <a:ext cx="8231188" cy="461962"/>
        </p:xfrm>
        <a:graphic>
          <a:graphicData uri="http://schemas.openxmlformats.org/presentationml/2006/ole">
            <p:oleObj spid="_x0000_s434251" name="公式" r:id="rId4" imgW="83820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7226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3" grpId="0" autoUpdateAnimBg="0"/>
      <p:bldP spid="43014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675</Words>
  <Application>Microsoft Office PowerPoint</Application>
  <PresentationFormat>全屏显示(4:3)</PresentationFormat>
  <Paragraphs>140</Paragraphs>
  <Slides>42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Office 主题​​</vt:lpstr>
      <vt:lpstr>Document</vt:lpstr>
      <vt:lpstr>公式</vt:lpstr>
      <vt:lpstr>Equation</vt:lpstr>
      <vt:lpstr>BMP 图象</vt:lpstr>
      <vt:lpstr>第二节  连续函数 </vt:lpstr>
      <vt:lpstr>一、连续函数的定义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二、间断点及其分类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三、连续函数的运算     与初等函数的连续性</vt:lpstr>
      <vt:lpstr>2. 反函数与复合函数的连续性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3. 初等函数的连续性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四、小结</vt:lpstr>
      <vt:lpstr>幻灯片 40</vt:lpstr>
      <vt:lpstr>4.连续函数的四则运算与初等函数的连续性  </vt:lpstr>
      <vt:lpstr>幻灯片 42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532</cp:revision>
  <dcterms:created xsi:type="dcterms:W3CDTF">2011-08-03T11:31:34Z</dcterms:created>
  <dcterms:modified xsi:type="dcterms:W3CDTF">2017-10-23T00:42:10Z</dcterms:modified>
</cp:coreProperties>
</file>