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768" r:id="rId2"/>
    <p:sldId id="833" r:id="rId3"/>
    <p:sldId id="834" r:id="rId4"/>
    <p:sldId id="835" r:id="rId5"/>
    <p:sldId id="836" r:id="rId6"/>
    <p:sldId id="843" r:id="rId7"/>
    <p:sldId id="865" r:id="rId8"/>
    <p:sldId id="844" r:id="rId9"/>
    <p:sldId id="887" r:id="rId10"/>
    <p:sldId id="874" r:id="rId11"/>
    <p:sldId id="891" r:id="rId12"/>
    <p:sldId id="895" r:id="rId13"/>
    <p:sldId id="850" r:id="rId14"/>
    <p:sldId id="851" r:id="rId15"/>
    <p:sldId id="852" r:id="rId16"/>
    <p:sldId id="866" r:id="rId17"/>
    <p:sldId id="869" r:id="rId18"/>
    <p:sldId id="872" r:id="rId19"/>
    <p:sldId id="888" r:id="rId20"/>
    <p:sldId id="892" r:id="rId21"/>
    <p:sldId id="881" r:id="rId22"/>
    <p:sldId id="894" r:id="rId23"/>
    <p:sldId id="893" r:id="rId24"/>
    <p:sldId id="890" r:id="rId25"/>
    <p:sldId id="889" r:id="rId26"/>
    <p:sldId id="883" r:id="rId27"/>
    <p:sldId id="885" r:id="rId28"/>
    <p:sldId id="886" r:id="rId29"/>
    <p:sldId id="857" r:id="rId30"/>
    <p:sldId id="858" r:id="rId31"/>
    <p:sldId id="859" r:id="rId32"/>
    <p:sldId id="86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CC3300"/>
    <a:srgbClr val="9900FF"/>
    <a:srgbClr val="FFFF99"/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993" autoAdjust="0"/>
  </p:normalViewPr>
  <p:slideViewPr>
    <p:cSldViewPr>
      <p:cViewPr varScale="1">
        <p:scale>
          <a:sx n="80" d="100"/>
          <a:sy n="80" d="100"/>
        </p:scale>
        <p:origin x="43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e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e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wmf"/><Relationship Id="rId7" Type="http://schemas.openxmlformats.org/officeDocument/2006/relationships/image" Target="../media/image51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75.png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9.wmf"/><Relationship Id="rId5" Type="http://schemas.openxmlformats.org/officeDocument/2006/relationships/image" Target="../media/image66.e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6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0.w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29.wmf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543800" cy="165546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第三节 </a:t>
            </a:r>
            <a:br>
              <a:rPr lang="en-US" altLang="zh-CN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无穷小量与无穷大量的阶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78968" y="1916832"/>
            <a:ext cx="6193432" cy="288032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一、无穷小量的比较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二、无穷大量的比较</a:t>
            </a: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三、等价量的应用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四、小         结 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331640" y="5022304"/>
            <a:ext cx="6264695" cy="1143000"/>
          </a:xfrm>
          <a:prstGeom prst="rect">
            <a:avLst/>
          </a:prstGeom>
          <a:solidFill>
            <a:srgbClr val="FFFF99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无穷小（大）量阶的定义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等价无穷小量的应用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9704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33771"/>
              </p:ext>
            </p:extLst>
          </p:nvPr>
        </p:nvGraphicFramePr>
        <p:xfrm>
          <a:off x="179512" y="4437112"/>
          <a:ext cx="665956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35" name="Document" r:id="rId3" imgW="7149759" imgH="1176002" progId="Word.Document.8">
                  <p:embed/>
                </p:oleObj>
              </mc:Choice>
              <mc:Fallback>
                <p:oleObj name="Document" r:id="rId3" imgW="7149759" imgH="1176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437112"/>
                        <a:ext cx="6659562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26104"/>
              </p:ext>
            </p:extLst>
          </p:nvPr>
        </p:nvGraphicFramePr>
        <p:xfrm>
          <a:off x="467544" y="332656"/>
          <a:ext cx="8202503" cy="151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36" name="Document" r:id="rId5" imgW="8303283" imgH="1526500" progId="Word.Document.8">
                  <p:embed/>
                </p:oleObj>
              </mc:Choice>
              <mc:Fallback>
                <p:oleObj name="Document" r:id="rId5" imgW="8303283" imgH="1526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2656"/>
                        <a:ext cx="8202503" cy="151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30827"/>
              </p:ext>
            </p:extLst>
          </p:nvPr>
        </p:nvGraphicFramePr>
        <p:xfrm>
          <a:off x="395536" y="2636912"/>
          <a:ext cx="7848872" cy="18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37" name="Document" r:id="rId7" imgW="8303283" imgH="1972719" progId="Word.Document.8">
                  <p:embed/>
                </p:oleObj>
              </mc:Choice>
              <mc:Fallback>
                <p:oleObj name="Document" r:id="rId7" imgW="8303283" imgH="1972719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36912"/>
                        <a:ext cx="7848872" cy="187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83000"/>
              </p:ext>
            </p:extLst>
          </p:nvPr>
        </p:nvGraphicFramePr>
        <p:xfrm>
          <a:off x="469900" y="1698576"/>
          <a:ext cx="76739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38" name="Document" r:id="rId9" imgW="7995460" imgH="885240" progId="Word.Document.8">
                  <p:embed/>
                </p:oleObj>
              </mc:Choice>
              <mc:Fallback>
                <p:oleObj name="Document" r:id="rId9" imgW="7995460" imgH="885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698576"/>
                        <a:ext cx="76739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3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457344"/>
              </p:ext>
            </p:extLst>
          </p:nvPr>
        </p:nvGraphicFramePr>
        <p:xfrm>
          <a:off x="309650" y="332656"/>
          <a:ext cx="8294798" cy="107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0" name="Document" r:id="rId3" imgW="8109949" imgH="1058690" progId="Word.Document.8">
                  <p:embed/>
                </p:oleObj>
              </mc:Choice>
              <mc:Fallback>
                <p:oleObj name="Document" r:id="rId3" imgW="8109949" imgH="1058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50" y="332656"/>
                        <a:ext cx="8294798" cy="107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4421430"/>
            <a:ext cx="8208912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  </a:t>
            </a:r>
            <a:r>
              <a:rPr lang="zh-CN" altLang="en-US" sz="2800" b="1" dirty="0"/>
              <a:t>设一个变量是由几个相互不同阶的成分相加而成，则当它是无穷大量时，它与阶数最高的那个无穷大量成分等价；当它是无穷小量时，它与阶数最低的那个无穷小量成分等价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99054"/>
              </p:ext>
            </p:extLst>
          </p:nvPr>
        </p:nvGraphicFramePr>
        <p:xfrm>
          <a:off x="626368" y="2708920"/>
          <a:ext cx="73152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1" name="Document" r:id="rId5" imgW="7435980" imgH="1799269" progId="Word.Document.8">
                  <p:embed/>
                </p:oleObj>
              </mc:Choice>
              <mc:Fallback>
                <p:oleObj name="Document" r:id="rId5" imgW="7435980" imgH="17992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68" y="2708920"/>
                        <a:ext cx="73152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09537"/>
              </p:ext>
            </p:extLst>
          </p:nvPr>
        </p:nvGraphicFramePr>
        <p:xfrm>
          <a:off x="323528" y="1052736"/>
          <a:ext cx="769266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2" name="Document" r:id="rId7" imgW="7794206" imgH="1764004" progId="Word.Document.8">
                  <p:embed/>
                </p:oleObj>
              </mc:Choice>
              <mc:Fallback>
                <p:oleObj name="Document" r:id="rId7" imgW="7794206" imgH="1764004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52736"/>
                        <a:ext cx="7692666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2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747112"/>
              </p:ext>
            </p:extLst>
          </p:nvPr>
        </p:nvGraphicFramePr>
        <p:xfrm>
          <a:off x="250824" y="766763"/>
          <a:ext cx="8718675" cy="1078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30" name="Document" r:id="rId3" imgW="8801919" imgH="1093956" progId="Word.Document.8">
                  <p:embed/>
                </p:oleObj>
              </mc:Choice>
              <mc:Fallback>
                <p:oleObj name="Document" r:id="rId3" imgW="8801919" imgH="10939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766763"/>
                        <a:ext cx="8718675" cy="1078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0453"/>
              </p:ext>
            </p:extLst>
          </p:nvPr>
        </p:nvGraphicFramePr>
        <p:xfrm>
          <a:off x="251520" y="1772816"/>
          <a:ext cx="8538394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31" name="Document" r:id="rId5" imgW="8542700" imgH="2248367" progId="Word.Document.8">
                  <p:embed/>
                </p:oleObj>
              </mc:Choice>
              <mc:Fallback>
                <p:oleObj name="Document" r:id="rId5" imgW="8542700" imgH="22483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8538394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80343"/>
              </p:ext>
            </p:extLst>
          </p:nvPr>
        </p:nvGraphicFramePr>
        <p:xfrm>
          <a:off x="251520" y="4077071"/>
          <a:ext cx="8136904" cy="158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32" name="Document" r:id="rId7" imgW="8138751" imgH="1675839" progId="Word.Document.8">
                  <p:embed/>
                </p:oleObj>
              </mc:Choice>
              <mc:Fallback>
                <p:oleObj name="Document" r:id="rId7" imgW="8138751" imgH="167583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7071"/>
                        <a:ext cx="8136904" cy="1586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7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4813"/>
            <a:ext cx="77724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二、无穷大量的比较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75277"/>
              </p:ext>
            </p:extLst>
          </p:nvPr>
        </p:nvGraphicFramePr>
        <p:xfrm>
          <a:off x="752475" y="2271713"/>
          <a:ext cx="7635949" cy="390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5" name="Document" r:id="rId3" imgW="7553348" imgH="3854394" progId="Word.Document.8">
                  <p:embed/>
                </p:oleObj>
              </mc:Choice>
              <mc:Fallback>
                <p:oleObj name="Document" r:id="rId3" imgW="7553348" imgH="3854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271713"/>
                        <a:ext cx="7635949" cy="3900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43608" y="1700808"/>
            <a:ext cx="605976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绝对值无限增大的变量称为</a:t>
            </a:r>
            <a:r>
              <a:rPr lang="zh-CN" altLang="en-US" sz="2800" b="1" dirty="0">
                <a:solidFill>
                  <a:srgbClr val="9900FF"/>
                </a:solidFill>
              </a:rPr>
              <a:t>无穷大量</a:t>
            </a:r>
            <a:r>
              <a:rPr lang="en-US" altLang="zh-CN" sz="2800" b="1" dirty="0"/>
              <a:t>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34008" y="1052736"/>
            <a:ext cx="33779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无穷大量的定义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583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6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71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14400" y="95885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特殊情形：正无穷大量，负无穷大量．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14400" y="1752600"/>
          <a:ext cx="60848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48" name="公式" r:id="rId3" imgW="6083280" imgH="876240" progId="Equation.3">
                  <p:embed/>
                </p:oleObj>
              </mc:Choice>
              <mc:Fallback>
                <p:oleObj name="公式" r:id="rId3" imgW="60832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60848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27088" y="27955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17688" y="27813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无穷大是变量</a:t>
            </a:r>
            <a:r>
              <a:rPr lang="en-US" altLang="zh-CN" sz="2800" b="1"/>
              <a:t>,</a:t>
            </a:r>
            <a:r>
              <a:rPr lang="zh-CN" altLang="en-US" sz="2800" b="1"/>
              <a:t>不能与很大的数混淆</a:t>
            </a:r>
            <a:r>
              <a:rPr lang="en-US" altLang="zh-CN" sz="2800" b="1"/>
              <a:t>;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17688" y="442595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无穷大量是一种特殊的无界变量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但是无界变量未必是无穷大量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893888" y="3668713"/>
          <a:ext cx="5791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49" name="公式" r:id="rId5" imgW="6083280" imgH="660240" progId="Equation.3">
                  <p:embed/>
                </p:oleObj>
              </mc:Choice>
              <mc:Fallback>
                <p:oleObj name="公式" r:id="rId5" imgW="60832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668713"/>
                        <a:ext cx="5791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0693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"/>
            <a:ext cx="3371850" cy="2082800"/>
          </a:xfrm>
          <a:prstGeom prst="rect">
            <a:avLst/>
          </a:prstGeom>
          <a:noFill/>
          <a:ln w="3175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7696200" y="533400"/>
          <a:ext cx="10953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5" name="公式" r:id="rId4" imgW="1752480" imgH="901440" progId="Equation.3">
                  <p:embed/>
                </p:oleObj>
              </mc:Choice>
              <mc:Fallback>
                <p:oleObj name="公式" r:id="rId4" imgW="1752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33400"/>
                        <a:ext cx="10953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50863" y="695325"/>
          <a:ext cx="46894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6" name="公式" r:id="rId6" imgW="4914720" imgH="1282680" progId="Equation.3">
                  <p:embed/>
                </p:oleObj>
              </mc:Choice>
              <mc:Fallback>
                <p:oleObj name="公式" r:id="rId6" imgW="491472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695325"/>
                        <a:ext cx="46894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23875" y="2201863"/>
          <a:ext cx="78374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7" name="公式" r:id="rId8" imgW="7708680" imgH="1295280" progId="Equation.3">
                  <p:embed/>
                </p:oleObj>
              </mc:Choice>
              <mc:Fallback>
                <p:oleObj name="公式" r:id="rId8" imgW="77086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201863"/>
                        <a:ext cx="78374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60375" y="3275013"/>
          <a:ext cx="3619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8" name="公式" r:id="rId10" imgW="3352680" imgH="838080" progId="Equation.3">
                  <p:embed/>
                </p:oleObj>
              </mc:Choice>
              <mc:Fallback>
                <p:oleObj name="公式" r:id="rId10" imgW="3352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275013"/>
                        <a:ext cx="36195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191000" y="3505200"/>
          <a:ext cx="3810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99" name="公式" r:id="rId12" imgW="4051080" imgH="469800" progId="Equation.3">
                  <p:embed/>
                </p:oleObj>
              </mc:Choice>
              <mc:Fallback>
                <p:oleObj name="公式" r:id="rId12" imgW="4051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3810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44513" y="4140200"/>
          <a:ext cx="52514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0" name="公式" r:id="rId14" imgW="5283000" imgH="838080" progId="Equation.3">
                  <p:embed/>
                </p:oleObj>
              </mc:Choice>
              <mc:Fallback>
                <p:oleObj name="公式" r:id="rId14" imgW="5283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140200"/>
                        <a:ext cx="52514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867400" y="4343400"/>
          <a:ext cx="2514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1" name="Equation" r:id="rId16" imgW="2400120" imgH="431640" progId="Equation.3">
                  <p:embed/>
                </p:oleObj>
              </mc:Choice>
              <mc:Fallback>
                <p:oleObj name="Equation" r:id="rId16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2514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33400" y="5259388"/>
          <a:ext cx="3276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2" name="公式" r:id="rId18" imgW="3581280" imgH="457200" progId="Equation.3">
                  <p:embed/>
                </p:oleObj>
              </mc:Choice>
              <mc:Fallback>
                <p:oleObj name="公式" r:id="rId18" imgW="358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9388"/>
                        <a:ext cx="3276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3886200" y="5287963"/>
          <a:ext cx="1524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3" name="公式" r:id="rId20" imgW="1422360" imgH="330120" progId="Equation.3">
                  <p:embed/>
                </p:oleObj>
              </mc:Choice>
              <mc:Fallback>
                <p:oleObj name="公式" r:id="rId20" imgW="1422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87963"/>
                        <a:ext cx="1524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562600" y="5181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不是无穷大．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924800" y="342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无界</a:t>
            </a:r>
          </a:p>
        </p:txBody>
      </p:sp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468313" y="2603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0495" name="Text Box 17"/>
          <p:cNvSpPr txBox="1">
            <a:spLocks noChangeArrowheads="1"/>
          </p:cNvSpPr>
          <p:nvPr/>
        </p:nvSpPr>
        <p:spPr bwMode="auto">
          <a:xfrm>
            <a:off x="400050" y="19018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153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autoUpdateAnimBg="0"/>
      <p:bldP spid="184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260648"/>
            <a:ext cx="4089648" cy="59972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、无穷大量的比较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24502"/>
              </p:ext>
            </p:extLst>
          </p:nvPr>
        </p:nvGraphicFramePr>
        <p:xfrm>
          <a:off x="323528" y="908720"/>
          <a:ext cx="8208912" cy="198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05" name="Document" r:id="rId3" imgW="8054865" imgH="1957605" progId="Word.Document.8">
                  <p:embed/>
                </p:oleObj>
              </mc:Choice>
              <mc:Fallback>
                <p:oleObj name="Document" r:id="rId3" imgW="8054865" imgH="19576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08720"/>
                        <a:ext cx="8208912" cy="1989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23912"/>
              </p:ext>
            </p:extLst>
          </p:nvPr>
        </p:nvGraphicFramePr>
        <p:xfrm>
          <a:off x="225425" y="4221088"/>
          <a:ext cx="8534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06" name="Document" r:id="rId5" imgW="9353361" imgH="1993879" progId="Word.Document.8">
                  <p:embed/>
                </p:oleObj>
              </mc:Choice>
              <mc:Fallback>
                <p:oleObj name="Document" r:id="rId5" imgW="9353361" imgH="199387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221088"/>
                        <a:ext cx="8534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5913C6A-F4B2-488E-8C06-5CD998F10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33499"/>
              </p:ext>
            </p:extLst>
          </p:nvPr>
        </p:nvGraphicFramePr>
        <p:xfrm>
          <a:off x="323528" y="2781349"/>
          <a:ext cx="85344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07" name="Document" r:id="rId7" imgW="9353361" imgH="1804690" progId="Word.Document.8">
                  <p:embed/>
                </p:oleObj>
              </mc:Choice>
              <mc:Fallback>
                <p:oleObj name="Document" r:id="rId7" imgW="9353361" imgH="1804690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81349"/>
                        <a:ext cx="85344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6938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37790"/>
              </p:ext>
            </p:extLst>
          </p:nvPr>
        </p:nvGraphicFramePr>
        <p:xfrm>
          <a:off x="176212" y="339724"/>
          <a:ext cx="8386971" cy="200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3" name="Document" r:id="rId3" imgW="8254679" imgH="1984954" progId="Word.Document.8">
                  <p:embed/>
                </p:oleObj>
              </mc:Choice>
              <mc:Fallback>
                <p:oleObj name="Document" r:id="rId3" imgW="8254679" imgH="19849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" y="339724"/>
                        <a:ext cx="8386971" cy="200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094616"/>
              </p:ext>
            </p:extLst>
          </p:nvPr>
        </p:nvGraphicFramePr>
        <p:xfrm>
          <a:off x="323528" y="2276872"/>
          <a:ext cx="8280920" cy="212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4" name="Document" r:id="rId5" imgW="8241811" imgH="2181627" progId="Word.Document.8">
                  <p:embed/>
                </p:oleObj>
              </mc:Choice>
              <mc:Fallback>
                <p:oleObj name="Document" r:id="rId5" imgW="8241811" imgH="21816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76872"/>
                        <a:ext cx="8280920" cy="212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14070"/>
              </p:ext>
            </p:extLst>
          </p:nvPr>
        </p:nvGraphicFramePr>
        <p:xfrm>
          <a:off x="251520" y="4221088"/>
          <a:ext cx="8498917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5" name="Document" r:id="rId7" imgW="8246039" imgH="1688794" progId="Word.Document.8">
                  <p:embed/>
                </p:oleObj>
              </mc:Choice>
              <mc:Fallback>
                <p:oleObj name="Document" r:id="rId7" imgW="8246039" imgH="168879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21088"/>
                        <a:ext cx="8498917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5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41406"/>
              </p:ext>
            </p:extLst>
          </p:nvPr>
        </p:nvGraphicFramePr>
        <p:xfrm>
          <a:off x="179512" y="332656"/>
          <a:ext cx="7200800" cy="149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49" name="Document" r:id="rId3" imgW="7386468" imgH="1533337" progId="Word.Document.8">
                  <p:embed/>
                </p:oleObj>
              </mc:Choice>
              <mc:Fallback>
                <p:oleObj name="Document" r:id="rId3" imgW="7386468" imgH="1533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7200800" cy="149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20581"/>
              </p:ext>
            </p:extLst>
          </p:nvPr>
        </p:nvGraphicFramePr>
        <p:xfrm>
          <a:off x="467544" y="3717032"/>
          <a:ext cx="6620792" cy="225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0" name="Document" r:id="rId5" imgW="7069473" imgH="2414979" progId="Word.Document.8">
                  <p:embed/>
                </p:oleObj>
              </mc:Choice>
              <mc:Fallback>
                <p:oleObj name="Document" r:id="rId5" imgW="7069473" imgH="2414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17032"/>
                        <a:ext cx="6620792" cy="2256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63644"/>
              </p:ext>
            </p:extLst>
          </p:nvPr>
        </p:nvGraphicFramePr>
        <p:xfrm>
          <a:off x="395536" y="1916832"/>
          <a:ext cx="808930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1" name="Document" r:id="rId7" imgW="8676630" imgH="1771560" progId="Word.Document.8">
                  <p:embed/>
                </p:oleObj>
              </mc:Choice>
              <mc:Fallback>
                <p:oleObj name="Document" r:id="rId7" imgW="8676630" imgH="17715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8089307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9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84447"/>
              </p:ext>
            </p:extLst>
          </p:nvPr>
        </p:nvGraphicFramePr>
        <p:xfrm>
          <a:off x="323528" y="764704"/>
          <a:ext cx="855455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79" name="Document" r:id="rId3" imgW="9644740" imgH="1713984" progId="Word.Document.8">
                  <p:embed/>
                </p:oleObj>
              </mc:Choice>
              <mc:Fallback>
                <p:oleObj name="Document" r:id="rId3" imgW="9644740" imgH="1713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8554550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66258"/>
              </p:ext>
            </p:extLst>
          </p:nvPr>
        </p:nvGraphicFramePr>
        <p:xfrm>
          <a:off x="323527" y="2492896"/>
          <a:ext cx="819953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80" name="Document" r:id="rId5" imgW="8179794" imgH="1017667" progId="Word.Document.8">
                  <p:embed/>
                </p:oleObj>
              </mc:Choice>
              <mc:Fallback>
                <p:oleObj name="Document" r:id="rId5" imgW="8179794" imgH="10176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492896"/>
                        <a:ext cx="8199531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0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905346"/>
            <a:ext cx="3318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无穷小量的定义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109663" y="1532211"/>
            <a:ext cx="4902200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极限为零的变量称为</a:t>
            </a:r>
            <a:r>
              <a:rPr lang="zh-CN" altLang="en-US" sz="2800" b="1" dirty="0">
                <a:solidFill>
                  <a:srgbClr val="9900FF"/>
                </a:solidFill>
              </a:rPr>
              <a:t>无穷小量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531958"/>
              </p:ext>
            </p:extLst>
          </p:nvPr>
        </p:nvGraphicFramePr>
        <p:xfrm>
          <a:off x="576263" y="2276872"/>
          <a:ext cx="795813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16" name="Equation" r:id="rId3" imgW="7848360" imgH="1968480" progId="Equation.3">
                  <p:embed/>
                </p:oleObj>
              </mc:Choice>
              <mc:Fallback>
                <p:oleObj name="Equation" r:id="rId3" imgW="784836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276872"/>
                        <a:ext cx="7958137" cy="191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33400" y="220486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 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62006"/>
              </p:ext>
            </p:extLst>
          </p:nvPr>
        </p:nvGraphicFramePr>
        <p:xfrm>
          <a:off x="564451" y="4293096"/>
          <a:ext cx="80105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17" name="Equation" r:id="rId5" imgW="7581600" imgH="1054080" progId="Equation.3">
                  <p:embed/>
                </p:oleObj>
              </mc:Choice>
              <mc:Fallback>
                <p:oleObj name="Equation" r:id="rId5" imgW="75816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51" y="4293096"/>
                        <a:ext cx="80105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4330824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一、无穷小量的比较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9774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3" grpId="0" animBg="1" autoUpdateAnimBg="0"/>
      <p:bldP spid="61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42119"/>
            <a:ext cx="4318248" cy="8747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无穷小量替换定理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82369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等价无穷小量替换定理</a:t>
            </a: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42136"/>
              </p:ext>
            </p:extLst>
          </p:nvPr>
        </p:nvGraphicFramePr>
        <p:xfrm>
          <a:off x="609600" y="2471663"/>
          <a:ext cx="75787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6" name="Equation" r:id="rId3" imgW="7518240" imgH="838080" progId="Equation.3">
                  <p:embed/>
                </p:oleObj>
              </mc:Choice>
              <mc:Fallback>
                <p:oleObj name="Equation" r:id="rId3" imgW="7518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71663"/>
                        <a:ext cx="75787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371122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97676"/>
              </p:ext>
            </p:extLst>
          </p:nvPr>
        </p:nvGraphicFramePr>
        <p:xfrm>
          <a:off x="1676400" y="354454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7" name="公式" r:id="rId5" imgW="838080" imgH="838080" progId="Equation.3">
                  <p:embed/>
                </p:oleObj>
              </mc:Choice>
              <mc:Fallback>
                <p:oleObj name="公式" r:id="rId5" imgW="838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4454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36356"/>
              </p:ext>
            </p:extLst>
          </p:nvPr>
        </p:nvGraphicFramePr>
        <p:xfrm>
          <a:off x="2628900" y="3544540"/>
          <a:ext cx="247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8" name="公式" r:id="rId7" imgW="2476440" imgH="901440" progId="Equation.3">
                  <p:embed/>
                </p:oleObj>
              </mc:Choice>
              <mc:Fallback>
                <p:oleObj name="公式" r:id="rId7" imgW="24764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544540"/>
                        <a:ext cx="247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16958"/>
              </p:ext>
            </p:extLst>
          </p:nvPr>
        </p:nvGraphicFramePr>
        <p:xfrm>
          <a:off x="2654300" y="4687540"/>
          <a:ext cx="336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9" name="公式" r:id="rId9" imgW="3365280" imgH="901440" progId="Equation.3">
                  <p:embed/>
                </p:oleObj>
              </mc:Choice>
              <mc:Fallback>
                <p:oleObj name="公式" r:id="rId9" imgW="3365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687540"/>
                        <a:ext cx="336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49454"/>
              </p:ext>
            </p:extLst>
          </p:nvPr>
        </p:nvGraphicFramePr>
        <p:xfrm>
          <a:off x="6121400" y="4687540"/>
          <a:ext cx="134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0" name="公式" r:id="rId11" imgW="1346040" imgH="838080" progId="Equation.3">
                  <p:embed/>
                </p:oleObj>
              </mc:Choice>
              <mc:Fallback>
                <p:oleObj name="公式" r:id="rId11" imgW="1346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687540"/>
                        <a:ext cx="134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47732" y="33265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三、等价量的应用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8271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76683"/>
              </p:ext>
            </p:extLst>
          </p:nvPr>
        </p:nvGraphicFramePr>
        <p:xfrm>
          <a:off x="236751" y="1124744"/>
          <a:ext cx="8554209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91" name="Document" r:id="rId3" imgW="8295722" imgH="3778105" progId="Word.Document.8">
                  <p:embed/>
                </p:oleObj>
              </mc:Choice>
              <mc:Fallback>
                <p:oleObj name="Document" r:id="rId3" imgW="8295722" imgH="3778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51" y="1124744"/>
                        <a:ext cx="8554209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6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03796" y="980728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常用等价无穷小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66176"/>
              </p:ext>
            </p:extLst>
          </p:nvPr>
        </p:nvGraphicFramePr>
        <p:xfrm>
          <a:off x="3975596" y="996603"/>
          <a:ext cx="2133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2" name="公式" r:id="rId3" imgW="1879560" imgH="457200" progId="Equation.3">
                  <p:embed/>
                </p:oleObj>
              </mc:Choice>
              <mc:Fallback>
                <p:oleObj name="公式" r:id="rId3" imgW="187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596" y="996603"/>
                        <a:ext cx="2133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00149"/>
              </p:ext>
            </p:extLst>
          </p:nvPr>
        </p:nvGraphicFramePr>
        <p:xfrm>
          <a:off x="1285478" y="1772816"/>
          <a:ext cx="5158730" cy="225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3" name="Equation" r:id="rId5" imgW="4851360" imgH="2120760" progId="Equation.3">
                  <p:embed/>
                </p:oleObj>
              </mc:Choice>
              <mc:Fallback>
                <p:oleObj name="Equation" r:id="rId5" imgW="485136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478" y="1772816"/>
                        <a:ext cx="5158730" cy="2252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7410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927100" y="5540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10140"/>
              </p:ext>
            </p:extLst>
          </p:nvPr>
        </p:nvGraphicFramePr>
        <p:xfrm>
          <a:off x="1993900" y="387350"/>
          <a:ext cx="236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58" name="Equation" r:id="rId3" imgW="2361960" imgH="888840" progId="Equation.3">
                  <p:embed/>
                </p:oleObj>
              </mc:Choice>
              <mc:Fallback>
                <p:oleObj name="Equation" r:id="rId3" imgW="2361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87350"/>
                        <a:ext cx="2362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33450" y="16446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674813" y="1504950"/>
          <a:ext cx="6630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59" name="公式" r:id="rId5" imgW="6629400" imgH="888840" progId="Equation.3">
                  <p:embed/>
                </p:oleObj>
              </mc:Choice>
              <mc:Fallback>
                <p:oleObj name="公式" r:id="rId5" imgW="6629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504950"/>
                        <a:ext cx="6630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55897"/>
              </p:ext>
            </p:extLst>
          </p:nvPr>
        </p:nvGraphicFramePr>
        <p:xfrm>
          <a:off x="1543050" y="2492896"/>
          <a:ext cx="261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60" name="公式" r:id="rId7" imgW="2616120" imgH="1371600" progId="Equation.3">
                  <p:embed/>
                </p:oleObj>
              </mc:Choice>
              <mc:Fallback>
                <p:oleObj name="公式" r:id="rId7" imgW="261612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492896"/>
                        <a:ext cx="261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203700" y="277495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61" name="公式" r:id="rId9" imgW="609480" imgH="330120" progId="Equation.3">
                  <p:embed/>
                </p:oleObj>
              </mc:Choice>
              <mc:Fallback>
                <p:oleObj name="公式" r:id="rId9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77495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6538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Text Box 2"/>
          <p:cNvSpPr txBox="1">
            <a:spLocks noChangeArrowheads="1"/>
          </p:cNvSpPr>
          <p:nvPr/>
        </p:nvSpPr>
        <p:spPr bwMode="auto">
          <a:xfrm>
            <a:off x="889000" y="584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7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917700" y="457200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47" name="公式" r:id="rId3" imgW="3644640" imgH="838080" progId="Equation.3">
                  <p:embed/>
                </p:oleObj>
              </mc:Choice>
              <mc:Fallback>
                <p:oleObj name="公式" r:id="rId3" imgW="3644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57200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89000" y="1447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803400" y="1562100"/>
          <a:ext cx="292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48" name="公式" r:id="rId5" imgW="2920680" imgH="393480" progId="Equation.3">
                  <p:embed/>
                </p:oleObj>
              </mc:Choice>
              <mc:Fallback>
                <p:oleObj name="公式" r:id="rId5" imgW="292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562100"/>
                        <a:ext cx="2921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080000" y="1562100"/>
          <a:ext cx="2768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49" name="公式" r:id="rId7" imgW="2768400" imgH="393480" progId="Equation.3">
                  <p:embed/>
                </p:oleObj>
              </mc:Choice>
              <mc:Fallback>
                <p:oleObj name="公式" r:id="rId7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1562100"/>
                        <a:ext cx="2768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422400" y="20574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50" name="公式" r:id="rId9" imgW="3504960" imgH="838080" progId="Equation.3">
                  <p:embed/>
                </p:oleObj>
              </mc:Choice>
              <mc:Fallback>
                <p:oleObj name="公式" r:id="rId9" imgW="35049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0574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422400" y="2794000"/>
          <a:ext cx="5207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51" name="公式" r:id="rId11" imgW="5206680" imgH="1320480" progId="Equation.3">
                  <p:embed/>
                </p:oleObj>
              </mc:Choice>
              <mc:Fallback>
                <p:oleObj name="公式" r:id="rId11" imgW="520668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94000"/>
                        <a:ext cx="5207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184400" y="4241800"/>
          <a:ext cx="40767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52" name="公式" r:id="rId13" imgW="4076640" imgH="1765080" progId="Equation.3">
                  <p:embed/>
                </p:oleObj>
              </mc:Choice>
              <mc:Fallback>
                <p:oleObj name="公式" r:id="rId13" imgW="407664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241800"/>
                        <a:ext cx="40767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6337300" y="46990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53" name="公式" r:id="rId15" imgW="647640" imgH="838080" progId="Equation.3">
                  <p:embed/>
                </p:oleObj>
              </mc:Choice>
              <mc:Fallback>
                <p:oleObj name="公式" r:id="rId15" imgW="647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6990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1454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 Box 2"/>
          <p:cNvSpPr txBox="1">
            <a:spLocks noChangeArrowheads="1"/>
          </p:cNvSpPr>
          <p:nvPr/>
        </p:nvSpPr>
        <p:spPr bwMode="auto">
          <a:xfrm>
            <a:off x="927100" y="355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731581"/>
              </p:ext>
            </p:extLst>
          </p:nvPr>
        </p:nvGraphicFramePr>
        <p:xfrm>
          <a:off x="1917700" y="207963"/>
          <a:ext cx="294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9" name="公式" r:id="rId3" imgW="2946240" imgH="850680" progId="Equation.3">
                  <p:embed/>
                </p:oleObj>
              </mc:Choice>
              <mc:Fallback>
                <p:oleObj name="公式" r:id="rId3" imgW="2946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07963"/>
                        <a:ext cx="294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57300" y="11906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898650" y="1254125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0" name="公式" r:id="rId5" imgW="5410080" imgH="457200" progId="Equation.3">
                  <p:embed/>
                </p:oleObj>
              </mc:Choice>
              <mc:Fallback>
                <p:oleObj name="公式" r:id="rId5" imgW="541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254125"/>
                        <a:ext cx="541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866900" y="1773238"/>
          <a:ext cx="27432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1" name="公式" r:id="rId7" imgW="1447560" imgH="495000" progId="Equation.3">
                  <p:embed/>
                </p:oleObj>
              </mc:Choice>
              <mc:Fallback>
                <p:oleObj name="公式" r:id="rId7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773238"/>
                        <a:ext cx="27432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610100" y="2035175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2" name="公式" r:id="rId9" imgW="609480" imgH="330120" progId="Equation.3">
                  <p:embed/>
                </p:oleObj>
              </mc:Choice>
              <mc:Fallback>
                <p:oleObj name="公式" r:id="rId9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035175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901700" y="27813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739900" y="2843213"/>
          <a:ext cx="1663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3" name="公式" r:id="rId11" imgW="1663560" imgH="406080" progId="Equation.3">
                  <p:embed/>
                </p:oleObj>
              </mc:Choice>
              <mc:Fallback>
                <p:oleObj name="公式" r:id="rId11" imgW="1663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843213"/>
                        <a:ext cx="1663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733550" y="3511550"/>
          <a:ext cx="4673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4" name="公式" r:id="rId13" imgW="4673520" imgH="406080" progId="Equation.3">
                  <p:embed/>
                </p:oleObj>
              </mc:Choice>
              <mc:Fallback>
                <p:oleObj name="公式" r:id="rId13" imgW="4673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511550"/>
                        <a:ext cx="4673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464300" y="3224213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5" name="公式" r:id="rId15" imgW="1066680" imgH="888840" progId="Equation.3">
                  <p:embed/>
                </p:oleObj>
              </mc:Choice>
              <mc:Fallback>
                <p:oleObj name="公式" r:id="rId15" imgW="1066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224213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3721100" y="2844800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6" name="公式" r:id="rId17" imgW="1892160" imgH="393480" progId="Equation.3">
                  <p:embed/>
                </p:oleObj>
              </mc:Choice>
              <mc:Fallback>
                <p:oleObj name="公式" r:id="rId17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844800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663700" y="3860800"/>
          <a:ext cx="262096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7" name="公式" r:id="rId19" imgW="2616120" imgH="1384200" progId="Equation.3">
                  <p:embed/>
                </p:oleObj>
              </mc:Choice>
              <mc:Fallback>
                <p:oleObj name="公式" r:id="rId19" imgW="26161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860800"/>
                        <a:ext cx="262096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4356100" y="4292600"/>
          <a:ext cx="863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8" name="公式" r:id="rId21" imgW="838080" imgH="888840" progId="Equation.3">
                  <p:embed/>
                </p:oleObj>
              </mc:Choice>
              <mc:Fallback>
                <p:oleObj name="公式" r:id="rId21" imgW="838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92600"/>
                        <a:ext cx="8636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76300" y="11858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错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705100" y="2016125"/>
          <a:ext cx="3032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9" name="公式" r:id="rId23" imgW="203040" imgH="228600" progId="Equation.3">
                  <p:embed/>
                </p:oleObj>
              </mc:Choice>
              <mc:Fallback>
                <p:oleObj name="公式" r:id="rId2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016125"/>
                        <a:ext cx="3032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908175" y="5348288"/>
            <a:ext cx="4751388" cy="954107"/>
          </a:xfrm>
          <a:prstGeom prst="rect">
            <a:avLst/>
          </a:prstGeom>
          <a:solidFill>
            <a:srgbClr val="CCFFCC"/>
          </a:solidFill>
          <a:ln w="9525">
            <a:solidFill>
              <a:srgbClr val="FFCC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9900CC"/>
                </a:solidFill>
                <a:latin typeface="+mn-ea"/>
                <a:ea typeface="+mn-ea"/>
              </a:rPr>
              <a:t>等价无穷小量代换有适用条件</a:t>
            </a:r>
            <a:r>
              <a:rPr lang="en-US" altLang="zh-CN" sz="2800" b="1" dirty="0">
                <a:solidFill>
                  <a:srgbClr val="9900CC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296988" y="5876925"/>
            <a:ext cx="6515372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对于代数和中各无穷小量不能分别替换</a:t>
            </a: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914400" y="5319713"/>
            <a:ext cx="1143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18185535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20" grpId="0" autoUpdateAnimBg="0"/>
      <p:bldP spid="38927" grpId="0" autoUpdateAnimBg="0"/>
      <p:bldP spid="38929" grpId="0" animBg="1" autoUpdateAnimBg="0"/>
      <p:bldP spid="38930" grpId="0" animBg="1" autoUpdateAnimBg="0"/>
      <p:bldP spid="389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22313"/>
              </p:ext>
            </p:extLst>
          </p:nvPr>
        </p:nvGraphicFramePr>
        <p:xfrm>
          <a:off x="540123" y="3284984"/>
          <a:ext cx="6692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9" name="Document" r:id="rId3" imgW="6507734" imgH="996039" progId="Word.Document.8">
                  <p:embed/>
                </p:oleObj>
              </mc:Choice>
              <mc:Fallback>
                <p:oleObj name="Document" r:id="rId3" imgW="6507734" imgH="9960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23" y="3284984"/>
                        <a:ext cx="66929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437"/>
              </p:ext>
            </p:extLst>
          </p:nvPr>
        </p:nvGraphicFramePr>
        <p:xfrm>
          <a:off x="611560" y="4437112"/>
          <a:ext cx="66214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0" name="Document" r:id="rId5" imgW="6424306" imgH="1037459" progId="Word.Document.8">
                  <p:embed/>
                </p:oleObj>
              </mc:Choice>
              <mc:Fallback>
                <p:oleObj name="Document" r:id="rId5" imgW="6424306" imgH="103745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662146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4E0EDB-42C0-4E9A-B8D0-17DCB8E20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54558"/>
              </p:ext>
            </p:extLst>
          </p:nvPr>
        </p:nvGraphicFramePr>
        <p:xfrm>
          <a:off x="3131840" y="5733256"/>
          <a:ext cx="3838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1" name="公式" r:id="rId7" imgW="3835400" imgH="647700" progId="Equation.3">
                  <p:embed/>
                </p:oleObj>
              </mc:Choice>
              <mc:Fallback>
                <p:oleObj name="公式" r:id="rId7" imgW="3835400" imgH="647700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583A4FA-069A-4CE9-AA7D-563E13A97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733256"/>
                        <a:ext cx="38385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BFADBFB-B4DA-401B-9E66-A93A26A6A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58984"/>
              </p:ext>
            </p:extLst>
          </p:nvPr>
        </p:nvGraphicFramePr>
        <p:xfrm>
          <a:off x="395536" y="692696"/>
          <a:ext cx="75438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2" name="公式" r:id="rId9" imgW="7543800" imgH="2197080" progId="Equation.3">
                  <p:embed/>
                </p:oleObj>
              </mc:Choice>
              <mc:Fallback>
                <p:oleObj name="公式" r:id="rId9" imgW="7543800" imgH="219708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2696"/>
                        <a:ext cx="754380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A5859D67-DD82-4BCD-B1BE-30B2CFF5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课堂练习：求下列极限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6513"/>
              </p:ext>
            </p:extLst>
          </p:nvPr>
        </p:nvGraphicFramePr>
        <p:xfrm>
          <a:off x="230832" y="2996952"/>
          <a:ext cx="8229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8" name="Document" r:id="rId3" imgW="7493341" imgH="2671359" progId="Word.Document.8">
                  <p:embed/>
                </p:oleObj>
              </mc:Choice>
              <mc:Fallback>
                <p:oleObj name="Document" r:id="rId3" imgW="7493341" imgH="2671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32" y="2996952"/>
                        <a:ext cx="82296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20619"/>
              </p:ext>
            </p:extLst>
          </p:nvPr>
        </p:nvGraphicFramePr>
        <p:xfrm>
          <a:off x="317500" y="265113"/>
          <a:ext cx="8389938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9" name="Document" r:id="rId5" imgW="7837709" imgH="2614782" progId="Word.Document.8">
                  <p:embed/>
                </p:oleObj>
              </mc:Choice>
              <mc:Fallback>
                <p:oleObj name="Document" r:id="rId5" imgW="7837709" imgH="26147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65113"/>
                        <a:ext cx="8389938" cy="279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6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71141"/>
              </p:ext>
            </p:extLst>
          </p:nvPr>
        </p:nvGraphicFramePr>
        <p:xfrm>
          <a:off x="323528" y="692696"/>
          <a:ext cx="8232251" cy="415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8" name="Document" r:id="rId3" imgW="7346885" imgH="3725415" progId="Word.Document.8">
                  <p:embed/>
                </p:oleObj>
              </mc:Choice>
              <mc:Fallback>
                <p:oleObj name="Document" r:id="rId3" imgW="7346885" imgH="3725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8232251" cy="415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86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3454152" cy="73116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47080" y="21558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</a:rPr>
              <a:t>、主要内容</a:t>
            </a:r>
            <a:r>
              <a:rPr lang="en-US" altLang="zh-CN" sz="2800" b="1" dirty="0">
                <a:solidFill>
                  <a:srgbClr val="9900FF"/>
                </a:solidFill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133080" y="2155825"/>
            <a:ext cx="575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无穷小量与无穷大量的比较与记号</a:t>
            </a:r>
            <a:endParaRPr lang="en-US" altLang="zh-CN" sz="2800" b="1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47080" y="27511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</a:rPr>
              <a:t>、几点注意</a:t>
            </a:r>
            <a:r>
              <a:rPr lang="en-US" altLang="zh-CN" sz="2800" b="1" dirty="0">
                <a:solidFill>
                  <a:srgbClr val="9900FF"/>
                </a:solidFill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38200" y="1484313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无穷小量与无穷大量是相对于过程而言的</a:t>
            </a:r>
            <a:r>
              <a:rPr lang="en-US" altLang="zh-CN" sz="2800" b="1" dirty="0"/>
              <a:t>.</a:t>
            </a:r>
            <a:endParaRPr lang="en-US" altLang="zh-CN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83568" y="3357563"/>
            <a:ext cx="7921376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</a:rPr>
              <a:t>(1) </a:t>
            </a:r>
            <a:r>
              <a:rPr lang="zh-CN" altLang="en-US" b="1" dirty="0">
                <a:solidFill>
                  <a:srgbClr val="CC3300"/>
                </a:solidFill>
              </a:rPr>
              <a:t>无穷小（ 大）量是变量</a:t>
            </a:r>
            <a:r>
              <a:rPr lang="en-US" altLang="zh-CN" b="1" dirty="0">
                <a:solidFill>
                  <a:srgbClr val="CC3300"/>
                </a:solidFill>
              </a:rPr>
              <a:t>,</a:t>
            </a:r>
            <a:r>
              <a:rPr lang="zh-CN" altLang="en-US" b="1" dirty="0">
                <a:solidFill>
                  <a:srgbClr val="CC3300"/>
                </a:solidFill>
              </a:rPr>
              <a:t>不能与很小（大）量的数混淆，零是唯一的无穷小的数；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83568" y="4979988"/>
            <a:ext cx="7921376" cy="461665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</a:rPr>
              <a:t>(3)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无穷多个无穷小量的代数和（乘积）未必是无穷小量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.</a:t>
            </a:r>
            <a:endParaRPr lang="en-US" altLang="zh-CN" b="1" dirty="0">
              <a:solidFill>
                <a:srgbClr val="CC3300"/>
              </a:solidFill>
              <a:ea typeface="黑体" pitchFamily="2" charset="-122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83568" y="5446713"/>
            <a:ext cx="7921376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</a:rPr>
              <a:t>(4) </a:t>
            </a:r>
            <a:r>
              <a:rPr lang="zh-CN" altLang="en-US" b="1" dirty="0">
                <a:solidFill>
                  <a:srgbClr val="CC3300"/>
                </a:solidFill>
              </a:rPr>
              <a:t>无界变量未必是无穷大量</a:t>
            </a:r>
            <a:r>
              <a:rPr lang="en-US" altLang="zh-CN" b="1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83568" y="4149725"/>
            <a:ext cx="7921376" cy="830997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</a:rPr>
              <a:t>(2)</a:t>
            </a:r>
            <a:r>
              <a:rPr lang="zh-CN" altLang="en-US" b="1" dirty="0">
                <a:solidFill>
                  <a:srgbClr val="CC3300"/>
                </a:solidFill>
              </a:rPr>
              <a:t>无穷小量的比较反映无穷小量趋于零速度的快慢</a:t>
            </a:r>
            <a:r>
              <a:rPr lang="en-US" altLang="zh-CN" b="1" dirty="0">
                <a:solidFill>
                  <a:srgbClr val="CC3300"/>
                </a:solidFill>
              </a:rPr>
              <a:t>,</a:t>
            </a:r>
            <a:r>
              <a:rPr lang="zh-CN" altLang="en-US" b="1" dirty="0">
                <a:solidFill>
                  <a:srgbClr val="CC3300"/>
                </a:solidFill>
              </a:rPr>
              <a:t>等价</a:t>
            </a:r>
            <a:r>
              <a:rPr lang="zh-CN" altLang="en-US" b="1" dirty="0">
                <a:solidFill>
                  <a:srgbClr val="00B050"/>
                </a:solidFill>
              </a:rPr>
              <a:t>无穷小量的替换</a:t>
            </a:r>
            <a:r>
              <a:rPr lang="zh-CN" altLang="en-US" b="1" dirty="0">
                <a:solidFill>
                  <a:srgbClr val="CC3300"/>
                </a:solidFill>
              </a:rPr>
              <a:t>作为求极限的一种方法应注意适用条件</a:t>
            </a:r>
            <a:r>
              <a:rPr lang="en-US" altLang="zh-CN" b="1" dirty="0">
                <a:solidFill>
                  <a:srgbClr val="CC33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64142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  <p:bldP spid="9223" grpId="0" autoUpdateAnimBg="0"/>
      <p:bldP spid="9226" grpId="0" animBg="1" autoUpdateAnimBg="0"/>
      <p:bldP spid="9228" grpId="0" animBg="1" autoUpdateAnimBg="0"/>
      <p:bldP spid="9229" grpId="0" animBg="1" autoUpdateAnimBg="0"/>
      <p:bldP spid="923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2"/>
          <p:cNvSpPr txBox="1">
            <a:spLocks noChangeArrowheads="1"/>
          </p:cNvSpPr>
          <p:nvPr/>
        </p:nvSpPr>
        <p:spPr bwMode="auto">
          <a:xfrm>
            <a:off x="684213" y="457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93725" y="1125538"/>
          <a:ext cx="2151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96" name="公式" r:id="rId3" imgW="2349360" imgH="583920" progId="Equation.3">
                  <p:embed/>
                </p:oleObj>
              </mc:Choice>
              <mc:Fallback>
                <p:oleObj name="公式" r:id="rId3" imgW="2349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125538"/>
                        <a:ext cx="2151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04845"/>
              </p:ext>
            </p:extLst>
          </p:nvPr>
        </p:nvGraphicFramePr>
        <p:xfrm>
          <a:off x="2938463" y="1169988"/>
          <a:ext cx="5140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97" name="Equation" r:id="rId5" imgW="5613120" imgH="419040" progId="Equation.3">
                  <p:embed/>
                </p:oleObj>
              </mc:Choice>
              <mc:Fallback>
                <p:oleObj name="Equation" r:id="rId5" imgW="5613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1169988"/>
                        <a:ext cx="51403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27075" y="1768475"/>
          <a:ext cx="1731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98" name="公式" r:id="rId7" imgW="1892160" imgH="901440" progId="Equation.3">
                  <p:embed/>
                </p:oleObj>
              </mc:Choice>
              <mc:Fallback>
                <p:oleObj name="公式" r:id="rId7" imgW="18921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768475"/>
                        <a:ext cx="1731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74584"/>
              </p:ext>
            </p:extLst>
          </p:nvPr>
        </p:nvGraphicFramePr>
        <p:xfrm>
          <a:off x="2997200" y="1892300"/>
          <a:ext cx="50244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99" name="Equation" r:id="rId9" imgW="5321160" imgH="838080" progId="Equation.3">
                  <p:embed/>
                </p:oleObj>
              </mc:Choice>
              <mc:Fallback>
                <p:oleObj name="Equation" r:id="rId9" imgW="5321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892300"/>
                        <a:ext cx="50244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68313" y="2806700"/>
          <a:ext cx="22891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00" name="公式" r:id="rId11" imgW="2501640" imgH="952200" progId="Equation.3">
                  <p:embed/>
                </p:oleObj>
              </mc:Choice>
              <mc:Fallback>
                <p:oleObj name="公式" r:id="rId11" imgW="25016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06700"/>
                        <a:ext cx="22891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01445"/>
              </p:ext>
            </p:extLst>
          </p:nvPr>
        </p:nvGraphicFramePr>
        <p:xfrm>
          <a:off x="2882900" y="2911475"/>
          <a:ext cx="5559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01" name="Equation" r:id="rId13" imgW="6070320" imgH="888840" progId="Equation.3">
                  <p:embed/>
                </p:oleObj>
              </mc:Choice>
              <mc:Fallback>
                <p:oleObj name="Equation" r:id="rId13" imgW="60703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911475"/>
                        <a:ext cx="5559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55650" y="399000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746250" y="399573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无穷小量是变量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不能与很小的数混淆</a:t>
            </a:r>
            <a:r>
              <a:rPr lang="en-US" altLang="zh-CN" sz="2800" b="1" dirty="0"/>
              <a:t>;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746250" y="475773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零是可以作为无穷小量的唯一的数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4906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371600" y="14478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371600" y="2514600"/>
            <a:ext cx="6248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/>
              <a:t>任何两个无穷小量都可以比较吗？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/>
              <a:t>无穷小量与零有什么关系？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请用无穷小量及其性质证明函数极限的四则元算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648352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Text Box 2"/>
          <p:cNvSpPr txBox="1">
            <a:spLocks noChangeArrowheads="1"/>
          </p:cNvSpPr>
          <p:nvPr/>
        </p:nvSpPr>
        <p:spPr bwMode="auto">
          <a:xfrm>
            <a:off x="838200" y="32861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sp>
        <p:nvSpPr>
          <p:cNvPr id="24586" name="Text Box 3"/>
          <p:cNvSpPr txBox="1">
            <a:spLocks noChangeArrowheads="1"/>
          </p:cNvSpPr>
          <p:nvPr/>
        </p:nvSpPr>
        <p:spPr bwMode="auto">
          <a:xfrm>
            <a:off x="914400" y="1155700"/>
            <a:ext cx="171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1.  </a:t>
            </a:r>
            <a:r>
              <a:rPr lang="zh-CN" altLang="en-US" sz="2800" b="1">
                <a:solidFill>
                  <a:srgbClr val="FF0000"/>
                </a:solidFill>
              </a:rPr>
              <a:t>不能．</a:t>
            </a:r>
            <a:endParaRPr lang="zh-CN" altLang="en-US" sz="2800" b="1"/>
          </a:p>
        </p:txBody>
      </p:sp>
      <p:grpSp>
        <p:nvGrpSpPr>
          <p:cNvPr id="24587" name="Group 4"/>
          <p:cNvGrpSpPr>
            <a:grpSpLocks/>
          </p:cNvGrpSpPr>
          <p:nvPr/>
        </p:nvGrpSpPr>
        <p:grpSpPr bwMode="auto">
          <a:xfrm>
            <a:off x="2362200" y="1135063"/>
            <a:ext cx="3657600" cy="519112"/>
            <a:chOff x="1728" y="1220"/>
            <a:chExt cx="2304" cy="327"/>
          </a:xfrm>
        </p:grpSpPr>
        <p:sp>
          <p:nvSpPr>
            <p:cNvPr id="24594" name="Text Box 5"/>
            <p:cNvSpPr txBox="1">
              <a:spLocks noChangeArrowheads="1"/>
            </p:cNvSpPr>
            <p:nvPr/>
          </p:nvSpPr>
          <p:spPr bwMode="auto">
            <a:xfrm>
              <a:off x="1728" y="1220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例当                 时</a:t>
              </a:r>
            </a:p>
          </p:txBody>
        </p:sp>
        <p:graphicFrame>
          <p:nvGraphicFramePr>
            <p:cNvPr id="24584" name="Object 6"/>
            <p:cNvGraphicFramePr>
              <a:graphicFrameLocks noChangeAspect="1"/>
            </p:cNvGraphicFramePr>
            <p:nvPr/>
          </p:nvGraphicFramePr>
          <p:xfrm>
            <a:off x="2296" y="1316"/>
            <a:ext cx="82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313" name="公式" r:id="rId3" imgW="1307880" imgH="266400" progId="Equation.3">
                    <p:embed/>
                  </p:oleObj>
                </mc:Choice>
                <mc:Fallback>
                  <p:oleObj name="公式" r:id="rId3" imgW="13078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316"/>
                          <a:ext cx="82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914400" y="1731963"/>
          <a:ext cx="161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4" name="公式" r:id="rId5" imgW="1612800" imgH="888840" progId="Equation.3">
                  <p:embed/>
                </p:oleObj>
              </mc:Choice>
              <mc:Fallback>
                <p:oleObj name="公式" r:id="rId5" imgW="1612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31963"/>
                        <a:ext cx="1612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2984500" y="1738313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5" name="公式" r:id="rId7" imgW="1930320" imgH="888840" progId="Equation.3">
                  <p:embed/>
                </p:oleObj>
              </mc:Choice>
              <mc:Fallback>
                <p:oleObj name="公式" r:id="rId7" imgW="19303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738313"/>
                        <a:ext cx="193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9"/>
          <p:cNvSpPr>
            <a:spLocks noChangeArrowheads="1"/>
          </p:cNvSpPr>
          <p:nvPr/>
        </p:nvSpPr>
        <p:spPr bwMode="auto">
          <a:xfrm>
            <a:off x="5181600" y="1879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都是无穷小量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838200" y="2798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</a:t>
            </a:r>
          </a:p>
        </p:txBody>
      </p:sp>
      <p:graphicFrame>
        <p:nvGraphicFramePr>
          <p:cNvPr id="24580" name="Object 11"/>
          <p:cNvGraphicFramePr>
            <a:graphicFrameLocks noChangeAspect="1"/>
          </p:cNvGraphicFramePr>
          <p:nvPr/>
        </p:nvGraphicFramePr>
        <p:xfrm>
          <a:off x="1447800" y="2608263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6" name="公式" r:id="rId9" imgW="1879560" imgH="965160" progId="Equation.3">
                  <p:embed/>
                </p:oleObj>
              </mc:Choice>
              <mc:Fallback>
                <p:oleObj name="公式" r:id="rId9" imgW="1879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08263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2"/>
          <p:cNvGraphicFramePr>
            <a:graphicFrameLocks noChangeAspect="1"/>
          </p:cNvGraphicFramePr>
          <p:nvPr/>
        </p:nvGraphicFramePr>
        <p:xfrm>
          <a:off x="3276600" y="2862263"/>
          <a:ext cx="1485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7" name="公式" r:id="rId11" imgW="1485720" imgH="583920" progId="Equation.3">
                  <p:embed/>
                </p:oleObj>
              </mc:Choice>
              <mc:Fallback>
                <p:oleObj name="公式" r:id="rId11" imgW="1485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62263"/>
                        <a:ext cx="1485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4876800" y="28527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不存在且不为无穷大</a:t>
            </a:r>
          </a:p>
        </p:txBody>
      </p:sp>
      <p:grpSp>
        <p:nvGrpSpPr>
          <p:cNvPr id="24591" name="Group 14"/>
          <p:cNvGrpSpPr>
            <a:grpSpLocks/>
          </p:cNvGrpSpPr>
          <p:nvPr/>
        </p:nvGrpSpPr>
        <p:grpSpPr bwMode="auto">
          <a:xfrm>
            <a:off x="838200" y="3659188"/>
            <a:ext cx="3657600" cy="519112"/>
            <a:chOff x="768" y="2937"/>
            <a:chExt cx="2304" cy="327"/>
          </a:xfrm>
        </p:grpSpPr>
        <p:sp>
          <p:nvSpPr>
            <p:cNvPr id="24593" name="Text Box 15"/>
            <p:cNvSpPr txBox="1">
              <a:spLocks noChangeArrowheads="1"/>
            </p:cNvSpPr>
            <p:nvPr/>
          </p:nvSpPr>
          <p:spPr bwMode="auto">
            <a:xfrm>
              <a:off x="768" y="2937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故当                 时</a:t>
              </a:r>
            </a:p>
          </p:txBody>
        </p:sp>
        <p:graphicFrame>
          <p:nvGraphicFramePr>
            <p:cNvPr id="24583" name="Object 16"/>
            <p:cNvGraphicFramePr>
              <a:graphicFrameLocks noChangeAspect="1"/>
            </p:cNvGraphicFramePr>
            <p:nvPr/>
          </p:nvGraphicFramePr>
          <p:xfrm>
            <a:off x="1336" y="3033"/>
            <a:ext cx="82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318" name="公式" r:id="rId13" imgW="1307880" imgH="266400" progId="Equation.3">
                    <p:embed/>
                  </p:oleObj>
                </mc:Choice>
                <mc:Fallback>
                  <p:oleObj name="公式" r:id="rId13" imgW="13078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3033"/>
                          <a:ext cx="82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2" name="Object 17"/>
          <p:cNvGraphicFramePr>
            <a:graphicFrameLocks noChangeAspect="1"/>
          </p:cNvGraphicFramePr>
          <p:nvPr/>
        </p:nvGraphicFramePr>
        <p:xfrm>
          <a:off x="3733800" y="3644900"/>
          <a:ext cx="39751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19" name="文档" r:id="rId14" imgW="3664440" imgH="594360" progId="Word.Document.8">
                  <p:embed/>
                </p:oleObj>
              </mc:Choice>
              <mc:Fallback>
                <p:oleObj name="文档" r:id="rId14" imgW="366444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44900"/>
                        <a:ext cx="39751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755650" y="4365625"/>
            <a:ext cx="73453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/>
              <a:t>无穷小量是变量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零是常数</a:t>
            </a:r>
            <a:r>
              <a:rPr lang="en-US" altLang="zh-CN" sz="2800" b="1" dirty="0"/>
              <a:t>; </a:t>
            </a:r>
            <a:r>
              <a:rPr lang="zh-CN" altLang="en-US" sz="2800" b="1" dirty="0"/>
              <a:t>零是无穷小量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无穷小量不一定是零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641980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771378" y="1484784"/>
            <a:ext cx="410487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       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作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P108: 1(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),  3(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79523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2"/>
          <p:cNvSpPr txBox="1">
            <a:spLocks noChangeArrowheads="1"/>
          </p:cNvSpPr>
          <p:nvPr/>
        </p:nvSpPr>
        <p:spPr bwMode="auto">
          <a:xfrm>
            <a:off x="457200" y="242888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无穷小量与函数极限的关系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185643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38200" y="185643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必要性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43026"/>
              </p:ext>
            </p:extLst>
          </p:nvPr>
        </p:nvGraphicFramePr>
        <p:xfrm>
          <a:off x="2209800" y="1981846"/>
          <a:ext cx="23066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5" name="公式" r:id="rId3" imgW="2755800" imgH="647640" progId="Equation.3">
                  <p:embed/>
                </p:oleObj>
              </mc:Choice>
              <mc:Fallback>
                <p:oleObj name="公式" r:id="rId3" imgW="27558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846"/>
                        <a:ext cx="23066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480507"/>
              </p:ext>
            </p:extLst>
          </p:nvPr>
        </p:nvGraphicFramePr>
        <p:xfrm>
          <a:off x="4648200" y="2008833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6" name="公式" r:id="rId5" imgW="3187440" imgH="457200" progId="Equation.3">
                  <p:embed/>
                </p:oleObj>
              </mc:Choice>
              <mc:Fallback>
                <p:oleObj name="公式" r:id="rId5" imgW="318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08833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17321"/>
              </p:ext>
            </p:extLst>
          </p:nvPr>
        </p:nvGraphicFramePr>
        <p:xfrm>
          <a:off x="955675" y="2542233"/>
          <a:ext cx="2549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7" name="公式" r:id="rId7" imgW="2997000" imgH="660240" progId="Equation.3">
                  <p:embed/>
                </p:oleObj>
              </mc:Choice>
              <mc:Fallback>
                <p:oleObj name="公式" r:id="rId7" imgW="2997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542233"/>
                        <a:ext cx="25495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91720"/>
              </p:ext>
            </p:extLst>
          </p:nvPr>
        </p:nvGraphicFramePr>
        <p:xfrm>
          <a:off x="3662363" y="2589858"/>
          <a:ext cx="24336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8" name="Equation" r:id="rId9" imgW="2908080" imgH="393480" progId="Equation.3">
                  <p:embed/>
                </p:oleObj>
              </mc:Choice>
              <mc:Fallback>
                <p:oleObj name="Equation" r:id="rId9" imgW="290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2589858"/>
                        <a:ext cx="24336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2638" y="299943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充分性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021791"/>
              </p:ext>
            </p:extLst>
          </p:nvPr>
        </p:nvGraphicFramePr>
        <p:xfrm>
          <a:off x="2078038" y="3112146"/>
          <a:ext cx="6324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69" name="Equation" r:id="rId11" imgW="6032160" imgH="431640" progId="Equation.3">
                  <p:embed/>
                </p:oleObj>
              </mc:Choice>
              <mc:Fallback>
                <p:oleObj name="Equation" r:id="rId11" imgW="603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112146"/>
                        <a:ext cx="6324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78866"/>
              </p:ext>
            </p:extLst>
          </p:nvPr>
        </p:nvGraphicFramePr>
        <p:xfrm>
          <a:off x="806450" y="3697933"/>
          <a:ext cx="5572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70" name="Equation" r:id="rId13" imgW="5549760" imgH="431640" progId="Equation.3">
                  <p:embed/>
                </p:oleObj>
              </mc:Choice>
              <mc:Fallback>
                <p:oleObj name="Equation" r:id="rId13" imgW="5549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697933"/>
                        <a:ext cx="55721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20"/>
          <p:cNvSpPr>
            <a:spLocks noChangeArrowheads="1"/>
          </p:cNvSpPr>
          <p:nvPr/>
        </p:nvSpPr>
        <p:spPr bwMode="auto">
          <a:xfrm>
            <a:off x="1824038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87260"/>
              </p:ext>
            </p:extLst>
          </p:nvPr>
        </p:nvGraphicFramePr>
        <p:xfrm>
          <a:off x="1314450" y="725487"/>
          <a:ext cx="5746199" cy="113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71" name="Equation" r:id="rId15" imgW="5486400" imgH="1079280" progId="Equation.3">
                  <p:embed/>
                </p:oleObj>
              </mc:Choice>
              <mc:Fallback>
                <p:oleObj name="Equation" r:id="rId15" imgW="54864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725487"/>
                        <a:ext cx="5746199" cy="11309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04800" y="69269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97171"/>
              </p:ext>
            </p:extLst>
          </p:nvPr>
        </p:nvGraphicFramePr>
        <p:xfrm>
          <a:off x="5607050" y="4686028"/>
          <a:ext cx="26431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72" name="Equation" r:id="rId17" imgW="2603160" imgH="622080" progId="Equation.3">
                  <p:embed/>
                </p:oleObj>
              </mc:Choice>
              <mc:Fallback>
                <p:oleObj name="Equation" r:id="rId17" imgW="260316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4686028"/>
                        <a:ext cx="26431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960438" y="5244158"/>
            <a:ext cx="6348412" cy="1169988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注记 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的其它变化过程此定理仍成立</a:t>
            </a:r>
            <a:r>
              <a:rPr lang="en-US" altLang="zh-CN" sz="2800" b="1" dirty="0"/>
              <a:t>.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    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此定理非常重要！！！</a:t>
            </a: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7750"/>
              </p:ext>
            </p:extLst>
          </p:nvPr>
        </p:nvGraphicFramePr>
        <p:xfrm>
          <a:off x="899592" y="4230291"/>
          <a:ext cx="7751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73" name="Equation" r:id="rId19" imgW="7264080" imgH="901440" progId="Equation.3">
                  <p:embed/>
                </p:oleObj>
              </mc:Choice>
              <mc:Fallback>
                <p:oleObj name="Equation" r:id="rId19" imgW="7264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30291"/>
                        <a:ext cx="77517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43048"/>
              </p:ext>
            </p:extLst>
          </p:nvPr>
        </p:nvGraphicFramePr>
        <p:xfrm>
          <a:off x="2743200" y="4697016"/>
          <a:ext cx="27765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74" name="Equation" r:id="rId21" imgW="2654280" imgH="419040" progId="Equation.3">
                  <p:embed/>
                </p:oleObj>
              </mc:Choice>
              <mc:Fallback>
                <p:oleObj name="Equation" r:id="rId21" imgW="2654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97016"/>
                        <a:ext cx="27765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26042"/>
              </p:ext>
            </p:extLst>
          </p:nvPr>
        </p:nvGraphicFramePr>
        <p:xfrm>
          <a:off x="6248400" y="2542233"/>
          <a:ext cx="2286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75" name="Equation" r:id="rId23" imgW="2425680" imgH="609480" progId="Equation.3">
                  <p:embed/>
                </p:oleObj>
              </mc:Choice>
              <mc:Fallback>
                <p:oleObj name="Equation" r:id="rId23" imgW="2425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42233"/>
                        <a:ext cx="2286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949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52" grpId="0" autoUpdateAnimBg="0"/>
      <p:bldP spid="10261" grpId="0" autoUpdateAnimBg="0"/>
      <p:bldP spid="1026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685800" y="1694234"/>
            <a:ext cx="118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意义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2000" y="2380034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将一般极限问题转化为特殊极限问题</a:t>
            </a:r>
            <a:r>
              <a:rPr lang="en-US" altLang="zh-CN" sz="2800" b="1"/>
              <a:t>(</a:t>
            </a:r>
            <a:r>
              <a:rPr lang="zh-CN" altLang="en-US" sz="2800" b="1"/>
              <a:t>无穷小</a:t>
            </a:r>
            <a:r>
              <a:rPr lang="en-US" altLang="zh-CN" sz="2800" b="1"/>
              <a:t>);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034597"/>
              </p:ext>
            </p:extLst>
          </p:nvPr>
        </p:nvGraphicFramePr>
        <p:xfrm>
          <a:off x="838200" y="3051547"/>
          <a:ext cx="69738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15" name="公式" r:id="rId3" imgW="6730920" imgH="1066680" progId="Equation.3">
                  <p:embed/>
                </p:oleObj>
              </mc:Choice>
              <mc:Fallback>
                <p:oleObj name="公式" r:id="rId3" imgW="67309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51547"/>
                        <a:ext cx="69738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755576" y="602828"/>
            <a:ext cx="6348412" cy="1169988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注记 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的其它变化过程此定理仍成立</a:t>
            </a:r>
            <a:r>
              <a:rPr lang="en-US" altLang="zh-CN" sz="2800" b="1" dirty="0"/>
              <a:t>.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    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此定理非常重要！！！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8203454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4089648" cy="59972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、无穷小量的比较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11350" y="1811338"/>
          <a:ext cx="968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68" name="公式" r:id="rId3" imgW="1015920" imgH="888840" progId="Equation.3">
                  <p:embed/>
                </p:oleObj>
              </mc:Choice>
              <mc:Fallback>
                <p:oleObj name="公式" r:id="rId3" imgW="1015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811338"/>
                        <a:ext cx="9683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911350" y="2878138"/>
          <a:ext cx="12477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69" name="公式" r:id="rId5" imgW="1307880" imgH="838080" progId="Equation.3">
                  <p:embed/>
                </p:oleObj>
              </mc:Choice>
              <mc:Fallback>
                <p:oleObj name="公式" r:id="rId5" imgW="1307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878138"/>
                        <a:ext cx="12477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911350" y="3648075"/>
          <a:ext cx="169386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0" name="公式" r:id="rId7" imgW="1777680" imgH="1269720" progId="Equation.3">
                  <p:embed/>
                </p:oleObj>
              </mc:Choice>
              <mc:Fallback>
                <p:oleObj name="公式" r:id="rId7" imgW="177768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648075"/>
                        <a:ext cx="169386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38272"/>
              </p:ext>
            </p:extLst>
          </p:nvPr>
        </p:nvGraphicFramePr>
        <p:xfrm>
          <a:off x="971600" y="1125538"/>
          <a:ext cx="6910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1" name="Equation" r:id="rId9" imgW="6908760" imgH="838080" progId="Equation.3">
                  <p:embed/>
                </p:oleObj>
              </mc:Choice>
              <mc:Fallback>
                <p:oleObj name="Equation" r:id="rId9" imgW="6908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25538"/>
                        <a:ext cx="69103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903288" y="5026025"/>
            <a:ext cx="791718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极限不同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反映了趋向于零的“快慢”程度不同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941888" y="2055813"/>
          <a:ext cx="2786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2" name="公式" r:id="rId11" imgW="2869920" imgH="457200" progId="Equation.3">
                  <p:embed/>
                </p:oleObj>
              </mc:Choice>
              <mc:Fallback>
                <p:oleObj name="公式" r:id="rId11" imgW="286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2055813"/>
                        <a:ext cx="27860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970463" y="3035300"/>
          <a:ext cx="3046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3" name="公式" r:id="rId13" imgW="3136680" imgH="457200" progId="Equation.3">
                  <p:embed/>
                </p:oleObj>
              </mc:Choice>
              <mc:Fallback>
                <p:oleObj name="公式" r:id="rId13" imgW="313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035300"/>
                        <a:ext cx="3046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573838" y="42195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不可比</a:t>
            </a:r>
            <a:r>
              <a:rPr lang="en-US" altLang="zh-CN" sz="2800" b="1"/>
              <a:t>.</a:t>
            </a:r>
            <a:endParaRPr lang="en-US" altLang="zh-CN" b="1"/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901950" y="2101850"/>
          <a:ext cx="5556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4" name="公式" r:id="rId15" imgW="583920" imgH="368280" progId="Equation.3">
                  <p:embed/>
                </p:oleObj>
              </mc:Choice>
              <mc:Fallback>
                <p:oleObj name="公式" r:id="rId15" imgW="583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101850"/>
                        <a:ext cx="5556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3206750" y="3101975"/>
          <a:ext cx="533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5" name="公式" r:id="rId17" imgW="558720" imgH="368280" progId="Equation.3">
                  <p:embed/>
                </p:oleObj>
              </mc:Choice>
              <mc:Fallback>
                <p:oleObj name="公式" r:id="rId17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101975"/>
                        <a:ext cx="533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663950" y="4059238"/>
          <a:ext cx="1525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6" name="公式" r:id="rId19" imgW="1600200" imgH="838080" progId="Equation.3">
                  <p:embed/>
                </p:oleObj>
              </mc:Choice>
              <mc:Fallback>
                <p:oleObj name="公式" r:id="rId19" imgW="1600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059238"/>
                        <a:ext cx="1525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5264150" y="4314825"/>
          <a:ext cx="11255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277" name="公式" r:id="rId21" imgW="1180800" imgH="380880" progId="Equation.3">
                  <p:embed/>
                </p:oleObj>
              </mc:Choice>
              <mc:Fallback>
                <p:oleObj name="公式" r:id="rId21" imgW="1180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314825"/>
                        <a:ext cx="11255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952500" y="2268538"/>
            <a:ext cx="636588" cy="2133600"/>
          </a:xfrm>
          <a:prstGeom prst="rect">
            <a:avLst/>
          </a:prstGeom>
          <a:solidFill>
            <a:srgbClr val="66FFFF"/>
          </a:solidFill>
          <a:ln w="28575">
            <a:solidFill>
              <a:srgbClr val="CC0066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观察各极限</a:t>
            </a:r>
          </a:p>
        </p:txBody>
      </p:sp>
    </p:spTree>
    <p:extLst>
      <p:ext uri="{BB962C8B-B14F-4D97-AF65-F5344CB8AC3E}">
        <p14:creationId xmlns:p14="http://schemas.microsoft.com/office/powerpoint/2010/main" val="8835538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  <p:bldP spid="32779" grpId="0" autoUpdateAnimBg="0"/>
      <p:bldP spid="327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489431"/>
              </p:ext>
            </p:extLst>
          </p:nvPr>
        </p:nvGraphicFramePr>
        <p:xfrm>
          <a:off x="179513" y="836712"/>
          <a:ext cx="6984776" cy="118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7" name="Equation" r:id="rId3" imgW="6997680" imgH="1257120" progId="Equation.3">
                  <p:embed/>
                </p:oleObj>
              </mc:Choice>
              <mc:Fallback>
                <p:oleObj name="Equation" r:id="rId3" imgW="69976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836712"/>
                        <a:ext cx="6984776" cy="1180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179512" y="389607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76487"/>
              </p:ext>
            </p:extLst>
          </p:nvPr>
        </p:nvGraphicFramePr>
        <p:xfrm>
          <a:off x="1347788" y="422275"/>
          <a:ext cx="7324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8" name="Equation" r:id="rId5" imgW="7188120" imgH="431640" progId="Equation.3">
                  <p:embed/>
                </p:oleObj>
              </mc:Choice>
              <mc:Fallback>
                <p:oleObj name="Equation" r:id="rId5" imgW="7188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22275"/>
                        <a:ext cx="73247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33952"/>
              </p:ext>
            </p:extLst>
          </p:nvPr>
        </p:nvGraphicFramePr>
        <p:xfrm>
          <a:off x="467544" y="3068960"/>
          <a:ext cx="68453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9" name="Equation" r:id="rId7" imgW="6654600" imgH="1257120" progId="Equation.3">
                  <p:embed/>
                </p:oleObj>
              </mc:Choice>
              <mc:Fallback>
                <p:oleObj name="Equation" r:id="rId7" imgW="665460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68960"/>
                        <a:ext cx="68453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72501"/>
              </p:ext>
            </p:extLst>
          </p:nvPr>
        </p:nvGraphicFramePr>
        <p:xfrm>
          <a:off x="382588" y="4437063"/>
          <a:ext cx="8124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0" name="Equation" r:id="rId9" imgW="8305560" imgH="838080" progId="Equation.3">
                  <p:embed/>
                </p:oleObj>
              </mc:Choice>
              <mc:Fallback>
                <p:oleObj name="Equation" r:id="rId9" imgW="830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4437063"/>
                        <a:ext cx="81248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16556"/>
              </p:ext>
            </p:extLst>
          </p:nvPr>
        </p:nvGraphicFramePr>
        <p:xfrm>
          <a:off x="107504" y="2204864"/>
          <a:ext cx="901590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1" name="Equation" r:id="rId11" imgW="9105840" imgH="838080" progId="Equation.3">
                  <p:embed/>
                </p:oleObj>
              </mc:Choice>
              <mc:Fallback>
                <p:oleObj name="Equation" r:id="rId11" imgW="910584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204864"/>
                        <a:ext cx="9015900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6099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50356"/>
              </p:ext>
            </p:extLst>
          </p:nvPr>
        </p:nvGraphicFramePr>
        <p:xfrm>
          <a:off x="179512" y="188640"/>
          <a:ext cx="8208912" cy="77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19" name="Equation" r:id="rId3" imgW="8623080" imgH="838080" progId="Equation.3">
                  <p:embed/>
                </p:oleObj>
              </mc:Choice>
              <mc:Fallback>
                <p:oleObj name="Equation" r:id="rId3" imgW="8623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8208912" cy="77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90487"/>
              </p:ext>
            </p:extLst>
          </p:nvPr>
        </p:nvGraphicFramePr>
        <p:xfrm>
          <a:off x="271462" y="1268413"/>
          <a:ext cx="754089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20" name="Equation" r:id="rId5" imgW="7213320" imgH="1282680" progId="Equation.3">
                  <p:embed/>
                </p:oleObj>
              </mc:Choice>
              <mc:Fallback>
                <p:oleObj name="Equation" r:id="rId5" imgW="721332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" y="1268413"/>
                        <a:ext cx="7540898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751513"/>
              </p:ext>
            </p:extLst>
          </p:nvPr>
        </p:nvGraphicFramePr>
        <p:xfrm>
          <a:off x="2424113" y="980728"/>
          <a:ext cx="34893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21" name="Equation" r:id="rId7" imgW="3441600" imgH="393480" progId="Equation.3">
                  <p:embed/>
                </p:oleObj>
              </mc:Choice>
              <mc:Fallback>
                <p:oleObj name="Equation" r:id="rId7" imgW="3441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980728"/>
                        <a:ext cx="34893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90379"/>
              </p:ext>
            </p:extLst>
          </p:nvPr>
        </p:nvGraphicFramePr>
        <p:xfrm>
          <a:off x="195695" y="2780928"/>
          <a:ext cx="8359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22" name="Equation" r:id="rId9" imgW="8470800" imgH="838080" progId="Equation.3">
                  <p:embed/>
                </p:oleObj>
              </mc:Choice>
              <mc:Fallback>
                <p:oleObj name="Equation" r:id="rId9" imgW="8470800" imgH="83808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95" y="2780928"/>
                        <a:ext cx="8359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1"/>
          <p:cNvSpPr>
            <a:spLocks noChangeArrowheads="1"/>
          </p:cNvSpPr>
          <p:nvPr/>
        </p:nvSpPr>
        <p:spPr bwMode="auto">
          <a:xfrm>
            <a:off x="0" y="363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12440" y="234888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例如，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916911"/>
              </p:ext>
            </p:extLst>
          </p:nvPr>
        </p:nvGraphicFramePr>
        <p:xfrm>
          <a:off x="179512" y="3594571"/>
          <a:ext cx="65674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23" name="Equation" r:id="rId11" imgW="6654600" imgH="850680" progId="Equation.3">
                  <p:embed/>
                </p:oleObj>
              </mc:Choice>
              <mc:Fallback>
                <p:oleObj name="Equation" r:id="rId11" imgW="6654600" imgH="8506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94571"/>
                        <a:ext cx="65674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64879"/>
              </p:ext>
            </p:extLst>
          </p:nvPr>
        </p:nvGraphicFramePr>
        <p:xfrm>
          <a:off x="2987824" y="4314651"/>
          <a:ext cx="353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24" name="Equation" r:id="rId13" imgW="3530520" imgH="393480" progId="Equation.3">
                  <p:embed/>
                </p:oleObj>
              </mc:Choice>
              <mc:Fallback>
                <p:oleObj name="Equation" r:id="rId13" imgW="3530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7824" y="4314651"/>
                        <a:ext cx="3530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69129"/>
              </p:ext>
            </p:extLst>
          </p:nvPr>
        </p:nvGraphicFramePr>
        <p:xfrm>
          <a:off x="2987824" y="4674691"/>
          <a:ext cx="4464496" cy="161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25" name="Equation" r:id="rId15" imgW="4686120" imgH="1676160" progId="Equation.3">
                  <p:embed/>
                </p:oleObj>
              </mc:Choice>
              <mc:Fallback>
                <p:oleObj name="Equation" r:id="rId15" imgW="4686120" imgH="167616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674691"/>
                        <a:ext cx="4464496" cy="1617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8694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Text Box 2"/>
          <p:cNvSpPr txBox="1">
            <a:spLocks noChangeArrowheads="1"/>
          </p:cNvSpPr>
          <p:nvPr/>
        </p:nvSpPr>
        <p:spPr bwMode="auto">
          <a:xfrm>
            <a:off x="179512" y="381000"/>
            <a:ext cx="92320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9512" y="111350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83667"/>
              </p:ext>
            </p:extLst>
          </p:nvPr>
        </p:nvGraphicFramePr>
        <p:xfrm>
          <a:off x="814512" y="442913"/>
          <a:ext cx="71389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6" name="Equation" r:id="rId3" imgW="7137360" imgH="444240" progId="Equation.3">
                  <p:embed/>
                </p:oleObj>
              </mc:Choice>
              <mc:Fallback>
                <p:oleObj name="Equation" r:id="rId3" imgW="7137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12" y="442913"/>
                        <a:ext cx="71389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60751"/>
              </p:ext>
            </p:extLst>
          </p:nvPr>
        </p:nvGraphicFramePr>
        <p:xfrm>
          <a:off x="1017712" y="908720"/>
          <a:ext cx="199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7" name="公式" r:id="rId5" imgW="1993680" imgH="901440" progId="Equation.3">
                  <p:embed/>
                </p:oleObj>
              </mc:Choice>
              <mc:Fallback>
                <p:oleObj name="公式" r:id="rId5" imgW="19936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12" y="908720"/>
                        <a:ext cx="1993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27711"/>
              </p:ext>
            </p:extLst>
          </p:nvPr>
        </p:nvGraphicFramePr>
        <p:xfrm>
          <a:off x="3075112" y="98492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8" name="公式" r:id="rId7" imgW="2209680" imgH="838080" progId="Equation.3">
                  <p:embed/>
                </p:oleObj>
              </mc:Choice>
              <mc:Fallback>
                <p:oleObj name="公式" r:id="rId7" imgW="2209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112" y="984920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11252"/>
              </p:ext>
            </p:extLst>
          </p:nvPr>
        </p:nvGraphicFramePr>
        <p:xfrm>
          <a:off x="5361112" y="1226220"/>
          <a:ext cx="582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89" name="公式" r:id="rId9" imgW="583920" imgH="368280" progId="Equation.3">
                  <p:embed/>
                </p:oleObj>
              </mc:Choice>
              <mc:Fallback>
                <p:oleObj name="公式" r:id="rId9" imgW="583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112" y="1226220"/>
                        <a:ext cx="5826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968"/>
              </p:ext>
            </p:extLst>
          </p:nvPr>
        </p:nvGraphicFramePr>
        <p:xfrm>
          <a:off x="382638" y="1912863"/>
          <a:ext cx="66071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90" name="Equation" r:id="rId11" imgW="6603840" imgH="444240" progId="Equation.3">
                  <p:embed/>
                </p:oleObj>
              </mc:Choice>
              <mc:Fallback>
                <p:oleObj name="Equation" r:id="rId11" imgW="6603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38" y="1912863"/>
                        <a:ext cx="66071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31235"/>
              </p:ext>
            </p:extLst>
          </p:nvPr>
        </p:nvGraphicFramePr>
        <p:xfrm>
          <a:off x="176213" y="3495675"/>
          <a:ext cx="86280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91" name="Document" r:id="rId13" imgW="7742362" imgH="712870" progId="Word.Document.8">
                  <p:embed/>
                </p:oleObj>
              </mc:Choice>
              <mc:Fallback>
                <p:oleObj name="Document" r:id="rId13" imgW="7742362" imgH="712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495675"/>
                        <a:ext cx="86280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32803"/>
              </p:ext>
            </p:extLst>
          </p:nvPr>
        </p:nvGraphicFramePr>
        <p:xfrm>
          <a:off x="255712" y="2708920"/>
          <a:ext cx="6323806" cy="63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92" name="Document" r:id="rId15" imgW="5854025" imgH="588001" progId="Word.Document.8">
                  <p:embed/>
                </p:oleObj>
              </mc:Choice>
              <mc:Fallback>
                <p:oleObj name="Document" r:id="rId15" imgW="5854025" imgH="58800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2" y="2708920"/>
                        <a:ext cx="6323806" cy="63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42170"/>
              </p:ext>
            </p:extLst>
          </p:nvPr>
        </p:nvGraphicFramePr>
        <p:xfrm>
          <a:off x="488610" y="4149080"/>
          <a:ext cx="7472846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93" name="Document" r:id="rId17" imgW="7303490" imgH="2256284" progId="Word.Document.8">
                  <p:embed/>
                </p:oleObj>
              </mc:Choice>
              <mc:Fallback>
                <p:oleObj name="Document" r:id="rId17" imgW="7303490" imgH="225628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10" y="4149080"/>
                        <a:ext cx="7472846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0648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617</Words>
  <Application>Microsoft Office PowerPoint</Application>
  <PresentationFormat>全屏显示(4:3)</PresentationFormat>
  <Paragraphs>87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黑体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Equation</vt:lpstr>
      <vt:lpstr>公式</vt:lpstr>
      <vt:lpstr>Document</vt:lpstr>
      <vt:lpstr>Microsoft Word 97 - 2003 文档</vt:lpstr>
      <vt:lpstr>文档</vt:lpstr>
      <vt:lpstr>Microsoft 公式 3.0</vt:lpstr>
      <vt:lpstr>第三节  无穷小量与无穷大量的阶</vt:lpstr>
      <vt:lpstr>一、无穷小量的比较 </vt:lpstr>
      <vt:lpstr>PowerPoint 演示文稿</vt:lpstr>
      <vt:lpstr>PowerPoint 演示文稿</vt:lpstr>
      <vt:lpstr>PowerPoint 演示文稿</vt:lpstr>
      <vt:lpstr>3、无穷小量的比较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二、无穷大量的比较</vt:lpstr>
      <vt:lpstr>PowerPoint 演示文稿</vt:lpstr>
      <vt:lpstr>PowerPoint 演示文稿</vt:lpstr>
      <vt:lpstr>2、无穷大量的比较</vt:lpstr>
      <vt:lpstr>PowerPoint 演示文稿</vt:lpstr>
      <vt:lpstr>PowerPoint 演示文稿</vt:lpstr>
      <vt:lpstr>PowerPoint 演示文稿</vt:lpstr>
      <vt:lpstr>无穷小量替换定理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612</cp:revision>
  <dcterms:created xsi:type="dcterms:W3CDTF">2011-08-03T11:31:34Z</dcterms:created>
  <dcterms:modified xsi:type="dcterms:W3CDTF">2017-10-26T07:46:35Z</dcterms:modified>
</cp:coreProperties>
</file>