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926" r:id="rId2"/>
    <p:sldId id="927" r:id="rId3"/>
    <p:sldId id="928" r:id="rId4"/>
    <p:sldId id="923" r:id="rId5"/>
    <p:sldId id="924" r:id="rId6"/>
    <p:sldId id="956" r:id="rId7"/>
    <p:sldId id="955" r:id="rId8"/>
    <p:sldId id="929" r:id="rId9"/>
    <p:sldId id="930" r:id="rId10"/>
    <p:sldId id="934" r:id="rId11"/>
    <p:sldId id="967" r:id="rId12"/>
    <p:sldId id="968" r:id="rId13"/>
    <p:sldId id="969" r:id="rId14"/>
    <p:sldId id="970" r:id="rId15"/>
    <p:sldId id="975" r:id="rId16"/>
    <p:sldId id="976" r:id="rId17"/>
    <p:sldId id="936" r:id="rId18"/>
    <p:sldId id="937" r:id="rId19"/>
    <p:sldId id="938" r:id="rId20"/>
    <p:sldId id="941" r:id="rId21"/>
    <p:sldId id="942" r:id="rId22"/>
    <p:sldId id="977" r:id="rId23"/>
    <p:sldId id="978" r:id="rId24"/>
    <p:sldId id="980" r:id="rId25"/>
    <p:sldId id="986" r:id="rId26"/>
    <p:sldId id="981" r:id="rId27"/>
    <p:sldId id="982" r:id="rId28"/>
    <p:sldId id="983" r:id="rId29"/>
    <p:sldId id="985" r:id="rId30"/>
    <p:sldId id="962" r:id="rId31"/>
    <p:sldId id="963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9933FF"/>
    <a:srgbClr val="99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5993" autoAdjust="0"/>
  </p:normalViewPr>
  <p:slideViewPr>
    <p:cSldViewPr>
      <p:cViewPr varScale="1">
        <p:scale>
          <a:sx n="80" d="100"/>
          <a:sy n="80" d="100"/>
        </p:scale>
        <p:origin x="438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3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e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Relationship Id="rId9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11" Type="http://schemas.openxmlformats.org/officeDocument/2006/relationships/image" Target="../media/image50.emf"/><Relationship Id="rId5" Type="http://schemas.openxmlformats.org/officeDocument/2006/relationships/image" Target="../media/image44.wmf"/><Relationship Id="rId10" Type="http://schemas.openxmlformats.org/officeDocument/2006/relationships/image" Target="../media/image49.wmf"/><Relationship Id="rId4" Type="http://schemas.openxmlformats.org/officeDocument/2006/relationships/image" Target="../media/image43.wmf"/><Relationship Id="rId9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5.emf"/><Relationship Id="rId7" Type="http://schemas.openxmlformats.org/officeDocument/2006/relationships/image" Target="../media/image59.wmf"/><Relationship Id="rId2" Type="http://schemas.openxmlformats.org/officeDocument/2006/relationships/image" Target="../media/image54.e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10" Type="http://schemas.openxmlformats.org/officeDocument/2006/relationships/image" Target="../media/image62.wmf"/><Relationship Id="rId4" Type="http://schemas.openxmlformats.org/officeDocument/2006/relationships/image" Target="../media/image56.wmf"/><Relationship Id="rId9" Type="http://schemas.openxmlformats.org/officeDocument/2006/relationships/image" Target="../media/image6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5" Type="http://schemas.openxmlformats.org/officeDocument/2006/relationships/image" Target="../media/image73.wmf"/><Relationship Id="rId4" Type="http://schemas.openxmlformats.org/officeDocument/2006/relationships/image" Target="../media/image72.jpeg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image" Target="../media/image80.emf"/><Relationship Id="rId1" Type="http://schemas.openxmlformats.org/officeDocument/2006/relationships/image" Target="../media/image79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83.emf"/><Relationship Id="rId1" Type="http://schemas.openxmlformats.org/officeDocument/2006/relationships/image" Target="../media/image8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4" Type="http://schemas.openxmlformats.org/officeDocument/2006/relationships/image" Target="../media/image9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86.emf"/><Relationship Id="rId1" Type="http://schemas.openxmlformats.org/officeDocument/2006/relationships/image" Target="../media/image85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emf"/><Relationship Id="rId1" Type="http://schemas.openxmlformats.org/officeDocument/2006/relationships/image" Target="../media/image88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image" Target="../media/image91.emf"/><Relationship Id="rId1" Type="http://schemas.openxmlformats.org/officeDocument/2006/relationships/image" Target="../media/image90.emf"/><Relationship Id="rId4" Type="http://schemas.openxmlformats.org/officeDocument/2006/relationships/image" Target="../media/image93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image" Target="../media/image94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image" Target="../media/image97.emf"/><Relationship Id="rId1" Type="http://schemas.openxmlformats.org/officeDocument/2006/relationships/image" Target="../media/image96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emf"/><Relationship Id="rId1" Type="http://schemas.openxmlformats.org/officeDocument/2006/relationships/image" Target="../media/image99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image" Target="../media/image102.emf"/><Relationship Id="rId1" Type="http://schemas.openxmlformats.org/officeDocument/2006/relationships/image" Target="../media/image101.emf"/><Relationship Id="rId4" Type="http://schemas.openxmlformats.org/officeDocument/2006/relationships/image" Target="../media/image104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emf"/><Relationship Id="rId1" Type="http://schemas.openxmlformats.org/officeDocument/2006/relationships/image" Target="../media/image105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emf"/><Relationship Id="rId1" Type="http://schemas.openxmlformats.org/officeDocument/2006/relationships/image" Target="../media/image10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4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4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4" Type="http://schemas.openxmlformats.org/officeDocument/2006/relationships/image" Target="../media/image3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9EA2063-D2F8-45A0-ADD8-5DBE4D6E31FD}" type="datetimeFigureOut">
              <a:rPr lang="zh-CN" altLang="en-US"/>
              <a:pPr>
                <a:defRPr/>
              </a:pPr>
              <a:t>2017/10/26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8B12A27-35E0-4088-9BD5-32DC85D3DD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1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4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86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37E3469-C9F7-4E65-AEE6-9EA263931E6C}" type="datetimeFigureOut">
              <a:rPr lang="zh-CN" altLang="en-US"/>
              <a:pPr>
                <a:defRPr/>
              </a:pPr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7D77E67-6BD2-45B3-9B25-C31754ADFE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1A277AF-1308-4A1F-8C38-0AAB8F47A431}" type="datetimeFigureOut">
              <a:rPr lang="zh-CN" altLang="en-US"/>
              <a:pPr>
                <a:defRPr/>
              </a:pPr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A39BEF3-F2AE-48B8-AB14-18887C7689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2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 algn="l"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995D329-90F5-4CAE-9EBE-43184450826E}" type="datetimeFigureOut">
              <a:rPr lang="zh-CN" altLang="en-US"/>
              <a:pPr>
                <a:defRPr/>
              </a:pPr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E2C8B21-D173-4BE9-B5D3-C5745EE74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58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ECCBEBE-E710-440D-B446-333E2BB128F2}" type="datetimeFigureOut">
              <a:rPr lang="zh-CN" altLang="en-US"/>
              <a:pPr>
                <a:defRPr/>
              </a:pPr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E494A05-ECAF-4B02-B91D-6155830D32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99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CDA2205-2F65-4FA4-B0D0-0F98FF35F5F2}" type="datetimeFigureOut">
              <a:rPr lang="zh-CN" altLang="en-US"/>
              <a:pPr>
                <a:defRPr/>
              </a:pPr>
              <a:t>2017/10/26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8A1421-D580-41BD-B50F-155C6F1264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02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7D4A50E-C0C3-48FF-96D6-2ABC2CCE7F27}" type="datetimeFigureOut">
              <a:rPr lang="zh-CN" altLang="en-US"/>
              <a:pPr>
                <a:defRPr/>
              </a:pPr>
              <a:t>2017/10/26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305D2B-4C1D-4642-9F68-290A6B6C1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8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BB88D1-2487-4C2B-ABEE-7E2EF677FA7A}" type="datetimeFigureOut">
              <a:rPr lang="zh-CN" altLang="en-US"/>
              <a:pPr>
                <a:defRPr/>
              </a:pPr>
              <a:t>2017/10/26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B116AD0-BD8B-40D9-ACEA-1A23A25294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36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2EFA301-F3D2-4FA8-BC4B-9D24F490412B}" type="datetimeFigureOut">
              <a:rPr lang="zh-CN" altLang="en-US"/>
              <a:pPr>
                <a:defRPr/>
              </a:pPr>
              <a:t>2017/10/26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5BFA812-AF8E-4B01-B108-E4AC295D47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FAE03D-D561-4DF2-A8D3-530C32A4D0D0}" type="datetimeFigureOut">
              <a:rPr lang="zh-CN" altLang="en-US"/>
              <a:pPr>
                <a:defRPr/>
              </a:pPr>
              <a:t>2017/10/26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B5443F-F8B7-4792-B6AA-799378C178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9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69BB99E-A477-4826-940B-DB3822B446D5}" type="datetimeFigureOut">
              <a:rPr lang="zh-CN" altLang="en-US"/>
              <a:pPr>
                <a:defRPr/>
              </a:pPr>
              <a:t>2017/10/26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A44B02-C823-41DF-B851-233CEA3DAF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6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1028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0.emf"/><Relationship Id="rId4" Type="http://schemas.openxmlformats.org/officeDocument/2006/relationships/image" Target="../media/image27.emf"/><Relationship Id="rId9" Type="http://schemas.openxmlformats.org/officeDocument/2006/relationships/oleObject" Target="../embeddings/oleObject2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38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.wmf"/><Relationship Id="rId20" Type="http://schemas.openxmlformats.org/officeDocument/2006/relationships/image" Target="../media/image39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38.bin"/><Relationship Id="rId4" Type="http://schemas.openxmlformats.org/officeDocument/2006/relationships/image" Target="../media/image31.e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47.emf"/><Relationship Id="rId3" Type="http://schemas.openxmlformats.org/officeDocument/2006/relationships/oleObject" Target="../embeddings/oleObject39.bin"/><Relationship Id="rId21" Type="http://schemas.openxmlformats.org/officeDocument/2006/relationships/oleObject" Target="../embeddings/oleObject48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wmf"/><Relationship Id="rId20" Type="http://schemas.openxmlformats.org/officeDocument/2006/relationships/image" Target="../media/image48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3.bin"/><Relationship Id="rId24" Type="http://schemas.openxmlformats.org/officeDocument/2006/relationships/image" Target="../media/image50.emf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23" Type="http://schemas.openxmlformats.org/officeDocument/2006/relationships/oleObject" Target="../embeddings/oleObject49.bin"/><Relationship Id="rId10" Type="http://schemas.openxmlformats.org/officeDocument/2006/relationships/image" Target="../media/image43.wmf"/><Relationship Id="rId19" Type="http://schemas.openxmlformats.org/officeDocument/2006/relationships/oleObject" Target="../embeddings/oleObject47.bin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5.wmf"/><Relationship Id="rId22" Type="http://schemas.openxmlformats.org/officeDocument/2006/relationships/image" Target="../media/image4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60.wmf"/><Relationship Id="rId3" Type="http://schemas.openxmlformats.org/officeDocument/2006/relationships/oleObject" Target="../embeddings/oleObject52.bin"/><Relationship Id="rId21" Type="http://schemas.openxmlformats.org/officeDocument/2006/relationships/oleObject" Target="../embeddings/oleObject61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9.wmf"/><Relationship Id="rId20" Type="http://schemas.openxmlformats.org/officeDocument/2006/relationships/image" Target="../media/image61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4.e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60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8.wmf"/><Relationship Id="rId22" Type="http://schemas.openxmlformats.org/officeDocument/2006/relationships/image" Target="../media/image6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6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0.wmf"/><Relationship Id="rId11" Type="http://schemas.openxmlformats.org/officeDocument/2006/relationships/image" Target="../media/image72.jpeg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73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7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5.e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74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7.e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6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0.e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9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3.e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82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6.e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8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9.e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88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1.emf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93.emf"/><Relationship Id="rId4" Type="http://schemas.openxmlformats.org/officeDocument/2006/relationships/image" Target="../media/image90.emf"/><Relationship Id="rId9" Type="http://schemas.openxmlformats.org/officeDocument/2006/relationships/oleObject" Target="../embeddings/oleObject9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5.e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94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7.e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9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0.e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99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2.emf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104.emf"/><Relationship Id="rId4" Type="http://schemas.openxmlformats.org/officeDocument/2006/relationships/image" Target="../media/image101.emf"/><Relationship Id="rId9" Type="http://schemas.openxmlformats.org/officeDocument/2006/relationships/oleObject" Target="../embeddings/oleObject10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6.e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10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8.e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0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7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2.e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2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8032" y="405382"/>
            <a:ext cx="8748464" cy="1295426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l" eaLnBrk="1" hangingPunct="1"/>
            <a:r>
              <a:rPr lang="zh-CN" altLang="en-US" sz="4800" b="1" dirty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第四节 闭区间上连续函数的性质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122984" y="1157568"/>
            <a:ext cx="5185320" cy="4575688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zh-CN" altLang="en-US" sz="4000" b="1" dirty="0">
                <a:solidFill>
                  <a:srgbClr val="9900FF"/>
                </a:solidFill>
                <a:ea typeface="隶书" pitchFamily="49" charset="-122"/>
              </a:rPr>
              <a:t>一、有界性定理</a:t>
            </a:r>
            <a:endParaRPr lang="en-US" altLang="zh-CN" sz="4000" b="1" dirty="0">
              <a:solidFill>
                <a:srgbClr val="9900FF"/>
              </a:solidFill>
              <a:ea typeface="隶书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4000" b="1" dirty="0">
                <a:solidFill>
                  <a:srgbClr val="9900FF"/>
                </a:solidFill>
                <a:ea typeface="隶书" pitchFamily="49" charset="-122"/>
              </a:rPr>
              <a:t>二、最值定理</a:t>
            </a:r>
          </a:p>
          <a:p>
            <a:pPr eaLnBrk="1" hangingPunct="1">
              <a:buFontTx/>
              <a:buNone/>
            </a:pPr>
            <a:r>
              <a:rPr lang="zh-CN" altLang="en-US" sz="4000" b="1" dirty="0">
                <a:solidFill>
                  <a:srgbClr val="9900FF"/>
                </a:solidFill>
                <a:ea typeface="隶书" pitchFamily="49" charset="-122"/>
              </a:rPr>
              <a:t>三、零点存在定理</a:t>
            </a:r>
            <a:endParaRPr lang="en-US" altLang="zh-CN" sz="4000" b="1" dirty="0">
              <a:solidFill>
                <a:srgbClr val="9900FF"/>
              </a:solidFill>
              <a:ea typeface="隶书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4000" b="1" dirty="0">
                <a:solidFill>
                  <a:srgbClr val="9900FF"/>
                </a:solidFill>
                <a:ea typeface="隶书" pitchFamily="49" charset="-122"/>
              </a:rPr>
              <a:t>四、介值定理</a:t>
            </a:r>
            <a:endParaRPr lang="en-US" altLang="zh-CN" sz="4000" b="1" dirty="0">
              <a:solidFill>
                <a:srgbClr val="9900FF"/>
              </a:solidFill>
              <a:ea typeface="隶书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4000" b="1" dirty="0">
                <a:solidFill>
                  <a:srgbClr val="9900FF"/>
                </a:solidFill>
                <a:ea typeface="隶书" pitchFamily="49" charset="-122"/>
              </a:rPr>
              <a:t>五、康托定理</a:t>
            </a:r>
            <a:endParaRPr lang="en-US" altLang="zh-CN" sz="4000" b="1" dirty="0">
              <a:solidFill>
                <a:srgbClr val="9900FF"/>
              </a:solidFill>
              <a:ea typeface="隶书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4000" b="1" dirty="0">
                <a:solidFill>
                  <a:srgbClr val="9900FF"/>
                </a:solidFill>
                <a:ea typeface="隶书" pitchFamily="49" charset="-122"/>
              </a:rPr>
              <a:t>六、小         结 </a:t>
            </a:r>
            <a:endParaRPr lang="en-US" altLang="zh-CN" sz="4000" b="1" dirty="0">
              <a:solidFill>
                <a:srgbClr val="9900FF"/>
              </a:solidFill>
              <a:ea typeface="隶书" pitchFamily="49" charset="-122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475657" y="5661248"/>
            <a:ext cx="5832647" cy="792088"/>
          </a:xfrm>
          <a:prstGeom prst="rect">
            <a:avLst/>
          </a:prstGeom>
          <a:solidFill>
            <a:srgbClr val="FFFFCC"/>
          </a:solidFill>
          <a:ln w="9525">
            <a:solidFill>
              <a:srgbClr val="9933FF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3200" b="1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重点与难点</a:t>
            </a:r>
            <a:r>
              <a:rPr lang="en-US" altLang="zh-CN" sz="3200" b="1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: </a:t>
            </a:r>
            <a:r>
              <a:rPr lang="zh-CN" altLang="en-US" sz="3200" b="1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性质证明与应用</a:t>
            </a:r>
            <a:endParaRPr lang="en-US" altLang="zh-CN" sz="3200" b="1" dirty="0">
              <a:solidFill>
                <a:srgbClr val="00B050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088008"/>
      </p:ext>
    </p:extLst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740146"/>
              </p:ext>
            </p:extLst>
          </p:nvPr>
        </p:nvGraphicFramePr>
        <p:xfrm>
          <a:off x="323528" y="4941168"/>
          <a:ext cx="8229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683" name="Document" r:id="rId3" imgW="8242438" imgH="994636" progId="Word.Document.8">
                  <p:embed/>
                </p:oleObj>
              </mc:Choice>
              <mc:Fallback>
                <p:oleObj name="Document" r:id="rId3" imgW="8242438" imgH="9946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941168"/>
                        <a:ext cx="8229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194878"/>
              </p:ext>
            </p:extLst>
          </p:nvPr>
        </p:nvGraphicFramePr>
        <p:xfrm>
          <a:off x="195262" y="762000"/>
          <a:ext cx="8553201" cy="1479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684" name="Document" r:id="rId5" imgW="9234670" imgH="1599550" progId="Word.Document.8">
                  <p:embed/>
                </p:oleObj>
              </mc:Choice>
              <mc:Fallback>
                <p:oleObj name="Document" r:id="rId5" imgW="9234670" imgH="15995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" y="762000"/>
                        <a:ext cx="8553201" cy="14796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79512" y="130845"/>
            <a:ext cx="5904656" cy="7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四、介值定理（中间值）定理</a:t>
            </a:r>
            <a:b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</a:br>
            <a:endParaRPr lang="zh-CN" altLang="en-US" sz="32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600634"/>
              </p:ext>
            </p:extLst>
          </p:nvPr>
        </p:nvGraphicFramePr>
        <p:xfrm>
          <a:off x="179512" y="2132856"/>
          <a:ext cx="8491537" cy="143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685" name="Document" r:id="rId7" imgW="9296955" imgH="1562845" progId="Word.Document.8">
                  <p:embed/>
                </p:oleObj>
              </mc:Choice>
              <mc:Fallback>
                <p:oleObj name="Document" r:id="rId7" imgW="9296955" imgH="156284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132856"/>
                        <a:ext cx="8491537" cy="143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664440"/>
              </p:ext>
            </p:extLst>
          </p:nvPr>
        </p:nvGraphicFramePr>
        <p:xfrm>
          <a:off x="173792" y="3429000"/>
          <a:ext cx="8640711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686" name="Document" r:id="rId9" imgW="8853403" imgH="1536936" progId="Word.Document.8">
                  <p:embed/>
                </p:oleObj>
              </mc:Choice>
              <mc:Fallback>
                <p:oleObj name="Document" r:id="rId9" imgW="8853403" imgH="1536936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792" y="3429000"/>
                        <a:ext cx="8640711" cy="1512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895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323850" y="476250"/>
          <a:ext cx="8424863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723" name="Document" r:id="rId3" imgW="7169200" imgH="1188237" progId="Word.Document.8">
                  <p:embed/>
                </p:oleObj>
              </mc:Choice>
              <mc:Fallback>
                <p:oleObj name="Document" r:id="rId3" imgW="7169200" imgH="11882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76250"/>
                        <a:ext cx="8424863" cy="138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206375" y="177165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证明</a:t>
            </a:r>
          </a:p>
        </p:txBody>
      </p:sp>
      <p:graphicFrame>
        <p:nvGraphicFramePr>
          <p:cNvPr id="114692" name="Object 4"/>
          <p:cNvGraphicFramePr>
            <a:graphicFrameLocks noChangeAspect="1"/>
          </p:cNvGraphicFramePr>
          <p:nvPr/>
        </p:nvGraphicFramePr>
        <p:xfrm>
          <a:off x="1304925" y="1882775"/>
          <a:ext cx="266700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724" name="公式" r:id="rId5" imgW="1498320" imgH="380880" progId="Equation.3">
                  <p:embed/>
                </p:oleObj>
              </mc:Choice>
              <mc:Fallback>
                <p:oleObj name="公式" r:id="rId5" imgW="149832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1882775"/>
                        <a:ext cx="2667000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3" name="Object 5"/>
          <p:cNvGraphicFramePr>
            <a:graphicFrameLocks noChangeAspect="1"/>
          </p:cNvGraphicFramePr>
          <p:nvPr/>
        </p:nvGraphicFramePr>
        <p:xfrm>
          <a:off x="728663" y="2493963"/>
          <a:ext cx="74168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725" name="公式" r:id="rId7" imgW="3187440" imgH="241200" progId="Equation.3">
                  <p:embed/>
                </p:oleObj>
              </mc:Choice>
              <mc:Fallback>
                <p:oleObj name="公式" r:id="rId7" imgW="3187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2493963"/>
                        <a:ext cx="74168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4" name="Object 6"/>
          <p:cNvGraphicFramePr>
            <a:graphicFrameLocks noChangeAspect="1"/>
          </p:cNvGraphicFramePr>
          <p:nvPr/>
        </p:nvGraphicFramePr>
        <p:xfrm>
          <a:off x="587375" y="3128963"/>
          <a:ext cx="83058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726" name="公式" r:id="rId9" imgW="4356000" imgH="266400" progId="Equation.3">
                  <p:embed/>
                </p:oleObj>
              </mc:Choice>
              <mc:Fallback>
                <p:oleObj name="公式" r:id="rId9" imgW="43560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3128963"/>
                        <a:ext cx="83058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5" name="Object 7"/>
          <p:cNvGraphicFramePr>
            <a:graphicFrameLocks noChangeAspect="1"/>
          </p:cNvGraphicFramePr>
          <p:nvPr/>
        </p:nvGraphicFramePr>
        <p:xfrm>
          <a:off x="692150" y="3662363"/>
          <a:ext cx="32766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727" name="公式" r:id="rId11" imgW="1714320" imgH="241200" progId="Equation.3">
                  <p:embed/>
                </p:oleObj>
              </mc:Choice>
              <mc:Fallback>
                <p:oleObj name="公式" r:id="rId11" imgW="17143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3662363"/>
                        <a:ext cx="32766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6" name="Object 8"/>
          <p:cNvGraphicFramePr>
            <a:graphicFrameLocks noChangeAspect="1"/>
          </p:cNvGraphicFramePr>
          <p:nvPr/>
        </p:nvGraphicFramePr>
        <p:xfrm>
          <a:off x="663575" y="4224338"/>
          <a:ext cx="70500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728" name="公式" r:id="rId13" imgW="3504960" imgH="266400" progId="Equation.3">
                  <p:embed/>
                </p:oleObj>
              </mc:Choice>
              <mc:Fallback>
                <p:oleObj name="公式" r:id="rId13" imgW="350496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4224338"/>
                        <a:ext cx="705008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7" name="Object 9"/>
          <p:cNvGraphicFramePr>
            <a:graphicFrameLocks noChangeAspect="1"/>
          </p:cNvGraphicFramePr>
          <p:nvPr/>
        </p:nvGraphicFramePr>
        <p:xfrm>
          <a:off x="663575" y="4806950"/>
          <a:ext cx="4025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729" name="公式" r:id="rId15" imgW="2158920" imgH="266400" progId="Equation.3">
                  <p:embed/>
                </p:oleObj>
              </mc:Choice>
              <mc:Fallback>
                <p:oleObj name="公式" r:id="rId15" imgW="215892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4806950"/>
                        <a:ext cx="40259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8" name="Object 10"/>
          <p:cNvGraphicFramePr>
            <a:graphicFrameLocks noChangeAspect="1"/>
          </p:cNvGraphicFramePr>
          <p:nvPr/>
        </p:nvGraphicFramePr>
        <p:xfrm>
          <a:off x="663575" y="5454650"/>
          <a:ext cx="661828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730" name="公式" r:id="rId17" imgW="3327120" imgH="304560" progId="Equation.3">
                  <p:embed/>
                </p:oleObj>
              </mc:Choice>
              <mc:Fallback>
                <p:oleObj name="公式" r:id="rId17" imgW="332712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5454650"/>
                        <a:ext cx="6618288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9" name="Object 11"/>
          <p:cNvGraphicFramePr>
            <a:graphicFrameLocks noChangeAspect="1"/>
          </p:cNvGraphicFramePr>
          <p:nvPr/>
        </p:nvGraphicFramePr>
        <p:xfrm>
          <a:off x="4113213" y="1911350"/>
          <a:ext cx="2049462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731" name="公式" r:id="rId19" imgW="1066680" imgH="266400" progId="Equation.3">
                  <p:embed/>
                </p:oleObj>
              </mc:Choice>
              <mc:Fallback>
                <p:oleObj name="公式" r:id="rId19" imgW="106668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213" y="1911350"/>
                        <a:ext cx="2049462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179388" y="471488"/>
            <a:ext cx="1079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7884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1" name="Text Box 2"/>
          <p:cNvSpPr txBox="1">
            <a:spLocks noChangeArrowheads="1"/>
          </p:cNvSpPr>
          <p:nvPr/>
        </p:nvSpPr>
        <p:spPr bwMode="auto">
          <a:xfrm>
            <a:off x="323850" y="533400"/>
            <a:ext cx="968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 </a:t>
            </a:r>
          </a:p>
        </p:txBody>
      </p:sp>
      <p:sp>
        <p:nvSpPr>
          <p:cNvPr id="154627" name="Text Box 3"/>
          <p:cNvSpPr txBox="1">
            <a:spLocks noChangeArrowheads="1"/>
          </p:cNvSpPr>
          <p:nvPr/>
        </p:nvSpPr>
        <p:spPr bwMode="auto">
          <a:xfrm>
            <a:off x="327025" y="1600200"/>
            <a:ext cx="920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分析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682625" y="549275"/>
          <a:ext cx="79216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829" name="公式" r:id="rId3" imgW="3365280" imgH="482400" progId="Equation.3">
                  <p:embed/>
                </p:oleObj>
              </mc:Choice>
              <mc:Fallback>
                <p:oleObj name="公式" r:id="rId3" imgW="33652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549275"/>
                        <a:ext cx="792162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365125" y="3182938"/>
            <a:ext cx="1758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证明</a:t>
            </a:r>
          </a:p>
        </p:txBody>
      </p:sp>
      <p:graphicFrame>
        <p:nvGraphicFramePr>
          <p:cNvPr id="154630" name="Object 6"/>
          <p:cNvGraphicFramePr>
            <a:graphicFrameLocks noChangeAspect="1"/>
          </p:cNvGraphicFramePr>
          <p:nvPr/>
        </p:nvGraphicFramePr>
        <p:xfrm>
          <a:off x="1258888" y="1716088"/>
          <a:ext cx="744537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830" name="Equation" r:id="rId5" imgW="7569000" imgH="444240" progId="Equation.3">
                  <p:embed/>
                </p:oleObj>
              </mc:Choice>
              <mc:Fallback>
                <p:oleObj name="Equation" r:id="rId5" imgW="75690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716088"/>
                        <a:ext cx="7445375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1" name="Object 7"/>
          <p:cNvGraphicFramePr>
            <a:graphicFrameLocks noChangeAspect="1"/>
          </p:cNvGraphicFramePr>
          <p:nvPr/>
        </p:nvGraphicFramePr>
        <p:xfrm>
          <a:off x="457200" y="2224088"/>
          <a:ext cx="777240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831" name="Equation" r:id="rId7" imgW="7467480" imgH="901440" progId="Equation.3">
                  <p:embed/>
                </p:oleObj>
              </mc:Choice>
              <mc:Fallback>
                <p:oleObj name="Equation" r:id="rId7" imgW="746748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24088"/>
                        <a:ext cx="7772400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2" name="Object 8"/>
          <p:cNvGraphicFramePr>
            <a:graphicFrameLocks noChangeAspect="1"/>
          </p:cNvGraphicFramePr>
          <p:nvPr/>
        </p:nvGraphicFramePr>
        <p:xfrm>
          <a:off x="1458913" y="3297238"/>
          <a:ext cx="341788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832" name="Equation" r:id="rId9" imgW="3377880" imgH="431640" progId="Equation.3">
                  <p:embed/>
                </p:oleObj>
              </mc:Choice>
              <mc:Fallback>
                <p:oleObj name="Equation" r:id="rId9" imgW="3377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3" y="3297238"/>
                        <a:ext cx="3417887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3" name="Rectangle 9"/>
          <p:cNvSpPr>
            <a:spLocks noChangeArrowheads="1"/>
          </p:cNvSpPr>
          <p:nvPr/>
        </p:nvSpPr>
        <p:spPr bwMode="auto">
          <a:xfrm>
            <a:off x="5638800" y="3276600"/>
            <a:ext cx="2463800" cy="2209800"/>
          </a:xfrm>
          <a:prstGeom prst="rect">
            <a:avLst/>
          </a:prstGeom>
          <a:solidFill>
            <a:schemeClr val="bg1"/>
          </a:solidFill>
          <a:ln w="28575">
            <a:solidFill>
              <a:srgbClr val="CC00CC"/>
            </a:solidFill>
            <a:prstDash val="sysDot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54634" name="Freeform 10"/>
          <p:cNvSpPr>
            <a:spLocks/>
          </p:cNvSpPr>
          <p:nvPr/>
        </p:nvSpPr>
        <p:spPr bwMode="auto">
          <a:xfrm>
            <a:off x="5638800" y="3124200"/>
            <a:ext cx="2463800" cy="2514600"/>
          </a:xfrm>
          <a:custGeom>
            <a:avLst/>
            <a:gdLst>
              <a:gd name="T0" fmla="*/ 0 w 2192"/>
              <a:gd name="T1" fmla="*/ 2147483647 h 2389"/>
              <a:gd name="T2" fmla="*/ 2147483647 w 2192"/>
              <a:gd name="T3" fmla="*/ 2147483647 h 2389"/>
              <a:gd name="T4" fmla="*/ 2147483647 w 2192"/>
              <a:gd name="T5" fmla="*/ 2147483647 h 2389"/>
              <a:gd name="T6" fmla="*/ 2147483647 w 2192"/>
              <a:gd name="T7" fmla="*/ 2147483647 h 2389"/>
              <a:gd name="T8" fmla="*/ 2147483647 w 2192"/>
              <a:gd name="T9" fmla="*/ 2147483647 h 23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2"/>
              <a:gd name="T16" fmla="*/ 0 h 2389"/>
              <a:gd name="T17" fmla="*/ 2192 w 2192"/>
              <a:gd name="T18" fmla="*/ 2389 h 23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2" h="2389">
                <a:moveTo>
                  <a:pt x="0" y="1210"/>
                </a:moveTo>
                <a:cubicBezTo>
                  <a:pt x="189" y="605"/>
                  <a:pt x="378" y="0"/>
                  <a:pt x="681" y="166"/>
                </a:cubicBezTo>
                <a:cubicBezTo>
                  <a:pt x="984" y="332"/>
                  <a:pt x="1573" y="2027"/>
                  <a:pt x="1815" y="2208"/>
                </a:cubicBezTo>
                <a:cubicBezTo>
                  <a:pt x="2057" y="2389"/>
                  <a:pt x="2072" y="1429"/>
                  <a:pt x="2132" y="1255"/>
                </a:cubicBezTo>
                <a:cubicBezTo>
                  <a:pt x="2192" y="1081"/>
                  <a:pt x="2170" y="1179"/>
                  <a:pt x="2177" y="1164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/>
          <a:lstStyle/>
          <a:p>
            <a:endParaRPr lang="zh-CN" altLang="en-US"/>
          </a:p>
        </p:txBody>
      </p:sp>
      <p:sp>
        <p:nvSpPr>
          <p:cNvPr id="154635" name="Freeform 11"/>
          <p:cNvSpPr>
            <a:spLocks/>
          </p:cNvSpPr>
          <p:nvPr/>
        </p:nvSpPr>
        <p:spPr bwMode="auto">
          <a:xfrm>
            <a:off x="5664200" y="3276600"/>
            <a:ext cx="2438400" cy="2133600"/>
          </a:xfrm>
          <a:custGeom>
            <a:avLst/>
            <a:gdLst>
              <a:gd name="T0" fmla="*/ 0 w 2177"/>
              <a:gd name="T1" fmla="*/ 2147483647 h 2087"/>
              <a:gd name="T2" fmla="*/ 2147483647 w 2177"/>
              <a:gd name="T3" fmla="*/ 0 h 2087"/>
              <a:gd name="T4" fmla="*/ 0 60000 65536"/>
              <a:gd name="T5" fmla="*/ 0 60000 65536"/>
              <a:gd name="T6" fmla="*/ 0 w 2177"/>
              <a:gd name="T7" fmla="*/ 0 h 2087"/>
              <a:gd name="T8" fmla="*/ 2177 w 2177"/>
              <a:gd name="T9" fmla="*/ 2087 h 208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77" h="2087">
                <a:moveTo>
                  <a:pt x="0" y="2087"/>
                </a:moveTo>
                <a:cubicBezTo>
                  <a:pt x="907" y="1217"/>
                  <a:pt x="1814" y="348"/>
                  <a:pt x="2177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/>
          <a:lstStyle/>
          <a:p>
            <a:endParaRPr lang="zh-CN" altLang="en-US"/>
          </a:p>
        </p:txBody>
      </p:sp>
      <p:graphicFrame>
        <p:nvGraphicFramePr>
          <p:cNvPr id="154636" name="Object 12"/>
          <p:cNvGraphicFramePr>
            <a:graphicFrameLocks noChangeAspect="1"/>
          </p:cNvGraphicFramePr>
          <p:nvPr/>
        </p:nvGraphicFramePr>
        <p:xfrm>
          <a:off x="539750" y="5499100"/>
          <a:ext cx="273843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833" name="Equation" r:id="rId11" imgW="1904760" imgH="431640" progId="Equation.3">
                  <p:embed/>
                </p:oleObj>
              </mc:Choice>
              <mc:Fallback>
                <p:oleObj name="Equation" r:id="rId11" imgW="19047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499100"/>
                        <a:ext cx="2738438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7" name="Object 13"/>
          <p:cNvGraphicFramePr>
            <a:graphicFrameLocks noChangeAspect="1"/>
          </p:cNvGraphicFramePr>
          <p:nvPr/>
        </p:nvGraphicFramePr>
        <p:xfrm>
          <a:off x="530225" y="3797300"/>
          <a:ext cx="2746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834" name="Equation" r:id="rId13" imgW="2412720" imgH="444240" progId="Equation.3">
                  <p:embed/>
                </p:oleObj>
              </mc:Choice>
              <mc:Fallback>
                <p:oleObj name="Equation" r:id="rId13" imgW="24127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3797300"/>
                        <a:ext cx="27463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8" name="Object 14"/>
          <p:cNvGraphicFramePr>
            <a:graphicFrameLocks noChangeAspect="1"/>
          </p:cNvGraphicFramePr>
          <p:nvPr/>
        </p:nvGraphicFramePr>
        <p:xfrm>
          <a:off x="501650" y="4303713"/>
          <a:ext cx="316388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835" name="公式" r:id="rId15" imgW="3213000" imgH="431640" progId="Equation.3">
                  <p:embed/>
                </p:oleObj>
              </mc:Choice>
              <mc:Fallback>
                <p:oleObj name="公式" r:id="rId15" imgW="3213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4303713"/>
                        <a:ext cx="3163888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9" name="Object 15"/>
          <p:cNvGraphicFramePr>
            <a:graphicFrameLocks noChangeAspect="1"/>
          </p:cNvGraphicFramePr>
          <p:nvPr/>
        </p:nvGraphicFramePr>
        <p:xfrm>
          <a:off x="457200" y="4878388"/>
          <a:ext cx="28194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836" name="Equation" r:id="rId17" imgW="2844720" imgH="444240" progId="Equation.3">
                  <p:embed/>
                </p:oleObj>
              </mc:Choice>
              <mc:Fallback>
                <p:oleObj name="Equation" r:id="rId17" imgW="28447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878388"/>
                        <a:ext cx="28194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40" name="Text Box 16"/>
          <p:cNvSpPr txBox="1">
            <a:spLocks noChangeArrowheads="1"/>
          </p:cNvSpPr>
          <p:nvPr/>
        </p:nvSpPr>
        <p:spPr bwMode="auto">
          <a:xfrm>
            <a:off x="4337050" y="2681288"/>
            <a:ext cx="1301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latin typeface="宋体" charset="-122"/>
              </a:rPr>
              <a:t>如图</a:t>
            </a:r>
            <a:r>
              <a:rPr lang="en-US" altLang="zh-CN" sz="2800" b="1">
                <a:latin typeface="宋体" charset="-122"/>
              </a:rPr>
              <a:t>.</a:t>
            </a:r>
          </a:p>
        </p:txBody>
      </p:sp>
      <p:sp>
        <p:nvSpPr>
          <p:cNvPr id="154641" name="Text Box 17"/>
          <p:cNvSpPr txBox="1">
            <a:spLocks noChangeArrowheads="1"/>
          </p:cNvSpPr>
          <p:nvPr/>
        </p:nvSpPr>
        <p:spPr bwMode="auto">
          <a:xfrm>
            <a:off x="5486400" y="5424488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ea typeface="楷体_GB2312" pitchFamily="49" charset="-122"/>
              </a:rPr>
              <a:t>0                              1</a:t>
            </a:r>
          </a:p>
        </p:txBody>
      </p:sp>
      <p:graphicFrame>
        <p:nvGraphicFramePr>
          <p:cNvPr id="154642" name="Object 18"/>
          <p:cNvGraphicFramePr>
            <a:graphicFrameLocks noChangeAspect="1"/>
          </p:cNvGraphicFramePr>
          <p:nvPr/>
        </p:nvGraphicFramePr>
        <p:xfrm>
          <a:off x="5791200" y="3867150"/>
          <a:ext cx="10668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837" name="Equation" r:id="rId19" imgW="901440" imgH="266400" progId="Equation.3">
                  <p:embed/>
                </p:oleObj>
              </mc:Choice>
              <mc:Fallback>
                <p:oleObj name="Equation" r:id="rId19" imgW="90144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867150"/>
                        <a:ext cx="10668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43" name="Object 19"/>
          <p:cNvGraphicFramePr>
            <a:graphicFrameLocks noChangeAspect="1"/>
          </p:cNvGraphicFramePr>
          <p:nvPr/>
        </p:nvGraphicFramePr>
        <p:xfrm>
          <a:off x="7316788" y="3886200"/>
          <a:ext cx="836612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838" name="Equation" r:id="rId21" imgW="622080" imgH="215640" progId="Equation.3">
                  <p:embed/>
                </p:oleObj>
              </mc:Choice>
              <mc:Fallback>
                <p:oleObj name="Equation" r:id="rId21" imgW="622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6788" y="3886200"/>
                        <a:ext cx="836612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44" name="Line 20"/>
          <p:cNvSpPr>
            <a:spLocks noChangeShapeType="1"/>
          </p:cNvSpPr>
          <p:nvPr/>
        </p:nvSpPr>
        <p:spPr bwMode="auto">
          <a:xfrm>
            <a:off x="7010400" y="4267200"/>
            <a:ext cx="0" cy="1219200"/>
          </a:xfrm>
          <a:prstGeom prst="line">
            <a:avLst/>
          </a:prstGeom>
          <a:noFill/>
          <a:ln w="28575">
            <a:solidFill>
              <a:srgbClr val="CC00CC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zh-CN" altLang="en-US"/>
          </a:p>
        </p:txBody>
      </p:sp>
      <p:graphicFrame>
        <p:nvGraphicFramePr>
          <p:cNvPr id="154645" name="Object 21"/>
          <p:cNvGraphicFramePr>
            <a:graphicFrameLocks noChangeAspect="1"/>
          </p:cNvGraphicFramePr>
          <p:nvPr/>
        </p:nvGraphicFramePr>
        <p:xfrm>
          <a:off x="6905625" y="5467350"/>
          <a:ext cx="4857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839" name="Equation" r:id="rId23" imgW="355320" imgH="304560" progId="Equation.3">
                  <p:embed/>
                </p:oleObj>
              </mc:Choice>
              <mc:Fallback>
                <p:oleObj name="Equation" r:id="rId23" imgW="35532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25" y="5467350"/>
                        <a:ext cx="4857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655048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5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5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autoUpdateAnimBg="0"/>
      <p:bldP spid="154629" grpId="0" autoUpdateAnimBg="0"/>
      <p:bldP spid="154633" grpId="0" animBg="1"/>
      <p:bldP spid="154634" grpId="0" animBg="1"/>
      <p:bldP spid="154635" grpId="0" animBg="1"/>
      <p:bldP spid="154640" grpId="0" autoUpdateAnimBg="0"/>
      <p:bldP spid="154641" grpId="0" autoUpdateAnimBg="0"/>
      <p:bldP spid="1546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18" name="Object 2"/>
          <p:cNvGraphicFramePr>
            <a:graphicFrameLocks noChangeAspect="1"/>
          </p:cNvGraphicFramePr>
          <p:nvPr/>
        </p:nvGraphicFramePr>
        <p:xfrm>
          <a:off x="1143000" y="1930400"/>
          <a:ext cx="6921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84" name="Equation" r:id="rId3" imgW="6921360" imgH="888840" progId="Equation.3">
                  <p:embed/>
                </p:oleObj>
              </mc:Choice>
              <mc:Fallback>
                <p:oleObj name="Equation" r:id="rId3" imgW="692136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30400"/>
                        <a:ext cx="6921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19" name="Object 3"/>
          <p:cNvGraphicFramePr>
            <a:graphicFrameLocks noChangeAspect="1"/>
          </p:cNvGraphicFramePr>
          <p:nvPr/>
        </p:nvGraphicFramePr>
        <p:xfrm>
          <a:off x="1198563" y="3200400"/>
          <a:ext cx="65420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85" name="Equation" r:id="rId5" imgW="6248160" imgH="457200" progId="Equation.3">
                  <p:embed/>
                </p:oleObj>
              </mc:Choice>
              <mc:Fallback>
                <p:oleObj name="Equation" r:id="rId5" imgW="6248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3" y="3200400"/>
                        <a:ext cx="65420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254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4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推广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38914" name="Object 3"/>
          <p:cNvGraphicFramePr>
            <a:graphicFrameLocks noChangeAspect="1"/>
          </p:cNvGraphicFramePr>
          <p:nvPr/>
        </p:nvGraphicFramePr>
        <p:xfrm>
          <a:off x="1444625" y="511175"/>
          <a:ext cx="708818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36" name="公式" r:id="rId3" imgW="7086600" imgH="901440" progId="Equation.3">
                  <p:embed/>
                </p:oleObj>
              </mc:Choice>
              <mc:Fallback>
                <p:oleObj name="公式" r:id="rId3" imgW="708660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25" y="511175"/>
                        <a:ext cx="7088188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544513" y="155733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证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89093" name="Object 5"/>
          <p:cNvGraphicFramePr>
            <a:graphicFrameLocks noChangeAspect="1"/>
          </p:cNvGraphicFramePr>
          <p:nvPr/>
        </p:nvGraphicFramePr>
        <p:xfrm>
          <a:off x="1233488" y="2763838"/>
          <a:ext cx="305117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37" name="公式" r:id="rId5" imgW="3606480" imgH="457200" progId="Equation.3">
                  <p:embed/>
                </p:oleObj>
              </mc:Choice>
              <mc:Fallback>
                <p:oleObj name="公式" r:id="rId5" imgW="36064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488" y="2763838"/>
                        <a:ext cx="305117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4" name="Object 6"/>
          <p:cNvGraphicFramePr>
            <a:graphicFrameLocks noChangeAspect="1"/>
          </p:cNvGraphicFramePr>
          <p:nvPr/>
        </p:nvGraphicFramePr>
        <p:xfrm>
          <a:off x="4298950" y="2828925"/>
          <a:ext cx="36496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38" name="公式" r:id="rId7" imgW="3987720" imgH="457200" progId="Equation.3">
                  <p:embed/>
                </p:oleObj>
              </mc:Choice>
              <mc:Fallback>
                <p:oleObj name="公式" r:id="rId7" imgW="39877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950" y="2828925"/>
                        <a:ext cx="364966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5" name="Object 7"/>
          <p:cNvGraphicFramePr>
            <a:graphicFrameLocks noChangeAspect="1"/>
          </p:cNvGraphicFramePr>
          <p:nvPr/>
        </p:nvGraphicFramePr>
        <p:xfrm>
          <a:off x="968375" y="3559175"/>
          <a:ext cx="31829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39" name="公式" r:id="rId9" imgW="3504960" imgH="419040" progId="Equation.3">
                  <p:embed/>
                </p:oleObj>
              </mc:Choice>
              <mc:Fallback>
                <p:oleObj name="公式" r:id="rId9" imgW="35049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3559175"/>
                        <a:ext cx="318293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7" name="Text Box 9"/>
          <p:cNvSpPr txBox="1">
            <a:spLocks noChangeArrowheads="1"/>
          </p:cNvSpPr>
          <p:nvPr/>
        </p:nvSpPr>
        <p:spPr bwMode="auto">
          <a:xfrm>
            <a:off x="1042988" y="4156075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由零点定理</a:t>
            </a:r>
            <a:r>
              <a:rPr lang="en-US" altLang="zh-CN" sz="2800" b="1">
                <a:solidFill>
                  <a:srgbClr val="FF0000"/>
                </a:solidFill>
              </a:rPr>
              <a:t>,</a:t>
            </a:r>
          </a:p>
        </p:txBody>
      </p:sp>
      <p:graphicFrame>
        <p:nvGraphicFramePr>
          <p:cNvPr id="89098" name="Object 10"/>
          <p:cNvGraphicFramePr>
            <a:graphicFrameLocks noChangeAspect="1"/>
          </p:cNvGraphicFramePr>
          <p:nvPr/>
        </p:nvGraphicFramePr>
        <p:xfrm>
          <a:off x="3203575" y="4232275"/>
          <a:ext cx="19970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40" name="公式" r:id="rId11" imgW="2158920" imgH="431640" progId="Equation.3">
                  <p:embed/>
                </p:oleObj>
              </mc:Choice>
              <mc:Fallback>
                <p:oleObj name="公式" r:id="rId11" imgW="21589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232275"/>
                        <a:ext cx="19970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9" name="Object 11"/>
          <p:cNvGraphicFramePr>
            <a:graphicFrameLocks noChangeAspect="1"/>
          </p:cNvGraphicFramePr>
          <p:nvPr/>
        </p:nvGraphicFramePr>
        <p:xfrm>
          <a:off x="5292725" y="4265613"/>
          <a:ext cx="303371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41" name="公式" r:id="rId13" imgW="3276360" imgH="419040" progId="Equation.3">
                  <p:embed/>
                </p:oleObj>
              </mc:Choice>
              <mc:Fallback>
                <p:oleObj name="公式" r:id="rId13" imgW="32763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4265613"/>
                        <a:ext cx="3033713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0" name="Object 12"/>
          <p:cNvGraphicFramePr>
            <a:graphicFrameLocks noChangeAspect="1"/>
          </p:cNvGraphicFramePr>
          <p:nvPr/>
        </p:nvGraphicFramePr>
        <p:xfrm>
          <a:off x="4408488" y="3579813"/>
          <a:ext cx="286067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42" name="公式" r:id="rId15" imgW="3149280" imgH="393480" progId="Equation.3">
                  <p:embed/>
                </p:oleObj>
              </mc:Choice>
              <mc:Fallback>
                <p:oleObj name="公式" r:id="rId15" imgW="3149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8488" y="3579813"/>
                        <a:ext cx="2860675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2" name="Object 14"/>
          <p:cNvGraphicFramePr>
            <a:graphicFrameLocks noChangeAspect="1"/>
          </p:cNvGraphicFramePr>
          <p:nvPr/>
        </p:nvGraphicFramePr>
        <p:xfrm>
          <a:off x="1111250" y="4822825"/>
          <a:ext cx="61245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43" name="公式" r:id="rId17" imgW="6502320" imgH="444240" progId="Equation.3">
                  <p:embed/>
                </p:oleObj>
              </mc:Choice>
              <mc:Fallback>
                <p:oleObj name="公式" r:id="rId17" imgW="65023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4822825"/>
                        <a:ext cx="61245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4" name="Object 16"/>
          <p:cNvGraphicFramePr>
            <a:graphicFrameLocks noChangeAspect="1"/>
          </p:cNvGraphicFramePr>
          <p:nvPr/>
        </p:nvGraphicFramePr>
        <p:xfrm>
          <a:off x="1192213" y="1628775"/>
          <a:ext cx="568483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44" name="公式" r:id="rId19" imgW="5626080" imgH="431640" progId="Equation.3">
                  <p:embed/>
                </p:oleObj>
              </mc:Choice>
              <mc:Fallback>
                <p:oleObj name="公式" r:id="rId19" imgW="5626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213" y="1628775"/>
                        <a:ext cx="5684837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5" name="Object 17"/>
          <p:cNvGraphicFramePr>
            <a:graphicFrameLocks noChangeAspect="1"/>
          </p:cNvGraphicFramePr>
          <p:nvPr/>
        </p:nvGraphicFramePr>
        <p:xfrm>
          <a:off x="1146175" y="2203450"/>
          <a:ext cx="695483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45" name="公式" r:id="rId21" imgW="6883200" imgH="431640" progId="Equation.3">
                  <p:embed/>
                </p:oleObj>
              </mc:Choice>
              <mc:Fallback>
                <p:oleObj name="公式" r:id="rId21" imgW="6883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2203450"/>
                        <a:ext cx="695483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82327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8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45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8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autoUpdateAnimBg="0"/>
      <p:bldP spid="8909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250825" y="1916113"/>
            <a:ext cx="7550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分析</a:t>
            </a:r>
            <a:r>
              <a:rPr lang="zh-CN" altLang="en-US" sz="2800" b="1" dirty="0">
                <a:solidFill>
                  <a:schemeClr val="accent2"/>
                </a:solidFill>
                <a:ea typeface="楷体_GB2312" pitchFamily="49" charset="-122"/>
              </a:rPr>
              <a:t>   </a:t>
            </a:r>
            <a:r>
              <a:rPr lang="zh-CN" altLang="en-US" sz="2800" b="1" dirty="0">
                <a:solidFill>
                  <a:srgbClr val="9900CC"/>
                </a:solidFill>
                <a:latin typeface="宋体" charset="-122"/>
              </a:rPr>
              <a:t>此题是证明等式</a:t>
            </a:r>
            <a:r>
              <a:rPr lang="en-US" altLang="zh-CN" sz="2800" b="1" dirty="0">
                <a:solidFill>
                  <a:srgbClr val="9900CC"/>
                </a:solidFill>
                <a:latin typeface="宋体" charset="-122"/>
              </a:rPr>
              <a:t>. </a:t>
            </a:r>
            <a:r>
              <a:rPr lang="zh-CN" altLang="en-US" sz="2800" b="1" dirty="0">
                <a:solidFill>
                  <a:srgbClr val="9900CC"/>
                </a:solidFill>
                <a:latin typeface="宋体" charset="-122"/>
              </a:rPr>
              <a:t>可考虑利用介值定理</a:t>
            </a:r>
          </a:p>
        </p:txBody>
      </p:sp>
      <p:graphicFrame>
        <p:nvGraphicFramePr>
          <p:cNvPr id="45058" name="Object 4"/>
          <p:cNvGraphicFramePr>
            <a:graphicFrameLocks noChangeAspect="1"/>
          </p:cNvGraphicFramePr>
          <p:nvPr/>
        </p:nvGraphicFramePr>
        <p:xfrm>
          <a:off x="258763" y="476250"/>
          <a:ext cx="870585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80" name="公式" r:id="rId3" imgW="8369280" imgH="1244520" progId="Equation.3">
                  <p:embed/>
                </p:oleObj>
              </mc:Choice>
              <mc:Fallback>
                <p:oleObj name="公式" r:id="rId3" imgW="8369280" imgH="1244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3" y="476250"/>
                        <a:ext cx="870585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250825" y="2435225"/>
            <a:ext cx="1758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证</a:t>
            </a:r>
          </a:p>
        </p:txBody>
      </p:sp>
      <p:graphicFrame>
        <p:nvGraphicFramePr>
          <p:cNvPr id="163846" name="Object 6"/>
          <p:cNvGraphicFramePr>
            <a:graphicFrameLocks noChangeAspect="1"/>
          </p:cNvGraphicFramePr>
          <p:nvPr/>
        </p:nvGraphicFramePr>
        <p:xfrm>
          <a:off x="877888" y="2514600"/>
          <a:ext cx="63579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81" name="公式" r:id="rId5" imgW="6108480" imgH="444240" progId="Equation.3">
                  <p:embed/>
                </p:oleObj>
              </mc:Choice>
              <mc:Fallback>
                <p:oleObj name="公式" r:id="rId5" imgW="61084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2514600"/>
                        <a:ext cx="635793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7" name="Object 7"/>
          <p:cNvGraphicFramePr>
            <a:graphicFrameLocks noChangeAspect="1"/>
          </p:cNvGraphicFramePr>
          <p:nvPr/>
        </p:nvGraphicFramePr>
        <p:xfrm>
          <a:off x="1619250" y="3097213"/>
          <a:ext cx="5803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82" name="公式" r:id="rId7" imgW="5574960" imgH="431640" progId="Equation.3">
                  <p:embed/>
                </p:oleObj>
              </mc:Choice>
              <mc:Fallback>
                <p:oleObj name="公式" r:id="rId7" imgW="5574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097213"/>
                        <a:ext cx="5803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8" name="Object 8"/>
          <p:cNvGraphicFramePr>
            <a:graphicFrameLocks noChangeAspect="1"/>
          </p:cNvGraphicFramePr>
          <p:nvPr/>
        </p:nvGraphicFramePr>
        <p:xfrm>
          <a:off x="1547813" y="3746500"/>
          <a:ext cx="58023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83" name="公式" r:id="rId9" imgW="5574960" imgH="431640" progId="Equation.3">
                  <p:embed/>
                </p:oleObj>
              </mc:Choice>
              <mc:Fallback>
                <p:oleObj name="公式" r:id="rId9" imgW="5574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746500"/>
                        <a:ext cx="58023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9" name="Object 9"/>
          <p:cNvGraphicFramePr>
            <a:graphicFrameLocks noChangeAspect="1"/>
          </p:cNvGraphicFramePr>
          <p:nvPr/>
        </p:nvGraphicFramePr>
        <p:xfrm>
          <a:off x="968375" y="4387850"/>
          <a:ext cx="287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84" name="公式" r:id="rId11" imgW="2755800" imgH="431640" progId="Equation.3">
                  <p:embed/>
                </p:oleObj>
              </mc:Choice>
              <mc:Fallback>
                <p:oleObj name="公式" r:id="rId11" imgW="2755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4387850"/>
                        <a:ext cx="2870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50" name="Object 10"/>
          <p:cNvGraphicFramePr>
            <a:graphicFrameLocks noChangeAspect="1"/>
          </p:cNvGraphicFramePr>
          <p:nvPr/>
        </p:nvGraphicFramePr>
        <p:xfrm>
          <a:off x="938213" y="4964113"/>
          <a:ext cx="37814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85" name="公式" r:id="rId13" imgW="3632040" imgH="444240" progId="Equation.3">
                  <p:embed/>
                </p:oleObj>
              </mc:Choice>
              <mc:Fallback>
                <p:oleObj name="公式" r:id="rId13" imgW="36320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4964113"/>
                        <a:ext cx="37814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6" name="Text Box 11"/>
          <p:cNvSpPr txBox="1">
            <a:spLocks noChangeArrowheads="1"/>
          </p:cNvSpPr>
          <p:nvPr/>
        </p:nvSpPr>
        <p:spPr bwMode="auto">
          <a:xfrm>
            <a:off x="395288" y="404813"/>
            <a:ext cx="1368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 </a:t>
            </a:r>
          </a:p>
        </p:txBody>
      </p:sp>
    </p:spTree>
    <p:extLst>
      <p:ext uri="{BB962C8B-B14F-4D97-AF65-F5344CB8AC3E}">
        <p14:creationId xmlns:p14="http://schemas.microsoft.com/office/powerpoint/2010/main" val="129961614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autoUpdateAnimBg="0"/>
      <p:bldP spid="16384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684213" y="404813"/>
          <a:ext cx="66230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726" name="公式" r:id="rId3" imgW="6362640" imgH="444240" progId="Equation.3">
                  <p:embed/>
                </p:oleObj>
              </mc:Choice>
              <mc:Fallback>
                <p:oleObj name="公式" r:id="rId3" imgW="63626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04813"/>
                        <a:ext cx="66230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452338"/>
              </p:ext>
            </p:extLst>
          </p:nvPr>
        </p:nvGraphicFramePr>
        <p:xfrm>
          <a:off x="579438" y="1066800"/>
          <a:ext cx="7920037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727" name="Equation" r:id="rId5" imgW="7607160" imgH="1320480" progId="Equation.3">
                  <p:embed/>
                </p:oleObj>
              </mc:Choice>
              <mc:Fallback>
                <p:oleObj name="Equation" r:id="rId5" imgW="7607160" imgH="1320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8" y="1066800"/>
                        <a:ext cx="7920037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68" name="Object 4"/>
          <p:cNvGraphicFramePr>
            <a:graphicFrameLocks noChangeAspect="1"/>
          </p:cNvGraphicFramePr>
          <p:nvPr/>
        </p:nvGraphicFramePr>
        <p:xfrm>
          <a:off x="539750" y="2708275"/>
          <a:ext cx="6873875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728" name="公式" r:id="rId7" imgW="6832440" imgH="1028520" progId="Equation.3">
                  <p:embed/>
                </p:oleObj>
              </mc:Choice>
              <mc:Fallback>
                <p:oleObj name="公式" r:id="rId7" imgW="683244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708275"/>
                        <a:ext cx="6873875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69" name="Object 5" descr="花束"/>
          <p:cNvGraphicFramePr>
            <a:graphicFrameLocks noChangeAspect="1"/>
          </p:cNvGraphicFramePr>
          <p:nvPr/>
        </p:nvGraphicFramePr>
        <p:xfrm>
          <a:off x="576263" y="3789363"/>
          <a:ext cx="7596187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729" name="公式" r:id="rId9" imgW="7302240" imgH="1790640" progId="Equation.3">
                  <p:embed/>
                </p:oleObj>
              </mc:Choice>
              <mc:Fallback>
                <p:oleObj name="公式" r:id="rId9" imgW="7302240" imgH="1790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3789363"/>
                        <a:ext cx="7596187" cy="1790700"/>
                      </a:xfrm>
                      <a:prstGeom prst="rect">
                        <a:avLst/>
                      </a:prstGeom>
                      <a:blipFill dpi="0" rotWithShape="0">
                        <a:blip r:embed="rId11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763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370688"/>
              </p:ext>
            </p:extLst>
          </p:nvPr>
        </p:nvGraphicFramePr>
        <p:xfrm>
          <a:off x="179512" y="4365104"/>
          <a:ext cx="8208912" cy="1915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02" name="Document" r:id="rId3" imgW="8582303" imgH="1997189" progId="Word.Document.8">
                  <p:embed/>
                </p:oleObj>
              </mc:Choice>
              <mc:Fallback>
                <p:oleObj name="Document" r:id="rId3" imgW="8582303" imgH="19971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365104"/>
                        <a:ext cx="8208912" cy="19157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477999"/>
              </p:ext>
            </p:extLst>
          </p:nvPr>
        </p:nvGraphicFramePr>
        <p:xfrm>
          <a:off x="327025" y="627063"/>
          <a:ext cx="7889875" cy="369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03" name="Document" r:id="rId5" imgW="8591304" imgH="4027844" progId="Word.Document.8">
                  <p:embed/>
                </p:oleObj>
              </mc:Choice>
              <mc:Fallback>
                <p:oleObj name="Document" r:id="rId5" imgW="8591304" imgH="40278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" y="627063"/>
                        <a:ext cx="7889875" cy="369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79512" y="130845"/>
            <a:ext cx="5904656" cy="7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五、康托定理</a:t>
            </a:r>
            <a:b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</a:br>
            <a:endParaRPr lang="zh-CN" altLang="en-US" sz="32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70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085894"/>
              </p:ext>
            </p:extLst>
          </p:nvPr>
        </p:nvGraphicFramePr>
        <p:xfrm>
          <a:off x="695546" y="548680"/>
          <a:ext cx="6900790" cy="641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50" name="Document" r:id="rId3" imgW="6646273" imgH="618020" progId="Word.Document.8">
                  <p:embed/>
                </p:oleObj>
              </mc:Choice>
              <mc:Fallback>
                <p:oleObj name="Document" r:id="rId3" imgW="6646273" imgH="6180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546" y="548680"/>
                        <a:ext cx="6900790" cy="6416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931241"/>
              </p:ext>
            </p:extLst>
          </p:nvPr>
        </p:nvGraphicFramePr>
        <p:xfrm>
          <a:off x="392113" y="1412776"/>
          <a:ext cx="8364056" cy="151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51" name="Document" r:id="rId5" imgW="8161793" imgH="1474681" progId="Word.Document.8">
                  <p:embed/>
                </p:oleObj>
              </mc:Choice>
              <mc:Fallback>
                <p:oleObj name="Document" r:id="rId5" imgW="8161793" imgH="147468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1412776"/>
                        <a:ext cx="8364056" cy="151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372452"/>
              </p:ext>
            </p:extLst>
          </p:nvPr>
        </p:nvGraphicFramePr>
        <p:xfrm>
          <a:off x="395536" y="2924944"/>
          <a:ext cx="7942263" cy="209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52" name="Document" r:id="rId7" imgW="8161793" imgH="2145089" progId="Word.Document.8">
                  <p:embed/>
                </p:oleObj>
              </mc:Choice>
              <mc:Fallback>
                <p:oleObj name="Document" r:id="rId7" imgW="8161793" imgH="2145089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924944"/>
                        <a:ext cx="7942263" cy="209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8F1A8BA2-E43D-44D1-BFE2-984BFB7D4848}"/>
              </a:ext>
            </a:extLst>
          </p:cNvPr>
          <p:cNvSpPr/>
          <p:nvPr/>
        </p:nvSpPr>
        <p:spPr>
          <a:xfrm>
            <a:off x="251520" y="548680"/>
            <a:ext cx="7280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endParaRPr lang="zh-CN" altLang="en-US" sz="28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035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326189"/>
              </p:ext>
            </p:extLst>
          </p:nvPr>
        </p:nvGraphicFramePr>
        <p:xfrm>
          <a:off x="966788" y="106363"/>
          <a:ext cx="7939087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701" name="Document" r:id="rId3" imgW="7817198" imgH="991714" progId="Word.Document.8">
                  <p:embed/>
                </p:oleObj>
              </mc:Choice>
              <mc:Fallback>
                <p:oleObj name="Document" r:id="rId3" imgW="7817198" imgH="9917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106363"/>
                        <a:ext cx="7939087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902909"/>
              </p:ext>
            </p:extLst>
          </p:nvPr>
        </p:nvGraphicFramePr>
        <p:xfrm>
          <a:off x="247650" y="842838"/>
          <a:ext cx="8068766" cy="1895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702" name="Document" r:id="rId5" imgW="7900054" imgH="1850368" progId="Word.Document.8">
                  <p:embed/>
                </p:oleObj>
              </mc:Choice>
              <mc:Fallback>
                <p:oleObj name="Document" r:id="rId5" imgW="7900054" imgH="185036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842838"/>
                        <a:ext cx="8068766" cy="18956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049328"/>
              </p:ext>
            </p:extLst>
          </p:nvPr>
        </p:nvGraphicFramePr>
        <p:xfrm>
          <a:off x="179512" y="2420888"/>
          <a:ext cx="8034338" cy="398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703" name="Document" r:id="rId7" imgW="8143791" imgH="4036840" progId="Word.Document.8">
                  <p:embed/>
                </p:oleObj>
              </mc:Choice>
              <mc:Fallback>
                <p:oleObj name="Document" r:id="rId7" imgW="8143791" imgH="4036840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420888"/>
                        <a:ext cx="8034338" cy="398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B23B8CE3-65A1-4CE0-A589-4D6FAC887B76}"/>
              </a:ext>
            </a:extLst>
          </p:cNvPr>
          <p:cNvSpPr/>
          <p:nvPr/>
        </p:nvSpPr>
        <p:spPr>
          <a:xfrm>
            <a:off x="179512" y="404664"/>
            <a:ext cx="7280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endParaRPr lang="zh-CN" altLang="en-US" sz="28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01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089304"/>
              </p:ext>
            </p:extLst>
          </p:nvPr>
        </p:nvGraphicFramePr>
        <p:xfrm>
          <a:off x="179512" y="692696"/>
          <a:ext cx="8568952" cy="1091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81" name="Document" r:id="rId3" imgW="7879532" imgH="1019106" progId="Word.Document.8">
                  <p:embed/>
                </p:oleObj>
              </mc:Choice>
              <mc:Fallback>
                <p:oleObj name="Document" r:id="rId3" imgW="7879532" imgH="10191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692696"/>
                        <a:ext cx="8568952" cy="10915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852706"/>
              </p:ext>
            </p:extLst>
          </p:nvPr>
        </p:nvGraphicFramePr>
        <p:xfrm>
          <a:off x="251519" y="1700808"/>
          <a:ext cx="8208913" cy="2550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82" name="Document" r:id="rId5" imgW="8185914" imgH="2548485" progId="Word.Document.8">
                  <p:embed/>
                </p:oleObj>
              </mc:Choice>
              <mc:Fallback>
                <p:oleObj name="Document" r:id="rId5" imgW="8185914" imgH="25484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19" y="1700808"/>
                        <a:ext cx="8208913" cy="25503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989957"/>
              </p:ext>
            </p:extLst>
          </p:nvPr>
        </p:nvGraphicFramePr>
        <p:xfrm>
          <a:off x="395536" y="3861048"/>
          <a:ext cx="8064896" cy="2304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83" name="Document" r:id="rId7" imgW="8185914" imgH="2345887" progId="Word.Document.8">
                  <p:embed/>
                </p:oleObj>
              </mc:Choice>
              <mc:Fallback>
                <p:oleObj name="Document" r:id="rId7" imgW="8185914" imgH="23458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861048"/>
                        <a:ext cx="8064896" cy="23042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79512" y="130845"/>
            <a:ext cx="4330824" cy="7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一、有界性定理</a:t>
            </a:r>
            <a:b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</a:br>
            <a:endParaRPr lang="zh-CN" altLang="en-US" sz="32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884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8231"/>
              </p:ext>
            </p:extLst>
          </p:nvPr>
        </p:nvGraphicFramePr>
        <p:xfrm>
          <a:off x="392113" y="4297363"/>
          <a:ext cx="7994650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790" name="Document" r:id="rId3" imgW="7478823" imgH="1493393" progId="Word.Document.8">
                  <p:embed/>
                </p:oleObj>
              </mc:Choice>
              <mc:Fallback>
                <p:oleObj name="Document" r:id="rId3" imgW="7478823" imgH="14933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4297363"/>
                        <a:ext cx="7994650" cy="159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842027"/>
              </p:ext>
            </p:extLst>
          </p:nvPr>
        </p:nvGraphicFramePr>
        <p:xfrm>
          <a:off x="179512" y="332656"/>
          <a:ext cx="8064896" cy="1534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791" name="Document" r:id="rId5" imgW="7609872" imgH="1457768" progId="Word.Document.8">
                  <p:embed/>
                </p:oleObj>
              </mc:Choice>
              <mc:Fallback>
                <p:oleObj name="Document" r:id="rId5" imgW="7609872" imgH="14577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32656"/>
                        <a:ext cx="8064896" cy="15340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602846"/>
              </p:ext>
            </p:extLst>
          </p:nvPr>
        </p:nvGraphicFramePr>
        <p:xfrm>
          <a:off x="323528" y="1844824"/>
          <a:ext cx="7920880" cy="2240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792" name="Document" r:id="rId7" imgW="7609872" imgH="2158763" progId="Word.Document.8">
                  <p:embed/>
                </p:oleObj>
              </mc:Choice>
              <mc:Fallback>
                <p:oleObj name="Document" r:id="rId7" imgW="7609872" imgH="2158763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844824"/>
                        <a:ext cx="7920880" cy="22403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803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430469"/>
              </p:ext>
            </p:extLst>
          </p:nvPr>
        </p:nvGraphicFramePr>
        <p:xfrm>
          <a:off x="107504" y="2420888"/>
          <a:ext cx="8882063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774" name="Document" r:id="rId3" imgW="9421884" imgH="1430419" progId="Word.Document.8">
                  <p:embed/>
                </p:oleObj>
              </mc:Choice>
              <mc:Fallback>
                <p:oleObj name="Document" r:id="rId3" imgW="9421884" imgH="14304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420888"/>
                        <a:ext cx="8882063" cy="133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961656"/>
              </p:ext>
            </p:extLst>
          </p:nvPr>
        </p:nvGraphicFramePr>
        <p:xfrm>
          <a:off x="323528" y="116632"/>
          <a:ext cx="6597650" cy="225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775" name="Document" r:id="rId5" imgW="6421066" imgH="2195828" progId="Word.Document.8">
                  <p:embed/>
                </p:oleObj>
              </mc:Choice>
              <mc:Fallback>
                <p:oleObj name="Document" r:id="rId5" imgW="6421066" imgH="219582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16632"/>
                        <a:ext cx="6597650" cy="225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511670"/>
              </p:ext>
            </p:extLst>
          </p:nvPr>
        </p:nvGraphicFramePr>
        <p:xfrm>
          <a:off x="33793" y="3717032"/>
          <a:ext cx="8882062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776" name="Document" r:id="rId7" imgW="9421884" imgH="2303424" progId="Word.Document.8">
                  <p:embed/>
                </p:oleObj>
              </mc:Choice>
              <mc:Fallback>
                <p:oleObj name="Document" r:id="rId7" imgW="9421884" imgH="230342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3" y="3717032"/>
                        <a:ext cx="8882062" cy="218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5809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526256"/>
              </p:ext>
            </p:extLst>
          </p:nvPr>
        </p:nvGraphicFramePr>
        <p:xfrm>
          <a:off x="395536" y="188640"/>
          <a:ext cx="7510463" cy="289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66" name="Document" r:id="rId3" imgW="7507625" imgH="2900422" progId="Word.Document.8">
                  <p:embed/>
                </p:oleObj>
              </mc:Choice>
              <mc:Fallback>
                <p:oleObj name="Document" r:id="rId3" imgW="7507625" imgH="29004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88640"/>
                        <a:ext cx="7510463" cy="289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269529"/>
              </p:ext>
            </p:extLst>
          </p:nvPr>
        </p:nvGraphicFramePr>
        <p:xfrm>
          <a:off x="467544" y="2924944"/>
          <a:ext cx="7512050" cy="313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67" name="Document" r:id="rId5" imgW="7507625" imgH="3130728" progId="Word.Document.8">
                  <p:embed/>
                </p:oleObj>
              </mc:Choice>
              <mc:Fallback>
                <p:oleObj name="Document" r:id="rId5" imgW="7507625" imgH="313072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924944"/>
                        <a:ext cx="7512050" cy="313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525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801637"/>
              </p:ext>
            </p:extLst>
          </p:nvPr>
        </p:nvGraphicFramePr>
        <p:xfrm>
          <a:off x="463550" y="331788"/>
          <a:ext cx="7858125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726" name="Document" r:id="rId3" imgW="8186395" imgH="1244688" progId="Word.Document.8">
                  <p:embed/>
                </p:oleObj>
              </mc:Choice>
              <mc:Fallback>
                <p:oleObj name="Document" r:id="rId3" imgW="8186395" imgH="12446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331788"/>
                        <a:ext cx="7858125" cy="119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621091"/>
              </p:ext>
            </p:extLst>
          </p:nvPr>
        </p:nvGraphicFramePr>
        <p:xfrm>
          <a:off x="539552" y="1268760"/>
          <a:ext cx="7776864" cy="2049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727" name="Document" r:id="rId5" imgW="8190595" imgH="2170998" progId="Word.Document.8">
                  <p:embed/>
                </p:oleObj>
              </mc:Choice>
              <mc:Fallback>
                <p:oleObj name="Document" r:id="rId5" imgW="8190595" imgH="217099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268760"/>
                        <a:ext cx="7776864" cy="20497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182936"/>
              </p:ext>
            </p:extLst>
          </p:nvPr>
        </p:nvGraphicFramePr>
        <p:xfrm>
          <a:off x="323528" y="3429000"/>
          <a:ext cx="7739063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728" name="Document" r:id="rId7" imgW="8219861" imgH="1163967" progId="Word.Document.8">
                  <p:embed/>
                </p:oleObj>
              </mc:Choice>
              <mc:Fallback>
                <p:oleObj name="Document" r:id="rId7" imgW="8219861" imgH="116396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429000"/>
                        <a:ext cx="7739063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0D55E062-3BC7-4526-8408-5DD53BBA879E}"/>
              </a:ext>
            </a:extLst>
          </p:cNvPr>
          <p:cNvSpPr/>
          <p:nvPr/>
        </p:nvSpPr>
        <p:spPr>
          <a:xfrm>
            <a:off x="387532" y="332656"/>
            <a:ext cx="7280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endParaRPr lang="zh-CN" altLang="en-US" sz="28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7E2C5A5-9B27-48F5-BDCC-0298B3060D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208989"/>
              </p:ext>
            </p:extLst>
          </p:nvPr>
        </p:nvGraphicFramePr>
        <p:xfrm>
          <a:off x="751574" y="4437112"/>
          <a:ext cx="7739063" cy="197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729" name="Document" r:id="rId9" imgW="8219861" imgH="2088294" progId="Word.Document.8">
                  <p:embed/>
                </p:oleObj>
              </mc:Choice>
              <mc:Fallback>
                <p:oleObj name="Document" r:id="rId9" imgW="8219861" imgH="2088294" progId="Word.Document.8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574" y="4437112"/>
                        <a:ext cx="7739063" cy="197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658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725257"/>
              </p:ext>
            </p:extLst>
          </p:nvPr>
        </p:nvGraphicFramePr>
        <p:xfrm>
          <a:off x="323528" y="332656"/>
          <a:ext cx="8177212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38" name="Document" r:id="rId3" imgW="8071786" imgH="2329334" progId="Word.Document.8">
                  <p:embed/>
                </p:oleObj>
              </mc:Choice>
              <mc:Fallback>
                <p:oleObj name="Document" r:id="rId3" imgW="8071786" imgH="23293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32656"/>
                        <a:ext cx="8177212" cy="218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423925"/>
              </p:ext>
            </p:extLst>
          </p:nvPr>
        </p:nvGraphicFramePr>
        <p:xfrm>
          <a:off x="539551" y="2636912"/>
          <a:ext cx="8151215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39" name="Document" r:id="rId5" imgW="7923815" imgH="1665044" progId="Word.Document.8">
                  <p:embed/>
                </p:oleObj>
              </mc:Choice>
              <mc:Fallback>
                <p:oleObj name="Document" r:id="rId5" imgW="7923815" imgH="16650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1" y="2636912"/>
                        <a:ext cx="8151215" cy="1728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0377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49243"/>
              </p:ext>
            </p:extLst>
          </p:nvPr>
        </p:nvGraphicFramePr>
        <p:xfrm>
          <a:off x="323528" y="404664"/>
          <a:ext cx="7757743" cy="1073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902" name="Document" r:id="rId3" imgW="7923815" imgH="1086039" progId="Word.Document.8">
                  <p:embed/>
                </p:oleObj>
              </mc:Choice>
              <mc:Fallback>
                <p:oleObj name="Document" r:id="rId3" imgW="7923815" imgH="10860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04664"/>
                        <a:ext cx="7757743" cy="1073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287167"/>
              </p:ext>
            </p:extLst>
          </p:nvPr>
        </p:nvGraphicFramePr>
        <p:xfrm>
          <a:off x="392113" y="1411288"/>
          <a:ext cx="7485062" cy="262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903" name="Document" r:id="rId5" imgW="7923815" imgH="2772674" progId="Word.Document.8">
                  <p:embed/>
                </p:oleObj>
              </mc:Choice>
              <mc:Fallback>
                <p:oleObj name="Document" r:id="rId5" imgW="7923815" imgH="277267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1411288"/>
                        <a:ext cx="7485062" cy="262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548102"/>
              </p:ext>
            </p:extLst>
          </p:nvPr>
        </p:nvGraphicFramePr>
        <p:xfrm>
          <a:off x="539552" y="4077072"/>
          <a:ext cx="7485062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904" name="Document" r:id="rId7" imgW="7923815" imgH="1325342" progId="Word.Document.8">
                  <p:embed/>
                </p:oleObj>
              </mc:Choice>
              <mc:Fallback>
                <p:oleObj name="Document" r:id="rId7" imgW="7923815" imgH="1325342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077072"/>
                        <a:ext cx="7485062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015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971833"/>
              </p:ext>
            </p:extLst>
          </p:nvPr>
        </p:nvGraphicFramePr>
        <p:xfrm>
          <a:off x="899592" y="476672"/>
          <a:ext cx="6308725" cy="266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59" name="Document" r:id="rId3" imgW="6395504" imgH="2697105" progId="Word.Document.8">
                  <p:embed/>
                </p:oleObj>
              </mc:Choice>
              <mc:Fallback>
                <p:oleObj name="Document" r:id="rId3" imgW="6395504" imgH="26971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76672"/>
                        <a:ext cx="6308725" cy="266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344642"/>
              </p:ext>
            </p:extLst>
          </p:nvPr>
        </p:nvGraphicFramePr>
        <p:xfrm>
          <a:off x="1043608" y="3068960"/>
          <a:ext cx="6308725" cy="297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60" name="Document" r:id="rId5" imgW="6395504" imgH="3014496" progId="Word.Document.8">
                  <p:embed/>
                </p:oleObj>
              </mc:Choice>
              <mc:Fallback>
                <p:oleObj name="Document" r:id="rId5" imgW="6395504" imgH="301449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068960"/>
                        <a:ext cx="6308725" cy="297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171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076825"/>
              </p:ext>
            </p:extLst>
          </p:nvPr>
        </p:nvGraphicFramePr>
        <p:xfrm>
          <a:off x="179512" y="404664"/>
          <a:ext cx="8843963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40" name="Document" r:id="rId3" imgW="8849082" imgH="944616" progId="Word.Document.8">
                  <p:embed/>
                </p:oleObj>
              </mc:Choice>
              <mc:Fallback>
                <p:oleObj name="Document" r:id="rId3" imgW="8849082" imgH="9446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04664"/>
                        <a:ext cx="8843963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822756"/>
              </p:ext>
            </p:extLst>
          </p:nvPr>
        </p:nvGraphicFramePr>
        <p:xfrm>
          <a:off x="179512" y="1346200"/>
          <a:ext cx="8899284" cy="10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41" name="Document" r:id="rId5" imgW="8941969" imgH="1075603" progId="Word.Document.8">
                  <p:embed/>
                </p:oleObj>
              </mc:Choice>
              <mc:Fallback>
                <p:oleObj name="Document" r:id="rId5" imgW="8941969" imgH="107560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346200"/>
                        <a:ext cx="8899284" cy="10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359340"/>
              </p:ext>
            </p:extLst>
          </p:nvPr>
        </p:nvGraphicFramePr>
        <p:xfrm>
          <a:off x="182563" y="2273300"/>
          <a:ext cx="8349878" cy="2478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42" name="Document" r:id="rId7" imgW="8499857" imgH="2510700" progId="Word.Document.8">
                  <p:embed/>
                </p:oleObj>
              </mc:Choice>
              <mc:Fallback>
                <p:oleObj name="Document" r:id="rId7" imgW="8499857" imgH="2510700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3" y="2273300"/>
                        <a:ext cx="8349878" cy="24781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484989"/>
              </p:ext>
            </p:extLst>
          </p:nvPr>
        </p:nvGraphicFramePr>
        <p:xfrm>
          <a:off x="467544" y="4797152"/>
          <a:ext cx="751205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43" name="Document" r:id="rId9" imgW="7946857" imgH="1489795" progId="Word.Document.8">
                  <p:embed/>
                </p:oleObj>
              </mc:Choice>
              <mc:Fallback>
                <p:oleObj name="Document" r:id="rId9" imgW="7946857" imgH="1489795" progId="Word.Document.8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797152"/>
                        <a:ext cx="751205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592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61426"/>
              </p:ext>
            </p:extLst>
          </p:nvPr>
        </p:nvGraphicFramePr>
        <p:xfrm>
          <a:off x="247650" y="339725"/>
          <a:ext cx="8451850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806" name="Document" r:id="rId3" imgW="8687456" imgH="1530751" progId="Word.Document.8">
                  <p:embed/>
                </p:oleObj>
              </mc:Choice>
              <mc:Fallback>
                <p:oleObj name="Document" r:id="rId3" imgW="8687456" imgH="15307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339725"/>
                        <a:ext cx="8451850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804649"/>
              </p:ext>
            </p:extLst>
          </p:nvPr>
        </p:nvGraphicFramePr>
        <p:xfrm>
          <a:off x="251520" y="1916832"/>
          <a:ext cx="8334375" cy="403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807" name="Document" r:id="rId5" imgW="8692111" imgH="4209210" progId="Word.Document.8">
                  <p:embed/>
                </p:oleObj>
              </mc:Choice>
              <mc:Fallback>
                <p:oleObj name="Document" r:id="rId5" imgW="8692111" imgH="420921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916832"/>
                        <a:ext cx="8334375" cy="403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188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42098"/>
              </p:ext>
            </p:extLst>
          </p:nvPr>
        </p:nvGraphicFramePr>
        <p:xfrm>
          <a:off x="251520" y="1628801"/>
          <a:ext cx="8280920" cy="4547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849" name="Document" r:id="rId3" imgW="8404090" imgH="4615845" progId="Word.Document.8">
                  <p:embed/>
                </p:oleObj>
              </mc:Choice>
              <mc:Fallback>
                <p:oleObj name="Document" r:id="rId3" imgW="8404090" imgH="46158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628801"/>
                        <a:ext cx="8280920" cy="45471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308817"/>
              </p:ext>
            </p:extLst>
          </p:nvPr>
        </p:nvGraphicFramePr>
        <p:xfrm>
          <a:off x="251521" y="188640"/>
          <a:ext cx="8280920" cy="1473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850" name="Document" r:id="rId5" imgW="8342886" imgH="1473242" progId="Word.Document.8">
                  <p:embed/>
                </p:oleObj>
              </mc:Choice>
              <mc:Fallback>
                <p:oleObj name="Document" r:id="rId5" imgW="8342886" imgH="147324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1" y="188640"/>
                        <a:ext cx="8280920" cy="14733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812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77961"/>
              </p:ext>
            </p:extLst>
          </p:nvPr>
        </p:nvGraphicFramePr>
        <p:xfrm>
          <a:off x="251520" y="404664"/>
          <a:ext cx="8016502" cy="1640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90" name="Document" r:id="rId3" imgW="8204276" imgH="1693832" progId="Word.Document.8">
                  <p:embed/>
                </p:oleObj>
              </mc:Choice>
              <mc:Fallback>
                <p:oleObj name="Document" r:id="rId3" imgW="8204276" imgH="16938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04664"/>
                        <a:ext cx="8016502" cy="1640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038887"/>
              </p:ext>
            </p:extLst>
          </p:nvPr>
        </p:nvGraphicFramePr>
        <p:xfrm>
          <a:off x="323528" y="4365104"/>
          <a:ext cx="7920880" cy="1624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91" name="Document" r:id="rId5" imgW="8295722" imgH="1710745" progId="Word.Document.8">
                  <p:embed/>
                </p:oleObj>
              </mc:Choice>
              <mc:Fallback>
                <p:oleObj name="Document" r:id="rId5" imgW="8295722" imgH="17107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365104"/>
                        <a:ext cx="7920880" cy="16244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944605"/>
              </p:ext>
            </p:extLst>
          </p:nvPr>
        </p:nvGraphicFramePr>
        <p:xfrm>
          <a:off x="251520" y="1822303"/>
          <a:ext cx="7560840" cy="1174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92" name="Document" r:id="rId7" imgW="7638675" imgH="1192915" progId="Word.Document.8">
                  <p:embed/>
                </p:oleObj>
              </mc:Choice>
              <mc:Fallback>
                <p:oleObj name="Document" r:id="rId7" imgW="7638675" imgH="11929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822303"/>
                        <a:ext cx="7560840" cy="11746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817948"/>
              </p:ext>
            </p:extLst>
          </p:nvPr>
        </p:nvGraphicFramePr>
        <p:xfrm>
          <a:off x="323527" y="2924944"/>
          <a:ext cx="7902185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93" name="Document" r:id="rId9" imgW="7781965" imgH="1500591" progId="Word.Document.8">
                  <p:embed/>
                </p:oleObj>
              </mc:Choice>
              <mc:Fallback>
                <p:oleObj name="Document" r:id="rId9" imgW="7781965" imgH="15005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7" y="2924944"/>
                        <a:ext cx="7902185" cy="1512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254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703263" y="1196975"/>
            <a:ext cx="3733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u"/>
            </a:pPr>
            <a:r>
              <a:rPr lang="en-US" altLang="zh-CN" sz="2800" b="1" dirty="0">
                <a:solidFill>
                  <a:srgbClr val="9933FF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9933FF"/>
                </a:solidFill>
                <a:ea typeface="楷体_GB2312" pitchFamily="49" charset="-122"/>
              </a:rPr>
              <a:t>五个定理</a:t>
            </a:r>
            <a:endParaRPr lang="zh-CN" altLang="en-US" sz="2800" dirty="0">
              <a:solidFill>
                <a:srgbClr val="9933FF"/>
              </a:solidFill>
              <a:ea typeface="楷体_GB2312" pitchFamily="49" charset="-122"/>
            </a:endParaRP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1082353" y="1772816"/>
            <a:ext cx="5289847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有界性定理</a:t>
            </a:r>
            <a:r>
              <a:rPr lang="en-US" altLang="zh-CN" sz="2800" b="1" dirty="0"/>
              <a:t>;</a:t>
            </a:r>
            <a:r>
              <a:rPr lang="zh-CN" altLang="en-US" sz="2800" b="1" dirty="0"/>
              <a:t>最值定理</a:t>
            </a:r>
            <a:r>
              <a:rPr lang="en-US" altLang="zh-CN" sz="2800" b="1" dirty="0"/>
              <a:t>;</a:t>
            </a:r>
            <a:r>
              <a:rPr lang="zh-CN" altLang="en-US" sz="2800" b="1" dirty="0"/>
              <a:t>介值定理</a:t>
            </a:r>
            <a:r>
              <a:rPr lang="en-US" altLang="zh-CN" sz="2800" b="1" dirty="0"/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零点存在性定理</a:t>
            </a:r>
            <a:r>
              <a:rPr lang="en-US" altLang="zh-CN" sz="2800" b="1" dirty="0"/>
              <a:t>;</a:t>
            </a:r>
            <a:r>
              <a:rPr lang="zh-CN" altLang="en-US" sz="2800" b="1" dirty="0"/>
              <a:t>康托定理</a:t>
            </a:r>
            <a:r>
              <a:rPr lang="en-US" altLang="zh-CN" sz="2800" b="1" dirty="0"/>
              <a:t>.</a:t>
            </a:r>
            <a:endParaRPr lang="en-US" altLang="zh-CN" sz="3200" b="1" dirty="0"/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1082353" y="2924944"/>
            <a:ext cx="6369967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注意</a:t>
            </a:r>
            <a:r>
              <a:rPr lang="zh-CN" altLang="en-US" sz="2800" b="1" dirty="0">
                <a:ea typeface="黑体" pitchFamily="2" charset="-122"/>
              </a:rPr>
              <a:t>　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．闭区间； 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．连续函数．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这两点不满足上述定理不一定成立．</a:t>
            </a:r>
          </a:p>
        </p:txBody>
      </p: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702618" y="4206775"/>
            <a:ext cx="53815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u"/>
            </a:pPr>
            <a:r>
              <a:rPr lang="en-US" altLang="zh-CN" sz="2800" b="1" dirty="0">
                <a:solidFill>
                  <a:srgbClr val="9933FF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9933FF"/>
                </a:solidFill>
                <a:ea typeface="楷体_GB2312" pitchFamily="49" charset="-122"/>
              </a:rPr>
              <a:t>解题思路：理论与应用</a:t>
            </a:r>
            <a:endParaRPr lang="zh-CN" altLang="en-US" sz="2800" dirty="0">
              <a:solidFill>
                <a:srgbClr val="9933FF"/>
              </a:solidFill>
              <a:ea typeface="楷体_GB2312" pitchFamily="49" charset="-122"/>
            </a:endParaRPr>
          </a:p>
        </p:txBody>
      </p:sp>
      <p:sp>
        <p:nvSpPr>
          <p:cNvPr id="105479" name="Text Box 7"/>
          <p:cNvSpPr txBox="1">
            <a:spLocks noChangeArrowheads="1"/>
          </p:cNvSpPr>
          <p:nvPr/>
        </p:nvSpPr>
        <p:spPr bwMode="auto">
          <a:xfrm>
            <a:off x="1115616" y="4892575"/>
            <a:ext cx="52565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1. </a:t>
            </a:r>
            <a:r>
              <a:rPr lang="zh-CN" altLang="en-US" sz="2800" b="1" dirty="0"/>
              <a:t>直接利用各个定理及其联系；</a:t>
            </a:r>
            <a:endParaRPr lang="en-US" altLang="zh-CN" sz="2800" b="1" dirty="0"/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1134666" y="5502175"/>
            <a:ext cx="602962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+mn-ea"/>
                <a:cs typeface="Times New Roman" panose="02020603050405020304" pitchFamily="18" charset="0"/>
              </a:rPr>
              <a:t>2. </a:t>
            </a:r>
            <a:r>
              <a:rPr lang="zh-CN" altLang="en-US" sz="2800" b="1" dirty="0">
                <a:ea typeface="+mn-ea"/>
                <a:cs typeface="Times New Roman" panose="02020603050405020304" pitchFamily="18" charset="0"/>
              </a:rPr>
              <a:t>间接利用各个定理及其联系。</a:t>
            </a:r>
            <a:endParaRPr lang="en-US" altLang="zh-CN" sz="2800" b="1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457200"/>
            <a:ext cx="4321175" cy="811213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六、小结</a:t>
            </a:r>
          </a:p>
        </p:txBody>
      </p:sp>
    </p:spTree>
    <p:extLst>
      <p:ext uri="{BB962C8B-B14F-4D97-AF65-F5344CB8AC3E}">
        <p14:creationId xmlns:p14="http://schemas.microsoft.com/office/powerpoint/2010/main" val="343592737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autoUpdateAnimBg="0"/>
      <p:bldP spid="105476" grpId="0" autoUpdateAnimBg="0"/>
      <p:bldP spid="105477" grpId="0" autoUpdateAnimBg="0"/>
      <p:bldP spid="105478" grpId="0" autoUpdateAnimBg="0"/>
      <p:bldP spid="105479" grpId="0" autoUpdateAnimBg="0"/>
      <p:bldP spid="105480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3709392" y="1498282"/>
            <a:ext cx="2590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 dirty="0">
                <a:solidFill>
                  <a:srgbClr val="0000FF"/>
                </a:solidFill>
                <a:ea typeface="黑体" pitchFamily="2" charset="-122"/>
              </a:rPr>
              <a:t>作     业      </a:t>
            </a: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475656" y="2350621"/>
            <a:ext cx="66967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 b="1" dirty="0">
                <a:solidFill>
                  <a:srgbClr val="0000FF"/>
                </a:solidFill>
              </a:rPr>
              <a:t>P</a:t>
            </a:r>
            <a:r>
              <a:rPr lang="en-US" altLang="zh-CN" sz="3600" b="1" dirty="0">
                <a:solidFill>
                  <a:srgbClr val="0000FF"/>
                </a:solidFill>
              </a:rPr>
              <a:t>117</a:t>
            </a:r>
            <a:r>
              <a:rPr lang="en-US" altLang="en-US" sz="3600" b="1" dirty="0">
                <a:solidFill>
                  <a:srgbClr val="0000FF"/>
                </a:solidFill>
              </a:rPr>
              <a:t>:  1, 2, 5-7, </a:t>
            </a:r>
            <a:r>
              <a:rPr lang="en-US" altLang="zh-CN" sz="3600" b="1" dirty="0">
                <a:solidFill>
                  <a:srgbClr val="0000FF"/>
                </a:solidFill>
              </a:rPr>
              <a:t>8(1,2,3), 10-15.</a:t>
            </a:r>
          </a:p>
        </p:txBody>
      </p:sp>
    </p:spTree>
    <p:extLst>
      <p:ext uri="{BB962C8B-B14F-4D97-AF65-F5344CB8AC3E}">
        <p14:creationId xmlns:p14="http://schemas.microsoft.com/office/powerpoint/2010/main" val="1827287544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70427"/>
              </p:ext>
            </p:extLst>
          </p:nvPr>
        </p:nvGraphicFramePr>
        <p:xfrm>
          <a:off x="179512" y="692696"/>
          <a:ext cx="8538707" cy="1514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418" name="Document" r:id="rId3" imgW="8818480" imgH="1559966" progId="Word.Document.8">
                  <p:embed/>
                </p:oleObj>
              </mc:Choice>
              <mc:Fallback>
                <p:oleObj name="Document" r:id="rId3" imgW="8818480" imgH="15599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692696"/>
                        <a:ext cx="8538707" cy="1514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79512" y="130845"/>
            <a:ext cx="4330824" cy="7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二、最值定理</a:t>
            </a:r>
            <a:b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</a:br>
            <a:endParaRPr lang="zh-CN" altLang="en-US" sz="32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816399"/>
              </p:ext>
            </p:extLst>
          </p:nvPr>
        </p:nvGraphicFramePr>
        <p:xfrm>
          <a:off x="188031" y="2132856"/>
          <a:ext cx="8382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419" name="Document" r:id="rId5" imgW="8595984" imgH="1045016" progId="Word.Document.8">
                  <p:embed/>
                </p:oleObj>
              </mc:Choice>
              <mc:Fallback>
                <p:oleObj name="Document" r:id="rId5" imgW="8595984" imgH="104501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031" y="2132856"/>
                        <a:ext cx="8382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828157"/>
              </p:ext>
            </p:extLst>
          </p:nvPr>
        </p:nvGraphicFramePr>
        <p:xfrm>
          <a:off x="179512" y="3306965"/>
          <a:ext cx="7992888" cy="2640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420" name="Document" r:id="rId7" imgW="8417771" imgH="2774113" progId="Word.Document.8">
                  <p:embed/>
                </p:oleObj>
              </mc:Choice>
              <mc:Fallback>
                <p:oleObj name="Document" r:id="rId7" imgW="8417771" imgH="2774113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306965"/>
                        <a:ext cx="7992888" cy="2640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024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681251"/>
              </p:ext>
            </p:extLst>
          </p:nvPr>
        </p:nvGraphicFramePr>
        <p:xfrm>
          <a:off x="323528" y="332656"/>
          <a:ext cx="8612628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523" name="Document" r:id="rId3" imgW="8950970" imgH="1192915" progId="Word.Document.8">
                  <p:embed/>
                </p:oleObj>
              </mc:Choice>
              <mc:Fallback>
                <p:oleObj name="Document" r:id="rId3" imgW="8950970" imgH="11929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32656"/>
                        <a:ext cx="8612628" cy="1152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428035"/>
              </p:ext>
            </p:extLst>
          </p:nvPr>
        </p:nvGraphicFramePr>
        <p:xfrm>
          <a:off x="611560" y="1412776"/>
          <a:ext cx="7197303" cy="223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524" name="Document" r:id="rId5" imgW="8137311" imgH="2454203" progId="Word.Document.8">
                  <p:embed/>
                </p:oleObj>
              </mc:Choice>
              <mc:Fallback>
                <p:oleObj name="Document" r:id="rId5" imgW="8137311" imgH="245420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412776"/>
                        <a:ext cx="7197303" cy="22322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107556"/>
              </p:ext>
            </p:extLst>
          </p:nvPr>
        </p:nvGraphicFramePr>
        <p:xfrm>
          <a:off x="611560" y="3573016"/>
          <a:ext cx="7324242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525" name="Document" r:id="rId7" imgW="8507418" imgH="665730" progId="Word.Document.8">
                  <p:embed/>
                </p:oleObj>
              </mc:Choice>
              <mc:Fallback>
                <p:oleObj name="Document" r:id="rId7" imgW="8507418" imgH="665730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573016"/>
                        <a:ext cx="7324242" cy="576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409038"/>
              </p:ext>
            </p:extLst>
          </p:nvPr>
        </p:nvGraphicFramePr>
        <p:xfrm>
          <a:off x="683568" y="4077072"/>
          <a:ext cx="7056784" cy="2388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526" name="Document" r:id="rId9" imgW="7384856" imgH="2686669" progId="Word.Document.8">
                  <p:embed/>
                </p:oleObj>
              </mc:Choice>
              <mc:Fallback>
                <p:oleObj name="Document" r:id="rId9" imgW="7384856" imgH="2686669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077072"/>
                        <a:ext cx="7056784" cy="23880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139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375028"/>
              </p:ext>
            </p:extLst>
          </p:nvPr>
        </p:nvGraphicFramePr>
        <p:xfrm>
          <a:off x="468313" y="762000"/>
          <a:ext cx="7956843" cy="122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037" name="Document" r:id="rId3" imgW="8094468" imgH="1199033" progId="Word.Document.8">
                  <p:embed/>
                </p:oleObj>
              </mc:Choice>
              <mc:Fallback>
                <p:oleObj name="Document" r:id="rId3" imgW="8094468" imgH="11990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762000"/>
                        <a:ext cx="7956843" cy="1226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79512" y="130845"/>
            <a:ext cx="4330824" cy="7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三、零点存在定理</a:t>
            </a:r>
            <a:b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</a:br>
            <a:endParaRPr lang="zh-CN" altLang="en-US" sz="32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281731"/>
              </p:ext>
            </p:extLst>
          </p:nvPr>
        </p:nvGraphicFramePr>
        <p:xfrm>
          <a:off x="467544" y="1772816"/>
          <a:ext cx="6840760" cy="4320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038" name="Document" r:id="rId5" imgW="7228965" imgH="4778859" progId="Word.Document.8">
                  <p:embed/>
                </p:oleObj>
              </mc:Choice>
              <mc:Fallback>
                <p:oleObj name="Document" r:id="rId5" imgW="7228965" imgH="4778859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772816"/>
                        <a:ext cx="6840760" cy="4320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222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672271"/>
              </p:ext>
            </p:extLst>
          </p:nvPr>
        </p:nvGraphicFramePr>
        <p:xfrm>
          <a:off x="323528" y="1988840"/>
          <a:ext cx="7739062" cy="204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95" name="Document" r:id="rId3" imgW="8580863" imgH="2277515" progId="Word.Document.8">
                  <p:embed/>
                </p:oleObj>
              </mc:Choice>
              <mc:Fallback>
                <p:oleObj name="Document" r:id="rId3" imgW="8580863" imgH="22775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988840"/>
                        <a:ext cx="7739062" cy="204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394443"/>
              </p:ext>
            </p:extLst>
          </p:nvPr>
        </p:nvGraphicFramePr>
        <p:xfrm>
          <a:off x="179512" y="3717032"/>
          <a:ext cx="7200800" cy="111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96" name="Document" r:id="rId5" imgW="7638675" imgH="1191116" progId="Word.Document.8">
                  <p:embed/>
                </p:oleObj>
              </mc:Choice>
              <mc:Fallback>
                <p:oleObj name="Document" r:id="rId5" imgW="7638675" imgH="11911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717032"/>
                        <a:ext cx="7200800" cy="111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076518"/>
              </p:ext>
            </p:extLst>
          </p:nvPr>
        </p:nvGraphicFramePr>
        <p:xfrm>
          <a:off x="251520" y="4725144"/>
          <a:ext cx="7912422" cy="186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97" name="Document" r:id="rId7" imgW="8326325" imgH="1968041" progId="Word.Document.8">
                  <p:embed/>
                </p:oleObj>
              </mc:Choice>
              <mc:Fallback>
                <p:oleObj name="Document" r:id="rId7" imgW="8326325" imgH="19680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725144"/>
                        <a:ext cx="7912422" cy="186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611768"/>
              </p:ext>
            </p:extLst>
          </p:nvPr>
        </p:nvGraphicFramePr>
        <p:xfrm>
          <a:off x="468313" y="33339"/>
          <a:ext cx="7250112" cy="2171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98" name="Document" r:id="rId9" imgW="8041184" imgH="2641687" progId="Word.Document.8">
                  <p:embed/>
                </p:oleObj>
              </mc:Choice>
              <mc:Fallback>
                <p:oleObj name="Document" r:id="rId9" imgW="8041184" imgH="2641687" progId="Word.Document.8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3339"/>
                        <a:ext cx="7250112" cy="2171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688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989766"/>
              </p:ext>
            </p:extLst>
          </p:nvPr>
        </p:nvGraphicFramePr>
        <p:xfrm>
          <a:off x="467544" y="764704"/>
          <a:ext cx="7956843" cy="122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518" name="Document" r:id="rId3" imgW="8094468" imgH="1199033" progId="Word.Document.8">
                  <p:embed/>
                </p:oleObj>
              </mc:Choice>
              <mc:Fallback>
                <p:oleObj name="Document" r:id="rId3" imgW="8094468" imgH="11990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764704"/>
                        <a:ext cx="7956843" cy="1226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79512" y="130845"/>
            <a:ext cx="4330824" cy="7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三、零点存在定理</a:t>
            </a:r>
            <a:b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</a:br>
            <a:endParaRPr lang="zh-CN" altLang="en-US" sz="32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535519"/>
              </p:ext>
            </p:extLst>
          </p:nvPr>
        </p:nvGraphicFramePr>
        <p:xfrm>
          <a:off x="467545" y="1844825"/>
          <a:ext cx="7488831" cy="1397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519" name="Document" r:id="rId5" imgW="7877291" imgH="1470635" progId="Word.Document.8">
                  <p:embed/>
                </p:oleObj>
              </mc:Choice>
              <mc:Fallback>
                <p:oleObj name="Document" r:id="rId5" imgW="7877291" imgH="147063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5" y="1844825"/>
                        <a:ext cx="7488831" cy="1397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164278"/>
              </p:ext>
            </p:extLst>
          </p:nvPr>
        </p:nvGraphicFramePr>
        <p:xfrm>
          <a:off x="395536" y="3284984"/>
          <a:ext cx="7272808" cy="2472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520" name="Document" r:id="rId7" imgW="7343093" imgH="2504583" progId="Word.Document.8">
                  <p:embed/>
                </p:oleObj>
              </mc:Choice>
              <mc:Fallback>
                <p:oleObj name="Document" r:id="rId7" imgW="7343093" imgH="2504583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284984"/>
                        <a:ext cx="7272808" cy="24721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9BF8D28D-55D5-4190-AFD5-AA88A3303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968" y="4163294"/>
            <a:ext cx="1296144" cy="489842"/>
          </a:xfrm>
          <a:prstGeom prst="rect">
            <a:avLst/>
          </a:prstGeom>
          <a:solidFill>
            <a:srgbClr val="FFFFCC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保号性</a:t>
            </a:r>
            <a:b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</a:br>
            <a:endParaRPr lang="zh-CN" altLang="en-US" sz="2800" b="1" dirty="0">
              <a:solidFill>
                <a:srgbClr val="99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631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63465"/>
              </p:ext>
            </p:extLst>
          </p:nvPr>
        </p:nvGraphicFramePr>
        <p:xfrm>
          <a:off x="463550" y="569913"/>
          <a:ext cx="6958013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393" name="Document" r:id="rId3" imgW="7499098" imgH="1138021" progId="Word.Document.8">
                  <p:embed/>
                </p:oleObj>
              </mc:Choice>
              <mc:Fallback>
                <p:oleObj name="Document" r:id="rId3" imgW="7499098" imgH="11380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569913"/>
                        <a:ext cx="6958013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04E3FC8-3D93-4FDE-9703-D02E040860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21707"/>
              </p:ext>
            </p:extLst>
          </p:nvPr>
        </p:nvGraphicFramePr>
        <p:xfrm>
          <a:off x="463550" y="1630363"/>
          <a:ext cx="8269694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394" name="Document" r:id="rId5" imgW="8579342" imgH="1794239" progId="Word.Document.8">
                  <p:embed/>
                </p:oleObj>
              </mc:Choice>
              <mc:Fallback>
                <p:oleObj name="Document" r:id="rId5" imgW="8579342" imgH="1794239" progId="Word.Document.8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1630363"/>
                        <a:ext cx="8269694" cy="1728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7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4252</TotalTime>
  <Words>187</Words>
  <Application>Microsoft Office PowerPoint</Application>
  <PresentationFormat>全屏显示(4:3)</PresentationFormat>
  <Paragraphs>42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黑体</vt:lpstr>
      <vt:lpstr>楷体_GB2312</vt:lpstr>
      <vt:lpstr>隶书</vt:lpstr>
      <vt:lpstr>宋体</vt:lpstr>
      <vt:lpstr>Arial</vt:lpstr>
      <vt:lpstr>Calibri</vt:lpstr>
      <vt:lpstr>Times New Roman</vt:lpstr>
      <vt:lpstr>Wingdings</vt:lpstr>
      <vt:lpstr>Office 主题​​</vt:lpstr>
      <vt:lpstr>Document</vt:lpstr>
      <vt:lpstr>公式</vt:lpstr>
      <vt:lpstr>Equation</vt:lpstr>
      <vt:lpstr>Microsoft Word 97 - 2003 文档</vt:lpstr>
      <vt:lpstr>第四节 闭区间上连续函数的性质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六、小结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weigm</dc:creator>
  <cp:lastModifiedBy>Wei</cp:lastModifiedBy>
  <cp:revision>693</cp:revision>
  <dcterms:created xsi:type="dcterms:W3CDTF">2011-08-03T11:31:34Z</dcterms:created>
  <dcterms:modified xsi:type="dcterms:W3CDTF">2017-10-26T09:48:32Z</dcterms:modified>
</cp:coreProperties>
</file>