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283" r:id="rId3"/>
    <p:sldId id="284" r:id="rId4"/>
    <p:sldId id="285" r:id="rId5"/>
    <p:sldId id="286" r:id="rId6"/>
    <p:sldId id="287" r:id="rId7"/>
    <p:sldId id="277" r:id="rId8"/>
    <p:sldId id="278" r:id="rId9"/>
    <p:sldId id="259" r:id="rId10"/>
    <p:sldId id="280" r:id="rId11"/>
    <p:sldId id="281" r:id="rId12"/>
    <p:sldId id="279" r:id="rId13"/>
    <p:sldId id="260" r:id="rId14"/>
    <p:sldId id="261" r:id="rId15"/>
    <p:sldId id="262" r:id="rId16"/>
    <p:sldId id="288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6" d="100"/>
          <a:sy n="66" d="100"/>
        </p:scale>
        <p:origin x="-714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5" Type="http://schemas.openxmlformats.org/officeDocument/2006/relationships/image" Target="../media/image61.wmf"/><Relationship Id="rId4" Type="http://schemas.openxmlformats.org/officeDocument/2006/relationships/image" Target="../media/image6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w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34.w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2017-11-14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2017-11-14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2017-11-14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2017-11-14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2017-11-14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2017-11-14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7.doc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Microsoft_Office_Word_97_-_2003___18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9.doc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Office_Word_97_-_2003___21.doc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Microsoft_Office_Word_97_-_2003___20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2.doc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Microsoft_Office_Word_97_-_2003___23.doc"/><Relationship Id="rId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Microsoft_Office_Word_97_-_2003___26.doc"/><Relationship Id="rId4" Type="http://schemas.openxmlformats.org/officeDocument/2006/relationships/oleObject" Target="../embeddings/Microsoft_Office_Word_97_-_2003___25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Microsoft_Office_Word_97_-_2003___28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5.doc"/><Relationship Id="rId3" Type="http://schemas.openxmlformats.org/officeDocument/2006/relationships/oleObject" Target="../embeddings/Microsoft_Office_Word_97_-_2003___1.doc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Office_Word_97_-_2003___4.doc"/><Relationship Id="rId5" Type="http://schemas.openxmlformats.org/officeDocument/2006/relationships/oleObject" Target="../embeddings/Microsoft_Office_Word_97_-_2003___3.doc"/><Relationship Id="rId4" Type="http://schemas.openxmlformats.org/officeDocument/2006/relationships/oleObject" Target="../embeddings/Microsoft_Office_Word_97_-_2003___2.doc"/><Relationship Id="rId9" Type="http://schemas.openxmlformats.org/officeDocument/2006/relationships/oleObject" Target="../embeddings/Microsoft_Office_Word_97_-_2003___6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Microsoft_Office_Word_97_-_2003___7.doc"/><Relationship Id="rId7" Type="http://schemas.openxmlformats.org/officeDocument/2006/relationships/oleObject" Target="../embeddings/Microsoft_Office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Microsoft_Office_Word_97_-_2003___9.doc"/><Relationship Id="rId4" Type="http://schemas.openxmlformats.org/officeDocument/2006/relationships/oleObject" Target="../embeddings/Microsoft_Office_Word_97_-_2003___8.doc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Microsoft_Office_Word_97_-_2003___11.doc"/><Relationship Id="rId7" Type="http://schemas.openxmlformats.org/officeDocument/2006/relationships/oleObject" Target="../embeddings/Microsoft_Office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Microsoft_Office_Word_97_-_2003___12.doc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__15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44" y="404664"/>
            <a:ext cx="7543800" cy="114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第三节  泰勒公式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785786" y="1445959"/>
            <a:ext cx="792958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一、问题的提出</a:t>
            </a:r>
          </a:p>
          <a:p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二</a:t>
            </a:r>
            <a:r>
              <a:rPr lang="zh-CN" altLang="en-US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、带</a:t>
            </a:r>
            <a:r>
              <a:rPr lang="en-US" altLang="zh-CN" sz="4000" b="1" dirty="0" err="1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Peano</a:t>
            </a:r>
            <a:r>
              <a:rPr lang="zh-CN" altLang="en-US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余项的</a:t>
            </a:r>
            <a:r>
              <a:rPr lang="en-US" altLang="zh-CN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Taylor</a:t>
            </a:r>
            <a:r>
              <a:rPr lang="zh-CN" altLang="en-US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公式</a:t>
            </a:r>
            <a:endParaRPr lang="en-US" altLang="zh-CN" sz="4000" b="1" dirty="0" smtClean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三、带</a:t>
            </a:r>
            <a:r>
              <a:rPr lang="en-US" altLang="zh-CN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Lagrange</a:t>
            </a:r>
            <a:r>
              <a:rPr lang="zh-CN" altLang="en-US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余项的</a:t>
            </a:r>
            <a:r>
              <a:rPr lang="en-US" altLang="zh-CN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Taylor</a:t>
            </a:r>
            <a:r>
              <a:rPr lang="zh-CN" altLang="en-US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公式</a:t>
            </a:r>
            <a:endParaRPr lang="zh-CN" altLang="en-US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071538" y="3643314"/>
            <a:ext cx="6929486" cy="1357322"/>
          </a:xfrm>
          <a:prstGeom prst="rect">
            <a:avLst/>
          </a:prstGeom>
          <a:solidFill>
            <a:srgbClr val="FFFF99"/>
          </a:solidFill>
          <a:ln w="9525">
            <a:solidFill>
              <a:srgbClr val="00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重点与难点：</a:t>
            </a:r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泰勒公式</a:t>
            </a:r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的证明与理解</a:t>
            </a:r>
            <a:endParaRPr lang="zh-CN" altLang="en-US" sz="32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06542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2"/>
          <p:cNvSpPr txBox="1">
            <a:spLocks noChangeArrowheads="1"/>
          </p:cNvSpPr>
          <p:nvPr/>
        </p:nvSpPr>
        <p:spPr bwMode="auto">
          <a:xfrm>
            <a:off x="833438" y="381000"/>
            <a:ext cx="10953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证法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4400" dirty="0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855663" y="434975"/>
          <a:ext cx="7127875" cy="958850"/>
        </p:xfrm>
        <a:graphic>
          <a:graphicData uri="http://schemas.openxmlformats.org/presentationml/2006/ole">
            <p:oleObj spid="_x0000_s993282" name="Document" r:id="rId3" imgW="7090309" imgH="959063" progId="Word.Document.8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885825" y="2060575"/>
          <a:ext cx="7589838" cy="1422400"/>
        </p:xfrm>
        <a:graphic>
          <a:graphicData uri="http://schemas.openxmlformats.org/presentationml/2006/ole">
            <p:oleObj spid="_x0000_s993283" name="Document" r:id="rId4" imgW="7444537" imgH="1400074" progId="Word.Document.8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584450" y="4140200"/>
          <a:ext cx="5765800" cy="952500"/>
        </p:xfrm>
        <a:graphic>
          <a:graphicData uri="http://schemas.openxmlformats.org/presentationml/2006/ole">
            <p:oleObj spid="_x0000_s993284" name="公式" r:id="rId5" imgW="5765760" imgH="952200" progId="Equation.3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920750" y="3162300"/>
          <a:ext cx="4191000" cy="952500"/>
        </p:xfrm>
        <a:graphic>
          <a:graphicData uri="http://schemas.openxmlformats.org/presentationml/2006/ole">
            <p:oleObj spid="_x0000_s993285" name="公式" r:id="rId6" imgW="4190760" imgH="952200" progId="Equation.3">
              <p:embed/>
            </p:oleObj>
          </a:graphicData>
        </a:graphic>
      </p:graphicFrame>
      <p:sp>
        <p:nvSpPr>
          <p:cNvPr id="9932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287" name="Object 7"/>
          <p:cNvGraphicFramePr>
            <a:graphicFrameLocks noChangeAspect="1"/>
          </p:cNvGraphicFramePr>
          <p:nvPr/>
        </p:nvGraphicFramePr>
        <p:xfrm>
          <a:off x="1000100" y="1506538"/>
          <a:ext cx="6540525" cy="482600"/>
        </p:xfrm>
        <a:graphic>
          <a:graphicData uri="http://schemas.openxmlformats.org/presentationml/2006/ole">
            <p:oleObj spid="_x0000_s993287" name="公式" r:id="rId7" imgW="6235560" imgH="482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08656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912813" y="3500438"/>
          <a:ext cx="4591050" cy="549275"/>
        </p:xfrm>
        <a:graphic>
          <a:graphicData uri="http://schemas.openxmlformats.org/presentationml/2006/ole">
            <p:oleObj spid="_x0000_s994306" name="Document" r:id="rId3" imgW="4570757" imgH="542861" progId="Word.Document.8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82625" y="285728"/>
          <a:ext cx="7589838" cy="1285896"/>
        </p:xfrm>
        <a:graphic>
          <a:graphicData uri="http://schemas.openxmlformats.org/presentationml/2006/ole">
            <p:oleObj spid="_x0000_s994307" name="Document" r:id="rId4" imgW="7713807" imgH="1274431" progId="Word.Document.8">
              <p:embed/>
            </p:oleObj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858838" y="1571612"/>
          <a:ext cx="5368925" cy="900112"/>
        </p:xfrm>
        <a:graphic>
          <a:graphicData uri="http://schemas.openxmlformats.org/presentationml/2006/ole">
            <p:oleObj spid="_x0000_s994308" name="公式" r:id="rId5" imgW="5765760" imgH="952200" progId="Equation.3">
              <p:embed/>
            </p:oleObj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973138" y="3887803"/>
          <a:ext cx="7256462" cy="1755775"/>
        </p:xfrm>
        <a:graphic>
          <a:graphicData uri="http://schemas.openxmlformats.org/presentationml/2006/ole">
            <p:oleObj spid="_x0000_s994309" name="Document" r:id="rId6" imgW="7337261" imgH="1783123" progId="Word.Document.8">
              <p:embed/>
            </p:oleObj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1000100" y="2571744"/>
          <a:ext cx="6286544" cy="804424"/>
        </p:xfrm>
        <a:graphic>
          <a:graphicData uri="http://schemas.openxmlformats.org/presentationml/2006/ole">
            <p:oleObj spid="_x0000_s994310" name="公式" r:id="rId7" imgW="6184800" imgH="952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477889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9498" name="Object 10"/>
          <p:cNvGraphicFramePr>
            <a:graphicFrameLocks noChangeAspect="1"/>
          </p:cNvGraphicFramePr>
          <p:nvPr/>
        </p:nvGraphicFramePr>
        <p:xfrm>
          <a:off x="714348" y="3071810"/>
          <a:ext cx="7024687" cy="2743200"/>
        </p:xfrm>
        <a:graphic>
          <a:graphicData uri="http://schemas.openxmlformats.org/presentationml/2006/ole">
            <p:oleObj spid="_x0000_s992259" name="Document" r:id="rId3" imgW="7382619" imgH="2856669" progId="Word.Document.8">
              <p:embed/>
            </p:oleObj>
          </a:graphicData>
        </a:graphic>
      </p:graphicFrame>
      <p:graphicFrame>
        <p:nvGraphicFramePr>
          <p:cNvPr id="992260" name="Object 4"/>
          <p:cNvGraphicFramePr>
            <a:graphicFrameLocks noChangeAspect="1"/>
          </p:cNvGraphicFramePr>
          <p:nvPr/>
        </p:nvGraphicFramePr>
        <p:xfrm>
          <a:off x="785786" y="1714488"/>
          <a:ext cx="6330950" cy="898525"/>
        </p:xfrm>
        <a:graphic>
          <a:graphicData uri="http://schemas.openxmlformats.org/presentationml/2006/ole">
            <p:oleObj spid="_x0000_s992260" name="公式" r:id="rId4" imgW="6730920" imgH="952200" progId="Equation.3">
              <p:embed/>
            </p:oleObj>
          </a:graphicData>
        </a:graphic>
      </p:graphicFrame>
      <p:graphicFrame>
        <p:nvGraphicFramePr>
          <p:cNvPr id="992261" name="Object 5"/>
          <p:cNvGraphicFramePr>
            <a:graphicFrameLocks noChangeAspect="1"/>
          </p:cNvGraphicFramePr>
          <p:nvPr/>
        </p:nvGraphicFramePr>
        <p:xfrm>
          <a:off x="728649" y="1071546"/>
          <a:ext cx="1843087" cy="550862"/>
        </p:xfrm>
        <a:graphic>
          <a:graphicData uri="http://schemas.openxmlformats.org/presentationml/2006/ole">
            <p:oleObj spid="_x0000_s992261" name="Document" r:id="rId5" imgW="1974472" imgH="594339" progId="Word.Document.8">
              <p:embed/>
            </p:oleObj>
          </a:graphicData>
        </a:graphic>
      </p:graphicFrame>
      <p:graphicFrame>
        <p:nvGraphicFramePr>
          <p:cNvPr id="992262" name="Object 6"/>
          <p:cNvGraphicFramePr>
            <a:graphicFrameLocks noChangeAspect="1"/>
          </p:cNvGraphicFramePr>
          <p:nvPr/>
        </p:nvGraphicFramePr>
        <p:xfrm>
          <a:off x="735013" y="331788"/>
          <a:ext cx="2403475" cy="454025"/>
        </p:xfrm>
        <a:graphic>
          <a:graphicData uri="http://schemas.openxmlformats.org/presentationml/2006/ole">
            <p:oleObj spid="_x0000_s992262" name="公式" r:id="rId6" imgW="2552400" imgH="482400" progId="Equation.3">
              <p:embed/>
            </p:oleObj>
          </a:graphicData>
        </a:graphic>
      </p:graphicFrame>
      <p:graphicFrame>
        <p:nvGraphicFramePr>
          <p:cNvPr id="992263" name="Object 7"/>
          <p:cNvGraphicFramePr>
            <a:graphicFrameLocks noChangeAspect="1"/>
          </p:cNvGraphicFramePr>
          <p:nvPr/>
        </p:nvGraphicFramePr>
        <p:xfrm>
          <a:off x="3714744" y="357166"/>
          <a:ext cx="3349625" cy="455613"/>
        </p:xfrm>
        <a:graphic>
          <a:graphicData uri="http://schemas.openxmlformats.org/presentationml/2006/ole">
            <p:oleObj spid="_x0000_s992263" name="公式" r:id="rId7" imgW="3555720" imgH="482400" progId="Equation.3">
              <p:embed/>
            </p:oleObj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00034" y="5548986"/>
            <a:ext cx="5929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92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9900FF"/>
                </a:solidFill>
                <a:effectLst/>
                <a:latin typeface="Arial" pitchFamily="34" charset="0"/>
                <a:ea typeface="黑体" pitchFamily="2" charset="-122"/>
                <a:cs typeface="Times New Roman" pitchFamily="18" charset="0"/>
              </a:rPr>
              <a:t>上述定理也称为泰勒中值定理。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99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6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16368" y="214290"/>
          <a:ext cx="7884722" cy="2571768"/>
        </p:xfrm>
        <a:graphic>
          <a:graphicData uri="http://schemas.openxmlformats.org/presentationml/2006/ole">
            <p:oleObj spid="_x0000_s960518" name="Document" r:id="rId3" imgW="9308169" imgH="3044919" progId="Word.Document.8">
              <p:embed/>
            </p:oleObj>
          </a:graphicData>
        </a:graphic>
      </p:graphicFrame>
      <p:graphicFrame>
        <p:nvGraphicFramePr>
          <p:cNvPr id="960519" name="Object 7"/>
          <p:cNvGraphicFramePr>
            <a:graphicFrameLocks noChangeAspect="1"/>
          </p:cNvGraphicFramePr>
          <p:nvPr/>
        </p:nvGraphicFramePr>
        <p:xfrm>
          <a:off x="428596" y="4541631"/>
          <a:ext cx="7929618" cy="2244955"/>
        </p:xfrm>
        <a:graphic>
          <a:graphicData uri="http://schemas.openxmlformats.org/presentationml/2006/ole">
            <p:oleObj spid="_x0000_s960519" name="Document" r:id="rId4" imgW="9298093" imgH="2636454" progId="Word.Document.8">
              <p:embed/>
            </p:oleObj>
          </a:graphicData>
        </a:graphic>
      </p:graphicFrame>
      <p:graphicFrame>
        <p:nvGraphicFramePr>
          <p:cNvPr id="960521" name="Object 9"/>
          <p:cNvGraphicFramePr>
            <a:graphicFrameLocks noChangeAspect="1"/>
          </p:cNvGraphicFramePr>
          <p:nvPr/>
        </p:nvGraphicFramePr>
        <p:xfrm>
          <a:off x="500034" y="2428868"/>
          <a:ext cx="8215370" cy="2256435"/>
        </p:xfrm>
        <a:graphic>
          <a:graphicData uri="http://schemas.openxmlformats.org/presentationml/2006/ole">
            <p:oleObj spid="_x0000_s960521" name="Document" r:id="rId5" imgW="9317164" imgH="2580935" progId="Word.Document.8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1406" y="142852"/>
            <a:ext cx="15716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证法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65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63596" y="2143116"/>
          <a:ext cx="6980238" cy="2163762"/>
        </p:xfrm>
        <a:graphic>
          <a:graphicData uri="http://schemas.openxmlformats.org/presentationml/2006/ole">
            <p:oleObj spid="_x0000_s961542" name="Document" r:id="rId3" imgW="7338701" imgH="2252575" progId="Word.Document.8">
              <p:embed/>
            </p:oleObj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42067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4400" dirty="0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42910" y="1200143"/>
          <a:ext cx="7602538" cy="1228725"/>
        </p:xfrm>
        <a:graphic>
          <a:graphicData uri="http://schemas.openxmlformats.org/presentationml/2006/ole">
            <p:oleObj spid="_x0000_s961543" name="文档" r:id="rId4" imgW="8029599" imgH="129538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568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57158" y="571480"/>
          <a:ext cx="8374062" cy="4629150"/>
        </p:xfrm>
        <a:graphic>
          <a:graphicData uri="http://schemas.openxmlformats.org/presentationml/2006/ole">
            <p:oleObj spid="_x0000_s962566" name="Document" r:id="rId3" imgW="9465776" imgH="5270025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557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835150" y="1295400"/>
            <a:ext cx="402273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              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</a:rPr>
              <a:t>作    业               </a:t>
            </a:r>
            <a:endParaRPr lang="zh-CN" altLang="en-US" sz="3200" b="1" dirty="0">
              <a:solidFill>
                <a:srgbClr val="0000FF"/>
              </a:solidFill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P201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: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1, 2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 </a:t>
            </a:r>
            <a:endParaRPr lang="en-US" altLang="zh-CN" sz="3200" b="1" dirty="0" smtClean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74877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3670176" cy="599728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一、问题的提出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30263" y="1125538"/>
          <a:ext cx="7153275" cy="620712"/>
        </p:xfrm>
        <a:graphic>
          <a:graphicData uri="http://schemas.openxmlformats.org/presentationml/2006/ole">
            <p:oleObj spid="_x0000_s997378" name="文档" r:id="rId3" imgW="7382029" imgH="628748" progId="Word.Document.8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830263" y="2520950"/>
          <a:ext cx="6975475" cy="687388"/>
        </p:xfrm>
        <a:graphic>
          <a:graphicData uri="http://schemas.openxmlformats.org/presentationml/2006/ole">
            <p:oleObj spid="_x0000_s997379" name="文档" r:id="rId4" imgW="7019771" imgH="676194" progId="Word.Document.8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825500" y="4630738"/>
          <a:ext cx="7791450" cy="914400"/>
        </p:xfrm>
        <a:graphic>
          <a:graphicData uri="http://schemas.openxmlformats.org/presentationml/2006/ole">
            <p:oleObj spid="_x0000_s997380" name="文档" r:id="rId5" imgW="7953334" imgH="943121" progId="Word.Document.8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121150" y="1811338"/>
          <a:ext cx="3352800" cy="544512"/>
        </p:xfrm>
        <a:graphic>
          <a:graphicData uri="http://schemas.openxmlformats.org/presentationml/2006/ole">
            <p:oleObj spid="_x0000_s997381" name="文档" r:id="rId6" imgW="3571851" imgH="590517" progId="Word.Document.8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920750" y="4021138"/>
          <a:ext cx="6376988" cy="430212"/>
        </p:xfrm>
        <a:graphic>
          <a:graphicData uri="http://schemas.openxmlformats.org/presentationml/2006/ole">
            <p:oleObj spid="_x0000_s997382" name="公式" r:id="rId7" imgW="6362668" imgH="419165" progId="Equation.3">
              <p:embed/>
            </p:oleObj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102350" y="51641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宋体" charset="-122"/>
              </a:rPr>
              <a:t>（如下图）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850900" y="1812925"/>
          <a:ext cx="4230688" cy="641350"/>
        </p:xfrm>
        <a:graphic>
          <a:graphicData uri="http://schemas.openxmlformats.org/presentationml/2006/ole">
            <p:oleObj spid="_x0000_s997383" name="文档" r:id="rId8" imgW="4362418" imgH="647863" progId="Word.Document.8">
              <p:embed/>
            </p:oleObj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762000" y="3259138"/>
          <a:ext cx="7021513" cy="752475"/>
        </p:xfrm>
        <a:graphic>
          <a:graphicData uri="http://schemas.openxmlformats.org/presentationml/2006/ole">
            <p:oleObj spid="_x0000_s997384" name="文档" r:id="rId9" imgW="7019771" imgH="76187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410160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5800" y="387350"/>
            <a:ext cx="3448050" cy="4565650"/>
            <a:chOff x="614" y="720"/>
            <a:chExt cx="2266" cy="312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" y="720"/>
              <a:ext cx="2266" cy="3077"/>
            </a:xfrm>
            <a:prstGeom prst="rect">
              <a:avLst/>
            </a:prstGeom>
            <a:noFill/>
            <a:ln>
              <a:noFill/>
            </a:ln>
            <a:effectLst>
              <a:outerShdw dist="81320" dir="3080412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1632" y="1104"/>
            <a:ext cx="624" cy="303"/>
          </p:xfrm>
          <a:graphic>
            <a:graphicData uri="http://schemas.openxmlformats.org/presentationml/2006/ole">
              <p:oleObj spid="_x0000_s998402" name="公式" r:id="rId4" imgW="981229" imgH="476169" progId="Equation.3">
                <p:embed/>
              </p:oleObj>
            </a:graphicData>
          </a:graphic>
        </p:graphicFrame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912" y="3312"/>
            <a:ext cx="880" cy="255"/>
          </p:xfrm>
          <a:graphic>
            <a:graphicData uri="http://schemas.openxmlformats.org/presentationml/2006/ole">
              <p:oleObj spid="_x0000_s998403" name="公式" r:id="rId5" imgW="1390812" imgH="400050" progId="Equation.3">
                <p:embed/>
              </p:oleObj>
            </a:graphicData>
          </a:graphic>
        </p:graphicFrame>
        <p:graphicFrame>
          <p:nvGraphicFramePr>
            <p:cNvPr id="12295" name="Object 7"/>
            <p:cNvGraphicFramePr>
              <a:graphicFrameLocks noChangeAspect="1"/>
            </p:cNvGraphicFramePr>
            <p:nvPr/>
          </p:nvGraphicFramePr>
          <p:xfrm>
            <a:off x="1501" y="3696"/>
            <a:ext cx="131" cy="144"/>
          </p:xfrm>
          <a:graphic>
            <a:graphicData uri="http://schemas.openxmlformats.org/presentationml/2006/ole">
              <p:oleObj spid="_x0000_s998404" name="公式" r:id="rId6" imgW="228501" imgH="253890" progId="Equation.3">
                <p:embed/>
              </p:oleObj>
            </a:graphicData>
          </a:graphic>
        </p:graphicFrame>
        <p:graphicFrame>
          <p:nvGraphicFramePr>
            <p:cNvPr id="12298" name="Object 10"/>
            <p:cNvGraphicFramePr>
              <a:graphicFrameLocks noChangeAspect="1"/>
            </p:cNvGraphicFramePr>
            <p:nvPr/>
          </p:nvGraphicFramePr>
          <p:xfrm>
            <a:off x="1584" y="1440"/>
            <a:ext cx="592" cy="296"/>
          </p:xfrm>
          <a:graphic>
            <a:graphicData uri="http://schemas.openxmlformats.org/presentationml/2006/ole">
              <p:oleObj spid="_x0000_s998405" name="公式" r:id="rId7" imgW="933563" imgH="457054" progId="Equation.3">
                <p:embed/>
              </p:oleObj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57713" y="381000"/>
            <a:ext cx="3519487" cy="4495800"/>
            <a:chOff x="2880" y="720"/>
            <a:chExt cx="2314" cy="3072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720"/>
              <a:ext cx="2314" cy="3072"/>
            </a:xfrm>
            <a:prstGeom prst="rect">
              <a:avLst/>
            </a:prstGeom>
            <a:noFill/>
            <a:ln>
              <a:noFill/>
            </a:ln>
            <a:effectLst>
              <a:outerShdw dist="99190" dir="2388334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2880" y="3648"/>
            <a:ext cx="131" cy="144"/>
          </p:xfrm>
          <a:graphic>
            <a:graphicData uri="http://schemas.openxmlformats.org/presentationml/2006/ole">
              <p:oleObj spid="_x0000_s998406" name="公式" r:id="rId9" imgW="228501" imgH="253890" progId="Equation.3">
                <p:embed/>
              </p:oleObj>
            </a:graphicData>
          </a:graphic>
        </p:graphicFrame>
        <p:graphicFrame>
          <p:nvGraphicFramePr>
            <p:cNvPr id="12296" name="Object 8"/>
            <p:cNvGraphicFramePr>
              <a:graphicFrameLocks noChangeAspect="1"/>
            </p:cNvGraphicFramePr>
            <p:nvPr/>
          </p:nvGraphicFramePr>
          <p:xfrm>
            <a:off x="4080" y="1248"/>
            <a:ext cx="560" cy="208"/>
          </p:xfrm>
          <a:graphic>
            <a:graphicData uri="http://schemas.openxmlformats.org/presentationml/2006/ole">
              <p:oleObj spid="_x0000_s998407" name="公式" r:id="rId10" imgW="876365" imgH="323931" progId="Equation.3">
                <p:embed/>
              </p:oleObj>
            </a:graphicData>
          </a:graphic>
        </p:graphicFrame>
        <p:graphicFrame>
          <p:nvGraphicFramePr>
            <p:cNvPr id="12299" name="Object 11"/>
            <p:cNvGraphicFramePr>
              <a:graphicFrameLocks noChangeAspect="1"/>
            </p:cNvGraphicFramePr>
            <p:nvPr/>
          </p:nvGraphicFramePr>
          <p:xfrm>
            <a:off x="3800" y="2808"/>
            <a:ext cx="1192" cy="247"/>
          </p:xfrm>
          <a:graphic>
            <a:graphicData uri="http://schemas.openxmlformats.org/presentationml/2006/ole">
              <p:oleObj spid="_x0000_s998408" name="公式" r:id="rId11" imgW="1885853" imgH="380935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3617353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04850" y="30797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不足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: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8366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问题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: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752600" y="855663"/>
          <a:ext cx="6115050" cy="666750"/>
        </p:xfrm>
        <a:graphic>
          <a:graphicData uri="http://schemas.openxmlformats.org/presentationml/2006/ole">
            <p:oleObj spid="_x0000_s999426" name="文档" r:id="rId3" imgW="6238737" imgH="666636" progId="Word.Document.8">
              <p:embed/>
            </p:oleObj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733550" y="1522413"/>
          <a:ext cx="6057900" cy="914400"/>
        </p:xfrm>
        <a:graphic>
          <a:graphicData uri="http://schemas.openxmlformats.org/presentationml/2006/ole">
            <p:oleObj spid="_x0000_s999427" name="文档" r:id="rId4" imgW="6057949" imgH="914449" progId="Word.Document.8">
              <p:embed/>
            </p:oleObj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847850" y="307975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charset="-122"/>
              </a:rPr>
              <a:t>1</a:t>
            </a:r>
            <a:r>
              <a:rPr lang="zh-CN" altLang="en-US" sz="2800" b="1" dirty="0">
                <a:ea typeface="宋体" charset="-122"/>
              </a:rPr>
              <a:t>、精确度不高；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667250" y="30797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charset="-122"/>
              </a:rPr>
              <a:t>2</a:t>
            </a:r>
            <a:r>
              <a:rPr lang="zh-CN" altLang="en-US" sz="2800" b="1" dirty="0">
                <a:ea typeface="宋体" charset="-122"/>
              </a:rPr>
              <a:t>、误差不能估计。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682625" y="2128838"/>
          <a:ext cx="7329488" cy="1173162"/>
        </p:xfrm>
        <a:graphic>
          <a:graphicData uri="http://schemas.openxmlformats.org/presentationml/2006/ole">
            <p:oleObj spid="_x0000_s999428" name="文档" r:id="rId5" imgW="7410288" imgH="1181035" progId="Word.Document.8">
              <p:embed/>
            </p:oleObj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09600" y="3251200"/>
          <a:ext cx="8077200" cy="592138"/>
        </p:xfrm>
        <a:graphic>
          <a:graphicData uri="http://schemas.openxmlformats.org/presentationml/2006/ole">
            <p:oleObj spid="_x0000_s999429" name="公式" r:id="rId6" imgW="7924735" imgH="476169" progId="Equation.3">
              <p:embed/>
            </p:oleObj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276350" y="3898900"/>
          <a:ext cx="5734050" cy="644525"/>
        </p:xfrm>
        <a:graphic>
          <a:graphicData uri="http://schemas.openxmlformats.org/presentationml/2006/ole">
            <p:oleObj spid="_x0000_s999430" name="文档" r:id="rId7" imgW="5267382" imgH="580960" progId="Word.Document.8">
              <p:embed/>
            </p:oleObj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11163" y="4883150"/>
            <a:ext cx="106680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另外</a:t>
            </a:r>
            <a:endParaRPr lang="zh-CN" altLang="en-US" sz="2800" b="1">
              <a:solidFill>
                <a:srgbClr val="9900FF"/>
              </a:solidFill>
            </a:endParaRP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1509713" y="4703763"/>
          <a:ext cx="1866900" cy="850900"/>
        </p:xfrm>
        <a:graphic>
          <a:graphicData uri="http://schemas.openxmlformats.org/presentationml/2006/ole">
            <p:oleObj spid="_x0000_s999431" name="公式" r:id="rId8" imgW="1866900" imgH="850900" progId="Equation.3">
              <p:embed/>
            </p:oleObj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3403600" y="4703763"/>
          <a:ext cx="2717800" cy="850900"/>
        </p:xfrm>
        <a:graphic>
          <a:graphicData uri="http://schemas.openxmlformats.org/presentationml/2006/ole">
            <p:oleObj spid="_x0000_s999432" name="公式" r:id="rId9" imgW="2717800" imgH="850900" progId="Equation.3">
              <p:embed/>
            </p:oleObj>
          </a:graphicData>
        </a:graphic>
      </p:graphicFrame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142038" y="4835525"/>
            <a:ext cx="2771775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是否有直观解释</a:t>
            </a:r>
            <a:r>
              <a:rPr lang="en-US" altLang="zh-CN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?</a:t>
            </a:r>
            <a:endParaRPr lang="en-US" altLang="zh-CN" sz="2800" b="1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1474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9" grpId="0" autoUpdateAnimBg="0"/>
      <p:bldP spid="13320" grpId="0" autoUpdateAnimBg="0"/>
      <p:bldP spid="13326" grpId="0" animBg="1"/>
      <p:bldP spid="133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6383338" y="3465513"/>
            <a:ext cx="0" cy="14478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5240338" y="2627313"/>
            <a:ext cx="2362200" cy="1676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6230938" y="4913313"/>
          <a:ext cx="381000" cy="457200"/>
        </p:xfrm>
        <a:graphic>
          <a:graphicData uri="http://schemas.openxmlformats.org/presentationml/2006/ole">
            <p:oleObj spid="_x0000_s1000450" name="公式" r:id="rId3" imgW="371451" imgH="447838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7602538" y="2703513"/>
          <a:ext cx="1143000" cy="319087"/>
        </p:xfrm>
        <a:graphic>
          <a:graphicData uri="http://schemas.openxmlformats.org/presentationml/2006/ole">
            <p:oleObj spid="_x0000_s1000451" name="公式" r:id="rId4" imgW="1438137" imgH="400050" progId="Equation.3">
              <p:embed/>
            </p:oleObj>
          </a:graphicData>
        </a:graphic>
      </p:graphicFrame>
      <p:sp>
        <p:nvSpPr>
          <p:cNvPr id="15370" name="Arc 10"/>
          <p:cNvSpPr>
            <a:spLocks/>
          </p:cNvSpPr>
          <p:nvPr/>
        </p:nvSpPr>
        <p:spPr bwMode="auto">
          <a:xfrm rot="10878672" flipV="1">
            <a:off x="5773738" y="3081338"/>
            <a:ext cx="1903412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91"/>
              <a:gd name="T1" fmla="*/ 0 h 21600"/>
              <a:gd name="T2" fmla="*/ 21591 w 21591"/>
              <a:gd name="T3" fmla="*/ 20981 h 21600"/>
              <a:gd name="T4" fmla="*/ 0 w 2159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1" h="21600" fill="none" extrusionOk="0">
                <a:moveTo>
                  <a:pt x="-1" y="0"/>
                </a:moveTo>
                <a:cubicBezTo>
                  <a:pt x="11688" y="0"/>
                  <a:pt x="21256" y="9297"/>
                  <a:pt x="21591" y="20980"/>
                </a:cubicBezTo>
              </a:path>
              <a:path w="21591" h="21600" stroke="0" extrusionOk="0">
                <a:moveTo>
                  <a:pt x="-1" y="0"/>
                </a:moveTo>
                <a:cubicBezTo>
                  <a:pt x="11688" y="0"/>
                  <a:pt x="21256" y="9297"/>
                  <a:pt x="21591" y="2098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859338" y="2170113"/>
            <a:ext cx="3541712" cy="3071812"/>
            <a:chOff x="3072" y="1488"/>
            <a:chExt cx="2231" cy="1935"/>
          </a:xfrm>
        </p:grpSpPr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3072" y="3216"/>
              <a:ext cx="206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flipV="1">
              <a:off x="3408" y="1728"/>
              <a:ext cx="1" cy="168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3168" y="3264"/>
            <a:ext cx="144" cy="159"/>
          </p:xfrm>
          <a:graphic>
            <a:graphicData uri="http://schemas.openxmlformats.org/presentationml/2006/ole">
              <p:oleObj spid="_x0000_s1000452" name="公式" r:id="rId5" imgW="218921" imgH="247813" progId="Equation.3">
                <p:embed/>
              </p:oleObj>
            </a:graphicData>
          </a:graphic>
        </p:graphicFrame>
        <p:graphicFrame>
          <p:nvGraphicFramePr>
            <p:cNvPr id="15375" name="Object 15"/>
            <p:cNvGraphicFramePr>
              <a:graphicFrameLocks noChangeAspect="1"/>
            </p:cNvGraphicFramePr>
            <p:nvPr/>
          </p:nvGraphicFramePr>
          <p:xfrm>
            <a:off x="5136" y="3153"/>
            <a:ext cx="167" cy="159"/>
          </p:xfrm>
          <a:graphic>
            <a:graphicData uri="http://schemas.openxmlformats.org/presentationml/2006/ole">
              <p:oleObj spid="_x0000_s1000453" name="公式" r:id="rId6" imgW="257053" imgH="247813" progId="Equation.3">
                <p:embed/>
              </p:oleObj>
            </a:graphicData>
          </a:graphic>
        </p:graphicFrame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3360" y="1488"/>
            <a:ext cx="167" cy="208"/>
          </p:xfrm>
          <a:graphic>
            <a:graphicData uri="http://schemas.openxmlformats.org/presentationml/2006/ole">
              <p:oleObj spid="_x0000_s1000454" name="公式" r:id="rId7" imgW="257053" imgH="323931" progId="Equation.3">
                <p:embed/>
              </p:oleObj>
            </a:graphicData>
          </a:graphic>
        </p:graphicFrame>
      </p:grpSp>
      <p:sp>
        <p:nvSpPr>
          <p:cNvPr id="15377" name="Arc 17"/>
          <p:cNvSpPr>
            <a:spLocks/>
          </p:cNvSpPr>
          <p:nvPr/>
        </p:nvSpPr>
        <p:spPr bwMode="auto">
          <a:xfrm rot="21018517" flipV="1">
            <a:off x="5316538" y="2252663"/>
            <a:ext cx="1844675" cy="1444625"/>
          </a:xfrm>
          <a:custGeom>
            <a:avLst/>
            <a:gdLst>
              <a:gd name="G0" fmla="+- 0 0 0"/>
              <a:gd name="G1" fmla="+- 21546 0 0"/>
              <a:gd name="G2" fmla="+- 21600 0 0"/>
              <a:gd name="T0" fmla="*/ 1532 w 20900"/>
              <a:gd name="T1" fmla="*/ 0 h 21546"/>
              <a:gd name="T2" fmla="*/ 20900 w 20900"/>
              <a:gd name="T3" fmla="*/ 16093 h 21546"/>
              <a:gd name="T4" fmla="*/ 0 w 20900"/>
              <a:gd name="T5" fmla="*/ 21546 h 2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00" h="21546" fill="none" extrusionOk="0">
                <a:moveTo>
                  <a:pt x="1531" y="0"/>
                </a:moveTo>
                <a:cubicBezTo>
                  <a:pt x="10770" y="657"/>
                  <a:pt x="18562" y="7131"/>
                  <a:pt x="20900" y="16092"/>
                </a:cubicBezTo>
              </a:path>
              <a:path w="20900" h="21546" stroke="0" extrusionOk="0">
                <a:moveTo>
                  <a:pt x="1531" y="0"/>
                </a:moveTo>
                <a:cubicBezTo>
                  <a:pt x="10770" y="657"/>
                  <a:pt x="18562" y="7131"/>
                  <a:pt x="20900" y="16092"/>
                </a:cubicBezTo>
                <a:lnTo>
                  <a:pt x="0" y="21546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8" name="Arc 18"/>
          <p:cNvSpPr>
            <a:spLocks/>
          </p:cNvSpPr>
          <p:nvPr/>
        </p:nvSpPr>
        <p:spPr bwMode="auto">
          <a:xfrm rot="4134934" flipV="1">
            <a:off x="5861051" y="2459037"/>
            <a:ext cx="1866900" cy="1444625"/>
          </a:xfrm>
          <a:custGeom>
            <a:avLst/>
            <a:gdLst>
              <a:gd name="G0" fmla="+- 0 0 0"/>
              <a:gd name="G1" fmla="+- 21546 0 0"/>
              <a:gd name="G2" fmla="+- 21600 0 0"/>
              <a:gd name="T0" fmla="*/ 1532 w 21184"/>
              <a:gd name="T1" fmla="*/ 0 h 21546"/>
              <a:gd name="T2" fmla="*/ 21184 w 21184"/>
              <a:gd name="T3" fmla="*/ 17327 h 21546"/>
              <a:gd name="T4" fmla="*/ 0 w 21184"/>
              <a:gd name="T5" fmla="*/ 21546 h 2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84" h="21546" fill="none" extrusionOk="0">
                <a:moveTo>
                  <a:pt x="1531" y="0"/>
                </a:moveTo>
                <a:cubicBezTo>
                  <a:pt x="11237" y="690"/>
                  <a:pt x="19283" y="7784"/>
                  <a:pt x="21183" y="17327"/>
                </a:cubicBezTo>
              </a:path>
              <a:path w="21184" h="21546" stroke="0" extrusionOk="0">
                <a:moveTo>
                  <a:pt x="1531" y="0"/>
                </a:moveTo>
                <a:cubicBezTo>
                  <a:pt x="11237" y="690"/>
                  <a:pt x="19283" y="7784"/>
                  <a:pt x="21183" y="17327"/>
                </a:cubicBezTo>
                <a:lnTo>
                  <a:pt x="0" y="21546"/>
                </a:lnTo>
                <a:close/>
              </a:path>
            </a:pathLst>
          </a:cu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9" name="Arc 19"/>
          <p:cNvSpPr>
            <a:spLocks/>
          </p:cNvSpPr>
          <p:nvPr/>
        </p:nvSpPr>
        <p:spPr bwMode="auto">
          <a:xfrm rot="10835637" flipV="1">
            <a:off x="5926138" y="3278188"/>
            <a:ext cx="1471612" cy="1177925"/>
          </a:xfrm>
          <a:custGeom>
            <a:avLst/>
            <a:gdLst>
              <a:gd name="G0" fmla="+- 9689 0 0"/>
              <a:gd name="G1" fmla="+- 21600 0 0"/>
              <a:gd name="G2" fmla="+- 21600 0 0"/>
              <a:gd name="T0" fmla="*/ 0 w 31289"/>
              <a:gd name="T1" fmla="*/ 2295 h 21600"/>
              <a:gd name="T2" fmla="*/ 31289 w 31289"/>
              <a:gd name="T3" fmla="*/ 21592 h 21600"/>
              <a:gd name="T4" fmla="*/ 9689 w 3128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89" h="21600" fill="none" extrusionOk="0">
                <a:moveTo>
                  <a:pt x="-1" y="2294"/>
                </a:moveTo>
                <a:cubicBezTo>
                  <a:pt x="3006" y="785"/>
                  <a:pt x="6324" y="-1"/>
                  <a:pt x="9689" y="0"/>
                </a:cubicBezTo>
                <a:cubicBezTo>
                  <a:pt x="21615" y="0"/>
                  <a:pt x="31284" y="9665"/>
                  <a:pt x="31288" y="21592"/>
                </a:cubicBezTo>
              </a:path>
              <a:path w="31289" h="21600" stroke="0" extrusionOk="0">
                <a:moveTo>
                  <a:pt x="-1" y="2294"/>
                </a:moveTo>
                <a:cubicBezTo>
                  <a:pt x="3006" y="785"/>
                  <a:pt x="6324" y="-1"/>
                  <a:pt x="9689" y="0"/>
                </a:cubicBezTo>
                <a:cubicBezTo>
                  <a:pt x="21615" y="0"/>
                  <a:pt x="31284" y="9665"/>
                  <a:pt x="31288" y="21592"/>
                </a:cubicBezTo>
                <a:lnTo>
                  <a:pt x="9689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11188" y="2060575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charset="-122"/>
              </a:rPr>
              <a:t>分析</a:t>
            </a:r>
            <a:r>
              <a:rPr lang="en-US" altLang="zh-CN" sz="2800" b="1" dirty="0">
                <a:ea typeface="宋体" charset="-122"/>
              </a:rPr>
              <a:t>:</a:t>
            </a:r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2192338" y="2670175"/>
          <a:ext cx="2320925" cy="461963"/>
        </p:xfrm>
        <a:graphic>
          <a:graphicData uri="http://schemas.openxmlformats.org/presentationml/2006/ole">
            <p:oleObj spid="_x0000_s1000455" name="公式" r:id="rId8" imgW="1324080" imgH="257029" progId="Equation.3">
              <p:embed/>
            </p:oleObj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2046288" y="4879975"/>
          <a:ext cx="2771775" cy="428625"/>
        </p:xfrm>
        <a:graphic>
          <a:graphicData uri="http://schemas.openxmlformats.org/presentationml/2006/ole">
            <p:oleObj spid="_x0000_s1000456" name="公式" r:id="rId9" imgW="1400345" imgH="257029" progId="Equation.3">
              <p:embed/>
            </p:oleObj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2151063" y="3736975"/>
          <a:ext cx="2276475" cy="434975"/>
        </p:xfrm>
        <a:graphic>
          <a:graphicData uri="http://schemas.openxmlformats.org/presentationml/2006/ole">
            <p:oleObj spid="_x0000_s1000457" name="公式" r:id="rId10" imgW="1371746" imgH="257029" progId="Equation.3">
              <p:embed/>
            </p:oleObj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2392363" y="5675313"/>
          <a:ext cx="1739900" cy="252412"/>
        </p:xfrm>
        <a:graphic>
          <a:graphicData uri="http://schemas.openxmlformats.org/presentationml/2006/ole">
            <p:oleObj spid="_x0000_s1000458" name="公式" r:id="rId11" imgW="1733663" imgH="247813" progId="Equation.3">
              <p:embed/>
            </p:oleObj>
          </a:graphicData>
        </a:graphic>
      </p:graphicFrame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1922463" y="323691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2.</a:t>
            </a:r>
            <a:r>
              <a:rPr lang="zh-CN" altLang="en-US" sz="2400" b="1">
                <a:ea typeface="宋体" charset="-122"/>
              </a:rPr>
              <a:t>若有相同的切线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1922463" y="4379913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3.</a:t>
            </a:r>
            <a:r>
              <a:rPr lang="zh-CN" altLang="en-US" sz="2400" b="1">
                <a:ea typeface="宋体" charset="-122"/>
              </a:rPr>
              <a:t>若弯曲方向相同</a:t>
            </a:r>
          </a:p>
        </p:txBody>
      </p:sp>
      <p:sp>
        <p:nvSpPr>
          <p:cNvPr id="15389" name="AutoShape 29"/>
          <p:cNvSpPr>
            <a:spLocks noChangeArrowheads="1"/>
          </p:cNvSpPr>
          <p:nvPr/>
        </p:nvSpPr>
        <p:spPr bwMode="auto">
          <a:xfrm>
            <a:off x="1693863" y="2246313"/>
            <a:ext cx="152400" cy="3124200"/>
          </a:xfrm>
          <a:prstGeom prst="downArrow">
            <a:avLst>
              <a:gd name="adj1" fmla="val 50000"/>
              <a:gd name="adj2" fmla="val 512500"/>
            </a:avLst>
          </a:prstGeom>
          <a:solidFill>
            <a:srgbClr val="66FFFF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1154510" y="2474912"/>
            <a:ext cx="615553" cy="325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charset="-122"/>
              </a:rPr>
              <a:t>近似程度越来越好</a:t>
            </a:r>
            <a:endParaRPr lang="zh-CN" altLang="en-US" sz="2800" b="1" dirty="0">
              <a:ea typeface="宋体" charset="-122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22463" y="2093913"/>
            <a:ext cx="2971800" cy="457200"/>
            <a:chOff x="1104" y="1440"/>
            <a:chExt cx="1872" cy="287"/>
          </a:xfrm>
        </p:grpSpPr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1104" y="1440"/>
              <a:ext cx="18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宋体" charset="-122"/>
                </a:rPr>
                <a:t>1.</a:t>
              </a:r>
              <a:r>
                <a:rPr lang="zh-CN" altLang="en-US" sz="2400" b="1">
                  <a:ea typeface="宋体" charset="-122"/>
                </a:rPr>
                <a:t>若在     点相交</a:t>
              </a:r>
            </a:p>
          </p:txBody>
        </p:sp>
        <p:graphicFrame>
          <p:nvGraphicFramePr>
            <p:cNvPr id="15393" name="Object 33"/>
            <p:cNvGraphicFramePr>
              <a:graphicFrameLocks noChangeAspect="1"/>
            </p:cNvGraphicFramePr>
            <p:nvPr/>
          </p:nvGraphicFramePr>
          <p:xfrm>
            <a:off x="1697" y="1440"/>
            <a:ext cx="223" cy="271"/>
          </p:xfrm>
          <a:graphic>
            <a:graphicData uri="http://schemas.openxmlformats.org/presentationml/2006/ole">
              <p:oleObj spid="_x0000_s1000459" name="公式" r:id="rId12" imgW="355446" imgH="431613" progId="Equation.3">
                <p:embed/>
              </p:oleObj>
            </a:graphicData>
          </a:graphic>
        </p:graphicFrame>
      </p:grp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68313" y="333375"/>
            <a:ext cx="610395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</a:rPr>
              <a:t>、</a:t>
            </a:r>
            <a:r>
              <a:rPr lang="zh-CN" altLang="zh-CN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带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Peano</a:t>
            </a:r>
            <a:r>
              <a:rPr lang="zh-CN" altLang="zh-CN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余项的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Taylor</a:t>
            </a:r>
            <a:r>
              <a:rPr lang="zh-CN" altLang="zh-CN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公式</a:t>
            </a:r>
            <a:endParaRPr lang="zh-CN" altLang="en-US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187450" y="981075"/>
            <a:ext cx="5689600" cy="865188"/>
          </a:xfrm>
          <a:prstGeom prst="rect">
            <a:avLst/>
          </a:prstGeom>
          <a:solidFill>
            <a:srgbClr val="FFFFCC"/>
          </a:soli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泰勒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,Taylor,1685--1731,</a:t>
            </a:r>
            <a:r>
              <a:rPr lang="zh-CN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英国</a:t>
            </a:r>
            <a:endParaRPr lang="zh-CN" altLang="en-US" sz="2800" b="1" dirty="0">
              <a:solidFill>
                <a:srgbClr val="9900CC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皮亚诺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,Peano,1858--1932,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意大利</a:t>
            </a:r>
          </a:p>
        </p:txBody>
      </p:sp>
    </p:spTree>
    <p:extLst>
      <p:ext uri="{BB962C8B-B14F-4D97-AF65-F5344CB8AC3E}">
        <p14:creationId xmlns:p14="http://schemas.microsoft.com/office/powerpoint/2010/main" xmlns="" val="30724588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70" grpId="0" animBg="1"/>
      <p:bldP spid="15377" grpId="0" animBg="1"/>
      <p:bldP spid="15378" grpId="0" animBg="1"/>
      <p:bldP spid="15379" grpId="0" animBg="1"/>
      <p:bldP spid="15381" grpId="0" autoUpdateAnimBg="0"/>
      <p:bldP spid="15387" grpId="0" autoUpdateAnimBg="0"/>
      <p:bldP spid="15388" grpId="0" autoUpdateAnimBg="0"/>
      <p:bldP spid="15389" grpId="0" animBg="1"/>
      <p:bldP spid="153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57225" y="304800"/>
          <a:ext cx="7499350" cy="704850"/>
        </p:xfrm>
        <a:graphic>
          <a:graphicData uri="http://schemas.openxmlformats.org/presentationml/2006/ole">
            <p:oleObj spid="_x0000_s1001474" name="文档" r:id="rId3" imgW="7486553" imgH="695309" progId="Word.Document.8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14363" y="1177925"/>
          <a:ext cx="2427287" cy="441325"/>
        </p:xfrm>
        <a:graphic>
          <a:graphicData uri="http://schemas.openxmlformats.org/presentationml/2006/ole">
            <p:oleObj spid="_x0000_s1001475" name="公式" r:id="rId4" imgW="2505164" imgH="447838" progId="Equation.3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92150" y="3429000"/>
          <a:ext cx="5486400" cy="476250"/>
        </p:xfrm>
        <a:graphic>
          <a:graphicData uri="http://schemas.openxmlformats.org/presentationml/2006/ole">
            <p:oleObj spid="_x0000_s1001476" name="文档" r:id="rId5" imgW="5476770" imgH="476169" progId="Word.Document.8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96875" y="3933825"/>
          <a:ext cx="8532813" cy="1979613"/>
        </p:xfrm>
        <a:graphic>
          <a:graphicData uri="http://schemas.openxmlformats.org/presentationml/2006/ole">
            <p:oleObj spid="_x0000_s1001477" name="公式" r:id="rId6" imgW="7924735" imgH="1828898" progId="Equation.3">
              <p:embed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68350" y="2381250"/>
          <a:ext cx="6457950" cy="838200"/>
        </p:xfrm>
        <a:graphic>
          <a:graphicData uri="http://schemas.openxmlformats.org/presentationml/2006/ole">
            <p:oleObj spid="_x0000_s1001478" name="文档" r:id="rId7" imgW="6724585" imgH="876219" progId="Word.Document.8">
              <p:embed/>
            </p:oleObj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130550" y="1193800"/>
          <a:ext cx="2119313" cy="439738"/>
        </p:xfrm>
        <a:graphic>
          <a:graphicData uri="http://schemas.openxmlformats.org/presentationml/2006/ole">
            <p:oleObj spid="_x0000_s1001479" name="公式" r:id="rId8" imgW="2190912" imgH="447838" progId="Equation.3">
              <p:embed/>
            </p:oleObj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5638800" y="1187450"/>
          <a:ext cx="2271713" cy="488950"/>
        </p:xfrm>
        <a:graphic>
          <a:graphicData uri="http://schemas.openxmlformats.org/presentationml/2006/ole">
            <p:oleObj spid="_x0000_s1001480" name="公式" r:id="rId9" imgW="1219216" imgH="257029" progId="Equation.3">
              <p:embed/>
            </p:oleObj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090613" y="2000250"/>
          <a:ext cx="1125537" cy="255588"/>
        </p:xfrm>
        <a:graphic>
          <a:graphicData uri="http://schemas.openxmlformats.org/presentationml/2006/ole">
            <p:oleObj spid="_x0000_s1001481" name="公式" r:id="rId10" imgW="1162018" imgH="257029" progId="Equation.3">
              <p:embed/>
            </p:oleObj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443163" y="1771650"/>
          <a:ext cx="2641600" cy="538163"/>
        </p:xfrm>
        <a:graphic>
          <a:graphicData uri="http://schemas.openxmlformats.org/presentationml/2006/ole">
            <p:oleObj spid="_x0000_s1001482" name="公式" r:id="rId11" imgW="1362213" imgH="26658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87415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90228"/>
              </p:ext>
            </p:extLst>
          </p:nvPr>
        </p:nvGraphicFramePr>
        <p:xfrm>
          <a:off x="220663" y="357166"/>
          <a:ext cx="8702675" cy="2905125"/>
        </p:xfrm>
        <a:graphic>
          <a:graphicData uri="http://schemas.openxmlformats.org/presentationml/2006/ole">
            <p:oleObj spid="_x0000_s977926" name="Document" r:id="rId3" imgW="10635226" imgH="3547597" progId="Word.Document.8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1562183"/>
              </p:ext>
            </p:extLst>
          </p:nvPr>
        </p:nvGraphicFramePr>
        <p:xfrm>
          <a:off x="186059" y="3293594"/>
          <a:ext cx="8634413" cy="3251200"/>
        </p:xfrm>
        <a:graphic>
          <a:graphicData uri="http://schemas.openxmlformats.org/presentationml/2006/ole">
            <p:oleObj spid="_x0000_s977927" name="Document" r:id="rId4" imgW="10352221" imgH="3904911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956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17513" y="260350"/>
            <a:ext cx="113015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证明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09588" y="342900"/>
          <a:ext cx="7219950" cy="969963"/>
        </p:xfrm>
        <a:graphic>
          <a:graphicData uri="http://schemas.openxmlformats.org/presentationml/2006/ole">
            <p:oleObj spid="_x0000_s978951" name="文档" r:id="rId3" imgW="7096036" imgH="943121" progId="">
              <p:embed/>
            </p:oleObj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487363" y="1268413"/>
          <a:ext cx="7791450" cy="668337"/>
        </p:xfrm>
        <a:graphic>
          <a:graphicData uri="http://schemas.openxmlformats.org/presentationml/2006/ole">
            <p:oleObj spid="_x0000_s978952" name="文档" r:id="rId4" imgW="7448420" imgH="628748" progId="">
              <p:embed/>
            </p:oleObj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566738" y="1844675"/>
          <a:ext cx="4254500" cy="977900"/>
        </p:xfrm>
        <a:graphic>
          <a:graphicData uri="http://schemas.openxmlformats.org/presentationml/2006/ole">
            <p:oleObj spid="_x0000_s978953" name="公式" r:id="rId5" imgW="4254500" imgH="977900" progId="Equation.3">
              <p:embed/>
            </p:oleObj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109538" y="2852738"/>
          <a:ext cx="8585200" cy="1943100"/>
        </p:xfrm>
        <a:graphic>
          <a:graphicData uri="http://schemas.openxmlformats.org/presentationml/2006/ole">
            <p:oleObj spid="_x0000_s978954" name="公式" r:id="rId6" imgW="8585200" imgH="1943100" progId="Equation.3">
              <p:embed/>
            </p:oleObj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180975" y="4814888"/>
          <a:ext cx="8636000" cy="1003300"/>
        </p:xfrm>
        <a:graphic>
          <a:graphicData uri="http://schemas.openxmlformats.org/presentationml/2006/ole">
            <p:oleObj spid="_x0000_s978955" name="公式" r:id="rId7" imgW="8636000" imgH="1003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771521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8783323"/>
              </p:ext>
            </p:extLst>
          </p:nvPr>
        </p:nvGraphicFramePr>
        <p:xfrm>
          <a:off x="714348" y="785794"/>
          <a:ext cx="8012113" cy="5399088"/>
        </p:xfrm>
        <a:graphic>
          <a:graphicData uri="http://schemas.openxmlformats.org/presentationml/2006/ole">
            <p:oleObj spid="_x0000_s959495" name="Document" r:id="rId3" imgW="8482380" imgH="5716578" progId="Word.Document.8">
              <p:embed/>
            </p:oleObj>
          </a:graphicData>
        </a:graphic>
      </p:graphicFrame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-32" y="191136"/>
            <a:ext cx="62150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92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三、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黑体" pitchFamily="2" charset="-122"/>
                <a:cs typeface="Times New Roman" pitchFamily="18" charset="0"/>
              </a:rPr>
              <a:t>带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黑体" pitchFamily="2" charset="-122"/>
                <a:cs typeface="Times New Roman" pitchFamily="18" charset="0"/>
              </a:rPr>
              <a:t>Lagrange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黑体" pitchFamily="2" charset="-122"/>
                <a:cs typeface="Times New Roman" pitchFamily="18" charset="0"/>
              </a:rPr>
              <a:t>余项的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黑体" pitchFamily="2" charset="-122"/>
                <a:cs typeface="Times New Roman" pitchFamily="18" charset="0"/>
              </a:rPr>
              <a:t>Taylor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黑体" pitchFamily="2" charset="-122"/>
                <a:cs typeface="Times New Roman" pitchFamily="18" charset="0"/>
              </a:rPr>
              <a:t>公式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17513" y="714356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6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153</Words>
  <Application>Microsoft Office PowerPoint</Application>
  <PresentationFormat>全屏显示(4:3)</PresentationFormat>
  <Paragraphs>30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Office 主题​​</vt:lpstr>
      <vt:lpstr>文档</vt:lpstr>
      <vt:lpstr>公式</vt:lpstr>
      <vt:lpstr>Document</vt:lpstr>
      <vt:lpstr>Microsoft Office Word 97 - 2003 文档</vt:lpstr>
      <vt:lpstr>第三节  泰勒公式</vt:lpstr>
      <vt:lpstr>一、问题的提出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866</cp:revision>
  <dcterms:created xsi:type="dcterms:W3CDTF">2011-08-03T11:31:34Z</dcterms:created>
  <dcterms:modified xsi:type="dcterms:W3CDTF">2017-11-14T10:19:28Z</dcterms:modified>
</cp:coreProperties>
</file>