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929" r:id="rId2"/>
    <p:sldId id="1142" r:id="rId3"/>
    <p:sldId id="1143" r:id="rId4"/>
    <p:sldId id="1144" r:id="rId5"/>
    <p:sldId id="1145" r:id="rId6"/>
    <p:sldId id="1146" r:id="rId7"/>
    <p:sldId id="1147" r:id="rId8"/>
    <p:sldId id="1148" r:id="rId9"/>
    <p:sldId id="1149" r:id="rId10"/>
    <p:sldId id="1150" r:id="rId11"/>
    <p:sldId id="1151" r:id="rId12"/>
    <p:sldId id="1152" r:id="rId13"/>
    <p:sldId id="1153" r:id="rId14"/>
    <p:sldId id="1154" r:id="rId15"/>
    <p:sldId id="1155" r:id="rId16"/>
    <p:sldId id="1156" r:id="rId17"/>
    <p:sldId id="1157" r:id="rId18"/>
    <p:sldId id="1158" r:id="rId19"/>
    <p:sldId id="1159" r:id="rId20"/>
    <p:sldId id="1160" r:id="rId21"/>
    <p:sldId id="1166" r:id="rId22"/>
    <p:sldId id="1167" r:id="rId23"/>
    <p:sldId id="1161" r:id="rId24"/>
    <p:sldId id="1162" r:id="rId25"/>
    <p:sldId id="1163" r:id="rId26"/>
    <p:sldId id="1164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CC"/>
    <a:srgbClr val="FFFF99"/>
    <a:srgbClr val="FFFFCC"/>
    <a:srgbClr val="3333FF"/>
    <a:srgbClr val="FCD5B5"/>
    <a:srgbClr val="CCFFCC"/>
    <a:srgbClr val="00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1104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48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e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e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13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5" Type="http://schemas.openxmlformats.org/officeDocument/2006/relationships/image" Target="../media/image146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e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8.wmf"/><Relationship Id="rId1" Type="http://schemas.openxmlformats.org/officeDocument/2006/relationships/image" Target="../media/image20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e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1.doc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Microsoft_Office_Word_97_-_2003___22.doc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Microsoft_Office_Word_97_-_2003___23.doc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1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Microsoft_Office_Word_97_-_2003___26.doc"/><Relationship Id="rId4" Type="http://schemas.openxmlformats.org/officeDocument/2006/relationships/oleObject" Target="../embeddings/Microsoft_Office_Word_97_-_2003___25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1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Microsoft_Office_Word_97_-_2003___27.doc"/><Relationship Id="rId4" Type="http://schemas.openxmlformats.org/officeDocument/2006/relationships/oleObject" Target="../embeddings/oleObject1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4.doc"/><Relationship Id="rId13" Type="http://schemas.openxmlformats.org/officeDocument/2006/relationships/oleObject" Target="../embeddings/Microsoft_Office_Word_97_-_2003___9.doc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Microsoft_Office_Word_97_-_2003___3.doc"/><Relationship Id="rId12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__2.doc"/><Relationship Id="rId11" Type="http://schemas.openxmlformats.org/officeDocument/2006/relationships/oleObject" Target="../embeddings/Microsoft_Office_Word_97_-_2003___7.doc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Microsoft_Office_Word_97_-_2003___6.doc"/><Relationship Id="rId4" Type="http://schemas.openxmlformats.org/officeDocument/2006/relationships/oleObject" Target="../embeddings/Microsoft_Office_Word_97_-_2003___1.doc"/><Relationship Id="rId9" Type="http://schemas.openxmlformats.org/officeDocument/2006/relationships/oleObject" Target="../embeddings/Microsoft_Office_Word_97_-_2003___5.doc"/><Relationship Id="rId14" Type="http://schemas.openxmlformats.org/officeDocument/2006/relationships/oleObject" Target="../embeddings/Microsoft_Office_Word_97_-_2003___10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7" Type="http://schemas.openxmlformats.org/officeDocument/2006/relationships/oleObject" Target="../embeddings/Microsoft_Office_Word_97_-_2003___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12.doc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Microsoft_Office_Word_97_-_2003___14.doc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9.doc"/><Relationship Id="rId3" Type="http://schemas.openxmlformats.org/officeDocument/2006/relationships/oleObject" Target="../embeddings/Microsoft_Office_Word_97_-_2003___15.doc"/><Relationship Id="rId7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17.doc"/><Relationship Id="rId5" Type="http://schemas.openxmlformats.org/officeDocument/2006/relationships/oleObject" Target="../embeddings/Microsoft_Office_Word_97_-_2003___16.doc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Microsoft_Office_Word_97_-_2003___20.doc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166" y="285728"/>
            <a:ext cx="5760640" cy="1368152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zh-CN" altLang="en-US" sz="5400" b="1" dirty="0" smtClean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第六章  不定积分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9805" y="1285860"/>
            <a:ext cx="8288659" cy="1575172"/>
          </a:xfrm>
          <a:prstGeom prst="rect">
            <a:avLst/>
          </a:prstGeo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800" b="1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         第一节   </a:t>
            </a:r>
            <a:endParaRPr lang="en-US" altLang="zh-CN" sz="4800" b="1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/>
            <a:r>
              <a:rPr lang="zh-CN" altLang="en-US" sz="4800" b="1" dirty="0" smtClean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不定积分</a:t>
            </a:r>
            <a:r>
              <a:rPr lang="zh-CN" altLang="en-US" sz="4800" b="1" dirty="0">
                <a:solidFill>
                  <a:srgbClr val="3333FF"/>
                </a:solidFill>
                <a:latin typeface="隶书" pitchFamily="49" charset="-122"/>
                <a:ea typeface="隶书" pitchFamily="49" charset="-122"/>
              </a:rPr>
              <a:t>的概念和运算法则</a:t>
            </a:r>
            <a:endParaRPr lang="zh-CN" altLang="en-US" sz="4800" b="1" dirty="0" smtClean="0">
              <a:solidFill>
                <a:srgbClr val="3333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90600" y="2857496"/>
            <a:ext cx="7543800" cy="792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4000" b="1" baseline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一、原函数与不定积分的概念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95400" y="3433759"/>
            <a:ext cx="5508625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baseline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二、基本积分表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95400" y="4081459"/>
            <a:ext cx="6516688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baseline="0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三、不定积分的性质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295400" y="4730746"/>
            <a:ext cx="6372225" cy="725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b="1" baseline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四、不定积分存在的条件</a:t>
            </a:r>
          </a:p>
          <a:p>
            <a:endParaRPr lang="en-US" altLang="zh-CN" sz="4000" b="1" baseline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978025" y="5529253"/>
            <a:ext cx="4665677" cy="642942"/>
          </a:xfrm>
          <a:prstGeom prst="rect">
            <a:avLst/>
          </a:prstGeom>
          <a:solidFill>
            <a:srgbClr val="FFFF99"/>
          </a:solidFill>
          <a:ln w="9525">
            <a:solidFill>
              <a:srgbClr val="FCD5B5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baseline="0" dirty="0">
                <a:solidFill>
                  <a:srgbClr val="00B050"/>
                </a:solidFill>
                <a:ea typeface="楷体_GB2312" pitchFamily="49" charset="-122"/>
              </a:rPr>
              <a:t> </a:t>
            </a:r>
            <a:r>
              <a:rPr lang="zh-CN" altLang="en-US" sz="3200" b="1" baseline="0" dirty="0">
                <a:solidFill>
                  <a:srgbClr val="00B050"/>
                </a:solidFill>
                <a:ea typeface="楷体_GB2312" pitchFamily="49" charset="-122"/>
              </a:rPr>
              <a:t>重点：不定积分的定义</a:t>
            </a:r>
          </a:p>
        </p:txBody>
      </p:sp>
    </p:spTree>
    <p:extLst>
      <p:ext uri="{BB962C8B-B14F-4D97-AF65-F5344CB8AC3E}">
        <p14:creationId xmlns:p14="http://schemas.microsoft.com/office/powerpoint/2010/main" xmlns="" val="18860679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911225" y="993775"/>
          <a:ext cx="7931150" cy="684213"/>
        </p:xfrm>
        <a:graphic>
          <a:graphicData uri="http://schemas.openxmlformats.org/presentationml/2006/ole">
            <p:oleObj spid="_x0000_s880712" name="文档" r:id="rId3" imgW="7944712" imgH="703031" progId="Word.Document.8">
              <p:embed/>
            </p:oleObj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87400" y="16764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显然，求不定积分得到一积分曲线族</a:t>
            </a:r>
            <a:r>
              <a:rPr lang="en-US" altLang="zh-CN" sz="2800" b="1" baseline="0"/>
              <a:t>.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87400" y="2362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由不定积分的定义，可知</a:t>
            </a:r>
          </a:p>
        </p:txBody>
      </p:sp>
      <p:graphicFrame>
        <p:nvGraphicFramePr>
          <p:cNvPr id="81921" name="Object 1025"/>
          <p:cNvGraphicFramePr>
            <a:graphicFrameLocks noChangeAspect="1"/>
          </p:cNvGraphicFramePr>
          <p:nvPr/>
        </p:nvGraphicFramePr>
        <p:xfrm>
          <a:off x="889000" y="2971800"/>
          <a:ext cx="3365500" cy="965200"/>
        </p:xfrm>
        <a:graphic>
          <a:graphicData uri="http://schemas.openxmlformats.org/presentationml/2006/ole">
            <p:oleObj spid="_x0000_s880713" name="公式" r:id="rId4" imgW="3365500" imgH="889000" progId="Equation.3">
              <p:embed/>
            </p:oleObj>
          </a:graphicData>
        </a:graphic>
      </p:graphicFrame>
      <p:graphicFrame>
        <p:nvGraphicFramePr>
          <p:cNvPr id="81922" name="Object 1026"/>
          <p:cNvGraphicFramePr>
            <a:graphicFrameLocks noChangeAspect="1"/>
          </p:cNvGraphicFramePr>
          <p:nvPr/>
        </p:nvGraphicFramePr>
        <p:xfrm>
          <a:off x="4724400" y="3101975"/>
          <a:ext cx="3594100" cy="717550"/>
        </p:xfrm>
        <a:graphic>
          <a:graphicData uri="http://schemas.openxmlformats.org/presentationml/2006/ole">
            <p:oleObj spid="_x0000_s880714" name="公式" r:id="rId5" imgW="3594100" imgH="635000" progId="Equation.3">
              <p:embed/>
            </p:oleObj>
          </a:graphicData>
        </a:graphic>
      </p:graphicFrame>
      <p:graphicFrame>
        <p:nvGraphicFramePr>
          <p:cNvPr id="81923" name="Object 1027"/>
          <p:cNvGraphicFramePr>
            <a:graphicFrameLocks noChangeAspect="1"/>
          </p:cNvGraphicFramePr>
          <p:nvPr/>
        </p:nvGraphicFramePr>
        <p:xfrm>
          <a:off x="869950" y="4098925"/>
          <a:ext cx="3505200" cy="633413"/>
        </p:xfrm>
        <a:graphic>
          <a:graphicData uri="http://schemas.openxmlformats.org/presentationml/2006/ole">
            <p:oleObj spid="_x0000_s880715" name="公式" r:id="rId6" imgW="3505200" imgH="635000" progId="Equation.3">
              <p:embed/>
            </p:oleObj>
          </a:graphicData>
        </a:graphic>
      </p:graphicFrame>
      <p:graphicFrame>
        <p:nvGraphicFramePr>
          <p:cNvPr id="81924" name="Object 1028"/>
          <p:cNvGraphicFramePr>
            <a:graphicFrameLocks noChangeAspect="1"/>
          </p:cNvGraphicFramePr>
          <p:nvPr/>
        </p:nvGraphicFramePr>
        <p:xfrm>
          <a:off x="4838700" y="4098925"/>
          <a:ext cx="3187700" cy="633413"/>
        </p:xfrm>
        <a:graphic>
          <a:graphicData uri="http://schemas.openxmlformats.org/presentationml/2006/ole">
            <p:oleObj spid="_x0000_s880716" name="公式" r:id="rId7" imgW="3187700" imgH="635000" progId="Equation.3">
              <p:embed/>
            </p:oleObj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850900" y="50228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结论</a:t>
            </a:r>
            <a:r>
              <a:rPr lang="zh-CN" altLang="en-US" sz="2800" b="1" baseline="0" dirty="0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841500" y="5043488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baseline="0">
                <a:ea typeface="宋体" pitchFamily="2" charset="-122"/>
              </a:rPr>
              <a:t>微分运算与求不定积分的运算是</a:t>
            </a:r>
            <a:r>
              <a:rPr lang="zh-CN" altLang="en-US" sz="2800" b="1" baseline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互逆</a:t>
            </a:r>
            <a:r>
              <a:rPr lang="zh-CN" altLang="en-US" sz="2800" b="1" baseline="0">
                <a:ea typeface="宋体" pitchFamily="2" charset="-122"/>
              </a:rPr>
              <a:t>的</a:t>
            </a:r>
            <a:r>
              <a:rPr lang="en-US" altLang="zh-CN" sz="2800" b="1" baseline="0"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630431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7" grpId="0" autoUpdateAnimBg="0"/>
      <p:bldP spid="3789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600" y="19097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实例</a:t>
            </a:r>
          </a:p>
        </p:txBody>
      </p:sp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2057400" y="1524000"/>
          <a:ext cx="2146300" cy="1219200"/>
        </p:xfrm>
        <a:graphic>
          <a:graphicData uri="http://schemas.openxmlformats.org/presentationml/2006/ole">
            <p:oleObj spid="_x0000_s881708" name="公式" r:id="rId3" imgW="2133713" imgH="1209708" progId="Equation.3">
              <p:embed/>
            </p:oleObj>
          </a:graphicData>
        </a:graphic>
      </p:graphicFrame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4406900" y="1741488"/>
          <a:ext cx="3378200" cy="1001712"/>
        </p:xfrm>
        <a:graphic>
          <a:graphicData uri="http://schemas.openxmlformats.org/presentationml/2006/ole">
            <p:oleObj spid="_x0000_s881709" name="公式" r:id="rId4" imgW="3371996" imgH="990567" progId="Equation.3">
              <p:embed/>
            </p:oleObj>
          </a:graphicData>
        </a:graphic>
      </p:graphicFrame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90600" y="360362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启示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057400" y="3603625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能否根据求导公式得出积分公式？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990600" y="45989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结论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095500" y="4581525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既然积分运算和微分运算是互逆的，因此可以根据求导公式得出积分公式</a:t>
            </a:r>
            <a:r>
              <a:rPr lang="en-US" altLang="zh-CN" sz="2800" b="1" baseline="0"/>
              <a:t>.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6273800" y="2819400"/>
          <a:ext cx="1346200" cy="404813"/>
        </p:xfrm>
        <a:graphic>
          <a:graphicData uri="http://schemas.openxmlformats.org/presentationml/2006/ole">
            <p:oleObj spid="_x0000_s881710" name="公式" r:id="rId5" imgW="1333613" imgH="400050" progId="Equation.3">
              <p:embed/>
            </p:oleObj>
          </a:graphicData>
        </a:graphic>
      </p:graphicFrame>
      <p:sp>
        <p:nvSpPr>
          <p:cNvPr id="102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3924300" cy="803176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 基本积分表</a:t>
            </a:r>
          </a:p>
        </p:txBody>
      </p:sp>
    </p:spTree>
    <p:extLst>
      <p:ext uri="{BB962C8B-B14F-4D97-AF65-F5344CB8AC3E}">
        <p14:creationId xmlns:p14="http://schemas.microsoft.com/office/powerpoint/2010/main" xmlns="" val="845622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8" grpId="0" autoUpdateAnimBg="0"/>
      <p:bldP spid="38919" grpId="0" autoUpdateAnimBg="0"/>
      <p:bldP spid="38920" grpId="0" autoUpdateAnimBg="0"/>
      <p:bldP spid="389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Text Box 2" descr="90%"/>
          <p:cNvSpPr txBox="1">
            <a:spLocks noChangeArrowheads="1"/>
          </p:cNvSpPr>
          <p:nvPr/>
        </p:nvSpPr>
        <p:spPr bwMode="auto">
          <a:xfrm flipH="1">
            <a:off x="609600" y="1371600"/>
            <a:ext cx="866056" cy="32932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基本积分表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baseline="0">
                <a:solidFill>
                  <a:srgbClr val="990099"/>
                </a:solidFill>
                <a:latin typeface="黑体" pitchFamily="2" charset="-122"/>
                <a:ea typeface="黑体" pitchFamily="2" charset="-122"/>
                <a:sym typeface="Monotype Sorts" pitchFamily="2" charset="2"/>
              </a:rPr>
              <a:t>(1)</a:t>
            </a:r>
            <a:endParaRPr lang="en-US" altLang="zh-CN" sz="3200" b="1" baseline="0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708150" y="730250"/>
            <a:ext cx="5289550" cy="596900"/>
            <a:chOff x="1076" y="460"/>
            <a:chExt cx="3332" cy="376"/>
          </a:xfrm>
        </p:grpSpPr>
        <p:graphicFrame>
          <p:nvGraphicFramePr>
            <p:cNvPr id="11274" name="Object 1032"/>
            <p:cNvGraphicFramePr>
              <a:graphicFrameLocks noChangeAspect="1"/>
            </p:cNvGraphicFramePr>
            <p:nvPr/>
          </p:nvGraphicFramePr>
          <p:xfrm>
            <a:off x="1076" y="476"/>
            <a:ext cx="2360" cy="360"/>
          </p:xfrm>
          <a:graphic>
            <a:graphicData uri="http://schemas.openxmlformats.org/presentationml/2006/ole">
              <p:oleObj spid="_x0000_s882816" name="公式" r:id="rId3" imgW="3746500" imgH="571500" progId="Equation.3">
                <p:embed/>
              </p:oleObj>
            </a:graphicData>
          </a:graphic>
        </p:graphicFrame>
        <p:sp>
          <p:nvSpPr>
            <p:cNvPr id="11278" name="Text Box 5"/>
            <p:cNvSpPr txBox="1">
              <a:spLocks noChangeArrowheads="1"/>
            </p:cNvSpPr>
            <p:nvPr/>
          </p:nvSpPr>
          <p:spPr bwMode="auto">
            <a:xfrm>
              <a:off x="3352" y="46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是常数</a:t>
              </a:r>
              <a:r>
                <a:rPr lang="en-US" altLang="zh-CN" sz="2800" b="1" baseline="0"/>
                <a:t>);</a:t>
              </a:r>
            </a:p>
          </p:txBody>
        </p:sp>
      </p:grpSp>
      <p:graphicFrame>
        <p:nvGraphicFramePr>
          <p:cNvPr id="83968" name="Object 1024"/>
          <p:cNvGraphicFramePr>
            <a:graphicFrameLocks noChangeAspect="1"/>
          </p:cNvGraphicFramePr>
          <p:nvPr/>
        </p:nvGraphicFramePr>
        <p:xfrm>
          <a:off x="1670050" y="1295400"/>
          <a:ext cx="5372100" cy="1001713"/>
        </p:xfrm>
        <a:graphic>
          <a:graphicData uri="http://schemas.openxmlformats.org/presentationml/2006/ole">
            <p:oleObj spid="_x0000_s882817" name="公式" r:id="rId4" imgW="5362713" imgH="990567" progId="Equation.3">
              <p:embed/>
            </p:oleObj>
          </a:graphicData>
        </a:graphic>
      </p:graphicFrame>
      <p:graphicFrame>
        <p:nvGraphicFramePr>
          <p:cNvPr id="83969" name="Object 1025"/>
          <p:cNvGraphicFramePr>
            <a:graphicFrameLocks noChangeAspect="1"/>
          </p:cNvGraphicFramePr>
          <p:nvPr/>
        </p:nvGraphicFramePr>
        <p:xfrm>
          <a:off x="1663700" y="2254250"/>
          <a:ext cx="3213100" cy="889000"/>
        </p:xfrm>
        <a:graphic>
          <a:graphicData uri="http://schemas.openxmlformats.org/presentationml/2006/ole">
            <p:oleObj spid="_x0000_s882818" name="公式" r:id="rId5" imgW="3213100" imgH="889000" progId="Equation.3">
              <p:embed/>
            </p:oleObj>
          </a:graphicData>
        </a:graphic>
      </p:graphicFrame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133600" y="31146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chemeClr val="accent2"/>
                </a:solidFill>
              </a:rPr>
              <a:t>说明：</a:t>
            </a:r>
          </a:p>
        </p:txBody>
      </p:sp>
      <p:graphicFrame>
        <p:nvGraphicFramePr>
          <p:cNvPr id="83970" name="Object 1026"/>
          <p:cNvGraphicFramePr>
            <a:graphicFrameLocks noChangeAspect="1"/>
          </p:cNvGraphicFramePr>
          <p:nvPr/>
        </p:nvGraphicFramePr>
        <p:xfrm>
          <a:off x="3505200" y="3192463"/>
          <a:ext cx="1498600" cy="404812"/>
        </p:xfrm>
        <a:graphic>
          <a:graphicData uri="http://schemas.openxmlformats.org/presentationml/2006/ole">
            <p:oleObj spid="_x0000_s882819" name="公式" r:id="rId6" imgW="1497950" imgH="406224" progId="Equation.3">
              <p:embed/>
            </p:oleObj>
          </a:graphicData>
        </a:graphic>
      </p:graphicFrame>
      <p:graphicFrame>
        <p:nvGraphicFramePr>
          <p:cNvPr id="83971" name="Object 1027"/>
          <p:cNvGraphicFramePr>
            <a:graphicFrameLocks noChangeAspect="1"/>
          </p:cNvGraphicFramePr>
          <p:nvPr/>
        </p:nvGraphicFramePr>
        <p:xfrm>
          <a:off x="5048250" y="2892425"/>
          <a:ext cx="2400300" cy="889000"/>
        </p:xfrm>
        <a:graphic>
          <a:graphicData uri="http://schemas.openxmlformats.org/presentationml/2006/ole">
            <p:oleObj spid="_x0000_s882820" name="公式" r:id="rId7" imgW="2400300" imgH="889000" progId="Equation.3">
              <p:embed/>
            </p:oleObj>
          </a:graphicData>
        </a:graphic>
      </p:graphicFrame>
      <p:graphicFrame>
        <p:nvGraphicFramePr>
          <p:cNvPr id="83972" name="Object 1028"/>
          <p:cNvGraphicFramePr>
            <a:graphicFrameLocks noChangeAspect="1"/>
          </p:cNvGraphicFramePr>
          <p:nvPr/>
        </p:nvGraphicFramePr>
        <p:xfrm>
          <a:off x="2127250" y="3979863"/>
          <a:ext cx="2794000" cy="430212"/>
        </p:xfrm>
        <a:graphic>
          <a:graphicData uri="http://schemas.openxmlformats.org/presentationml/2006/ole">
            <p:oleObj spid="_x0000_s882821" name="公式" r:id="rId8" imgW="2794000" imgH="431800" progId="Equation.3">
              <p:embed/>
            </p:oleObj>
          </a:graphicData>
        </a:graphic>
      </p:graphicFrame>
      <p:graphicFrame>
        <p:nvGraphicFramePr>
          <p:cNvPr id="83973" name="Object 1029"/>
          <p:cNvGraphicFramePr>
            <a:graphicFrameLocks noChangeAspect="1"/>
          </p:cNvGraphicFramePr>
          <p:nvPr/>
        </p:nvGraphicFramePr>
        <p:xfrm>
          <a:off x="5016500" y="3705225"/>
          <a:ext cx="2222500" cy="889000"/>
        </p:xfrm>
        <a:graphic>
          <a:graphicData uri="http://schemas.openxmlformats.org/presentationml/2006/ole">
            <p:oleObj spid="_x0000_s882822" name="公式" r:id="rId9" imgW="2222500" imgH="889000" progId="Equation.3">
              <p:embed/>
            </p:oleObj>
          </a:graphicData>
        </a:graphic>
      </p:graphicFrame>
      <p:graphicFrame>
        <p:nvGraphicFramePr>
          <p:cNvPr id="83974" name="Object 1030"/>
          <p:cNvGraphicFramePr>
            <a:graphicFrameLocks noChangeAspect="1"/>
          </p:cNvGraphicFramePr>
          <p:nvPr/>
        </p:nvGraphicFramePr>
        <p:xfrm>
          <a:off x="1701800" y="4587875"/>
          <a:ext cx="3327400" cy="889000"/>
        </p:xfrm>
        <a:graphic>
          <a:graphicData uri="http://schemas.openxmlformats.org/presentationml/2006/ole">
            <p:oleObj spid="_x0000_s882823" name="公式" r:id="rId10" imgW="3327400" imgH="889000" progId="Equation.3">
              <p:embed/>
            </p:oleObj>
          </a:graphicData>
        </a:graphic>
      </p:graphicFrame>
      <p:graphicFrame>
        <p:nvGraphicFramePr>
          <p:cNvPr id="83975" name="Object 1031"/>
          <p:cNvGraphicFramePr>
            <a:graphicFrameLocks noChangeAspect="1"/>
          </p:cNvGraphicFramePr>
          <p:nvPr/>
        </p:nvGraphicFramePr>
        <p:xfrm>
          <a:off x="5410200" y="4572000"/>
          <a:ext cx="2971800" cy="889000"/>
        </p:xfrm>
        <a:graphic>
          <a:graphicData uri="http://schemas.openxmlformats.org/presentationml/2006/ole">
            <p:oleObj spid="_x0000_s882824" name="公式" r:id="rId11" imgW="29718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185689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39850" y="457200"/>
          <a:ext cx="2667000" cy="889000"/>
        </p:xfrm>
        <a:graphic>
          <a:graphicData uri="http://schemas.openxmlformats.org/presentationml/2006/ole">
            <p:oleObj spid="_x0000_s883910" name="公式" r:id="rId3" imgW="2667000" imgH="889000" progId="Equation.3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038600" y="701675"/>
          <a:ext cx="2082800" cy="392113"/>
        </p:xfrm>
        <a:graphic>
          <a:graphicData uri="http://schemas.openxmlformats.org/presentationml/2006/ole">
            <p:oleObj spid="_x0000_s883911" name="公式" r:id="rId4" imgW="2082800" imgH="393700" progId="Equation.3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333500" y="1333500"/>
          <a:ext cx="2933700" cy="939800"/>
        </p:xfrm>
        <a:graphic>
          <a:graphicData uri="http://schemas.openxmlformats.org/presentationml/2006/ole">
            <p:oleObj spid="_x0000_s883912" name="公式" r:id="rId5" imgW="2933700" imgH="939800" progId="Equation.3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4311650" y="1595438"/>
          <a:ext cx="2032000" cy="392112"/>
        </p:xfrm>
        <a:graphic>
          <a:graphicData uri="http://schemas.openxmlformats.org/presentationml/2006/ole">
            <p:oleObj spid="_x0000_s883913" name="公式" r:id="rId6" imgW="2032000" imgH="393700" progId="Equation.3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327150" y="2400300"/>
          <a:ext cx="2514600" cy="571500"/>
        </p:xfrm>
        <a:graphic>
          <a:graphicData uri="http://schemas.openxmlformats.org/presentationml/2006/ole">
            <p:oleObj spid="_x0000_s883914" name="公式" r:id="rId7" imgW="2514600" imgH="571500" progId="Equation.3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876675" y="2473325"/>
          <a:ext cx="1511300" cy="392113"/>
        </p:xfrm>
        <a:graphic>
          <a:graphicData uri="http://schemas.openxmlformats.org/presentationml/2006/ole">
            <p:oleObj spid="_x0000_s883915" name="公式" r:id="rId8" imgW="1511300" imgH="393700" progId="Equation.3">
              <p:embed/>
            </p:oleObj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308100" y="3162300"/>
          <a:ext cx="2489200" cy="571500"/>
        </p:xfrm>
        <a:graphic>
          <a:graphicData uri="http://schemas.openxmlformats.org/presentationml/2006/ole">
            <p:oleObj spid="_x0000_s883916" name="公式" r:id="rId9" imgW="2489200" imgH="571500" progId="Equation.3">
              <p:embed/>
            </p:oleObj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790950" y="3255963"/>
          <a:ext cx="1828800" cy="392112"/>
        </p:xfrm>
        <a:graphic>
          <a:graphicData uri="http://schemas.openxmlformats.org/presentationml/2006/ole">
            <p:oleObj spid="_x0000_s883917" name="公式" r:id="rId10" imgW="1828800" imgH="393700" progId="Equation.3">
              <p:embed/>
            </p:oleObj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327150" y="3733800"/>
          <a:ext cx="2324100" cy="889000"/>
        </p:xfrm>
        <a:graphic>
          <a:graphicData uri="http://schemas.openxmlformats.org/presentationml/2006/ole">
            <p:oleObj spid="_x0000_s883918" name="公式" r:id="rId11" imgW="2324100" imgH="889000" progId="Equation.3">
              <p:embed/>
            </p:oleObj>
          </a:graphicData>
        </a:graphic>
      </p:graphicFrame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3657600" y="3930650"/>
          <a:ext cx="1854200" cy="571500"/>
        </p:xfrm>
        <a:graphic>
          <a:graphicData uri="http://schemas.openxmlformats.org/presentationml/2006/ole">
            <p:oleObj spid="_x0000_s883919" name="公式" r:id="rId12" imgW="1854200" imgH="571500" progId="Equation.3">
              <p:embed/>
            </p:oleObj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5511800" y="4024313"/>
          <a:ext cx="1574800" cy="392112"/>
        </p:xfrm>
        <a:graphic>
          <a:graphicData uri="http://schemas.openxmlformats.org/presentationml/2006/ole">
            <p:oleObj spid="_x0000_s883920" name="公式" r:id="rId13" imgW="1574800" imgH="393700" progId="Equation.3">
              <p:embed/>
            </p:oleObj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1295400" y="4756150"/>
          <a:ext cx="2286000" cy="889000"/>
        </p:xfrm>
        <a:graphic>
          <a:graphicData uri="http://schemas.openxmlformats.org/presentationml/2006/ole">
            <p:oleObj spid="_x0000_s883921" name="公式" r:id="rId14" imgW="2286000" imgH="889000" progId="Equation.3">
              <p:embed/>
            </p:oleObj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606800" y="4953000"/>
          <a:ext cx="1854200" cy="571500"/>
        </p:xfrm>
        <a:graphic>
          <a:graphicData uri="http://schemas.openxmlformats.org/presentationml/2006/ole">
            <p:oleObj spid="_x0000_s883922" name="公式" r:id="rId15" imgW="1854200" imgH="571500" progId="Equation.3">
              <p:embed/>
            </p:oleObj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5443538" y="5026025"/>
          <a:ext cx="1816100" cy="392113"/>
        </p:xfrm>
        <a:graphic>
          <a:graphicData uri="http://schemas.openxmlformats.org/presentationml/2006/ole">
            <p:oleObj spid="_x0000_s883923" name="公式" r:id="rId16" imgW="1815312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17299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1524000" y="762000"/>
          <a:ext cx="3479800" cy="493713"/>
        </p:xfrm>
        <a:graphic>
          <a:graphicData uri="http://schemas.openxmlformats.org/presentationml/2006/ole">
            <p:oleObj spid="_x0000_s884906" name="公式" r:id="rId3" imgW="3479800" imgH="495300" progId="Equation.3">
              <p:embed/>
            </p:oleObj>
          </a:graphicData>
        </a:graphic>
      </p:graphicFrame>
      <p:graphicFrame>
        <p:nvGraphicFramePr>
          <p:cNvPr id="84993" name="Object 1025"/>
          <p:cNvGraphicFramePr>
            <a:graphicFrameLocks noChangeAspect="1"/>
          </p:cNvGraphicFramePr>
          <p:nvPr/>
        </p:nvGraphicFramePr>
        <p:xfrm>
          <a:off x="5060950" y="790575"/>
          <a:ext cx="1511300" cy="392113"/>
        </p:xfrm>
        <a:graphic>
          <a:graphicData uri="http://schemas.openxmlformats.org/presentationml/2006/ole">
            <p:oleObj spid="_x0000_s884907" name="公式" r:id="rId4" imgW="1511300" imgH="393700" progId="Equation.3">
              <p:embed/>
            </p:oleObj>
          </a:graphicData>
        </a:graphic>
      </p:graphicFrame>
      <p:graphicFrame>
        <p:nvGraphicFramePr>
          <p:cNvPr id="84994" name="Object 1026"/>
          <p:cNvGraphicFramePr>
            <a:graphicFrameLocks noChangeAspect="1"/>
          </p:cNvGraphicFramePr>
          <p:nvPr/>
        </p:nvGraphicFramePr>
        <p:xfrm>
          <a:off x="1549400" y="1600200"/>
          <a:ext cx="3429000" cy="493713"/>
        </p:xfrm>
        <a:graphic>
          <a:graphicData uri="http://schemas.openxmlformats.org/presentationml/2006/ole">
            <p:oleObj spid="_x0000_s884908" name="公式" r:id="rId5" imgW="3429000" imgH="495300" progId="Equation.3">
              <p:embed/>
            </p:oleObj>
          </a:graphicData>
        </a:graphic>
      </p:graphicFrame>
      <p:graphicFrame>
        <p:nvGraphicFramePr>
          <p:cNvPr id="84995" name="Object 1027"/>
          <p:cNvGraphicFramePr>
            <a:graphicFrameLocks noChangeAspect="1"/>
          </p:cNvGraphicFramePr>
          <p:nvPr/>
        </p:nvGraphicFramePr>
        <p:xfrm>
          <a:off x="4987925" y="1647825"/>
          <a:ext cx="1803400" cy="392113"/>
        </p:xfrm>
        <a:graphic>
          <a:graphicData uri="http://schemas.openxmlformats.org/presentationml/2006/ole">
            <p:oleObj spid="_x0000_s884909" name="公式" r:id="rId6" imgW="1803400" imgH="393700" progId="Equation.3">
              <p:embed/>
            </p:oleObj>
          </a:graphicData>
        </a:graphic>
      </p:graphicFrame>
      <p:graphicFrame>
        <p:nvGraphicFramePr>
          <p:cNvPr id="84996" name="Object 1028"/>
          <p:cNvGraphicFramePr>
            <a:graphicFrameLocks noChangeAspect="1"/>
          </p:cNvGraphicFramePr>
          <p:nvPr/>
        </p:nvGraphicFramePr>
        <p:xfrm>
          <a:off x="1524000" y="2400300"/>
          <a:ext cx="2273300" cy="571500"/>
        </p:xfrm>
        <a:graphic>
          <a:graphicData uri="http://schemas.openxmlformats.org/presentationml/2006/ole">
            <p:oleObj spid="_x0000_s884910" name="公式" r:id="rId7" imgW="2273300" imgH="571500" progId="Equation.3">
              <p:embed/>
            </p:oleObj>
          </a:graphicData>
        </a:graphic>
      </p:graphicFrame>
      <p:graphicFrame>
        <p:nvGraphicFramePr>
          <p:cNvPr id="84997" name="Object 1029"/>
          <p:cNvGraphicFramePr>
            <a:graphicFrameLocks noChangeAspect="1"/>
          </p:cNvGraphicFramePr>
          <p:nvPr/>
        </p:nvGraphicFramePr>
        <p:xfrm>
          <a:off x="3786188" y="2416175"/>
          <a:ext cx="1130300" cy="469900"/>
        </p:xfrm>
        <a:graphic>
          <a:graphicData uri="http://schemas.openxmlformats.org/presentationml/2006/ole">
            <p:oleObj spid="_x0000_s884911" name="公式" r:id="rId8" imgW="1129810" imgH="469696" progId="Equation.3">
              <p:embed/>
            </p:oleObj>
          </a:graphicData>
        </a:graphic>
      </p:graphicFrame>
      <p:graphicFrame>
        <p:nvGraphicFramePr>
          <p:cNvPr id="84998" name="Object 1030"/>
          <p:cNvGraphicFramePr>
            <a:graphicFrameLocks noChangeAspect="1"/>
          </p:cNvGraphicFramePr>
          <p:nvPr/>
        </p:nvGraphicFramePr>
        <p:xfrm>
          <a:off x="1524000" y="3200400"/>
          <a:ext cx="2298700" cy="571500"/>
        </p:xfrm>
        <a:graphic>
          <a:graphicData uri="http://schemas.openxmlformats.org/presentationml/2006/ole">
            <p:oleObj spid="_x0000_s884912" name="公式" r:id="rId9" imgW="2298700" imgH="571500" progId="Equation.3">
              <p:embed/>
            </p:oleObj>
          </a:graphicData>
        </a:graphic>
      </p:graphicFrame>
      <p:graphicFrame>
        <p:nvGraphicFramePr>
          <p:cNvPr id="84999" name="Object 1031"/>
          <p:cNvGraphicFramePr>
            <a:graphicFrameLocks noChangeAspect="1"/>
          </p:cNvGraphicFramePr>
          <p:nvPr/>
        </p:nvGraphicFramePr>
        <p:xfrm>
          <a:off x="3841750" y="2974975"/>
          <a:ext cx="1346200" cy="927100"/>
        </p:xfrm>
        <a:graphic>
          <a:graphicData uri="http://schemas.openxmlformats.org/presentationml/2006/ole">
            <p:oleObj spid="_x0000_s884913" name="公式" r:id="rId10" imgW="1346200" imgH="927100" progId="Equation.3">
              <p:embed/>
            </p:oleObj>
          </a:graphicData>
        </a:graphic>
      </p:graphicFrame>
      <p:graphicFrame>
        <p:nvGraphicFramePr>
          <p:cNvPr id="85000" name="Object 1032"/>
          <p:cNvGraphicFramePr>
            <a:graphicFrameLocks noChangeAspect="1"/>
          </p:cNvGraphicFramePr>
          <p:nvPr/>
        </p:nvGraphicFramePr>
        <p:xfrm>
          <a:off x="1549400" y="4133850"/>
          <a:ext cx="2832100" cy="457200"/>
        </p:xfrm>
        <a:graphic>
          <a:graphicData uri="http://schemas.openxmlformats.org/presentationml/2006/ole">
            <p:oleObj spid="_x0000_s884914" name="公式" r:id="rId11" imgW="2832100" imgH="457200" progId="Equation.3">
              <p:embed/>
            </p:oleObj>
          </a:graphicData>
        </a:graphic>
      </p:graphicFrame>
      <p:graphicFrame>
        <p:nvGraphicFramePr>
          <p:cNvPr id="85001" name="Object 1033"/>
          <p:cNvGraphicFramePr>
            <a:graphicFrameLocks noChangeAspect="1"/>
          </p:cNvGraphicFramePr>
          <p:nvPr/>
        </p:nvGraphicFramePr>
        <p:xfrm>
          <a:off x="4395788" y="4143375"/>
          <a:ext cx="1752600" cy="392113"/>
        </p:xfrm>
        <a:graphic>
          <a:graphicData uri="http://schemas.openxmlformats.org/presentationml/2006/ole">
            <p:oleObj spid="_x0000_s884915" name="公式" r:id="rId12" imgW="1752600" imgH="393700" progId="Equation.3">
              <p:embed/>
            </p:oleObj>
          </a:graphicData>
        </a:graphic>
      </p:graphicFrame>
      <p:graphicFrame>
        <p:nvGraphicFramePr>
          <p:cNvPr id="85002" name="Object 1034"/>
          <p:cNvGraphicFramePr>
            <a:graphicFrameLocks noChangeAspect="1"/>
          </p:cNvGraphicFramePr>
          <p:nvPr/>
        </p:nvGraphicFramePr>
        <p:xfrm>
          <a:off x="1524000" y="4857750"/>
          <a:ext cx="2870200" cy="457200"/>
        </p:xfrm>
        <a:graphic>
          <a:graphicData uri="http://schemas.openxmlformats.org/presentationml/2006/ole">
            <p:oleObj spid="_x0000_s884916" name="公式" r:id="rId13" imgW="2870200" imgH="457200" progId="Equation.3">
              <p:embed/>
            </p:oleObj>
          </a:graphicData>
        </a:graphic>
      </p:graphicFrame>
      <p:graphicFrame>
        <p:nvGraphicFramePr>
          <p:cNvPr id="85003" name="Object 1035"/>
          <p:cNvGraphicFramePr>
            <a:graphicFrameLocks noChangeAspect="1"/>
          </p:cNvGraphicFramePr>
          <p:nvPr/>
        </p:nvGraphicFramePr>
        <p:xfrm>
          <a:off x="4394200" y="4867275"/>
          <a:ext cx="1714500" cy="392113"/>
        </p:xfrm>
        <a:graphic>
          <a:graphicData uri="http://schemas.openxmlformats.org/presentationml/2006/ole">
            <p:oleObj spid="_x0000_s884917" name="公式" r:id="rId14" imgW="1714500" imgH="393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30101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2"/>
          <p:cNvSpPr txBox="1">
            <a:spLocks noChangeArrowheads="1"/>
          </p:cNvSpPr>
          <p:nvPr/>
        </p:nvSpPr>
        <p:spPr bwMode="auto">
          <a:xfrm>
            <a:off x="901700" y="1066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baseline="0" dirty="0">
                <a:solidFill>
                  <a:srgbClr val="0000FF"/>
                </a:solidFill>
              </a:rPr>
              <a:t>   </a:t>
            </a:r>
            <a:r>
              <a:rPr lang="zh-CN" altLang="en-US" sz="2800" b="1" baseline="0" dirty="0"/>
              <a:t>求积分</a:t>
            </a:r>
          </a:p>
        </p:txBody>
      </p:sp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2927350" y="1047750"/>
          <a:ext cx="1600200" cy="531813"/>
        </p:xfrm>
        <a:graphic>
          <a:graphicData uri="http://schemas.openxmlformats.org/presentationml/2006/ole">
            <p:oleObj spid="_x0000_s885846" name="公式" r:id="rId3" imgW="1600200" imgH="533400" progId="Equation.3">
              <p:embed/>
            </p:oleObj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901700" y="1981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baseline="0" dirty="0">
              <a:solidFill>
                <a:srgbClr val="0000FF"/>
              </a:solidFill>
            </a:endParaRPr>
          </a:p>
        </p:txBody>
      </p:sp>
      <p:graphicFrame>
        <p:nvGraphicFramePr>
          <p:cNvPr id="86017" name="Object 1025"/>
          <p:cNvGraphicFramePr>
            <a:graphicFrameLocks noChangeAspect="1"/>
          </p:cNvGraphicFramePr>
          <p:nvPr/>
        </p:nvGraphicFramePr>
        <p:xfrm>
          <a:off x="1816100" y="1981200"/>
          <a:ext cx="1536700" cy="571500"/>
        </p:xfrm>
        <a:graphic>
          <a:graphicData uri="http://schemas.openxmlformats.org/presentationml/2006/ole">
            <p:oleObj spid="_x0000_s885847" name="公式" r:id="rId4" imgW="1536700" imgH="571500" progId="Equation.3">
              <p:embed/>
            </p:oleObj>
          </a:graphicData>
        </a:graphic>
      </p:graphicFrame>
      <p:graphicFrame>
        <p:nvGraphicFramePr>
          <p:cNvPr id="86018" name="Object 1026"/>
          <p:cNvGraphicFramePr>
            <a:graphicFrameLocks noChangeAspect="1"/>
          </p:cNvGraphicFramePr>
          <p:nvPr/>
        </p:nvGraphicFramePr>
        <p:xfrm>
          <a:off x="3416300" y="1733550"/>
          <a:ext cx="1333500" cy="825500"/>
        </p:xfrm>
        <a:graphic>
          <a:graphicData uri="http://schemas.openxmlformats.org/presentationml/2006/ole">
            <p:oleObj spid="_x0000_s885848" name="公式" r:id="rId5" imgW="1333500" imgH="825500" progId="Equation.3">
              <p:embed/>
            </p:oleObj>
          </a:graphicData>
        </a:graphic>
      </p:graphicFrame>
      <p:graphicFrame>
        <p:nvGraphicFramePr>
          <p:cNvPr id="86019" name="Object 1027"/>
          <p:cNvGraphicFramePr>
            <a:graphicFrameLocks noChangeAspect="1"/>
          </p:cNvGraphicFramePr>
          <p:nvPr/>
        </p:nvGraphicFramePr>
        <p:xfrm>
          <a:off x="1841500" y="3517900"/>
          <a:ext cx="1727200" cy="1663700"/>
        </p:xfrm>
        <a:graphic>
          <a:graphicData uri="http://schemas.openxmlformats.org/presentationml/2006/ole">
            <p:oleObj spid="_x0000_s885849" name="公式" r:id="rId6" imgW="1727200" imgH="1663700" progId="Equation.3">
              <p:embed/>
            </p:oleObj>
          </a:graphicData>
        </a:graphic>
      </p:graphicFrame>
      <p:graphicFrame>
        <p:nvGraphicFramePr>
          <p:cNvPr id="86020" name="Object 1028"/>
          <p:cNvGraphicFramePr>
            <a:graphicFrameLocks noChangeAspect="1"/>
          </p:cNvGraphicFramePr>
          <p:nvPr/>
        </p:nvGraphicFramePr>
        <p:xfrm>
          <a:off x="3606800" y="3784600"/>
          <a:ext cx="1727200" cy="939800"/>
        </p:xfrm>
        <a:graphic>
          <a:graphicData uri="http://schemas.openxmlformats.org/presentationml/2006/ole">
            <p:oleObj spid="_x0000_s885850" name="公式" r:id="rId7" imgW="1727200" imgH="939800" progId="Equation.3">
              <p:embed/>
            </p:oleObj>
          </a:graphicData>
        </a:graphic>
      </p:graphicFrame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981200" y="2822575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根据积分公式（</a:t>
            </a:r>
            <a:r>
              <a:rPr lang="en-US" altLang="zh-CN" sz="2800" b="1" baseline="0"/>
              <a:t>2</a:t>
            </a:r>
            <a:r>
              <a:rPr lang="zh-CN" altLang="en-US" sz="2800" b="1" baseline="0"/>
              <a:t>）</a:t>
            </a:r>
          </a:p>
        </p:txBody>
      </p:sp>
      <p:graphicFrame>
        <p:nvGraphicFramePr>
          <p:cNvPr id="86021" name="Object 1029"/>
          <p:cNvGraphicFramePr>
            <a:graphicFrameLocks noChangeAspect="1"/>
          </p:cNvGraphicFramePr>
          <p:nvPr/>
        </p:nvGraphicFramePr>
        <p:xfrm>
          <a:off x="5029200" y="2579688"/>
          <a:ext cx="2895600" cy="1001712"/>
        </p:xfrm>
        <a:graphic>
          <a:graphicData uri="http://schemas.openxmlformats.org/presentationml/2006/ole">
            <p:oleObj spid="_x0000_s885851" name="公式" r:id="rId8" imgW="2886148" imgH="990567" progId="Equation.3">
              <p:embed/>
            </p:oleObj>
          </a:graphicData>
        </a:graphic>
      </p:graphicFrame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968500" y="2590800"/>
            <a:ext cx="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99590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7" grpId="0" autoUpdateAnimBg="0"/>
      <p:bldP spid="430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0" name="Object 0"/>
          <p:cNvGraphicFramePr>
            <a:graphicFrameLocks noChangeAspect="1"/>
          </p:cNvGraphicFramePr>
          <p:nvPr/>
        </p:nvGraphicFramePr>
        <p:xfrm>
          <a:off x="958850" y="1752600"/>
          <a:ext cx="3835400" cy="571500"/>
        </p:xfrm>
        <a:graphic>
          <a:graphicData uri="http://schemas.openxmlformats.org/presentationml/2006/ole">
            <p:oleObj spid="_x0000_s886870" name="公式" r:id="rId3" imgW="3835400" imgH="571500" progId="Equation.3">
              <p:embed/>
            </p:oleObj>
          </a:graphicData>
        </a:graphic>
      </p:graphicFrame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4787900" y="1722438"/>
          <a:ext cx="3289300" cy="633412"/>
        </p:xfrm>
        <a:graphic>
          <a:graphicData uri="http://schemas.openxmlformats.org/presentationml/2006/ole">
            <p:oleObj spid="_x0000_s886871" name="公式" r:id="rId4" imgW="3289300" imgH="635000" progId="Equation.3">
              <p:embed/>
            </p:oleObj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600200" y="2590800"/>
          <a:ext cx="4516438" cy="596900"/>
        </p:xfrm>
        <a:graphic>
          <a:graphicData uri="http://schemas.openxmlformats.org/presentationml/2006/ole">
            <p:oleObj spid="_x0000_s886872" name="公式" r:id="rId5" imgW="2120900" imgH="342900" progId="Equation.3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676400" y="3429000"/>
          <a:ext cx="3962400" cy="604838"/>
        </p:xfrm>
        <a:graphic>
          <a:graphicData uri="http://schemas.openxmlformats.org/presentationml/2006/ole">
            <p:oleObj spid="_x0000_s886873" name="公式" r:id="rId6" imgW="2235200" imgH="342900" progId="Equation.3">
              <p:embed/>
            </p:oleObj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5676900" y="3557588"/>
          <a:ext cx="2324100" cy="404812"/>
        </p:xfrm>
        <a:graphic>
          <a:graphicData uri="http://schemas.openxmlformats.org/presentationml/2006/ole">
            <p:oleObj spid="_x0000_s886874" name="公式" r:id="rId7" imgW="2323092" imgH="406224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52600" y="4267200"/>
            <a:ext cx="2590800" cy="519113"/>
            <a:chOff x="1104" y="2784"/>
            <a:chExt cx="1632" cy="327"/>
          </a:xfrm>
        </p:grpSpPr>
        <p:graphicFrame>
          <p:nvGraphicFramePr>
            <p:cNvPr id="15367" name="Object 5"/>
            <p:cNvGraphicFramePr>
              <a:graphicFrameLocks noChangeAspect="1"/>
            </p:cNvGraphicFramePr>
            <p:nvPr/>
          </p:nvGraphicFramePr>
          <p:xfrm>
            <a:off x="1104" y="2880"/>
            <a:ext cx="167" cy="151"/>
          </p:xfrm>
          <a:graphic>
            <a:graphicData uri="http://schemas.openxmlformats.org/presentationml/2006/ole">
              <p:oleObj spid="_x0000_s886875" name="公式" r:id="rId8" imgW="266469" imgH="241091" progId="Equation.3">
                <p:embed/>
              </p:oleObj>
            </a:graphicData>
          </a:graphic>
        </p:graphicFrame>
        <p:sp>
          <p:nvSpPr>
            <p:cNvPr id="15372" name="Text Box 11"/>
            <p:cNvSpPr txBox="1">
              <a:spLocks noChangeArrowheads="1"/>
            </p:cNvSpPr>
            <p:nvPr/>
          </p:nvSpPr>
          <p:spPr bwMode="auto">
            <a:xfrm>
              <a:off x="1344" y="2784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等式成立</a:t>
              </a:r>
              <a:r>
                <a:rPr lang="en-US" altLang="zh-CN" sz="2800" b="1" baseline="0"/>
                <a:t>.</a:t>
              </a:r>
            </a:p>
          </p:txBody>
        </p:sp>
      </p:grp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914400" y="511016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9900FF"/>
                </a:solidFill>
                <a:ea typeface="黑体" pitchFamily="2" charset="-122"/>
              </a:rPr>
              <a:t>（此性质可推广到有限多个函数之和的情况）</a:t>
            </a:r>
          </a:p>
        </p:txBody>
      </p:sp>
      <p:sp>
        <p:nvSpPr>
          <p:cNvPr id="1537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4318248" cy="80317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 不定积分的性质</a:t>
            </a:r>
          </a:p>
        </p:txBody>
      </p:sp>
    </p:spTree>
    <p:extLst>
      <p:ext uri="{BB962C8B-B14F-4D97-AF65-F5344CB8AC3E}">
        <p14:creationId xmlns:p14="http://schemas.microsoft.com/office/powerpoint/2010/main" xmlns="" val="33437264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4"/>
          <p:cNvGraphicFramePr>
            <a:graphicFrameLocks noChangeAspect="1"/>
          </p:cNvGraphicFramePr>
          <p:nvPr/>
        </p:nvGraphicFramePr>
        <p:xfrm>
          <a:off x="990600" y="639763"/>
          <a:ext cx="2679700" cy="571500"/>
        </p:xfrm>
        <a:graphic>
          <a:graphicData uri="http://schemas.openxmlformats.org/presentationml/2006/ole">
            <p:oleObj spid="_x0000_s887936" name="公式" r:id="rId3" imgW="2679700" imgH="571500" progId="Equation.3">
              <p:embed/>
            </p:oleObj>
          </a:graphicData>
        </a:graphic>
      </p:graphicFrame>
      <p:graphicFrame>
        <p:nvGraphicFramePr>
          <p:cNvPr id="16387" name="Object 1025"/>
          <p:cNvGraphicFramePr>
            <a:graphicFrameLocks noChangeAspect="1"/>
          </p:cNvGraphicFramePr>
          <p:nvPr/>
        </p:nvGraphicFramePr>
        <p:xfrm>
          <a:off x="3708400" y="609600"/>
          <a:ext cx="1778000" cy="633413"/>
        </p:xfrm>
        <a:graphic>
          <a:graphicData uri="http://schemas.openxmlformats.org/presentationml/2006/ole">
            <p:oleObj spid="_x0000_s887937" name="公式" r:id="rId4" imgW="1777229" imgH="634725" progId="Equation.3">
              <p:embed/>
            </p:oleObj>
          </a:graphicData>
        </a:graphic>
      </p:graphicFrame>
      <p:graphicFrame>
        <p:nvGraphicFramePr>
          <p:cNvPr id="16388" name="Object 1026"/>
          <p:cNvGraphicFramePr>
            <a:graphicFrameLocks noChangeAspect="1"/>
          </p:cNvGraphicFramePr>
          <p:nvPr/>
        </p:nvGraphicFramePr>
        <p:xfrm>
          <a:off x="4191000" y="1233488"/>
          <a:ext cx="3473450" cy="625475"/>
        </p:xfrm>
        <a:graphic>
          <a:graphicData uri="http://schemas.openxmlformats.org/presentationml/2006/ole">
            <p:oleObj spid="_x0000_s887938" name="文档" r:id="rId5" imgW="3161343" imgH="592752" progId="Word.Document.8">
              <p:embed/>
            </p:oleObj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14400" y="21637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en-US" altLang="zh-CN" sz="2800" b="1" baseline="0" dirty="0">
                <a:solidFill>
                  <a:srgbClr val="0000FF"/>
                </a:solidFill>
              </a:rPr>
              <a:t>   </a:t>
            </a:r>
            <a:r>
              <a:rPr lang="zh-CN" altLang="en-US" sz="2800" b="1" baseline="0" dirty="0"/>
              <a:t>求积分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14400" y="3016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baseline="0" dirty="0">
              <a:solidFill>
                <a:srgbClr val="0000FF"/>
              </a:solidFill>
            </a:endParaRPr>
          </a:p>
        </p:txBody>
      </p:sp>
      <p:graphicFrame>
        <p:nvGraphicFramePr>
          <p:cNvPr id="88067" name="Object 1027"/>
          <p:cNvGraphicFramePr>
            <a:graphicFrameLocks noChangeAspect="1"/>
          </p:cNvGraphicFramePr>
          <p:nvPr/>
        </p:nvGraphicFramePr>
        <p:xfrm>
          <a:off x="2921000" y="1935163"/>
          <a:ext cx="3479800" cy="965200"/>
        </p:xfrm>
        <a:graphic>
          <a:graphicData uri="http://schemas.openxmlformats.org/presentationml/2006/ole">
            <p:oleObj spid="_x0000_s887939" name="公式" r:id="rId6" imgW="3479800" imgH="965200" progId="Equation.3">
              <p:embed/>
            </p:oleObj>
          </a:graphicData>
        </a:graphic>
      </p:graphicFrame>
      <p:graphicFrame>
        <p:nvGraphicFramePr>
          <p:cNvPr id="88068" name="Object 1028"/>
          <p:cNvGraphicFramePr>
            <a:graphicFrameLocks noChangeAspect="1"/>
          </p:cNvGraphicFramePr>
          <p:nvPr/>
        </p:nvGraphicFramePr>
        <p:xfrm>
          <a:off x="1676400" y="2849563"/>
          <a:ext cx="3403600" cy="939800"/>
        </p:xfrm>
        <a:graphic>
          <a:graphicData uri="http://schemas.openxmlformats.org/presentationml/2006/ole">
            <p:oleObj spid="_x0000_s887940" name="公式" r:id="rId7" imgW="3403600" imgH="939800" progId="Equation.3">
              <p:embed/>
            </p:oleObj>
          </a:graphicData>
        </a:graphic>
      </p:graphicFrame>
      <p:graphicFrame>
        <p:nvGraphicFramePr>
          <p:cNvPr id="88069" name="Object 1029"/>
          <p:cNvGraphicFramePr>
            <a:graphicFrameLocks noChangeAspect="1"/>
          </p:cNvGraphicFramePr>
          <p:nvPr/>
        </p:nvGraphicFramePr>
        <p:xfrm>
          <a:off x="1638300" y="3840163"/>
          <a:ext cx="4457700" cy="939800"/>
        </p:xfrm>
        <a:graphic>
          <a:graphicData uri="http://schemas.openxmlformats.org/presentationml/2006/ole">
            <p:oleObj spid="_x0000_s887941" name="公式" r:id="rId8" imgW="4457700" imgH="939800" progId="Equation.3">
              <p:embed/>
            </p:oleObj>
          </a:graphicData>
        </a:graphic>
      </p:graphicFrame>
      <p:graphicFrame>
        <p:nvGraphicFramePr>
          <p:cNvPr id="88070" name="Object 1030"/>
          <p:cNvGraphicFramePr>
            <a:graphicFrameLocks noChangeAspect="1"/>
          </p:cNvGraphicFramePr>
          <p:nvPr/>
        </p:nvGraphicFramePr>
        <p:xfrm>
          <a:off x="1644650" y="4983163"/>
          <a:ext cx="1892300" cy="330200"/>
        </p:xfrm>
        <a:graphic>
          <a:graphicData uri="http://schemas.openxmlformats.org/presentationml/2006/ole">
            <p:oleObj spid="_x0000_s887942" name="公式" r:id="rId9" imgW="1892300" imgH="330200" progId="Equation.3">
              <p:embed/>
            </p:oleObj>
          </a:graphicData>
        </a:graphic>
      </p:graphicFrame>
      <p:graphicFrame>
        <p:nvGraphicFramePr>
          <p:cNvPr id="88071" name="Object 1031"/>
          <p:cNvGraphicFramePr>
            <a:graphicFrameLocks noChangeAspect="1"/>
          </p:cNvGraphicFramePr>
          <p:nvPr/>
        </p:nvGraphicFramePr>
        <p:xfrm>
          <a:off x="3524250" y="4989513"/>
          <a:ext cx="1816100" cy="330200"/>
        </p:xfrm>
        <a:graphic>
          <a:graphicData uri="http://schemas.openxmlformats.org/presentationml/2006/ole">
            <p:oleObj spid="_x0000_s887943" name="公式" r:id="rId10" imgW="1816100" imgH="330200" progId="Equation.3">
              <p:embed/>
            </p:oleObj>
          </a:graphicData>
        </a:graphic>
      </p:graphicFrame>
      <p:graphicFrame>
        <p:nvGraphicFramePr>
          <p:cNvPr id="88072" name="Object 1032"/>
          <p:cNvGraphicFramePr>
            <a:graphicFrameLocks noChangeAspect="1"/>
          </p:cNvGraphicFramePr>
          <p:nvPr/>
        </p:nvGraphicFramePr>
        <p:xfrm>
          <a:off x="5365750" y="4838700"/>
          <a:ext cx="1111250" cy="601663"/>
        </p:xfrm>
        <a:graphic>
          <a:graphicData uri="http://schemas.openxmlformats.org/presentationml/2006/ole">
            <p:oleObj spid="_x0000_s887944" name="公式" r:id="rId11" imgW="600245" imgH="32393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6243743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2"/>
          <p:cNvSpPr txBox="1">
            <a:spLocks noChangeArrowheads="1"/>
          </p:cNvSpPr>
          <p:nvPr/>
        </p:nvSpPr>
        <p:spPr bwMode="auto">
          <a:xfrm>
            <a:off x="9144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en-US" altLang="zh-CN" sz="2800" b="1" baseline="0" dirty="0">
                <a:solidFill>
                  <a:srgbClr val="0000FF"/>
                </a:solidFill>
              </a:rPr>
              <a:t>   </a:t>
            </a:r>
            <a:r>
              <a:rPr lang="zh-CN" altLang="en-US" sz="2800" b="1" baseline="0" dirty="0"/>
              <a:t>求积分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144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baseline="0" dirty="0">
              <a:solidFill>
                <a:srgbClr val="0000FF"/>
              </a:solidFill>
            </a:endParaRPr>
          </a:p>
        </p:txBody>
      </p:sp>
      <p:graphicFrame>
        <p:nvGraphicFramePr>
          <p:cNvPr id="17410" name="Object 0"/>
          <p:cNvGraphicFramePr>
            <a:graphicFrameLocks noChangeAspect="1"/>
          </p:cNvGraphicFramePr>
          <p:nvPr/>
        </p:nvGraphicFramePr>
        <p:xfrm>
          <a:off x="2971800" y="838200"/>
          <a:ext cx="2298700" cy="1054100"/>
        </p:xfrm>
        <a:graphic>
          <a:graphicData uri="http://schemas.openxmlformats.org/presentationml/2006/ole">
            <p:oleObj spid="_x0000_s888904" name="公式" r:id="rId3" imgW="2298700" imgH="1054100" progId="Equation.3">
              <p:embed/>
            </p:oleObj>
          </a:graphicData>
        </a:graphic>
      </p:graphicFrame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752600" y="2082800"/>
          <a:ext cx="2222500" cy="1001713"/>
        </p:xfrm>
        <a:graphic>
          <a:graphicData uri="http://schemas.openxmlformats.org/presentationml/2006/ole">
            <p:oleObj spid="_x0000_s888905" name="公式" r:id="rId4" imgW="2222500" imgH="1003300" progId="Equation.3">
              <p:embed/>
            </p:oleObj>
          </a:graphicData>
        </a:graphic>
      </p:graphicFrame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4038600" y="2114550"/>
          <a:ext cx="2616200" cy="1001713"/>
        </p:xfrm>
        <a:graphic>
          <a:graphicData uri="http://schemas.openxmlformats.org/presentationml/2006/ole">
            <p:oleObj spid="_x0000_s888906" name="公式" r:id="rId5" imgW="2609688" imgH="990567" progId="Equation.3">
              <p:embed/>
            </p:oleObj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1524000" y="3357563"/>
          <a:ext cx="3225800" cy="889000"/>
        </p:xfrm>
        <a:graphic>
          <a:graphicData uri="http://schemas.openxmlformats.org/presentationml/2006/ole">
            <p:oleObj spid="_x0000_s888907" name="公式" r:id="rId6" imgW="3225800" imgH="889000" progId="Equation.3">
              <p:embed/>
            </p:oleObj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473200" y="4445000"/>
          <a:ext cx="3276600" cy="889000"/>
        </p:xfrm>
        <a:graphic>
          <a:graphicData uri="http://schemas.openxmlformats.org/presentationml/2006/ole">
            <p:oleObj spid="_x0000_s888908" name="公式" r:id="rId7" imgW="32766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98745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2"/>
          <p:cNvSpPr txBox="1">
            <a:spLocks noChangeArrowheads="1"/>
          </p:cNvSpPr>
          <p:nvPr/>
        </p:nvSpPr>
        <p:spPr bwMode="auto">
          <a:xfrm>
            <a:off x="9906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en-US" altLang="zh-CN" sz="2800" b="1" baseline="0" dirty="0">
                <a:solidFill>
                  <a:srgbClr val="0000FF"/>
                </a:solidFill>
              </a:rPr>
              <a:t>   </a:t>
            </a:r>
            <a:r>
              <a:rPr lang="zh-CN" altLang="en-US" sz="2800" b="1" baseline="0" dirty="0"/>
              <a:t>求积分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0668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3098800" y="914400"/>
          <a:ext cx="2235200" cy="889000"/>
        </p:xfrm>
        <a:graphic>
          <a:graphicData uri="http://schemas.openxmlformats.org/presentationml/2006/ole">
            <p:oleObj spid="_x0000_s889928" name="公式" r:id="rId3" imgW="2235200" imgH="889000" progId="Equation.3">
              <p:embed/>
            </p:oleObj>
          </a:graphicData>
        </a:graphic>
      </p:graphicFrame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2057400" y="2133600"/>
          <a:ext cx="2184400" cy="889000"/>
        </p:xfrm>
        <a:graphic>
          <a:graphicData uri="http://schemas.openxmlformats.org/presentationml/2006/ole">
            <p:oleObj spid="_x0000_s889929" name="公式" r:id="rId4" imgW="2184400" imgH="889000" progId="Equation.3">
              <p:embed/>
            </p:oleObj>
          </a:graphicData>
        </a:graphic>
      </p:graphicFrame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4311650" y="2165350"/>
          <a:ext cx="3187700" cy="889000"/>
        </p:xfrm>
        <a:graphic>
          <a:graphicData uri="http://schemas.openxmlformats.org/presentationml/2006/ole">
            <p:oleObj spid="_x0000_s889930" name="公式" r:id="rId5" imgW="3181334" imgH="876219" progId="Equation.3">
              <p:embed/>
            </p:oleObj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981200" y="3378200"/>
          <a:ext cx="2209800" cy="889000"/>
        </p:xfrm>
        <a:graphic>
          <a:graphicData uri="http://schemas.openxmlformats.org/presentationml/2006/ole">
            <p:oleObj spid="_x0000_s889931" name="公式" r:id="rId6" imgW="2209800" imgH="889000" progId="Equation.3">
              <p:embed/>
            </p:oleObj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4171950" y="3397250"/>
          <a:ext cx="2120900" cy="889000"/>
        </p:xfrm>
        <a:graphic>
          <a:graphicData uri="http://schemas.openxmlformats.org/presentationml/2006/ole">
            <p:oleObj spid="_x0000_s889932" name="公式" r:id="rId7" imgW="2120900" imgH="889000" progId="Equation.3">
              <p:embed/>
            </p:oleObj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066800" y="4495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说明：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286000" y="4495800"/>
            <a:ext cx="579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以上几例中的被积函数都需要进行恒等变形，才能使用基本积分表</a:t>
            </a:r>
            <a:r>
              <a:rPr lang="en-US" altLang="zh-CN" sz="2800" b="1" baseline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076300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7" grpId="0" autoUpdateAnimBg="0"/>
      <p:bldP spid="481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7543800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问题的引出：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285750" y="3579813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baseline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2(</a:t>
            </a:r>
            <a:r>
              <a:rPr lang="zh-CN" altLang="en-US" sz="2800" b="1" baseline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几何问题</a:t>
            </a:r>
            <a:r>
              <a:rPr lang="en-US" altLang="zh-CN" sz="2800" b="1" baseline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baseline="0" dirty="0">
                <a:solidFill>
                  <a:srgbClr val="9900FF"/>
                </a:solidFill>
              </a:rPr>
              <a:t>   </a:t>
            </a:r>
            <a:r>
              <a:rPr lang="zh-CN" altLang="en-US" sz="2800" b="1" baseline="0" dirty="0"/>
              <a:t>设曲线通过点（</a:t>
            </a:r>
            <a:r>
              <a:rPr lang="en-US" altLang="zh-CN" sz="2800" b="1" baseline="0" dirty="0"/>
              <a:t>1</a:t>
            </a:r>
            <a:r>
              <a:rPr lang="zh-CN" altLang="en-US" sz="2800" b="1" baseline="0" dirty="0"/>
              <a:t>，</a:t>
            </a:r>
            <a:r>
              <a:rPr lang="en-US" altLang="zh-CN" sz="2800" b="1" baseline="0" dirty="0"/>
              <a:t>2</a:t>
            </a:r>
            <a:r>
              <a:rPr lang="zh-CN" altLang="en-US" sz="2800" b="1" baseline="0" dirty="0"/>
              <a:t>），且其上任一点处的切线斜率等于这点横坐标的两倍，求此曲线方程</a:t>
            </a:r>
            <a:r>
              <a:rPr lang="en-US" altLang="zh-CN" sz="2800" b="1" baseline="0" dirty="0"/>
              <a:t>.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228600" y="685800"/>
            <a:ext cx="50101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baseline="0" dirty="0">
                <a:solidFill>
                  <a:srgbClr val="9900FF"/>
                </a:solidFill>
                <a:ea typeface="黑体" pitchFamily="2" charset="-122"/>
              </a:rPr>
              <a:t>1</a:t>
            </a:r>
            <a:r>
              <a:rPr lang="zh-CN" altLang="en-US" sz="2800" b="1" baseline="0" dirty="0">
                <a:solidFill>
                  <a:srgbClr val="9900FF"/>
                </a:solidFill>
                <a:ea typeface="黑体" pitchFamily="2" charset="-122"/>
              </a:rPr>
              <a:t>、回忆关于中值定理的使用</a:t>
            </a:r>
          </a:p>
        </p:txBody>
      </p:sp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439738" y="1182688"/>
          <a:ext cx="6170612" cy="1303337"/>
        </p:xfrm>
        <a:graphic>
          <a:graphicData uri="http://schemas.openxmlformats.org/presentationml/2006/ole">
            <p:oleObj spid="_x0000_s872506" name="Equation" r:id="rId3" imgW="5848220" imgH="1285826" progId="Equation.3">
              <p:embed/>
            </p:oleObj>
          </a:graphicData>
        </a:graphic>
      </p:graphicFrame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361950" y="2514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chemeClr val="accent2"/>
                </a:solidFill>
                <a:ea typeface="黑体" pitchFamily="2" charset="-122"/>
              </a:rPr>
              <a:t>证法</a:t>
            </a:r>
          </a:p>
        </p:txBody>
      </p:sp>
      <p:graphicFrame>
        <p:nvGraphicFramePr>
          <p:cNvPr id="70679" name="Object 23"/>
          <p:cNvGraphicFramePr>
            <a:graphicFrameLocks noChangeAspect="1"/>
          </p:cNvGraphicFramePr>
          <p:nvPr/>
        </p:nvGraphicFramePr>
        <p:xfrm>
          <a:off x="1447800" y="2590800"/>
          <a:ext cx="5022850" cy="404813"/>
        </p:xfrm>
        <a:graphic>
          <a:graphicData uri="http://schemas.openxmlformats.org/presentationml/2006/ole">
            <p:oleObj spid="_x0000_s872507" name="Equation" r:id="rId4" imgW="5048120" imgH="400050" progId="Equation.3">
              <p:embed/>
            </p:oleObj>
          </a:graphicData>
        </a:graphic>
      </p:graphicFrame>
      <p:graphicFrame>
        <p:nvGraphicFramePr>
          <p:cNvPr id="70680" name="Object 24"/>
          <p:cNvGraphicFramePr>
            <a:graphicFrameLocks noChangeAspect="1"/>
          </p:cNvGraphicFramePr>
          <p:nvPr/>
        </p:nvGraphicFramePr>
        <p:xfrm>
          <a:off x="473075" y="3074988"/>
          <a:ext cx="5527675" cy="430212"/>
        </p:xfrm>
        <a:graphic>
          <a:graphicData uri="http://schemas.openxmlformats.org/presentationml/2006/ole">
            <p:oleObj spid="_x0000_s872508" name="Equation" r:id="rId5" imgW="5553034" imgH="419165" progId="Equation.3">
              <p:embed/>
            </p:oleObj>
          </a:graphicData>
        </a:graphic>
      </p:graphicFrame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23528" y="4486002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baseline="0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3(</a:t>
            </a:r>
            <a:r>
              <a:rPr lang="zh-CN" altLang="en-US" sz="2800" b="1" baseline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物理问题</a:t>
            </a:r>
            <a:r>
              <a:rPr lang="en-US" altLang="zh-CN" sz="2800" b="1" baseline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800" b="1" baseline="0" dirty="0">
                <a:solidFill>
                  <a:srgbClr val="9900FF"/>
                </a:solidFill>
              </a:rPr>
              <a:t>   </a:t>
            </a:r>
            <a:r>
              <a:rPr lang="zh-CN" altLang="en-US" sz="2800" b="1" baseline="0" dirty="0"/>
              <a:t>质点以初速 </a:t>
            </a:r>
            <a:r>
              <a:rPr lang="en-US" altLang="zh-CN" sz="2800" b="1" i="1" baseline="0" dirty="0"/>
              <a:t>v</a:t>
            </a:r>
            <a:r>
              <a:rPr lang="en-US" altLang="zh-CN" sz="1200" b="1" i="1" baseline="0" dirty="0"/>
              <a:t>0</a:t>
            </a:r>
            <a:r>
              <a:rPr lang="en-US" altLang="zh-CN" sz="1400" b="1" baseline="0" dirty="0"/>
              <a:t> </a:t>
            </a:r>
            <a:r>
              <a:rPr lang="zh-CN" altLang="en-US" sz="2800" b="1" baseline="0" dirty="0"/>
              <a:t>铅直上抛</a:t>
            </a:r>
            <a:r>
              <a:rPr lang="en-US" altLang="zh-CN" sz="2800" b="1" baseline="0" dirty="0"/>
              <a:t>,</a:t>
            </a:r>
            <a:r>
              <a:rPr lang="zh-CN" altLang="en-US" sz="2800" b="1" baseline="0" dirty="0"/>
              <a:t>不计阻力</a:t>
            </a:r>
            <a:r>
              <a:rPr lang="en-US" altLang="zh-CN" sz="2800" b="1" baseline="0" dirty="0"/>
              <a:t>,</a:t>
            </a:r>
            <a:r>
              <a:rPr lang="zh-CN" altLang="en-US" sz="2800" b="1" baseline="0" dirty="0"/>
              <a:t>求运动规律</a:t>
            </a:r>
            <a:r>
              <a:rPr lang="en-US" altLang="zh-CN" sz="2800" b="1" baseline="0" dirty="0"/>
              <a:t>.</a:t>
            </a: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304800" y="5410200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baseline="0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总结问题</a:t>
            </a:r>
            <a:r>
              <a:rPr lang="zh-CN" altLang="en-US" sz="3200" b="1" baseline="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graphicFrame>
        <p:nvGraphicFramePr>
          <p:cNvPr id="70683" name="Object 27"/>
          <p:cNvGraphicFramePr>
            <a:graphicFrameLocks noChangeAspect="1"/>
          </p:cNvGraphicFramePr>
          <p:nvPr/>
        </p:nvGraphicFramePr>
        <p:xfrm>
          <a:off x="2347913" y="5562600"/>
          <a:ext cx="5653087" cy="430213"/>
        </p:xfrm>
        <a:graphic>
          <a:graphicData uri="http://schemas.openxmlformats.org/presentationml/2006/ole">
            <p:oleObj spid="_x0000_s872509" name="Equation" r:id="rId6" imgW="5676965" imgH="41916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669437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4" grpId="0" autoUpdateAnimBg="0"/>
      <p:bldP spid="70675" grpId="0" autoUpdateAnimBg="0"/>
      <p:bldP spid="70678" grpId="0" autoUpdateAnimBg="0"/>
      <p:bldP spid="70681" grpId="0" autoUpdateAnimBg="0"/>
      <p:bldP spid="7068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84213" y="692150"/>
          <a:ext cx="7704137" cy="2038350"/>
        </p:xfrm>
        <a:graphic>
          <a:graphicData uri="http://schemas.openxmlformats.org/presentationml/2006/ole">
            <p:oleObj spid="_x0000_s890980" name="文档" r:id="rId3" imgW="7336253" imgH="2037133" progId="Word.Document.8">
              <p:embed/>
            </p:oleObj>
          </a:graphicData>
        </a:graphic>
      </p:graphicFrame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539750" y="2565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936750" y="2679700"/>
          <a:ext cx="3530600" cy="889000"/>
        </p:xfrm>
        <a:graphic>
          <a:graphicData uri="http://schemas.openxmlformats.org/presentationml/2006/ole">
            <p:oleObj spid="_x0000_s890981" name="公式" r:id="rId4" imgW="3530600" imgH="889000" progId="Equation.3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960563" y="3657600"/>
          <a:ext cx="4114800" cy="571500"/>
        </p:xfrm>
        <a:graphic>
          <a:graphicData uri="http://schemas.openxmlformats.org/presentationml/2006/ole">
            <p:oleObj spid="_x0000_s890982" name="公式" r:id="rId5" imgW="4114800" imgH="571500" progId="Equation.3">
              <p:embed/>
            </p:oleObj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841625" y="4425950"/>
          <a:ext cx="3009900" cy="392113"/>
        </p:xfrm>
        <a:graphic>
          <a:graphicData uri="http://schemas.openxmlformats.org/presentationml/2006/ole">
            <p:oleObj spid="_x0000_s890983" name="公式" r:id="rId6" imgW="3009900" imgH="393700" progId="Equation.3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936750" y="5029200"/>
          <a:ext cx="1968500" cy="404813"/>
        </p:xfrm>
        <a:graphic>
          <a:graphicData uri="http://schemas.openxmlformats.org/presentationml/2006/ole">
            <p:oleObj spid="_x0000_s890984" name="公式" r:id="rId7" imgW="1968500" imgH="406400" progId="Equation.3">
              <p:embed/>
            </p:oleObj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4826000" y="5016500"/>
          <a:ext cx="1574800" cy="404813"/>
        </p:xfrm>
        <a:graphic>
          <a:graphicData uri="http://schemas.openxmlformats.org/presentationml/2006/ole">
            <p:oleObj spid="_x0000_s890985" name="公式" r:id="rId8" imgW="1574117" imgH="406224" progId="Equation.3">
              <p:embed/>
            </p:oleObj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1828800" y="553243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所求曲线方程为</a:t>
            </a: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4457700" y="5640388"/>
          <a:ext cx="3213100" cy="404812"/>
        </p:xfrm>
        <a:graphic>
          <a:graphicData uri="http://schemas.openxmlformats.org/presentationml/2006/ole">
            <p:oleObj spid="_x0000_s890986" name="公式" r:id="rId9" imgW="3213100" imgH="406400" progId="Equation.3">
              <p:embed/>
            </p:oleObj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85775" y="692150"/>
            <a:ext cx="91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baseline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733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autoUpdateAnimBg="0"/>
      <p:bldP spid="778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en-US" altLang="zh-CN" sz="2800" b="1" baseline="0" dirty="0" smtClean="0">
                <a:solidFill>
                  <a:srgbClr val="0000FF"/>
                </a:solidFill>
              </a:rPr>
              <a:t>  </a:t>
            </a:r>
            <a:r>
              <a:rPr lang="zh-CN" altLang="en-US" sz="2800" b="1" baseline="0" dirty="0"/>
              <a:t>求积分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468313" y="619125"/>
          <a:ext cx="7705725" cy="1657350"/>
        </p:xfrm>
        <a:graphic>
          <a:graphicData uri="http://schemas.openxmlformats.org/presentationml/2006/ole">
            <p:oleObj spid="_x0000_s896072" name="公式" r:id="rId3" imgW="7023100" imgH="15113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008063" y="2276475"/>
          <a:ext cx="7885112" cy="1995488"/>
        </p:xfrm>
        <a:graphic>
          <a:graphicData uri="http://schemas.openxmlformats.org/presentationml/2006/ole">
            <p:oleObj spid="_x0000_s896073" name="公式" r:id="rId4" imgW="7378700" imgH="186690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611188" y="4365625"/>
          <a:ext cx="5659437" cy="501650"/>
        </p:xfrm>
        <a:graphic>
          <a:graphicData uri="http://schemas.openxmlformats.org/presentationml/2006/ole">
            <p:oleObj spid="_x0000_s896074" name="Equation" r:id="rId5" imgW="2730500" imgH="241300" progId="Equation.3">
              <p:embed/>
            </p:oleObj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609600" y="4868863"/>
          <a:ext cx="3948113" cy="923925"/>
        </p:xfrm>
        <a:graphic>
          <a:graphicData uri="http://schemas.openxmlformats.org/presentationml/2006/ole">
            <p:oleObj spid="_x0000_s896075" name="Equation" r:id="rId6" imgW="1905000" imgH="444500" progId="Equation.3">
              <p:embed/>
            </p:oleObj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4859338" y="4881563"/>
          <a:ext cx="3500437" cy="923925"/>
        </p:xfrm>
        <a:graphic>
          <a:graphicData uri="http://schemas.openxmlformats.org/presentationml/2006/ole">
            <p:oleObj spid="_x0000_s896076" name="Equation" r:id="rId7" imgW="1688367" imgH="444307" progId="Equation.3">
              <p:embed/>
            </p:oleObj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395288" y="29813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xmlns="" val="789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1752600" y="457200"/>
          <a:ext cx="5791200" cy="2659063"/>
        </p:xfrm>
        <a:graphic>
          <a:graphicData uri="http://schemas.openxmlformats.org/presentationml/2006/ole">
            <p:oleObj spid="_x0000_s897054" name="Equation" r:id="rId3" imgW="2794000" imgH="1282700" progId="Equation.3">
              <p:embed/>
            </p:oleObj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057400" y="3200400"/>
          <a:ext cx="4711700" cy="2659063"/>
        </p:xfrm>
        <a:graphic>
          <a:graphicData uri="http://schemas.openxmlformats.org/presentationml/2006/ole">
            <p:oleObj spid="_x0000_s897055" name="Equation" r:id="rId4" imgW="2273300" imgH="1282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0179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2"/>
          <p:cNvSpPr txBox="1">
            <a:spLocks noChangeArrowheads="1"/>
          </p:cNvSpPr>
          <p:nvPr/>
        </p:nvSpPr>
        <p:spPr bwMode="auto">
          <a:xfrm>
            <a:off x="960438" y="1538288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9900FF"/>
                </a:solidFill>
                <a:ea typeface="黑体" pitchFamily="2" charset="-122"/>
              </a:rPr>
              <a:t>原函数存在定理：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800225" y="2219325"/>
          <a:ext cx="6156325" cy="476250"/>
        </p:xfrm>
        <a:graphic>
          <a:graphicData uri="http://schemas.openxmlformats.org/presentationml/2006/ole">
            <p:oleObj spid="_x0000_s891948" name="文档" r:id="rId3" imgW="5301745" imgH="475727" progId="Word.Document.8">
              <p:embed/>
            </p:oleObj>
          </a:graphicData>
        </a:graphic>
      </p:graphicFrame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36638" y="394176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简言之：</a:t>
            </a:r>
            <a:r>
              <a:rPr lang="zh-CN" altLang="en-US" sz="2800" b="1" u="sng" baseline="0"/>
              <a:t>连续函数一定有原函数</a:t>
            </a:r>
            <a:r>
              <a:rPr lang="en-US" altLang="zh-CN" sz="2800" b="1" baseline="0"/>
              <a:t>.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116013" y="2840038"/>
          <a:ext cx="7559675" cy="663575"/>
        </p:xfrm>
        <a:graphic>
          <a:graphicData uri="http://schemas.openxmlformats.org/presentationml/2006/ole">
            <p:oleObj spid="_x0000_s891949" name="文档" r:id="rId4" imgW="6409990" imgH="661676" progId="Word.Document.8">
              <p:embed/>
            </p:oleObj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116013" y="3357563"/>
          <a:ext cx="5403850" cy="476250"/>
        </p:xfrm>
        <a:graphic>
          <a:graphicData uri="http://schemas.openxmlformats.org/presentationml/2006/ole">
            <p:oleObj spid="_x0000_s891950" name="文档" r:id="rId5" imgW="5403690" imgH="477877" progId="Word.Document.8">
              <p:embed/>
            </p:oleObj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27089" y="620713"/>
            <a:ext cx="52570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0000FF"/>
                </a:solidFill>
                <a:ea typeface="黑体" pitchFamily="2" charset="-122"/>
              </a:rPr>
              <a:t>四、不定积分存在的条件</a:t>
            </a:r>
          </a:p>
        </p:txBody>
      </p:sp>
    </p:spTree>
    <p:extLst>
      <p:ext uri="{BB962C8B-B14F-4D97-AF65-F5344CB8AC3E}">
        <p14:creationId xmlns:p14="http://schemas.microsoft.com/office/powerpoint/2010/main" xmlns="" val="29728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1295400" y="2971800"/>
            <a:ext cx="309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baseline="0">
                <a:solidFill>
                  <a:srgbClr val="9900FF"/>
                </a:solidFill>
              </a:rPr>
              <a:t>基本积分表</a:t>
            </a:r>
            <a:r>
              <a:rPr lang="en-US" altLang="zh-CN" sz="3200" b="1" baseline="0">
                <a:solidFill>
                  <a:srgbClr val="9900FF"/>
                </a:solidFill>
              </a:rPr>
              <a:t>(1)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331913" y="3716338"/>
            <a:ext cx="3816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baseline="0">
                <a:solidFill>
                  <a:srgbClr val="9900FF"/>
                </a:solidFill>
              </a:rPr>
              <a:t>不定积分的性质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206500" y="1524000"/>
            <a:ext cx="670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en-US" altLang="zh-CN" sz="3200" b="1" baseline="0">
                <a:solidFill>
                  <a:srgbClr val="9900FF"/>
                </a:solidFill>
              </a:rPr>
              <a:t> </a:t>
            </a:r>
            <a:r>
              <a:rPr lang="zh-CN" altLang="en-US" sz="3200" b="1" baseline="0">
                <a:solidFill>
                  <a:srgbClr val="9900FF"/>
                </a:solidFill>
              </a:rPr>
              <a:t>原函数的概念：</a:t>
            </a:r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3136397"/>
              </p:ext>
            </p:extLst>
          </p:nvPr>
        </p:nvGraphicFramePr>
        <p:xfrm>
          <a:off x="4500563" y="1630363"/>
          <a:ext cx="2159000" cy="430212"/>
        </p:xfrm>
        <a:graphic>
          <a:graphicData uri="http://schemas.openxmlformats.org/presentationml/2006/ole">
            <p:oleObj spid="_x0000_s892958" name="公式" r:id="rId3" imgW="2124180" imgH="419165" progId="Equation.3">
              <p:embed/>
            </p:oleObj>
          </a:graphicData>
        </a:graphic>
      </p:graphicFrame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282700" y="2239963"/>
            <a:ext cx="3849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sz="3200" b="1" baseline="0">
                <a:solidFill>
                  <a:srgbClr val="9900FF"/>
                </a:solidFill>
              </a:rPr>
              <a:t>不定积分的概念：</a:t>
            </a:r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91530369"/>
              </p:ext>
            </p:extLst>
          </p:nvPr>
        </p:nvGraphicFramePr>
        <p:xfrm>
          <a:off x="5003800" y="2276475"/>
          <a:ext cx="3289300" cy="571500"/>
        </p:xfrm>
        <a:graphic>
          <a:graphicData uri="http://schemas.openxmlformats.org/presentationml/2006/ole">
            <p:oleObj spid="_x0000_s892959" name="公式" r:id="rId4" imgW="3276665" imgH="561845" progId="Equation.3">
              <p:embed/>
            </p:oleObj>
          </a:graphicData>
        </a:graphic>
      </p:graphicFrame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82750" y="485775"/>
            <a:ext cx="159385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331913" y="4362450"/>
            <a:ext cx="691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3200" b="1" baseline="0" dirty="0">
                <a:solidFill>
                  <a:srgbClr val="9900FF"/>
                </a:solidFill>
              </a:rPr>
              <a:t>不定积分存在条件（充分条件）</a:t>
            </a:r>
          </a:p>
        </p:txBody>
      </p:sp>
    </p:spTree>
    <p:extLst>
      <p:ext uri="{BB962C8B-B14F-4D97-AF65-F5344CB8AC3E}">
        <p14:creationId xmlns:p14="http://schemas.microsoft.com/office/powerpoint/2010/main" xmlns="" val="352270580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371600" y="1219200"/>
            <a:ext cx="156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baseline="0" dirty="0">
                <a:solidFill>
                  <a:srgbClr val="0000CC"/>
                </a:solidFill>
                <a:ea typeface="黑体" pitchFamily="2" charset="-122"/>
              </a:rPr>
              <a:t>思考题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1295400" y="25146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符号函数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3048000" y="1981200"/>
          <a:ext cx="4089400" cy="1625600"/>
        </p:xfrm>
        <a:graphic>
          <a:graphicData uri="http://schemas.openxmlformats.org/presentationml/2006/ole">
            <p:oleObj spid="_x0000_s893982" name="公式" r:id="rId3" imgW="4089400" imgH="1625600" progId="Equation.3">
              <p:embed/>
            </p:oleObj>
          </a:graphicData>
        </a:graphic>
      </p:graphicFrame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295400" y="4114800"/>
            <a:ext cx="694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在                   内是否存在原函数？为什么？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1828800" y="4222750"/>
          <a:ext cx="1549400" cy="404813"/>
        </p:xfrm>
        <a:graphic>
          <a:graphicData uri="http://schemas.openxmlformats.org/presentationml/2006/ole">
            <p:oleObj spid="_x0000_s893983" name="公式" r:id="rId4" imgW="1548728" imgH="4062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2668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900113" y="425450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baseline="0">
                <a:ea typeface="黑体" pitchFamily="2" charset="-122"/>
              </a:rPr>
              <a:t>思考题解答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33450" y="10731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不存在</a:t>
            </a:r>
            <a:r>
              <a:rPr lang="en-US" altLang="zh-CN" sz="2800" b="1" baseline="0"/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33450" y="1720850"/>
            <a:ext cx="3105150" cy="557213"/>
            <a:chOff x="768" y="1392"/>
            <a:chExt cx="1956" cy="351"/>
          </a:xfrm>
        </p:grpSpPr>
        <p:sp>
          <p:nvSpPr>
            <p:cNvPr id="23567" name="Text Box 4"/>
            <p:cNvSpPr txBox="1">
              <a:spLocks noChangeArrowheads="1"/>
            </p:cNvSpPr>
            <p:nvPr/>
          </p:nvSpPr>
          <p:spPr bwMode="auto">
            <a:xfrm>
              <a:off x="768" y="1392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假设有原函数</a:t>
              </a:r>
            </a:p>
          </p:txBody>
        </p:sp>
        <p:graphicFrame>
          <p:nvGraphicFramePr>
            <p:cNvPr id="23558" name="Object 5"/>
            <p:cNvGraphicFramePr>
              <a:graphicFrameLocks noChangeAspect="1"/>
            </p:cNvGraphicFramePr>
            <p:nvPr/>
          </p:nvGraphicFramePr>
          <p:xfrm>
            <a:off x="2188" y="1488"/>
            <a:ext cx="536" cy="255"/>
          </p:xfrm>
          <a:graphic>
            <a:graphicData uri="http://schemas.openxmlformats.org/presentationml/2006/ole">
              <p:oleObj spid="_x0000_s895048" name="公式" r:id="rId3" imgW="850531" imgH="406224" progId="Equation.3">
                <p:embed/>
              </p:oleObj>
            </a:graphicData>
          </a:graphic>
        </p:graphicFrame>
      </p:grp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343400" y="1263650"/>
          <a:ext cx="3581400" cy="1625600"/>
        </p:xfrm>
        <a:graphic>
          <a:graphicData uri="http://schemas.openxmlformats.org/presentationml/2006/ole">
            <p:oleObj spid="_x0000_s895049" name="公式" r:id="rId4" imgW="3581400" imgH="1625600" progId="Equation.3">
              <p:embed/>
            </p:oleObj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990600" y="3016250"/>
          <a:ext cx="4419600" cy="603250"/>
        </p:xfrm>
        <a:graphic>
          <a:graphicData uri="http://schemas.openxmlformats.org/presentationml/2006/ole">
            <p:oleObj spid="_x0000_s895050" name="文档" r:id="rId5" imgW="4167642" imgH="592752" progId="Word.Document.8">
              <p:embed/>
            </p:oleObj>
          </a:graphicData>
        </a:graphic>
      </p:graphicFrame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5486400" y="3016250"/>
            <a:ext cx="197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baseline="0"/>
              <a:t>故假设错误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14400" y="3778250"/>
            <a:ext cx="6629400" cy="519113"/>
            <a:chOff x="864" y="3168"/>
            <a:chExt cx="4176" cy="327"/>
          </a:xfrm>
        </p:grpSpPr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864" y="3168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所以          在                   内不存在原函数</a:t>
              </a:r>
              <a:r>
                <a:rPr lang="en-US" altLang="zh-CN" sz="2800" b="1" baseline="0"/>
                <a:t>.</a:t>
              </a:r>
            </a:p>
          </p:txBody>
        </p:sp>
        <p:graphicFrame>
          <p:nvGraphicFramePr>
            <p:cNvPr id="23556" name="Object 13"/>
            <p:cNvGraphicFramePr>
              <a:graphicFrameLocks noChangeAspect="1"/>
            </p:cNvGraphicFramePr>
            <p:nvPr/>
          </p:nvGraphicFramePr>
          <p:xfrm>
            <a:off x="2208" y="3236"/>
            <a:ext cx="976" cy="255"/>
          </p:xfrm>
          <a:graphic>
            <a:graphicData uri="http://schemas.openxmlformats.org/presentationml/2006/ole">
              <p:oleObj spid="_x0000_s895051" name="公式" r:id="rId6" imgW="1548728" imgH="406224" progId="Equation.3">
                <p:embed/>
              </p:oleObj>
            </a:graphicData>
          </a:graphic>
        </p:graphicFrame>
        <p:graphicFrame>
          <p:nvGraphicFramePr>
            <p:cNvPr id="23557" name="Object 14"/>
            <p:cNvGraphicFramePr>
              <a:graphicFrameLocks noChangeAspect="1"/>
            </p:cNvGraphicFramePr>
            <p:nvPr/>
          </p:nvGraphicFramePr>
          <p:xfrm>
            <a:off x="1392" y="3236"/>
            <a:ext cx="528" cy="255"/>
          </p:xfrm>
          <a:graphic>
            <a:graphicData uri="http://schemas.openxmlformats.org/presentationml/2006/ole">
              <p:oleObj spid="_x0000_s895052" name="公式" r:id="rId7" imgW="837836" imgH="406224" progId="Equation.3">
                <p:embed/>
              </p:oleObj>
            </a:graphicData>
          </a:graphic>
        </p:graphicFrame>
      </p:grp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914400" y="4616450"/>
            <a:ext cx="777875" cy="528638"/>
          </a:xfrm>
          <a:prstGeom prst="rect">
            <a:avLst/>
          </a:prstGeom>
          <a:solidFill>
            <a:srgbClr val="FF3300"/>
          </a:solidFill>
          <a:ln w="9525">
            <a:solidFill>
              <a:srgbClr val="99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baseline="0">
                <a:solidFill>
                  <a:srgbClr val="FFFF00"/>
                </a:solidFill>
                <a:ea typeface="黑体" pitchFamily="2" charset="-122"/>
              </a:rPr>
              <a:t> </a:t>
            </a:r>
            <a:r>
              <a:rPr lang="zh-CN" altLang="en-US" sz="2800" b="1" baseline="0">
                <a:solidFill>
                  <a:srgbClr val="FFFF00"/>
                </a:solidFill>
                <a:ea typeface="黑体" pitchFamily="2" charset="-122"/>
              </a:rPr>
              <a:t>注  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981200" y="4572000"/>
            <a:ext cx="5867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/>
              <a:t>每一个含有</a:t>
            </a:r>
            <a:r>
              <a:rPr lang="zh-CN" altLang="en-US" sz="2800" b="1" baseline="0" dirty="0">
                <a:solidFill>
                  <a:srgbClr val="9900FF"/>
                </a:solidFill>
              </a:rPr>
              <a:t>第一类间断点</a:t>
            </a:r>
            <a:r>
              <a:rPr lang="zh-CN" altLang="en-US" sz="2800" b="1" baseline="0" dirty="0"/>
              <a:t>的函数都没有原函数</a:t>
            </a:r>
            <a:r>
              <a:rPr lang="en-US" altLang="zh-CN" sz="2800" b="1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703514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7" grpId="0" autoUpdateAnimBg="0"/>
      <p:bldP spid="29712" grpId="0" animBg="1" autoUpdateAnimBg="0"/>
      <p:bldP spid="297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33400" y="1143000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800" b="1" baseline="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认识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运算的属性</a:t>
            </a:r>
            <a:r>
              <a:rPr lang="en-US" altLang="zh-CN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运算的条件</a:t>
            </a:r>
            <a:r>
              <a:rPr lang="en-US" altLang="zh-CN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运算的方法</a:t>
            </a:r>
            <a:r>
              <a:rPr lang="en-US" altLang="zh-CN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针对初等函数</a:t>
            </a:r>
            <a:r>
              <a:rPr lang="en-US" altLang="zh-CN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3200" b="1" baseline="0" dirty="0" smtClean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求导（微分）运算</a:t>
            </a:r>
            <a:r>
              <a:rPr lang="zh-CN" altLang="en-US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的比较</a:t>
            </a:r>
            <a:r>
              <a:rPr lang="en-US" altLang="zh-CN" sz="3200" b="1" baseline="0" dirty="0">
                <a:solidFill>
                  <a:srgbClr val="99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595313" y="609600"/>
          <a:ext cx="5653087" cy="430213"/>
        </p:xfrm>
        <a:graphic>
          <a:graphicData uri="http://schemas.openxmlformats.org/presentationml/2006/ole">
            <p:oleObj spid="_x0000_s873488" name="Equation" r:id="rId3" imgW="5676965" imgH="419165" progId="Equation.3">
              <p:embed/>
            </p:oleObj>
          </a:graphicData>
        </a:graphic>
      </p:graphicFrame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3206750" y="1595438"/>
            <a:ext cx="554171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3200" b="1" baseline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--</a:t>
            </a:r>
            <a:r>
              <a:rPr lang="zh-CN" altLang="en-US" sz="3200" b="1" baseline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求导（微分）运算</a:t>
            </a:r>
            <a:r>
              <a:rPr lang="zh-CN" altLang="en-US" sz="3200" b="1" baseline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的逆运算</a:t>
            </a:r>
          </a:p>
        </p:txBody>
      </p:sp>
    </p:spTree>
    <p:extLst>
      <p:ext uri="{BB962C8B-B14F-4D97-AF65-F5344CB8AC3E}">
        <p14:creationId xmlns:p14="http://schemas.microsoft.com/office/powerpoint/2010/main" xmlns="" val="2658118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utoUpdateAnimBg="0"/>
      <p:bldP spid="716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88950" y="3614961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3266463"/>
              </p:ext>
            </p:extLst>
          </p:nvPr>
        </p:nvGraphicFramePr>
        <p:xfrm>
          <a:off x="1212850" y="3511773"/>
          <a:ext cx="2324100" cy="596900"/>
        </p:xfrm>
        <a:graphic>
          <a:graphicData uri="http://schemas.openxmlformats.org/presentationml/2006/ole">
            <p:oleObj spid="_x0000_s874666" name="公式" r:id="rId3" imgW="2324100" imgH="596900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89055840"/>
              </p:ext>
            </p:extLst>
          </p:nvPr>
        </p:nvGraphicFramePr>
        <p:xfrm>
          <a:off x="4143375" y="3584798"/>
          <a:ext cx="3933825" cy="620713"/>
        </p:xfrm>
        <a:graphic>
          <a:graphicData uri="http://schemas.openxmlformats.org/presentationml/2006/ole">
            <p:oleObj spid="_x0000_s874667" name="文档" r:id="rId4" imgW="3694360" imgH="592752" progId="Word.Document.8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0716651"/>
              </p:ext>
            </p:extLst>
          </p:nvPr>
        </p:nvGraphicFramePr>
        <p:xfrm>
          <a:off x="1230313" y="4186461"/>
          <a:ext cx="3086100" cy="889000"/>
        </p:xfrm>
        <a:graphic>
          <a:graphicData uri="http://schemas.openxmlformats.org/presentationml/2006/ole">
            <p:oleObj spid="_x0000_s874668" name="公式" r:id="rId5" imgW="3086100" imgH="889000" progId="Equation.3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9821635"/>
              </p:ext>
            </p:extLst>
          </p:nvPr>
        </p:nvGraphicFramePr>
        <p:xfrm>
          <a:off x="1247775" y="4992911"/>
          <a:ext cx="5487988" cy="1014412"/>
        </p:xfrm>
        <a:graphic>
          <a:graphicData uri="http://schemas.openxmlformats.org/presentationml/2006/ole">
            <p:oleObj spid="_x0000_s874669" name="文档" r:id="rId6" imgW="5495590" imgH="1020084" progId="Word.Document.8">
              <p:embed/>
            </p:oleObj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20700" y="1052736"/>
            <a:ext cx="8299450" cy="2568575"/>
            <a:chOff x="520" y="831"/>
            <a:chExt cx="5063" cy="1618"/>
          </a:xfrm>
        </p:grpSpPr>
        <p:graphicFrame>
          <p:nvGraphicFramePr>
            <p:cNvPr id="3078" name="Object 3"/>
            <p:cNvGraphicFramePr>
              <a:graphicFrameLocks noChangeAspect="1"/>
            </p:cNvGraphicFramePr>
            <p:nvPr/>
          </p:nvGraphicFramePr>
          <p:xfrm>
            <a:off x="1370" y="831"/>
            <a:ext cx="2269" cy="391"/>
          </p:xfrm>
          <a:graphic>
            <a:graphicData uri="http://schemas.openxmlformats.org/presentationml/2006/ole">
              <p:oleObj spid="_x0000_s874670" name="文档" r:id="rId7" imgW="3593270" imgH="620322" progId="Word.Document.8">
                <p:embed/>
              </p:oleObj>
            </a:graphicData>
          </a:graphic>
        </p:graphicFrame>
        <p:sp>
          <p:nvSpPr>
            <p:cNvPr id="3089" name="Text Box 4"/>
            <p:cNvSpPr txBox="1">
              <a:spLocks noChangeArrowheads="1"/>
            </p:cNvSpPr>
            <p:nvPr/>
          </p:nvSpPr>
          <p:spPr bwMode="auto">
            <a:xfrm>
              <a:off x="520" y="84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 dirty="0">
                  <a:solidFill>
                    <a:srgbClr val="0000FF"/>
                  </a:solidFill>
                  <a:ea typeface="黑体" pitchFamily="2" charset="-122"/>
                </a:rPr>
                <a:t>定义：</a:t>
              </a:r>
            </a:p>
          </p:txBody>
        </p:sp>
        <p:graphicFrame>
          <p:nvGraphicFramePr>
            <p:cNvPr id="3079" name="Object 10"/>
            <p:cNvGraphicFramePr>
              <a:graphicFrameLocks noChangeAspect="1"/>
            </p:cNvGraphicFramePr>
            <p:nvPr/>
          </p:nvGraphicFramePr>
          <p:xfrm>
            <a:off x="3026" y="835"/>
            <a:ext cx="1983" cy="417"/>
          </p:xfrm>
          <a:graphic>
            <a:graphicData uri="http://schemas.openxmlformats.org/presentationml/2006/ole">
              <p:oleObj spid="_x0000_s874671" name="文档" r:id="rId8" imgW="3142963" imgH="666271" progId="Word.Document.8">
                <p:embed/>
              </p:oleObj>
            </a:graphicData>
          </a:graphic>
        </p:graphicFrame>
        <p:graphicFrame>
          <p:nvGraphicFramePr>
            <p:cNvPr id="3080" name="Object 11"/>
            <p:cNvGraphicFramePr>
              <a:graphicFrameLocks noChangeAspect="1"/>
            </p:cNvGraphicFramePr>
            <p:nvPr/>
          </p:nvGraphicFramePr>
          <p:xfrm>
            <a:off x="2100" y="1200"/>
            <a:ext cx="1513" cy="378"/>
          </p:xfrm>
          <a:graphic>
            <a:graphicData uri="http://schemas.openxmlformats.org/presentationml/2006/ole">
              <p:oleObj spid="_x0000_s874672" name="文档" r:id="rId9" imgW="2403172" imgH="601942" progId="Word.Document.8">
                <p:embed/>
              </p:oleObj>
            </a:graphicData>
          </a:graphic>
        </p:graphicFrame>
        <p:graphicFrame>
          <p:nvGraphicFramePr>
            <p:cNvPr id="3081" name="Object 12"/>
            <p:cNvGraphicFramePr>
              <a:graphicFrameLocks noChangeAspect="1"/>
            </p:cNvGraphicFramePr>
            <p:nvPr/>
          </p:nvGraphicFramePr>
          <p:xfrm>
            <a:off x="3196" y="1200"/>
            <a:ext cx="2100" cy="365"/>
          </p:xfrm>
          <a:graphic>
            <a:graphicData uri="http://schemas.openxmlformats.org/presentationml/2006/ole">
              <p:oleObj spid="_x0000_s874673" name="文档" r:id="rId10" imgW="3326762" imgH="592752" progId="Word.Document.8">
                <p:embed/>
              </p:oleObj>
            </a:graphicData>
          </a:graphic>
        </p:graphicFrame>
        <p:graphicFrame>
          <p:nvGraphicFramePr>
            <p:cNvPr id="3082" name="Object 13"/>
            <p:cNvGraphicFramePr>
              <a:graphicFrameLocks noChangeAspect="1"/>
            </p:cNvGraphicFramePr>
            <p:nvPr/>
          </p:nvGraphicFramePr>
          <p:xfrm>
            <a:off x="574" y="1578"/>
            <a:ext cx="2296" cy="405"/>
          </p:xfrm>
          <a:graphic>
            <a:graphicData uri="http://schemas.openxmlformats.org/presentationml/2006/ole">
              <p:oleObj spid="_x0000_s874674" name="文档" r:id="rId11" imgW="3648410" imgH="638702" progId="Word.Document.8">
                <p:embed/>
              </p:oleObj>
            </a:graphicData>
          </a:graphic>
        </p:graphicFrame>
        <p:graphicFrame>
          <p:nvGraphicFramePr>
            <p:cNvPr id="3083" name="Object 14"/>
            <p:cNvGraphicFramePr>
              <a:graphicFrameLocks noChangeAspect="1"/>
            </p:cNvGraphicFramePr>
            <p:nvPr/>
          </p:nvGraphicFramePr>
          <p:xfrm>
            <a:off x="2622" y="1578"/>
            <a:ext cx="2961" cy="418"/>
          </p:xfrm>
          <a:graphic>
            <a:graphicData uri="http://schemas.openxmlformats.org/presentationml/2006/ole">
              <p:oleObj spid="_x0000_s874675" name="文档" r:id="rId12" imgW="4696064" imgH="666271" progId="Word.Document.8">
                <p:embed/>
              </p:oleObj>
            </a:graphicData>
          </a:graphic>
        </p:graphicFrame>
        <p:graphicFrame>
          <p:nvGraphicFramePr>
            <p:cNvPr id="3084" name="Object 15"/>
            <p:cNvGraphicFramePr>
              <a:graphicFrameLocks noChangeAspect="1"/>
            </p:cNvGraphicFramePr>
            <p:nvPr/>
          </p:nvGraphicFramePr>
          <p:xfrm>
            <a:off x="574" y="1200"/>
            <a:ext cx="1787" cy="417"/>
          </p:xfrm>
          <a:graphic>
            <a:graphicData uri="http://schemas.openxmlformats.org/presentationml/2006/ole">
              <p:oleObj spid="_x0000_s874676" name="文档" r:id="rId13" imgW="2844289" imgH="666271" progId="Word.Document.8">
                <p:embed/>
              </p:oleObj>
            </a:graphicData>
          </a:graphic>
        </p:graphicFrame>
        <p:graphicFrame>
          <p:nvGraphicFramePr>
            <p:cNvPr id="3085" name="Object 16"/>
            <p:cNvGraphicFramePr>
              <a:graphicFrameLocks noChangeAspect="1"/>
            </p:cNvGraphicFramePr>
            <p:nvPr/>
          </p:nvGraphicFramePr>
          <p:xfrm>
            <a:off x="564" y="2003"/>
            <a:ext cx="3339" cy="446"/>
          </p:xfrm>
          <a:graphic>
            <a:graphicData uri="http://schemas.openxmlformats.org/presentationml/2006/ole">
              <p:oleObj spid="_x0000_s874677" name="Document" r:id="rId14" imgW="5330547" imgH="698116" progId="Word.Document.8">
                <p:embed/>
              </p:oleObj>
            </a:graphicData>
          </a:graphic>
        </p:graphicFrame>
      </p:grpSp>
      <p:sp>
        <p:nvSpPr>
          <p:cNvPr id="308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68424" y="304800"/>
            <a:ext cx="6219800" cy="675928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一、原函数与不定积分的概念</a:t>
            </a:r>
          </a:p>
        </p:txBody>
      </p:sp>
    </p:spTree>
    <p:extLst>
      <p:ext uri="{BB962C8B-B14F-4D97-AF65-F5344CB8AC3E}">
        <p14:creationId xmlns:p14="http://schemas.microsoft.com/office/powerpoint/2010/main" xmlns="" val="3212456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0" dirty="0">
                <a:solidFill>
                  <a:srgbClr val="0000FF"/>
                </a:solidFill>
                <a:ea typeface="黑体" pitchFamily="2" charset="-122"/>
              </a:rPr>
              <a:t>原函数存在定理：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525588" y="1138238"/>
          <a:ext cx="5942012" cy="463550"/>
        </p:xfrm>
        <a:graphic>
          <a:graphicData uri="http://schemas.openxmlformats.org/presentationml/2006/ole">
            <p:oleObj spid="_x0000_s875592" name="Document" r:id="rId3" imgW="5328745" imgH="459452" progId="Word.Document.8">
              <p:embed/>
            </p:oleObj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2860675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9900FF"/>
                </a:solidFill>
              </a:rPr>
              <a:t>简言之：</a:t>
            </a:r>
            <a:r>
              <a:rPr lang="zh-CN" altLang="en-US" sz="2800" b="1" u="sng" baseline="0" dirty="0">
                <a:solidFill>
                  <a:srgbClr val="9900FF"/>
                </a:solidFill>
              </a:rPr>
              <a:t>连续函数一定有原函数</a:t>
            </a:r>
            <a:r>
              <a:rPr lang="en-US" altLang="zh-CN" sz="2800" b="1" baseline="0" dirty="0">
                <a:solidFill>
                  <a:srgbClr val="9900FF"/>
                </a:solidFill>
              </a:rPr>
              <a:t>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06438" y="35052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问题：</a:t>
            </a:r>
            <a:endParaRPr lang="zh-CN" altLang="en-US" sz="2800" b="1" baseline="0" dirty="0">
              <a:solidFill>
                <a:srgbClr val="0000FF"/>
              </a:solidFill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752600" y="35052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baseline="0"/>
              <a:t>(1) </a:t>
            </a:r>
            <a:r>
              <a:rPr lang="zh-CN" altLang="en-US" sz="2800" b="1" baseline="0"/>
              <a:t>原函数是否唯一？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2000" y="4648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例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333500" y="4527550"/>
          <a:ext cx="2324100" cy="596900"/>
        </p:xfrm>
        <a:graphic>
          <a:graphicData uri="http://schemas.openxmlformats.org/presentationml/2006/ole">
            <p:oleObj spid="_x0000_s875593" name="公式" r:id="rId4" imgW="2324100" imgH="596900" progId="Equation.3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254500" y="4572000"/>
          <a:ext cx="2959100" cy="596900"/>
        </p:xfrm>
        <a:graphic>
          <a:graphicData uri="http://schemas.openxmlformats.org/presentationml/2006/ole">
            <p:oleObj spid="_x0000_s875594" name="公式" r:id="rId5" imgW="2959100" imgH="596900" progId="Equation.3">
              <p:embed/>
            </p:oleObj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765175" y="1698625"/>
          <a:ext cx="6931025" cy="663575"/>
        </p:xfrm>
        <a:graphic>
          <a:graphicData uri="http://schemas.openxmlformats.org/presentationml/2006/ole">
            <p:oleObj spid="_x0000_s875595" name="文档" r:id="rId6" imgW="6409990" imgH="661676" progId="Word.Document.8">
              <p:embed/>
            </p:oleObj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841375" y="2276475"/>
          <a:ext cx="5403850" cy="476250"/>
        </p:xfrm>
        <a:graphic>
          <a:graphicData uri="http://schemas.openxmlformats.org/presentationml/2006/ole">
            <p:oleObj spid="_x0000_s875596" name="文档" r:id="rId7" imgW="5403690" imgH="477877" progId="Word.Document.8">
              <p:embed/>
            </p:oleObj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1752600" y="4038600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baseline="0"/>
              <a:t>(2) </a:t>
            </a:r>
            <a:r>
              <a:rPr lang="zh-CN" altLang="en-US" sz="2800" b="1" baseline="0"/>
              <a:t>若不唯一它们之间有什么联系？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705350" y="5157788"/>
            <a:ext cx="260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baseline="0" dirty="0">
                <a:solidFill>
                  <a:srgbClr val="FF0000"/>
                </a:solidFill>
              </a:rPr>
              <a:t>C </a:t>
            </a:r>
            <a:r>
              <a:rPr lang="en-US" altLang="en-US" sz="2800" b="1" baseline="0" dirty="0" err="1">
                <a:solidFill>
                  <a:srgbClr val="FF0000"/>
                </a:solidFill>
              </a:rPr>
              <a:t>为任意常数</a:t>
            </a:r>
            <a:endParaRPr lang="en-US" altLang="en-US" sz="2800" b="1" baseline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9114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4" grpId="0" autoUpdateAnimBg="0"/>
      <p:bldP spid="32775" grpId="0" autoUpdateAnimBg="0"/>
      <p:bldP spid="32783" grpId="0" autoUpdateAnimBg="0"/>
      <p:bldP spid="327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Text Box 2"/>
          <p:cNvSpPr txBox="1">
            <a:spLocks noChangeArrowheads="1"/>
          </p:cNvSpPr>
          <p:nvPr/>
        </p:nvSpPr>
        <p:spPr bwMode="auto">
          <a:xfrm>
            <a:off x="825500" y="260350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0">
                <a:solidFill>
                  <a:srgbClr val="0000FF"/>
                </a:solidFill>
                <a:ea typeface="黑体" pitchFamily="2" charset="-122"/>
              </a:rPr>
              <a:t>关于原函数的说明：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88" y="1009650"/>
            <a:ext cx="7543800" cy="519113"/>
            <a:chOff x="576" y="1344"/>
            <a:chExt cx="4752" cy="327"/>
          </a:xfrm>
        </p:grpSpPr>
        <p:sp>
          <p:nvSpPr>
            <p:cNvPr id="5136" name="Text Box 4"/>
            <p:cNvSpPr txBox="1">
              <a:spLocks noChangeArrowheads="1"/>
            </p:cNvSpPr>
            <p:nvPr/>
          </p:nvSpPr>
          <p:spPr bwMode="auto">
            <a:xfrm>
              <a:off x="576" y="1344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baseline="0"/>
                <a:t>(1) </a:t>
              </a:r>
              <a:r>
                <a:rPr lang="zh-CN" altLang="en-US" sz="2800" b="1" baseline="0"/>
                <a:t>若                            ，则对于任意常数     ，</a:t>
              </a:r>
            </a:p>
          </p:txBody>
        </p:sp>
        <p:graphicFrame>
          <p:nvGraphicFramePr>
            <p:cNvPr id="5127" name="Object 1029"/>
            <p:cNvGraphicFramePr>
              <a:graphicFrameLocks noChangeAspect="1"/>
            </p:cNvGraphicFramePr>
            <p:nvPr/>
          </p:nvGraphicFramePr>
          <p:xfrm>
            <a:off x="1440" y="1383"/>
            <a:ext cx="1344" cy="271"/>
          </p:xfrm>
          <a:graphic>
            <a:graphicData uri="http://schemas.openxmlformats.org/presentationml/2006/ole">
              <p:oleObj spid="_x0000_s876644" name="公式" r:id="rId3" imgW="2133600" imgH="431800" progId="Equation.3">
                <p:embed/>
              </p:oleObj>
            </a:graphicData>
          </a:graphic>
        </p:graphicFrame>
        <p:graphicFrame>
          <p:nvGraphicFramePr>
            <p:cNvPr id="5128" name="Object 1030"/>
            <p:cNvGraphicFramePr>
              <a:graphicFrameLocks noChangeAspect="1"/>
            </p:cNvGraphicFramePr>
            <p:nvPr/>
          </p:nvGraphicFramePr>
          <p:xfrm>
            <a:off x="4656" y="1423"/>
            <a:ext cx="199" cy="208"/>
          </p:xfrm>
          <a:graphic>
            <a:graphicData uri="http://schemas.openxmlformats.org/presentationml/2006/ole">
              <p:oleObj spid="_x0000_s876645" name="公式" r:id="rId4" imgW="317362" imgH="330057" progId="Equation.3">
                <p:embed/>
              </p:oleObj>
            </a:graphicData>
          </a:graphic>
        </p:graphicFrame>
      </p:grpSp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1739900" y="1604963"/>
          <a:ext cx="5383213" cy="620712"/>
        </p:xfrm>
        <a:graphic>
          <a:graphicData uri="http://schemas.openxmlformats.org/presentationml/2006/ole">
            <p:oleObj spid="_x0000_s876646" name="文档" r:id="rId5" imgW="5068257" imgH="592752" progId="Word.Document.8">
              <p:embed/>
            </p:oleObj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625600" y="299085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则</a:t>
            </a:r>
          </a:p>
        </p:txBody>
      </p:sp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2235200" y="3105150"/>
          <a:ext cx="2654300" cy="404813"/>
        </p:xfrm>
        <a:graphic>
          <a:graphicData uri="http://schemas.openxmlformats.org/presentationml/2006/ole">
            <p:oleObj spid="_x0000_s876647" name="公式" r:id="rId6" imgW="2654300" imgH="406400" progId="Equation.3">
              <p:embed/>
            </p:oleObj>
          </a:graphicData>
        </a:graphic>
      </p:graphicFrame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844550" y="3949700"/>
            <a:ext cx="106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baseline="0" dirty="0">
              <a:solidFill>
                <a:srgbClr val="0000FF"/>
              </a:solidFill>
            </a:endParaRPr>
          </a:p>
        </p:txBody>
      </p:sp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1676400" y="3797300"/>
          <a:ext cx="5867400" cy="609600"/>
        </p:xfrm>
        <a:graphic>
          <a:graphicData uri="http://schemas.openxmlformats.org/presentationml/2006/ole">
            <p:oleObj spid="_x0000_s876648" name="公式" r:id="rId7" imgW="5435600" imgH="609600" progId="Equation.3">
              <p:embed/>
            </p:oleObj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/>
        </p:nvGraphicFramePr>
        <p:xfrm>
          <a:off x="2273300" y="4559300"/>
          <a:ext cx="2857500" cy="404813"/>
        </p:xfrm>
        <a:graphic>
          <a:graphicData uri="http://schemas.openxmlformats.org/presentationml/2006/ole">
            <p:oleObj spid="_x0000_s876649" name="公式" r:id="rId8" imgW="2857500" imgH="406400" progId="Equation.3">
              <p:embed/>
            </p:oleObj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1778000" y="5221288"/>
          <a:ext cx="3238500" cy="404812"/>
        </p:xfrm>
        <a:graphic>
          <a:graphicData uri="http://schemas.openxmlformats.org/presentationml/2006/ole">
            <p:oleObj spid="_x0000_s876650" name="公式" r:id="rId9" imgW="3238500" imgH="406400" progId="Equation.3">
              <p:embed/>
            </p:oleObj>
          </a:graphicData>
        </a:graphic>
      </p:graphicFrame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992688" y="2997200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baseline="0" dirty="0">
                <a:solidFill>
                  <a:srgbClr val="FF0000"/>
                </a:solidFill>
              </a:rPr>
              <a:t>C </a:t>
            </a:r>
            <a:r>
              <a:rPr lang="en-US" altLang="en-US" sz="2800" b="1" baseline="0" dirty="0" err="1">
                <a:solidFill>
                  <a:srgbClr val="FF0000"/>
                </a:solidFill>
              </a:rPr>
              <a:t>为任意常数</a:t>
            </a:r>
            <a:endParaRPr lang="en-US" altLang="en-US" sz="2800" b="1" baseline="0" dirty="0">
              <a:solidFill>
                <a:srgbClr val="FF0000"/>
              </a:solidFill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281613" y="5141913"/>
            <a:ext cx="260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 baseline="0" dirty="0">
                <a:solidFill>
                  <a:srgbClr val="FF0000"/>
                </a:solidFill>
              </a:rPr>
              <a:t>C </a:t>
            </a:r>
            <a:r>
              <a:rPr lang="en-US" altLang="en-US" sz="2800" b="1" baseline="0" dirty="0" err="1">
                <a:solidFill>
                  <a:srgbClr val="FF0000"/>
                </a:solidFill>
              </a:rPr>
              <a:t>为任意常数</a:t>
            </a:r>
            <a:endParaRPr lang="en-US" altLang="en-US" sz="2800" b="1" baseline="0" dirty="0">
              <a:solidFill>
                <a:srgbClr val="FF0000"/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900113" y="2262188"/>
            <a:ext cx="7345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baseline="0"/>
              <a:t>(2)   </a:t>
            </a:r>
            <a:r>
              <a:rPr lang="zh-CN" altLang="en-US" sz="2800" b="1" baseline="0"/>
              <a:t>若  </a:t>
            </a:r>
            <a:r>
              <a:rPr lang="en-US" altLang="zh-CN" sz="2800" b="1" i="1" baseline="0"/>
              <a:t>F</a:t>
            </a:r>
            <a:r>
              <a:rPr lang="en-US" altLang="zh-CN" sz="2800" b="1" baseline="0"/>
              <a:t>(</a:t>
            </a:r>
            <a:r>
              <a:rPr lang="en-US" altLang="zh-CN" sz="2800" b="1" i="1" baseline="0"/>
              <a:t>x</a:t>
            </a:r>
            <a:r>
              <a:rPr lang="en-US" altLang="zh-CN" sz="2800" b="1" baseline="0"/>
              <a:t>)  </a:t>
            </a:r>
            <a:r>
              <a:rPr lang="zh-CN" altLang="en-US" sz="2800" b="1" baseline="0"/>
              <a:t>和   </a:t>
            </a:r>
            <a:r>
              <a:rPr lang="en-US" altLang="zh-CN" sz="2800" b="1" i="1" baseline="0"/>
              <a:t>G</a:t>
            </a:r>
            <a:r>
              <a:rPr lang="en-US" altLang="zh-CN" sz="2800" b="1" baseline="0"/>
              <a:t>(</a:t>
            </a:r>
            <a:r>
              <a:rPr lang="en-US" altLang="zh-CN" sz="2800" b="1" i="1" baseline="0"/>
              <a:t>x</a:t>
            </a:r>
            <a:r>
              <a:rPr lang="en-US" altLang="zh-CN" sz="2800" b="1" baseline="0"/>
              <a:t>)   </a:t>
            </a:r>
            <a:r>
              <a:rPr lang="zh-CN" altLang="en-US" sz="2800" b="1" baseline="0"/>
              <a:t>都是  </a:t>
            </a:r>
            <a:r>
              <a:rPr lang="en-US" altLang="zh-CN" sz="2800" b="1" i="1" baseline="0"/>
              <a:t>f</a:t>
            </a:r>
            <a:r>
              <a:rPr lang="en-US" altLang="zh-CN" sz="2800" b="1" baseline="0"/>
              <a:t>(</a:t>
            </a:r>
            <a:r>
              <a:rPr lang="en-US" altLang="zh-CN" sz="2800" b="1" i="1" baseline="0"/>
              <a:t>x</a:t>
            </a:r>
            <a:r>
              <a:rPr lang="en-US" altLang="zh-CN" sz="2800" b="1" baseline="0"/>
              <a:t>) </a:t>
            </a:r>
            <a:r>
              <a:rPr lang="zh-CN" altLang="en-US" sz="2800" b="1" baseline="0"/>
              <a:t>的原函数，</a:t>
            </a:r>
          </a:p>
        </p:txBody>
      </p:sp>
    </p:spTree>
    <p:extLst>
      <p:ext uri="{BB962C8B-B14F-4D97-AF65-F5344CB8AC3E}">
        <p14:creationId xmlns:p14="http://schemas.microsoft.com/office/powerpoint/2010/main" xmlns="" val="2524291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utoUpdateAnimBg="0"/>
      <p:bldP spid="33810" grpId="0" autoUpdateAnimBg="0"/>
      <p:bldP spid="33817" grpId="0" autoUpdateAnimBg="0"/>
      <p:bldP spid="33818" grpId="0" autoUpdateAnimBg="0"/>
      <p:bldP spid="338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99150" y="3689350"/>
            <a:ext cx="641350" cy="2406650"/>
            <a:chOff x="3716" y="2324"/>
            <a:chExt cx="404" cy="1516"/>
          </a:xfrm>
        </p:grpSpPr>
        <p:sp>
          <p:nvSpPr>
            <p:cNvPr id="6166" name="Rectangle 3"/>
            <p:cNvSpPr>
              <a:spLocks noChangeArrowheads="1"/>
            </p:cNvSpPr>
            <p:nvPr/>
          </p:nvSpPr>
          <p:spPr bwMode="auto">
            <a:xfrm>
              <a:off x="3716" y="2324"/>
              <a:ext cx="384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4"/>
            <p:cNvSpPr txBox="1">
              <a:spLocks noChangeArrowheads="1"/>
            </p:cNvSpPr>
            <p:nvPr/>
          </p:nvSpPr>
          <p:spPr bwMode="auto">
            <a:xfrm>
              <a:off x="3735" y="2736"/>
              <a:ext cx="385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任意常数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5813" y="3581400"/>
            <a:ext cx="611187" cy="2133600"/>
            <a:chOff x="1295" y="2256"/>
            <a:chExt cx="385" cy="1344"/>
          </a:xfrm>
        </p:grpSpPr>
        <p:sp>
          <p:nvSpPr>
            <p:cNvPr id="6164" name="Rectangle 6"/>
            <p:cNvSpPr>
              <a:spLocks noChangeArrowheads="1"/>
            </p:cNvSpPr>
            <p:nvPr/>
          </p:nvSpPr>
          <p:spPr bwMode="auto">
            <a:xfrm>
              <a:off x="1344" y="2256"/>
              <a:ext cx="240" cy="57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7"/>
            <p:cNvSpPr txBox="1">
              <a:spLocks noChangeArrowheads="1"/>
            </p:cNvSpPr>
            <p:nvPr/>
          </p:nvSpPr>
          <p:spPr bwMode="auto">
            <a:xfrm>
              <a:off x="1295" y="2832"/>
              <a:ext cx="38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>
                  <a:solidFill>
                    <a:schemeClr val="accent2"/>
                  </a:solidFill>
                </a:rPr>
                <a:t>积分号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514600" y="3657600"/>
            <a:ext cx="990600" cy="2209800"/>
            <a:chOff x="1584" y="2304"/>
            <a:chExt cx="624" cy="1392"/>
          </a:xfrm>
        </p:grpSpPr>
        <p:sp>
          <p:nvSpPr>
            <p:cNvPr id="6162" name="Rectangle 9"/>
            <p:cNvSpPr>
              <a:spLocks noChangeArrowheads="1"/>
            </p:cNvSpPr>
            <p:nvPr/>
          </p:nvSpPr>
          <p:spPr bwMode="auto">
            <a:xfrm>
              <a:off x="1584" y="2304"/>
              <a:ext cx="624" cy="43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Text Box 10"/>
            <p:cNvSpPr txBox="1">
              <a:spLocks noChangeArrowheads="1"/>
            </p:cNvSpPr>
            <p:nvPr/>
          </p:nvSpPr>
          <p:spPr bwMode="auto">
            <a:xfrm>
              <a:off x="1728" y="2736"/>
              <a:ext cx="385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被积函数</a:t>
              </a:r>
            </a:p>
          </p:txBody>
        </p:sp>
      </p:grp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219200" y="865188"/>
            <a:ext cx="480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baseline="0">
                <a:solidFill>
                  <a:srgbClr val="0000FF"/>
                </a:solidFill>
                <a:ea typeface="黑体" pitchFamily="2" charset="-122"/>
              </a:rPr>
              <a:t>不定积分的定义：</a:t>
            </a:r>
          </a:p>
        </p:txBody>
      </p:sp>
      <p:graphicFrame>
        <p:nvGraphicFramePr>
          <p:cNvPr id="79872" name="Object 1024"/>
          <p:cNvGraphicFramePr>
            <a:graphicFrameLocks noChangeAspect="1"/>
          </p:cNvGraphicFramePr>
          <p:nvPr/>
        </p:nvGraphicFramePr>
        <p:xfrm>
          <a:off x="1987550" y="1531938"/>
          <a:ext cx="2339975" cy="704850"/>
        </p:xfrm>
        <a:graphic>
          <a:graphicData uri="http://schemas.openxmlformats.org/presentationml/2006/ole">
            <p:oleObj spid="_x0000_s877654" name="文档" r:id="rId3" imgW="2348811" imgH="704234" progId="Word.Document.8">
              <p:embed/>
            </p:oleObj>
          </a:graphicData>
        </a:graphic>
      </p:graphicFrame>
      <p:graphicFrame>
        <p:nvGraphicFramePr>
          <p:cNvPr id="79873" name="Object 1025"/>
          <p:cNvGraphicFramePr>
            <a:graphicFrameLocks noChangeAspect="1"/>
          </p:cNvGraphicFramePr>
          <p:nvPr/>
        </p:nvGraphicFramePr>
        <p:xfrm>
          <a:off x="2209800" y="3657600"/>
          <a:ext cx="4197350" cy="728663"/>
        </p:xfrm>
        <a:graphic>
          <a:graphicData uri="http://schemas.openxmlformats.org/presentationml/2006/ole">
            <p:oleObj spid="_x0000_s877655" name="公式" r:id="rId4" imgW="3289300" imgH="571500" progId="Equation.3">
              <p:embed/>
            </p:oleObj>
          </a:graphicData>
        </a:graphic>
      </p:graphicFrame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514600" y="3733800"/>
            <a:ext cx="1676400" cy="2514600"/>
            <a:chOff x="1584" y="2352"/>
            <a:chExt cx="1056" cy="1584"/>
          </a:xfrm>
        </p:grpSpPr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1584" y="2352"/>
              <a:ext cx="1008" cy="3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6"/>
            <p:cNvSpPr txBox="1">
              <a:spLocks noChangeArrowheads="1"/>
            </p:cNvSpPr>
            <p:nvPr/>
          </p:nvSpPr>
          <p:spPr bwMode="auto">
            <a:xfrm>
              <a:off x="2255" y="2688"/>
              <a:ext cx="385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>
                  <a:solidFill>
                    <a:schemeClr val="accent2"/>
                  </a:solidFill>
                </a:rPr>
                <a:t>被积表达式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997325" y="4114800"/>
            <a:ext cx="1144588" cy="1981200"/>
            <a:chOff x="2544" y="2592"/>
            <a:chExt cx="721" cy="1248"/>
          </a:xfrm>
        </p:grpSpPr>
        <p:sp>
          <p:nvSpPr>
            <p:cNvPr id="6158" name="Text Box 18"/>
            <p:cNvSpPr txBox="1">
              <a:spLocks noChangeArrowheads="1"/>
            </p:cNvSpPr>
            <p:nvPr/>
          </p:nvSpPr>
          <p:spPr bwMode="auto">
            <a:xfrm>
              <a:off x="2880" y="2832"/>
              <a:ext cx="385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/>
                <a:t>积分变量</a:t>
              </a:r>
            </a:p>
          </p:txBody>
        </p:sp>
        <p:sp>
          <p:nvSpPr>
            <p:cNvPr id="6159" name="Line 19"/>
            <p:cNvSpPr>
              <a:spLocks noChangeShapeType="1"/>
            </p:cNvSpPr>
            <p:nvPr/>
          </p:nvSpPr>
          <p:spPr bwMode="auto">
            <a:xfrm>
              <a:off x="2544" y="2592"/>
              <a:ext cx="48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9874" name="Object 1026"/>
          <p:cNvGraphicFramePr>
            <a:graphicFrameLocks noChangeAspect="1"/>
          </p:cNvGraphicFramePr>
          <p:nvPr/>
        </p:nvGraphicFramePr>
        <p:xfrm>
          <a:off x="3995738" y="1531938"/>
          <a:ext cx="4248150" cy="766762"/>
        </p:xfrm>
        <a:graphic>
          <a:graphicData uri="http://schemas.openxmlformats.org/presentationml/2006/ole">
            <p:oleObj spid="_x0000_s877656" name="文档" r:id="rId5" imgW="4066553" imgH="781146" progId="Word.Document.8">
              <p:embed/>
            </p:oleObj>
          </a:graphicData>
        </a:graphic>
      </p:graphicFrame>
      <p:graphicFrame>
        <p:nvGraphicFramePr>
          <p:cNvPr id="79875" name="Object 1027"/>
          <p:cNvGraphicFramePr>
            <a:graphicFrameLocks noChangeAspect="1"/>
          </p:cNvGraphicFramePr>
          <p:nvPr/>
        </p:nvGraphicFramePr>
        <p:xfrm>
          <a:off x="1304925" y="2090738"/>
          <a:ext cx="2919413" cy="725487"/>
        </p:xfrm>
        <a:graphic>
          <a:graphicData uri="http://schemas.openxmlformats.org/presentationml/2006/ole">
            <p:oleObj spid="_x0000_s877657" name="文档" r:id="rId6" imgW="2931594" imgH="726006" progId="Word.Document.8">
              <p:embed/>
            </p:oleObj>
          </a:graphicData>
        </a:graphic>
      </p:graphicFrame>
      <p:graphicFrame>
        <p:nvGraphicFramePr>
          <p:cNvPr id="79876" name="Object 1028"/>
          <p:cNvGraphicFramePr>
            <a:graphicFrameLocks noChangeAspect="1"/>
          </p:cNvGraphicFramePr>
          <p:nvPr/>
        </p:nvGraphicFramePr>
        <p:xfrm>
          <a:off x="3805238" y="2090738"/>
          <a:ext cx="4438650" cy="746125"/>
        </p:xfrm>
        <a:graphic>
          <a:graphicData uri="http://schemas.openxmlformats.org/presentationml/2006/ole">
            <p:oleObj spid="_x0000_s877658" name="文档" r:id="rId7" imgW="4287551" imgH="743818" progId="Word.Document.8">
              <p:embed/>
            </p:oleObj>
          </a:graphicData>
        </a:graphic>
      </p:graphicFrame>
      <p:graphicFrame>
        <p:nvGraphicFramePr>
          <p:cNvPr id="79877" name="Object 1029"/>
          <p:cNvGraphicFramePr>
            <a:graphicFrameLocks noChangeAspect="1"/>
          </p:cNvGraphicFramePr>
          <p:nvPr/>
        </p:nvGraphicFramePr>
        <p:xfrm>
          <a:off x="1295400" y="2733675"/>
          <a:ext cx="4595813" cy="682625"/>
        </p:xfrm>
        <a:graphic>
          <a:graphicData uri="http://schemas.openxmlformats.org/presentationml/2006/ole">
            <p:oleObj spid="_x0000_s877659" name="文档" r:id="rId8" imgW="4619244" imgH="68275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274388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2"/>
          <p:cNvSpPr txBox="1">
            <a:spLocks noChangeArrowheads="1"/>
          </p:cNvSpPr>
          <p:nvPr/>
        </p:nvSpPr>
        <p:spPr bwMode="auto">
          <a:xfrm>
            <a:off x="1239838" y="622300"/>
            <a:ext cx="13879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baseline="0" dirty="0">
                <a:solidFill>
                  <a:srgbClr val="0000FF"/>
                </a:solidFill>
              </a:rPr>
              <a:t>   </a:t>
            </a:r>
            <a:r>
              <a:rPr lang="zh-CN" altLang="en-US" sz="2800" b="1" baseline="0" dirty="0"/>
              <a:t>求</a:t>
            </a:r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2503488" y="609600"/>
          <a:ext cx="1079500" cy="531813"/>
        </p:xfrm>
        <a:graphic>
          <a:graphicData uri="http://schemas.openxmlformats.org/presentationml/2006/ole">
            <p:oleObj spid="_x0000_s878678" name="公式" r:id="rId3" imgW="1079032" imgH="533169" progId="Equation.3">
              <p:embed/>
            </p:oleObj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39838" y="15367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baseline="0">
              <a:solidFill>
                <a:srgbClr val="0000FF"/>
              </a:solidFill>
            </a:endParaRPr>
          </a:p>
        </p:txBody>
      </p:sp>
      <p:graphicFrame>
        <p:nvGraphicFramePr>
          <p:cNvPr id="80897" name="Object 1025"/>
          <p:cNvGraphicFramePr>
            <a:graphicFrameLocks noChangeAspect="1"/>
          </p:cNvGraphicFramePr>
          <p:nvPr/>
        </p:nvGraphicFramePr>
        <p:xfrm>
          <a:off x="1906588" y="1141413"/>
          <a:ext cx="2146300" cy="1206500"/>
        </p:xfrm>
        <a:graphic>
          <a:graphicData uri="http://schemas.openxmlformats.org/presentationml/2006/ole">
            <p:oleObj spid="_x0000_s878679" name="公式" r:id="rId4" imgW="2146300" imgH="1206500" progId="Equation.3">
              <p:embed/>
            </p:oleObj>
          </a:graphicData>
        </a:graphic>
      </p:graphicFrame>
      <p:graphicFrame>
        <p:nvGraphicFramePr>
          <p:cNvPr id="80898" name="Object 1026"/>
          <p:cNvGraphicFramePr>
            <a:graphicFrameLocks noChangeAspect="1"/>
          </p:cNvGraphicFramePr>
          <p:nvPr/>
        </p:nvGraphicFramePr>
        <p:xfrm>
          <a:off x="4395788" y="1358900"/>
          <a:ext cx="2882900" cy="927100"/>
        </p:xfrm>
        <a:graphic>
          <a:graphicData uri="http://schemas.openxmlformats.org/presentationml/2006/ole">
            <p:oleObj spid="_x0000_s878680" name="公式" r:id="rId5" imgW="2882900" imgH="927100" progId="Equation.3">
              <p:embed/>
            </p:oleObj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239838" y="37607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baseline="0">
              <a:solidFill>
                <a:srgbClr val="0000FF"/>
              </a:solidFill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19200" y="2667000"/>
            <a:ext cx="3016250" cy="914400"/>
            <a:chOff x="816" y="1912"/>
            <a:chExt cx="1900" cy="576"/>
          </a:xfrm>
        </p:grpSpPr>
        <p:sp>
          <p:nvSpPr>
            <p:cNvPr id="7180" name="Text Box 9"/>
            <p:cNvSpPr txBox="1">
              <a:spLocks noChangeArrowheads="1"/>
            </p:cNvSpPr>
            <p:nvPr/>
          </p:nvSpPr>
          <p:spPr bwMode="auto">
            <a:xfrm>
              <a:off x="816" y="202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baseline="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baseline="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800" b="1" baseline="0" dirty="0">
                  <a:solidFill>
                    <a:srgbClr val="0000FF"/>
                  </a:solidFill>
                </a:rPr>
                <a:t>   </a:t>
              </a:r>
              <a:r>
                <a:rPr lang="zh-CN" altLang="en-US" sz="2800" b="1" baseline="0" dirty="0"/>
                <a:t>求</a:t>
              </a:r>
            </a:p>
          </p:txBody>
        </p:sp>
        <p:graphicFrame>
          <p:nvGraphicFramePr>
            <p:cNvPr id="7175" name="Object 1029"/>
            <p:cNvGraphicFramePr>
              <a:graphicFrameLocks noChangeAspect="1"/>
            </p:cNvGraphicFramePr>
            <p:nvPr/>
          </p:nvGraphicFramePr>
          <p:xfrm>
            <a:off x="1660" y="1912"/>
            <a:ext cx="1056" cy="576"/>
          </p:xfrm>
          <a:graphic>
            <a:graphicData uri="http://schemas.openxmlformats.org/presentationml/2006/ole">
              <p:oleObj spid="_x0000_s878681" name="公式" r:id="rId6" imgW="1676400" imgH="914400" progId="Equation.3">
                <p:embed/>
              </p:oleObj>
            </a:graphicData>
          </a:graphic>
        </p:graphicFrame>
      </p:grpSp>
      <p:graphicFrame>
        <p:nvGraphicFramePr>
          <p:cNvPr id="80899" name="Object 1027"/>
          <p:cNvGraphicFramePr>
            <a:graphicFrameLocks noChangeAspect="1"/>
          </p:cNvGraphicFramePr>
          <p:nvPr/>
        </p:nvGraphicFramePr>
        <p:xfrm>
          <a:off x="2027238" y="3619500"/>
          <a:ext cx="3771900" cy="889000"/>
        </p:xfrm>
        <a:graphic>
          <a:graphicData uri="http://schemas.openxmlformats.org/presentationml/2006/ole">
            <p:oleObj spid="_x0000_s878682" name="公式" r:id="rId7" imgW="3771900" imgH="889000" progId="Equation.3">
              <p:embed/>
            </p:oleObj>
          </a:graphicData>
        </a:graphic>
      </p:graphicFrame>
      <p:graphicFrame>
        <p:nvGraphicFramePr>
          <p:cNvPr id="80900" name="Object 1028"/>
          <p:cNvGraphicFramePr>
            <a:graphicFrameLocks noChangeAspect="1"/>
          </p:cNvGraphicFramePr>
          <p:nvPr/>
        </p:nvGraphicFramePr>
        <p:xfrm>
          <a:off x="2008188" y="4584700"/>
          <a:ext cx="4660900" cy="889000"/>
        </p:xfrm>
        <a:graphic>
          <a:graphicData uri="http://schemas.openxmlformats.org/presentationml/2006/ole">
            <p:oleObj spid="_x0000_s878683" name="公式" r:id="rId8" imgW="4660900" imgH="889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704038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baseline="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800" b="1" baseline="0" dirty="0">
                <a:solidFill>
                  <a:srgbClr val="0000FF"/>
                </a:solidFill>
              </a:rPr>
              <a:t>   </a:t>
            </a:r>
            <a:r>
              <a:rPr lang="zh-CN" altLang="en-US" sz="2800" b="1" baseline="0" dirty="0"/>
              <a:t>设曲线通过点（</a:t>
            </a:r>
            <a:r>
              <a:rPr lang="en-US" altLang="zh-CN" sz="2800" b="1" baseline="0" dirty="0"/>
              <a:t>1</a:t>
            </a:r>
            <a:r>
              <a:rPr lang="zh-CN" altLang="en-US" sz="2800" b="1" baseline="0" dirty="0"/>
              <a:t>，</a:t>
            </a:r>
            <a:r>
              <a:rPr lang="en-US" altLang="zh-CN" sz="2800" b="1" baseline="0" dirty="0"/>
              <a:t>2</a:t>
            </a:r>
            <a:r>
              <a:rPr lang="zh-CN" altLang="en-US" sz="2800" b="1" baseline="0" dirty="0"/>
              <a:t>），且其上任一点处的切线斜率等于这点横坐标的两倍，求此曲线方程</a:t>
            </a:r>
            <a:r>
              <a:rPr lang="en-US" altLang="zh-CN" sz="2800" b="1" baseline="0" dirty="0"/>
              <a:t>.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462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baseline="0" dirty="0">
              <a:solidFill>
                <a:srgbClr val="0000FF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295400" y="14478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设曲线方程为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530600" y="1536700"/>
          <a:ext cx="1549400" cy="404813"/>
        </p:xfrm>
        <a:graphic>
          <a:graphicData uri="http://schemas.openxmlformats.org/presentationml/2006/ole">
            <p:oleObj spid="_x0000_s879716" name="公式" r:id="rId3" imgW="1548728" imgH="406224" progId="Equation.3">
              <p:embed/>
            </p:oleObj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95400" y="22098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/>
              <a:t>根据题意知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429000" y="2057400"/>
          <a:ext cx="1371600" cy="889000"/>
        </p:xfrm>
        <a:graphic>
          <a:graphicData uri="http://schemas.openxmlformats.org/presentationml/2006/ole">
            <p:oleObj spid="_x0000_s879717" name="公式" r:id="rId4" imgW="1371600" imgH="889000" progId="Equation.3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1435100" y="3000375"/>
          <a:ext cx="4700588" cy="622300"/>
        </p:xfrm>
        <a:graphic>
          <a:graphicData uri="http://schemas.openxmlformats.org/presentationml/2006/ole">
            <p:oleObj spid="_x0000_s879718" name="文档" r:id="rId5" imgW="4696064" imgH="620322" progId="Word.Document.8">
              <p:embed/>
            </p:oleObj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416050" y="3703638"/>
          <a:ext cx="2908300" cy="633412"/>
        </p:xfrm>
        <a:graphic>
          <a:graphicData uri="http://schemas.openxmlformats.org/presentationml/2006/ole">
            <p:oleObj spid="_x0000_s879719" name="公式" r:id="rId6" imgW="2908300" imgH="635000" progId="Equation.3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870450" y="3695700"/>
          <a:ext cx="2667000" cy="481013"/>
        </p:xfrm>
        <a:graphic>
          <a:graphicData uri="http://schemas.openxmlformats.org/presentationml/2006/ole">
            <p:oleObj spid="_x0000_s879720" name="公式" r:id="rId7" imgW="2667000" imgH="482600" progId="Equation.3">
              <p:embed/>
            </p:oleObj>
          </a:graphicData>
        </a:graphic>
      </p:graphicFrame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1295400" y="4433888"/>
            <a:ext cx="3754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baseline="0"/>
              <a:t>由曲线通过点（</a:t>
            </a:r>
            <a:r>
              <a:rPr lang="en-US" altLang="zh-CN" sz="2800" b="1" baseline="0"/>
              <a:t>1</a:t>
            </a:r>
            <a:r>
              <a:rPr lang="zh-CN" altLang="en-US" sz="2800" b="1" baseline="0"/>
              <a:t>，</a:t>
            </a:r>
            <a:r>
              <a:rPr lang="en-US" altLang="zh-CN" sz="2800" b="1" baseline="0"/>
              <a:t>2</a:t>
            </a:r>
            <a:r>
              <a:rPr lang="zh-CN" altLang="en-US" sz="2800" b="1" baseline="0"/>
              <a:t>）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908550" y="4497388"/>
          <a:ext cx="1409700" cy="392112"/>
        </p:xfrm>
        <a:graphic>
          <a:graphicData uri="http://schemas.openxmlformats.org/presentationml/2006/ole">
            <p:oleObj spid="_x0000_s879721" name="公式" r:id="rId8" imgW="1409088" imgH="393529" progId="Equation.3">
              <p:embed/>
            </p:oleObj>
          </a:graphicData>
        </a:graphic>
      </p:graphicFrame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1295400" y="50434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baseline="0"/>
              <a:t>所求曲线方程为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3905250" y="5056188"/>
          <a:ext cx="1663700" cy="481012"/>
        </p:xfrm>
        <a:graphic>
          <a:graphicData uri="http://schemas.openxmlformats.org/presentationml/2006/ole">
            <p:oleObj spid="_x0000_s879722" name="公式" r:id="rId9" imgW="16637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065505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70" grpId="0" autoUpdateAnimBg="0"/>
      <p:bldP spid="36875" grpId="0" autoUpdateAnimBg="0"/>
      <p:bldP spid="3687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541</Words>
  <Application>Microsoft Office PowerPoint</Application>
  <PresentationFormat>全屏显示(4:3)</PresentationFormat>
  <Paragraphs>106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Office 主题​​</vt:lpstr>
      <vt:lpstr>Equation</vt:lpstr>
      <vt:lpstr>公式</vt:lpstr>
      <vt:lpstr>文档</vt:lpstr>
      <vt:lpstr>Document</vt:lpstr>
      <vt:lpstr>第六章  不定积分</vt:lpstr>
      <vt:lpstr>问题的引出：</vt:lpstr>
      <vt:lpstr>幻灯片 3</vt:lpstr>
      <vt:lpstr>一、原函数与不定积分的概念</vt:lpstr>
      <vt:lpstr>幻灯片 5</vt:lpstr>
      <vt:lpstr>幻灯片 6</vt:lpstr>
      <vt:lpstr>幻灯片 7</vt:lpstr>
      <vt:lpstr>幻灯片 8</vt:lpstr>
      <vt:lpstr>幻灯片 9</vt:lpstr>
      <vt:lpstr>幻灯片 10</vt:lpstr>
      <vt:lpstr>二、 基本积分表</vt:lpstr>
      <vt:lpstr>幻灯片 12</vt:lpstr>
      <vt:lpstr>幻灯片 13</vt:lpstr>
      <vt:lpstr>幻灯片 14</vt:lpstr>
      <vt:lpstr>幻灯片 15</vt:lpstr>
      <vt:lpstr>三、 不定积分的性质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小结</vt:lpstr>
      <vt:lpstr>幻灯片 25</vt:lpstr>
      <vt:lpstr>幻灯片 26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793</cp:revision>
  <dcterms:created xsi:type="dcterms:W3CDTF">2011-08-03T11:31:34Z</dcterms:created>
  <dcterms:modified xsi:type="dcterms:W3CDTF">2017-11-26T12:36:27Z</dcterms:modified>
</cp:coreProperties>
</file>