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929" r:id="rId2"/>
    <p:sldId id="1169" r:id="rId3"/>
    <p:sldId id="1170" r:id="rId4"/>
    <p:sldId id="1171" r:id="rId5"/>
    <p:sldId id="1210" r:id="rId6"/>
    <p:sldId id="1211" r:id="rId7"/>
    <p:sldId id="1212" r:id="rId8"/>
    <p:sldId id="1213" r:id="rId9"/>
    <p:sldId id="1214" r:id="rId10"/>
    <p:sldId id="1215" r:id="rId11"/>
    <p:sldId id="1216" r:id="rId12"/>
    <p:sldId id="1217" r:id="rId13"/>
    <p:sldId id="1218" r:id="rId14"/>
    <p:sldId id="1219" r:id="rId15"/>
    <p:sldId id="1220" r:id="rId16"/>
    <p:sldId id="1221" r:id="rId17"/>
    <p:sldId id="1222" r:id="rId18"/>
    <p:sldId id="1223" r:id="rId19"/>
    <p:sldId id="1224" r:id="rId20"/>
    <p:sldId id="1172" r:id="rId21"/>
    <p:sldId id="1173" r:id="rId22"/>
    <p:sldId id="1174" r:id="rId23"/>
    <p:sldId id="1175" r:id="rId24"/>
    <p:sldId id="1176" r:id="rId25"/>
    <p:sldId id="1177" r:id="rId26"/>
    <p:sldId id="1192" r:id="rId27"/>
    <p:sldId id="1178" r:id="rId28"/>
    <p:sldId id="1179" r:id="rId29"/>
    <p:sldId id="1180" r:id="rId30"/>
    <p:sldId id="1183" r:id="rId31"/>
    <p:sldId id="1186" r:id="rId32"/>
    <p:sldId id="1187" r:id="rId33"/>
    <p:sldId id="1194" r:id="rId34"/>
    <p:sldId id="1195" r:id="rId35"/>
    <p:sldId id="1196" r:id="rId36"/>
    <p:sldId id="1197" r:id="rId37"/>
    <p:sldId id="1198" r:id="rId38"/>
    <p:sldId id="1199" r:id="rId39"/>
    <p:sldId id="1203" r:id="rId40"/>
    <p:sldId id="1200" r:id="rId41"/>
    <p:sldId id="1201" r:id="rId42"/>
    <p:sldId id="1202" r:id="rId43"/>
    <p:sldId id="1204" r:id="rId44"/>
    <p:sldId id="1205" r:id="rId45"/>
    <p:sldId id="1227" r:id="rId46"/>
    <p:sldId id="1228" r:id="rId47"/>
    <p:sldId id="1225" r:id="rId48"/>
    <p:sldId id="1226" r:id="rId49"/>
    <p:sldId id="1206" r:id="rId50"/>
    <p:sldId id="1207" r:id="rId51"/>
    <p:sldId id="1208" r:id="rId52"/>
    <p:sldId id="1188" r:id="rId53"/>
    <p:sldId id="1209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993" autoAdjust="0"/>
  </p:normalViewPr>
  <p:slideViewPr>
    <p:cSldViewPr>
      <p:cViewPr>
        <p:scale>
          <a:sx n="58" d="100"/>
          <a:sy n="58" d="100"/>
        </p:scale>
        <p:origin x="43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7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emf"/><Relationship Id="rId10" Type="http://schemas.openxmlformats.org/officeDocument/2006/relationships/image" Target="../media/image85.w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8.e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emf"/><Relationship Id="rId2" Type="http://schemas.openxmlformats.org/officeDocument/2006/relationships/image" Target="../media/image87.wmf"/><Relationship Id="rId1" Type="http://schemas.openxmlformats.org/officeDocument/2006/relationships/image" Target="../media/image86.png"/><Relationship Id="rId6" Type="http://schemas.openxmlformats.org/officeDocument/2006/relationships/image" Target="../media/image91.wmf"/><Relationship Id="rId11" Type="http://schemas.openxmlformats.org/officeDocument/2006/relationships/image" Target="../media/image96.e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png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4" Type="http://schemas.openxmlformats.org/officeDocument/2006/relationships/image" Target="../media/image1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4" Type="http://schemas.openxmlformats.org/officeDocument/2006/relationships/image" Target="../media/image14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png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0.emf"/><Relationship Id="rId7" Type="http://schemas.openxmlformats.org/officeDocument/2006/relationships/image" Target="../media/image173.wmf"/><Relationship Id="rId2" Type="http://schemas.openxmlformats.org/officeDocument/2006/relationships/image" Target="../media/image169.emf"/><Relationship Id="rId1" Type="http://schemas.openxmlformats.org/officeDocument/2006/relationships/image" Target="../media/image168.wmf"/><Relationship Id="rId6" Type="http://schemas.openxmlformats.org/officeDocument/2006/relationships/image" Target="../media/image172.wmf"/><Relationship Id="rId5" Type="http://schemas.openxmlformats.org/officeDocument/2006/relationships/image" Target="../media/image156.wmf"/><Relationship Id="rId4" Type="http://schemas.openxmlformats.org/officeDocument/2006/relationships/image" Target="../media/image171.wmf"/><Relationship Id="rId9" Type="http://schemas.openxmlformats.org/officeDocument/2006/relationships/image" Target="../media/image17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e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emf"/><Relationship Id="rId1" Type="http://schemas.openxmlformats.org/officeDocument/2006/relationships/image" Target="../media/image18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3.wmf"/><Relationship Id="rId3" Type="http://schemas.openxmlformats.org/officeDocument/2006/relationships/image" Target="../media/image193.e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emf"/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e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3.e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e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64.e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7.e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93.w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98.e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png"/><Relationship Id="rId11" Type="http://schemas.openxmlformats.org/officeDocument/2006/relationships/image" Target="../media/image102.wmf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0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2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7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3.png"/><Relationship Id="rId4" Type="http://schemas.openxmlformats.org/officeDocument/2006/relationships/image" Target="../media/image130.emf"/><Relationship Id="rId9" Type="http://schemas.openxmlformats.org/officeDocument/2006/relationships/image" Target="../media/image13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-7-1.pptx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37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4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5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6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7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83.wmf"/><Relationship Id="rId26" Type="http://schemas.openxmlformats.org/officeDocument/2006/relationships/oleObject" Target="../embeddings/oleObject176.bin"/><Relationship Id="rId3" Type="http://schemas.openxmlformats.org/officeDocument/2006/relationships/oleObject" Target="../embeddings/oleObject164.bin"/><Relationship Id="rId21" Type="http://schemas.openxmlformats.org/officeDocument/2006/relationships/image" Target="../media/image184.wmf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71.bin"/><Relationship Id="rId25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oleObject" Target="../embeddings/oleObject17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68.bin"/><Relationship Id="rId24" Type="http://schemas.openxmlformats.org/officeDocument/2006/relationships/oleObject" Target="../embeddings/oleObject175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image" Target="../media/image185.w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81.wmf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8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9.e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90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98.wmf"/><Relationship Id="rId26" Type="http://schemas.openxmlformats.org/officeDocument/2006/relationships/oleObject" Target="../embeddings/oleObject192.bin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29" Type="http://schemas.openxmlformats.org/officeDocument/2006/relationships/image" Target="../media/image20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201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oleObject" Target="../embeddings/oleObject193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Relationship Id="rId27" Type="http://schemas.openxmlformats.org/officeDocument/2006/relationships/image" Target="../media/image20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44624"/>
            <a:ext cx="5760640" cy="1368152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zh-CN" altLang="en-US" sz="5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第七章  定积分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9805" y="764704"/>
            <a:ext cx="8288659" cy="1575172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  第一节   </a:t>
            </a:r>
            <a:endParaRPr lang="en-US" altLang="zh-CN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定积分的概念和可积条件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57400" y="2200746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一、定积分概念的背景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7400" y="2962746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二、定积分的定义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57400" y="3716809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三、可积条件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91680" y="4869160"/>
            <a:ext cx="612068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重点：定积分的定义与可积条件</a:t>
            </a:r>
            <a:b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可积条件与可积函数</a:t>
            </a:r>
          </a:p>
        </p:txBody>
      </p:sp>
    </p:spTree>
    <p:extLst>
      <p:ext uri="{BB962C8B-B14F-4D97-AF65-F5344CB8AC3E}">
        <p14:creationId xmlns:p14="http://schemas.microsoft.com/office/powerpoint/2010/main" val="188606797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277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7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277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27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1155270783"/>
      </p:ext>
    </p:extLst>
  </p:cSld>
  <p:clrMapOvr>
    <a:masterClrMapping/>
  </p:clrMapOvr>
  <p:transition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79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379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37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1372275382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482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482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48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552825466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584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4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584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58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924704544"/>
      </p:ext>
    </p:extLst>
  </p:cSld>
  <p:clrMapOvr>
    <a:masterClrMapping/>
  </p:clrMapOvr>
  <p:transition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686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7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687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68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125974890"/>
      </p:ext>
    </p:extLst>
  </p:cSld>
  <p:clrMapOvr>
    <a:masterClrMapping/>
  </p:clrMapOvr>
  <p:transition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789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789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78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4157325823"/>
      </p:ext>
    </p:extLst>
  </p:cSld>
  <p:clrMapOvr>
    <a:masterClrMapping/>
  </p:clrMapOvr>
  <p:transition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891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1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891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89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306776213"/>
      </p:ext>
    </p:extLst>
  </p:cSld>
  <p:clrMapOvr>
    <a:masterClrMapping/>
  </p:clrMapOvr>
  <p:transition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994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4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994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99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0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139710228"/>
      </p:ext>
    </p:extLst>
  </p:cSld>
  <p:clrMapOvr>
    <a:masterClrMapping/>
  </p:clrMapOvr>
  <p:transition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6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4096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4096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070753848"/>
      </p:ext>
    </p:extLst>
  </p:cSld>
  <p:clrMapOvr>
    <a:masterClrMapping/>
  </p:clrMapOvr>
  <p:transition advTm="2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99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4199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419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686943907"/>
      </p:ext>
    </p:extLst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5735" y="2028998"/>
            <a:ext cx="3195638" cy="2266950"/>
            <a:chOff x="3218" y="1634"/>
            <a:chExt cx="2013" cy="1428"/>
          </a:xfrm>
        </p:grpSpPr>
        <p:graphicFrame>
          <p:nvGraphicFramePr>
            <p:cNvPr id="1032" name="Object 3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596" name="BMP 图象" r:id="rId3" imgW="1828571" imgH="1857143" progId="Paint.Picture">
                    <p:embed/>
                  </p:oleObj>
                </mc:Choice>
                <mc:Fallback>
                  <p:oleObj name="BMP 图象" r:id="rId3" imgW="1828571" imgH="18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Rectangle 5"/>
            <p:cNvSpPr>
              <a:spLocks noChangeArrowheads="1"/>
            </p:cNvSpPr>
            <p:nvPr/>
          </p:nvSpPr>
          <p:spPr bwMode="auto">
            <a:xfrm>
              <a:off x="3604" y="276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a</a:t>
              </a:r>
              <a:endParaRPr lang="en-US" altLang="zh-CN" sz="3200" b="1"/>
            </a:p>
          </p:txBody>
        </p:sp>
        <p:sp>
          <p:nvSpPr>
            <p:cNvPr id="1038" name="Rectangle 6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Rectangle 7"/>
            <p:cNvSpPr>
              <a:spLocks noChangeArrowheads="1"/>
            </p:cNvSpPr>
            <p:nvPr/>
          </p:nvSpPr>
          <p:spPr bwMode="auto">
            <a:xfrm>
              <a:off x="4709" y="279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b</a:t>
              </a:r>
              <a:endParaRPr lang="en-US" altLang="zh-CN" sz="3200" b="1"/>
            </a:p>
          </p:txBody>
        </p:sp>
        <p:grpSp>
          <p:nvGrpSpPr>
            <p:cNvPr id="1040" name="Group 8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1041" name="Group 9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105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1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40 h 159"/>
                    <a:gd name="T2" fmla="*/ 40 w 158"/>
                    <a:gd name="T3" fmla="*/ 20 h 159"/>
                    <a:gd name="T4" fmla="*/ 0 w 158"/>
                    <a:gd name="T5" fmla="*/ 0 h 159"/>
                    <a:gd name="T6" fmla="*/ 0 w 158"/>
                    <a:gd name="T7" fmla="*/ 40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59"/>
                    <a:gd name="T14" fmla="*/ 158 w 15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" name="Group 12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10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39 w 160"/>
                    <a:gd name="T1" fmla="*/ 40 h 157"/>
                    <a:gd name="T2" fmla="*/ 19 w 160"/>
                    <a:gd name="T3" fmla="*/ 0 h 157"/>
                    <a:gd name="T4" fmla="*/ 0 w 160"/>
                    <a:gd name="T5" fmla="*/ 40 h 157"/>
                    <a:gd name="T6" fmla="*/ 39 w 160"/>
                    <a:gd name="T7" fmla="*/ 40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0"/>
                    <a:gd name="T13" fmla="*/ 0 h 157"/>
                    <a:gd name="T14" fmla="*/ 160 w 160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3" name="Rectangle 15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Rectangle 16"/>
              <p:cNvSpPr>
                <a:spLocks noChangeArrowheads="1"/>
              </p:cNvSpPr>
              <p:nvPr/>
            </p:nvSpPr>
            <p:spPr bwMode="auto">
              <a:xfrm>
                <a:off x="5022" y="2799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0000"/>
                    </a:solidFill>
                  </a:rPr>
                  <a:t>x</a:t>
                </a:r>
                <a:endParaRPr lang="en-US" altLang="zh-CN" sz="3200" b="1"/>
              </a:p>
            </p:txBody>
          </p:sp>
          <p:sp>
            <p:nvSpPr>
              <p:cNvPr id="1045" name="Rectangle 17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Rectangle 18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0000"/>
                    </a:solidFill>
                  </a:rPr>
                  <a:t>y</a:t>
                </a:r>
                <a:endParaRPr lang="en-US" altLang="zh-CN" sz="3200" b="1"/>
              </a:p>
            </p:txBody>
          </p:sp>
          <p:sp>
            <p:nvSpPr>
              <p:cNvPr id="1047" name="Rectangle 19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Rectangle 20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o</a:t>
                </a:r>
                <a:endParaRPr lang="en-US" altLang="zh-CN" sz="3200" b="1"/>
              </a:p>
            </p:txBody>
          </p:sp>
        </p:grpSp>
      </p:grpSp>
      <p:graphicFrame>
        <p:nvGraphicFramePr>
          <p:cNvPr id="58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1315"/>
              </p:ext>
            </p:extLst>
          </p:nvPr>
        </p:nvGraphicFramePr>
        <p:xfrm>
          <a:off x="5945560" y="3321223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597" name="公式" r:id="rId5" imgW="876240" imgH="330120" progId="Equation.3">
                  <p:embed/>
                </p:oleObj>
              </mc:Choice>
              <mc:Fallback>
                <p:oleObj name="公式" r:id="rId5" imgW="876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560" y="3321223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92570"/>
              </p:ext>
            </p:extLst>
          </p:nvPr>
        </p:nvGraphicFramePr>
        <p:xfrm>
          <a:off x="773485" y="2271886"/>
          <a:ext cx="3810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598" name="文档" r:id="rId7" imgW="3505680" imgH="594360" progId="Word.Document.8">
                  <p:embed/>
                </p:oleObj>
              </mc:Choice>
              <mc:Fallback>
                <p:oleObj name="文档" r:id="rId7" imgW="350568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85" y="2271886"/>
                        <a:ext cx="3810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611560" y="1368598"/>
            <a:ext cx="4857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（求曲边梯形的面积）</a:t>
            </a:r>
          </a:p>
        </p:txBody>
      </p:sp>
      <p:graphicFrame>
        <p:nvGraphicFramePr>
          <p:cNvPr id="58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52776"/>
              </p:ext>
            </p:extLst>
          </p:nvPr>
        </p:nvGraphicFramePr>
        <p:xfrm>
          <a:off x="773485" y="2871961"/>
          <a:ext cx="3952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599" name="文档" r:id="rId9" imgW="3653640" imgH="594360" progId="Word.Document.8">
                  <p:embed/>
                </p:oleObj>
              </mc:Choice>
              <mc:Fallback>
                <p:oleObj name="文档" r:id="rId9" imgW="365364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85" y="2871961"/>
                        <a:ext cx="39528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80753"/>
              </p:ext>
            </p:extLst>
          </p:nvPr>
        </p:nvGraphicFramePr>
        <p:xfrm>
          <a:off x="773485" y="3472036"/>
          <a:ext cx="36449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00" name="文档" r:id="rId11" imgW="3739680" imgH="627120" progId="Word.Document.8">
                  <p:embed/>
                </p:oleObj>
              </mc:Choice>
              <mc:Fallback>
                <p:oleObj name="文档" r:id="rId11" imgW="3739680" imgH="627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85" y="3472036"/>
                        <a:ext cx="36449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62967"/>
              </p:ext>
            </p:extLst>
          </p:nvPr>
        </p:nvGraphicFramePr>
        <p:xfrm>
          <a:off x="773485" y="4053061"/>
          <a:ext cx="28368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01" name="文档" r:id="rId13" imgW="2724120" imgH="594360" progId="Word.Document.8">
                  <p:embed/>
                </p:oleObj>
              </mc:Choice>
              <mc:Fallback>
                <p:oleObj name="文档" r:id="rId13" imgW="272412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85" y="4053061"/>
                        <a:ext cx="28368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65584"/>
            <a:ext cx="4572001" cy="731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一、定积分概念的背景</a:t>
            </a:r>
          </a:p>
        </p:txBody>
      </p:sp>
      <p:graphicFrame>
        <p:nvGraphicFramePr>
          <p:cNvPr id="58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08816"/>
              </p:ext>
            </p:extLst>
          </p:nvPr>
        </p:nvGraphicFramePr>
        <p:xfrm>
          <a:off x="5793160" y="2260773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02" name="公式" r:id="rId15" imgW="1447560" imgH="406080" progId="Equation.3">
                  <p:embed/>
                </p:oleObj>
              </mc:Choice>
              <mc:Fallback>
                <p:oleObj name="公式" r:id="rId15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60" y="2260773"/>
                        <a:ext cx="1295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8905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2"/>
          <p:cNvSpPr txBox="1">
            <a:spLocks noChangeArrowheads="1"/>
          </p:cNvSpPr>
          <p:nvPr/>
        </p:nvSpPr>
        <p:spPr bwMode="auto">
          <a:xfrm>
            <a:off x="838200" y="8524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曲边梯形如图所示，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876300" y="908050"/>
          <a:ext cx="75120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34" name="公式" r:id="rId3" imgW="7378560" imgH="1066680" progId="Equation.3">
                  <p:embed/>
                </p:oleObj>
              </mc:Choice>
              <mc:Fallback>
                <p:oleObj name="公式" r:id="rId3" imgW="73785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908050"/>
                        <a:ext cx="75120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1" name="Group 4"/>
          <p:cNvGrpSpPr>
            <a:grpSpLocks/>
          </p:cNvGrpSpPr>
          <p:nvPr/>
        </p:nvGrpSpPr>
        <p:grpSpPr bwMode="auto">
          <a:xfrm>
            <a:off x="4343400" y="2286000"/>
            <a:ext cx="4648200" cy="2438400"/>
            <a:chOff x="2736" y="1440"/>
            <a:chExt cx="2928" cy="1536"/>
          </a:xfrm>
        </p:grpSpPr>
        <p:graphicFrame>
          <p:nvGraphicFramePr>
            <p:cNvPr id="3084" name="Object 5"/>
            <p:cNvGraphicFramePr>
              <a:graphicFrameLocks noChangeAspect="1"/>
            </p:cNvGraphicFramePr>
            <p:nvPr/>
          </p:nvGraphicFramePr>
          <p:xfrm>
            <a:off x="3272" y="1559"/>
            <a:ext cx="1680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35" name="BMP 图象" r:id="rId5" imgW="1905266" imgH="1352381" progId="Paint.Picture">
                    <p:embed/>
                  </p:oleObj>
                </mc:Choice>
                <mc:Fallback>
                  <p:oleObj name="BMP 图象" r:id="rId5" imgW="1905266" imgH="13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559"/>
                          <a:ext cx="1680" cy="1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6"/>
            <p:cNvGraphicFramePr>
              <a:graphicFrameLocks noChangeAspect="1"/>
            </p:cNvGraphicFramePr>
            <p:nvPr/>
          </p:nvGraphicFramePr>
          <p:xfrm>
            <a:off x="3209" y="27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36" name="公式" r:id="rId7" imgW="241200" imgH="253800" progId="Equation.3">
                    <p:embed/>
                  </p:oleObj>
                </mc:Choice>
                <mc:Fallback>
                  <p:oleObj name="公式" r:id="rId7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27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7"/>
            <p:cNvGraphicFramePr>
              <a:graphicFrameLocks noChangeAspect="1"/>
            </p:cNvGraphicFramePr>
            <p:nvPr/>
          </p:nvGraphicFramePr>
          <p:xfrm>
            <a:off x="4944" y="276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37" name="公式" r:id="rId9" imgW="228600" imgH="330120" progId="Equation.3">
                    <p:embed/>
                  </p:oleObj>
                </mc:Choice>
                <mc:Fallback>
                  <p:oleObj name="公式" r:id="rId9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76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0" name="Line 8"/>
            <p:cNvSpPr>
              <a:spLocks noChangeShapeType="1"/>
            </p:cNvSpPr>
            <p:nvPr/>
          </p:nvSpPr>
          <p:spPr bwMode="auto">
            <a:xfrm>
              <a:off x="2769" y="2737"/>
              <a:ext cx="27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Line 9"/>
            <p:cNvSpPr>
              <a:spLocks noChangeShapeType="1"/>
            </p:cNvSpPr>
            <p:nvPr/>
          </p:nvSpPr>
          <p:spPr bwMode="auto">
            <a:xfrm flipV="1">
              <a:off x="3041" y="1440"/>
              <a:ext cx="0" cy="1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7" name="Object 10"/>
            <p:cNvGraphicFramePr>
              <a:graphicFrameLocks noChangeAspect="1"/>
            </p:cNvGraphicFramePr>
            <p:nvPr/>
          </p:nvGraphicFramePr>
          <p:xfrm>
            <a:off x="5427" y="2785"/>
            <a:ext cx="2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38" name="公式" r:id="rId11" imgW="266400" imgH="253800" progId="Equation.3">
                    <p:embed/>
                  </p:oleObj>
                </mc:Choice>
                <mc:Fallback>
                  <p:oleObj name="公式" r:id="rId11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2785"/>
                          <a:ext cx="23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1"/>
            <p:cNvGraphicFramePr>
              <a:graphicFrameLocks noChangeAspect="1"/>
            </p:cNvGraphicFramePr>
            <p:nvPr/>
          </p:nvGraphicFramePr>
          <p:xfrm>
            <a:off x="2736" y="1440"/>
            <a:ext cx="2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39" name="公式" r:id="rId13" imgW="266400" imgH="330120" progId="Equation.3">
                    <p:embed/>
                  </p:oleObj>
                </mc:Choice>
                <mc:Fallback>
                  <p:oleObj name="公式" r:id="rId13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23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12"/>
            <p:cNvGraphicFramePr>
              <a:graphicFrameLocks noChangeAspect="1"/>
            </p:cNvGraphicFramePr>
            <p:nvPr/>
          </p:nvGraphicFramePr>
          <p:xfrm>
            <a:off x="2797" y="2765"/>
            <a:ext cx="2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40" name="公式" r:id="rId15" imgW="228600" imgH="253800" progId="Equation.3">
                    <p:embed/>
                  </p:oleObj>
                </mc:Choice>
                <mc:Fallback>
                  <p:oleObj name="公式" r:id="rId15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65"/>
                          <a:ext cx="22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94350" y="2794000"/>
            <a:ext cx="1905000" cy="1560513"/>
            <a:chOff x="3620" y="1856"/>
            <a:chExt cx="1200" cy="983"/>
          </a:xfrm>
        </p:grpSpPr>
        <p:sp>
          <p:nvSpPr>
            <p:cNvPr id="3113" name="Line 14"/>
            <p:cNvSpPr>
              <a:spLocks noChangeShapeType="1"/>
            </p:cNvSpPr>
            <p:nvPr/>
          </p:nvSpPr>
          <p:spPr bwMode="auto">
            <a:xfrm>
              <a:off x="3620" y="1856"/>
              <a:ext cx="0" cy="9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15"/>
            <p:cNvSpPr>
              <a:spLocks noChangeShapeType="1"/>
            </p:cNvSpPr>
            <p:nvPr/>
          </p:nvSpPr>
          <p:spPr bwMode="auto">
            <a:xfrm>
              <a:off x="3860" y="187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Line 16"/>
            <p:cNvSpPr>
              <a:spLocks noChangeShapeType="1"/>
            </p:cNvSpPr>
            <p:nvPr/>
          </p:nvSpPr>
          <p:spPr bwMode="auto">
            <a:xfrm>
              <a:off x="4052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Line 17"/>
            <p:cNvSpPr>
              <a:spLocks noChangeShapeType="1"/>
            </p:cNvSpPr>
            <p:nvPr/>
          </p:nvSpPr>
          <p:spPr bwMode="auto">
            <a:xfrm>
              <a:off x="4244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18"/>
            <p:cNvSpPr>
              <a:spLocks noChangeShapeType="1"/>
            </p:cNvSpPr>
            <p:nvPr/>
          </p:nvSpPr>
          <p:spPr bwMode="auto">
            <a:xfrm>
              <a:off x="4484" y="23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19"/>
            <p:cNvSpPr>
              <a:spLocks noChangeShapeType="1"/>
            </p:cNvSpPr>
            <p:nvPr/>
          </p:nvSpPr>
          <p:spPr bwMode="auto">
            <a:xfrm flipH="1">
              <a:off x="4676" y="2180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Line 20"/>
            <p:cNvSpPr>
              <a:spLocks noChangeShapeType="1"/>
            </p:cNvSpPr>
            <p:nvPr/>
          </p:nvSpPr>
          <p:spPr bwMode="auto">
            <a:xfrm>
              <a:off x="4820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13350" y="2819400"/>
            <a:ext cx="2559050" cy="806450"/>
            <a:chOff x="3380" y="1872"/>
            <a:chExt cx="1612" cy="508"/>
          </a:xfrm>
        </p:grpSpPr>
        <p:sp>
          <p:nvSpPr>
            <p:cNvPr id="3105" name="Line 22"/>
            <p:cNvSpPr>
              <a:spLocks noChangeShapeType="1"/>
            </p:cNvSpPr>
            <p:nvPr/>
          </p:nvSpPr>
          <p:spPr bwMode="auto">
            <a:xfrm>
              <a:off x="3380" y="216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23"/>
            <p:cNvSpPr>
              <a:spLocks noChangeShapeType="1"/>
            </p:cNvSpPr>
            <p:nvPr/>
          </p:nvSpPr>
          <p:spPr bwMode="auto">
            <a:xfrm>
              <a:off x="3620" y="1872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24"/>
            <p:cNvSpPr>
              <a:spLocks noChangeShapeType="1"/>
            </p:cNvSpPr>
            <p:nvPr/>
          </p:nvSpPr>
          <p:spPr bwMode="auto">
            <a:xfrm>
              <a:off x="3860" y="2092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8" name="Line 25"/>
            <p:cNvSpPr>
              <a:spLocks noChangeShapeType="1"/>
            </p:cNvSpPr>
            <p:nvPr/>
          </p:nvSpPr>
          <p:spPr bwMode="auto">
            <a:xfrm>
              <a:off x="4052" y="2304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9" name="Line 26"/>
            <p:cNvSpPr>
              <a:spLocks noChangeShapeType="1"/>
            </p:cNvSpPr>
            <p:nvPr/>
          </p:nvSpPr>
          <p:spPr bwMode="auto">
            <a:xfrm>
              <a:off x="4244" y="2380"/>
              <a:ext cx="2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Line 27"/>
            <p:cNvSpPr>
              <a:spLocks noChangeShapeType="1"/>
            </p:cNvSpPr>
            <p:nvPr/>
          </p:nvSpPr>
          <p:spPr bwMode="auto">
            <a:xfrm>
              <a:off x="4452" y="238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1" name="Line 28"/>
            <p:cNvSpPr>
              <a:spLocks noChangeShapeType="1"/>
            </p:cNvSpPr>
            <p:nvPr/>
          </p:nvSpPr>
          <p:spPr bwMode="auto">
            <a:xfrm>
              <a:off x="4664" y="2168"/>
              <a:ext cx="1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2" name="Line 29"/>
            <p:cNvSpPr>
              <a:spLocks noChangeShapeType="1"/>
            </p:cNvSpPr>
            <p:nvPr/>
          </p:nvSpPr>
          <p:spPr bwMode="auto">
            <a:xfrm>
              <a:off x="4848" y="1968"/>
              <a:ext cx="14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410200" y="2851150"/>
            <a:ext cx="2209800" cy="1873250"/>
            <a:chOff x="3504" y="1892"/>
            <a:chExt cx="1392" cy="1180"/>
          </a:xfrm>
        </p:grpSpPr>
        <p:sp>
          <p:nvSpPr>
            <p:cNvPr id="3097" name="Line 31"/>
            <p:cNvSpPr>
              <a:spLocks noChangeShapeType="1"/>
            </p:cNvSpPr>
            <p:nvPr/>
          </p:nvSpPr>
          <p:spPr bwMode="auto">
            <a:xfrm>
              <a:off x="3744" y="1892"/>
              <a:ext cx="0" cy="9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32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33"/>
            <p:cNvSpPr>
              <a:spLocks noChangeShapeType="1"/>
            </p:cNvSpPr>
            <p:nvPr/>
          </p:nvSpPr>
          <p:spPr bwMode="auto">
            <a:xfrm>
              <a:off x="4368" y="2400"/>
              <a:ext cx="0" cy="44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34"/>
            <p:cNvSpPr>
              <a:spLocks noChangeShapeType="1"/>
            </p:cNvSpPr>
            <p:nvPr/>
          </p:nvSpPr>
          <p:spPr bwMode="auto">
            <a:xfrm flipH="1">
              <a:off x="4760" y="2180"/>
              <a:ext cx="0" cy="65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35"/>
            <p:cNvSpPr>
              <a:spLocks noChangeShapeType="1"/>
            </p:cNvSpPr>
            <p:nvPr/>
          </p:nvSpPr>
          <p:spPr bwMode="auto">
            <a:xfrm>
              <a:off x="4560" y="2381"/>
              <a:ext cx="0" cy="4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36"/>
            <p:cNvSpPr>
              <a:spLocks noChangeShapeType="1"/>
            </p:cNvSpPr>
            <p:nvPr/>
          </p:nvSpPr>
          <p:spPr bwMode="auto">
            <a:xfrm>
              <a:off x="3936" y="2084"/>
              <a:ext cx="0" cy="76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37"/>
            <p:cNvSpPr>
              <a:spLocks noChangeShapeType="1"/>
            </p:cNvSpPr>
            <p:nvPr/>
          </p:nvSpPr>
          <p:spPr bwMode="auto">
            <a:xfrm flipH="1">
              <a:off x="3504" y="2160"/>
              <a:ext cx="0" cy="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Line 38"/>
            <p:cNvSpPr>
              <a:spLocks noChangeShapeType="1"/>
            </p:cNvSpPr>
            <p:nvPr/>
          </p:nvSpPr>
          <p:spPr bwMode="auto">
            <a:xfrm>
              <a:off x="4896" y="1968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3" name="Object 39"/>
            <p:cNvGraphicFramePr>
              <a:graphicFrameLocks noChangeAspect="1"/>
            </p:cNvGraphicFramePr>
            <p:nvPr/>
          </p:nvGraphicFramePr>
          <p:xfrm>
            <a:off x="4320" y="2859"/>
            <a:ext cx="14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41" name="公式" r:id="rId17" imgW="304560" imgH="457200" progId="Equation.3">
                    <p:embed/>
                  </p:oleObj>
                </mc:Choice>
                <mc:Fallback>
                  <p:oleObj name="公式" r:id="rId17" imgW="3045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59"/>
                          <a:ext cx="14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507038" y="4343400"/>
            <a:ext cx="2341562" cy="339725"/>
            <a:chOff x="3565" y="2832"/>
            <a:chExt cx="1475" cy="214"/>
          </a:xfrm>
        </p:grpSpPr>
        <p:graphicFrame>
          <p:nvGraphicFramePr>
            <p:cNvPr id="3079" name="Object 41"/>
            <p:cNvGraphicFramePr>
              <a:graphicFrameLocks noChangeAspect="1"/>
            </p:cNvGraphicFramePr>
            <p:nvPr/>
          </p:nvGraphicFramePr>
          <p:xfrm>
            <a:off x="4441" y="2832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42" name="公式" r:id="rId19" imgW="342720" imgH="457200" progId="Equation.3">
                    <p:embed/>
                  </p:oleObj>
                </mc:Choice>
                <mc:Fallback>
                  <p:oleObj name="公式" r:id="rId19" imgW="3427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832"/>
                          <a:ext cx="15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6" name="Group 42"/>
            <p:cNvGrpSpPr>
              <a:grpSpLocks/>
            </p:cNvGrpSpPr>
            <p:nvPr/>
          </p:nvGrpSpPr>
          <p:grpSpPr bwMode="auto">
            <a:xfrm>
              <a:off x="3565" y="2832"/>
              <a:ext cx="1475" cy="214"/>
              <a:chOff x="3565" y="2832"/>
              <a:chExt cx="1475" cy="214"/>
            </a:xfrm>
          </p:grpSpPr>
          <p:graphicFrame>
            <p:nvGraphicFramePr>
              <p:cNvPr id="3080" name="Object 43"/>
              <p:cNvGraphicFramePr>
                <a:graphicFrameLocks noChangeAspect="1"/>
              </p:cNvGraphicFramePr>
              <p:nvPr/>
            </p:nvGraphicFramePr>
            <p:xfrm>
              <a:off x="3565" y="2834"/>
              <a:ext cx="164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243" name="公式" r:id="rId21" imgW="355320" imgH="457200" progId="Equation.3">
                      <p:embed/>
                    </p:oleObj>
                  </mc:Choice>
                  <mc:Fallback>
                    <p:oleObj name="公式" r:id="rId21" imgW="35532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5" y="2834"/>
                            <a:ext cx="164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1" name="Object 44"/>
              <p:cNvGraphicFramePr>
                <a:graphicFrameLocks noChangeAspect="1"/>
              </p:cNvGraphicFramePr>
              <p:nvPr/>
            </p:nvGraphicFramePr>
            <p:xfrm>
              <a:off x="4097" y="2832"/>
              <a:ext cx="2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244" name="公式" r:id="rId23" imgW="583920" imgH="457200" progId="Equation.3">
                      <p:embed/>
                    </p:oleObj>
                  </mc:Choice>
                  <mc:Fallback>
                    <p:oleObj name="公式" r:id="rId23" imgW="58392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7" y="2832"/>
                            <a:ext cx="270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45"/>
              <p:cNvGraphicFramePr>
                <a:graphicFrameLocks noChangeAspect="1"/>
              </p:cNvGraphicFramePr>
              <p:nvPr/>
            </p:nvGraphicFramePr>
            <p:xfrm>
              <a:off x="4752" y="2832"/>
              <a:ext cx="28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245" name="公式" r:id="rId25" imgW="622080" imgH="457200" progId="Equation.3">
                      <p:embed/>
                    </p:oleObj>
                  </mc:Choice>
                  <mc:Fallback>
                    <p:oleObj name="公式" r:id="rId25" imgW="62208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832"/>
                            <a:ext cx="288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486" name="Object 46"/>
          <p:cNvGraphicFramePr>
            <a:graphicFrameLocks noChangeAspect="1"/>
          </p:cNvGraphicFramePr>
          <p:nvPr/>
        </p:nvGraphicFramePr>
        <p:xfrm>
          <a:off x="914400" y="2095500"/>
          <a:ext cx="332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46" name="公式" r:id="rId27" imgW="3327120" imgH="1562040" progId="Equation.3">
                  <p:embed/>
                </p:oleObj>
              </mc:Choice>
              <mc:Fallback>
                <p:oleObj name="公式" r:id="rId27" imgW="33271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95500"/>
                        <a:ext cx="332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7" name="Object 47"/>
          <p:cNvGraphicFramePr>
            <a:graphicFrameLocks noChangeAspect="1"/>
          </p:cNvGraphicFramePr>
          <p:nvPr/>
        </p:nvGraphicFramePr>
        <p:xfrm>
          <a:off x="914400" y="3886200"/>
          <a:ext cx="3429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47" name="公式" r:id="rId29" imgW="3429000" imgH="1002960" progId="Equation.3">
                  <p:embed/>
                </p:oleObj>
              </mc:Choice>
              <mc:Fallback>
                <p:oleObj name="公式" r:id="rId29" imgW="34290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34290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8" name="Object 48"/>
          <p:cNvGraphicFramePr>
            <a:graphicFrameLocks noChangeAspect="1"/>
          </p:cNvGraphicFramePr>
          <p:nvPr/>
        </p:nvGraphicFramePr>
        <p:xfrm>
          <a:off x="2463800" y="56388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48" name="公式" r:id="rId31" imgW="2184120" imgH="457200" progId="Equation.3">
                  <p:embed/>
                </p:oleObj>
              </mc:Choice>
              <mc:Fallback>
                <p:oleObj name="公式" r:id="rId31" imgW="2184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638800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49"/>
          <p:cNvGraphicFramePr>
            <a:graphicFrameLocks noChangeAspect="1"/>
          </p:cNvGraphicFramePr>
          <p:nvPr/>
        </p:nvGraphicFramePr>
        <p:xfrm>
          <a:off x="930275" y="5064125"/>
          <a:ext cx="69738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49" name="公式" r:id="rId33" imgW="6972120" imgH="444240" progId="Equation.3">
                  <p:embed/>
                </p:oleObj>
              </mc:Choice>
              <mc:Fallback>
                <p:oleObj name="公式" r:id="rId33" imgW="6972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064125"/>
                        <a:ext cx="69738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7767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14600" y="1828800"/>
          <a:ext cx="250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6" name="公式" r:id="rId3" imgW="2501640" imgH="939600" progId="Equation.3">
                  <p:embed/>
                </p:oleObj>
              </mc:Choice>
              <mc:Fallback>
                <p:oleObj name="公式" r:id="rId3" imgW="25016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250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914400" y="12192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曲边梯形面积的近似值为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657600" y="4546600"/>
          <a:ext cx="307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7" name="公式" r:id="rId5" imgW="3073320" imgH="939600" progId="Equation.3">
                  <p:embed/>
                </p:oleObj>
              </mc:Choice>
              <mc:Fallback>
                <p:oleObj name="公式" r:id="rId5" imgW="30733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46600"/>
                        <a:ext cx="307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990600" y="2971800"/>
          <a:ext cx="59451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8" name="公式" r:id="rId7" imgW="5943600" imgH="1523880" progId="Equation.3">
                  <p:embed/>
                </p:oleObj>
              </mc:Choice>
              <mc:Fallback>
                <p:oleObj name="公式" r:id="rId7" imgW="594360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59451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14400" y="4738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曲边梯形面积为</a:t>
            </a:r>
          </a:p>
        </p:txBody>
      </p:sp>
    </p:spTree>
    <p:extLst>
      <p:ext uri="{BB962C8B-B14F-4D97-AF65-F5344CB8AC3E}">
        <p14:creationId xmlns:p14="http://schemas.microsoft.com/office/powerpoint/2010/main" val="13223979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914400" y="1019175"/>
            <a:ext cx="6292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</a:rPr>
              <a:t>  </a:t>
            </a:r>
            <a:r>
              <a:rPr lang="zh-CN" altLang="en-US" sz="3200" b="1" dirty="0"/>
              <a:t>（求变速直线运动的路程）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220788" y="1741488"/>
          <a:ext cx="700881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24" name="Document" r:id="rId3" imgW="7187400" imgH="1496520" progId="Word.Document.8">
                  <p:embed/>
                </p:oleObj>
              </mc:Choice>
              <mc:Fallback>
                <p:oleObj name="Document" r:id="rId3" imgW="7187400" imgH="149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741488"/>
                        <a:ext cx="7008812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7543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ea typeface="黑体" pitchFamily="2" charset="-122"/>
              </a:rPr>
              <a:t>思路</a:t>
            </a:r>
            <a:r>
              <a:rPr lang="zh-CN" altLang="en-US" sz="2800" b="1"/>
              <a:t>：把整段时间分割成若干小段，每小段上速度看作不变，求出各小段的路程再相加，便得到路程的近似值，最后通过对时间的无限细分过程求得路程的精确值．</a:t>
            </a:r>
          </a:p>
        </p:txBody>
      </p:sp>
    </p:spTree>
    <p:extLst>
      <p:ext uri="{BB962C8B-B14F-4D97-AF65-F5344CB8AC3E}">
        <p14:creationId xmlns:p14="http://schemas.microsoft.com/office/powerpoint/2010/main" val="39319009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）分割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743200" y="914400"/>
          <a:ext cx="528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38" name="公式" r:id="rId3" imgW="5283000" imgH="457200" progId="Equation.3">
                  <p:embed/>
                </p:oleObj>
              </mc:Choice>
              <mc:Fallback>
                <p:oleObj name="公式" r:id="rId3" imgW="528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14400"/>
                        <a:ext cx="528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565400" y="16764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39" name="公式" r:id="rId5" imgW="1930320" imgH="457200" progId="Equation.3">
                  <p:embed/>
                </p:oleObj>
              </mc:Choice>
              <mc:Fallback>
                <p:oleObj name="公式" r:id="rId5" imgW="1930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76400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334000" y="1676400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40" name="公式" r:id="rId7" imgW="2120760" imgH="457200" progId="Equation.3">
                  <p:embed/>
                </p:oleObj>
              </mc:Choice>
              <mc:Fallback>
                <p:oleObj name="公式" r:id="rId7" imgW="212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12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79700" y="2101850"/>
            <a:ext cx="3111500" cy="862013"/>
            <a:chOff x="1688" y="1248"/>
            <a:chExt cx="1960" cy="543"/>
          </a:xfrm>
        </p:grpSpPr>
        <p:sp>
          <p:nvSpPr>
            <p:cNvPr id="6161" name="Text Box 7"/>
            <p:cNvSpPr txBox="1">
              <a:spLocks noChangeArrowheads="1"/>
            </p:cNvSpPr>
            <p:nvPr/>
          </p:nvSpPr>
          <p:spPr bwMode="auto">
            <a:xfrm>
              <a:off x="1688" y="1440"/>
              <a:ext cx="1296" cy="351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部分路程值</a:t>
              </a:r>
            </a:p>
          </p:txBody>
        </p:sp>
        <p:grpSp>
          <p:nvGrpSpPr>
            <p:cNvPr id="6162" name="Group 8"/>
            <p:cNvGrpSpPr>
              <a:grpSpLocks/>
            </p:cNvGrpSpPr>
            <p:nvPr/>
          </p:nvGrpSpPr>
          <p:grpSpPr bwMode="auto">
            <a:xfrm>
              <a:off x="2976" y="1248"/>
              <a:ext cx="672" cy="384"/>
              <a:chOff x="2976" y="1248"/>
              <a:chExt cx="672" cy="384"/>
            </a:xfrm>
          </p:grpSpPr>
          <p:sp>
            <p:nvSpPr>
              <p:cNvPr id="6163" name="Line 9"/>
              <p:cNvSpPr>
                <a:spLocks noChangeShapeType="1"/>
              </p:cNvSpPr>
              <p:nvPr/>
            </p:nvSpPr>
            <p:spPr bwMode="auto">
              <a:xfrm flipV="1">
                <a:off x="2976" y="124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638800" y="2133600"/>
            <a:ext cx="2438400" cy="862013"/>
            <a:chOff x="3552" y="1248"/>
            <a:chExt cx="1536" cy="543"/>
          </a:xfrm>
        </p:grpSpPr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3552" y="1440"/>
              <a:ext cx="1536" cy="35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某时刻的速度</a:t>
              </a: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>
              <a:off x="3984" y="124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685800" y="3367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）求和</a:t>
            </a:r>
          </a:p>
        </p:txBody>
      </p:sp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2743200" y="3200400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41" name="公式" r:id="rId9" imgW="2197080" imgH="939600" progId="Equation.3">
                  <p:embed/>
                </p:oleObj>
              </mc:Choice>
              <mc:Fallback>
                <p:oleObj name="公式" r:id="rId9" imgW="2197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2197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85800" y="4267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）取极限</a:t>
            </a:r>
          </a:p>
        </p:txBody>
      </p:sp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3048000" y="4329113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42" name="公式" r:id="rId11" imgW="3924000" imgH="457200" progId="Equation.3">
                  <p:embed/>
                </p:oleObj>
              </mc:Choice>
              <mc:Fallback>
                <p:oleObj name="公式" r:id="rId11" imgW="39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29113"/>
                        <a:ext cx="392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3771900" y="4927600"/>
          <a:ext cx="278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43" name="公式" r:id="rId13" imgW="2781000" imgH="939600" progId="Equation.3">
                  <p:embed/>
                </p:oleObj>
              </mc:Choice>
              <mc:Fallback>
                <p:oleObj name="公式" r:id="rId13" imgW="2781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927600"/>
                        <a:ext cx="278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1295400" y="5105400"/>
            <a:ext cx="232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路程的精确值</a:t>
            </a:r>
          </a:p>
        </p:txBody>
      </p:sp>
    </p:spTree>
    <p:extLst>
      <p:ext uri="{BB962C8B-B14F-4D97-AF65-F5344CB8AC3E}">
        <p14:creationId xmlns:p14="http://schemas.microsoft.com/office/powerpoint/2010/main" val="25310736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autoUpdateAnimBg="0"/>
      <p:bldP spid="64529" grpId="0" autoUpdateAnimBg="0"/>
      <p:bldP spid="645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465263" y="1452563"/>
          <a:ext cx="4391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0" name="文档" r:id="rId3" imgW="4328280" imgH="514440" progId="Word.Document.8">
                  <p:embed/>
                </p:oleObj>
              </mc:Choice>
              <mc:Fallback>
                <p:oleObj name="文档" r:id="rId3" imgW="4328280" imgH="514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452563"/>
                        <a:ext cx="43910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741363" y="4759325"/>
          <a:ext cx="53721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1" name="文档" r:id="rId5" imgW="5203800" imgH="990720" progId="Word.Document.8">
                  <p:embed/>
                </p:oleObj>
              </mc:Choice>
              <mc:Fallback>
                <p:oleObj name="文档" r:id="rId5" imgW="5203800" imgH="99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759325"/>
                        <a:ext cx="53721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5727700" y="5184775"/>
          <a:ext cx="2736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2" name="文档" r:id="rId7" imgW="2616840" imgH="447480" progId="Word.Document.8">
                  <p:embed/>
                </p:oleObj>
              </mc:Choice>
              <mc:Fallback>
                <p:oleObj name="文档" r:id="rId7" imgW="261684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184775"/>
                        <a:ext cx="27368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5635625" y="1465263"/>
          <a:ext cx="2854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3" name="文档" r:id="rId9" imgW="2905920" imgH="447480" progId="Word.Document.8">
                  <p:embed/>
                </p:oleObj>
              </mc:Choice>
              <mc:Fallback>
                <p:oleObj name="文档" r:id="rId9" imgW="290592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1465263"/>
                        <a:ext cx="2854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741363" y="2060575"/>
          <a:ext cx="174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4" name="文档" r:id="rId11" imgW="1807920" imgH="433440" progId="Word.Document.8">
                  <p:embed/>
                </p:oleObj>
              </mc:Choice>
              <mc:Fallback>
                <p:oleObj name="文档" r:id="rId11" imgW="1807920" imgH="433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060575"/>
                        <a:ext cx="1743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568575" y="2016125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5" name="公式" r:id="rId13" imgW="5410080" imgH="457200" progId="Equation.3">
                  <p:embed/>
                </p:oleObj>
              </mc:Choice>
              <mc:Fallback>
                <p:oleObj name="公式" r:id="rId13" imgW="541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16125"/>
                        <a:ext cx="541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40793"/>
              </p:ext>
            </p:extLst>
          </p:nvPr>
        </p:nvGraphicFramePr>
        <p:xfrm>
          <a:off x="741363" y="2614613"/>
          <a:ext cx="4416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56" name="Document" r:id="rId15" imgW="4581333" imgH="453776" progId="Word.Document.8">
                  <p:embed/>
                </p:oleObj>
              </mc:Choice>
              <mc:Fallback>
                <p:oleObj name="Document" r:id="rId15" imgW="4581333" imgH="453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614613"/>
                        <a:ext cx="44164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4848225" y="2589213"/>
          <a:ext cx="33448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57" name="文档" r:id="rId17" imgW="3413880" imgH="429120" progId="Word.Document.8">
                  <p:embed/>
                </p:oleObj>
              </mc:Choice>
              <mc:Fallback>
                <p:oleObj name="文档" r:id="rId17" imgW="341388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2589213"/>
                        <a:ext cx="33448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739775" y="3124200"/>
          <a:ext cx="5487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58" name="文档" r:id="rId19" imgW="5486400" imgH="460080" progId="Word.Document.8">
                  <p:embed/>
                </p:oleObj>
              </mc:Choice>
              <mc:Fallback>
                <p:oleObj name="文档" r:id="rId19" imgW="5486400" imgH="460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124200"/>
                        <a:ext cx="54879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391150" y="3119438"/>
          <a:ext cx="2686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59" name="文档" r:id="rId21" imgW="2743200" imgH="429120" progId="Word.Document.8">
                  <p:embed/>
                </p:oleObj>
              </mc:Choice>
              <mc:Fallback>
                <p:oleObj name="文档" r:id="rId21" imgW="274320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119438"/>
                        <a:ext cx="26860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766763" y="3738563"/>
          <a:ext cx="3616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60" name="文档" r:id="rId23" imgW="3747240" imgH="460080" progId="Word.Document.8">
                  <p:embed/>
                </p:oleObj>
              </mc:Choice>
              <mc:Fallback>
                <p:oleObj name="文档" r:id="rId23" imgW="3747240" imgH="460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738563"/>
                        <a:ext cx="3616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3789363" y="3738563"/>
          <a:ext cx="4752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61" name="文档" r:id="rId25" imgW="4836240" imgH="465120" progId="Word.Document.8">
                  <p:embed/>
                </p:oleObj>
              </mc:Choice>
              <mc:Fallback>
                <p:oleObj name="文档" r:id="rId25" imgW="4836240" imgH="46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3738563"/>
                        <a:ext cx="4752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741363" y="4191000"/>
          <a:ext cx="39512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62" name="文档" r:id="rId27" imgW="4093920" imgH="952560" progId="Word.Document.8">
                  <p:embed/>
                </p:oleObj>
              </mc:Choice>
              <mc:Fallback>
                <p:oleObj name="文档" r:id="rId27" imgW="4093920" imgH="95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191000"/>
                        <a:ext cx="39512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62744"/>
            <a:ext cx="460628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二、定积分的定义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6484750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427538" y="3357141"/>
            <a:ext cx="2736850" cy="936625"/>
          </a:xfrm>
          <a:prstGeom prst="rect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276184"/>
              </p:ext>
            </p:extLst>
          </p:nvPr>
        </p:nvGraphicFramePr>
        <p:xfrm>
          <a:off x="620514" y="235000"/>
          <a:ext cx="23495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08" name="文档" r:id="rId3" imgW="2355120" imgH="534960" progId="Word.Document.8">
                  <p:embed/>
                </p:oleObj>
              </mc:Choice>
              <mc:Fallback>
                <p:oleObj name="文档" r:id="rId3" imgW="2355120" imgH="53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14" y="235000"/>
                        <a:ext cx="23495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106132"/>
              </p:ext>
            </p:extLst>
          </p:nvPr>
        </p:nvGraphicFramePr>
        <p:xfrm>
          <a:off x="1898650" y="3301578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09" name="Document" r:id="rId5" imgW="5486798" imgH="939578" progId="Word.Document.8">
                  <p:embed/>
                </p:oleObj>
              </mc:Choice>
              <mc:Fallback>
                <p:oleObj name="Document" r:id="rId5" imgW="5486798" imgH="9395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301578"/>
                        <a:ext cx="579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650" y="4063578"/>
            <a:ext cx="685800" cy="2057400"/>
            <a:chOff x="1296" y="2256"/>
            <a:chExt cx="432" cy="1296"/>
          </a:xfrm>
        </p:grpSpPr>
        <p:sp>
          <p:nvSpPr>
            <p:cNvPr id="8218" name="Text Box 5"/>
            <p:cNvSpPr txBox="1">
              <a:spLocks noChangeArrowheads="1"/>
            </p:cNvSpPr>
            <p:nvPr/>
          </p:nvSpPr>
          <p:spPr bwMode="auto">
            <a:xfrm>
              <a:off x="1311" y="2592"/>
              <a:ext cx="388" cy="960"/>
            </a:xfrm>
            <a:prstGeom prst="rect">
              <a:avLst/>
            </a:prstGeom>
            <a:noFill/>
            <a:ln w="2857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被积函数</a:t>
              </a:r>
            </a:p>
          </p:txBody>
        </p:sp>
        <p:sp>
          <p:nvSpPr>
            <p:cNvPr id="8219" name="Line 6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336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7"/>
            <p:cNvSpPr>
              <a:spLocks noChangeShapeType="1"/>
            </p:cNvSpPr>
            <p:nvPr/>
          </p:nvSpPr>
          <p:spPr bwMode="auto">
            <a:xfrm>
              <a:off x="1296" y="2256"/>
              <a:ext cx="43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3300" y="3501603"/>
            <a:ext cx="1911350" cy="2879725"/>
            <a:chOff x="1292" y="1980"/>
            <a:chExt cx="1204" cy="1814"/>
          </a:xfrm>
        </p:grpSpPr>
        <p:sp>
          <p:nvSpPr>
            <p:cNvPr id="8215" name="Text Box 9"/>
            <p:cNvSpPr txBox="1">
              <a:spLocks noChangeArrowheads="1"/>
            </p:cNvSpPr>
            <p:nvPr/>
          </p:nvSpPr>
          <p:spPr bwMode="auto">
            <a:xfrm>
              <a:off x="2132" y="2690"/>
              <a:ext cx="364" cy="110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被积表达式</a:t>
              </a:r>
              <a:endParaRPr lang="zh-CN" altLang="en-US" sz="2800" b="1"/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 flipH="1" flipV="1">
              <a:off x="1833" y="2388"/>
              <a:ext cx="299" cy="2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Rectangle 11"/>
            <p:cNvSpPr>
              <a:spLocks noChangeArrowheads="1"/>
            </p:cNvSpPr>
            <p:nvPr/>
          </p:nvSpPr>
          <p:spPr bwMode="auto">
            <a:xfrm>
              <a:off x="1292" y="1980"/>
              <a:ext cx="817" cy="403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89300" y="3942928"/>
            <a:ext cx="2066925" cy="2209800"/>
            <a:chOff x="2508" y="2208"/>
            <a:chExt cx="1302" cy="1392"/>
          </a:xfrm>
        </p:grpSpPr>
        <p:sp>
          <p:nvSpPr>
            <p:cNvPr id="8212" name="Text Box 13"/>
            <p:cNvSpPr txBox="1">
              <a:spLocks noChangeArrowheads="1"/>
            </p:cNvSpPr>
            <p:nvPr/>
          </p:nvSpPr>
          <p:spPr bwMode="auto">
            <a:xfrm>
              <a:off x="3407" y="2592"/>
              <a:ext cx="403" cy="1008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积分变量</a:t>
              </a: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 flipV="1">
              <a:off x="2640" y="2208"/>
              <a:ext cx="767" cy="40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>
              <a:off x="2508" y="2208"/>
              <a:ext cx="1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74778"/>
              </p:ext>
            </p:extLst>
          </p:nvPr>
        </p:nvGraphicFramePr>
        <p:xfrm>
          <a:off x="6165850" y="4628728"/>
          <a:ext cx="222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0" name="公式" r:id="rId7" imgW="2222280" imgH="431640" progId="Equation.3">
                  <p:embed/>
                </p:oleObj>
              </mc:Choice>
              <mc:Fallback>
                <p:oleObj name="公式" r:id="rId7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4628728"/>
                        <a:ext cx="2222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92950"/>
              </p:ext>
            </p:extLst>
          </p:nvPr>
        </p:nvGraphicFramePr>
        <p:xfrm>
          <a:off x="2673152" y="235000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1" name="文档" r:id="rId9" imgW="4165560" imgH="465120" progId="Word.Document.8">
                  <p:embed/>
                </p:oleObj>
              </mc:Choice>
              <mc:Fallback>
                <p:oleObj name="文档" r:id="rId9" imgW="4165560" imgH="46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152" y="235000"/>
                        <a:ext cx="4094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402742"/>
              </p:ext>
            </p:extLst>
          </p:nvPr>
        </p:nvGraphicFramePr>
        <p:xfrm>
          <a:off x="607814" y="763638"/>
          <a:ext cx="2892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2" name="文档" r:id="rId11" imgW="2954160" imgH="465120" progId="Word.Document.8">
                  <p:embed/>
                </p:oleObj>
              </mc:Choice>
              <mc:Fallback>
                <p:oleObj name="文档" r:id="rId11" imgW="2954160" imgH="46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14" y="763638"/>
                        <a:ext cx="28924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31546"/>
              </p:ext>
            </p:extLst>
          </p:nvPr>
        </p:nvGraphicFramePr>
        <p:xfrm>
          <a:off x="3112889" y="776338"/>
          <a:ext cx="29702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3" name="文档" r:id="rId13" imgW="3027600" imgH="444600" progId="Word.Document.8">
                  <p:embed/>
                </p:oleObj>
              </mc:Choice>
              <mc:Fallback>
                <p:oleObj name="文档" r:id="rId13" imgW="3027600" imgH="444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889" y="776338"/>
                        <a:ext cx="29702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97273"/>
              </p:ext>
            </p:extLst>
          </p:nvPr>
        </p:nvGraphicFramePr>
        <p:xfrm>
          <a:off x="5683052" y="763638"/>
          <a:ext cx="1820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4" name="文档" r:id="rId15" imgW="1828800" imgH="429120" progId="Word.Document.8">
                  <p:embed/>
                </p:oleObj>
              </mc:Choice>
              <mc:Fallback>
                <p:oleObj name="文档" r:id="rId15" imgW="182880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052" y="763638"/>
                        <a:ext cx="18208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35819"/>
              </p:ext>
            </p:extLst>
          </p:nvPr>
        </p:nvGraphicFramePr>
        <p:xfrm>
          <a:off x="614363" y="1246238"/>
          <a:ext cx="8285203" cy="45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5" name="Document" r:id="rId17" imgW="8086547" imgH="428946" progId="Word.Document.8">
                  <p:embed/>
                </p:oleObj>
              </mc:Choice>
              <mc:Fallback>
                <p:oleObj name="Document" r:id="rId17" imgW="8086547" imgH="428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246238"/>
                        <a:ext cx="8285203" cy="457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22545"/>
              </p:ext>
            </p:extLst>
          </p:nvPr>
        </p:nvGraphicFramePr>
        <p:xfrm>
          <a:off x="582613" y="1576388"/>
          <a:ext cx="8056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6" name="Document" r:id="rId19" imgW="8120390" imgH="983840" progId="Word.Document.8">
                  <p:embed/>
                </p:oleObj>
              </mc:Choice>
              <mc:Fallback>
                <p:oleObj name="Document" r:id="rId19" imgW="8120390" imgH="983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576388"/>
                        <a:ext cx="8056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345272"/>
              </p:ext>
            </p:extLst>
          </p:nvPr>
        </p:nvGraphicFramePr>
        <p:xfrm>
          <a:off x="589856" y="2420888"/>
          <a:ext cx="36941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17" name="文档" r:id="rId21" imgW="3699360" imgH="447840" progId="Word.Document.8">
                  <p:embed/>
                </p:oleObj>
              </mc:Choice>
              <mc:Fallback>
                <p:oleObj name="文档" r:id="rId21" imgW="3699360" imgH="447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56" y="2420888"/>
                        <a:ext cx="36941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211960" y="234888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记为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611188" y="3012653"/>
            <a:ext cx="1303337" cy="488950"/>
          </a:xfrm>
          <a:prstGeom prst="wedgeRoundRectCallout">
            <a:avLst>
              <a:gd name="adj1" fmla="val 63449"/>
              <a:gd name="adj2" fmla="val 50000"/>
              <a:gd name="adj3" fmla="val 16667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9933FF"/>
                </a:solidFill>
              </a:rPr>
              <a:t>积分上限</a:t>
            </a:r>
          </a:p>
        </p:txBody>
      </p:sp>
      <p:sp>
        <p:nvSpPr>
          <p:cNvPr id="66586" name="AutoShape 26"/>
          <p:cNvSpPr>
            <a:spLocks noChangeArrowheads="1"/>
          </p:cNvSpPr>
          <p:nvPr/>
        </p:nvSpPr>
        <p:spPr bwMode="auto">
          <a:xfrm>
            <a:off x="611188" y="4509666"/>
            <a:ext cx="1368425" cy="431800"/>
          </a:xfrm>
          <a:prstGeom prst="wedgeRoundRectCallout">
            <a:avLst>
              <a:gd name="adj1" fmla="val 53787"/>
              <a:gd name="adj2" fmla="val -143231"/>
              <a:gd name="adj3" fmla="val 16667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9933FF"/>
                </a:solidFill>
              </a:rPr>
              <a:t>积分下限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6687096" y="2612355"/>
            <a:ext cx="1143000" cy="457200"/>
          </a:xfrm>
          <a:prstGeom prst="wedgeRectCallout">
            <a:avLst>
              <a:gd name="adj1" fmla="val -67500"/>
              <a:gd name="adj2" fmla="val 101042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9933FF"/>
                </a:solidFill>
              </a:rPr>
              <a:t>积分和</a:t>
            </a:r>
          </a:p>
        </p:txBody>
      </p:sp>
    </p:spTree>
    <p:extLst>
      <p:ext uri="{BB962C8B-B14F-4D97-AF65-F5344CB8AC3E}">
        <p14:creationId xmlns:p14="http://schemas.microsoft.com/office/powerpoint/2010/main" val="26327737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6584" grpId="0" autoUpdateAnimBg="0"/>
      <p:bldP spid="66585" grpId="0" animBg="1" autoUpdateAnimBg="0"/>
      <p:bldP spid="66586" grpId="0" animBg="1" autoUpdateAnimBg="0"/>
      <p:bldP spid="6658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03027"/>
              </p:ext>
            </p:extLst>
          </p:nvPr>
        </p:nvGraphicFramePr>
        <p:xfrm>
          <a:off x="331788" y="693738"/>
          <a:ext cx="8197850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01" name="Document" r:id="rId3" imgW="7992580" imgH="4635637" progId="Word.Document.8">
                  <p:embed/>
                </p:oleObj>
              </mc:Choice>
              <mc:Fallback>
                <p:oleObj name="Document" r:id="rId3" imgW="7992580" imgH="4635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693738"/>
                        <a:ext cx="8197850" cy="474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27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2"/>
          <p:cNvSpPr txBox="1">
            <a:spLocks noChangeArrowheads="1"/>
          </p:cNvSpPr>
          <p:nvPr/>
        </p:nvSpPr>
        <p:spPr bwMode="auto">
          <a:xfrm>
            <a:off x="559049" y="116632"/>
            <a:ext cx="1493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注意：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557177"/>
              </p:ext>
            </p:extLst>
          </p:nvPr>
        </p:nvGraphicFramePr>
        <p:xfrm>
          <a:off x="395536" y="767507"/>
          <a:ext cx="76406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54" name="文档" r:id="rId3" imgW="7335360" imgH="608040" progId="Word.Document.8">
                  <p:embed/>
                </p:oleObj>
              </mc:Choice>
              <mc:Fallback>
                <p:oleObj name="文档" r:id="rId3" imgW="7335360" imgH="60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7507"/>
                        <a:ext cx="76406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80610"/>
              </p:ext>
            </p:extLst>
          </p:nvPr>
        </p:nvGraphicFramePr>
        <p:xfrm>
          <a:off x="1473449" y="1900982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55" name="公式" r:id="rId5" imgW="1511280" imgH="660240" progId="Equation.3">
                  <p:embed/>
                </p:oleObj>
              </mc:Choice>
              <mc:Fallback>
                <p:oleObj name="公式" r:id="rId5" imgW="15112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449" y="1900982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7408"/>
              </p:ext>
            </p:extLst>
          </p:nvPr>
        </p:nvGraphicFramePr>
        <p:xfrm>
          <a:off x="2987924" y="1916857"/>
          <a:ext cx="180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56" name="公式" r:id="rId7" imgW="1803240" imgH="660240" progId="Equation.3">
                  <p:embed/>
                </p:oleObj>
              </mc:Choice>
              <mc:Fallback>
                <p:oleObj name="公式" r:id="rId7" imgW="18032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924" y="1916857"/>
                        <a:ext cx="1803400" cy="660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686123"/>
              </p:ext>
            </p:extLst>
          </p:nvPr>
        </p:nvGraphicFramePr>
        <p:xfrm>
          <a:off x="395536" y="2853482"/>
          <a:ext cx="792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57" name="文档" r:id="rId9" imgW="7662796" imgH="647017" progId="Word.Document.8">
                  <p:embed/>
                </p:oleObj>
              </mc:Choice>
              <mc:Fallback>
                <p:oleObj name="文档" r:id="rId9" imgW="7662796" imgH="647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3482"/>
                        <a:ext cx="792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74718"/>
              </p:ext>
            </p:extLst>
          </p:nvPr>
        </p:nvGraphicFramePr>
        <p:xfrm>
          <a:off x="573616" y="3553917"/>
          <a:ext cx="3657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58" name="Document" r:id="rId11" imgW="3700135" imgH="576126" progId="Word.Document.8">
                  <p:embed/>
                </p:oleObj>
              </mc:Choice>
              <mc:Fallback>
                <p:oleObj name="Document" r:id="rId11" imgW="3700135" imgH="5761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16" y="3553917"/>
                        <a:ext cx="3657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2154"/>
              </p:ext>
            </p:extLst>
          </p:nvPr>
        </p:nvGraphicFramePr>
        <p:xfrm>
          <a:off x="1332161" y="1334245"/>
          <a:ext cx="4600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59" name="文档" r:id="rId13" imgW="4425480" imgH="462240" progId="Word.Document.8">
                  <p:embed/>
                </p:oleObj>
              </mc:Choice>
              <mc:Fallback>
                <p:oleObj name="文档" r:id="rId13" imgW="4425480" imgH="46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161" y="1334245"/>
                        <a:ext cx="46005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44810"/>
              </p:ext>
            </p:extLst>
          </p:nvPr>
        </p:nvGraphicFramePr>
        <p:xfrm>
          <a:off x="4788024" y="1917607"/>
          <a:ext cx="17287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60" name="Equation" r:id="rId15" imgW="1562040" imgH="647640" progId="Equation.3">
                  <p:embed/>
                </p:oleObj>
              </mc:Choice>
              <mc:Fallback>
                <p:oleObj name="Equation" r:id="rId15" imgW="15620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17607"/>
                        <a:ext cx="1728788" cy="660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168112"/>
              </p:ext>
            </p:extLst>
          </p:nvPr>
        </p:nvGraphicFramePr>
        <p:xfrm>
          <a:off x="3779912" y="3445148"/>
          <a:ext cx="341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61" name="Equation" r:id="rId17" imgW="3416040" imgH="647640" progId="Equation.3">
                  <p:embed/>
                </p:oleObj>
              </mc:Choice>
              <mc:Fallback>
                <p:oleObj name="Equation" r:id="rId17" imgW="341604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445148"/>
                        <a:ext cx="3416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00655"/>
              </p:ext>
            </p:extLst>
          </p:nvPr>
        </p:nvGraphicFramePr>
        <p:xfrm>
          <a:off x="323528" y="4797152"/>
          <a:ext cx="794702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62" name="Document" r:id="rId19" imgW="8090318" imgH="1907032" progId="Word.Document.8">
                  <p:embed/>
                </p:oleObj>
              </mc:Choice>
              <mc:Fallback>
                <p:oleObj name="Document" r:id="rId19" imgW="8090318" imgH="1907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97152"/>
                        <a:ext cx="7947025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756BD88-797F-46D4-8FD3-729FFFA82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406903"/>
              </p:ext>
            </p:extLst>
          </p:nvPr>
        </p:nvGraphicFramePr>
        <p:xfrm>
          <a:off x="971600" y="4090144"/>
          <a:ext cx="3477964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63" name="公式" r:id="rId21" imgW="3263760" imgH="634680" progId="Equation.3">
                  <p:embed/>
                </p:oleObj>
              </mc:Choice>
              <mc:Fallback>
                <p:oleObj name="公式" r:id="rId21" imgW="3263760" imgH="63468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90144"/>
                        <a:ext cx="3477964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2692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1447800" y="3124200"/>
          <a:ext cx="5181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37" name="BMP 图象" r:id="rId3" imgW="2819794" imgH="1867161" progId="Paint.Picture">
                  <p:embed/>
                </p:oleObj>
              </mc:Choice>
              <mc:Fallback>
                <p:oleObj name="BMP 图象" r:id="rId3" imgW="2819794" imgH="186716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5181600" cy="21336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990600" y="1447800"/>
          <a:ext cx="149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38" name="公式" r:id="rId5" imgW="1498320" imgH="406080" progId="Equation.3">
                  <p:embed/>
                </p:oleObj>
              </mc:Choice>
              <mc:Fallback>
                <p:oleObj name="公式" r:id="rId5" imgW="1498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149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2819400" y="12192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39" name="公式" r:id="rId7" imgW="2184120" imgH="660240" progId="Equation.3">
                  <p:embed/>
                </p:oleObj>
              </mc:Choice>
              <mc:Fallback>
                <p:oleObj name="公式" r:id="rId7" imgW="2184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218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257800" y="1295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曲边梯形的面积</a:t>
            </a: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990600" y="2254250"/>
          <a:ext cx="149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0" name="公式" r:id="rId9" imgW="1498320" imgH="406080" progId="Equation.3">
                  <p:embed/>
                </p:oleObj>
              </mc:Choice>
              <mc:Fallback>
                <p:oleObj name="公式" r:id="rId9" imgW="1498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54250"/>
                        <a:ext cx="149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2781300" y="2025650"/>
          <a:ext cx="2413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1" name="公式" r:id="rId11" imgW="2412720" imgH="660240" progId="Equation.3">
                  <p:embed/>
                </p:oleObj>
              </mc:Choice>
              <mc:Fallback>
                <p:oleObj name="公式" r:id="rId11" imgW="24127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025650"/>
                        <a:ext cx="2413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5257800" y="21018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曲边梯形的面积的负值</a:t>
            </a:r>
          </a:p>
        </p:txBody>
      </p:sp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1946275" y="3997325"/>
          <a:ext cx="2619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2" name="公式" r:id="rId13" imgW="393480" imgH="457200" progId="Equation.3">
                  <p:embed/>
                </p:oleObj>
              </mc:Choice>
              <mc:Fallback>
                <p:oleObj name="公式" r:id="rId13" imgW="393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997325"/>
                        <a:ext cx="2619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2916238" y="42465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3" name="公式" r:id="rId15" imgW="419040" imgH="457200" progId="Equation.3">
                  <p:embed/>
                </p:oleObj>
              </mc:Choice>
              <mc:Fallback>
                <p:oleObj name="公式" r:id="rId15" imgW="41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465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4216400" y="39624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4" name="公式" r:id="rId17" imgW="419040" imgH="457200" progId="Equation.3">
                  <p:embed/>
                </p:oleObj>
              </mc:Choice>
              <mc:Fallback>
                <p:oleObj name="公式" r:id="rId17" imgW="41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9624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5334000" y="4343400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5" name="公式" r:id="rId19" imgW="406080" imgH="457200" progId="Equation.3">
                  <p:embed/>
                </p:oleObj>
              </mc:Choice>
              <mc:Fallback>
                <p:oleObj name="公式" r:id="rId19" imgW="406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269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/>
          <p:cNvGraphicFramePr>
            <a:graphicFrameLocks noChangeAspect="1"/>
          </p:cNvGraphicFramePr>
          <p:nvPr/>
        </p:nvGraphicFramePr>
        <p:xfrm>
          <a:off x="1524000" y="5334000"/>
          <a:ext cx="457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6" name="公式" r:id="rId21" imgW="4572000" imgH="660240" progId="Equation.3">
                  <p:embed/>
                </p:oleObj>
              </mc:Choice>
              <mc:Fallback>
                <p:oleObj name="公式" r:id="rId21" imgW="4572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457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754438" y="5562600"/>
          <a:ext cx="360362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7" name="公式" r:id="rId23" imgW="241200" imgH="88560" progId="Equation.3">
                  <p:embed/>
                </p:oleObj>
              </mc:Choice>
              <mc:Fallback>
                <p:oleObj name="公式" r:id="rId23" imgW="24120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562600"/>
                        <a:ext cx="360362" cy="13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/>
        </p:nvGraphicFramePr>
        <p:xfrm>
          <a:off x="4495800" y="5410200"/>
          <a:ext cx="4429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8" name="公式" r:id="rId25" imgW="164880" imgH="164880" progId="Equation.3">
                  <p:embed/>
                </p:oleObj>
              </mc:Choice>
              <mc:Fallback>
                <p:oleObj name="公式" r:id="rId25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10200"/>
                        <a:ext cx="4429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5295900" y="5591175"/>
          <a:ext cx="3429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9" name="公式" r:id="rId27" imgW="241200" imgH="88560" progId="Equation.3">
                  <p:embed/>
                </p:oleObj>
              </mc:Choice>
              <mc:Fallback>
                <p:oleObj name="公式" r:id="rId27" imgW="24120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5591175"/>
                        <a:ext cx="3429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68685"/>
            <a:ext cx="45212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/>
              <a:t>(5) </a:t>
            </a:r>
            <a:r>
              <a:rPr lang="zh-CN" altLang="en-US" sz="2800" b="1" dirty="0"/>
              <a:t>定积分的几何意义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683597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utoUpdateAnimBg="0"/>
      <p:bldP spid="1239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ea typeface="黑体" pitchFamily="2" charset="-122"/>
              </a:rPr>
              <a:t>几何意义：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990600" y="1524000"/>
          <a:ext cx="72024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758" name="公式" r:id="rId3" imgW="7048440" imgH="2031840" progId="Equation.3">
                  <p:embed/>
                </p:oleObj>
              </mc:Choice>
              <mc:Fallback>
                <p:oleObj name="公式" r:id="rId3" imgW="7048440" imgH="2031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202488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3733800"/>
            <a:ext cx="5638800" cy="2192338"/>
            <a:chOff x="912" y="2544"/>
            <a:chExt cx="3552" cy="1381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912" y="2544"/>
            <a:ext cx="3552" cy="1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759" name="BMP 图象" r:id="rId5" imgW="2819794" imgH="1867161" progId="Paint.Picture">
                    <p:embed/>
                  </p:oleObj>
                </mc:Choice>
                <mc:Fallback>
                  <p:oleObj name="BMP 图象" r:id="rId5" imgW="2819794" imgH="186716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3552" cy="1381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6"/>
            <p:cNvGraphicFramePr>
              <a:graphicFrameLocks noChangeAspect="1"/>
            </p:cNvGraphicFramePr>
            <p:nvPr/>
          </p:nvGraphicFramePr>
          <p:xfrm>
            <a:off x="2736" y="3067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760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67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7"/>
            <p:cNvGraphicFramePr>
              <a:graphicFrameLocks noChangeAspect="1"/>
            </p:cNvGraphicFramePr>
            <p:nvPr/>
          </p:nvGraphicFramePr>
          <p:xfrm>
            <a:off x="1235" y="2971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761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971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8"/>
            <p:cNvGraphicFramePr>
              <a:graphicFrameLocks noChangeAspect="1"/>
            </p:cNvGraphicFramePr>
            <p:nvPr/>
          </p:nvGraphicFramePr>
          <p:xfrm>
            <a:off x="1968" y="3345"/>
            <a:ext cx="135" cy="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762" name="公式" r:id="rId10" imgW="241200" imgH="88560" progId="Equation.3">
                    <p:embed/>
                  </p:oleObj>
                </mc:Choice>
                <mc:Fallback>
                  <p:oleObj name="公式" r:id="rId10" imgW="241200" imgH="88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45"/>
                          <a:ext cx="135" cy="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9"/>
            <p:cNvGraphicFramePr>
              <a:graphicFrameLocks noChangeAspect="1"/>
            </p:cNvGraphicFramePr>
            <p:nvPr/>
          </p:nvGraphicFramePr>
          <p:xfrm>
            <a:off x="3566" y="3441"/>
            <a:ext cx="135" cy="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763" name="公式" r:id="rId12" imgW="241200" imgH="88560" progId="Equation.3">
                    <p:embed/>
                  </p:oleObj>
                </mc:Choice>
                <mc:Fallback>
                  <p:oleObj name="公式" r:id="rId12" imgW="241200" imgH="88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441"/>
                          <a:ext cx="135" cy="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223396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7713" y="1239838"/>
            <a:ext cx="3962400" cy="2476500"/>
            <a:chOff x="3218" y="1634"/>
            <a:chExt cx="2013" cy="1428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9230" name="BMP 图象" r:id="rId3" imgW="1828571" imgH="1857143" progId="Paint.Picture">
                    <p:embed/>
                  </p:oleObj>
                </mc:Choice>
                <mc:Fallback>
                  <p:oleObj name="BMP 图象" r:id="rId3" imgW="1828571" imgH="18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Rectangle 4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Rectangle 5"/>
            <p:cNvSpPr>
              <a:spLocks noChangeArrowheads="1"/>
            </p:cNvSpPr>
            <p:nvPr/>
          </p:nvSpPr>
          <p:spPr bwMode="auto">
            <a:xfrm>
              <a:off x="3604" y="2762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a</a:t>
              </a:r>
              <a:endParaRPr lang="en-US" altLang="zh-CN" sz="3200" b="1"/>
            </a:p>
          </p:txBody>
        </p:sp>
        <p:sp>
          <p:nvSpPr>
            <p:cNvPr id="2090" name="Rectangle 6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Rectangle 7"/>
            <p:cNvSpPr>
              <a:spLocks noChangeArrowheads="1"/>
            </p:cNvSpPr>
            <p:nvPr/>
          </p:nvSpPr>
          <p:spPr bwMode="auto">
            <a:xfrm>
              <a:off x="4709" y="2790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b</a:t>
              </a:r>
              <a:endParaRPr lang="en-US" altLang="zh-CN" sz="3200" b="1"/>
            </a:p>
          </p:txBody>
        </p:sp>
        <p:grpSp>
          <p:nvGrpSpPr>
            <p:cNvPr id="2092" name="Group 8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2093" name="Group 9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2103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4" name="Freeform 11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40 h 159"/>
                    <a:gd name="T2" fmla="*/ 40 w 158"/>
                    <a:gd name="T3" fmla="*/ 20 h 159"/>
                    <a:gd name="T4" fmla="*/ 0 w 158"/>
                    <a:gd name="T5" fmla="*/ 0 h 159"/>
                    <a:gd name="T6" fmla="*/ 0 w 158"/>
                    <a:gd name="T7" fmla="*/ 40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59"/>
                    <a:gd name="T14" fmla="*/ 158 w 15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4" name="Group 12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2101" name="Rectangle 13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14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39 w 160"/>
                    <a:gd name="T1" fmla="*/ 40 h 157"/>
                    <a:gd name="T2" fmla="*/ 19 w 160"/>
                    <a:gd name="T3" fmla="*/ 0 h 157"/>
                    <a:gd name="T4" fmla="*/ 0 w 160"/>
                    <a:gd name="T5" fmla="*/ 40 h 157"/>
                    <a:gd name="T6" fmla="*/ 39 w 160"/>
                    <a:gd name="T7" fmla="*/ 40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0"/>
                    <a:gd name="T13" fmla="*/ 0 h 157"/>
                    <a:gd name="T14" fmla="*/ 160 w 160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95" name="Rectangle 15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6" name="Rectangle 16"/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0000"/>
                    </a:solidFill>
                  </a:rPr>
                  <a:t>x</a:t>
                </a:r>
                <a:endParaRPr lang="en-US" altLang="zh-CN" sz="3200" b="1"/>
              </a:p>
            </p:txBody>
          </p:sp>
          <p:sp>
            <p:nvSpPr>
              <p:cNvPr id="2097" name="Rectangle 17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8" name="Rectangle 18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7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0000"/>
                    </a:solidFill>
                  </a:rPr>
                  <a:t>y</a:t>
                </a:r>
                <a:endParaRPr lang="en-US" altLang="zh-CN" sz="3200" b="1"/>
              </a:p>
            </p:txBody>
          </p:sp>
          <p:sp>
            <p:nvSpPr>
              <p:cNvPr id="2099" name="Rectangle 19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0" name="Rectangle 20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o</a:t>
                </a:r>
                <a:endParaRPr lang="en-US" altLang="zh-CN" sz="3200" b="1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62000" y="1219200"/>
            <a:ext cx="3962400" cy="2476500"/>
            <a:chOff x="3218" y="1634"/>
            <a:chExt cx="2013" cy="1428"/>
          </a:xfrm>
        </p:grpSpPr>
        <p:graphicFrame>
          <p:nvGraphicFramePr>
            <p:cNvPr id="2050" name="Object 22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9231" name="BMP 图象" r:id="rId5" imgW="1828571" imgH="1857143" progId="Paint.Picture">
                    <p:embed/>
                  </p:oleObj>
                </mc:Choice>
                <mc:Fallback>
                  <p:oleObj name="BMP 图象" r:id="rId5" imgW="1828571" imgH="18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604" y="2762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a</a:t>
              </a:r>
              <a:endParaRPr lang="en-US" altLang="zh-CN" sz="3200" b="1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709" y="2790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b</a:t>
              </a:r>
              <a:endParaRPr lang="en-US" altLang="zh-CN" sz="3200" b="1"/>
            </a:p>
          </p:txBody>
        </p:sp>
        <p:grpSp>
          <p:nvGrpSpPr>
            <p:cNvPr id="2075" name="Group 27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2076" name="Group 28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2086" name="Rectangle 29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30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40 h 159"/>
                    <a:gd name="T2" fmla="*/ 40 w 158"/>
                    <a:gd name="T3" fmla="*/ 20 h 159"/>
                    <a:gd name="T4" fmla="*/ 0 w 158"/>
                    <a:gd name="T5" fmla="*/ 0 h 159"/>
                    <a:gd name="T6" fmla="*/ 0 w 158"/>
                    <a:gd name="T7" fmla="*/ 40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59"/>
                    <a:gd name="T14" fmla="*/ 158 w 15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7" name="Group 31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2084" name="Rectangle 32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33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39 w 160"/>
                    <a:gd name="T1" fmla="*/ 40 h 157"/>
                    <a:gd name="T2" fmla="*/ 19 w 160"/>
                    <a:gd name="T3" fmla="*/ 0 h 157"/>
                    <a:gd name="T4" fmla="*/ 0 w 160"/>
                    <a:gd name="T5" fmla="*/ 40 h 157"/>
                    <a:gd name="T6" fmla="*/ 39 w 160"/>
                    <a:gd name="T7" fmla="*/ 40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0"/>
                    <a:gd name="T13" fmla="*/ 0 h 157"/>
                    <a:gd name="T14" fmla="*/ 160 w 160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8" name="Rectangle 34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" name="Rectangle 35"/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0000"/>
                    </a:solidFill>
                  </a:rPr>
                  <a:t>x</a:t>
                </a:r>
                <a:endParaRPr lang="en-US" altLang="zh-CN" sz="3200" b="1"/>
              </a:p>
            </p:txBody>
          </p:sp>
          <p:sp>
            <p:nvSpPr>
              <p:cNvPr id="2080" name="Rectangle 36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Rectangle 37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7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0000"/>
                    </a:solidFill>
                  </a:rPr>
                  <a:t>y</a:t>
                </a:r>
                <a:endParaRPr lang="en-US" altLang="zh-CN" sz="3200" b="1"/>
              </a:p>
            </p:txBody>
          </p:sp>
          <p:sp>
            <p:nvSpPr>
              <p:cNvPr id="2082" name="Rectangle 38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Rectangle 39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o</a:t>
                </a:r>
                <a:endParaRPr lang="en-US" altLang="zh-CN" sz="3200" b="1"/>
              </a:p>
            </p:txBody>
          </p:sp>
        </p:grpSp>
      </p:grpSp>
      <p:sp>
        <p:nvSpPr>
          <p:cNvPr id="2054" name="Text Box 40"/>
          <p:cNvSpPr txBox="1">
            <a:spLocks noChangeArrowheads="1"/>
          </p:cNvSpPr>
          <p:nvPr/>
        </p:nvSpPr>
        <p:spPr bwMode="auto">
          <a:xfrm>
            <a:off x="1031875" y="457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用矩形面积近似取代曲边梯形面积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1530350" y="2471738"/>
            <a:ext cx="644525" cy="785812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2174875" y="2417763"/>
            <a:ext cx="685800" cy="839787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2860675" y="1973263"/>
            <a:ext cx="477838" cy="12842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6" name="Rectangle 44"/>
          <p:cNvSpPr>
            <a:spLocks noChangeArrowheads="1"/>
          </p:cNvSpPr>
          <p:nvPr/>
        </p:nvSpPr>
        <p:spPr bwMode="auto">
          <a:xfrm>
            <a:off x="3338513" y="1811338"/>
            <a:ext cx="501650" cy="144621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5319713" y="2522538"/>
            <a:ext cx="360362" cy="754062"/>
          </a:xfrm>
          <a:prstGeom prst="rect">
            <a:avLst/>
          </a:prstGeom>
          <a:solidFill>
            <a:srgbClr val="FF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5678488" y="2563813"/>
            <a:ext cx="195262" cy="712787"/>
          </a:xfrm>
          <a:prstGeom prst="rect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5880100" y="2484438"/>
            <a:ext cx="207963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6088063" y="2360613"/>
            <a:ext cx="222250" cy="915987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6302375" y="2209800"/>
            <a:ext cx="290513" cy="1066800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6594475" y="2024063"/>
            <a:ext cx="304800" cy="1252537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6899275" y="1898650"/>
            <a:ext cx="304800" cy="137795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7204075" y="1828800"/>
            <a:ext cx="228600" cy="1447800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7432675" y="1862138"/>
            <a:ext cx="196850" cy="1414462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1108075" y="431165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显然，小矩形越多，矩形总面积越接近曲边梯形面积．</a:t>
            </a:r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1641475" y="35052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（四个小矩形）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5680075" y="35052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（九个小矩形）</a:t>
            </a:r>
          </a:p>
        </p:txBody>
      </p:sp>
    </p:spTree>
    <p:extLst>
      <p:ext uri="{BB962C8B-B14F-4D97-AF65-F5344CB8AC3E}">
        <p14:creationId xmlns:p14="http://schemas.microsoft.com/office/powerpoint/2010/main" val="20140289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3" grpId="0" animBg="1"/>
      <p:bldP spid="59434" grpId="0" animBg="1"/>
      <p:bldP spid="59435" grpId="0" animBg="1"/>
      <p:bldP spid="59436" grpId="0" animBg="1"/>
      <p:bldP spid="59437" grpId="0" animBg="1"/>
      <p:bldP spid="59438" grpId="0" animBg="1"/>
      <p:bldP spid="59439" grpId="0" animBg="1"/>
      <p:bldP spid="59440" grpId="0" animBg="1"/>
      <p:bldP spid="59441" grpId="0" animBg="1"/>
      <p:bldP spid="59442" grpId="0" animBg="1"/>
      <p:bldP spid="59443" grpId="0" animBg="1"/>
      <p:bldP spid="59444" grpId="0" animBg="1"/>
      <p:bldP spid="59445" grpId="0" animBg="1"/>
      <p:bldP spid="59446" grpId="0" autoUpdateAnimBg="0"/>
      <p:bldP spid="59447" grpId="0" autoUpdateAnimBg="0"/>
      <p:bldP spid="5944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2"/>
          <p:cNvSpPr txBox="1">
            <a:spLocks noChangeArrowheads="1"/>
          </p:cNvSpPr>
          <p:nvPr/>
        </p:nvSpPr>
        <p:spPr bwMode="auto">
          <a:xfrm>
            <a:off x="323850" y="571500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763588" y="5229225"/>
          <a:ext cx="5969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2" name="公式" r:id="rId3" imgW="5410080" imgH="647640" progId="Equation.3">
                  <p:embed/>
                </p:oleObj>
              </mc:Choice>
              <mc:Fallback>
                <p:oleObj name="公式" r:id="rId3" imgW="54100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229225"/>
                        <a:ext cx="5969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57175" y="1412875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28016" name="Object 16"/>
          <p:cNvGraphicFramePr>
            <a:graphicFrameLocks noChangeAspect="1"/>
          </p:cNvGraphicFramePr>
          <p:nvPr/>
        </p:nvGraphicFramePr>
        <p:xfrm>
          <a:off x="971550" y="3429000"/>
          <a:ext cx="657542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3" name="Equation" r:id="rId5" imgW="3377880" imgH="850680" progId="Equation.3">
                  <p:embed/>
                </p:oleObj>
              </mc:Choice>
              <mc:Fallback>
                <p:oleObj name="Equation" r:id="rId5" imgW="33778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657542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52143"/>
              </p:ext>
            </p:extLst>
          </p:nvPr>
        </p:nvGraphicFramePr>
        <p:xfrm>
          <a:off x="1187450" y="1484314"/>
          <a:ext cx="7200974" cy="85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4" name="Equation" r:id="rId7" imgW="3568680" imgH="431640" progId="Equation.3">
                  <p:embed/>
                </p:oleObj>
              </mc:Choice>
              <mc:Fallback>
                <p:oleObj name="Equation" r:id="rId7" imgW="3568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84314"/>
                        <a:ext cx="7200974" cy="856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0" name="Object 20"/>
          <p:cNvGraphicFramePr>
            <a:graphicFrameLocks noChangeAspect="1"/>
          </p:cNvGraphicFramePr>
          <p:nvPr/>
        </p:nvGraphicFramePr>
        <p:xfrm>
          <a:off x="755650" y="2611438"/>
          <a:ext cx="7345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5" name="Equation" r:id="rId9" imgW="3390840" imgH="241200" progId="Equation.3">
                  <p:embed/>
                </p:oleObj>
              </mc:Choice>
              <mc:Fallback>
                <p:oleObj name="Equation" r:id="rId9" imgW="3390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11438"/>
                        <a:ext cx="73453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21"/>
          <p:cNvGraphicFramePr>
            <a:graphicFrameLocks noChangeAspect="1"/>
          </p:cNvGraphicFramePr>
          <p:nvPr/>
        </p:nvGraphicFramePr>
        <p:xfrm>
          <a:off x="1152525" y="498475"/>
          <a:ext cx="608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6" name="公式" r:id="rId11" imgW="5829120" imgH="698400" progId="Equation.3">
                  <p:embed/>
                </p:oleObj>
              </mc:Choice>
              <mc:Fallback>
                <p:oleObj name="公式" r:id="rId11" imgW="58291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98475"/>
                        <a:ext cx="6083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683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323850" y="571500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01638" y="1412875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1187450" y="549275"/>
          <a:ext cx="6186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92" name="公式" r:id="rId3" imgW="5841720" imgH="647640" progId="Equation.3">
                  <p:embed/>
                </p:oleObj>
              </mc:Choice>
              <mc:Fallback>
                <p:oleObj name="公式" r:id="rId3" imgW="58417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9275"/>
                        <a:ext cx="61864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827088" y="1452563"/>
          <a:ext cx="482441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93" name="公式" r:id="rId5" imgW="5410080" imgH="2336760" progId="Equation.3">
                  <p:embed/>
                </p:oleObj>
              </mc:Choice>
              <mc:Fallback>
                <p:oleObj name="公式" r:id="rId5" imgW="541008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52563"/>
                        <a:ext cx="4824412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13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543050" y="1277938"/>
          <a:ext cx="6432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0" name="文档" r:id="rId3" imgW="6225480" imgH="536760" progId="Word.Document.8">
                  <p:embed/>
                </p:oleObj>
              </mc:Choice>
              <mc:Fallback>
                <p:oleObj name="文档" r:id="rId3" imgW="6225480" imgH="53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277938"/>
                        <a:ext cx="64325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2881" y="386104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753941"/>
              </p:ext>
            </p:extLst>
          </p:nvPr>
        </p:nvGraphicFramePr>
        <p:xfrm>
          <a:off x="1631876" y="3914149"/>
          <a:ext cx="6635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1" name="文档" r:id="rId5" imgW="6292800" imgH="617400" progId="Word.Document.8">
                  <p:embed/>
                </p:oleObj>
              </mc:Choice>
              <mc:Fallback>
                <p:oleObj name="文档" r:id="rId5" imgW="6292800" imgH="617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876" y="3914149"/>
                        <a:ext cx="66357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085975" y="1849438"/>
          <a:ext cx="4456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2" name="文档" r:id="rId7" imgW="4464000" imgH="487440" progId="Word.Document.8">
                  <p:embed/>
                </p:oleObj>
              </mc:Choice>
              <mc:Fallback>
                <p:oleObj name="文档" r:id="rId7" imgW="4464000" imgH="487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849438"/>
                        <a:ext cx="4456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48034"/>
              </p:ext>
            </p:extLst>
          </p:nvPr>
        </p:nvGraphicFramePr>
        <p:xfrm>
          <a:off x="2074156" y="4538911"/>
          <a:ext cx="3552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3" name="文档" r:id="rId9" imgW="3621240" imgH="525600" progId="Word.Document.8">
                  <p:embed/>
                </p:oleObj>
              </mc:Choice>
              <mc:Fallback>
                <p:oleObj name="文档" r:id="rId9" imgW="3621240" imgH="525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156" y="4538911"/>
                        <a:ext cx="3552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16402"/>
              </p:ext>
            </p:extLst>
          </p:nvPr>
        </p:nvGraphicFramePr>
        <p:xfrm>
          <a:off x="5298369" y="4546848"/>
          <a:ext cx="22209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4" name="文档" r:id="rId11" imgW="2217600" imgH="567720" progId="Word.Document.8">
                  <p:embed/>
                </p:oleObj>
              </mc:Choice>
              <mc:Fallback>
                <p:oleObj name="文档" r:id="rId11" imgW="2217600" imgH="567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369" y="4546848"/>
                        <a:ext cx="22209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69047"/>
              </p:ext>
            </p:extLst>
          </p:nvPr>
        </p:nvGraphicFramePr>
        <p:xfrm>
          <a:off x="2058281" y="5080248"/>
          <a:ext cx="4648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5" name="文档" r:id="rId13" imgW="4650840" imgH="577800" progId="Word.Document.8">
                  <p:embed/>
                </p:oleObj>
              </mc:Choice>
              <mc:Fallback>
                <p:oleObj name="文档" r:id="rId13" imgW="4650840" imgH="577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281" y="5080248"/>
                        <a:ext cx="4648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55576" y="249289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6621"/>
              </p:ext>
            </p:extLst>
          </p:nvPr>
        </p:nvGraphicFramePr>
        <p:xfrm>
          <a:off x="1423913" y="2551634"/>
          <a:ext cx="6289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6" name="文档" r:id="rId15" imgW="6300360" imgH="617400" progId="Word.Document.8">
                  <p:embed/>
                </p:oleObj>
              </mc:Choice>
              <mc:Fallback>
                <p:oleObj name="文档" r:id="rId15" imgW="6300360" imgH="617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13" y="2551634"/>
                        <a:ext cx="6289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01027"/>
              </p:ext>
            </p:extLst>
          </p:nvPr>
        </p:nvGraphicFramePr>
        <p:xfrm>
          <a:off x="2033513" y="3178696"/>
          <a:ext cx="22209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7" name="文档" r:id="rId17" imgW="2217600" imgH="567720" progId="Word.Document.8">
                  <p:embed/>
                </p:oleObj>
              </mc:Choice>
              <mc:Fallback>
                <p:oleObj name="文档" r:id="rId17" imgW="2217600" imgH="567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13" y="3178696"/>
                        <a:ext cx="22209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6764"/>
              </p:ext>
            </p:extLst>
          </p:nvPr>
        </p:nvGraphicFramePr>
        <p:xfrm>
          <a:off x="3557513" y="3178696"/>
          <a:ext cx="4648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68" name="文档" r:id="rId18" imgW="4650840" imgH="577800" progId="Word.Document.8">
                  <p:embed/>
                </p:oleObj>
              </mc:Choice>
              <mc:Fallback>
                <p:oleObj name="文档" r:id="rId18" imgW="4650840" imgH="577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13" y="3178696"/>
                        <a:ext cx="4648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762000" y="232792"/>
            <a:ext cx="3665984" cy="7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三、可积条件</a:t>
            </a:r>
          </a:p>
        </p:txBody>
      </p:sp>
    </p:spTree>
    <p:extLst>
      <p:ext uri="{BB962C8B-B14F-4D97-AF65-F5344CB8AC3E}">
        <p14:creationId xmlns:p14="http://schemas.microsoft.com/office/powerpoint/2010/main" val="2426898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  <p:bldP spid="686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81276"/>
              </p:ext>
            </p:extLst>
          </p:nvPr>
        </p:nvGraphicFramePr>
        <p:xfrm>
          <a:off x="225123" y="836712"/>
          <a:ext cx="8512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05" name="Document" r:id="rId3" imgW="8983012" imgH="1017667" progId="Word.Document.8">
                  <p:embed/>
                </p:oleObj>
              </mc:Choice>
              <mc:Fallback>
                <p:oleObj name="Document" r:id="rId3" imgW="8983012" imgH="10176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23" y="836712"/>
                        <a:ext cx="85121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116632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 err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Darboux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（达布）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和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9592"/>
              </p:ext>
            </p:extLst>
          </p:nvPr>
        </p:nvGraphicFramePr>
        <p:xfrm>
          <a:off x="255984" y="1844824"/>
          <a:ext cx="77724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06" name="Document" r:id="rId5" imgW="8196715" imgH="2487670" progId="Word.Document.8">
                  <p:embed/>
                </p:oleObj>
              </mc:Choice>
              <mc:Fallback>
                <p:oleObj name="Document" r:id="rId5" imgW="8196715" imgH="24876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" y="1844824"/>
                        <a:ext cx="77724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58828"/>
              </p:ext>
            </p:extLst>
          </p:nvPr>
        </p:nvGraphicFramePr>
        <p:xfrm>
          <a:off x="217686" y="4293096"/>
          <a:ext cx="8386762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07" name="Document" r:id="rId7" imgW="8855203" imgH="2053686" progId="Word.Document.8">
                  <p:embed/>
                </p:oleObj>
              </mc:Choice>
              <mc:Fallback>
                <p:oleObj name="Document" r:id="rId7" imgW="8855203" imgH="20536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86" y="4293096"/>
                        <a:ext cx="8386762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5" name="Rectangle 80"/>
          <p:cNvSpPr>
            <a:spLocks noChangeArrowheads="1"/>
          </p:cNvSpPr>
          <p:nvPr/>
        </p:nvSpPr>
        <p:spPr bwMode="auto">
          <a:xfrm>
            <a:off x="3486150" y="304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97450" y="2420888"/>
            <a:ext cx="4146550" cy="2349500"/>
            <a:chOff x="4997450" y="2420888"/>
            <a:chExt cx="4146550" cy="2349500"/>
          </a:xfrm>
        </p:grpSpPr>
        <p:graphicFrame>
          <p:nvGraphicFramePr>
            <p:cNvPr id="1638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013876"/>
                </p:ext>
              </p:extLst>
            </p:nvPr>
          </p:nvGraphicFramePr>
          <p:xfrm>
            <a:off x="4997450" y="2420888"/>
            <a:ext cx="4146550" cy="234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9908" name="Document" r:id="rId9" imgW="3395767" imgH="1930256" progId="Word.Document.8">
                    <p:embed/>
                  </p:oleObj>
                </mc:Choice>
                <mc:Fallback>
                  <p:oleObj name="Document" r:id="rId9" imgW="3395767" imgH="193025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450" y="2420888"/>
                          <a:ext cx="4146550" cy="234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矩形 16435"/>
            <p:cNvSpPr/>
            <p:nvPr/>
          </p:nvSpPr>
          <p:spPr>
            <a:xfrm>
              <a:off x="6372200" y="2924944"/>
              <a:ext cx="2592288" cy="168508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0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10822"/>
              </p:ext>
            </p:extLst>
          </p:nvPr>
        </p:nvGraphicFramePr>
        <p:xfrm>
          <a:off x="182563" y="182563"/>
          <a:ext cx="8629650" cy="631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47" name="Document" r:id="rId3" imgW="8331052" imgH="6140197" progId="Word.Document.8">
                  <p:embed/>
                </p:oleObj>
              </mc:Choice>
              <mc:Fallback>
                <p:oleObj name="Document" r:id="rId3" imgW="8331052" imgH="61401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82563"/>
                        <a:ext cx="8629650" cy="631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578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71872"/>
              </p:ext>
            </p:extLst>
          </p:nvPr>
        </p:nvGraphicFramePr>
        <p:xfrm>
          <a:off x="286695" y="745824"/>
          <a:ext cx="7957713" cy="227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9" name="Document" r:id="rId3" imgW="7770084" imgH="2207343" progId="Word.Document.8">
                  <p:embed/>
                </p:oleObj>
              </mc:Choice>
              <mc:Fallback>
                <p:oleObj name="Document" r:id="rId3" imgW="7770084" imgH="2207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95" y="745824"/>
                        <a:ext cx="7957713" cy="2276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6695" y="116632"/>
            <a:ext cx="7813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Riemann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可积的充分必要条件与等价形式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5708"/>
              </p:ext>
            </p:extLst>
          </p:nvPr>
        </p:nvGraphicFramePr>
        <p:xfrm>
          <a:off x="358703" y="2996952"/>
          <a:ext cx="7669681" cy="315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0" name="Document" r:id="rId5" imgW="7366135" imgH="3031409" progId="Word.Document.8">
                  <p:embed/>
                </p:oleObj>
              </mc:Choice>
              <mc:Fallback>
                <p:oleObj name="Document" r:id="rId5" imgW="7366135" imgH="30314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03" y="2996952"/>
                        <a:ext cx="7669681" cy="3153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81551"/>
              </p:ext>
            </p:extLst>
          </p:nvPr>
        </p:nvGraphicFramePr>
        <p:xfrm>
          <a:off x="228600" y="424242"/>
          <a:ext cx="86868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89" name="Document" r:id="rId3" imgW="8693551" imgH="1427540" progId="Word.Document.8">
                  <p:embed/>
                </p:oleObj>
              </mc:Choice>
              <mc:Fallback>
                <p:oleObj name="Document" r:id="rId3" imgW="8693551" imgH="1427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4242"/>
                        <a:ext cx="86868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374476"/>
              </p:ext>
            </p:extLst>
          </p:nvPr>
        </p:nvGraphicFramePr>
        <p:xfrm>
          <a:off x="268288" y="3034798"/>
          <a:ext cx="8048128" cy="221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0" name="Document" r:id="rId5" imgW="7818688" imgH="2161642" progId="Word.Document.8">
                  <p:embed/>
                </p:oleObj>
              </mc:Choice>
              <mc:Fallback>
                <p:oleObj name="Document" r:id="rId5" imgW="7818688" imgH="216164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3034798"/>
                        <a:ext cx="8048128" cy="2215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21976"/>
              </p:ext>
            </p:extLst>
          </p:nvPr>
        </p:nvGraphicFramePr>
        <p:xfrm>
          <a:off x="179512" y="1916832"/>
          <a:ext cx="8277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1" name="Equation" r:id="rId7" imgW="8483600" imgH="939800" progId="Equation.3">
                  <p:embed/>
                </p:oleObj>
              </mc:Choice>
              <mc:Fallback>
                <p:oleObj name="Equation" r:id="rId7" imgW="8483600" imgH="93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16832"/>
                        <a:ext cx="82772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181615"/>
              </p:ext>
            </p:extLst>
          </p:nvPr>
        </p:nvGraphicFramePr>
        <p:xfrm>
          <a:off x="251520" y="5229200"/>
          <a:ext cx="7992888" cy="80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2" name="Document" r:id="rId9" imgW="7931376" imgH="808951" progId="Word.Document.8">
                  <p:embed/>
                </p:oleObj>
              </mc:Choice>
              <mc:Fallback>
                <p:oleObj name="Document" r:id="rId9" imgW="7931376" imgH="808951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29200"/>
                        <a:ext cx="7992888" cy="809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50296"/>
              </p:ext>
            </p:extLst>
          </p:nvPr>
        </p:nvGraphicFramePr>
        <p:xfrm>
          <a:off x="898525" y="614363"/>
          <a:ext cx="728345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80" name="Document" r:id="rId3" imgW="6680285" imgH="2286511" progId="Word.Document.8">
                  <p:embed/>
                </p:oleObj>
              </mc:Choice>
              <mc:Fallback>
                <p:oleObj name="Document" r:id="rId3" imgW="6680285" imgH="22865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614363"/>
                        <a:ext cx="7283450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48451"/>
              </p:ext>
            </p:extLst>
          </p:nvPr>
        </p:nvGraphicFramePr>
        <p:xfrm>
          <a:off x="827584" y="2996952"/>
          <a:ext cx="73469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81" name="Document" r:id="rId5" imgW="6767051" imgH="2524375" progId="Word.Document.8">
                  <p:embed/>
                </p:oleObj>
              </mc:Choice>
              <mc:Fallback>
                <p:oleObj name="Document" r:id="rId5" imgW="6767051" imgH="25243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734695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8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432690"/>
              </p:ext>
            </p:extLst>
          </p:nvPr>
        </p:nvGraphicFramePr>
        <p:xfrm>
          <a:off x="173038" y="473074"/>
          <a:ext cx="8503418" cy="129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59" name="Document" r:id="rId3" imgW="8291042" imgH="1279640" progId="Word.Document.8">
                  <p:embed/>
                </p:oleObj>
              </mc:Choice>
              <mc:Fallback>
                <p:oleObj name="Document" r:id="rId3" imgW="8291042" imgH="1279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473074"/>
                        <a:ext cx="8503418" cy="129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220072" y="2636912"/>
            <a:ext cx="3577952" cy="3320915"/>
            <a:chOff x="5292080" y="2132856"/>
            <a:chExt cx="3577952" cy="3320915"/>
          </a:xfrm>
        </p:grpSpPr>
        <p:pic>
          <p:nvPicPr>
            <p:cNvPr id="924687" name="Picture 15" descr="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132856"/>
              <a:ext cx="3577952" cy="332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6228184" y="4581128"/>
              <a:ext cx="158417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39018"/>
              </p:ext>
            </p:extLst>
          </p:nvPr>
        </p:nvGraphicFramePr>
        <p:xfrm>
          <a:off x="467544" y="3750022"/>
          <a:ext cx="4320480" cy="2037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60" name="Document" r:id="rId6" imgW="4031213" imgH="1888873" progId="Word.Document.8">
                  <p:embed/>
                </p:oleObj>
              </mc:Choice>
              <mc:Fallback>
                <p:oleObj name="Document" r:id="rId6" imgW="4031213" imgH="18888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50022"/>
                        <a:ext cx="4320480" cy="2037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87869"/>
              </p:ext>
            </p:extLst>
          </p:nvPr>
        </p:nvGraphicFramePr>
        <p:xfrm>
          <a:off x="395536" y="1472019"/>
          <a:ext cx="8154615" cy="282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61" name="Document" r:id="rId8" imgW="7643355" imgH="2646005" progId="Word.Document.8">
                  <p:embed/>
                </p:oleObj>
              </mc:Choice>
              <mc:Fallback>
                <p:oleObj name="Document" r:id="rId8" imgW="7643355" imgH="26460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72019"/>
                        <a:ext cx="8154615" cy="282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79524"/>
              </p:ext>
            </p:extLst>
          </p:nvPr>
        </p:nvGraphicFramePr>
        <p:xfrm>
          <a:off x="611560" y="542787"/>
          <a:ext cx="7272808" cy="205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06" name="Document" r:id="rId3" imgW="7708166" imgH="2179826" progId="Word.Document.8">
                  <p:embed/>
                </p:oleObj>
              </mc:Choice>
              <mc:Fallback>
                <p:oleObj name="Document" r:id="rId3" imgW="7708166" imgH="2179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2787"/>
                        <a:ext cx="7272808" cy="2051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25532"/>
              </p:ext>
            </p:extLst>
          </p:nvPr>
        </p:nvGraphicFramePr>
        <p:xfrm>
          <a:off x="539552" y="4005064"/>
          <a:ext cx="794543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07" name="Document" r:id="rId5" imgW="8140191" imgH="1870880" progId="Word.Document.8">
                  <p:embed/>
                </p:oleObj>
              </mc:Choice>
              <mc:Fallback>
                <p:oleObj name="Document" r:id="rId5" imgW="8140191" imgH="18708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05064"/>
                        <a:ext cx="7945437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AB7A357-C54C-4DBA-AB87-280636399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51293"/>
              </p:ext>
            </p:extLst>
          </p:nvPr>
        </p:nvGraphicFramePr>
        <p:xfrm>
          <a:off x="657423" y="2204864"/>
          <a:ext cx="79470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08" name="Document" r:id="rId7" imgW="8087439" imgH="1908474" progId="Word.Document.8">
                  <p:embed/>
                </p:oleObj>
              </mc:Choice>
              <mc:Fallback>
                <p:oleObj name="Document" r:id="rId7" imgW="8087439" imgH="1908474" progId="Word.Document.8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23" y="2204864"/>
                        <a:ext cx="79470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5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560" name="AutoShape 6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" name="AutoShape 7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AutoShape 8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AutoShape 9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426" name="AutoShape 10">
            <a:hlinkClick r:id="rId3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7086600" y="5543550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400" b="1" dirty="0">
                <a:solidFill>
                  <a:schemeClr val="accent2"/>
                </a:solidFill>
                <a:ea typeface="黑体" pitchFamily="2" charset="-122"/>
              </a:rPr>
              <a:t>播放</a:t>
            </a:r>
            <a:r>
              <a:rPr lang="en-US" altLang="zh-CN" sz="1400" b="1" dirty="0">
                <a:solidFill>
                  <a:schemeClr val="accent2"/>
                </a:solidFill>
                <a:ea typeface="黑体" pitchFamily="2" charset="-122"/>
                <a:hlinkClick r:id="rId4" action="ppaction://hlinksldjump"/>
              </a:rPr>
              <a:t>#(5) </a:t>
            </a:r>
            <a:r>
              <a:rPr lang="zh-CN" altLang="en-US" sz="1400" b="1" dirty="0">
                <a:solidFill>
                  <a:schemeClr val="accent2"/>
                </a:solidFill>
                <a:ea typeface="黑体" pitchFamily="2" charset="-122"/>
                <a:hlinkClick r:id="rId4" action="ppaction://hlinksldjump"/>
              </a:rPr>
              <a:t>幻灯片 </a:t>
            </a:r>
            <a:r>
              <a:rPr lang="en-US" altLang="zh-CN" sz="1400" b="1" dirty="0">
                <a:solidFill>
                  <a:schemeClr val="accent2"/>
                </a:solidFill>
                <a:ea typeface="黑体" pitchFamily="2" charset="-122"/>
                <a:hlinkClick r:id="rId4" action="ppaction://hlinksldjump"/>
              </a:rPr>
              <a:t>5</a:t>
            </a:r>
            <a:endParaRPr lang="zh-CN" altLang="en-US" sz="14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pic>
        <p:nvPicPr>
          <p:cNvPr id="2355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63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14972"/>
              </p:ext>
            </p:extLst>
          </p:nvPr>
        </p:nvGraphicFramePr>
        <p:xfrm>
          <a:off x="233288" y="855876"/>
          <a:ext cx="687888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08" name="Document" r:id="rId3" imgW="6503512" imgH="475367" progId="Word.Document.8">
                  <p:embed/>
                </p:oleObj>
              </mc:Choice>
              <mc:Fallback>
                <p:oleObj name="Document" r:id="rId3" imgW="6503512" imgH="4753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88" y="855876"/>
                        <a:ext cx="687888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87200"/>
              </p:ext>
            </p:extLst>
          </p:nvPr>
        </p:nvGraphicFramePr>
        <p:xfrm>
          <a:off x="225893" y="1412776"/>
          <a:ext cx="8502091" cy="191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09" name="Document" r:id="rId5" imgW="8280601" imgH="1870880" progId="Word.Document.8">
                  <p:embed/>
                </p:oleObj>
              </mc:Choice>
              <mc:Fallback>
                <p:oleObj name="Document" r:id="rId5" imgW="8280601" imgH="18708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93" y="1412776"/>
                        <a:ext cx="8502091" cy="191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76078"/>
              </p:ext>
            </p:extLst>
          </p:nvPr>
        </p:nvGraphicFramePr>
        <p:xfrm>
          <a:off x="107504" y="3212976"/>
          <a:ext cx="876458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10" name="Document" r:id="rId7" imgW="8684551" imgH="2809019" progId="Word.Document.8">
                  <p:embed/>
                </p:oleObj>
              </mc:Choice>
              <mc:Fallback>
                <p:oleObj name="Document" r:id="rId7" imgW="8684551" imgH="28090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12976"/>
                        <a:ext cx="8764587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32656"/>
            <a:ext cx="349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、常见可积函数类</a:t>
            </a:r>
          </a:p>
        </p:txBody>
      </p:sp>
    </p:spTree>
    <p:extLst>
      <p:ext uri="{BB962C8B-B14F-4D97-AF65-F5344CB8AC3E}">
        <p14:creationId xmlns:p14="http://schemas.microsoft.com/office/powerpoint/2010/main" val="403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19275"/>
              </p:ext>
            </p:extLst>
          </p:nvPr>
        </p:nvGraphicFramePr>
        <p:xfrm>
          <a:off x="323528" y="332656"/>
          <a:ext cx="6597993" cy="93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13" name="Document" r:id="rId3" imgW="6099563" imgH="869767" progId="Word.Document.8">
                  <p:embed/>
                </p:oleObj>
              </mc:Choice>
              <mc:Fallback>
                <p:oleObj name="Document" r:id="rId3" imgW="6099563" imgH="8697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6597993" cy="936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34218"/>
              </p:ext>
            </p:extLst>
          </p:nvPr>
        </p:nvGraphicFramePr>
        <p:xfrm>
          <a:off x="315913" y="1916832"/>
          <a:ext cx="8136904" cy="16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14" name="Document" r:id="rId5" imgW="7925255" imgH="1575080" progId="Word.Document.8">
                  <p:embed/>
                </p:oleObj>
              </mc:Choice>
              <mc:Fallback>
                <p:oleObj name="Document" r:id="rId5" imgW="7925255" imgH="1575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916832"/>
                        <a:ext cx="8136904" cy="16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72965"/>
              </p:ext>
            </p:extLst>
          </p:nvPr>
        </p:nvGraphicFramePr>
        <p:xfrm>
          <a:off x="315913" y="909340"/>
          <a:ext cx="8478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15" name="Document" r:id="rId7" imgW="7965453" imgH="1019102" progId="Word.Document.8">
                  <p:embed/>
                </p:oleObj>
              </mc:Choice>
              <mc:Fallback>
                <p:oleObj name="Document" r:id="rId7" imgW="7965453" imgH="10191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909340"/>
                        <a:ext cx="84788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67731"/>
              </p:ext>
            </p:extLst>
          </p:nvPr>
        </p:nvGraphicFramePr>
        <p:xfrm>
          <a:off x="255525" y="3573016"/>
          <a:ext cx="8416925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16" name="Document" r:id="rId9" imgW="7757123" imgH="2007625" progId="Word.Document.8">
                  <p:embed/>
                </p:oleObj>
              </mc:Choice>
              <mc:Fallback>
                <p:oleObj name="Document" r:id="rId9" imgW="7757123" imgH="20076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25" y="3573016"/>
                        <a:ext cx="8416925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00788"/>
              </p:ext>
            </p:extLst>
          </p:nvPr>
        </p:nvGraphicFramePr>
        <p:xfrm>
          <a:off x="395536" y="5745186"/>
          <a:ext cx="4896545" cy="56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17" name="Document" r:id="rId11" imgW="4558651" imgH="523947" progId="Word.Document.8">
                  <p:embed/>
                </p:oleObj>
              </mc:Choice>
              <mc:Fallback>
                <p:oleObj name="Document" r:id="rId11" imgW="4558651" imgH="523947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745186"/>
                        <a:ext cx="4896545" cy="56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4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755"/>
              </p:ext>
            </p:extLst>
          </p:nvPr>
        </p:nvGraphicFramePr>
        <p:xfrm>
          <a:off x="539552" y="1412776"/>
          <a:ext cx="8136904" cy="294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6" name="Document" r:id="rId3" imgW="7827688" imgH="2810818" progId="Word.Document.8">
                  <p:embed/>
                </p:oleObj>
              </mc:Choice>
              <mc:Fallback>
                <p:oleObj name="Document" r:id="rId3" imgW="7827688" imgH="2810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8136904" cy="2946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014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34931"/>
              </p:ext>
            </p:extLst>
          </p:nvPr>
        </p:nvGraphicFramePr>
        <p:xfrm>
          <a:off x="124310" y="476672"/>
          <a:ext cx="89868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21" name="Document" r:id="rId3" imgW="9487769" imgH="534743" progId="Word.Document.8">
                  <p:embed/>
                </p:oleObj>
              </mc:Choice>
              <mc:Fallback>
                <p:oleObj name="Document" r:id="rId3" imgW="9487769" imgH="534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10" y="476672"/>
                        <a:ext cx="89868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8034"/>
              </p:ext>
            </p:extLst>
          </p:nvPr>
        </p:nvGraphicFramePr>
        <p:xfrm>
          <a:off x="107504" y="908720"/>
          <a:ext cx="8496944" cy="173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22" name="Document" r:id="rId5" imgW="8658629" imgH="1782356" progId="Word.Document.8">
                  <p:embed/>
                </p:oleObj>
              </mc:Choice>
              <mc:Fallback>
                <p:oleObj name="Document" r:id="rId5" imgW="8658629" imgH="17823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08720"/>
                        <a:ext cx="8496944" cy="173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22285"/>
              </p:ext>
            </p:extLst>
          </p:nvPr>
        </p:nvGraphicFramePr>
        <p:xfrm>
          <a:off x="179512" y="1988840"/>
          <a:ext cx="85756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23" name="Document" r:id="rId7" imgW="8649268" imgH="2166320" progId="Word.Document.8">
                  <p:embed/>
                </p:oleObj>
              </mc:Choice>
              <mc:Fallback>
                <p:oleObj name="Document" r:id="rId7" imgW="8649268" imgH="216632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57567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44905"/>
              </p:ext>
            </p:extLst>
          </p:nvPr>
        </p:nvGraphicFramePr>
        <p:xfrm>
          <a:off x="251520" y="3429000"/>
          <a:ext cx="845026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24" name="Document" r:id="rId9" imgW="8658629" imgH="2397706" progId="Word.Document.8">
                  <p:embed/>
                </p:oleObj>
              </mc:Choice>
              <mc:Fallback>
                <p:oleObj name="Document" r:id="rId9" imgW="8658629" imgH="239770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29000"/>
                        <a:ext cx="8450262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85004"/>
              </p:ext>
            </p:extLst>
          </p:nvPr>
        </p:nvGraphicFramePr>
        <p:xfrm>
          <a:off x="107504" y="332655"/>
          <a:ext cx="8856984" cy="191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41" name="Document" r:id="rId3" imgW="9553294" imgH="2067360" progId="Word.Document.8">
                  <p:embed/>
                </p:oleObj>
              </mc:Choice>
              <mc:Fallback>
                <p:oleObj name="Document" r:id="rId3" imgW="9553294" imgH="206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2655"/>
                        <a:ext cx="8856984" cy="191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7736"/>
              </p:ext>
            </p:extLst>
          </p:nvPr>
        </p:nvGraphicFramePr>
        <p:xfrm>
          <a:off x="179512" y="2276872"/>
          <a:ext cx="8564434" cy="30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42" name="Document" r:id="rId5" imgW="8602105" imgH="3055879" progId="Word.Document.8">
                  <p:embed/>
                </p:oleObj>
              </mc:Choice>
              <mc:Fallback>
                <p:oleObj name="Document" r:id="rId5" imgW="8602105" imgH="30558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76872"/>
                        <a:ext cx="8564434" cy="3031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Text Box 2"/>
          <p:cNvSpPr txBox="1">
            <a:spLocks noChangeArrowheads="1"/>
          </p:cNvSpPr>
          <p:nvPr/>
        </p:nvSpPr>
        <p:spPr bwMode="auto">
          <a:xfrm>
            <a:off x="914400" y="121409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利用定义计算定积分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70216"/>
              </p:ext>
            </p:extLst>
          </p:nvPr>
        </p:nvGraphicFramePr>
        <p:xfrm>
          <a:off x="5092700" y="1118840"/>
          <a:ext cx="1460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45" name="公式" r:id="rId3" imgW="1143000" imgH="698400" progId="Equation.3">
                  <p:embed/>
                </p:oleObj>
              </mc:Choice>
              <mc:Fallback>
                <p:oleObj name="公式" r:id="rId3" imgW="1143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118840"/>
                        <a:ext cx="1460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914400" y="206657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89688"/>
              </p:ext>
            </p:extLst>
          </p:nvPr>
        </p:nvGraphicFramePr>
        <p:xfrm>
          <a:off x="1593850" y="1831628"/>
          <a:ext cx="71643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46" name="文档" r:id="rId5" imgW="6880320" imgH="1031040" progId="Word.Document.8">
                  <p:embed/>
                </p:oleObj>
              </mc:Choice>
              <mc:Fallback>
                <p:oleObj name="文档" r:id="rId5" imgW="6880320" imgH="1031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831628"/>
                        <a:ext cx="71643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70132"/>
              </p:ext>
            </p:extLst>
          </p:nvPr>
        </p:nvGraphicFramePr>
        <p:xfrm>
          <a:off x="1076325" y="2887315"/>
          <a:ext cx="76819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47" name="文档" r:id="rId7" imgW="7694280" imgH="1038240" progId="Word.Document.8">
                  <p:embed/>
                </p:oleObj>
              </mc:Choice>
              <mc:Fallback>
                <p:oleObj name="文档" r:id="rId7" imgW="7694280" imgH="1038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887315"/>
                        <a:ext cx="768191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99306"/>
              </p:ext>
            </p:extLst>
          </p:nvPr>
        </p:nvGraphicFramePr>
        <p:xfrm>
          <a:off x="1138238" y="3882678"/>
          <a:ext cx="5259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48" name="文档" r:id="rId9" imgW="5274360" imgH="594360" progId="Word.Document.8">
                  <p:embed/>
                </p:oleObj>
              </mc:Choice>
              <mc:Fallback>
                <p:oleObj name="文档" r:id="rId9" imgW="527436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882678"/>
                        <a:ext cx="52593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74787"/>
              </p:ext>
            </p:extLst>
          </p:nvPr>
        </p:nvGraphicFramePr>
        <p:xfrm>
          <a:off x="1143000" y="464309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49" name="公式" r:id="rId11" imgW="1828800" imgH="939600" progId="Equation.3">
                  <p:embed/>
                </p:oleObj>
              </mc:Choice>
              <mc:Fallback>
                <p:oleObj name="公式" r:id="rId11" imgW="1828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309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82026"/>
              </p:ext>
            </p:extLst>
          </p:nvPr>
        </p:nvGraphicFramePr>
        <p:xfrm>
          <a:off x="3124200" y="464309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50" name="公式" r:id="rId13" imgW="1828800" imgH="939600" progId="Equation.3">
                  <p:embed/>
                </p:oleObj>
              </mc:Choice>
              <mc:Fallback>
                <p:oleObj name="公式" r:id="rId13" imgW="1828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309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33669"/>
              </p:ext>
            </p:extLst>
          </p:nvPr>
        </p:nvGraphicFramePr>
        <p:xfrm>
          <a:off x="5080000" y="4636740"/>
          <a:ext cx="1701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51" name="公式" r:id="rId15" imgW="1701720" imgH="952200" progId="Equation.3">
                  <p:embed/>
                </p:oleObj>
              </mc:Choice>
              <mc:Fallback>
                <p:oleObj name="公式" r:id="rId15" imgW="17017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636740"/>
                        <a:ext cx="1701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06775" y="385500"/>
            <a:ext cx="349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、用定义求积分</a:t>
            </a:r>
          </a:p>
        </p:txBody>
      </p:sp>
    </p:spTree>
    <p:extLst>
      <p:ext uri="{BB962C8B-B14F-4D97-AF65-F5344CB8AC3E}">
        <p14:creationId xmlns:p14="http://schemas.microsoft.com/office/powerpoint/2010/main" val="36833459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143000" y="1143000"/>
          <a:ext cx="198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1" name="公式" r:id="rId3" imgW="1981080" imgH="1041120" progId="Equation.3">
                  <p:embed/>
                </p:oleObj>
              </mc:Choice>
              <mc:Fallback>
                <p:oleObj name="公式" r:id="rId3" imgW="19810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198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3276600" y="1244600"/>
          <a:ext cx="148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2" name="公式" r:id="rId5" imgW="1485720" imgH="939600" progId="Equation.3">
                  <p:embed/>
                </p:oleObj>
              </mc:Choice>
              <mc:Fallback>
                <p:oleObj name="公式" r:id="rId5" imgW="1485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44600"/>
                        <a:ext cx="148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800600" y="1263650"/>
          <a:ext cx="337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3" name="公式" r:id="rId7" imgW="3377880" imgH="888840" progId="Equation.3">
                  <p:embed/>
                </p:oleObj>
              </mc:Choice>
              <mc:Fallback>
                <p:oleObj name="公式" r:id="rId7" imgW="3377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63650"/>
                        <a:ext cx="337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139825" y="23876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4" name="公式" r:id="rId9" imgW="2984400" imgH="965160" progId="Equation.3">
                  <p:embed/>
                </p:oleObj>
              </mc:Choice>
              <mc:Fallback>
                <p:oleObj name="公式" r:id="rId9" imgW="2984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387600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4876800" y="2743200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5" name="公式" r:id="rId11" imgW="2692080" imgH="419040" progId="Equation.3">
                  <p:embed/>
                </p:oleObj>
              </mc:Choice>
              <mc:Fallback>
                <p:oleObj name="公式" r:id="rId11" imgW="269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269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219200" y="3517900"/>
          <a:ext cx="111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6" name="公式" r:id="rId13" imgW="1117440" imgH="660240" progId="Equation.3">
                  <p:embed/>
                </p:oleObj>
              </mc:Choice>
              <mc:Fallback>
                <p:oleObj name="公式" r:id="rId13" imgW="11174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17900"/>
                        <a:ext cx="1117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2438400" y="3429000"/>
          <a:ext cx="2400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7" name="公式" r:id="rId15" imgW="2400120" imgH="939600" progId="Equation.3">
                  <p:embed/>
                </p:oleObj>
              </mc:Choice>
              <mc:Fallback>
                <p:oleObj name="公式" r:id="rId15" imgW="2400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2400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2482850" y="4432300"/>
          <a:ext cx="346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8" name="公式" r:id="rId17" imgW="3466800" imgH="965160" progId="Equation.3">
                  <p:embed/>
                </p:oleObj>
              </mc:Choice>
              <mc:Fallback>
                <p:oleObj name="公式" r:id="rId17" imgW="3466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432300"/>
                        <a:ext cx="346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6040438" y="4464050"/>
          <a:ext cx="671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19" name="公式" r:id="rId19" imgW="672840" imgH="888840" progId="Equation.3">
                  <p:embed/>
                </p:oleObj>
              </mc:Choice>
              <mc:Fallback>
                <p:oleObj name="公式" r:id="rId19" imgW="672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464050"/>
                        <a:ext cx="671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4151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2"/>
          <p:cNvSpPr txBox="1">
            <a:spLocks noChangeArrowheads="1"/>
          </p:cNvSpPr>
          <p:nvPr/>
        </p:nvSpPr>
        <p:spPr bwMode="auto">
          <a:xfrm>
            <a:off x="685800" y="5715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利用定义计算定积分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800600" y="3810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05" name="公式" r:id="rId3" imgW="1091880" imgH="888840" progId="Equation.3">
                  <p:embed/>
                </p:oleObj>
              </mc:Choice>
              <mc:Fallback>
                <p:oleObj name="公式" r:id="rId3" imgW="1091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762000" y="14589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564"/>
              </p:ext>
            </p:extLst>
          </p:nvPr>
        </p:nvGraphicFramePr>
        <p:xfrm>
          <a:off x="1479550" y="2211388"/>
          <a:ext cx="6500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06" name="Document" r:id="rId5" imgW="6314140" imgH="521082" progId="Word.Document.8">
                  <p:embed/>
                </p:oleObj>
              </mc:Choice>
              <mc:Fallback>
                <p:oleObj name="Document" r:id="rId5" imgW="6314140" imgH="521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211388"/>
                        <a:ext cx="65008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24511"/>
              </p:ext>
            </p:extLst>
          </p:nvPr>
        </p:nvGraphicFramePr>
        <p:xfrm>
          <a:off x="1422400" y="2997200"/>
          <a:ext cx="726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07" name="Document" r:id="rId7" imgW="6689454" imgH="508470" progId="Word.Document.8">
                  <p:embed/>
                </p:oleObj>
              </mc:Choice>
              <mc:Fallback>
                <p:oleObj name="Document" r:id="rId7" imgW="6689454" imgH="508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997200"/>
                        <a:ext cx="726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93013"/>
              </p:ext>
            </p:extLst>
          </p:nvPr>
        </p:nvGraphicFramePr>
        <p:xfrm>
          <a:off x="1337990" y="4457154"/>
          <a:ext cx="584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08" name="文档" r:id="rId9" imgW="5486400" imgH="507960" progId="Word.Document.8">
                  <p:embed/>
                </p:oleObj>
              </mc:Choice>
              <mc:Fallback>
                <p:oleObj name="文档" r:id="rId9" imgW="5486400" imgH="507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990" y="4457154"/>
                        <a:ext cx="5842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54838"/>
              </p:ext>
            </p:extLst>
          </p:nvPr>
        </p:nvGraphicFramePr>
        <p:xfrm>
          <a:off x="1331640" y="5149304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09" name="公式" r:id="rId11" imgW="1828800" imgH="939600" progId="Equation.3">
                  <p:embed/>
                </p:oleObj>
              </mc:Choice>
              <mc:Fallback>
                <p:oleObj name="公式" r:id="rId11" imgW="1828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49304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78998"/>
              </p:ext>
            </p:extLst>
          </p:nvPr>
        </p:nvGraphicFramePr>
        <p:xfrm>
          <a:off x="3236640" y="5174704"/>
          <a:ext cx="157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10" name="公式" r:id="rId13" imgW="1574640" imgH="990360" progId="Equation.3">
                  <p:embed/>
                </p:oleObj>
              </mc:Choice>
              <mc:Fallback>
                <p:oleObj name="公式" r:id="rId13" imgW="15746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40" y="5174704"/>
                        <a:ext cx="157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931890"/>
              </p:ext>
            </p:extLst>
          </p:nvPr>
        </p:nvGraphicFramePr>
        <p:xfrm>
          <a:off x="4836840" y="5174704"/>
          <a:ext cx="2844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11" name="公式" r:id="rId15" imgW="2844720" imgH="965160" progId="Equation.3">
                  <p:embed/>
                </p:oleObj>
              </mc:Choice>
              <mc:Fallback>
                <p:oleObj name="公式" r:id="rId15" imgW="28447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840" y="5174704"/>
                        <a:ext cx="2844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1365250" y="1484313"/>
          <a:ext cx="745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12" name="Equation" r:id="rId17" imgW="7454880" imgH="469800" progId="Equation.3">
                  <p:embed/>
                </p:oleObj>
              </mc:Choice>
              <mc:Fallback>
                <p:oleObj name="Equation" r:id="rId17" imgW="7454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484313"/>
                        <a:ext cx="745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6E3C1AA-196B-465D-A82F-5D7B6FDD5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580467"/>
              </p:ext>
            </p:extLst>
          </p:nvPr>
        </p:nvGraphicFramePr>
        <p:xfrm>
          <a:off x="1365026" y="3717032"/>
          <a:ext cx="55832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13" name="公式" r:id="rId19" imgW="5587920" imgH="482400" progId="Equation.3">
                  <p:embed/>
                </p:oleObj>
              </mc:Choice>
              <mc:Fallback>
                <p:oleObj name="公式" r:id="rId19" imgW="5587920" imgH="482400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026" y="3717032"/>
                        <a:ext cx="55832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2249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96950" y="482600"/>
          <a:ext cx="171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2" name="公式" r:id="rId3" imgW="1714320" imgH="939600" progId="Equation.3">
                  <p:embed/>
                </p:oleObj>
              </mc:Choice>
              <mc:Fallback>
                <p:oleObj name="公式" r:id="rId3" imgW="17143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82600"/>
                        <a:ext cx="1714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2895600" y="793750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3" name="公式" r:id="rId5" imgW="1523880" imgH="406080" progId="Equation.3">
                  <p:embed/>
                </p:oleObj>
              </mc:Choice>
              <mc:Fallback>
                <p:oleObj name="公式" r:id="rId5" imgW="1523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93750"/>
                        <a:ext cx="1524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6375400" y="463550"/>
          <a:ext cx="19192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4" name="Document" r:id="rId7" imgW="1930460" imgH="793478" progId="Word.Document.8">
                  <p:embed/>
                </p:oleObj>
              </mc:Choice>
              <mc:Fallback>
                <p:oleObj name="Document" r:id="rId7" imgW="1930460" imgH="793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63550"/>
                        <a:ext cx="19192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427538" y="476250"/>
          <a:ext cx="1803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5" name="公式" r:id="rId9" imgW="1803240" imgH="736560" progId="Equation.3">
                  <p:embed/>
                </p:oleObj>
              </mc:Choice>
              <mc:Fallback>
                <p:oleObj name="公式" r:id="rId9" imgW="18032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6250"/>
                        <a:ext cx="1803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990600" y="1778000"/>
          <a:ext cx="242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6" name="公式" r:id="rId11" imgW="2425680" imgH="685800" progId="Equation.3">
                  <p:embed/>
                </p:oleObj>
              </mc:Choice>
              <mc:Fallback>
                <p:oleObj name="公式" r:id="rId11" imgW="24256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8000"/>
                        <a:ext cx="2425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3505200" y="1341438"/>
          <a:ext cx="1981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7" name="公式" r:id="rId13" imgW="1981080" imgH="1663560" progId="Equation.3">
                  <p:embed/>
                </p:oleObj>
              </mc:Choice>
              <mc:Fallback>
                <p:oleObj name="公式" r:id="rId13" imgW="198108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41438"/>
                        <a:ext cx="1981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5486400" y="1919288"/>
          <a:ext cx="99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8" name="公式" r:id="rId15" imgW="990360" imgH="393480" progId="Equation.3">
                  <p:embed/>
                </p:oleObj>
              </mc:Choice>
              <mc:Fallback>
                <p:oleObj name="公式" r:id="rId15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19288"/>
                        <a:ext cx="99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914400" y="251618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99" name="公式" r:id="rId17" imgW="2286000" imgH="888840" progId="Equation.3">
                  <p:embed/>
                </p:oleObj>
              </mc:Choice>
              <mc:Fallback>
                <p:oleObj name="公式" r:id="rId17" imgW="2286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6188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3225800" y="2871788"/>
          <a:ext cx="99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00" name="公式" r:id="rId19" imgW="990360" imgH="393480" progId="Equation.3">
                  <p:embed/>
                </p:oleObj>
              </mc:Choice>
              <mc:Fallback>
                <p:oleObj name="公式" r:id="rId19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871788"/>
                        <a:ext cx="99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990600" y="3475038"/>
          <a:ext cx="99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01" name="公式" r:id="rId20" imgW="990360" imgH="888840" progId="Equation.3">
                  <p:embed/>
                </p:oleObj>
              </mc:Choice>
              <mc:Fallback>
                <p:oleObj name="公式" r:id="rId20" imgW="990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75038"/>
                        <a:ext cx="99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2133600" y="3475038"/>
          <a:ext cx="2146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02" name="公式" r:id="rId22" imgW="2145960" imgH="990360" progId="Equation.3">
                  <p:embed/>
                </p:oleObj>
              </mc:Choice>
              <mc:Fallback>
                <p:oleObj name="公式" r:id="rId22" imgW="21459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75038"/>
                        <a:ext cx="2146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4375150" y="343058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03" name="公式" r:id="rId24" imgW="2286000" imgH="888840" progId="Equation.3">
                  <p:embed/>
                </p:oleObj>
              </mc:Choice>
              <mc:Fallback>
                <p:oleObj name="公式" r:id="rId24" imgW="2286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430588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6661150" y="3773488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04" name="公式" r:id="rId26" imgW="977760" imgH="330120" progId="Equation.3">
                  <p:embed/>
                </p:oleObj>
              </mc:Choice>
              <mc:Fallback>
                <p:oleObj name="公式" r:id="rId26" imgW="977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773488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1331913" y="4581525"/>
            <a:ext cx="5813425" cy="1169988"/>
          </a:xfrm>
          <a:prstGeom prst="rect">
            <a:avLst/>
          </a:prstGeom>
          <a:solidFill>
            <a:srgbClr val="FFFFCC"/>
          </a:solidFill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总结：用定义求定积分的困难：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三个方面：取点、取区间、求极限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1949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61350"/>
              </p:ext>
            </p:extLst>
          </p:nvPr>
        </p:nvGraphicFramePr>
        <p:xfrm>
          <a:off x="107505" y="116632"/>
          <a:ext cx="8136904" cy="374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0" name="Document" r:id="rId3" imgW="7382696" imgH="3384785" progId="Word.Document.8">
                  <p:embed/>
                </p:oleObj>
              </mc:Choice>
              <mc:Fallback>
                <p:oleObj name="Document" r:id="rId3" imgW="7382696" imgH="3384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" y="116632"/>
                        <a:ext cx="8136904" cy="374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87793"/>
              </p:ext>
            </p:extLst>
          </p:nvPr>
        </p:nvGraphicFramePr>
        <p:xfrm>
          <a:off x="179512" y="3645024"/>
          <a:ext cx="8568952" cy="249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1" name="Document" r:id="rId5" imgW="7650915" imgH="2234692" progId="Word.Document.8">
                  <p:embed/>
                </p:oleObj>
              </mc:Choice>
              <mc:Fallback>
                <p:oleObj name="Document" r:id="rId5" imgW="7650915" imgH="22346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45024"/>
                        <a:ext cx="8568952" cy="2490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2765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5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765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76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022407507"/>
      </p:ext>
    </p:extLst>
  </p:cSld>
  <p:clrMapOvr>
    <a:masterClrMapping/>
  </p:clrMapOvr>
  <p:transition advTm="2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4323"/>
              </p:ext>
            </p:extLst>
          </p:nvPr>
        </p:nvGraphicFramePr>
        <p:xfrm>
          <a:off x="536575" y="331788"/>
          <a:ext cx="7346950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36" name="Document" r:id="rId3" imgW="7104036" imgH="5228316" progId="Word.Document.8">
                  <p:embed/>
                </p:oleObj>
              </mc:Choice>
              <mc:Fallback>
                <p:oleObj name="Document" r:id="rId3" imgW="7104036" imgH="5228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31788"/>
                        <a:ext cx="7346950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705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1996"/>
              </p:ext>
            </p:extLst>
          </p:nvPr>
        </p:nvGraphicFramePr>
        <p:xfrm>
          <a:off x="432345" y="764704"/>
          <a:ext cx="72056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67" name="Document" r:id="rId3" imgW="7091795" imgH="1247613" progId="Word.Document.8">
                  <p:embed/>
                </p:oleObj>
              </mc:Choice>
              <mc:Fallback>
                <p:oleObj name="Document" r:id="rId3" imgW="7091795" imgH="1247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45" y="764704"/>
                        <a:ext cx="72056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32721"/>
              </p:ext>
            </p:extLst>
          </p:nvPr>
        </p:nvGraphicFramePr>
        <p:xfrm>
          <a:off x="395536" y="3659978"/>
          <a:ext cx="5112568" cy="146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68" name="Document" r:id="rId5" imgW="4884835" imgH="1404510" progId="Word.Document.8">
                  <p:embed/>
                </p:oleObj>
              </mc:Choice>
              <mc:Fallback>
                <p:oleObj name="Document" r:id="rId5" imgW="4884835" imgH="14045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59978"/>
                        <a:ext cx="5112568" cy="1461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445623"/>
              </p:ext>
            </p:extLst>
          </p:nvPr>
        </p:nvGraphicFramePr>
        <p:xfrm>
          <a:off x="390130" y="1844824"/>
          <a:ext cx="81518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69" name="Document" r:id="rId7" imgW="8016702" imgH="1965162" progId="Word.Document.8">
                  <p:embed/>
                </p:oleObj>
              </mc:Choice>
              <mc:Fallback>
                <p:oleObj name="Document" r:id="rId7" imgW="8016702" imgH="19651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30" y="1844824"/>
                        <a:ext cx="815181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664735" y="3624026"/>
            <a:ext cx="3348664" cy="2605327"/>
            <a:chOff x="5664735" y="3624026"/>
            <a:chExt cx="3348664" cy="2605327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>
              <a:off x="5664735" y="3624026"/>
              <a:ext cx="3024187" cy="2447925"/>
              <a:chOff x="3334" y="2456"/>
              <a:chExt cx="1611" cy="1337"/>
            </a:xfrm>
          </p:grpSpPr>
          <p:sp>
            <p:nvSpPr>
              <p:cNvPr id="30724" name="Line 4"/>
              <p:cNvSpPr>
                <a:spLocks noChangeShapeType="1"/>
              </p:cNvSpPr>
              <p:nvPr/>
            </p:nvSpPr>
            <p:spPr bwMode="auto">
              <a:xfrm flipV="1">
                <a:off x="3379" y="3566"/>
                <a:ext cx="15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" name="Line 5"/>
              <p:cNvSpPr>
                <a:spLocks noChangeShapeType="1"/>
              </p:cNvSpPr>
              <p:nvPr/>
            </p:nvSpPr>
            <p:spPr bwMode="auto">
              <a:xfrm flipV="1">
                <a:off x="3536" y="2523"/>
                <a:ext cx="0" cy="1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" name="Oval 6"/>
              <p:cNvSpPr>
                <a:spLocks noChangeArrowheads="1"/>
              </p:cNvSpPr>
              <p:nvPr/>
            </p:nvSpPr>
            <p:spPr bwMode="auto">
              <a:xfrm>
                <a:off x="3521" y="2782"/>
                <a:ext cx="39" cy="4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7" name="Oval 7"/>
              <p:cNvSpPr>
                <a:spLocks noChangeArrowheads="1"/>
              </p:cNvSpPr>
              <p:nvPr/>
            </p:nvSpPr>
            <p:spPr bwMode="auto">
              <a:xfrm>
                <a:off x="4449" y="2786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8" name="Line 8"/>
              <p:cNvSpPr>
                <a:spLocks noChangeShapeType="1"/>
              </p:cNvSpPr>
              <p:nvPr/>
            </p:nvSpPr>
            <p:spPr bwMode="auto">
              <a:xfrm>
                <a:off x="3536" y="3311"/>
                <a:ext cx="124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9" name="Oval 9"/>
              <p:cNvSpPr>
                <a:spLocks noChangeArrowheads="1"/>
              </p:cNvSpPr>
              <p:nvPr/>
            </p:nvSpPr>
            <p:spPr bwMode="auto">
              <a:xfrm>
                <a:off x="4034" y="3223"/>
                <a:ext cx="40" cy="42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0" name="Oval 10"/>
              <p:cNvSpPr>
                <a:spLocks noChangeArrowheads="1"/>
              </p:cNvSpPr>
              <p:nvPr/>
            </p:nvSpPr>
            <p:spPr bwMode="auto">
              <a:xfrm>
                <a:off x="3785" y="3399"/>
                <a:ext cx="39" cy="4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1" name="Oval 11"/>
              <p:cNvSpPr>
                <a:spLocks noChangeArrowheads="1"/>
              </p:cNvSpPr>
              <p:nvPr/>
            </p:nvSpPr>
            <p:spPr bwMode="auto">
              <a:xfrm>
                <a:off x="4283" y="3399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4543" y="3541"/>
                <a:ext cx="1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3" name="Line 13"/>
              <p:cNvSpPr>
                <a:spLocks noChangeShapeType="1"/>
              </p:cNvSpPr>
              <p:nvPr/>
            </p:nvSpPr>
            <p:spPr bwMode="auto">
              <a:xfrm>
                <a:off x="3546" y="3541"/>
                <a:ext cx="1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4" name="Line 14"/>
              <p:cNvSpPr>
                <a:spLocks noChangeShapeType="1"/>
              </p:cNvSpPr>
              <p:nvPr/>
            </p:nvSpPr>
            <p:spPr bwMode="auto">
              <a:xfrm>
                <a:off x="3619" y="3541"/>
                <a:ext cx="1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5" name="Line 15"/>
              <p:cNvSpPr>
                <a:spLocks noChangeShapeType="1"/>
              </p:cNvSpPr>
              <p:nvPr/>
            </p:nvSpPr>
            <p:spPr bwMode="auto">
              <a:xfrm>
                <a:off x="4024" y="3541"/>
                <a:ext cx="0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6" name="Line 16"/>
              <p:cNvSpPr>
                <a:spLocks noChangeShapeType="1"/>
              </p:cNvSpPr>
              <p:nvPr/>
            </p:nvSpPr>
            <p:spPr bwMode="auto">
              <a:xfrm>
                <a:off x="4117" y="3541"/>
                <a:ext cx="1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17"/>
              <p:cNvSpPr>
                <a:spLocks noChangeShapeType="1"/>
              </p:cNvSpPr>
              <p:nvPr/>
            </p:nvSpPr>
            <p:spPr bwMode="auto">
              <a:xfrm>
                <a:off x="4449" y="3541"/>
                <a:ext cx="1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38" name="Object 18"/>
              <p:cNvGraphicFramePr>
                <a:graphicFrameLocks noChangeAspect="1"/>
              </p:cNvGraphicFramePr>
              <p:nvPr/>
            </p:nvGraphicFramePr>
            <p:xfrm>
              <a:off x="3334" y="3113"/>
              <a:ext cx="181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0" name="Equation" r:id="rId9" imgW="152268" imgH="355292" progId="Equation.DSMT4">
                      <p:embed/>
                    </p:oleObj>
                  </mc:Choice>
                  <mc:Fallback>
                    <p:oleObj name="Equation" r:id="rId9" imgW="152268" imgH="3552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3113"/>
                            <a:ext cx="181" cy="4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4063" y="3531"/>
              <a:ext cx="189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1" name="Equation" r:id="rId11" imgW="164957" imgH="203024" progId="Equation.DSMT4">
                      <p:embed/>
                    </p:oleObj>
                  </mc:Choice>
                  <mc:Fallback>
                    <p:oleObj name="Equation" r:id="rId11" imgW="164957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3531"/>
                            <a:ext cx="189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Object 20"/>
              <p:cNvGraphicFramePr>
                <a:graphicFrameLocks noChangeAspect="1"/>
              </p:cNvGraphicFramePr>
              <p:nvPr/>
            </p:nvGraphicFramePr>
            <p:xfrm>
              <a:off x="3930" y="3521"/>
              <a:ext cx="175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2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0" y="3521"/>
                            <a:ext cx="175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1" name="Object 21"/>
              <p:cNvGraphicFramePr>
                <a:graphicFrameLocks noChangeAspect="1"/>
              </p:cNvGraphicFramePr>
              <p:nvPr/>
            </p:nvGraphicFramePr>
            <p:xfrm>
              <a:off x="3560" y="3531"/>
              <a:ext cx="16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3" name="Equation" r:id="rId15" imgW="139680" imgH="228600" progId="Equation.DSMT4">
                      <p:embed/>
                    </p:oleObj>
                  </mc:Choice>
                  <mc:Fallback>
                    <p:oleObj name="Equation" r:id="rId15" imgW="1396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3531"/>
                            <a:ext cx="160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2" name="Object 22"/>
              <p:cNvGraphicFramePr>
                <a:graphicFrameLocks noChangeAspect="1"/>
              </p:cNvGraphicFramePr>
              <p:nvPr/>
            </p:nvGraphicFramePr>
            <p:xfrm>
              <a:off x="3400" y="3566"/>
              <a:ext cx="14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4" name="Equation" r:id="rId17" imgW="126720" imgH="177480" progId="Equation.DSMT4">
                      <p:embed/>
                    </p:oleObj>
                  </mc:Choice>
                  <mc:Fallback>
                    <p:oleObj name="Equation" r:id="rId1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3566"/>
                            <a:ext cx="146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3" name="Object 23"/>
              <p:cNvGraphicFramePr>
                <a:graphicFrameLocks noChangeAspect="1"/>
              </p:cNvGraphicFramePr>
              <p:nvPr/>
            </p:nvGraphicFramePr>
            <p:xfrm>
              <a:off x="4384" y="3531"/>
              <a:ext cx="17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5" name="Equation" r:id="rId19" imgW="152280" imgH="228600" progId="Equation.DSMT4">
                      <p:embed/>
                    </p:oleObj>
                  </mc:Choice>
                  <mc:Fallback>
                    <p:oleObj name="Equation" r:id="rId19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3531"/>
                            <a:ext cx="174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4" name="Object 24"/>
              <p:cNvGraphicFramePr>
                <a:graphicFrameLocks noChangeAspect="1"/>
              </p:cNvGraphicFramePr>
              <p:nvPr/>
            </p:nvGraphicFramePr>
            <p:xfrm>
              <a:off x="4814" y="3603"/>
              <a:ext cx="131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6" name="Equation" r:id="rId21" imgW="114120" imgH="126720" progId="Equation.DSMT4">
                      <p:embed/>
                    </p:oleObj>
                  </mc:Choice>
                  <mc:Fallback>
                    <p:oleObj name="Equation" r:id="rId21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4" y="3603"/>
                            <a:ext cx="131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5" name="Object 25"/>
              <p:cNvGraphicFramePr>
                <a:graphicFrameLocks noChangeAspect="1"/>
              </p:cNvGraphicFramePr>
              <p:nvPr/>
            </p:nvGraphicFramePr>
            <p:xfrm>
              <a:off x="4547" y="3566"/>
              <a:ext cx="102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7" name="Equation" r:id="rId23" imgW="88560" imgH="164880" progId="Equation.DSMT4">
                      <p:embed/>
                    </p:oleObj>
                  </mc:Choice>
                  <mc:Fallback>
                    <p:oleObj name="Equation" r:id="rId23" imgW="8856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7" y="3566"/>
                            <a:ext cx="102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6" name="Object 26"/>
              <p:cNvGraphicFramePr>
                <a:graphicFrameLocks noChangeAspect="1"/>
              </p:cNvGraphicFramePr>
              <p:nvPr/>
            </p:nvGraphicFramePr>
            <p:xfrm>
              <a:off x="3424" y="2704"/>
              <a:ext cx="102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8" name="Equation" r:id="rId25" imgW="88560" imgH="164880" progId="Equation.DSMT4">
                      <p:embed/>
                    </p:oleObj>
                  </mc:Choice>
                  <mc:Fallback>
                    <p:oleObj name="Equation" r:id="rId25" imgW="8856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2704"/>
                            <a:ext cx="102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7" name="Object 27"/>
              <p:cNvGraphicFramePr>
                <a:graphicFrameLocks noChangeAspect="1"/>
              </p:cNvGraphicFramePr>
              <p:nvPr/>
            </p:nvGraphicFramePr>
            <p:xfrm>
              <a:off x="3365" y="2456"/>
              <a:ext cx="16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79" name="Equation" r:id="rId26" imgW="139680" imgH="164880" progId="Equation.DSMT4">
                      <p:embed/>
                    </p:oleObj>
                  </mc:Choice>
                  <mc:Fallback>
                    <p:oleObj name="Equation" r:id="rId2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5" y="2456"/>
                            <a:ext cx="160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矩形 3"/>
            <p:cNvSpPr/>
            <p:nvPr/>
          </p:nvSpPr>
          <p:spPr>
            <a:xfrm>
              <a:off x="5701031" y="3637065"/>
              <a:ext cx="3312368" cy="2592288"/>
            </a:xfrm>
            <a:prstGeom prst="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48049"/>
              </p:ext>
            </p:extLst>
          </p:nvPr>
        </p:nvGraphicFramePr>
        <p:xfrm>
          <a:off x="467544" y="4842602"/>
          <a:ext cx="4067002" cy="69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80" name="Equation" r:id="rId28" imgW="3797280" imgH="647640" progId="Equation.3">
                  <p:embed/>
                </p:oleObj>
              </mc:Choice>
              <mc:Fallback>
                <p:oleObj name="Equation" r:id="rId28" imgW="3797280" imgH="647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42602"/>
                        <a:ext cx="4067002" cy="693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2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69913"/>
            <a:ext cx="4249738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3568" y="1290638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黑体" pitchFamily="2" charset="-122"/>
                <a:cs typeface="Times New Roman" panose="02020603050405020304" pitchFamily="18" charset="0"/>
              </a:rPr>
              <a:t>．定积分的实质</a:t>
            </a:r>
            <a:r>
              <a:rPr lang="zh-CN" altLang="en-US" sz="2800" b="1" dirty="0"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特殊和式的极限</a:t>
            </a:r>
            <a:r>
              <a:rPr lang="zh-CN" altLang="en-US" sz="2800" b="1" dirty="0"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669776" y="18669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黑体" pitchFamily="2" charset="-122"/>
                <a:cs typeface="Times New Roman" panose="02020603050405020304" pitchFamily="18" charset="0"/>
              </a:rPr>
              <a:t>．定积分的思想和方法：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95400" y="3044825"/>
            <a:ext cx="3048000" cy="381000"/>
            <a:chOff x="1056" y="2352"/>
            <a:chExt cx="1920" cy="240"/>
          </a:xfrm>
        </p:grpSpPr>
        <p:sp>
          <p:nvSpPr>
            <p:cNvPr id="24599" name="AutoShape 7"/>
            <p:cNvSpPr>
              <a:spLocks noChangeArrowheads="1"/>
            </p:cNvSpPr>
            <p:nvPr/>
          </p:nvSpPr>
          <p:spPr bwMode="auto">
            <a:xfrm>
              <a:off x="1056" y="2352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600" name="AutoShape 8"/>
            <p:cNvSpPr>
              <a:spLocks noChangeArrowheads="1"/>
            </p:cNvSpPr>
            <p:nvPr/>
          </p:nvSpPr>
          <p:spPr bwMode="auto">
            <a:xfrm>
              <a:off x="2880" y="2352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959225"/>
            <a:ext cx="3048000" cy="381000"/>
            <a:chOff x="1056" y="2928"/>
            <a:chExt cx="1920" cy="240"/>
          </a:xfrm>
        </p:grpSpPr>
        <p:sp>
          <p:nvSpPr>
            <p:cNvPr id="24597" name="AutoShape 10"/>
            <p:cNvSpPr>
              <a:spLocks noChangeArrowheads="1"/>
            </p:cNvSpPr>
            <p:nvPr/>
          </p:nvSpPr>
          <p:spPr bwMode="auto">
            <a:xfrm>
              <a:off x="1056" y="2928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8" name="AutoShape 11"/>
            <p:cNvSpPr>
              <a:spLocks noChangeArrowheads="1"/>
            </p:cNvSpPr>
            <p:nvPr/>
          </p:nvSpPr>
          <p:spPr bwMode="auto">
            <a:xfrm>
              <a:off x="2880" y="2928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2587625"/>
            <a:ext cx="4419600" cy="381000"/>
            <a:chOff x="768" y="2064"/>
            <a:chExt cx="2784" cy="240"/>
          </a:xfrm>
        </p:grpSpPr>
        <p:sp>
          <p:nvSpPr>
            <p:cNvPr id="24594" name="Rectangle 13"/>
            <p:cNvSpPr>
              <a:spLocks noChangeArrowheads="1"/>
            </p:cNvSpPr>
            <p:nvPr/>
          </p:nvSpPr>
          <p:spPr bwMode="auto">
            <a:xfrm>
              <a:off x="768" y="206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</a:rPr>
                <a:t>分割</a:t>
              </a:r>
            </a:p>
          </p:txBody>
        </p:sp>
        <p:sp>
          <p:nvSpPr>
            <p:cNvPr id="24595" name="Rectangle 14"/>
            <p:cNvSpPr>
              <a:spLocks noChangeArrowheads="1"/>
            </p:cNvSpPr>
            <p:nvPr/>
          </p:nvSpPr>
          <p:spPr bwMode="auto">
            <a:xfrm>
              <a:off x="2352" y="2064"/>
              <a:ext cx="120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9900CC"/>
                  </a:solidFill>
                </a:rPr>
                <a:t>化整为零</a:t>
              </a:r>
            </a:p>
          </p:txBody>
        </p:sp>
        <p:sp>
          <p:nvSpPr>
            <p:cNvPr id="24596" name="AutoShape 15"/>
            <p:cNvSpPr>
              <a:spLocks noChangeArrowheads="1"/>
            </p:cNvSpPr>
            <p:nvPr/>
          </p:nvSpPr>
          <p:spPr bwMode="auto">
            <a:xfrm>
              <a:off x="1536" y="2160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38200" y="3502025"/>
            <a:ext cx="4419600" cy="381000"/>
            <a:chOff x="768" y="2640"/>
            <a:chExt cx="2784" cy="240"/>
          </a:xfrm>
        </p:grpSpPr>
        <p:sp>
          <p:nvSpPr>
            <p:cNvPr id="24591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accent2"/>
                  </a:solidFill>
                </a:rPr>
                <a:t>求和</a:t>
              </a:r>
            </a:p>
          </p:txBody>
        </p:sp>
        <p:sp>
          <p:nvSpPr>
            <p:cNvPr id="24592" name="Rectangle 18"/>
            <p:cNvSpPr>
              <a:spLocks noChangeArrowheads="1"/>
            </p:cNvSpPr>
            <p:nvPr/>
          </p:nvSpPr>
          <p:spPr bwMode="auto">
            <a:xfrm>
              <a:off x="2352" y="2640"/>
              <a:ext cx="120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9900CC"/>
                  </a:solidFill>
                </a:rPr>
                <a:t>积零为整</a:t>
              </a:r>
            </a:p>
          </p:txBody>
        </p:sp>
        <p:sp>
          <p:nvSpPr>
            <p:cNvPr id="24593" name="AutoShape 19"/>
            <p:cNvSpPr>
              <a:spLocks noChangeArrowheads="1"/>
            </p:cNvSpPr>
            <p:nvPr/>
          </p:nvSpPr>
          <p:spPr bwMode="auto">
            <a:xfrm>
              <a:off x="1536" y="2736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8200" y="4416425"/>
            <a:ext cx="5181600" cy="381000"/>
            <a:chOff x="768" y="3216"/>
            <a:chExt cx="3264" cy="240"/>
          </a:xfrm>
        </p:grpSpPr>
        <p:sp>
          <p:nvSpPr>
            <p:cNvPr id="24588" name="Rectangle 21"/>
            <p:cNvSpPr>
              <a:spLocks noChangeArrowheads="1"/>
            </p:cNvSpPr>
            <p:nvPr/>
          </p:nvSpPr>
          <p:spPr bwMode="auto">
            <a:xfrm>
              <a:off x="768" y="3216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</a:rPr>
                <a:t>取极限</a:t>
              </a:r>
            </a:p>
          </p:txBody>
        </p:sp>
        <p:sp>
          <p:nvSpPr>
            <p:cNvPr id="24589" name="Rectangle 22"/>
            <p:cNvSpPr>
              <a:spLocks noChangeArrowheads="1"/>
            </p:cNvSpPr>
            <p:nvPr/>
          </p:nvSpPr>
          <p:spPr bwMode="auto">
            <a:xfrm>
              <a:off x="2352" y="3216"/>
              <a:ext cx="16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9900CC"/>
                  </a:solidFill>
                </a:rPr>
                <a:t>精确值</a:t>
              </a:r>
              <a:r>
                <a:rPr lang="en-US" altLang="zh-CN" sz="2400" b="1" dirty="0">
                  <a:solidFill>
                    <a:srgbClr val="9900CC"/>
                  </a:solidFill>
                </a:rPr>
                <a:t>—</a:t>
              </a:r>
              <a:r>
                <a:rPr lang="zh-CN" altLang="en-US" sz="2400" b="1" dirty="0">
                  <a:solidFill>
                    <a:srgbClr val="9900CC"/>
                  </a:solidFill>
                </a:rPr>
                <a:t>定积分</a:t>
              </a:r>
            </a:p>
          </p:txBody>
        </p:sp>
        <p:sp>
          <p:nvSpPr>
            <p:cNvPr id="24590" name="AutoShape 23"/>
            <p:cNvSpPr>
              <a:spLocks noChangeArrowheads="1"/>
            </p:cNvSpPr>
            <p:nvPr/>
          </p:nvSpPr>
          <p:spPr bwMode="auto">
            <a:xfrm>
              <a:off x="1536" y="3312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4267200" y="3028950"/>
            <a:ext cx="462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求近似</a:t>
            </a:r>
            <a:r>
              <a:rPr lang="en-US" altLang="zh-CN" b="1">
                <a:solidFill>
                  <a:srgbClr val="FF3300"/>
                </a:solidFill>
              </a:rPr>
              <a:t>[</a:t>
            </a:r>
            <a:r>
              <a:rPr lang="zh-CN" altLang="en-US" b="1">
                <a:solidFill>
                  <a:srgbClr val="FF3300"/>
                </a:solidFill>
              </a:rPr>
              <a:t>以直线</a:t>
            </a: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zh-CN" altLang="en-US" b="1">
                <a:solidFill>
                  <a:srgbClr val="FF3300"/>
                </a:solidFill>
              </a:rPr>
              <a:t>不变</a:t>
            </a:r>
            <a:r>
              <a:rPr lang="en-US" altLang="zh-CN" b="1">
                <a:solidFill>
                  <a:srgbClr val="FF3300"/>
                </a:solidFill>
              </a:rPr>
              <a:t>)</a:t>
            </a:r>
            <a:r>
              <a:rPr lang="zh-CN" altLang="en-US" b="1">
                <a:solidFill>
                  <a:srgbClr val="FF3300"/>
                </a:solidFill>
              </a:rPr>
              <a:t>代曲线</a:t>
            </a: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zh-CN" altLang="en-US" b="1">
                <a:solidFill>
                  <a:srgbClr val="FF3300"/>
                </a:solidFill>
              </a:rPr>
              <a:t>变</a:t>
            </a:r>
            <a:r>
              <a:rPr lang="en-US" altLang="zh-CN" b="1">
                <a:solidFill>
                  <a:srgbClr val="FF3300"/>
                </a:solidFill>
              </a:rPr>
              <a:t>)]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4343400" y="39592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取极限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11560" y="5081810"/>
            <a:ext cx="71287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3</a:t>
            </a:r>
            <a:r>
              <a:rPr lang="zh-CN" altLang="en-US" sz="2800" b="1" dirty="0">
                <a:ea typeface="黑体" pitchFamily="2" charset="-122"/>
              </a:rPr>
              <a:t>．可积条件与等价形式、可积函数类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96633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autoUpdateAnimBg="0"/>
      <p:bldP spid="78872" grpId="0" autoUpdateAnimBg="0"/>
      <p:bldP spid="78873" grpId="0" autoUpdateAnimBg="0"/>
      <p:bldP spid="2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341438"/>
            <a:ext cx="6408738" cy="2303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0000FF"/>
                </a:solidFill>
              </a:rPr>
              <a:t>             </a:t>
            </a:r>
            <a:r>
              <a:rPr lang="zh-CN" altLang="en-US" sz="4000" b="1" dirty="0">
                <a:solidFill>
                  <a:srgbClr val="0000FF"/>
                </a:solidFill>
                <a:ea typeface="隶书" pitchFamily="49" charset="-122"/>
              </a:rPr>
              <a:t>作      业</a:t>
            </a:r>
            <a:br>
              <a:rPr lang="zh-CN" altLang="en-US" sz="4000" b="1" dirty="0">
                <a:solidFill>
                  <a:srgbClr val="0000FF"/>
                </a:solidFill>
                <a:ea typeface="隶书" pitchFamily="49" charset="-122"/>
              </a:rPr>
            </a:b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P285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1(1), 2, 5(2,3), 6, 7.</a:t>
            </a:r>
          </a:p>
        </p:txBody>
      </p:sp>
    </p:spTree>
    <p:extLst>
      <p:ext uri="{BB962C8B-B14F-4D97-AF65-F5344CB8AC3E}">
        <p14:creationId xmlns:p14="http://schemas.microsoft.com/office/powerpoint/2010/main" val="196688982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2867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7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867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86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755697362"/>
      </p:ext>
    </p:extLst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2970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970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4062923954"/>
      </p:ext>
    </p:extLst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072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2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072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07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4069347674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026"/>
          <p:cNvGrpSpPr>
            <a:grpSpLocks/>
          </p:cNvGrpSpPr>
          <p:nvPr/>
        </p:nvGrpSpPr>
        <p:grpSpPr bwMode="auto">
          <a:xfrm>
            <a:off x="1447800" y="2133600"/>
            <a:ext cx="6400800" cy="3810000"/>
            <a:chOff x="2687" y="410"/>
            <a:chExt cx="2725" cy="2950"/>
          </a:xfrm>
        </p:grpSpPr>
        <p:sp>
          <p:nvSpPr>
            <p:cNvPr id="31749" name="Rectangle 1027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50" name="Group 1028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1751" name="AutoShape 1029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0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2" name="AutoShape 1030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3" name="AutoShape 1031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54 w 21600"/>
                  <a:gd name="T1" fmla="*/ 0 h 21600"/>
                  <a:gd name="T2" fmla="*/ 27 w 21600"/>
                  <a:gd name="T3" fmla="*/ 0 h 21600"/>
                  <a:gd name="T4" fmla="*/ 1 w 21600"/>
                  <a:gd name="T5" fmla="*/ 0 h 21600"/>
                  <a:gd name="T6" fmla="*/ 2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4" name="AutoShape 1032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43 w 21600"/>
                  <a:gd name="T1" fmla="*/ 0 h 21600"/>
                  <a:gd name="T2" fmla="*/ 22 w 21600"/>
                  <a:gd name="T3" fmla="*/ 0 h 21600"/>
                  <a:gd name="T4" fmla="*/ 1 w 21600"/>
                  <a:gd name="T5" fmla="*/ 0 h 21600"/>
                  <a:gd name="T6" fmla="*/ 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1747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1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Text Box 1034"/>
          <p:cNvSpPr txBox="1">
            <a:spLocks noChangeArrowheads="1"/>
          </p:cNvSpPr>
          <p:nvPr/>
        </p:nvSpPr>
        <p:spPr bwMode="auto">
          <a:xfrm>
            <a:off x="1295400" y="8382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观察下列演示过程，注意当分割加细时，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矩形面积和与曲边梯形面积的关系．</a:t>
            </a:r>
          </a:p>
        </p:txBody>
      </p:sp>
    </p:spTree>
    <p:extLst>
      <p:ext uri="{BB962C8B-B14F-4D97-AF65-F5344CB8AC3E}">
        <p14:creationId xmlns:p14="http://schemas.microsoft.com/office/powerpoint/2010/main" val="2412239304"/>
      </p:ext>
    </p:extLst>
  </p:cSld>
  <p:clrMapOvr>
    <a:masterClrMapping/>
  </p:clrMapOvr>
  <p:transition advTm="2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714</Words>
  <Application>Microsoft Office PowerPoint</Application>
  <PresentationFormat>全屏显示(4:3)</PresentationFormat>
  <Paragraphs>118</Paragraphs>
  <Slides>53</Slides>
  <Notes>0</Notes>
  <HiddenSlides>15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BMP 图象</vt:lpstr>
      <vt:lpstr>公式</vt:lpstr>
      <vt:lpstr>文档</vt:lpstr>
      <vt:lpstr>Microsoft Word 97 - 2003 文档</vt:lpstr>
      <vt:lpstr>Equation</vt:lpstr>
      <vt:lpstr>Microsoft 公式 3.0</vt:lpstr>
      <vt:lpstr>第七章  定积分</vt:lpstr>
      <vt:lpstr>一、定积分概念的背景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二、定积分的定义</vt:lpstr>
      <vt:lpstr>PowerPoint 演示文稿</vt:lpstr>
      <vt:lpstr>PowerPoint 演示文稿</vt:lpstr>
      <vt:lpstr>PowerPoint 演示文稿</vt:lpstr>
      <vt:lpstr>(5) 定积分的几何意义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             作      业 P285：1(1), 2, 5(2,3), 6, 7.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864</cp:revision>
  <dcterms:created xsi:type="dcterms:W3CDTF">2011-08-03T11:31:34Z</dcterms:created>
  <dcterms:modified xsi:type="dcterms:W3CDTF">2017-12-09T14:22:02Z</dcterms:modified>
</cp:coreProperties>
</file>