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929" r:id="rId2"/>
    <p:sldId id="1229" r:id="rId3"/>
    <p:sldId id="1230" r:id="rId4"/>
    <p:sldId id="1252" r:id="rId5"/>
    <p:sldId id="1253" r:id="rId6"/>
    <p:sldId id="1254" r:id="rId7"/>
    <p:sldId id="1255" r:id="rId8"/>
    <p:sldId id="1289" r:id="rId9"/>
    <p:sldId id="1273" r:id="rId10"/>
    <p:sldId id="1256" r:id="rId11"/>
    <p:sldId id="1257" r:id="rId12"/>
    <p:sldId id="1258" r:id="rId13"/>
    <p:sldId id="1276" r:id="rId14"/>
    <p:sldId id="1277" r:id="rId15"/>
    <p:sldId id="1278" r:id="rId16"/>
    <p:sldId id="1279" r:id="rId17"/>
    <p:sldId id="1281" r:id="rId18"/>
    <p:sldId id="1265" r:id="rId19"/>
    <p:sldId id="1283" r:id="rId20"/>
    <p:sldId id="1284" r:id="rId21"/>
    <p:sldId id="1285" r:id="rId22"/>
    <p:sldId id="1286" r:id="rId23"/>
    <p:sldId id="1287" r:id="rId24"/>
    <p:sldId id="1288" r:id="rId25"/>
    <p:sldId id="1235" r:id="rId26"/>
    <p:sldId id="1240" r:id="rId27"/>
    <p:sldId id="1241" r:id="rId28"/>
    <p:sldId id="1244" r:id="rId29"/>
    <p:sldId id="1275" r:id="rId30"/>
    <p:sldId id="1245" r:id="rId31"/>
    <p:sldId id="1209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FFCC"/>
    <a:srgbClr val="9900FF"/>
    <a:srgbClr val="99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vertBarState="minimized" horzBarState="maximized">
    <p:restoredLeft sz="15620"/>
    <p:restoredTop sz="95993" autoAdjust="0"/>
  </p:normalViewPr>
  <p:slideViewPr>
    <p:cSldViewPr>
      <p:cViewPr>
        <p:scale>
          <a:sx n="60" d="100"/>
          <a:sy n="60" d="100"/>
        </p:scale>
        <p:origin x="-468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029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48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wmf"/><Relationship Id="rId1" Type="http://schemas.openxmlformats.org/officeDocument/2006/relationships/image" Target="../media/image35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4" Type="http://schemas.openxmlformats.org/officeDocument/2006/relationships/image" Target="../media/image6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e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e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2017-12-10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2017-12-10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2017-12-10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2017-12-10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2017-12-10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2017-12-10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2017-12-10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6.doc"/><Relationship Id="rId7" Type="http://schemas.openxmlformats.org/officeDocument/2006/relationships/oleObject" Target="../embeddings/Microsoft_Office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Microsoft_Office_Word_97_-_2003___8.doc"/><Relationship Id="rId5" Type="http://schemas.openxmlformats.org/officeDocument/2006/relationships/oleObject" Target="../embeddings/Microsoft_Office_Word_97_-_2003___7.doc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Microsoft_Office_Word_97_-_2003___12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Microsoft_Office_Word_97_-_2003___14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Microsoft_Office_Word_97_-_2003___16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Microsoft_Office_Word_97_-_2003___19.doc"/><Relationship Id="rId4" Type="http://schemas.openxmlformats.org/officeDocument/2006/relationships/oleObject" Target="../embeddings/Microsoft_Office_Word_97_-_2003___18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Microsoft_Office_Word_97_-_2003___24.doc"/><Relationship Id="rId5" Type="http://schemas.openxmlformats.org/officeDocument/2006/relationships/oleObject" Target="../embeddings/Microsoft_Office_Word_97_-_2003___23.doc"/><Relationship Id="rId4" Type="http://schemas.openxmlformats.org/officeDocument/2006/relationships/oleObject" Target="../embeddings/Microsoft_Office_Word_97_-_2003___22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__2.doc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Microsoft_Office_Word_97_-_2003___28.doc"/><Relationship Id="rId5" Type="http://schemas.openxmlformats.org/officeDocument/2006/relationships/oleObject" Target="../embeddings/Microsoft_Office_Word_97_-_2003___27.doc"/><Relationship Id="rId4" Type="http://schemas.openxmlformats.org/officeDocument/2006/relationships/oleObject" Target="../embeddings/Microsoft_Office_Word_97_-_2003___26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Microsoft_Office_Word_97_-_2003___29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Microsoft_Office_Word_97_-_2003___31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Microsoft_Office_Word_97_-_2003___33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Microsoft_Office_Word_97_-_2003___35.doc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Microsoft_Office_Word_97_-_2003___36.doc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Microsoft_Office_Word_97_-_2003___37.doc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Microsoft_Office_Word_97_-_2003___39.doc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Microsoft_Office_Word_97_-_2003___38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Microsoft_Office_Word_97_-_2003___40.doc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5.doc"/><Relationship Id="rId3" Type="http://schemas.openxmlformats.org/officeDocument/2006/relationships/oleObject" Target="../embeddings/Microsoft_Office_Word_97_-_2003___3.doc"/><Relationship Id="rId7" Type="http://schemas.openxmlformats.org/officeDocument/2006/relationships/oleObject" Target="../embeddings/Microsoft_Office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835696" y="476672"/>
            <a:ext cx="5696371" cy="1575172"/>
          </a:xfrm>
          <a:prstGeom prst="rect">
            <a:avLst/>
          </a:prstGeo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   第二节   </a:t>
            </a:r>
            <a:endParaRPr lang="en-US" altLang="zh-CN" sz="4800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pPr algn="l" eaLnBrk="1" hangingPunct="1"/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定积分的基本性质</a:t>
            </a:r>
          </a:p>
          <a:p>
            <a:pPr algn="l" eaLnBrk="1" hangingPunct="1"/>
            <a:endParaRPr lang="zh-CN" altLang="en-US" sz="4800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439888" y="2078038"/>
            <a:ext cx="426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4000" b="1">
                <a:solidFill>
                  <a:srgbClr val="9900CC"/>
                </a:solidFill>
                <a:ea typeface="隶书" pitchFamily="49" charset="-122"/>
              </a:rPr>
              <a:t>一、基本内容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439888" y="2852738"/>
            <a:ext cx="472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二、小结、思考题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236788" y="4221088"/>
            <a:ext cx="4927500" cy="1225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重点：定积分的性质</a:t>
            </a:r>
            <a:br>
              <a:rPr lang="zh-CN" altLang="en-US" sz="32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2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难点</a:t>
            </a:r>
            <a:r>
              <a:rPr lang="en-US" altLang="zh-CN" sz="32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32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定积分性质的应用</a:t>
            </a:r>
          </a:p>
        </p:txBody>
      </p:sp>
    </p:spTree>
    <p:extLst>
      <p:ext uri="{BB962C8B-B14F-4D97-AF65-F5344CB8AC3E}">
        <p14:creationId xmlns:p14="http://schemas.microsoft.com/office/powerpoint/2010/main" xmlns="" val="18860679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9265446"/>
              </p:ext>
            </p:extLst>
          </p:nvPr>
        </p:nvGraphicFramePr>
        <p:xfrm>
          <a:off x="323528" y="404664"/>
          <a:ext cx="8504618" cy="1296144"/>
        </p:xfrm>
        <a:graphic>
          <a:graphicData uri="http://schemas.openxmlformats.org/presentationml/2006/ole">
            <p:oleObj spid="_x0000_s968802" name="Document" r:id="rId3" imgW="9045657" imgH="1377161" progId="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6252153"/>
              </p:ext>
            </p:extLst>
          </p:nvPr>
        </p:nvGraphicFramePr>
        <p:xfrm>
          <a:off x="395536" y="1628800"/>
          <a:ext cx="7776864" cy="1540073"/>
        </p:xfrm>
        <a:graphic>
          <a:graphicData uri="http://schemas.openxmlformats.org/presentationml/2006/ole">
            <p:oleObj spid="_x0000_s968803" name="Document" r:id="rId4" imgW="8091587" imgH="1593433" progId="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0731261"/>
              </p:ext>
            </p:extLst>
          </p:nvPr>
        </p:nvGraphicFramePr>
        <p:xfrm>
          <a:off x="611560" y="3212976"/>
          <a:ext cx="7488832" cy="3184337"/>
        </p:xfrm>
        <a:graphic>
          <a:graphicData uri="http://schemas.openxmlformats.org/presentationml/2006/ole">
            <p:oleObj spid="_x0000_s968804" name="Document" r:id="rId5" imgW="7925255" imgH="3353118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3354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10130332"/>
              </p:ext>
            </p:extLst>
          </p:nvPr>
        </p:nvGraphicFramePr>
        <p:xfrm>
          <a:off x="323528" y="1196752"/>
          <a:ext cx="7961312" cy="3830637"/>
        </p:xfrm>
        <a:graphic>
          <a:graphicData uri="http://schemas.openxmlformats.org/presentationml/2006/ole">
            <p:oleObj spid="_x0000_s969765" name="Document" r:id="rId3" imgW="7698439" imgH="3730605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338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6508203"/>
              </p:ext>
            </p:extLst>
          </p:nvPr>
        </p:nvGraphicFramePr>
        <p:xfrm>
          <a:off x="357158" y="357166"/>
          <a:ext cx="7693025" cy="2049463"/>
        </p:xfrm>
        <a:graphic>
          <a:graphicData uri="http://schemas.openxmlformats.org/presentationml/2006/ole">
            <p:oleObj spid="_x0000_s970842" name="Document" r:id="rId3" imgW="7881201" imgH="2114691" progId="Word.Document.8">
              <p:embed/>
            </p:oleObj>
          </a:graphicData>
        </a:graphic>
      </p:graphicFrame>
      <p:graphicFrame>
        <p:nvGraphicFramePr>
          <p:cNvPr id="970845" name="Object 93"/>
          <p:cNvGraphicFramePr>
            <a:graphicFrameLocks noChangeAspect="1"/>
          </p:cNvGraphicFramePr>
          <p:nvPr/>
        </p:nvGraphicFramePr>
        <p:xfrm>
          <a:off x="3714744" y="1671276"/>
          <a:ext cx="5143536" cy="614715"/>
        </p:xfrm>
        <a:graphic>
          <a:graphicData uri="http://schemas.openxmlformats.org/presentationml/2006/ole">
            <p:oleObj spid="_x0000_s970845" name="公式" r:id="rId4" imgW="5206680" imgH="622080" progId="Equation.3">
              <p:embed/>
            </p:oleObj>
          </a:graphicData>
        </a:graphic>
      </p:graphicFrame>
      <p:graphicFrame>
        <p:nvGraphicFramePr>
          <p:cNvPr id="970846" name="Object 94"/>
          <p:cNvGraphicFramePr>
            <a:graphicFrameLocks noChangeAspect="1"/>
          </p:cNvGraphicFramePr>
          <p:nvPr/>
        </p:nvGraphicFramePr>
        <p:xfrm>
          <a:off x="361950" y="2427288"/>
          <a:ext cx="8497888" cy="536575"/>
        </p:xfrm>
        <a:graphic>
          <a:graphicData uri="http://schemas.openxmlformats.org/presentationml/2006/ole">
            <p:oleObj spid="_x0000_s970846" name="Document" r:id="rId5" imgW="8558636" imgH="556276" progId="Word.Document.8">
              <p:embed/>
            </p:oleObj>
          </a:graphicData>
        </a:graphic>
      </p:graphicFrame>
      <p:graphicFrame>
        <p:nvGraphicFramePr>
          <p:cNvPr id="970847" name="Object 95"/>
          <p:cNvGraphicFramePr>
            <a:graphicFrameLocks noChangeAspect="1"/>
          </p:cNvGraphicFramePr>
          <p:nvPr/>
        </p:nvGraphicFramePr>
        <p:xfrm>
          <a:off x="357158" y="3071810"/>
          <a:ext cx="8277225" cy="1876425"/>
        </p:xfrm>
        <a:graphic>
          <a:graphicData uri="http://schemas.openxmlformats.org/presentationml/2006/ole">
            <p:oleObj spid="_x0000_s970847" name="Document" r:id="rId6" imgW="8279707" imgH="1887526" progId="Word.Document.8">
              <p:embed/>
            </p:oleObj>
          </a:graphicData>
        </a:graphic>
      </p:graphicFrame>
      <p:graphicFrame>
        <p:nvGraphicFramePr>
          <p:cNvPr id="970848" name="Object 96"/>
          <p:cNvGraphicFramePr>
            <a:graphicFrameLocks noChangeAspect="1"/>
          </p:cNvGraphicFramePr>
          <p:nvPr/>
        </p:nvGraphicFramePr>
        <p:xfrm>
          <a:off x="357158" y="4857760"/>
          <a:ext cx="8358246" cy="1538056"/>
        </p:xfrm>
        <a:graphic>
          <a:graphicData uri="http://schemas.openxmlformats.org/presentationml/2006/ole">
            <p:oleObj spid="_x0000_s970848" name="Document" r:id="rId7" imgW="8268188" imgH="1529317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3228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22" name="Object 2"/>
          <p:cNvGraphicFramePr>
            <a:graphicFrameLocks noChangeAspect="1"/>
          </p:cNvGraphicFramePr>
          <p:nvPr/>
        </p:nvGraphicFramePr>
        <p:xfrm>
          <a:off x="714348" y="571480"/>
          <a:ext cx="7804150" cy="3121025"/>
        </p:xfrm>
        <a:graphic>
          <a:graphicData uri="http://schemas.openxmlformats.org/presentationml/2006/ole">
            <p:oleObj spid="_x0000_s1003522" name="Document" r:id="rId3" imgW="7942759" imgH="319579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85720" y="357166"/>
          <a:ext cx="7998860" cy="3209926"/>
        </p:xfrm>
        <a:graphic>
          <a:graphicData uri="http://schemas.openxmlformats.org/presentationml/2006/ole">
            <p:oleObj spid="_x0000_s1004546" name="Document" r:id="rId3" imgW="8462581" imgH="3403882" progId="Word.Document.8">
              <p:embed/>
            </p:oleObj>
          </a:graphicData>
        </a:graphic>
      </p:graphicFrame>
      <p:graphicFrame>
        <p:nvGraphicFramePr>
          <p:cNvPr id="1004547" name="Object 3"/>
          <p:cNvGraphicFramePr>
            <a:graphicFrameLocks noChangeAspect="1"/>
          </p:cNvGraphicFramePr>
          <p:nvPr/>
        </p:nvGraphicFramePr>
        <p:xfrm>
          <a:off x="500034" y="3643314"/>
          <a:ext cx="7110412" cy="2538413"/>
        </p:xfrm>
        <a:graphic>
          <a:graphicData uri="http://schemas.openxmlformats.org/presentationml/2006/ole">
            <p:oleObj spid="_x0000_s1004547" name="Document" r:id="rId4" imgW="7938079" imgH="2839389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85720" y="357166"/>
          <a:ext cx="7804150" cy="1844675"/>
        </p:xfrm>
        <a:graphic>
          <a:graphicData uri="http://schemas.openxmlformats.org/presentationml/2006/ole">
            <p:oleObj spid="_x0000_s1005570" name="Document" r:id="rId3" imgW="8235429" imgH="1954487" progId="Word.Document.8">
              <p:embed/>
            </p:oleObj>
          </a:graphicData>
        </a:graphic>
      </p:graphicFrame>
      <p:graphicFrame>
        <p:nvGraphicFramePr>
          <p:cNvPr id="1005571" name="Object 3"/>
          <p:cNvGraphicFramePr>
            <a:graphicFrameLocks noChangeAspect="1"/>
          </p:cNvGraphicFramePr>
          <p:nvPr/>
        </p:nvGraphicFramePr>
        <p:xfrm>
          <a:off x="357158" y="2143116"/>
          <a:ext cx="8086725" cy="2049463"/>
        </p:xfrm>
        <a:graphic>
          <a:graphicData uri="http://schemas.openxmlformats.org/presentationml/2006/ole">
            <p:oleObj spid="_x0000_s1005571" name="Document" r:id="rId4" imgW="8531698" imgH="217193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14282" y="428604"/>
          <a:ext cx="8339137" cy="3090863"/>
        </p:xfrm>
        <a:graphic>
          <a:graphicData uri="http://schemas.openxmlformats.org/presentationml/2006/ole">
            <p:oleObj spid="_x0000_s1006594" name="Document" r:id="rId3" imgW="8836787" imgH="3301967" progId="Word.Document.8">
              <p:embed/>
            </p:oleObj>
          </a:graphicData>
        </a:graphic>
      </p:graphicFrame>
      <p:graphicFrame>
        <p:nvGraphicFramePr>
          <p:cNvPr id="1006595" name="Object 3"/>
          <p:cNvGraphicFramePr>
            <a:graphicFrameLocks noChangeAspect="1"/>
          </p:cNvGraphicFramePr>
          <p:nvPr/>
        </p:nvGraphicFramePr>
        <p:xfrm>
          <a:off x="142905" y="3429000"/>
          <a:ext cx="8786813" cy="2589212"/>
        </p:xfrm>
        <a:graphic>
          <a:graphicData uri="http://schemas.openxmlformats.org/presentationml/2006/ole">
            <p:oleObj spid="_x0000_s1006595" name="Document" r:id="rId4" imgW="9078235" imgH="2690532" progId="Word.Document.8">
              <p:embed/>
            </p:oleObj>
          </a:graphicData>
        </a:graphic>
      </p:graphicFrame>
      <p:graphicFrame>
        <p:nvGraphicFramePr>
          <p:cNvPr id="1006596" name="Object 4"/>
          <p:cNvGraphicFramePr>
            <a:graphicFrameLocks noChangeAspect="1"/>
          </p:cNvGraphicFramePr>
          <p:nvPr/>
        </p:nvGraphicFramePr>
        <p:xfrm>
          <a:off x="422281" y="6000768"/>
          <a:ext cx="5006975" cy="619125"/>
        </p:xfrm>
        <a:graphic>
          <a:graphicData uri="http://schemas.openxmlformats.org/presentationml/2006/ole">
            <p:oleObj spid="_x0000_s1006596" name="公式" r:id="rId5" imgW="5003640" imgH="622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57158" y="285728"/>
          <a:ext cx="8308975" cy="1765300"/>
        </p:xfrm>
        <a:graphic>
          <a:graphicData uri="http://schemas.openxmlformats.org/presentationml/2006/ole">
            <p:oleObj spid="_x0000_s1008642" name="Document" r:id="rId3" imgW="8658310" imgH="1857379" progId="Word.Document.8">
              <p:embed/>
            </p:oleObj>
          </a:graphicData>
        </a:graphic>
      </p:graphicFrame>
      <p:graphicFrame>
        <p:nvGraphicFramePr>
          <p:cNvPr id="1008643" name="Object 3"/>
          <p:cNvGraphicFramePr>
            <a:graphicFrameLocks noChangeAspect="1"/>
          </p:cNvGraphicFramePr>
          <p:nvPr/>
        </p:nvGraphicFramePr>
        <p:xfrm>
          <a:off x="285720" y="1928802"/>
          <a:ext cx="8245475" cy="1766888"/>
        </p:xfrm>
        <a:graphic>
          <a:graphicData uri="http://schemas.openxmlformats.org/presentationml/2006/ole">
            <p:oleObj spid="_x0000_s1008643" name="Document" r:id="rId4" imgW="8591381" imgH="1857379" progId="Word.Document.8">
              <p:embed/>
            </p:oleObj>
          </a:graphicData>
        </a:graphic>
      </p:graphicFrame>
      <p:graphicFrame>
        <p:nvGraphicFramePr>
          <p:cNvPr id="1008644" name="Object 4"/>
          <p:cNvGraphicFramePr>
            <a:graphicFrameLocks noChangeAspect="1"/>
          </p:cNvGraphicFramePr>
          <p:nvPr/>
        </p:nvGraphicFramePr>
        <p:xfrm>
          <a:off x="357158" y="3714752"/>
          <a:ext cx="8245475" cy="1938338"/>
        </p:xfrm>
        <a:graphic>
          <a:graphicData uri="http://schemas.openxmlformats.org/presentationml/2006/ole">
            <p:oleObj spid="_x0000_s1008644" name="Document" r:id="rId5" imgW="8582385" imgH="2029706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2849563" y="5414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071670" y="3000372"/>
            <a:ext cx="4012029" cy="3096920"/>
            <a:chOff x="2203045" y="2886014"/>
            <a:chExt cx="4012029" cy="3096920"/>
          </a:xfrm>
        </p:grpSpPr>
        <p:sp>
          <p:nvSpPr>
            <p:cNvPr id="17411" name="Line 3"/>
            <p:cNvSpPr>
              <a:spLocks noChangeShapeType="1"/>
            </p:cNvSpPr>
            <p:nvPr/>
          </p:nvSpPr>
          <p:spPr bwMode="auto">
            <a:xfrm>
              <a:off x="2203045" y="5472057"/>
              <a:ext cx="3889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dirty="0"/>
            </a:p>
          </p:txBody>
        </p:sp>
        <p:sp>
          <p:nvSpPr>
            <p:cNvPr id="17412" name="Line 4"/>
            <p:cNvSpPr>
              <a:spLocks noChangeShapeType="1"/>
            </p:cNvSpPr>
            <p:nvPr/>
          </p:nvSpPr>
          <p:spPr bwMode="auto">
            <a:xfrm flipV="1">
              <a:off x="2634845" y="2952694"/>
              <a:ext cx="0" cy="2952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dirty="0"/>
            </a:p>
          </p:txBody>
        </p:sp>
        <p:sp>
          <p:nvSpPr>
            <p:cNvPr id="17413" name="Freeform 5"/>
            <p:cNvSpPr>
              <a:spLocks/>
            </p:cNvSpPr>
            <p:nvPr/>
          </p:nvSpPr>
          <p:spPr bwMode="auto">
            <a:xfrm>
              <a:off x="3211107" y="3648019"/>
              <a:ext cx="2376488" cy="1223963"/>
            </a:xfrm>
            <a:custGeom>
              <a:avLst/>
              <a:gdLst>
                <a:gd name="T0" fmla="*/ 0 w 1497"/>
                <a:gd name="T1" fmla="*/ 514 h 771"/>
                <a:gd name="T2" fmla="*/ 91 w 1497"/>
                <a:gd name="T3" fmla="*/ 650 h 771"/>
                <a:gd name="T4" fmla="*/ 227 w 1497"/>
                <a:gd name="T5" fmla="*/ 741 h 771"/>
                <a:gd name="T6" fmla="*/ 454 w 1497"/>
                <a:gd name="T7" fmla="*/ 741 h 771"/>
                <a:gd name="T8" fmla="*/ 635 w 1497"/>
                <a:gd name="T9" fmla="*/ 560 h 771"/>
                <a:gd name="T10" fmla="*/ 817 w 1497"/>
                <a:gd name="T11" fmla="*/ 288 h 771"/>
                <a:gd name="T12" fmla="*/ 1044 w 1497"/>
                <a:gd name="T13" fmla="*/ 61 h 771"/>
                <a:gd name="T14" fmla="*/ 1270 w 1497"/>
                <a:gd name="T15" fmla="*/ 15 h 771"/>
                <a:gd name="T16" fmla="*/ 1497 w 1497"/>
                <a:gd name="T17" fmla="*/ 15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7" h="771">
                  <a:moveTo>
                    <a:pt x="0" y="514"/>
                  </a:moveTo>
                  <a:cubicBezTo>
                    <a:pt x="26" y="563"/>
                    <a:pt x="53" y="612"/>
                    <a:pt x="91" y="650"/>
                  </a:cubicBezTo>
                  <a:cubicBezTo>
                    <a:pt x="129" y="688"/>
                    <a:pt x="167" y="726"/>
                    <a:pt x="227" y="741"/>
                  </a:cubicBezTo>
                  <a:cubicBezTo>
                    <a:pt x="287" y="756"/>
                    <a:pt x="386" y="771"/>
                    <a:pt x="454" y="741"/>
                  </a:cubicBezTo>
                  <a:cubicBezTo>
                    <a:pt x="522" y="711"/>
                    <a:pt x="575" y="635"/>
                    <a:pt x="635" y="560"/>
                  </a:cubicBezTo>
                  <a:cubicBezTo>
                    <a:pt x="695" y="485"/>
                    <a:pt x="749" y="371"/>
                    <a:pt x="817" y="288"/>
                  </a:cubicBezTo>
                  <a:cubicBezTo>
                    <a:pt x="885" y="205"/>
                    <a:pt x="968" y="107"/>
                    <a:pt x="1044" y="61"/>
                  </a:cubicBezTo>
                  <a:cubicBezTo>
                    <a:pt x="1120" y="15"/>
                    <a:pt x="1195" y="0"/>
                    <a:pt x="1270" y="15"/>
                  </a:cubicBezTo>
                  <a:cubicBezTo>
                    <a:pt x="1345" y="30"/>
                    <a:pt x="1459" y="128"/>
                    <a:pt x="1497" y="15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dirty="0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3211107" y="4463994"/>
              <a:ext cx="0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dirty="0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5587595" y="3887732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dirty="0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4435070" y="4176657"/>
              <a:ext cx="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dirty="0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 flipH="1">
              <a:off x="3198407" y="4187769"/>
              <a:ext cx="2376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 flipV="1">
              <a:off x="3211107" y="4176657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4485223" y="3271722"/>
              <a:ext cx="10198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y 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2350672" y="2886014"/>
              <a:ext cx="32092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5876520" y="5521269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3068232" y="5521269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5443132" y="5521269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4219170" y="5514919"/>
              <a:ext cx="3369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Symbol" pitchFamily="18" charset="2"/>
                </a:rPr>
                <a:t>x</a:t>
              </a:r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4004856" y="3744857"/>
              <a:ext cx="78581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i="1" dirty="0" smtClean="0">
                  <a:latin typeface="Symbol" pitchFamily="18" charset="2"/>
                </a:rPr>
                <a:t>x</a:t>
              </a:r>
              <a:r>
                <a:rPr lang="en-US" altLang="zh-CN" sz="2000" b="1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altLang="zh-CN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2290344" y="5386344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altLang="zh-CN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977994" name="Object 74"/>
          <p:cNvGraphicFramePr>
            <a:graphicFrameLocks noChangeAspect="1"/>
          </p:cNvGraphicFramePr>
          <p:nvPr/>
        </p:nvGraphicFramePr>
        <p:xfrm>
          <a:off x="641378" y="1101722"/>
          <a:ext cx="7931150" cy="1970088"/>
        </p:xfrm>
        <a:graphic>
          <a:graphicData uri="http://schemas.openxmlformats.org/presentationml/2006/ole">
            <p:oleObj spid="_x0000_s977994" name="Document" r:id="rId3" imgW="7735407" imgH="1935767" progId="Word.Document.8">
              <p:embed/>
            </p:oleObj>
          </a:graphicData>
        </a:graphic>
      </p:graphicFrame>
      <p:sp>
        <p:nvSpPr>
          <p:cNvPr id="978002" name="Rectangle 8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78001" name="Object 81"/>
          <p:cNvGraphicFramePr>
            <a:graphicFrameLocks noChangeAspect="1"/>
          </p:cNvGraphicFramePr>
          <p:nvPr/>
        </p:nvGraphicFramePr>
        <p:xfrm>
          <a:off x="2143108" y="309545"/>
          <a:ext cx="3571875" cy="619125"/>
        </p:xfrm>
        <a:graphic>
          <a:graphicData uri="http://schemas.openxmlformats.org/presentationml/2006/ole">
            <p:oleObj spid="_x0000_s978001" name="公式" r:id="rId4" imgW="3568680" imgH="6220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9682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94">
                                            <p:subSp spid="_x0000_s97799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7994">
                                            <p:subSp spid="_x0000_s977994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9557" y="284126"/>
          <a:ext cx="8429684" cy="1247871"/>
        </p:xfrm>
        <a:graphic>
          <a:graphicData uri="http://schemas.openxmlformats.org/presentationml/2006/ole">
            <p:oleObj spid="_x0000_s1010690" name="Document" r:id="rId3" imgW="8456461" imgH="1250310" progId="Word.Document.8">
              <p:embed/>
            </p:oleObj>
          </a:graphicData>
        </a:graphic>
      </p:graphicFrame>
      <p:graphicFrame>
        <p:nvGraphicFramePr>
          <p:cNvPr id="1010691" name="Object 3"/>
          <p:cNvGraphicFramePr>
            <a:graphicFrameLocks noChangeAspect="1"/>
          </p:cNvGraphicFramePr>
          <p:nvPr/>
        </p:nvGraphicFramePr>
        <p:xfrm>
          <a:off x="141288" y="1355725"/>
          <a:ext cx="8686800" cy="1498600"/>
        </p:xfrm>
        <a:graphic>
          <a:graphicData uri="http://schemas.openxmlformats.org/presentationml/2006/ole">
            <p:oleObj spid="_x0000_s1010691" name="Document" r:id="rId4" imgW="9716220" imgH="1678924" progId="Word.Document.8">
              <p:embed/>
            </p:oleObj>
          </a:graphicData>
        </a:graphic>
      </p:graphicFrame>
      <p:graphicFrame>
        <p:nvGraphicFramePr>
          <p:cNvPr id="1010692" name="Object 4"/>
          <p:cNvGraphicFramePr>
            <a:graphicFrameLocks noChangeAspect="1"/>
          </p:cNvGraphicFramePr>
          <p:nvPr/>
        </p:nvGraphicFramePr>
        <p:xfrm>
          <a:off x="253871" y="2786058"/>
          <a:ext cx="8604409" cy="1785950"/>
        </p:xfrm>
        <a:graphic>
          <a:graphicData uri="http://schemas.openxmlformats.org/presentationml/2006/ole">
            <p:oleObj spid="_x0000_s1010692" name="Document" r:id="rId5" imgW="9640295" imgH="2003028" progId="Word.Document.8">
              <p:embed/>
            </p:oleObj>
          </a:graphicData>
        </a:graphic>
      </p:graphicFrame>
      <p:graphicFrame>
        <p:nvGraphicFramePr>
          <p:cNvPr id="1010693" name="Object 5"/>
          <p:cNvGraphicFramePr>
            <a:graphicFrameLocks noChangeAspect="1"/>
          </p:cNvGraphicFramePr>
          <p:nvPr/>
        </p:nvGraphicFramePr>
        <p:xfrm>
          <a:off x="182433" y="4570406"/>
          <a:ext cx="8572560" cy="1787552"/>
        </p:xfrm>
        <a:graphic>
          <a:graphicData uri="http://schemas.openxmlformats.org/presentationml/2006/ole">
            <p:oleObj spid="_x0000_s1010693" name="Document" r:id="rId6" imgW="9411801" imgH="1968058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990600" y="1484784"/>
            <a:ext cx="372541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对定积分的</a:t>
            </a: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补充规定</a:t>
            </a:r>
            <a:r>
              <a:rPr lang="en-US" altLang="zh-CN" sz="2800" b="1" dirty="0"/>
              <a:t>: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1741449"/>
              </p:ext>
            </p:extLst>
          </p:nvPr>
        </p:nvGraphicFramePr>
        <p:xfrm>
          <a:off x="911225" y="2167409"/>
          <a:ext cx="5611813" cy="828675"/>
        </p:xfrm>
        <a:graphic>
          <a:graphicData uri="http://schemas.openxmlformats.org/presentationml/2006/ole">
            <p:oleObj spid="_x0000_s960583" name="文档" r:id="rId3" imgW="5615059" imgH="827095" progId="Word.Document.8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1337719"/>
              </p:ext>
            </p:extLst>
          </p:nvPr>
        </p:nvGraphicFramePr>
        <p:xfrm>
          <a:off x="914400" y="3102447"/>
          <a:ext cx="7543800" cy="841375"/>
        </p:xfrm>
        <a:graphic>
          <a:graphicData uri="http://schemas.openxmlformats.org/presentationml/2006/ole">
            <p:oleObj spid="_x0000_s960584" name="文档" r:id="rId4" imgW="6782183" imgH="790336" progId="Word.Document.8">
              <p:embed/>
            </p:oleObj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066800" y="4080347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说明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000100" y="4071942"/>
            <a:ext cx="6934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        </a:t>
            </a:r>
            <a:r>
              <a:rPr lang="en-US" altLang="zh-CN" sz="2800" b="1" dirty="0"/>
              <a:t>     </a:t>
            </a:r>
            <a:r>
              <a:rPr lang="zh-CN" altLang="en-US" sz="2800" b="1" dirty="0"/>
              <a:t>在下面的性质中，假定定积分都存在，且不考虑积分上下限的大小．</a:t>
            </a:r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3670176" cy="73116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一、基本内容</a:t>
            </a:r>
          </a:p>
        </p:txBody>
      </p:sp>
    </p:spTree>
    <p:extLst>
      <p:ext uri="{BB962C8B-B14F-4D97-AF65-F5344CB8AC3E}">
        <p14:creationId xmlns:p14="http://schemas.microsoft.com/office/powerpoint/2010/main" xmlns="" val="32843880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7" grpId="0" autoUpdateAnimBg="0"/>
      <p:bldP spid="819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428596" y="357166"/>
          <a:ext cx="7768334" cy="2154256"/>
        </p:xfrm>
        <a:graphic>
          <a:graphicData uri="http://schemas.openxmlformats.org/presentationml/2006/ole">
            <p:oleObj spid="_x0000_s1011714" name="Document" r:id="rId3" imgW="8455021" imgH="2357697" progId="Word.Document.8">
              <p:embed/>
            </p:oleObj>
          </a:graphicData>
        </a:graphic>
      </p:graphicFrame>
      <p:graphicFrame>
        <p:nvGraphicFramePr>
          <p:cNvPr id="1011715" name="Object 3"/>
          <p:cNvGraphicFramePr>
            <a:graphicFrameLocks noChangeAspect="1"/>
          </p:cNvGraphicFramePr>
          <p:nvPr/>
        </p:nvGraphicFramePr>
        <p:xfrm>
          <a:off x="357158" y="3143248"/>
          <a:ext cx="8513763" cy="1954213"/>
        </p:xfrm>
        <a:graphic>
          <a:graphicData uri="http://schemas.openxmlformats.org/presentationml/2006/ole">
            <p:oleObj spid="_x0000_s1011715" name="Document" r:id="rId4" imgW="8377264" imgH="1934687" progId="Word.Document.8">
              <p:embed/>
            </p:oleObj>
          </a:graphicData>
        </a:graphic>
      </p:graphicFrame>
      <p:graphicFrame>
        <p:nvGraphicFramePr>
          <p:cNvPr id="1011716" name="Object 4"/>
          <p:cNvGraphicFramePr>
            <a:graphicFrameLocks noChangeAspect="1"/>
          </p:cNvGraphicFramePr>
          <p:nvPr/>
        </p:nvGraphicFramePr>
        <p:xfrm>
          <a:off x="214282" y="2500306"/>
          <a:ext cx="7708900" cy="552450"/>
        </p:xfrm>
        <a:graphic>
          <a:graphicData uri="http://schemas.openxmlformats.org/presentationml/2006/ole">
            <p:oleObj spid="_x0000_s1011716" name="Document" r:id="rId5" imgW="7583852" imgH="546493" progId="Word.Document.8">
              <p:embed/>
            </p:oleObj>
          </a:graphicData>
        </a:graphic>
      </p:graphicFrame>
      <p:graphicFrame>
        <p:nvGraphicFramePr>
          <p:cNvPr id="1011717" name="Object 5"/>
          <p:cNvGraphicFramePr>
            <a:graphicFrameLocks noChangeAspect="1"/>
          </p:cNvGraphicFramePr>
          <p:nvPr/>
        </p:nvGraphicFramePr>
        <p:xfrm>
          <a:off x="285720" y="4857760"/>
          <a:ext cx="7215238" cy="1830575"/>
        </p:xfrm>
        <a:graphic>
          <a:graphicData uri="http://schemas.openxmlformats.org/presentationml/2006/ole">
            <p:oleObj spid="_x0000_s1011717" name="Document" r:id="rId6" imgW="7428337" imgH="1886806" progId="Word.Document.8">
              <p:embed/>
            </p:oleObj>
          </a:graphicData>
        </a:graphic>
      </p:graphicFrame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500034" y="285728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2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12741" name="Object 5"/>
          <p:cNvGraphicFramePr>
            <a:graphicFrameLocks noChangeAspect="1"/>
          </p:cNvGraphicFramePr>
          <p:nvPr/>
        </p:nvGraphicFramePr>
        <p:xfrm>
          <a:off x="785786" y="2571744"/>
          <a:ext cx="6786578" cy="2533534"/>
        </p:xfrm>
        <a:graphic>
          <a:graphicData uri="http://schemas.openxmlformats.org/presentationml/2006/ole">
            <p:oleObj spid="_x0000_s1012741" name="公式" r:id="rId3" imgW="6959600" imgH="2654300" progId="Equation.3">
              <p:embed/>
            </p:oleObj>
          </a:graphicData>
        </a:graphic>
      </p:graphicFrame>
      <p:graphicFrame>
        <p:nvGraphicFramePr>
          <p:cNvPr id="1012743" name="Object 7"/>
          <p:cNvGraphicFramePr>
            <a:graphicFrameLocks noChangeAspect="1"/>
          </p:cNvGraphicFramePr>
          <p:nvPr/>
        </p:nvGraphicFramePr>
        <p:xfrm>
          <a:off x="357158" y="571480"/>
          <a:ext cx="7215188" cy="1830388"/>
        </p:xfrm>
        <a:graphic>
          <a:graphicData uri="http://schemas.openxmlformats.org/presentationml/2006/ole">
            <p:oleObj spid="_x0000_s1012743" name="Document" r:id="rId4" imgW="7428337" imgH="1886806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14282" y="357166"/>
          <a:ext cx="8143932" cy="3292529"/>
        </p:xfrm>
        <a:graphic>
          <a:graphicData uri="http://schemas.openxmlformats.org/presentationml/2006/ole">
            <p:oleObj spid="_x0000_s1013762" name="Document" r:id="rId3" imgW="8214910" imgH="3056474" progId="Word.Document.8">
              <p:embed/>
            </p:oleObj>
          </a:graphicData>
        </a:graphic>
      </p:graphicFrame>
      <p:graphicFrame>
        <p:nvGraphicFramePr>
          <p:cNvPr id="1013763" name="Object 3"/>
          <p:cNvGraphicFramePr>
            <a:graphicFrameLocks noChangeAspect="1"/>
          </p:cNvGraphicFramePr>
          <p:nvPr/>
        </p:nvGraphicFramePr>
        <p:xfrm>
          <a:off x="214282" y="3922460"/>
          <a:ext cx="8286808" cy="2014886"/>
        </p:xfrm>
        <a:graphic>
          <a:graphicData uri="http://schemas.openxmlformats.org/presentationml/2006/ole">
            <p:oleObj spid="_x0000_s1013763" name="Document" r:id="rId4" imgW="7781125" imgH="1905166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20663" y="214290"/>
          <a:ext cx="8066113" cy="1683760"/>
        </p:xfrm>
        <a:graphic>
          <a:graphicData uri="http://schemas.openxmlformats.org/presentationml/2006/ole">
            <p:oleObj spid="_x0000_s1014786" name="Document" r:id="rId3" imgW="8781013" imgH="1851971" progId="Word.Document.8">
              <p:embed/>
            </p:oleObj>
          </a:graphicData>
        </a:graphic>
      </p:graphicFrame>
      <p:graphicFrame>
        <p:nvGraphicFramePr>
          <p:cNvPr id="1014787" name="Object 3"/>
          <p:cNvGraphicFramePr>
            <a:graphicFrameLocks noChangeAspect="1"/>
          </p:cNvGraphicFramePr>
          <p:nvPr/>
        </p:nvGraphicFramePr>
        <p:xfrm>
          <a:off x="292101" y="1857364"/>
          <a:ext cx="8566179" cy="3015015"/>
        </p:xfrm>
        <a:graphic>
          <a:graphicData uri="http://schemas.openxmlformats.org/presentationml/2006/ole">
            <p:oleObj spid="_x0000_s1014787" name="Document" r:id="rId4" imgW="9453541" imgH="3341624" progId="Word.Document.8">
              <p:embed/>
            </p:oleObj>
          </a:graphicData>
        </a:graphic>
      </p:graphicFrame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214282" y="35716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3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425450" y="361950"/>
          <a:ext cx="8218516" cy="2209794"/>
        </p:xfrm>
        <a:graphic>
          <a:graphicData uri="http://schemas.openxmlformats.org/presentationml/2006/ole">
            <p:oleObj spid="_x0000_s1015810" name="Document" r:id="rId3" imgW="9186185" imgH="2550291" progId="Word.Document.8">
              <p:embed/>
            </p:oleObj>
          </a:graphicData>
        </a:graphic>
      </p:graphicFrame>
      <p:graphicFrame>
        <p:nvGraphicFramePr>
          <p:cNvPr id="1015811" name="Object 3"/>
          <p:cNvGraphicFramePr>
            <a:graphicFrameLocks noChangeAspect="1"/>
          </p:cNvGraphicFramePr>
          <p:nvPr/>
        </p:nvGraphicFramePr>
        <p:xfrm>
          <a:off x="500034" y="2643182"/>
          <a:ext cx="7342058" cy="2216159"/>
        </p:xfrm>
        <a:graphic>
          <a:graphicData uri="http://schemas.openxmlformats.org/presentationml/2006/ole">
            <p:oleObj spid="_x0000_s1015811" name="Document" r:id="rId4" imgW="8038876" imgH="2420339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528763" y="877888"/>
          <a:ext cx="5938837" cy="833437"/>
        </p:xfrm>
        <a:graphic>
          <a:graphicData uri="http://schemas.openxmlformats.org/presentationml/2006/ole">
            <p:oleObj spid="_x0000_s954684" name="Document" r:id="rId3" imgW="6013419" imgH="806294" progId="Word.Document.8">
              <p:embed/>
            </p:oleObj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981200" y="1905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令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436813" y="1946275"/>
          <a:ext cx="2273300" cy="481013"/>
        </p:xfrm>
        <a:graphic>
          <a:graphicData uri="http://schemas.openxmlformats.org/presentationml/2006/ole">
            <p:oleObj spid="_x0000_s954685" name="公式" r:id="rId4" imgW="2273300" imgH="482600" progId="Equation.3">
              <p:embed/>
            </p:oleObj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5003800" y="2057400"/>
          <a:ext cx="1625600" cy="404813"/>
        </p:xfrm>
        <a:graphic>
          <a:graphicData uri="http://schemas.openxmlformats.org/presentationml/2006/ole">
            <p:oleObj spid="_x0000_s954686" name="公式" r:id="rId5" imgW="1624895" imgH="406224" progId="Equation.3">
              <p:embed/>
            </p:oleObj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2057400" y="2795588"/>
          <a:ext cx="1905000" cy="404812"/>
        </p:xfrm>
        <a:graphic>
          <a:graphicData uri="http://schemas.openxmlformats.org/presentationml/2006/ole">
            <p:oleObj spid="_x0000_s954687" name="公式" r:id="rId6" imgW="1904174" imgH="406224" progId="Equation.3">
              <p:embed/>
            </p:oleObj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4445000" y="2603500"/>
          <a:ext cx="3149600" cy="685800"/>
        </p:xfrm>
        <a:graphic>
          <a:graphicData uri="http://schemas.openxmlformats.org/presentationml/2006/ole">
            <p:oleObj spid="_x0000_s954688" name="公式" r:id="rId7" imgW="3149600" imgH="685800" progId="Equation.3">
              <p:embed/>
            </p:oleObj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2006600" y="3581400"/>
          <a:ext cx="1600200" cy="660400"/>
        </p:xfrm>
        <a:graphic>
          <a:graphicData uri="http://schemas.openxmlformats.org/presentationml/2006/ole">
            <p:oleObj spid="_x0000_s954689" name="公式" r:id="rId8" imgW="1600200" imgH="660400" progId="Equation.3">
              <p:embed/>
            </p:oleObj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3727450" y="3568700"/>
          <a:ext cx="1371600" cy="685800"/>
        </p:xfrm>
        <a:graphic>
          <a:graphicData uri="http://schemas.openxmlformats.org/presentationml/2006/ole">
            <p:oleObj spid="_x0000_s954690" name="公式" r:id="rId9" imgW="1371600" imgH="685800" progId="Equation.3">
              <p:embed/>
            </p:oleObj>
          </a:graphicData>
        </a:graphic>
      </p:graphicFrame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905000" y="4724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于是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895600" y="4660900"/>
            <a:ext cx="2863850" cy="685800"/>
            <a:chOff x="1824" y="2936"/>
            <a:chExt cx="1804" cy="432"/>
          </a:xfrm>
        </p:grpSpPr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1824" y="2944"/>
            <a:ext cx="784" cy="416"/>
          </p:xfrm>
          <a:graphic>
            <a:graphicData uri="http://schemas.openxmlformats.org/presentationml/2006/ole">
              <p:oleObj spid="_x0000_s954691" name="公式" r:id="rId10" imgW="1244600" imgH="660400" progId="Equation.3">
                <p:embed/>
              </p:oleObj>
            </a:graphicData>
          </a:graphic>
        </p:graphicFrame>
        <p:graphicFrame>
          <p:nvGraphicFramePr>
            <p:cNvPr id="7178" name="Object 15"/>
            <p:cNvGraphicFramePr>
              <a:graphicFrameLocks noChangeAspect="1"/>
            </p:cNvGraphicFramePr>
            <p:nvPr/>
          </p:nvGraphicFramePr>
          <p:xfrm>
            <a:off x="2684" y="2936"/>
            <a:ext cx="944" cy="432"/>
          </p:xfrm>
          <a:graphic>
            <a:graphicData uri="http://schemas.openxmlformats.org/presentationml/2006/ole">
              <p:oleObj spid="_x0000_s954692" name="公式" r:id="rId11" imgW="1498600" imgH="685800" progId="Equation.3">
                <p:embed/>
              </p:oleObj>
            </a:graphicData>
          </a:graphic>
        </p:graphicFrame>
      </p:grpSp>
      <p:sp>
        <p:nvSpPr>
          <p:cNvPr id="7183" name="Text Box 18"/>
          <p:cNvSpPr txBox="1">
            <a:spLocks noChangeArrowheads="1"/>
          </p:cNvSpPr>
          <p:nvPr/>
        </p:nvSpPr>
        <p:spPr bwMode="auto">
          <a:xfrm>
            <a:off x="838200" y="990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39125293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utoUpdateAnimBg="0"/>
      <p:bldP spid="17414" grpId="0" autoUpdateAnimBg="0"/>
      <p:bldP spid="1742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0"/>
          <p:cNvGraphicFramePr>
            <a:graphicFrameLocks noChangeAspect="1"/>
          </p:cNvGraphicFramePr>
          <p:nvPr/>
        </p:nvGraphicFramePr>
        <p:xfrm>
          <a:off x="1603375" y="609600"/>
          <a:ext cx="3959225" cy="1503363"/>
        </p:xfrm>
        <a:graphic>
          <a:graphicData uri="http://schemas.openxmlformats.org/presentationml/2006/ole">
            <p:oleObj spid="_x0000_s949529" name="Document" r:id="rId3" imgW="4096693" imgH="1507402" progId="Word.Document.8">
              <p:embed/>
            </p:oleObj>
          </a:graphicData>
        </a:graphic>
      </p:graphicFrame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914400" y="200342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1765300" y="1851025"/>
          <a:ext cx="2108200" cy="889000"/>
        </p:xfrm>
        <a:graphic>
          <a:graphicData uri="http://schemas.openxmlformats.org/presentationml/2006/ole">
            <p:oleObj spid="_x0000_s949530" name="公式" r:id="rId4" imgW="2108200" imgH="889000" progId="Equation.3">
              <p:embed/>
            </p:oleObj>
          </a:graphicData>
        </a:graphic>
      </p:graphicFrame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524000" y="2994025"/>
          <a:ext cx="3479800" cy="889000"/>
        </p:xfrm>
        <a:graphic>
          <a:graphicData uri="http://schemas.openxmlformats.org/presentationml/2006/ole">
            <p:oleObj spid="_x0000_s949531" name="公式" r:id="rId5" imgW="3479800" imgH="889000" progId="Equation.3">
              <p:embed/>
            </p:oleObj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5029200" y="2994025"/>
          <a:ext cx="2806700" cy="889000"/>
        </p:xfrm>
        <a:graphic>
          <a:graphicData uri="http://schemas.openxmlformats.org/presentationml/2006/ole">
            <p:oleObj spid="_x0000_s949532" name="公式" r:id="rId6" imgW="2806700" imgH="889000" progId="Equation.3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4343400" y="1876425"/>
          <a:ext cx="1460500" cy="838200"/>
        </p:xfrm>
        <a:graphic>
          <a:graphicData uri="http://schemas.openxmlformats.org/presentationml/2006/ole">
            <p:oleObj spid="_x0000_s949533" name="公式" r:id="rId7" imgW="1460500" imgH="838200" progId="Equation.3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7824788" y="3289300"/>
          <a:ext cx="609600" cy="392113"/>
        </p:xfrm>
        <a:graphic>
          <a:graphicData uri="http://schemas.openxmlformats.org/presentationml/2006/ole">
            <p:oleObj spid="_x0000_s949534" name="公式" r:id="rId8" imgW="609336" imgH="393529" progId="Equation.3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1524000" y="3978275"/>
          <a:ext cx="5580063" cy="890588"/>
        </p:xfrm>
        <a:graphic>
          <a:graphicData uri="http://schemas.openxmlformats.org/presentationml/2006/ole">
            <p:oleObj spid="_x0000_s949535" name="文档" r:id="rId9" imgW="5486400" imgH="891540" progId="Word.Document.8">
              <p:embed/>
            </p:oleObj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1447800" y="4797425"/>
          <a:ext cx="5807075" cy="990600"/>
        </p:xfrm>
        <a:graphic>
          <a:graphicData uri="http://schemas.openxmlformats.org/presentationml/2006/ole">
            <p:oleObj spid="_x0000_s949536" name="文档" r:id="rId10" imgW="5957713" imgH="1018386" progId="Word.Document.8">
              <p:embed/>
            </p:oleObj>
          </a:graphicData>
        </a:graphic>
      </p:graphicFrame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838200" y="928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32264980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1026"/>
          <p:cNvGraphicFramePr>
            <a:graphicFrameLocks noChangeAspect="1"/>
          </p:cNvGraphicFramePr>
          <p:nvPr/>
        </p:nvGraphicFramePr>
        <p:xfrm>
          <a:off x="1581150" y="927100"/>
          <a:ext cx="3022600" cy="874713"/>
        </p:xfrm>
        <a:graphic>
          <a:graphicData uri="http://schemas.openxmlformats.org/presentationml/2006/ole">
            <p:oleObj spid="_x0000_s948400" name="公式" r:id="rId3" imgW="3022600" imgH="876300" progId="Equation.3">
              <p:embed/>
            </p:oleObj>
          </a:graphicData>
        </a:graphic>
      </p:graphicFrame>
      <p:graphicFrame>
        <p:nvGraphicFramePr>
          <p:cNvPr id="13315" name="Object 1027"/>
          <p:cNvGraphicFramePr>
            <a:graphicFrameLocks noChangeAspect="1"/>
          </p:cNvGraphicFramePr>
          <p:nvPr/>
        </p:nvGraphicFramePr>
        <p:xfrm>
          <a:off x="4921250" y="908050"/>
          <a:ext cx="2298700" cy="889000"/>
        </p:xfrm>
        <a:graphic>
          <a:graphicData uri="http://schemas.openxmlformats.org/presentationml/2006/ole">
            <p:oleObj spid="_x0000_s948401" name="公式" r:id="rId4" imgW="2298700" imgH="889000" progId="Equation.3">
              <p:embed/>
            </p:oleObj>
          </a:graphicData>
        </a:graphic>
      </p:graphicFrame>
      <p:graphicFrame>
        <p:nvGraphicFramePr>
          <p:cNvPr id="21508" name="Object 1028"/>
          <p:cNvGraphicFramePr>
            <a:graphicFrameLocks noChangeAspect="1"/>
          </p:cNvGraphicFramePr>
          <p:nvPr/>
        </p:nvGraphicFramePr>
        <p:xfrm>
          <a:off x="1584325" y="1974850"/>
          <a:ext cx="3175000" cy="889000"/>
        </p:xfrm>
        <a:graphic>
          <a:graphicData uri="http://schemas.openxmlformats.org/presentationml/2006/ole">
            <p:oleObj spid="_x0000_s948402" name="公式" r:id="rId5" imgW="3175000" imgH="889000" progId="Equation.3">
              <p:embed/>
            </p:oleObj>
          </a:graphicData>
        </a:graphic>
      </p:graphicFrame>
      <p:graphicFrame>
        <p:nvGraphicFramePr>
          <p:cNvPr id="21509" name="Object 1029"/>
          <p:cNvGraphicFramePr>
            <a:graphicFrameLocks noChangeAspect="1"/>
          </p:cNvGraphicFramePr>
          <p:nvPr/>
        </p:nvGraphicFramePr>
        <p:xfrm>
          <a:off x="1530350" y="3117850"/>
          <a:ext cx="4724400" cy="1016000"/>
        </p:xfrm>
        <a:graphic>
          <a:graphicData uri="http://schemas.openxmlformats.org/presentationml/2006/ole">
            <p:oleObj spid="_x0000_s948403" name="公式" r:id="rId6" imgW="4724400" imgH="1016000" progId="Equation.3">
              <p:embed/>
            </p:oleObj>
          </a:graphicData>
        </a:graphic>
      </p:graphicFrame>
      <p:graphicFrame>
        <p:nvGraphicFramePr>
          <p:cNvPr id="21510" name="Object 1030"/>
          <p:cNvGraphicFramePr>
            <a:graphicFrameLocks noChangeAspect="1"/>
          </p:cNvGraphicFramePr>
          <p:nvPr/>
        </p:nvGraphicFramePr>
        <p:xfrm>
          <a:off x="1492250" y="4413250"/>
          <a:ext cx="3594100" cy="1016000"/>
        </p:xfrm>
        <a:graphic>
          <a:graphicData uri="http://schemas.openxmlformats.org/presentationml/2006/ole">
            <p:oleObj spid="_x0000_s948404" name="公式" r:id="rId7" imgW="3594100" imgH="1016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368551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425575" y="225425"/>
          <a:ext cx="5432425" cy="1979613"/>
        </p:xfrm>
        <a:graphic>
          <a:graphicData uri="http://schemas.openxmlformats.org/presentationml/2006/ole">
            <p:oleObj spid="_x0000_s945433" name="文档" r:id="rId3" imgW="5473117" imgH="1977037" progId="Word.Document.8">
              <p:embed/>
            </p:oleObj>
          </a:graphicData>
        </a:graphic>
      </p:graphicFrame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09600" y="210502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295400" y="2105025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由积分中值定理知有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603750" y="2219325"/>
          <a:ext cx="2120900" cy="404813"/>
        </p:xfrm>
        <a:graphic>
          <a:graphicData uri="http://schemas.openxmlformats.org/presentationml/2006/ole">
            <p:oleObj spid="_x0000_s945434" name="公式" r:id="rId4" imgW="2120900" imgH="406400" progId="Equation.3">
              <p:embed/>
            </p:oleObj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295400" y="301942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使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828800" y="2816225"/>
          <a:ext cx="2578100" cy="889000"/>
        </p:xfrm>
        <a:graphic>
          <a:graphicData uri="http://schemas.openxmlformats.org/presentationml/2006/ole">
            <p:oleObj spid="_x0000_s945435" name="公式" r:id="rId5" imgW="2578100" imgH="889000" progId="Equation.3">
              <p:embed/>
            </p:oleObj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4419600" y="2832100"/>
          <a:ext cx="3822700" cy="965200"/>
        </p:xfrm>
        <a:graphic>
          <a:graphicData uri="http://schemas.openxmlformats.org/presentationml/2006/ole">
            <p:oleObj spid="_x0000_s945436" name="公式" r:id="rId6" imgW="3822700" imgH="965200" progId="Equation.3">
              <p:embed/>
            </p:oleObj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1295400" y="3781425"/>
          <a:ext cx="3289300" cy="889000"/>
        </p:xfrm>
        <a:graphic>
          <a:graphicData uri="http://schemas.openxmlformats.org/presentationml/2006/ole">
            <p:oleObj spid="_x0000_s945437" name="公式" r:id="rId7" imgW="3289300" imgH="889000" progId="Equation.3">
              <p:embed/>
            </p:oleObj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4572000" y="3781425"/>
          <a:ext cx="3073400" cy="965200"/>
        </p:xfrm>
        <a:graphic>
          <a:graphicData uri="http://schemas.openxmlformats.org/presentationml/2006/ole">
            <p:oleObj spid="_x0000_s945438" name="公式" r:id="rId8" imgW="3073400" imgH="965200" progId="Equation.3">
              <p:embed/>
            </p:oleObj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1371600" y="5000625"/>
          <a:ext cx="2235200" cy="633413"/>
        </p:xfrm>
        <a:graphic>
          <a:graphicData uri="http://schemas.openxmlformats.org/presentationml/2006/ole">
            <p:oleObj spid="_x0000_s945439" name="公式" r:id="rId9" imgW="2234230" imgH="634725" progId="Equation.3">
              <p:embed/>
            </p:oleObj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3689350" y="5051425"/>
          <a:ext cx="609600" cy="330200"/>
        </p:xfrm>
        <a:graphic>
          <a:graphicData uri="http://schemas.openxmlformats.org/presentationml/2006/ole">
            <p:oleObj spid="_x0000_s945440" name="公式" r:id="rId10" imgW="609600" imgH="330200" progId="Equation.3">
              <p:embed/>
            </p:oleObj>
          </a:graphicData>
        </a:graphic>
      </p:graphicFrame>
      <p:sp>
        <p:nvSpPr>
          <p:cNvPr id="16397" name="Text Box 16"/>
          <p:cNvSpPr txBox="1">
            <a:spLocks noChangeArrowheads="1"/>
          </p:cNvSpPr>
          <p:nvPr/>
        </p:nvSpPr>
        <p:spPr bwMode="auto">
          <a:xfrm>
            <a:off x="533400" y="304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3088611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2" grpId="0" autoUpdateAnimBg="0"/>
      <p:bldP spid="2253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1120775" y="887413"/>
          <a:ext cx="7467600" cy="1462087"/>
        </p:xfrm>
        <a:graphic>
          <a:graphicData uri="http://schemas.openxmlformats.org/presentationml/2006/ole">
            <p:oleObj spid="_x0000_s990240" name="公式" r:id="rId3" imgW="3791112" imgH="790542" progId="Equation.3">
              <p:embed/>
            </p:oleObj>
          </a:graphicData>
        </a:graphic>
      </p:graphicFrame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58775" y="18684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968375" y="18684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</a:rPr>
              <a:t>作辅助函数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511175" y="2382838"/>
          <a:ext cx="4348163" cy="655637"/>
        </p:xfrm>
        <a:graphic>
          <a:graphicData uri="http://schemas.openxmlformats.org/presentationml/2006/ole">
            <p:oleObj spid="_x0000_s990241" name="公式" r:id="rId4" imgW="2260600" imgH="342900" progId="Equation.3">
              <p:embed/>
            </p:oleObj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550863" y="3094038"/>
          <a:ext cx="7693025" cy="631825"/>
        </p:xfrm>
        <a:graphic>
          <a:graphicData uri="http://schemas.openxmlformats.org/presentationml/2006/ole">
            <p:oleObj spid="_x0000_s990242" name="公式" r:id="rId5" imgW="4140200" imgH="342900" progId="Equation.3">
              <p:embed/>
            </p:oleObj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179388" y="3875088"/>
          <a:ext cx="8810625" cy="660400"/>
        </p:xfrm>
        <a:graphic>
          <a:graphicData uri="http://schemas.openxmlformats.org/presentationml/2006/ole">
            <p:oleObj spid="_x0000_s990243" name="公式" r:id="rId6" imgW="4546600" imgH="342900" progId="Equation.3">
              <p:embed/>
            </p:oleObj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973138" y="4713288"/>
          <a:ext cx="7235825" cy="660400"/>
        </p:xfrm>
        <a:graphic>
          <a:graphicData uri="http://schemas.openxmlformats.org/presentationml/2006/ole">
            <p:oleObj spid="_x0000_s990244" name="公式" r:id="rId7" imgW="3733800" imgH="342900" progId="Equation.3">
              <p:embed/>
            </p:oleObj>
          </a:graphicData>
        </a:graphic>
      </p:graphicFrame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332111" y="317600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CC"/>
                </a:solidFill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积分不等式</a:t>
            </a:r>
            <a:r>
              <a:rPr lang="en-US" altLang="zh-CN" sz="2800" b="1" dirty="0">
                <a:solidFill>
                  <a:srgbClr val="9900CC"/>
                </a:solidFill>
                <a:ea typeface="黑体" pitchFamily="2" charset="-122"/>
              </a:rPr>
              <a:t>)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428596" y="304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xmlns="" val="41925605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utoUpdateAnimBg="0"/>
      <p:bldP spid="4915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51520" y="1412776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467544" y="5790208"/>
            <a:ext cx="7685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（此性质可以推广到有限多个函数作和的情况）</a:t>
            </a:r>
          </a:p>
        </p:txBody>
      </p:sp>
      <p:sp>
        <p:nvSpPr>
          <p:cNvPr id="2059" name="Text Box 14"/>
          <p:cNvSpPr txBox="1">
            <a:spLocks noChangeArrowheads="1"/>
          </p:cNvSpPr>
          <p:nvPr/>
        </p:nvSpPr>
        <p:spPr bwMode="auto">
          <a:xfrm>
            <a:off x="257498" y="173583"/>
            <a:ext cx="301835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性质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（线性性）</a:t>
            </a:r>
            <a:endParaRPr lang="en-US" altLang="zh-CN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31405547"/>
              </p:ext>
            </p:extLst>
          </p:nvPr>
        </p:nvGraphicFramePr>
        <p:xfrm>
          <a:off x="646906" y="695962"/>
          <a:ext cx="7458075" cy="647700"/>
        </p:xfrm>
        <a:graphic>
          <a:graphicData uri="http://schemas.openxmlformats.org/presentationml/2006/ole">
            <p:oleObj spid="_x0000_s959646" name="Equation" r:id="rId3" imgW="7454900" imgH="647700" progId="Equation.3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4925753"/>
              </p:ext>
            </p:extLst>
          </p:nvPr>
        </p:nvGraphicFramePr>
        <p:xfrm>
          <a:off x="3203848" y="5142508"/>
          <a:ext cx="4116387" cy="647700"/>
        </p:xfrm>
        <a:graphic>
          <a:graphicData uri="http://schemas.openxmlformats.org/presentationml/2006/ole">
            <p:oleObj spid="_x0000_s959647" name="Equation" r:id="rId4" imgW="4114800" imgH="64764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529016"/>
              </p:ext>
            </p:extLst>
          </p:nvPr>
        </p:nvGraphicFramePr>
        <p:xfrm>
          <a:off x="212725" y="1443684"/>
          <a:ext cx="8718550" cy="2001837"/>
        </p:xfrm>
        <a:graphic>
          <a:graphicData uri="http://schemas.openxmlformats.org/presentationml/2006/ole">
            <p:oleObj spid="_x0000_s959648" name="Document" r:id="rId5" imgW="8722353" imgH="2015541" progId="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38786579"/>
              </p:ext>
            </p:extLst>
          </p:nvPr>
        </p:nvGraphicFramePr>
        <p:xfrm>
          <a:off x="252413" y="3356422"/>
          <a:ext cx="8766175" cy="1938337"/>
        </p:xfrm>
        <a:graphic>
          <a:graphicData uri="http://schemas.openxmlformats.org/presentationml/2006/ole">
            <p:oleObj spid="_x0000_s959649" name="Document" r:id="rId6" imgW="8626586" imgH="1918021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642516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89370" y="1522896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．</a:t>
            </a:r>
            <a:r>
              <a:rPr lang="zh-CN" altLang="en-US" sz="3200" b="1" dirty="0"/>
              <a:t>定积分的性质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041770" y="2132496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</a:rPr>
              <a:t>（注意估值性质、积分中值定理的应用）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889370" y="2742096"/>
            <a:ext cx="495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．</a:t>
            </a:r>
            <a:r>
              <a:rPr lang="zh-CN" altLang="en-US" sz="3200" b="1" dirty="0"/>
              <a:t>典型问题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928662" y="3427896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9900FF"/>
                </a:solidFill>
              </a:rPr>
              <a:t>(1) </a:t>
            </a:r>
            <a:r>
              <a:rPr lang="zh-CN" altLang="en-US" sz="2800" b="1" dirty="0" smtClean="0">
                <a:solidFill>
                  <a:srgbClr val="9900FF"/>
                </a:solidFill>
              </a:rPr>
              <a:t>估计</a:t>
            </a:r>
            <a:r>
              <a:rPr lang="zh-CN" altLang="en-US" sz="2800" b="1" dirty="0">
                <a:solidFill>
                  <a:srgbClr val="9900FF"/>
                </a:solidFill>
              </a:rPr>
              <a:t>积分值；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928662" y="4037496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9900FF"/>
                </a:solidFill>
                <a:cs typeface="Times New Roman" pitchFamily="18" charset="0"/>
              </a:rPr>
              <a:t>(2) </a:t>
            </a:r>
            <a:r>
              <a:rPr lang="zh-CN" altLang="en-US" sz="2800" b="1" dirty="0" smtClean="0">
                <a:solidFill>
                  <a:srgbClr val="9900FF"/>
                </a:solidFill>
                <a:cs typeface="Times New Roman" pitchFamily="18" charset="0"/>
              </a:rPr>
              <a:t>不计</a:t>
            </a:r>
            <a:r>
              <a:rPr lang="zh-CN" altLang="en-US" sz="2800" b="1" dirty="0">
                <a:solidFill>
                  <a:srgbClr val="9900FF"/>
                </a:solidFill>
                <a:cs typeface="Times New Roman" pitchFamily="18" charset="0"/>
              </a:rPr>
              <a:t>算定积分比较积分大小．</a:t>
            </a:r>
          </a:p>
        </p:txBody>
      </p:sp>
      <p:sp>
        <p:nvSpPr>
          <p:cNvPr id="2253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二、小结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930634" y="4624399"/>
            <a:ext cx="525705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9900FF"/>
                </a:solidFill>
              </a:rPr>
              <a:t>(3) </a:t>
            </a:r>
            <a:r>
              <a:rPr lang="zh-CN" altLang="en-US" sz="2800" b="1" dirty="0" smtClean="0">
                <a:solidFill>
                  <a:srgbClr val="9900FF"/>
                </a:solidFill>
              </a:rPr>
              <a:t>相关</a:t>
            </a:r>
            <a:r>
              <a:rPr lang="zh-CN" altLang="en-US" sz="2800" b="1" dirty="0">
                <a:solidFill>
                  <a:srgbClr val="9900FF"/>
                </a:solidFill>
              </a:rPr>
              <a:t>理论问题．</a:t>
            </a:r>
          </a:p>
        </p:txBody>
      </p:sp>
    </p:spTree>
    <p:extLst>
      <p:ext uri="{BB962C8B-B14F-4D97-AF65-F5344CB8AC3E}">
        <p14:creationId xmlns:p14="http://schemas.microsoft.com/office/powerpoint/2010/main" xmlns="" val="286833775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6" grpId="0" autoUpdateAnimBg="0"/>
      <p:bldP spid="23559" grpId="0" autoUpdateAnimBg="0"/>
      <p:bldP spid="23560" grpId="0" autoUpdateAnimBg="0"/>
      <p:bldP spid="23561" grpId="0" autoUpdateAnimBg="0"/>
      <p:bldP spid="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42910" y="1341438"/>
            <a:ext cx="7929618" cy="230346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4000" b="1" dirty="0">
                <a:solidFill>
                  <a:srgbClr val="0000FF"/>
                </a:solidFill>
              </a:rPr>
              <a:t>        </a:t>
            </a:r>
            <a:r>
              <a:rPr lang="en-US" altLang="zh-CN" sz="4000" b="1" dirty="0" smtClean="0">
                <a:solidFill>
                  <a:srgbClr val="0000FF"/>
                </a:solidFill>
              </a:rPr>
              <a:t>             </a:t>
            </a:r>
            <a:r>
              <a:rPr lang="zh-CN" altLang="en-US" sz="4000" b="1" dirty="0" smtClean="0">
                <a:solidFill>
                  <a:srgbClr val="0000FF"/>
                </a:solidFill>
                <a:ea typeface="隶书" pitchFamily="49" charset="-122"/>
              </a:rPr>
              <a:t>作      </a:t>
            </a:r>
            <a:r>
              <a:rPr lang="zh-CN" altLang="en-US" sz="4000" b="1" dirty="0">
                <a:solidFill>
                  <a:srgbClr val="0000FF"/>
                </a:solidFill>
                <a:ea typeface="隶书" pitchFamily="49" charset="-122"/>
              </a:rPr>
              <a:t>业</a:t>
            </a:r>
            <a:br>
              <a:rPr lang="zh-CN" altLang="en-US" sz="4000" b="1" dirty="0">
                <a:solidFill>
                  <a:srgbClr val="0000FF"/>
                </a:solidFill>
                <a:ea typeface="隶书" pitchFamily="49" charset="-122"/>
              </a:rPr>
            </a:b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P293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1, 2, 4(2,4), 5, 6, 8, 10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12, 13.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88982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9280809"/>
              </p:ext>
            </p:extLst>
          </p:nvPr>
        </p:nvGraphicFramePr>
        <p:xfrm>
          <a:off x="536575" y="2214554"/>
          <a:ext cx="8127940" cy="1727209"/>
        </p:xfrm>
        <a:graphic>
          <a:graphicData uri="http://schemas.openxmlformats.org/presentationml/2006/ole">
            <p:oleObj spid="_x0000_s964752" name="Document" r:id="rId3" imgW="8036503" imgH="1719742" progId="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06972882"/>
              </p:ext>
            </p:extLst>
          </p:nvPr>
        </p:nvGraphicFramePr>
        <p:xfrm>
          <a:off x="395537" y="548680"/>
          <a:ext cx="7488831" cy="590039"/>
        </p:xfrm>
        <a:graphic>
          <a:graphicData uri="http://schemas.openxmlformats.org/presentationml/2006/ole">
            <p:oleObj spid="_x0000_s964753" name="Document" r:id="rId4" imgW="6815655" imgH="533303" progId="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5808861"/>
              </p:ext>
            </p:extLst>
          </p:nvPr>
        </p:nvGraphicFramePr>
        <p:xfrm>
          <a:off x="527050" y="1206500"/>
          <a:ext cx="7467600" cy="622300"/>
        </p:xfrm>
        <a:graphic>
          <a:graphicData uri="http://schemas.openxmlformats.org/presentationml/2006/ole">
            <p:oleObj spid="_x0000_s964754" name="公式" r:id="rId5" imgW="7467480" imgH="622080" progId="Equation.3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28599187"/>
              </p:ext>
            </p:extLst>
          </p:nvPr>
        </p:nvGraphicFramePr>
        <p:xfrm>
          <a:off x="467544" y="4077072"/>
          <a:ext cx="8276893" cy="1080120"/>
        </p:xfrm>
        <a:graphic>
          <a:graphicData uri="http://schemas.openxmlformats.org/presentationml/2006/ole">
            <p:oleObj spid="_x0000_s964755" name="Document" r:id="rId6" imgW="8036503" imgH="1051133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7330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1538" y="5000636"/>
            <a:ext cx="6786610" cy="428628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01889984"/>
              </p:ext>
            </p:extLst>
          </p:nvPr>
        </p:nvGraphicFramePr>
        <p:xfrm>
          <a:off x="323528" y="476672"/>
          <a:ext cx="8277225" cy="1182688"/>
        </p:xfrm>
        <a:graphic>
          <a:graphicData uri="http://schemas.openxmlformats.org/presentationml/2006/ole">
            <p:oleObj spid="_x0000_s965736" name="Document" r:id="rId3" imgW="8006261" imgH="1151532" progId="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69871349"/>
              </p:ext>
            </p:extLst>
          </p:nvPr>
        </p:nvGraphicFramePr>
        <p:xfrm>
          <a:off x="323528" y="1556792"/>
          <a:ext cx="8040688" cy="1608138"/>
        </p:xfrm>
        <a:graphic>
          <a:graphicData uri="http://schemas.openxmlformats.org/presentationml/2006/ole">
            <p:oleObj spid="_x0000_s965737" name="Document" r:id="rId4" imgW="7774404" imgH="1566084" progId="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06628789"/>
              </p:ext>
            </p:extLst>
          </p:nvPr>
        </p:nvGraphicFramePr>
        <p:xfrm>
          <a:off x="323528" y="3140968"/>
          <a:ext cx="8136904" cy="2935070"/>
        </p:xfrm>
        <a:graphic>
          <a:graphicData uri="http://schemas.openxmlformats.org/presentationml/2006/ole">
            <p:oleObj spid="_x0000_s965738" name="Document" r:id="rId5" imgW="7774404" imgH="282593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3320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7836759"/>
              </p:ext>
            </p:extLst>
          </p:nvPr>
        </p:nvGraphicFramePr>
        <p:xfrm>
          <a:off x="323528" y="332656"/>
          <a:ext cx="7961312" cy="1497012"/>
        </p:xfrm>
        <a:graphic>
          <a:graphicData uri="http://schemas.openxmlformats.org/presentationml/2006/ole">
            <p:oleObj spid="_x0000_s966795" name="Document" r:id="rId3" imgW="7833809" imgH="1482238" progId="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5411476"/>
              </p:ext>
            </p:extLst>
          </p:nvPr>
        </p:nvGraphicFramePr>
        <p:xfrm>
          <a:off x="683568" y="5085184"/>
          <a:ext cx="7078662" cy="725488"/>
        </p:xfrm>
        <a:graphic>
          <a:graphicData uri="http://schemas.openxmlformats.org/presentationml/2006/ole">
            <p:oleObj spid="_x0000_s966796" name="Document" r:id="rId4" imgW="7026270" imgH="732662" progId="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4943396"/>
              </p:ext>
            </p:extLst>
          </p:nvPr>
        </p:nvGraphicFramePr>
        <p:xfrm>
          <a:off x="611560" y="1340768"/>
          <a:ext cx="6780213" cy="1296144"/>
        </p:xfrm>
        <a:graphic>
          <a:graphicData uri="http://schemas.openxmlformats.org/presentationml/2006/ole">
            <p:oleObj spid="_x0000_s966797" name="Document" r:id="rId5" imgW="6669484" imgH="1310228" progId="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6518541"/>
              </p:ext>
            </p:extLst>
          </p:nvPr>
        </p:nvGraphicFramePr>
        <p:xfrm>
          <a:off x="323528" y="2780928"/>
          <a:ext cx="8056562" cy="2159000"/>
        </p:xfrm>
        <a:graphic>
          <a:graphicData uri="http://schemas.openxmlformats.org/presentationml/2006/ole">
            <p:oleObj spid="_x0000_s966798" name="Document" r:id="rId6" imgW="7925255" imgH="2135733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2142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03302790"/>
              </p:ext>
            </p:extLst>
          </p:nvPr>
        </p:nvGraphicFramePr>
        <p:xfrm>
          <a:off x="331788" y="268288"/>
          <a:ext cx="8134350" cy="1071562"/>
        </p:xfrm>
        <a:graphic>
          <a:graphicData uri="http://schemas.openxmlformats.org/presentationml/2006/ole">
            <p:oleObj spid="_x0000_s967807" name="Document" r:id="rId3" imgW="8426772" imgH="1119865" progId="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1283603"/>
              </p:ext>
            </p:extLst>
          </p:nvPr>
        </p:nvGraphicFramePr>
        <p:xfrm>
          <a:off x="323528" y="2636912"/>
          <a:ext cx="7377112" cy="1782763"/>
        </p:xfrm>
        <a:graphic>
          <a:graphicData uri="http://schemas.openxmlformats.org/presentationml/2006/ole">
            <p:oleObj spid="_x0000_s967808" name="Document" r:id="rId4" imgW="7650915" imgH="1858645" progId="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9634519"/>
              </p:ext>
            </p:extLst>
          </p:nvPr>
        </p:nvGraphicFramePr>
        <p:xfrm>
          <a:off x="323528" y="1484784"/>
          <a:ext cx="8136904" cy="1296890"/>
        </p:xfrm>
        <a:graphic>
          <a:graphicData uri="http://schemas.openxmlformats.org/presentationml/2006/ole">
            <p:oleObj spid="_x0000_s967809" name="Document" r:id="rId5" imgW="7792766" imgH="1247613" progId="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5707832"/>
              </p:ext>
            </p:extLst>
          </p:nvPr>
        </p:nvGraphicFramePr>
        <p:xfrm>
          <a:off x="467544" y="4437112"/>
          <a:ext cx="5904656" cy="1558744"/>
        </p:xfrm>
        <a:graphic>
          <a:graphicData uri="http://schemas.openxmlformats.org/presentationml/2006/ole">
            <p:oleObj spid="_x0000_s967810" name="Document" r:id="rId6" imgW="5441075" imgH="1514265" progId="">
              <p:embed/>
            </p:oleObj>
          </a:graphicData>
        </a:graphic>
      </p:graphicFrame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357158" y="6072206"/>
            <a:ext cx="61436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注记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: </a:t>
            </a: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积分保序性也称为积分单调性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.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865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786050" y="3267077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有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2743200" y="1142984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思   考</a:t>
            </a:r>
          </a:p>
        </p:txBody>
      </p:sp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571472" y="1957497"/>
          <a:ext cx="7769188" cy="1114313"/>
        </p:xfrm>
        <a:graphic>
          <a:graphicData uri="http://schemas.openxmlformats.org/presentationml/2006/ole">
            <p:oleObj spid="_x0000_s1018882" name="公式" r:id="rId3" imgW="7200720" imgH="10540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172890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0033647"/>
              </p:ext>
            </p:extLst>
          </p:nvPr>
        </p:nvGraphicFramePr>
        <p:xfrm>
          <a:off x="3272631" y="828675"/>
          <a:ext cx="3603625" cy="579438"/>
        </p:xfrm>
        <a:graphic>
          <a:graphicData uri="http://schemas.openxmlformats.org/presentationml/2006/ole">
            <p:oleObj spid="_x0000_s988240" name="文档" r:id="rId3" imgW="3593270" imgH="592752" progId="Word.Document.8">
              <p:embed/>
            </p:oleObj>
          </a:graphicData>
        </a:graphic>
      </p:graphicFrame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55576" y="3048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936750" y="3200400"/>
          <a:ext cx="2819400" cy="404813"/>
        </p:xfrm>
        <a:graphic>
          <a:graphicData uri="http://schemas.openxmlformats.org/presentationml/2006/ole">
            <p:oleObj spid="_x0000_s988241" name="公式" r:id="rId4" imgW="2819400" imgH="406400" progId="Equation.3">
              <p:embed/>
            </p:oleObj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885950" y="3760788"/>
          <a:ext cx="4902200" cy="685800"/>
        </p:xfrm>
        <a:graphic>
          <a:graphicData uri="http://schemas.openxmlformats.org/presentationml/2006/ole">
            <p:oleObj spid="_x0000_s988242" name="公式" r:id="rId5" imgW="4902200" imgH="685800" progId="Equation.3">
              <p:embed/>
            </p:oleObj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006600" y="4649788"/>
          <a:ext cx="5092700" cy="685800"/>
        </p:xfrm>
        <a:graphic>
          <a:graphicData uri="http://schemas.openxmlformats.org/presentationml/2006/ole">
            <p:oleObj spid="_x0000_s988243" name="公式" r:id="rId6" imgW="5092700" imgH="685800" progId="Equation.3">
              <p:embed/>
            </p:oleObj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143000" y="550068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（此性质可用于估计积分值的大致范围）</a:t>
            </a:r>
          </a:p>
        </p:txBody>
      </p:sp>
      <p:graphicFrame>
        <p:nvGraphicFramePr>
          <p:cNvPr id="10246" name="Object 9"/>
          <p:cNvGraphicFramePr>
            <a:graphicFrameLocks noChangeAspect="1"/>
          </p:cNvGraphicFramePr>
          <p:nvPr/>
        </p:nvGraphicFramePr>
        <p:xfrm>
          <a:off x="1471613" y="2257425"/>
          <a:ext cx="6605587" cy="785813"/>
        </p:xfrm>
        <a:graphic>
          <a:graphicData uri="http://schemas.openxmlformats.org/presentationml/2006/ole">
            <p:oleObj spid="_x0000_s988244" name="文档" r:id="rId7" imgW="6607574" imgH="790336" progId="Word.Document.8">
              <p:embed/>
            </p:oleObj>
          </a:graphicData>
        </a:graphic>
      </p:graphicFrame>
      <p:graphicFrame>
        <p:nvGraphicFramePr>
          <p:cNvPr id="10247" name="Object 10"/>
          <p:cNvGraphicFramePr>
            <a:graphicFrameLocks noChangeAspect="1"/>
          </p:cNvGraphicFramePr>
          <p:nvPr/>
        </p:nvGraphicFramePr>
        <p:xfrm>
          <a:off x="1531938" y="1614488"/>
          <a:ext cx="6926262" cy="496887"/>
        </p:xfrm>
        <a:graphic>
          <a:graphicData uri="http://schemas.openxmlformats.org/presentationml/2006/ole">
            <p:oleObj spid="_x0000_s988245" name="文档" r:id="rId8" imgW="6823538" imgH="496257" progId="Word.Document.8">
              <p:embed/>
            </p:oleObj>
          </a:graphicData>
        </a:graphic>
      </p:graphicFrame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623887" y="854075"/>
            <a:ext cx="3156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推论（有界性）</a:t>
            </a:r>
            <a:endParaRPr lang="en-US" altLang="zh-CN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96807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8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</TotalTime>
  <Words>204</Words>
  <Application>Microsoft Office PowerPoint</Application>
  <PresentationFormat>全屏显示(4:3)</PresentationFormat>
  <Paragraphs>50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Office 主题​​</vt:lpstr>
      <vt:lpstr>文档</vt:lpstr>
      <vt:lpstr>Equation</vt:lpstr>
      <vt:lpstr>Document</vt:lpstr>
      <vt:lpstr>公式</vt:lpstr>
      <vt:lpstr>Microsoft Office Word 97 - 2003 文档</vt:lpstr>
      <vt:lpstr>Microsoft 公式 3.0</vt:lpstr>
      <vt:lpstr>幻灯片 1</vt:lpstr>
      <vt:lpstr>一、基本内容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二、小结</vt:lpstr>
      <vt:lpstr>                     作      业 P293: 1, 2, 4(2,4), 5, 6, 8, 10, 12, 13. 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932</cp:revision>
  <dcterms:created xsi:type="dcterms:W3CDTF">2011-08-03T11:31:34Z</dcterms:created>
  <dcterms:modified xsi:type="dcterms:W3CDTF">2017-12-10T08:39:22Z</dcterms:modified>
</cp:coreProperties>
</file>