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1300" r:id="rId2"/>
    <p:sldId id="1303" r:id="rId3"/>
    <p:sldId id="1304" r:id="rId4"/>
    <p:sldId id="1305" r:id="rId5"/>
    <p:sldId id="1306" r:id="rId6"/>
    <p:sldId id="1307" r:id="rId7"/>
    <p:sldId id="1342" r:id="rId8"/>
    <p:sldId id="1343" r:id="rId9"/>
    <p:sldId id="1344" r:id="rId10"/>
    <p:sldId id="1311" r:id="rId11"/>
    <p:sldId id="1313" r:id="rId12"/>
    <p:sldId id="1339" r:id="rId13"/>
    <p:sldId id="1341" r:id="rId14"/>
    <p:sldId id="1314" r:id="rId15"/>
    <p:sldId id="1315" r:id="rId16"/>
    <p:sldId id="1316" r:id="rId17"/>
    <p:sldId id="1319" r:id="rId18"/>
    <p:sldId id="1320" r:id="rId19"/>
    <p:sldId id="1321" r:id="rId20"/>
    <p:sldId id="1322" r:id="rId21"/>
    <p:sldId id="1323" r:id="rId22"/>
    <p:sldId id="1325" r:id="rId23"/>
    <p:sldId id="1286" r:id="rId24"/>
    <p:sldId id="1287" r:id="rId25"/>
    <p:sldId id="1292" r:id="rId26"/>
    <p:sldId id="1340" r:id="rId27"/>
    <p:sldId id="1331" r:id="rId28"/>
    <p:sldId id="1338" r:id="rId29"/>
    <p:sldId id="1302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FF"/>
    <a:srgbClr val="FFFFCC"/>
    <a:srgbClr val="99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95993" autoAdjust="0"/>
  </p:normalViewPr>
  <p:slideViewPr>
    <p:cSldViewPr>
      <p:cViewPr varScale="1">
        <p:scale>
          <a:sx n="78" d="100"/>
          <a:sy n="78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34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9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3.emf"/><Relationship Id="rId7" Type="http://schemas.openxmlformats.org/officeDocument/2006/relationships/image" Target="../media/image76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75.wmf"/><Relationship Id="rId5" Type="http://schemas.openxmlformats.org/officeDocument/2006/relationships/image" Target="../media/image69.wmf"/><Relationship Id="rId10" Type="http://schemas.openxmlformats.org/officeDocument/2006/relationships/image" Target="../media/image79.wmf"/><Relationship Id="rId4" Type="http://schemas.openxmlformats.org/officeDocument/2006/relationships/image" Target="../media/image74.emf"/><Relationship Id="rId9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89.e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88.emf"/><Relationship Id="rId5" Type="http://schemas.openxmlformats.org/officeDocument/2006/relationships/image" Target="../media/image84.wmf"/><Relationship Id="rId10" Type="http://schemas.openxmlformats.org/officeDocument/2006/relationships/image" Target="../media/image64.wmf"/><Relationship Id="rId4" Type="http://schemas.openxmlformats.org/officeDocument/2006/relationships/image" Target="../media/image83.wmf"/><Relationship Id="rId9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9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09.wmf"/><Relationship Id="rId3" Type="http://schemas.openxmlformats.org/officeDocument/2006/relationships/image" Target="../media/image102.png"/><Relationship Id="rId7" Type="http://schemas.openxmlformats.org/officeDocument/2006/relationships/image" Target="../media/image67.wmf"/><Relationship Id="rId12" Type="http://schemas.openxmlformats.org/officeDocument/2006/relationships/image" Target="../media/image108.wmf"/><Relationship Id="rId2" Type="http://schemas.openxmlformats.org/officeDocument/2006/relationships/image" Target="../media/image101.png"/><Relationship Id="rId1" Type="http://schemas.openxmlformats.org/officeDocument/2006/relationships/image" Target="../media/image100.emf"/><Relationship Id="rId6" Type="http://schemas.openxmlformats.org/officeDocument/2006/relationships/image" Target="../media/image64.wmf"/><Relationship Id="rId11" Type="http://schemas.openxmlformats.org/officeDocument/2006/relationships/image" Target="../media/image107.emf"/><Relationship Id="rId5" Type="http://schemas.openxmlformats.org/officeDocument/2006/relationships/image" Target="../media/image63.wmf"/><Relationship Id="rId15" Type="http://schemas.openxmlformats.org/officeDocument/2006/relationships/image" Target="../media/image111.wmf"/><Relationship Id="rId10" Type="http://schemas.openxmlformats.org/officeDocument/2006/relationships/image" Target="../media/image106.emf"/><Relationship Id="rId4" Type="http://schemas.openxmlformats.org/officeDocument/2006/relationships/image" Target="../media/image103.png"/><Relationship Id="rId9" Type="http://schemas.openxmlformats.org/officeDocument/2006/relationships/image" Target="../media/image105.wmf"/><Relationship Id="rId14" Type="http://schemas.openxmlformats.org/officeDocument/2006/relationships/image" Target="../media/image11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12" Type="http://schemas.openxmlformats.org/officeDocument/2006/relationships/image" Target="../media/image107.emf"/><Relationship Id="rId2" Type="http://schemas.openxmlformats.org/officeDocument/2006/relationships/image" Target="../media/image113.wmf"/><Relationship Id="rId1" Type="http://schemas.openxmlformats.org/officeDocument/2006/relationships/image" Target="../media/image112.emf"/><Relationship Id="rId6" Type="http://schemas.openxmlformats.org/officeDocument/2006/relationships/image" Target="../media/image117.wmf"/><Relationship Id="rId11" Type="http://schemas.openxmlformats.org/officeDocument/2006/relationships/image" Target="../media/image106.emf"/><Relationship Id="rId5" Type="http://schemas.openxmlformats.org/officeDocument/2006/relationships/image" Target="../media/image116.wmf"/><Relationship Id="rId10" Type="http://schemas.openxmlformats.org/officeDocument/2006/relationships/image" Target="../media/image64.wmf"/><Relationship Id="rId4" Type="http://schemas.openxmlformats.org/officeDocument/2006/relationships/image" Target="../media/image115.wmf"/><Relationship Id="rId9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png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emf"/><Relationship Id="rId4" Type="http://schemas.openxmlformats.org/officeDocument/2006/relationships/image" Target="../media/image11.wmf"/><Relationship Id="rId9" Type="http://schemas.openxmlformats.org/officeDocument/2006/relationships/image" Target="../media/image1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e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e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emf"/><Relationship Id="rId12" Type="http://schemas.openxmlformats.org/officeDocument/2006/relationships/image" Target="../media/image54.emf"/><Relationship Id="rId2" Type="http://schemas.openxmlformats.org/officeDocument/2006/relationships/image" Target="../media/image44.wmf"/><Relationship Id="rId1" Type="http://schemas.openxmlformats.org/officeDocument/2006/relationships/image" Target="../media/image43.e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e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2017-12-23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908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2017-12-23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2017-12-23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2017-12-23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2017-12-23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2017-12-23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2017-12-23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2017-12-23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Microsoft_Office_Word_97_-_2003___13.doc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Microsoft_Office_Word_97_-_2003___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Microsoft_Office_Word_97_-_2003___14.doc"/><Relationship Id="rId14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Microsoft_Office_Word_97_-_2003___17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Microsoft_Office_Word_97_-_2003___20.doc"/><Relationship Id="rId4" Type="http://schemas.openxmlformats.org/officeDocument/2006/relationships/oleObject" Target="../embeddings/Microsoft_Office_Word_97_-_2003___19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Microsoft_Office_Word_97_-_2003___22.doc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3.bin"/><Relationship Id="rId3" Type="http://schemas.openxmlformats.org/officeDocument/2006/relationships/slideLayout" Target="../slideLayouts/slideLayout12.xml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2.bin"/><Relationship Id="rId2" Type="http://schemas.openxmlformats.org/officeDocument/2006/relationships/video" Target="file:///D:\&#20462;&#35746;&#29256;\&#31532;&#20845;&#31456;\&#25277;&#27700;&#20316;&#21151;(6-5).AVI" TargetMode="Externa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png"/><Relationship Id="rId11" Type="http://schemas.openxmlformats.org/officeDocument/2006/relationships/oleObject" Target="../embeddings/Microsoft_Office_Word_97_-_2003___24.doc"/><Relationship Id="rId5" Type="http://schemas.openxmlformats.org/officeDocument/2006/relationships/oleObject" Target="../embeddings/Microsoft_Office_Word_97_-_2003___23.doc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71.jpeg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Microsoft_Office_Word_97_-_2003___25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7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6.bin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0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Microsoft_Office_Word_97_-_2003___27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oleObject" Target="../embeddings/Microsoft_Office_Word_97_-_2003___2.doc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Microsoft_Office_Word_97_-_2003___28.doc"/><Relationship Id="rId7" Type="http://schemas.openxmlformats.org/officeDocument/2006/relationships/oleObject" Target="../embeddings/oleObject81.bin"/><Relationship Id="rId12" Type="http://schemas.openxmlformats.org/officeDocument/2006/relationships/oleObject" Target="../embeddings/oleObject84.bin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Microsoft_Office_Word_97_-_2003___30.doc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Microsoft_Office_Word_97_-_2003___32.doc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Microsoft_Office_Word_97_-_2003___29.doc"/><Relationship Id="rId14" Type="http://schemas.openxmlformats.org/officeDocument/2006/relationships/oleObject" Target="../embeddings/Microsoft_Office_Word_97_-_2003___31.doc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Microsoft_Office_Word_97_-_2003___33.doc"/><Relationship Id="rId7" Type="http://schemas.openxmlformats.org/officeDocument/2006/relationships/oleObject" Target="../embeddings/oleObject90.bin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9.bin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Microsoft_Office_Word_97_-_2003___34.doc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2.bin"/><Relationship Id="rId14" Type="http://schemas.openxmlformats.org/officeDocument/2006/relationships/oleObject" Target="../embeddings/oleObject9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Relationship Id="rId9" Type="http://schemas.openxmlformats.org/officeDocument/2006/relationships/oleObject" Target="../embeddings/oleObject10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11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Microsoft_Office_Word_97_-_2003___3.doc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Microsoft_Office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Office_Word_97_-_2003___5.doc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Microsoft_Office_Word_97_-_2003___4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__8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Microsoft_Office_Word_97_-_2003___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Microsoft_Office_Word_97_-_2003___11.doc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1974" y="196280"/>
            <a:ext cx="8568951" cy="1504528"/>
          </a:xfr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第五节 </a:t>
            </a:r>
            <a:r>
              <a:rPr lang="en-US" altLang="zh-CN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微积分实际应用举例</a:t>
            </a:r>
            <a:b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981200" y="1484784"/>
            <a:ext cx="586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一、微元法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1981200" y="2141984"/>
            <a:ext cx="640722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二、定积分在物理上的应用</a:t>
            </a:r>
          </a:p>
        </p:txBody>
      </p:sp>
      <p:sp>
        <p:nvSpPr>
          <p:cNvPr id="7" name="矩形 6"/>
          <p:cNvSpPr/>
          <p:nvPr/>
        </p:nvSpPr>
        <p:spPr>
          <a:xfrm>
            <a:off x="1977999" y="3071810"/>
            <a:ext cx="58448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/>
            <a:r>
              <a:rPr lang="zh-CN" altLang="en-US" sz="4000" b="1" dirty="0" smtClean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三、</a:t>
            </a:r>
            <a:r>
              <a:rPr lang="zh-CN" altLang="en-US" sz="4000" b="1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简单数学模型和求解</a:t>
            </a:r>
            <a:endParaRPr lang="zh-CN" altLang="zh-CN" sz="4000" dirty="0">
              <a:solidFill>
                <a:srgbClr val="99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7998" y="3786190"/>
            <a:ext cx="36741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zh-CN" altLang="en-US" sz="4000" b="1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四</a:t>
            </a:r>
            <a:r>
              <a:rPr lang="zh-CN" altLang="en-US" sz="4000" b="1" dirty="0" smtClean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4000" b="1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小    结</a:t>
            </a:r>
            <a:endParaRPr lang="zh-CN" altLang="zh-CN" sz="4000" dirty="0">
              <a:solidFill>
                <a:srgbClr val="99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786413" y="4643446"/>
            <a:ext cx="3428661" cy="804282"/>
          </a:xfrm>
          <a:prstGeom prst="rect">
            <a:avLst/>
          </a:prstGeom>
          <a:solidFill>
            <a:srgbClr val="FFFFCC"/>
          </a:solidFill>
          <a:ln w="9525">
            <a:solidFill>
              <a:srgbClr val="9900FF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重点</a:t>
            </a:r>
            <a:r>
              <a:rPr lang="zh-CN" altLang="en-US" sz="32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：物理应用</a:t>
            </a:r>
            <a:endParaRPr lang="zh-CN" altLang="en-US" sz="3200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9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57158" y="380191"/>
          <a:ext cx="7358114" cy="1154922"/>
        </p:xfrm>
        <a:graphic>
          <a:graphicData uri="http://schemas.openxmlformats.org/presentationml/2006/ole">
            <p:oleObj spid="_x0000_s1019091" name="Document" r:id="rId3" imgW="7540027" imgH="1188237" progId="Word.Document.8">
              <p:embed/>
            </p:oleObj>
          </a:graphicData>
        </a:graphic>
      </p:graphicFrame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214312" y="1500188"/>
            <a:ext cx="11429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法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1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1395409" y="1500174"/>
          <a:ext cx="4748227" cy="584681"/>
        </p:xfrm>
        <a:graphic>
          <a:graphicData uri="http://schemas.openxmlformats.org/presentationml/2006/ole">
            <p:oleObj spid="_x0000_s1019092" name="公式" r:id="rId4" imgW="4889160" imgH="622080" progId="Equation.3">
              <p:embed/>
            </p:oleObj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6143636" y="1500174"/>
          <a:ext cx="1027480" cy="500066"/>
        </p:xfrm>
        <a:graphic>
          <a:graphicData uri="http://schemas.openxmlformats.org/presentationml/2006/ole">
            <p:oleObj spid="_x0000_s1019093" name="公式" r:id="rId5" imgW="469900" imgH="228600" progId="Equation.3">
              <p:embed/>
            </p:oleObj>
          </a:graphicData>
        </a:graphic>
      </p:graphicFrame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250825" y="388938"/>
            <a:ext cx="12192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2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428596" y="5572140"/>
          <a:ext cx="7462838" cy="1031875"/>
        </p:xfrm>
        <a:graphic>
          <a:graphicData uri="http://schemas.openxmlformats.org/presentationml/2006/ole">
            <p:oleObj spid="_x0000_s1019101" name="Equation" r:id="rId6" imgW="7556500" imgH="1143000" progId="Equation.3">
              <p:embed/>
            </p:oleObj>
          </a:graphicData>
        </a:graphic>
      </p:graphicFrame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14282" y="2195508"/>
            <a:ext cx="1406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解法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428596" y="4643446"/>
          <a:ext cx="3697301" cy="564019"/>
        </p:xfrm>
        <a:graphic>
          <a:graphicData uri="http://schemas.openxmlformats.org/presentationml/2006/ole">
            <p:oleObj spid="_x0000_s1019102" name="公式" r:id="rId7" imgW="4076640" imgH="622080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4161697" y="4665674"/>
          <a:ext cx="981807" cy="477838"/>
        </p:xfrm>
        <a:graphic>
          <a:graphicData uri="http://schemas.openxmlformats.org/presentationml/2006/ole">
            <p:oleObj spid="_x0000_s1019103" name="公式" r:id="rId8" imgW="469900" imgH="228600" progId="Equation.3">
              <p:embed/>
            </p:oleObj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1441438" y="2170249"/>
          <a:ext cx="2773372" cy="623742"/>
        </p:xfrm>
        <a:graphic>
          <a:graphicData uri="http://schemas.openxmlformats.org/presentationml/2006/ole">
            <p:oleObj spid="_x0000_s1019104" name="文档" r:id="rId9" imgW="2621913" imgH="592889" progId="Word.Document.8">
              <p:embed/>
            </p:oleObj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4054471" y="2214554"/>
          <a:ext cx="1281112" cy="465138"/>
        </p:xfrm>
        <a:graphic>
          <a:graphicData uri="http://schemas.openxmlformats.org/presentationml/2006/ole">
            <p:oleObj spid="_x0000_s1019105" name="公式" r:id="rId10" imgW="558558" imgH="203112" progId="Equation.3">
              <p:embed/>
            </p:oleObj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360372" y="3357562"/>
          <a:ext cx="5640388" cy="1135062"/>
        </p:xfrm>
        <a:graphic>
          <a:graphicData uri="http://schemas.openxmlformats.org/presentationml/2006/ole">
            <p:oleObj spid="_x0000_s1019106" name="公式" r:id="rId11" imgW="2590800" imgH="520700" progId="Equation.3">
              <p:embed/>
            </p:oleObj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292096" y="2824254"/>
          <a:ext cx="4922846" cy="533308"/>
        </p:xfrm>
        <a:graphic>
          <a:graphicData uri="http://schemas.openxmlformats.org/presentationml/2006/ole">
            <p:oleObj spid="_x0000_s1019107" name="文档" r:id="rId12" imgW="3900883" imgH="428586" progId="Word.Document.8">
              <p:embed/>
            </p:oleObj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5184805" y="2794017"/>
            <a:ext cx="3673475" cy="2992437"/>
            <a:chOff x="5291138" y="404813"/>
            <a:chExt cx="3673475" cy="2992437"/>
          </a:xfrm>
        </p:grpSpPr>
        <p:graphicFrame>
          <p:nvGraphicFramePr>
            <p:cNvPr id="24" name="Object 9"/>
            <p:cNvGraphicFramePr>
              <a:graphicFrameLocks noChangeAspect="1"/>
            </p:cNvGraphicFramePr>
            <p:nvPr/>
          </p:nvGraphicFramePr>
          <p:xfrm>
            <a:off x="5291138" y="404813"/>
            <a:ext cx="3673475" cy="2992437"/>
          </p:xfrm>
          <a:graphic>
            <a:graphicData uri="http://schemas.openxmlformats.org/presentationml/2006/ole">
              <p:oleObj spid="_x0000_s1019108" name="图片" r:id="rId13" imgW="2744724" imgH="1828800" progId="Word.Picture.8">
                <p:embed/>
              </p:oleObj>
            </a:graphicData>
          </a:graphic>
        </p:graphicFrame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7164388" y="1196975"/>
              <a:ext cx="0" cy="8636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H="1">
              <a:off x="6372225" y="1773238"/>
              <a:ext cx="215900" cy="50323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7667625" y="1773238"/>
              <a:ext cx="144463" cy="57626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aphicFrame>
          <p:nvGraphicFramePr>
            <p:cNvPr id="28" name="Object 13"/>
            <p:cNvGraphicFramePr>
              <a:graphicFrameLocks noChangeAspect="1"/>
            </p:cNvGraphicFramePr>
            <p:nvPr/>
          </p:nvGraphicFramePr>
          <p:xfrm>
            <a:off x="6042025" y="2286000"/>
            <a:ext cx="2706688" cy="303213"/>
          </p:xfrm>
          <a:graphic>
            <a:graphicData uri="http://schemas.openxmlformats.org/presentationml/2006/ole">
              <p:oleObj spid="_x0000_s1019109" name="公式" r:id="rId14" imgW="3495586" imgH="371377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11484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utoUpdateAnimBg="0"/>
      <p:bldP spid="1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259705" y="609600"/>
            <a:ext cx="7128719" cy="1143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二、定积分在物理上的应用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679575" y="2959110"/>
            <a:ext cx="397125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 smtClean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变力沿直线所作的功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676400" y="3643322"/>
            <a:ext cx="41910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 b="1" dirty="0" smtClean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水压力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91680" y="1556792"/>
            <a:ext cx="144652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、质量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94830" y="2189219"/>
            <a:ext cx="1805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、总电量</a:t>
            </a:r>
            <a:endParaRPr lang="zh-CN" altLang="en-US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82957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7972589"/>
              </p:ext>
            </p:extLst>
          </p:nvPr>
        </p:nvGraphicFramePr>
        <p:xfrm>
          <a:off x="6496935" y="3641824"/>
          <a:ext cx="20882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 </a:t>
                      </a:r>
                      <a:endParaRPr lang="zh-CN" sz="1200" dirty="0">
                        <a:effectLst/>
                      </a:endParaRP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          6     x</a:t>
                      </a:r>
                      <a:endParaRPr lang="zh-CN" sz="1200" dirty="0">
                        <a:effectLst/>
                      </a:endParaRPr>
                    </a:p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496935" y="2900563"/>
            <a:ext cx="1872208" cy="576064"/>
            <a:chOff x="0" y="61"/>
            <a:chExt cx="20000" cy="19939"/>
          </a:xfrm>
        </p:grpSpPr>
        <p:sp>
          <p:nvSpPr>
            <p:cNvPr id="4" name="Line 10"/>
            <p:cNvSpPr>
              <a:spLocks noChangeShapeType="1"/>
            </p:cNvSpPr>
            <p:nvPr/>
          </p:nvSpPr>
          <p:spPr bwMode="auto">
            <a:xfrm>
              <a:off x="575" y="19873"/>
              <a:ext cx="19425" cy="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575" y="19873"/>
              <a:ext cx="2169" cy="1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575" y="19873"/>
              <a:ext cx="12954" cy="127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0" y="61"/>
              <a:ext cx="12" cy="1993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13948" y="61"/>
              <a:ext cx="12" cy="1993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63701" y="307181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446303" y="1700808"/>
            <a:ext cx="1224548" cy="52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3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23528" y="44624"/>
            <a:ext cx="7128719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二、定积分在物理上的应用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95536" y="1031391"/>
            <a:ext cx="144492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、质量</a:t>
            </a:r>
          </a:p>
        </p:txBody>
      </p:sp>
      <p:graphicFrame>
        <p:nvGraphicFramePr>
          <p:cNvPr id="1046564" name="Object 36"/>
          <p:cNvGraphicFramePr>
            <a:graphicFrameLocks noChangeAspect="1"/>
          </p:cNvGraphicFramePr>
          <p:nvPr/>
        </p:nvGraphicFramePr>
        <p:xfrm>
          <a:off x="142844" y="1782763"/>
          <a:ext cx="8215370" cy="1146171"/>
        </p:xfrm>
        <a:graphic>
          <a:graphicData uri="http://schemas.openxmlformats.org/presentationml/2006/ole">
            <p:oleObj spid="_x0000_s1046564" name="Document" r:id="rId3" imgW="8921348" imgH="1253875" progId="Word.Document.8">
              <p:embed/>
            </p:oleObj>
          </a:graphicData>
        </a:graphic>
      </p:graphicFrame>
      <p:graphicFrame>
        <p:nvGraphicFramePr>
          <p:cNvPr id="1046565" name="Object 37"/>
          <p:cNvGraphicFramePr>
            <a:graphicFrameLocks noChangeAspect="1"/>
          </p:cNvGraphicFramePr>
          <p:nvPr/>
        </p:nvGraphicFramePr>
        <p:xfrm>
          <a:off x="474557" y="3090067"/>
          <a:ext cx="5454765" cy="1500198"/>
        </p:xfrm>
        <a:graphic>
          <a:graphicData uri="http://schemas.openxmlformats.org/presentationml/2006/ole">
            <p:oleObj spid="_x0000_s1046565" name="Document" r:id="rId4" imgW="6142103" imgH="1685561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500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986" name="Object 2"/>
          <p:cNvGraphicFramePr>
            <a:graphicFrameLocks noChangeAspect="1"/>
          </p:cNvGraphicFramePr>
          <p:nvPr/>
        </p:nvGraphicFramePr>
        <p:xfrm>
          <a:off x="281613" y="857232"/>
          <a:ext cx="8505229" cy="1023173"/>
        </p:xfrm>
        <a:graphic>
          <a:graphicData uri="http://schemas.openxmlformats.org/presentationml/2006/ole">
            <p:oleObj spid="_x0000_s1065986" name="Document" r:id="rId3" imgW="9577684" imgH="1036123" progId="Word.Document.8">
              <p:embed/>
            </p:oleObj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1857364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176810" y="785794"/>
            <a:ext cx="1224548" cy="52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4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1065987" name="Object 3"/>
          <p:cNvGraphicFramePr>
            <a:graphicFrameLocks noChangeAspect="1"/>
          </p:cNvGraphicFramePr>
          <p:nvPr/>
        </p:nvGraphicFramePr>
        <p:xfrm>
          <a:off x="500034" y="1947849"/>
          <a:ext cx="7020262" cy="2357454"/>
        </p:xfrm>
        <a:graphic>
          <a:graphicData uri="http://schemas.openxmlformats.org/presentationml/2006/ole">
            <p:oleObj spid="_x0000_s1065987" name="Document" r:id="rId4" imgW="7645770" imgH="2565782" progId="Word.Document.8">
              <p:embed/>
            </p:oleObj>
          </a:graphicData>
        </a:graphic>
      </p:graphicFrame>
      <p:graphicFrame>
        <p:nvGraphicFramePr>
          <p:cNvPr id="1065988" name="Object 4"/>
          <p:cNvGraphicFramePr>
            <a:graphicFrameLocks noChangeAspect="1"/>
          </p:cNvGraphicFramePr>
          <p:nvPr/>
        </p:nvGraphicFramePr>
        <p:xfrm>
          <a:off x="463946" y="4429132"/>
          <a:ext cx="6894136" cy="2286016"/>
        </p:xfrm>
        <a:graphic>
          <a:graphicData uri="http://schemas.openxmlformats.org/presentationml/2006/ole">
            <p:oleObj spid="_x0000_s1065988" name="Document" r:id="rId5" imgW="7743326" imgH="2584863" progId="Word.Document.8">
              <p:embed/>
            </p:oleObj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2115" y="214290"/>
            <a:ext cx="1805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、总电量</a:t>
            </a:r>
            <a:endParaRPr lang="zh-CN" altLang="en-US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968375" y="1600200"/>
          <a:ext cx="7165975" cy="2343150"/>
        </p:xfrm>
        <a:graphic>
          <a:graphicData uri="http://schemas.openxmlformats.org/presentationml/2006/ole">
            <p:oleObj spid="_x0000_s1021988" name="文档" r:id="rId3" imgW="7060113" imgH="2310262" progId="Word.Document.8">
              <p:embed/>
            </p:oleObj>
          </a:graphicData>
        </a:graphic>
      </p:graphicFrame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914400" y="3997325"/>
          <a:ext cx="7391400" cy="1366838"/>
        </p:xfrm>
        <a:graphic>
          <a:graphicData uri="http://schemas.openxmlformats.org/presentationml/2006/ole">
            <p:oleObj spid="_x0000_s1021989" name="文档" r:id="rId4" imgW="7402505" imgH="1387682" progId="Word.Document.8">
              <p:embed/>
            </p:oleObj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560" y="846725"/>
            <a:ext cx="397125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变力沿直线所作的功</a:t>
            </a:r>
          </a:p>
        </p:txBody>
      </p:sp>
    </p:spTree>
    <p:extLst>
      <p:ext uri="{BB962C8B-B14F-4D97-AF65-F5344CB8AC3E}">
        <p14:creationId xmlns:p14="http://schemas.microsoft.com/office/powerpoint/2010/main" xmlns="" val="4047094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4800600" y="762000"/>
            <a:ext cx="3810000" cy="2819400"/>
            <a:chOff x="2736" y="1506"/>
            <a:chExt cx="2400" cy="1776"/>
          </a:xfrm>
        </p:grpSpPr>
        <p:grpSp>
          <p:nvGrpSpPr>
            <p:cNvPr id="57347" name="Group 3"/>
            <p:cNvGrpSpPr>
              <a:grpSpLocks/>
            </p:cNvGrpSpPr>
            <p:nvPr/>
          </p:nvGrpSpPr>
          <p:grpSpPr bwMode="auto">
            <a:xfrm>
              <a:off x="2736" y="1506"/>
              <a:ext cx="2400" cy="1776"/>
              <a:chOff x="2687" y="410"/>
              <a:chExt cx="2725" cy="2950"/>
            </a:xfrm>
          </p:grpSpPr>
          <p:sp>
            <p:nvSpPr>
              <p:cNvPr id="57348" name="Rectangle 4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7349" name="Group 5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57350" name="AutoShape 6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51" name="AutoShape 7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52" name="AutoShape 8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53" name="AutoShape 9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7354" name="Text Box 10"/>
            <p:cNvSpPr txBox="1">
              <a:spLocks noChangeArrowheads="1"/>
            </p:cNvSpPr>
            <p:nvPr/>
          </p:nvSpPr>
          <p:spPr bwMode="auto">
            <a:xfrm>
              <a:off x="3264" y="3088"/>
              <a:ext cx="13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200" b="1">
                  <a:ea typeface="黑体" pitchFamily="2" charset="-122"/>
                </a:rPr>
                <a:t>点击图片任意处播放</a:t>
              </a:r>
              <a:r>
                <a:rPr lang="en-US" altLang="zh-CN" sz="1200" b="1">
                  <a:ea typeface="黑体" pitchFamily="2" charset="-122"/>
                </a:rPr>
                <a:t>\</a:t>
              </a:r>
              <a:r>
                <a:rPr lang="zh-CN" altLang="en-US" sz="1200" b="1">
                  <a:ea typeface="黑体" pitchFamily="2" charset="-122"/>
                </a:rPr>
                <a:t>暂停</a:t>
              </a:r>
            </a:p>
          </p:txBody>
        </p:sp>
      </p:grpSp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998538" y="857250"/>
          <a:ext cx="3476625" cy="2419350"/>
        </p:xfrm>
        <a:graphic>
          <a:graphicData uri="http://schemas.openxmlformats.org/presentationml/2006/ole">
            <p:oleObj spid="_x0000_s1023131" name="Document" r:id="rId5" imgW="3543869" imgH="2374710" progId="Word.Document.8">
              <p:embed/>
            </p:oleObj>
          </a:graphicData>
        </a:graphic>
      </p:graphicFrame>
      <p:pic>
        <p:nvPicPr>
          <p:cNvPr id="57356" name="抽水作功(6-5).AVI">
            <a:hlinkClick r:id="" action="ppaction://ole?verb=0"/>
          </p:cNvPr>
          <p:cNvPicPr>
            <a:picLocks noGrp="1" noChangeAspect="1" noChangeArrowheads="1"/>
          </p:cNvPicPr>
          <p:nvPr>
            <p:ph type="media" sz="half" idx="2"/>
            <a:videoFile r:link="rId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90600"/>
            <a:ext cx="3048000" cy="2286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762000" y="3505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1447800" y="35194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建立坐标系如图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076950" y="4019550"/>
            <a:ext cx="1447800" cy="1054100"/>
          </a:xfrm>
          <a:prstGeom prst="rect">
            <a:avLst/>
          </a:prstGeom>
          <a:solidFill>
            <a:srgbClr val="C1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0" name="Rectangle 16" descr="宽上对角线"/>
          <p:cNvSpPr>
            <a:spLocks noChangeArrowheads="1"/>
          </p:cNvSpPr>
          <p:nvPr/>
        </p:nvSpPr>
        <p:spPr bwMode="auto">
          <a:xfrm>
            <a:off x="6089650" y="4311650"/>
            <a:ext cx="1441450" cy="228600"/>
          </a:xfrm>
          <a:prstGeom prst="rect">
            <a:avLst/>
          </a:prstGeom>
          <a:pattFill prst="wdUpDiag">
            <a:fgClr>
              <a:srgbClr val="FF33CC"/>
            </a:fgClr>
            <a:bgClr>
              <a:srgbClr val="FFFFFF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361" name="Group 17"/>
          <p:cNvGrpSpPr>
            <a:grpSpLocks/>
          </p:cNvGrpSpPr>
          <p:nvPr/>
        </p:nvGrpSpPr>
        <p:grpSpPr bwMode="auto">
          <a:xfrm>
            <a:off x="5867400" y="3810000"/>
            <a:ext cx="1828800" cy="1889125"/>
            <a:chOff x="3888" y="1268"/>
            <a:chExt cx="1152" cy="1190"/>
          </a:xfrm>
        </p:grpSpPr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3888" y="1392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7363" name="Object 19"/>
            <p:cNvGraphicFramePr>
              <a:graphicFrameLocks noChangeAspect="1"/>
            </p:cNvGraphicFramePr>
            <p:nvPr/>
          </p:nvGraphicFramePr>
          <p:xfrm>
            <a:off x="4520" y="2332"/>
            <a:ext cx="132" cy="126"/>
          </p:xfrm>
          <a:graphic>
            <a:graphicData uri="http://schemas.openxmlformats.org/presentationml/2006/ole">
              <p:oleObj spid="_x0000_s1023132" name="公式" r:id="rId7" imgW="266469" imgH="253780" progId="Equation.3">
                <p:embed/>
              </p:oleObj>
            </a:graphicData>
          </a:graphic>
        </p:graphicFrame>
        <p:graphicFrame>
          <p:nvGraphicFramePr>
            <p:cNvPr id="57364" name="Object 20"/>
            <p:cNvGraphicFramePr>
              <a:graphicFrameLocks noChangeAspect="1"/>
            </p:cNvGraphicFramePr>
            <p:nvPr/>
          </p:nvGraphicFramePr>
          <p:xfrm>
            <a:off x="4444" y="1268"/>
            <a:ext cx="115" cy="127"/>
          </p:xfrm>
          <a:graphic>
            <a:graphicData uri="http://schemas.openxmlformats.org/presentationml/2006/ole">
              <p:oleObj spid="_x0000_s1023133" name="公式" r:id="rId8" imgW="228501" imgH="253890" progId="Equation.3">
                <p:embed/>
              </p:oleObj>
            </a:graphicData>
          </a:graphic>
        </p:graphicFrame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>
              <a:off x="4484" y="1392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7366" name="Object 22"/>
          <p:cNvGraphicFramePr>
            <a:graphicFrameLocks noChangeAspect="1"/>
          </p:cNvGraphicFramePr>
          <p:nvPr/>
        </p:nvGraphicFramePr>
        <p:xfrm>
          <a:off x="6838950" y="4151313"/>
          <a:ext cx="171450" cy="161925"/>
        </p:xfrm>
        <a:graphic>
          <a:graphicData uri="http://schemas.openxmlformats.org/presentationml/2006/ole">
            <p:oleObj spid="_x0000_s1023134" name="公式" r:id="rId9" imgW="257053" imgH="247813" progId="Equation.3">
              <p:embed/>
            </p:oleObj>
          </a:graphicData>
        </a:graphic>
      </p:graphicFrame>
      <p:graphicFrame>
        <p:nvGraphicFramePr>
          <p:cNvPr id="57367" name="Object 23"/>
          <p:cNvGraphicFramePr>
            <a:graphicFrameLocks noChangeAspect="1"/>
          </p:cNvGraphicFramePr>
          <p:nvPr/>
        </p:nvGraphicFramePr>
        <p:xfrm>
          <a:off x="6832600" y="4568825"/>
          <a:ext cx="666750" cy="215900"/>
        </p:xfrm>
        <a:graphic>
          <a:graphicData uri="http://schemas.openxmlformats.org/presentationml/2006/ole">
            <p:oleObj spid="_x0000_s1023135" name="公式" r:id="rId10" imgW="1009488" imgH="323931" progId="Equation.3">
              <p:embed/>
            </p:oleObj>
          </a:graphicData>
        </a:graphic>
      </p:graphicFrame>
      <p:graphicFrame>
        <p:nvGraphicFramePr>
          <p:cNvPr id="57368" name="Object 24"/>
          <p:cNvGraphicFramePr>
            <a:graphicFrameLocks noChangeAspect="1"/>
          </p:cNvGraphicFramePr>
          <p:nvPr/>
        </p:nvGraphicFramePr>
        <p:xfrm>
          <a:off x="1104900" y="4114800"/>
          <a:ext cx="2667000" cy="603250"/>
        </p:xfrm>
        <a:graphic>
          <a:graphicData uri="http://schemas.openxmlformats.org/presentationml/2006/ole">
            <p:oleObj spid="_x0000_s1023136" name="文档" r:id="rId11" imgW="2660490" imgH="601942" progId="Word.Document.8">
              <p:embed/>
            </p:oleObj>
          </a:graphicData>
        </a:graphic>
      </p:graphicFrame>
      <p:graphicFrame>
        <p:nvGraphicFramePr>
          <p:cNvPr id="57369" name="Object 25"/>
          <p:cNvGraphicFramePr>
            <a:graphicFrameLocks noChangeAspect="1"/>
          </p:cNvGraphicFramePr>
          <p:nvPr/>
        </p:nvGraphicFramePr>
        <p:xfrm>
          <a:off x="3543300" y="4222750"/>
          <a:ext cx="1333500" cy="404813"/>
        </p:xfrm>
        <a:graphic>
          <a:graphicData uri="http://schemas.openxmlformats.org/presentationml/2006/ole">
            <p:oleObj spid="_x0000_s1023137" name="公式" r:id="rId12" imgW="1332921" imgH="406224" progId="Equation.3">
              <p:embed/>
            </p:oleObj>
          </a:graphicData>
        </a:graphic>
      </p:graphicFrame>
      <p:graphicFrame>
        <p:nvGraphicFramePr>
          <p:cNvPr id="57370" name="Object 26"/>
          <p:cNvGraphicFramePr>
            <a:graphicFrameLocks noChangeAspect="1"/>
          </p:cNvGraphicFramePr>
          <p:nvPr/>
        </p:nvGraphicFramePr>
        <p:xfrm>
          <a:off x="6673850" y="5105400"/>
          <a:ext cx="107950" cy="165100"/>
        </p:xfrm>
        <a:graphic>
          <a:graphicData uri="http://schemas.openxmlformats.org/presentationml/2006/ole">
            <p:oleObj spid="_x0000_s1023138" name="公式" r:id="rId13" imgW="215806" imgH="330057" progId="Equation.3">
              <p:embed/>
            </p:oleObj>
          </a:graphicData>
        </a:graphic>
      </p:graphicFrame>
      <p:graphicFrame>
        <p:nvGraphicFramePr>
          <p:cNvPr id="57371" name="Object 27"/>
          <p:cNvGraphicFramePr>
            <a:graphicFrameLocks noChangeAspect="1"/>
          </p:cNvGraphicFramePr>
          <p:nvPr/>
        </p:nvGraphicFramePr>
        <p:xfrm>
          <a:off x="1066800" y="4724400"/>
          <a:ext cx="4178300" cy="592138"/>
        </p:xfrm>
        <a:graphic>
          <a:graphicData uri="http://schemas.openxmlformats.org/presentationml/2006/ole">
            <p:oleObj spid="_x0000_s1023139" name="文档" r:id="rId14" imgW="4013200" imgH="594360" progId="Word.Document.8">
              <p:embed/>
            </p:oleObj>
          </a:graphicData>
        </a:graphic>
      </p:graphicFrame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685800" y="852488"/>
            <a:ext cx="1295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5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40555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573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 nodeType="clickPar">
                      <p:stCondLst>
                        <p:cond delay="0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5" dur="1" fill="hold"/>
                                        <p:tgtEl>
                                          <p:spTgt spid="573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356"/>
                  </p:tgtEl>
                </p:cond>
              </p:nextCondLst>
            </p:seq>
            <p:video>
              <p:cMediaNode>
                <p:cTn id="5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7356"/>
                </p:tgtEl>
              </p:cMediaNode>
            </p:video>
          </p:childTnLst>
        </p:cTn>
      </p:par>
    </p:tnLst>
    <p:bldLst>
      <p:bldP spid="57357" grpId="0" autoUpdateAnimBg="0"/>
      <p:bldP spid="57358" grpId="0" autoUpdateAnimBg="0"/>
      <p:bldP spid="57359" grpId="0" animBg="1"/>
      <p:bldP spid="573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5791200" y="1235075"/>
            <a:ext cx="1828800" cy="1889125"/>
            <a:chOff x="3696" y="684"/>
            <a:chExt cx="1152" cy="1190"/>
          </a:xfrm>
        </p:grpSpPr>
        <p:sp>
          <p:nvSpPr>
            <p:cNvPr id="58371" name="Rectangle 3"/>
            <p:cNvSpPr>
              <a:spLocks noChangeArrowheads="1"/>
            </p:cNvSpPr>
            <p:nvPr/>
          </p:nvSpPr>
          <p:spPr bwMode="auto">
            <a:xfrm>
              <a:off x="3828" y="816"/>
              <a:ext cx="912" cy="664"/>
            </a:xfrm>
            <a:prstGeom prst="rect">
              <a:avLst/>
            </a:prstGeom>
            <a:solidFill>
              <a:srgbClr val="C1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2" name="Rectangle 4" descr="宽上对角线"/>
            <p:cNvSpPr>
              <a:spLocks noChangeArrowheads="1"/>
            </p:cNvSpPr>
            <p:nvPr/>
          </p:nvSpPr>
          <p:spPr bwMode="auto">
            <a:xfrm>
              <a:off x="3836" y="1000"/>
              <a:ext cx="908" cy="144"/>
            </a:xfrm>
            <a:prstGeom prst="rect">
              <a:avLst/>
            </a:prstGeom>
            <a:pattFill prst="wdUpDiag">
              <a:fgClr>
                <a:srgbClr val="FF33CC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373" name="Group 5"/>
            <p:cNvGrpSpPr>
              <a:grpSpLocks/>
            </p:cNvGrpSpPr>
            <p:nvPr/>
          </p:nvGrpSpPr>
          <p:grpSpPr bwMode="auto">
            <a:xfrm>
              <a:off x="3696" y="684"/>
              <a:ext cx="1152" cy="1190"/>
              <a:chOff x="3888" y="1268"/>
              <a:chExt cx="1152" cy="1190"/>
            </a:xfrm>
          </p:grpSpPr>
          <p:sp>
            <p:nvSpPr>
              <p:cNvPr id="58374" name="Line 6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8375" name="Object 7"/>
              <p:cNvGraphicFramePr>
                <a:graphicFrameLocks noChangeAspect="1"/>
              </p:cNvGraphicFramePr>
              <p:nvPr/>
            </p:nvGraphicFramePr>
            <p:xfrm>
              <a:off x="4520" y="2332"/>
              <a:ext cx="132" cy="126"/>
            </p:xfrm>
            <a:graphic>
              <a:graphicData uri="http://schemas.openxmlformats.org/presentationml/2006/ole">
                <p:oleObj spid="_x0000_s1024172" name="公式" r:id="rId3" imgW="266469" imgH="253780" progId="Equation.3">
                  <p:embed/>
                </p:oleObj>
              </a:graphicData>
            </a:graphic>
          </p:graphicFrame>
          <p:graphicFrame>
            <p:nvGraphicFramePr>
              <p:cNvPr id="58376" name="Object 8"/>
              <p:cNvGraphicFramePr>
                <a:graphicFrameLocks noChangeAspect="1"/>
              </p:cNvGraphicFramePr>
              <p:nvPr/>
            </p:nvGraphicFramePr>
            <p:xfrm>
              <a:off x="4444" y="1268"/>
              <a:ext cx="115" cy="127"/>
            </p:xfrm>
            <a:graphic>
              <a:graphicData uri="http://schemas.openxmlformats.org/presentationml/2006/ole">
                <p:oleObj spid="_x0000_s1024173" name="公式" r:id="rId4" imgW="228501" imgH="253890" progId="Equation.3">
                  <p:embed/>
                </p:oleObj>
              </a:graphicData>
            </a:graphic>
          </p:graphicFrame>
          <p:sp>
            <p:nvSpPr>
              <p:cNvPr id="58377" name="Line 9"/>
              <p:cNvSpPr>
                <a:spLocks noChangeShapeType="1"/>
              </p:cNvSpPr>
              <p:nvPr/>
            </p:nvSpPr>
            <p:spPr bwMode="auto">
              <a:xfrm>
                <a:off x="4484" y="1392"/>
                <a:ext cx="0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8378" name="Object 10"/>
            <p:cNvGraphicFramePr>
              <a:graphicFrameLocks noChangeAspect="1"/>
            </p:cNvGraphicFramePr>
            <p:nvPr/>
          </p:nvGraphicFramePr>
          <p:xfrm>
            <a:off x="4308" y="899"/>
            <a:ext cx="108" cy="102"/>
          </p:xfrm>
          <a:graphic>
            <a:graphicData uri="http://schemas.openxmlformats.org/presentationml/2006/ole">
              <p:oleObj spid="_x0000_s1024174" name="公式" r:id="rId5" imgW="257053" imgH="247813" progId="Equation.3">
                <p:embed/>
              </p:oleObj>
            </a:graphicData>
          </a:graphic>
        </p:graphicFrame>
        <p:graphicFrame>
          <p:nvGraphicFramePr>
            <p:cNvPr id="58379" name="Object 11"/>
            <p:cNvGraphicFramePr>
              <a:graphicFrameLocks noChangeAspect="1"/>
            </p:cNvGraphicFramePr>
            <p:nvPr/>
          </p:nvGraphicFramePr>
          <p:xfrm>
            <a:off x="4304" y="1162"/>
            <a:ext cx="420" cy="136"/>
          </p:xfrm>
          <a:graphic>
            <a:graphicData uri="http://schemas.openxmlformats.org/presentationml/2006/ole">
              <p:oleObj spid="_x0000_s1024175" name="公式" r:id="rId6" imgW="1009488" imgH="323931" progId="Equation.3">
                <p:embed/>
              </p:oleObj>
            </a:graphicData>
          </a:graphic>
        </p:graphicFrame>
        <p:graphicFrame>
          <p:nvGraphicFramePr>
            <p:cNvPr id="58380" name="Object 12"/>
            <p:cNvGraphicFramePr>
              <a:graphicFrameLocks noChangeAspect="1"/>
            </p:cNvGraphicFramePr>
            <p:nvPr/>
          </p:nvGraphicFramePr>
          <p:xfrm>
            <a:off x="4204" y="1500"/>
            <a:ext cx="68" cy="104"/>
          </p:xfrm>
          <a:graphic>
            <a:graphicData uri="http://schemas.openxmlformats.org/presentationml/2006/ole">
              <p:oleObj spid="_x0000_s1024176" name="公式" r:id="rId7" imgW="215806" imgH="330057" progId="Equation.3">
                <p:embed/>
              </p:oleObj>
            </a:graphicData>
          </a:graphic>
        </p:graphicFrame>
      </p:grp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914400" y="12192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这一薄层水的重力为</a:t>
            </a:r>
          </a:p>
        </p:txBody>
      </p:sp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1746250" y="1955800"/>
          <a:ext cx="1574800" cy="392113"/>
        </p:xfrm>
        <a:graphic>
          <a:graphicData uri="http://schemas.openxmlformats.org/presentationml/2006/ole">
            <p:oleObj spid="_x0000_s1024177" name="公式" r:id="rId8" imgW="1574800" imgH="393700" progId="Equation.3">
              <p:embed/>
            </p:oleObj>
          </a:graphicData>
        </a:graphic>
      </p:graphicFrame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914400" y="2743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功元素为</a:t>
            </a:r>
          </a:p>
        </p:txBody>
      </p:sp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2660650" y="2882900"/>
          <a:ext cx="2692400" cy="354013"/>
        </p:xfrm>
        <a:graphic>
          <a:graphicData uri="http://schemas.openxmlformats.org/presentationml/2006/ole">
            <p:oleObj spid="_x0000_s1024178" name="公式" r:id="rId9" imgW="2692400" imgH="355600" progId="Equation.3">
              <p:embed/>
            </p:oleObj>
          </a:graphicData>
        </a:graphic>
      </p:graphicFrame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1320800" y="3562350"/>
          <a:ext cx="2768600" cy="698500"/>
        </p:xfrm>
        <a:graphic>
          <a:graphicData uri="http://schemas.openxmlformats.org/presentationml/2006/ole">
            <p:oleObj spid="_x0000_s1024179" name="公式" r:id="rId10" imgW="2768600" imgH="698500" progId="Equation.3">
              <p:embed/>
            </p:oleObj>
          </a:graphicData>
        </a:graphic>
      </p:graphicFrame>
      <p:graphicFrame>
        <p:nvGraphicFramePr>
          <p:cNvPr id="58386" name="Object 18"/>
          <p:cNvGraphicFramePr>
            <a:graphicFrameLocks noChangeAspect="1"/>
          </p:cNvGraphicFramePr>
          <p:nvPr/>
        </p:nvGraphicFramePr>
        <p:xfrm>
          <a:off x="1689100" y="4368800"/>
          <a:ext cx="1981200" cy="1104900"/>
        </p:xfrm>
        <a:graphic>
          <a:graphicData uri="http://schemas.openxmlformats.org/presentationml/2006/ole">
            <p:oleObj spid="_x0000_s1024180" name="公式" r:id="rId11" imgW="1981200" imgH="1104900" progId="Equation.3">
              <p:embed/>
            </p:oleObj>
          </a:graphicData>
        </a:graphic>
      </p:graphicFrame>
      <p:graphicFrame>
        <p:nvGraphicFramePr>
          <p:cNvPr id="58387" name="Object 19"/>
          <p:cNvGraphicFramePr>
            <a:graphicFrameLocks noChangeAspect="1"/>
          </p:cNvGraphicFramePr>
          <p:nvPr/>
        </p:nvGraphicFramePr>
        <p:xfrm>
          <a:off x="3886200" y="4724400"/>
          <a:ext cx="1092200" cy="330200"/>
        </p:xfrm>
        <a:graphic>
          <a:graphicData uri="http://schemas.openxmlformats.org/presentationml/2006/ole">
            <p:oleObj spid="_x0000_s1024181" name="公式" r:id="rId12" imgW="1091726" imgH="330057" progId="Equation.3">
              <p:embed/>
            </p:oleObj>
          </a:graphicData>
        </a:graphic>
      </p:graphicFrame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5029200" y="460692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</a:t>
            </a:r>
            <a:r>
              <a:rPr lang="zh-CN" altLang="en-US" sz="2800" b="1"/>
              <a:t>千焦</a:t>
            </a:r>
            <a:r>
              <a:rPr lang="en-US" altLang="zh-CN" sz="2800" b="1"/>
              <a:t>)</a:t>
            </a:r>
            <a:r>
              <a:rPr lang="zh-CN" altLang="en-US" sz="2800" b="1"/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xmlns="" val="41804999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3" grpId="0" autoUpdateAnimBg="0"/>
      <p:bldP spid="5838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304800" y="23622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 </a:t>
            </a:r>
            <a:r>
              <a:rPr lang="zh-CN" altLang="en-US" sz="2800" b="1" dirty="0">
                <a:ea typeface="黑体" pitchFamily="2" charset="-122"/>
              </a:rPr>
              <a:t> 建立坐标系</a:t>
            </a:r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760413" y="3703638"/>
          <a:ext cx="5602287" cy="523875"/>
        </p:xfrm>
        <a:graphic>
          <a:graphicData uri="http://schemas.openxmlformats.org/presentationml/2006/ole">
            <p:oleObj spid="_x0000_s1027312" name="Equation" r:id="rId3" imgW="2692400" imgH="254000" progId="Equation.3">
              <p:embed/>
            </p:oleObj>
          </a:graphicData>
        </a:graphic>
      </p:graphicFrame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684213" y="4313238"/>
            <a:ext cx="409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第一次锤击时所作的功为</a:t>
            </a:r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5027613" y="4179888"/>
          <a:ext cx="2057400" cy="685800"/>
        </p:xfrm>
        <a:graphic>
          <a:graphicData uri="http://schemas.openxmlformats.org/presentationml/2006/ole">
            <p:oleObj spid="_x0000_s1027313" name="Equation" r:id="rId4" imgW="914400" imgH="304800" progId="Equation.3">
              <p:embed/>
            </p:oleObj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7161213" y="4160838"/>
          <a:ext cx="671512" cy="825500"/>
        </p:xfrm>
        <a:graphic>
          <a:graphicData uri="http://schemas.openxmlformats.org/presentationml/2006/ole">
            <p:oleObj spid="_x0000_s1027314" name="公式" r:id="rId5" imgW="673100" imgH="825500" progId="Equation.3">
              <p:embed/>
            </p:oleObj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4494213" y="5586413"/>
          <a:ext cx="2286000" cy="722312"/>
        </p:xfrm>
        <a:graphic>
          <a:graphicData uri="http://schemas.openxmlformats.org/presentationml/2006/ole">
            <p:oleObj spid="_x0000_s1027315" name="Equation" r:id="rId6" imgW="964781" imgH="304668" progId="Equation.3">
              <p:embed/>
            </p:oleObj>
          </a:graphicData>
        </a:graphic>
      </p:graphicFrame>
      <p:grpSp>
        <p:nvGrpSpPr>
          <p:cNvPr id="114696" name="Group 8"/>
          <p:cNvGrpSpPr>
            <a:grpSpLocks/>
          </p:cNvGrpSpPr>
          <p:nvPr/>
        </p:nvGrpSpPr>
        <p:grpSpPr bwMode="auto">
          <a:xfrm>
            <a:off x="323850" y="404813"/>
            <a:ext cx="7620000" cy="1800225"/>
            <a:chOff x="528" y="624"/>
            <a:chExt cx="4848" cy="1134"/>
          </a:xfrm>
        </p:grpSpPr>
        <p:sp>
          <p:nvSpPr>
            <p:cNvPr id="114697" name="Text Box 9"/>
            <p:cNvSpPr txBox="1">
              <a:spLocks noChangeArrowheads="1"/>
            </p:cNvSpPr>
            <p:nvPr/>
          </p:nvSpPr>
          <p:spPr bwMode="auto">
            <a:xfrm>
              <a:off x="528" y="624"/>
              <a:ext cx="4848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6 </a:t>
              </a:r>
              <a:r>
                <a:rPr lang="en-US" altLang="zh-CN" sz="2800" b="1" dirty="0" smtClean="0">
                  <a:solidFill>
                    <a:srgbClr val="0000FF"/>
                  </a:solidFill>
                </a:rPr>
                <a:t> </a:t>
              </a:r>
              <a:r>
                <a:rPr lang="zh-CN" altLang="en-US" sz="2800" b="1" dirty="0"/>
                <a:t>用铁锤把钉子钉入木板，设木板对铁钉的阻力与铁钉进入木板的深度成正比，铁锤在第一次锤击时将铁钉击入</a:t>
              </a:r>
              <a:r>
                <a:rPr lang="en-US" altLang="zh-CN" sz="2800" b="1" dirty="0"/>
                <a:t>1</a:t>
              </a:r>
              <a:r>
                <a:rPr lang="zh-CN" altLang="en-US" sz="2800" b="1" dirty="0"/>
                <a:t>厘米，若每次锤击所作的功相等，问第   次锤击时又将铁钉击入多少？</a:t>
              </a:r>
            </a:p>
          </p:txBody>
        </p:sp>
        <p:graphicFrame>
          <p:nvGraphicFramePr>
            <p:cNvPr id="114698" name="Object 10"/>
            <p:cNvGraphicFramePr>
              <a:graphicFrameLocks noChangeAspect="1"/>
            </p:cNvGraphicFramePr>
            <p:nvPr/>
          </p:nvGraphicFramePr>
          <p:xfrm>
            <a:off x="2185" y="1528"/>
            <a:ext cx="151" cy="159"/>
          </p:xfrm>
          <a:graphic>
            <a:graphicData uri="http://schemas.openxmlformats.org/presentationml/2006/ole">
              <p:oleObj spid="_x0000_s1027316" name="公式" r:id="rId7" imgW="241195" imgH="253890" progId="Equation.3">
                <p:embed/>
              </p:oleObj>
            </a:graphicData>
          </a:graphic>
        </p:graphicFrame>
      </p:grpSp>
      <p:grpSp>
        <p:nvGrpSpPr>
          <p:cNvPr id="114699" name="Group 11"/>
          <p:cNvGrpSpPr>
            <a:grpSpLocks/>
          </p:cNvGrpSpPr>
          <p:nvPr/>
        </p:nvGrpSpPr>
        <p:grpSpPr bwMode="auto">
          <a:xfrm>
            <a:off x="760413" y="4922838"/>
            <a:ext cx="4724400" cy="701675"/>
            <a:chOff x="768" y="2774"/>
            <a:chExt cx="2976" cy="442"/>
          </a:xfrm>
        </p:grpSpPr>
        <p:sp>
          <p:nvSpPr>
            <p:cNvPr id="114700" name="Rectangle 12"/>
            <p:cNvSpPr>
              <a:spLocks noChangeArrowheads="1"/>
            </p:cNvSpPr>
            <p:nvPr/>
          </p:nvSpPr>
          <p:spPr bwMode="auto">
            <a:xfrm>
              <a:off x="768" y="2774"/>
              <a:ext cx="29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设</a:t>
              </a:r>
              <a:r>
                <a:rPr lang="zh-CN" altLang="en-US" sz="4000" b="1"/>
                <a:t>  </a:t>
              </a:r>
              <a:r>
                <a:rPr lang="zh-CN" altLang="en-US" sz="2800" b="1"/>
                <a:t>次击入的总深度为   厘米</a:t>
              </a:r>
            </a:p>
          </p:txBody>
        </p:sp>
        <p:graphicFrame>
          <p:nvGraphicFramePr>
            <p:cNvPr id="114701" name="Object 13"/>
            <p:cNvGraphicFramePr>
              <a:graphicFrameLocks noChangeAspect="1"/>
            </p:cNvGraphicFramePr>
            <p:nvPr/>
          </p:nvGraphicFramePr>
          <p:xfrm>
            <a:off x="3052" y="2937"/>
            <a:ext cx="151" cy="208"/>
          </p:xfrm>
          <a:graphic>
            <a:graphicData uri="http://schemas.openxmlformats.org/presentationml/2006/ole">
              <p:oleObj spid="_x0000_s1027317" name="公式" r:id="rId8" imgW="241195" imgH="330057" progId="Equation.3">
                <p:embed/>
              </p:oleObj>
            </a:graphicData>
          </a:graphic>
        </p:graphicFrame>
        <p:graphicFrame>
          <p:nvGraphicFramePr>
            <p:cNvPr id="114702" name="Object 14"/>
            <p:cNvGraphicFramePr>
              <a:graphicFrameLocks noChangeAspect="1"/>
            </p:cNvGraphicFramePr>
            <p:nvPr/>
          </p:nvGraphicFramePr>
          <p:xfrm>
            <a:off x="1056" y="2976"/>
            <a:ext cx="151" cy="159"/>
          </p:xfrm>
          <a:graphic>
            <a:graphicData uri="http://schemas.openxmlformats.org/presentationml/2006/ole">
              <p:oleObj spid="_x0000_s1027318" name="公式" r:id="rId9" imgW="241195" imgH="253890" progId="Equation.3">
                <p:embed/>
              </p:oleObj>
            </a:graphicData>
          </a:graphic>
        </p:graphicFrame>
      </p:grpSp>
      <p:grpSp>
        <p:nvGrpSpPr>
          <p:cNvPr id="114703" name="Group 15"/>
          <p:cNvGrpSpPr>
            <a:grpSpLocks/>
          </p:cNvGrpSpPr>
          <p:nvPr/>
        </p:nvGrpSpPr>
        <p:grpSpPr bwMode="auto">
          <a:xfrm>
            <a:off x="684213" y="5608638"/>
            <a:ext cx="3536950" cy="519112"/>
            <a:chOff x="720" y="3340"/>
            <a:chExt cx="2228" cy="327"/>
          </a:xfrm>
        </p:grpSpPr>
        <p:sp>
          <p:nvSpPr>
            <p:cNvPr id="114704" name="Rectangle 16"/>
            <p:cNvSpPr>
              <a:spLocks noChangeArrowheads="1"/>
            </p:cNvSpPr>
            <p:nvPr/>
          </p:nvSpPr>
          <p:spPr bwMode="auto">
            <a:xfrm>
              <a:off x="816" y="3340"/>
              <a:ext cx="21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次锤击所作的总功为</a:t>
              </a:r>
            </a:p>
          </p:txBody>
        </p:sp>
        <p:graphicFrame>
          <p:nvGraphicFramePr>
            <p:cNvPr id="114705" name="Object 17"/>
            <p:cNvGraphicFramePr>
              <a:graphicFrameLocks noChangeAspect="1"/>
            </p:cNvGraphicFramePr>
            <p:nvPr/>
          </p:nvGraphicFramePr>
          <p:xfrm>
            <a:off x="720" y="3456"/>
            <a:ext cx="151" cy="159"/>
          </p:xfrm>
          <a:graphic>
            <a:graphicData uri="http://schemas.openxmlformats.org/presentationml/2006/ole">
              <p:oleObj spid="_x0000_s1027319" name="公式" r:id="rId10" imgW="241195" imgH="253890" progId="Equation.3">
                <p:embed/>
              </p:oleObj>
            </a:graphicData>
          </a:graphic>
        </p:graphicFrame>
      </p:grpSp>
      <p:graphicFrame>
        <p:nvGraphicFramePr>
          <p:cNvPr id="114706" name="Object 18"/>
          <p:cNvGraphicFramePr>
            <a:graphicFrameLocks noChangeAspect="1"/>
          </p:cNvGraphicFramePr>
          <p:nvPr/>
        </p:nvGraphicFramePr>
        <p:xfrm>
          <a:off x="971550" y="3259138"/>
          <a:ext cx="3143250" cy="457200"/>
        </p:xfrm>
        <a:graphic>
          <a:graphicData uri="http://schemas.openxmlformats.org/presentationml/2006/ole">
            <p:oleObj spid="_x0000_s1027320" name="Equation" r:id="rId11" imgW="1651000" imgH="241300" progId="Equation.3">
              <p:embed/>
            </p:oleObj>
          </a:graphicData>
        </a:graphic>
      </p:graphicFrame>
      <p:graphicFrame>
        <p:nvGraphicFramePr>
          <p:cNvPr id="114707" name="Object 19"/>
          <p:cNvGraphicFramePr>
            <a:graphicFrameLocks noChangeAspect="1"/>
          </p:cNvGraphicFramePr>
          <p:nvPr/>
        </p:nvGraphicFramePr>
        <p:xfrm>
          <a:off x="990600" y="2819400"/>
          <a:ext cx="3397250" cy="479425"/>
        </p:xfrm>
        <a:graphic>
          <a:graphicData uri="http://schemas.openxmlformats.org/presentationml/2006/ole">
            <p:oleObj spid="_x0000_s1027321" name="Equation" r:id="rId12" imgW="1701800" imgH="241300" progId="Equation.3">
              <p:embed/>
            </p:oleObj>
          </a:graphicData>
        </a:graphic>
      </p:graphicFrame>
      <p:sp>
        <p:nvSpPr>
          <p:cNvPr id="114708" name="Rectangle 20" descr="宽上对角线"/>
          <p:cNvSpPr>
            <a:spLocks noChangeArrowheads="1"/>
          </p:cNvSpPr>
          <p:nvPr/>
        </p:nvSpPr>
        <p:spPr bwMode="auto">
          <a:xfrm>
            <a:off x="7308850" y="2832100"/>
            <a:ext cx="73025" cy="174625"/>
          </a:xfrm>
          <a:prstGeom prst="rect">
            <a:avLst/>
          </a:prstGeom>
          <a:pattFill prst="wdUpDiag">
            <a:fgClr>
              <a:srgbClr val="FF33CC"/>
            </a:fgClr>
            <a:bgClr>
              <a:srgbClr val="FFFFFF"/>
            </a:bgClr>
          </a:pattFill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709" name="Group 21"/>
          <p:cNvGrpSpPr>
            <a:grpSpLocks/>
          </p:cNvGrpSpPr>
          <p:nvPr/>
        </p:nvGrpSpPr>
        <p:grpSpPr bwMode="auto">
          <a:xfrm>
            <a:off x="6372225" y="2276475"/>
            <a:ext cx="1828800" cy="1584325"/>
            <a:chOff x="3888" y="1268"/>
            <a:chExt cx="1152" cy="1190"/>
          </a:xfrm>
        </p:grpSpPr>
        <p:sp>
          <p:nvSpPr>
            <p:cNvPr id="114710" name="Line 22"/>
            <p:cNvSpPr>
              <a:spLocks noChangeShapeType="1"/>
            </p:cNvSpPr>
            <p:nvPr/>
          </p:nvSpPr>
          <p:spPr bwMode="auto">
            <a:xfrm>
              <a:off x="3888" y="1392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4711" name="Object 23"/>
            <p:cNvGraphicFramePr>
              <a:graphicFrameLocks noChangeAspect="1"/>
            </p:cNvGraphicFramePr>
            <p:nvPr/>
          </p:nvGraphicFramePr>
          <p:xfrm>
            <a:off x="4520" y="2332"/>
            <a:ext cx="132" cy="126"/>
          </p:xfrm>
          <a:graphic>
            <a:graphicData uri="http://schemas.openxmlformats.org/presentationml/2006/ole">
              <p:oleObj spid="_x0000_s1027322" name="公式" r:id="rId13" imgW="266469" imgH="253780" progId="Equation.3">
                <p:embed/>
              </p:oleObj>
            </a:graphicData>
          </a:graphic>
        </p:graphicFrame>
        <p:graphicFrame>
          <p:nvGraphicFramePr>
            <p:cNvPr id="114712" name="Object 24"/>
            <p:cNvGraphicFramePr>
              <a:graphicFrameLocks noChangeAspect="1"/>
            </p:cNvGraphicFramePr>
            <p:nvPr/>
          </p:nvGraphicFramePr>
          <p:xfrm>
            <a:off x="4444" y="1268"/>
            <a:ext cx="115" cy="127"/>
          </p:xfrm>
          <a:graphic>
            <a:graphicData uri="http://schemas.openxmlformats.org/presentationml/2006/ole">
              <p:oleObj spid="_x0000_s1027323" name="公式" r:id="rId14" imgW="228501" imgH="253890" progId="Equation.3">
                <p:embed/>
              </p:oleObj>
            </a:graphicData>
          </a:graphic>
        </p:graphicFrame>
        <p:sp>
          <p:nvSpPr>
            <p:cNvPr id="114713" name="Line 25"/>
            <p:cNvSpPr>
              <a:spLocks noChangeShapeType="1"/>
            </p:cNvSpPr>
            <p:nvPr/>
          </p:nvSpPr>
          <p:spPr bwMode="auto">
            <a:xfrm>
              <a:off x="4484" y="1392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4714" name="Object 26"/>
          <p:cNvGraphicFramePr>
            <a:graphicFrameLocks noChangeAspect="1"/>
          </p:cNvGraphicFramePr>
          <p:nvPr/>
        </p:nvGraphicFramePr>
        <p:xfrm>
          <a:off x="7343775" y="2617788"/>
          <a:ext cx="171450" cy="161925"/>
        </p:xfrm>
        <a:graphic>
          <a:graphicData uri="http://schemas.openxmlformats.org/presentationml/2006/ole">
            <p:oleObj spid="_x0000_s1027324" name="公式" r:id="rId15" imgW="257053" imgH="247813" progId="Equation.3">
              <p:embed/>
            </p:oleObj>
          </a:graphicData>
        </a:graphic>
      </p:graphicFrame>
      <p:graphicFrame>
        <p:nvGraphicFramePr>
          <p:cNvPr id="114715" name="Object 27"/>
          <p:cNvGraphicFramePr>
            <a:graphicFrameLocks noChangeAspect="1"/>
          </p:cNvGraphicFramePr>
          <p:nvPr/>
        </p:nvGraphicFramePr>
        <p:xfrm>
          <a:off x="7345363" y="3038475"/>
          <a:ext cx="650875" cy="207963"/>
        </p:xfrm>
        <a:graphic>
          <a:graphicData uri="http://schemas.openxmlformats.org/presentationml/2006/ole">
            <p:oleObj spid="_x0000_s1027325" name="公式" r:id="rId16" imgW="981229" imgH="30481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948292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700088" y="1003300"/>
          <a:ext cx="1968500" cy="660400"/>
        </p:xfrm>
        <a:graphic>
          <a:graphicData uri="http://schemas.openxmlformats.org/presentationml/2006/ole">
            <p:oleObj spid="_x0000_s1028268" name="公式" r:id="rId3" imgW="1968500" imgH="660400" progId="Equation.3">
              <p:embed/>
            </p:oleObj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2776538" y="908050"/>
          <a:ext cx="990600" cy="862013"/>
        </p:xfrm>
        <a:graphic>
          <a:graphicData uri="http://schemas.openxmlformats.org/presentationml/2006/ole">
            <p:oleObj spid="_x0000_s1028269" name="公式" r:id="rId4" imgW="990170" imgH="863225" progId="Equation.3">
              <p:embed/>
            </p:oleObj>
          </a:graphicData>
        </a:graphic>
      </p:graphicFrame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11188" y="18669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依题意知，每次锤击所作的功相等．</a:t>
            </a:r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750888" y="2749550"/>
          <a:ext cx="1435100" cy="457200"/>
        </p:xfrm>
        <a:graphic>
          <a:graphicData uri="http://schemas.openxmlformats.org/presentationml/2006/ole">
            <p:oleObj spid="_x0000_s1028270" name="公式" r:id="rId5" imgW="1435100" imgH="457200" progId="Equation.3">
              <p:embed/>
            </p:oleObj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2287588" y="2882900"/>
          <a:ext cx="419100" cy="252413"/>
        </p:xfrm>
        <a:graphic>
          <a:graphicData uri="http://schemas.openxmlformats.org/presentationml/2006/ole">
            <p:oleObj spid="_x0000_s1028271" name="公式" r:id="rId6" imgW="418918" imgH="253890" progId="Equation.3">
              <p:embed/>
            </p:oleObj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2890838" y="2508250"/>
          <a:ext cx="620712" cy="927100"/>
        </p:xfrm>
        <a:graphic>
          <a:graphicData uri="http://schemas.openxmlformats.org/presentationml/2006/ole">
            <p:oleObj spid="_x0000_s1028272" name="公式" r:id="rId7" imgW="622300" imgH="927100" progId="Equation.3">
              <p:embed/>
            </p:oleObj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3636963" y="2584450"/>
          <a:ext cx="1079500" cy="825500"/>
        </p:xfrm>
        <a:graphic>
          <a:graphicData uri="http://schemas.openxmlformats.org/presentationml/2006/ole">
            <p:oleObj spid="_x0000_s1028273" name="公式" r:id="rId8" imgW="1079500" imgH="825500" progId="Equation.3">
              <p:embed/>
            </p:oleObj>
          </a:graphicData>
        </a:graphic>
      </p:graphicFrame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4129088" y="3659188"/>
          <a:ext cx="1143000" cy="430212"/>
        </p:xfrm>
        <a:graphic>
          <a:graphicData uri="http://schemas.openxmlformats.org/presentationml/2006/ole">
            <p:oleObj spid="_x0000_s1028274" name="公式" r:id="rId9" imgW="1143000" imgH="431800" progId="Equation.3">
              <p:embed/>
            </p:oleObj>
          </a:graphicData>
        </a:graphic>
      </p:graphicFrame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4046538" y="4592638"/>
          <a:ext cx="1841500" cy="392112"/>
        </p:xfrm>
        <a:graphic>
          <a:graphicData uri="http://schemas.openxmlformats.org/presentationml/2006/ole">
            <p:oleObj spid="_x0000_s1028275" name="公式" r:id="rId10" imgW="1841500" imgH="393700" progId="Equation.3">
              <p:embed/>
            </p:oleObj>
          </a:graphicData>
        </a:graphic>
      </p:graphicFrame>
      <p:grpSp>
        <p:nvGrpSpPr>
          <p:cNvPr id="115723" name="Group 11"/>
          <p:cNvGrpSpPr>
            <a:grpSpLocks/>
          </p:cNvGrpSpPr>
          <p:nvPr/>
        </p:nvGrpSpPr>
        <p:grpSpPr bwMode="auto">
          <a:xfrm>
            <a:off x="733425" y="3590925"/>
            <a:ext cx="3205163" cy="519113"/>
            <a:chOff x="864" y="2478"/>
            <a:chExt cx="2019" cy="327"/>
          </a:xfrm>
        </p:grpSpPr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>
              <a:off x="975" y="2478"/>
              <a:ext cx="19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次击入的总深度为</a:t>
              </a:r>
            </a:p>
          </p:txBody>
        </p:sp>
        <p:graphicFrame>
          <p:nvGraphicFramePr>
            <p:cNvPr id="115725" name="Object 13"/>
            <p:cNvGraphicFramePr>
              <a:graphicFrameLocks noChangeAspect="1"/>
            </p:cNvGraphicFramePr>
            <p:nvPr/>
          </p:nvGraphicFramePr>
          <p:xfrm>
            <a:off x="864" y="2592"/>
            <a:ext cx="151" cy="159"/>
          </p:xfrm>
          <a:graphic>
            <a:graphicData uri="http://schemas.openxmlformats.org/presentationml/2006/ole">
              <p:oleObj spid="_x0000_s1028276" name="公式" r:id="rId11" imgW="241195" imgH="253890" progId="Equation.3">
                <p:embed/>
              </p:oleObj>
            </a:graphicData>
          </a:graphic>
        </p:graphicFrame>
      </p:grpSp>
      <p:grpSp>
        <p:nvGrpSpPr>
          <p:cNvPr id="115726" name="Group 14"/>
          <p:cNvGrpSpPr>
            <a:grpSpLocks/>
          </p:cNvGrpSpPr>
          <p:nvPr/>
        </p:nvGrpSpPr>
        <p:grpSpPr bwMode="auto">
          <a:xfrm>
            <a:off x="625475" y="4511675"/>
            <a:ext cx="3295650" cy="519113"/>
            <a:chOff x="960" y="3058"/>
            <a:chExt cx="2076" cy="327"/>
          </a:xfrm>
        </p:grpSpPr>
        <p:sp>
          <p:nvSpPr>
            <p:cNvPr id="115727" name="Rectangle 15"/>
            <p:cNvSpPr>
              <a:spLocks noChangeArrowheads="1"/>
            </p:cNvSpPr>
            <p:nvPr/>
          </p:nvSpPr>
          <p:spPr bwMode="auto">
            <a:xfrm>
              <a:off x="960" y="3058"/>
              <a:ext cx="20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第   次击入的深度为</a:t>
              </a:r>
            </a:p>
          </p:txBody>
        </p:sp>
        <p:graphicFrame>
          <p:nvGraphicFramePr>
            <p:cNvPr id="115728" name="Object 16"/>
            <p:cNvGraphicFramePr>
              <a:graphicFrameLocks noChangeAspect="1"/>
            </p:cNvGraphicFramePr>
            <p:nvPr/>
          </p:nvGraphicFramePr>
          <p:xfrm>
            <a:off x="1248" y="3159"/>
            <a:ext cx="151" cy="159"/>
          </p:xfrm>
          <a:graphic>
            <a:graphicData uri="http://schemas.openxmlformats.org/presentationml/2006/ole">
              <p:oleObj spid="_x0000_s1028277" name="公式" r:id="rId12" imgW="241195" imgH="25389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1012398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914400" y="1524000"/>
          <a:ext cx="7239000" cy="1858963"/>
        </p:xfrm>
        <a:graphic>
          <a:graphicData uri="http://schemas.openxmlformats.org/presentationml/2006/ole">
            <p:oleObj spid="_x0000_s1029156" name="文档" r:id="rId3" imgW="7243006" imgH="1869801" progId="Word.Document.8">
              <p:embed/>
            </p:oleObj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930275" y="3505200"/>
          <a:ext cx="6902450" cy="1812925"/>
        </p:xfrm>
        <a:graphic>
          <a:graphicData uri="http://schemas.openxmlformats.org/presentationml/2006/ole">
            <p:oleObj spid="_x0000_s1029157" name="文档" r:id="rId4" imgW="7058406" imgH="1860042" progId="Word.Document.8">
              <p:embed/>
            </p:oleObj>
          </a:graphicData>
        </a:graphic>
      </p:graphicFrame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3081536" cy="81156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水压力</a:t>
            </a:r>
          </a:p>
        </p:txBody>
      </p:sp>
    </p:spTree>
    <p:extLst>
      <p:ext uri="{BB962C8B-B14F-4D97-AF65-F5344CB8AC3E}">
        <p14:creationId xmlns:p14="http://schemas.microsoft.com/office/powerpoint/2010/main" xmlns="" val="24657704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914400" y="99060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、面积表示为定积分的步骤</a:t>
            </a: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998538" y="1681163"/>
          <a:ext cx="6923087" cy="2433637"/>
        </p:xfrm>
        <a:graphic>
          <a:graphicData uri="http://schemas.openxmlformats.org/presentationml/2006/ole">
            <p:oleObj spid="_x0000_s1013867" name="Document" r:id="rId3" imgW="6939481" imgH="2322214" progId="Word.Document.8">
              <p:embed/>
            </p:oleObj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914400" y="3937000"/>
          <a:ext cx="5943600" cy="496888"/>
        </p:xfrm>
        <a:graphic>
          <a:graphicData uri="http://schemas.openxmlformats.org/presentationml/2006/ole">
            <p:oleObj spid="_x0000_s1013868" name="文档" r:id="rId4" imgW="5486400" imgH="459497" progId="Word.Document.8">
              <p:embed/>
            </p:oleObj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2286000" y="4622800"/>
          <a:ext cx="2387600" cy="457200"/>
        </p:xfrm>
        <a:graphic>
          <a:graphicData uri="http://schemas.openxmlformats.org/presentationml/2006/ole">
            <p:oleObj spid="_x0000_s1013869" name="公式" r:id="rId5" imgW="2387600" imgH="457200" progId="Equation.3">
              <p:embed/>
            </p:oleObj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5181600" y="4622800"/>
          <a:ext cx="1231900" cy="457200"/>
        </p:xfrm>
        <a:graphic>
          <a:graphicData uri="http://schemas.openxmlformats.org/presentationml/2006/ole">
            <p:oleObj spid="_x0000_s1013870" name="公式" r:id="rId6" imgW="1231900" imgH="457200" progId="Equation.3">
              <p:embed/>
            </p:oleObj>
          </a:graphicData>
        </a:graphic>
      </p:graphicFrame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838200" y="532288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 求和，得</a:t>
            </a:r>
            <a:r>
              <a:rPr lang="en-US" altLang="zh-CN" sz="2800" b="1" i="1"/>
              <a:t>A</a:t>
            </a:r>
            <a:r>
              <a:rPr lang="zh-CN" altLang="en-US" sz="2800" b="1"/>
              <a:t>的近似值</a:t>
            </a:r>
          </a:p>
        </p:txBody>
      </p:sp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5181600" y="5156200"/>
          <a:ext cx="2501900" cy="939800"/>
        </p:xfrm>
        <a:graphic>
          <a:graphicData uri="http://schemas.openxmlformats.org/presentationml/2006/ole">
            <p:oleObj spid="_x0000_s1013871" name="公式" r:id="rId7" imgW="2501900" imgH="939800" progId="Equation.3">
              <p:embed/>
            </p:oleObj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1560" y="-27384"/>
            <a:ext cx="3312368" cy="94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一、微元法</a:t>
            </a:r>
          </a:p>
        </p:txBody>
      </p:sp>
    </p:spTree>
    <p:extLst>
      <p:ext uri="{BB962C8B-B14F-4D97-AF65-F5344CB8AC3E}">
        <p14:creationId xmlns:p14="http://schemas.microsoft.com/office/powerpoint/2010/main" xmlns="" val="22833378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779463" y="474663"/>
          <a:ext cx="7272337" cy="1300162"/>
        </p:xfrm>
        <a:graphic>
          <a:graphicData uri="http://schemas.openxmlformats.org/presentationml/2006/ole">
            <p:oleObj spid="_x0000_s1030401" name="文档" r:id="rId3" imgW="7279729" imgH="1305550" progId="Word.Document.8">
              <p:embed/>
            </p:oleObj>
          </a:graphicData>
        </a:graphic>
      </p:graphicFrame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755650" y="1928813"/>
            <a:ext cx="1087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5480050" y="1928813"/>
          <a:ext cx="2438400" cy="1219200"/>
        </p:xfrm>
        <a:graphic>
          <a:graphicData uri="http://schemas.openxmlformats.org/presentationml/2006/ole">
            <p:oleObj spid="_x0000_s1030402" name="BMP 图象" r:id="rId4" imgW="2971429" imgH="1219370" progId="PBrush">
              <p:embed/>
            </p:oleObj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7272338" y="2417763"/>
          <a:ext cx="633412" cy="685800"/>
        </p:xfrm>
        <a:graphic>
          <a:graphicData uri="http://schemas.openxmlformats.org/presentationml/2006/ole">
            <p:oleObj spid="_x0000_s1030403" name="BMP 图象" r:id="rId5" imgW="771429" imgH="685714" progId="PBrush">
              <p:embed/>
            </p:oleObj>
          </a:graphicData>
        </a:graphic>
      </p:graphicFrame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309688" y="1928813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在端面建立坐标系如图</a:t>
            </a:r>
          </a:p>
        </p:txBody>
      </p:sp>
      <p:grpSp>
        <p:nvGrpSpPr>
          <p:cNvPr id="62471" name="Group 7"/>
          <p:cNvGrpSpPr>
            <a:grpSpLocks/>
          </p:cNvGrpSpPr>
          <p:nvPr/>
        </p:nvGrpSpPr>
        <p:grpSpPr bwMode="auto">
          <a:xfrm>
            <a:off x="5949950" y="3452813"/>
            <a:ext cx="1555750" cy="1504950"/>
            <a:chOff x="3800" y="2352"/>
            <a:chExt cx="980" cy="948"/>
          </a:xfrm>
        </p:grpSpPr>
        <p:graphicFrame>
          <p:nvGraphicFramePr>
            <p:cNvPr id="62472" name="Object 8"/>
            <p:cNvGraphicFramePr>
              <a:graphicFrameLocks noChangeAspect="1"/>
            </p:cNvGraphicFramePr>
            <p:nvPr/>
          </p:nvGraphicFramePr>
          <p:xfrm>
            <a:off x="3800" y="2806"/>
            <a:ext cx="980" cy="494"/>
          </p:xfrm>
          <a:graphic>
            <a:graphicData uri="http://schemas.openxmlformats.org/presentationml/2006/ole">
              <p:oleObj spid="_x0000_s1030404" name="BMP 图象" r:id="rId6" imgW="971686" imgH="476316" progId="PBrush">
                <p:embed/>
              </p:oleObj>
            </a:graphicData>
          </a:graphic>
        </p:graphicFrame>
        <p:sp>
          <p:nvSpPr>
            <p:cNvPr id="62473" name="Oval 9"/>
            <p:cNvSpPr>
              <a:spLocks noChangeArrowheads="1"/>
            </p:cNvSpPr>
            <p:nvPr/>
          </p:nvSpPr>
          <p:spPr bwMode="auto">
            <a:xfrm>
              <a:off x="3840" y="2352"/>
              <a:ext cx="912" cy="9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474" name="Rectangle 10" descr="宽上对角线"/>
          <p:cNvSpPr>
            <a:spLocks noChangeArrowheads="1"/>
          </p:cNvSpPr>
          <p:nvPr/>
        </p:nvSpPr>
        <p:spPr bwMode="auto">
          <a:xfrm>
            <a:off x="6045200" y="4443413"/>
            <a:ext cx="1371600" cy="152400"/>
          </a:xfrm>
          <a:prstGeom prst="rect">
            <a:avLst/>
          </a:prstGeom>
          <a:pattFill prst="wdUpDiag">
            <a:fgClr>
              <a:schemeClr val="accent1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5816600" y="3332163"/>
            <a:ext cx="2057400" cy="2422525"/>
            <a:chOff x="3696" y="2256"/>
            <a:chExt cx="1296" cy="1526"/>
          </a:xfrm>
        </p:grpSpPr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3696" y="2804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>
              <a:off x="4300" y="2256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2478" name="Object 14"/>
            <p:cNvGraphicFramePr>
              <a:graphicFrameLocks noChangeAspect="1"/>
            </p:cNvGraphicFramePr>
            <p:nvPr/>
          </p:nvGraphicFramePr>
          <p:xfrm>
            <a:off x="4224" y="3656"/>
            <a:ext cx="132" cy="126"/>
          </p:xfrm>
          <a:graphic>
            <a:graphicData uri="http://schemas.openxmlformats.org/presentationml/2006/ole">
              <p:oleObj spid="_x0000_s1030405" name="公式" r:id="rId7" imgW="266469" imgH="253780" progId="Equation.3">
                <p:embed/>
              </p:oleObj>
            </a:graphicData>
          </a:graphic>
        </p:graphicFrame>
        <p:graphicFrame>
          <p:nvGraphicFramePr>
            <p:cNvPr id="62479" name="Object 15"/>
            <p:cNvGraphicFramePr>
              <a:graphicFrameLocks noChangeAspect="1"/>
            </p:cNvGraphicFramePr>
            <p:nvPr/>
          </p:nvGraphicFramePr>
          <p:xfrm>
            <a:off x="4328" y="2680"/>
            <a:ext cx="115" cy="127"/>
          </p:xfrm>
          <a:graphic>
            <a:graphicData uri="http://schemas.openxmlformats.org/presentationml/2006/ole">
              <p:oleObj spid="_x0000_s1030406" name="公式" r:id="rId8" imgW="228501" imgH="253890" progId="Equation.3">
                <p:embed/>
              </p:oleObj>
            </a:graphicData>
          </a:graphic>
        </p:graphicFrame>
      </p:grp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1233488" y="2509838"/>
          <a:ext cx="2667000" cy="603250"/>
        </p:xfrm>
        <a:graphic>
          <a:graphicData uri="http://schemas.openxmlformats.org/presentationml/2006/ole">
            <p:oleObj spid="_x0000_s1030407" name="文档" r:id="rId9" imgW="2660490" imgH="601942" progId="Word.Document.8">
              <p:embed/>
            </p:oleObj>
          </a:graphicData>
        </a:graphic>
      </p:graphicFrame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3608388" y="2617788"/>
          <a:ext cx="1460500" cy="404812"/>
        </p:xfrm>
        <a:graphic>
          <a:graphicData uri="http://schemas.openxmlformats.org/presentationml/2006/ole">
            <p:oleObj spid="_x0000_s1030408" name="公式" r:id="rId10" imgW="1459866" imgH="406224" progId="Equation.3">
              <p:embed/>
            </p:oleObj>
          </a:graphicData>
        </a:graphic>
      </p:graphicFrame>
      <p:graphicFrame>
        <p:nvGraphicFramePr>
          <p:cNvPr id="62482" name="Object 18"/>
          <p:cNvGraphicFramePr>
            <a:graphicFrameLocks noChangeAspect="1"/>
          </p:cNvGraphicFramePr>
          <p:nvPr/>
        </p:nvGraphicFramePr>
        <p:xfrm>
          <a:off x="1233488" y="3138488"/>
          <a:ext cx="4178300" cy="592137"/>
        </p:xfrm>
        <a:graphic>
          <a:graphicData uri="http://schemas.openxmlformats.org/presentationml/2006/ole">
            <p:oleObj spid="_x0000_s1030409" name="文档" r:id="rId11" imgW="4011413" imgH="592752" progId="Word.Document.8">
              <p:embed/>
            </p:oleObj>
          </a:graphicData>
        </a:graphic>
      </p:graphicFrame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6819900" y="4291013"/>
          <a:ext cx="152400" cy="144462"/>
        </p:xfrm>
        <a:graphic>
          <a:graphicData uri="http://schemas.openxmlformats.org/presentationml/2006/ole">
            <p:oleObj spid="_x0000_s1030410" name="公式" r:id="rId12" imgW="257053" imgH="247813" progId="Equation.3">
              <p:embed/>
            </p:oleObj>
          </a:graphicData>
        </a:graphic>
      </p:graphicFrame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6851650" y="4595813"/>
          <a:ext cx="685800" cy="222250"/>
        </p:xfrm>
        <a:graphic>
          <a:graphicData uri="http://schemas.openxmlformats.org/presentationml/2006/ole">
            <p:oleObj spid="_x0000_s1030411" name="公式" r:id="rId13" imgW="1009488" imgH="323931" progId="Equation.3">
              <p:embed/>
            </p:oleObj>
          </a:graphicData>
        </a:graphic>
      </p:graphicFrame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1157288" y="3840163"/>
          <a:ext cx="4170362" cy="947737"/>
        </p:xfrm>
        <a:graphic>
          <a:graphicData uri="http://schemas.openxmlformats.org/presentationml/2006/ole">
            <p:oleObj spid="_x0000_s1030412" name="文档" r:id="rId14" imgW="3694360" imgH="886830" progId="Word.Document.8">
              <p:embed/>
            </p:oleObj>
          </a:graphicData>
        </a:graphic>
      </p:graphicFrame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1081088" y="4841875"/>
          <a:ext cx="3200400" cy="481013"/>
        </p:xfrm>
        <a:graphic>
          <a:graphicData uri="http://schemas.openxmlformats.org/presentationml/2006/ole">
            <p:oleObj spid="_x0000_s1030413" name="文档" r:id="rId15" imgW="3037278" imgH="459497" progId="Word.Document.8">
              <p:embed/>
            </p:oleObj>
          </a:graphicData>
        </a:graphic>
      </p:graphicFrame>
      <p:graphicFrame>
        <p:nvGraphicFramePr>
          <p:cNvPr id="62487" name="Object 23"/>
          <p:cNvGraphicFramePr>
            <a:graphicFrameLocks noChangeAspect="1"/>
          </p:cNvGraphicFramePr>
          <p:nvPr/>
        </p:nvGraphicFramePr>
        <p:xfrm>
          <a:off x="4002088" y="4814888"/>
          <a:ext cx="2019300" cy="430212"/>
        </p:xfrm>
        <a:graphic>
          <a:graphicData uri="http://schemas.openxmlformats.org/presentationml/2006/ole">
            <p:oleObj spid="_x0000_s1030414" name="公式" r:id="rId16" imgW="2019300" imgH="431800" progId="Equation.3">
              <p:embed/>
            </p:oleObj>
          </a:graphicData>
        </a:graphic>
      </p:graphicFrame>
      <p:graphicFrame>
        <p:nvGraphicFramePr>
          <p:cNvPr id="62488" name="Object 24"/>
          <p:cNvGraphicFramePr>
            <a:graphicFrameLocks noChangeAspect="1"/>
          </p:cNvGraphicFramePr>
          <p:nvPr/>
        </p:nvGraphicFramePr>
        <p:xfrm>
          <a:off x="2281238" y="4379913"/>
          <a:ext cx="1827212" cy="411162"/>
        </p:xfrm>
        <a:graphic>
          <a:graphicData uri="http://schemas.openxmlformats.org/presentationml/2006/ole">
            <p:oleObj spid="_x0000_s1030415" name="公式" r:id="rId17" imgW="1053643" imgH="317362" progId="Equation.3">
              <p:embed/>
            </p:oleObj>
          </a:graphicData>
        </a:graphic>
      </p:graphicFrame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755650" y="404813"/>
            <a:ext cx="1295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7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6775450" y="4202113"/>
            <a:ext cx="641350" cy="23495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338742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70" grpId="0" autoUpdateAnimBg="0"/>
      <p:bldP spid="624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2425451"/>
              </p:ext>
            </p:extLst>
          </p:nvPr>
        </p:nvGraphicFramePr>
        <p:xfrm>
          <a:off x="251520" y="1193800"/>
          <a:ext cx="3949700" cy="469900"/>
        </p:xfrm>
        <a:graphic>
          <a:graphicData uri="http://schemas.openxmlformats.org/presentationml/2006/ole">
            <p:oleObj spid="_x0000_s1031304" name="文档" r:id="rId3" imgW="3657506" imgH="444060" progId="Word.Document.8">
              <p:embed/>
            </p:oleObj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46482657"/>
              </p:ext>
            </p:extLst>
          </p:nvPr>
        </p:nvGraphicFramePr>
        <p:xfrm>
          <a:off x="3934520" y="1179513"/>
          <a:ext cx="3200400" cy="495300"/>
        </p:xfrm>
        <a:graphic>
          <a:graphicData uri="http://schemas.openxmlformats.org/presentationml/2006/ole">
            <p:oleObj spid="_x0000_s1031305" name="公式" r:id="rId4" imgW="3200400" imgH="495300" progId="Equation.3">
              <p:embed/>
            </p:oleObj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5405941"/>
              </p:ext>
            </p:extLst>
          </p:nvPr>
        </p:nvGraphicFramePr>
        <p:xfrm>
          <a:off x="251520" y="1905000"/>
          <a:ext cx="5715000" cy="446088"/>
        </p:xfrm>
        <a:graphic>
          <a:graphicData uri="http://schemas.openxmlformats.org/presentationml/2006/ole">
            <p:oleObj spid="_x0000_s1031306" name="文档" r:id="rId5" imgW="5486400" imgH="427333" progId="Word.Document.8">
              <p:embed/>
            </p:oleObj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2732767"/>
              </p:ext>
            </p:extLst>
          </p:nvPr>
        </p:nvGraphicFramePr>
        <p:xfrm>
          <a:off x="505520" y="2667000"/>
          <a:ext cx="3390900" cy="698500"/>
        </p:xfrm>
        <a:graphic>
          <a:graphicData uri="http://schemas.openxmlformats.org/presentationml/2006/ole">
            <p:oleObj spid="_x0000_s1031307" name="公式" r:id="rId6" imgW="3390900" imgH="698500" progId="Equation.3">
              <p:embed/>
            </p:oleObj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1554121"/>
              </p:ext>
            </p:extLst>
          </p:nvPr>
        </p:nvGraphicFramePr>
        <p:xfrm>
          <a:off x="823020" y="3619500"/>
          <a:ext cx="4305300" cy="660400"/>
        </p:xfrm>
        <a:graphic>
          <a:graphicData uri="http://schemas.openxmlformats.org/presentationml/2006/ole">
            <p:oleObj spid="_x0000_s1031308" name="公式" r:id="rId7" imgW="4305300" imgH="660400" progId="Equation.3">
              <p:embed/>
            </p:oleObj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291208"/>
              </p:ext>
            </p:extLst>
          </p:nvPr>
        </p:nvGraphicFramePr>
        <p:xfrm>
          <a:off x="829370" y="4572000"/>
          <a:ext cx="3403600" cy="1066800"/>
        </p:xfrm>
        <a:graphic>
          <a:graphicData uri="http://schemas.openxmlformats.org/presentationml/2006/ole">
            <p:oleObj spid="_x0000_s1031309" name="公式" r:id="rId8" imgW="3403600" imgH="1066800" progId="Equation.3">
              <p:embed/>
            </p:oleObj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5412909"/>
              </p:ext>
            </p:extLst>
          </p:nvPr>
        </p:nvGraphicFramePr>
        <p:xfrm>
          <a:off x="4252020" y="4705350"/>
          <a:ext cx="1257300" cy="838200"/>
        </p:xfrm>
        <a:graphic>
          <a:graphicData uri="http://schemas.openxmlformats.org/presentationml/2006/ole">
            <p:oleObj spid="_x0000_s1031310" name="公式" r:id="rId9" imgW="1257300" imgH="838200" progId="Equation.3">
              <p:embed/>
            </p:oleObj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187008" y="2086595"/>
            <a:ext cx="2057400" cy="2422525"/>
            <a:chOff x="5816600" y="3332163"/>
            <a:chExt cx="2057400" cy="2422525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5949950" y="3452813"/>
              <a:ext cx="1555750" cy="1504950"/>
              <a:chOff x="3800" y="2352"/>
              <a:chExt cx="980" cy="948"/>
            </a:xfrm>
          </p:grpSpPr>
          <p:graphicFrame>
            <p:nvGraphicFramePr>
              <p:cNvPr id="10" name="Object 8"/>
              <p:cNvGraphicFramePr>
                <a:graphicFrameLocks noChangeAspect="1"/>
              </p:cNvGraphicFramePr>
              <p:nvPr/>
            </p:nvGraphicFramePr>
            <p:xfrm>
              <a:off x="3800" y="2806"/>
              <a:ext cx="980" cy="494"/>
            </p:xfrm>
            <a:graphic>
              <a:graphicData uri="http://schemas.openxmlformats.org/presentationml/2006/ole">
                <p:oleObj spid="_x0000_s1031311" name="BMP 图象" r:id="rId10" imgW="971686" imgH="476316" progId="PBrush">
                  <p:embed/>
                </p:oleObj>
              </a:graphicData>
            </a:graphic>
          </p:graphicFrame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3840" y="2352"/>
                <a:ext cx="912" cy="91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" name="Rectangle 10" descr="宽上对角线"/>
            <p:cNvSpPr>
              <a:spLocks noChangeArrowheads="1"/>
            </p:cNvSpPr>
            <p:nvPr/>
          </p:nvSpPr>
          <p:spPr bwMode="auto">
            <a:xfrm>
              <a:off x="6045200" y="4443413"/>
              <a:ext cx="1371600" cy="15240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5816600" y="3332163"/>
              <a:ext cx="2057400" cy="2422525"/>
              <a:chOff x="3696" y="2256"/>
              <a:chExt cx="1296" cy="1526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3696" y="2804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4300" y="2256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" name="Object 14"/>
              <p:cNvGraphicFramePr>
                <a:graphicFrameLocks noChangeAspect="1"/>
              </p:cNvGraphicFramePr>
              <p:nvPr/>
            </p:nvGraphicFramePr>
            <p:xfrm>
              <a:off x="4224" y="3656"/>
              <a:ext cx="132" cy="126"/>
            </p:xfrm>
            <a:graphic>
              <a:graphicData uri="http://schemas.openxmlformats.org/presentationml/2006/ole">
                <p:oleObj spid="_x0000_s1031312" name="公式" r:id="rId11" imgW="266469" imgH="253780" progId="Equation.3">
                  <p:embed/>
                </p:oleObj>
              </a:graphicData>
            </a:graphic>
          </p:graphicFrame>
          <p:graphicFrame>
            <p:nvGraphicFramePr>
              <p:cNvPr id="17" name="Object 15"/>
              <p:cNvGraphicFramePr>
                <a:graphicFrameLocks noChangeAspect="1"/>
              </p:cNvGraphicFramePr>
              <p:nvPr/>
            </p:nvGraphicFramePr>
            <p:xfrm>
              <a:off x="4328" y="2680"/>
              <a:ext cx="115" cy="127"/>
            </p:xfrm>
            <a:graphic>
              <a:graphicData uri="http://schemas.openxmlformats.org/presentationml/2006/ole">
                <p:oleObj spid="_x0000_s1031313" name="公式" r:id="rId12" imgW="228501" imgH="253890" progId="Equation.3">
                  <p:embed/>
                </p:oleObj>
              </a:graphicData>
            </a:graphic>
          </p:graphicFrame>
        </p:grpSp>
        <p:graphicFrame>
          <p:nvGraphicFramePr>
            <p:cNvPr id="18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365649266"/>
                </p:ext>
              </p:extLst>
            </p:nvPr>
          </p:nvGraphicFramePr>
          <p:xfrm>
            <a:off x="6819900" y="4291013"/>
            <a:ext cx="152400" cy="144462"/>
          </p:xfrm>
          <a:graphic>
            <a:graphicData uri="http://schemas.openxmlformats.org/presentationml/2006/ole">
              <p:oleObj spid="_x0000_s1031314" name="公式" r:id="rId13" imgW="257053" imgH="247813" progId="Equation.3">
                <p:embed/>
              </p:oleObj>
            </a:graphicData>
          </a:graphic>
        </p:graphicFrame>
        <p:graphicFrame>
          <p:nvGraphicFramePr>
            <p:cNvPr id="19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171004264"/>
                </p:ext>
              </p:extLst>
            </p:nvPr>
          </p:nvGraphicFramePr>
          <p:xfrm>
            <a:off x="6851650" y="4595813"/>
            <a:ext cx="685800" cy="222250"/>
          </p:xfrm>
          <a:graphic>
            <a:graphicData uri="http://schemas.openxmlformats.org/presentationml/2006/ole">
              <p:oleObj spid="_x0000_s1031315" name="公式" r:id="rId14" imgW="1009488" imgH="323931" progId="Equation.3">
                <p:embed/>
              </p:oleObj>
            </a:graphicData>
          </a:graphic>
        </p:graphicFrame>
      </p:grpSp>
      <p:cxnSp>
        <p:nvCxnSpPr>
          <p:cNvPr id="21" name="直接箭头连接符 20"/>
          <p:cNvCxnSpPr/>
          <p:nvPr/>
        </p:nvCxnSpPr>
        <p:spPr>
          <a:xfrm>
            <a:off x="7164288" y="2978026"/>
            <a:ext cx="641350" cy="23495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795153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5940425" y="2349500"/>
            <a:ext cx="2806700" cy="2879725"/>
            <a:chOff x="3787" y="1344"/>
            <a:chExt cx="1768" cy="1814"/>
          </a:xfrm>
        </p:grpSpPr>
        <p:sp>
          <p:nvSpPr>
            <p:cNvPr id="116739" name="Oval 3"/>
            <p:cNvSpPr>
              <a:spLocks noChangeArrowheads="1"/>
            </p:cNvSpPr>
            <p:nvPr/>
          </p:nvSpPr>
          <p:spPr bwMode="auto">
            <a:xfrm>
              <a:off x="3878" y="1978"/>
              <a:ext cx="1316" cy="681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3787" y="2341"/>
              <a:ext cx="16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 flipV="1">
              <a:off x="4558" y="1434"/>
              <a:ext cx="0" cy="17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" name="Text Box 6"/>
            <p:cNvSpPr txBox="1">
              <a:spLocks noChangeArrowheads="1"/>
            </p:cNvSpPr>
            <p:nvPr/>
          </p:nvSpPr>
          <p:spPr bwMode="auto">
            <a:xfrm>
              <a:off x="5329" y="2251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16743" name="Text Box 7"/>
            <p:cNvSpPr txBox="1">
              <a:spLocks noChangeArrowheads="1"/>
            </p:cNvSpPr>
            <p:nvPr/>
          </p:nvSpPr>
          <p:spPr bwMode="auto">
            <a:xfrm>
              <a:off x="4558" y="1344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</p:grpSp>
      <p:graphicFrame>
        <p:nvGraphicFramePr>
          <p:cNvPr id="116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40131174"/>
              </p:ext>
            </p:extLst>
          </p:nvPr>
        </p:nvGraphicFramePr>
        <p:xfrm>
          <a:off x="693738" y="488950"/>
          <a:ext cx="7424737" cy="1922463"/>
        </p:xfrm>
        <a:graphic>
          <a:graphicData uri="http://schemas.openxmlformats.org/presentationml/2006/ole">
            <p:oleObj spid="_x0000_s1033337" name="Document" r:id="rId3" imgW="7238326" imgH="1879517" progId="">
              <p:embed/>
            </p:oleObj>
          </a:graphicData>
        </a:graphic>
      </p:graphicFrame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615950" y="24209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1289050" y="244792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  </a:t>
            </a:r>
            <a:r>
              <a:rPr lang="zh-CN" altLang="en-US" sz="2800" b="1" dirty="0"/>
              <a:t>建立坐标系如图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16013" y="2887663"/>
            <a:ext cx="3925887" cy="522287"/>
            <a:chOff x="1116013" y="2887663"/>
            <a:chExt cx="3925887" cy="522287"/>
          </a:xfrm>
        </p:grpSpPr>
        <p:sp>
          <p:nvSpPr>
            <p:cNvPr id="116747" name="Text Box 11"/>
            <p:cNvSpPr txBox="1">
              <a:spLocks noChangeArrowheads="1"/>
            </p:cNvSpPr>
            <p:nvPr/>
          </p:nvSpPr>
          <p:spPr bwMode="auto">
            <a:xfrm>
              <a:off x="1116013" y="2887663"/>
              <a:ext cx="19050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任取</a:t>
              </a:r>
            </a:p>
          </p:txBody>
        </p:sp>
        <p:graphicFrame>
          <p:nvGraphicFramePr>
            <p:cNvPr id="11674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809508172"/>
                </p:ext>
              </p:extLst>
            </p:nvPr>
          </p:nvGraphicFramePr>
          <p:xfrm>
            <a:off x="2268538" y="2960688"/>
            <a:ext cx="2773362" cy="449262"/>
          </p:xfrm>
          <a:graphic>
            <a:graphicData uri="http://schemas.openxmlformats.org/presentationml/2006/ole">
              <p:oleObj spid="_x0000_s1033338" name="公式" r:id="rId4" imgW="1244600" imgH="203200" progId="Equation.3">
                <p:embed/>
              </p:oleObj>
            </a:graphicData>
          </a:graphic>
        </p:graphicFrame>
      </p:grpSp>
      <p:graphicFrame>
        <p:nvGraphicFramePr>
          <p:cNvPr id="116749" name="Object 13"/>
          <p:cNvGraphicFramePr>
            <a:graphicFrameLocks noChangeAspect="1"/>
          </p:cNvGraphicFramePr>
          <p:nvPr/>
        </p:nvGraphicFramePr>
        <p:xfrm>
          <a:off x="1258888" y="3429000"/>
          <a:ext cx="3529012" cy="854075"/>
        </p:xfrm>
        <a:graphic>
          <a:graphicData uri="http://schemas.openxmlformats.org/presentationml/2006/ole">
            <p:oleObj spid="_x0000_s1033339" name="公式" r:id="rId5" imgW="3594100" imgH="876300" progId="Equation.3">
              <p:embed/>
            </p:oleObj>
          </a:graphicData>
        </a:graphic>
      </p:graphicFrame>
      <p:graphicFrame>
        <p:nvGraphicFramePr>
          <p:cNvPr id="116750" name="Object 14"/>
          <p:cNvGraphicFramePr>
            <a:graphicFrameLocks noChangeAspect="1"/>
          </p:cNvGraphicFramePr>
          <p:nvPr/>
        </p:nvGraphicFramePr>
        <p:xfrm>
          <a:off x="684213" y="4308475"/>
          <a:ext cx="3816350" cy="893763"/>
        </p:xfrm>
        <a:graphic>
          <a:graphicData uri="http://schemas.openxmlformats.org/presentationml/2006/ole">
            <p:oleObj spid="_x0000_s1033340" name="公式" r:id="rId6" imgW="3746500" imgH="876300" progId="Equation.3">
              <p:embed/>
            </p:oleObj>
          </a:graphicData>
        </a:graphic>
      </p:graphicFrame>
      <p:graphicFrame>
        <p:nvGraphicFramePr>
          <p:cNvPr id="116751" name="Object 15"/>
          <p:cNvGraphicFramePr>
            <a:graphicFrameLocks noChangeAspect="1"/>
          </p:cNvGraphicFramePr>
          <p:nvPr/>
        </p:nvGraphicFramePr>
        <p:xfrm>
          <a:off x="6011863" y="5445125"/>
          <a:ext cx="2232025" cy="452438"/>
        </p:xfrm>
        <a:graphic>
          <a:graphicData uri="http://schemas.openxmlformats.org/presentationml/2006/ole">
            <p:oleObj spid="_x0000_s1033341" name="公式" r:id="rId7" imgW="1002865" imgH="203112" progId="Equation.3">
              <p:embed/>
            </p:oleObj>
          </a:graphicData>
        </a:graphic>
      </p:graphicFrame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6877050" y="3500438"/>
            <a:ext cx="43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graphicFrame>
        <p:nvGraphicFramePr>
          <p:cNvPr id="116754" name="Object 18"/>
          <p:cNvGraphicFramePr>
            <a:graphicFrameLocks noChangeAspect="1"/>
          </p:cNvGraphicFramePr>
          <p:nvPr/>
        </p:nvGraphicFramePr>
        <p:xfrm>
          <a:off x="1042988" y="5157788"/>
          <a:ext cx="4862512" cy="944562"/>
        </p:xfrm>
        <a:graphic>
          <a:graphicData uri="http://schemas.openxmlformats.org/presentationml/2006/ole">
            <p:oleObj spid="_x0000_s1033342" name="公式" r:id="rId8" imgW="2222500" imgH="431800" progId="Equation.3">
              <p:embed/>
            </p:oleObj>
          </a:graphicData>
        </a:graphic>
      </p:graphicFrame>
      <p:sp>
        <p:nvSpPr>
          <p:cNvPr id="116755" name="Rectangle 19" descr="浅色上对角线"/>
          <p:cNvSpPr>
            <a:spLocks noChangeArrowheads="1"/>
          </p:cNvSpPr>
          <p:nvPr/>
        </p:nvSpPr>
        <p:spPr bwMode="auto">
          <a:xfrm>
            <a:off x="6300788" y="3573463"/>
            <a:ext cx="1727200" cy="73025"/>
          </a:xfrm>
          <a:prstGeom prst="rect">
            <a:avLst/>
          </a:prstGeom>
          <a:pattFill prst="ltUpDiag">
            <a:fgClr>
              <a:srgbClr val="FF00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>
            <a:off x="5724525" y="2781300"/>
            <a:ext cx="30241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16757" name="Rectangle 21" descr="浅色上对角线"/>
          <p:cNvSpPr>
            <a:spLocks noChangeArrowheads="1"/>
          </p:cNvSpPr>
          <p:nvPr/>
        </p:nvSpPr>
        <p:spPr bwMode="auto">
          <a:xfrm>
            <a:off x="5724525" y="2781300"/>
            <a:ext cx="2952750" cy="7143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16764" name="Group 28"/>
          <p:cNvGrpSpPr>
            <a:grpSpLocks/>
          </p:cNvGrpSpPr>
          <p:nvPr/>
        </p:nvGrpSpPr>
        <p:grpSpPr bwMode="auto">
          <a:xfrm>
            <a:off x="5700713" y="2781300"/>
            <a:ext cx="600075" cy="1152525"/>
            <a:chOff x="4170" y="2256"/>
            <a:chExt cx="246" cy="432"/>
          </a:xfrm>
        </p:grpSpPr>
        <p:graphicFrame>
          <p:nvGraphicFramePr>
            <p:cNvPr id="116765" name="Object 29"/>
            <p:cNvGraphicFramePr>
              <a:graphicFrameLocks noChangeAspect="1"/>
            </p:cNvGraphicFramePr>
            <p:nvPr/>
          </p:nvGraphicFramePr>
          <p:xfrm>
            <a:off x="4170" y="2373"/>
            <a:ext cx="82" cy="121"/>
          </p:xfrm>
          <a:graphic>
            <a:graphicData uri="http://schemas.openxmlformats.org/presentationml/2006/ole">
              <p:oleObj spid="_x0000_s1033343" name="公式" r:id="rId9" imgW="164957" imgH="241091" progId="Equation.3">
                <p:embed/>
              </p:oleObj>
            </a:graphicData>
          </a:graphic>
        </p:graphicFrame>
        <p:sp>
          <p:nvSpPr>
            <p:cNvPr id="116766" name="Line 30"/>
            <p:cNvSpPr>
              <a:spLocks noChangeShapeType="1"/>
            </p:cNvSpPr>
            <p:nvPr/>
          </p:nvSpPr>
          <p:spPr bwMode="auto">
            <a:xfrm>
              <a:off x="4224" y="26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67" name="Line 31"/>
            <p:cNvSpPr>
              <a:spLocks noChangeShapeType="1"/>
            </p:cNvSpPr>
            <p:nvPr/>
          </p:nvSpPr>
          <p:spPr bwMode="auto">
            <a:xfrm>
              <a:off x="4272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39552" y="404813"/>
            <a:ext cx="1295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8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380312" y="3501008"/>
            <a:ext cx="3587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xmlns="" val="112250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25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25"/>
                            </p:stCondLst>
                            <p:childTnLst>
                              <p:par>
                                <p:cTn id="3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utoUpdateAnimBg="0"/>
      <p:bldP spid="116746" grpId="0" autoUpdateAnimBg="0"/>
      <p:bldP spid="116752" grpId="0"/>
      <p:bldP spid="116755" grpId="0" animBg="1"/>
      <p:bldP spid="116756" grpId="0" animBg="1"/>
      <p:bldP spid="116757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2111397"/>
              </p:ext>
            </p:extLst>
          </p:nvPr>
        </p:nvGraphicFramePr>
        <p:xfrm>
          <a:off x="380135" y="1700808"/>
          <a:ext cx="8292606" cy="2301676"/>
        </p:xfrm>
        <a:graphic>
          <a:graphicData uri="http://schemas.openxmlformats.org/presentationml/2006/ole">
            <p:oleObj spid="_x0000_s999474" name="Document" r:id="rId3" imgW="8231638" imgH="2308103" progId="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395536" y="764704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简单数学模型和求解</a:t>
            </a:r>
            <a:endParaRPr lang="zh-CN" altLang="zh-CN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611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8414868"/>
              </p:ext>
            </p:extLst>
          </p:nvPr>
        </p:nvGraphicFramePr>
        <p:xfrm>
          <a:off x="850900" y="983432"/>
          <a:ext cx="6598540" cy="1816224"/>
        </p:xfrm>
        <a:graphic>
          <a:graphicData uri="http://schemas.openxmlformats.org/presentationml/2006/ole">
            <p:oleObj spid="_x0000_s1000516" name="Document" r:id="rId3" imgW="7294490" imgH="1992511" progId="">
              <p:embed/>
            </p:oleObj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95536" y="983432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395536" y="260648"/>
            <a:ext cx="1295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9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7664" y="263352"/>
            <a:ext cx="28600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Malthus</a:t>
            </a:r>
            <a:r>
              <a:rPr lang="zh-CN" altLang="zh-CN" sz="2800" b="1" dirty="0">
                <a:solidFill>
                  <a:srgbClr val="0000FF"/>
                </a:solidFill>
              </a:rPr>
              <a:t>人口模型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9238546"/>
              </p:ext>
            </p:extLst>
          </p:nvPr>
        </p:nvGraphicFramePr>
        <p:xfrm>
          <a:off x="539552" y="2063552"/>
          <a:ext cx="8604448" cy="2695926"/>
        </p:xfrm>
        <a:graphic>
          <a:graphicData uri="http://schemas.openxmlformats.org/presentationml/2006/ole">
            <p:oleObj spid="_x0000_s1000517" name="Document" r:id="rId4" imgW="9614138" imgH="2988946" progId="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6325463"/>
              </p:ext>
            </p:extLst>
          </p:nvPr>
        </p:nvGraphicFramePr>
        <p:xfrm>
          <a:off x="828716" y="4583832"/>
          <a:ext cx="6573837" cy="977900"/>
        </p:xfrm>
        <a:graphic>
          <a:graphicData uri="http://schemas.openxmlformats.org/presentationml/2006/ole">
            <p:oleObj spid="_x0000_s1000518" name="Document" r:id="rId5" imgW="6695406" imgH="99931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5652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1842733"/>
              </p:ext>
            </p:extLst>
          </p:nvPr>
        </p:nvGraphicFramePr>
        <p:xfrm>
          <a:off x="382702" y="1052736"/>
          <a:ext cx="8239362" cy="4173512"/>
        </p:xfrm>
        <a:graphic>
          <a:graphicData uri="http://schemas.openxmlformats.org/presentationml/2006/ole">
            <p:oleObj spid="_x0000_s1005618" name="Document" r:id="rId3" imgW="7649475" imgH="3866270" progId="">
              <p:embed/>
            </p:oleObj>
          </a:graphicData>
        </a:graphic>
      </p:graphicFrame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395536" y="260648"/>
            <a:ext cx="1295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11</a:t>
            </a:r>
          </a:p>
        </p:txBody>
      </p:sp>
      <p:sp>
        <p:nvSpPr>
          <p:cNvPr id="5" name="矩形 4"/>
          <p:cNvSpPr/>
          <p:nvPr/>
        </p:nvSpPr>
        <p:spPr>
          <a:xfrm>
            <a:off x="1547664" y="263352"/>
            <a:ext cx="2732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Logistic</a:t>
            </a:r>
            <a:r>
              <a:rPr lang="zh-CN" altLang="zh-CN" sz="2800" b="1" dirty="0">
                <a:solidFill>
                  <a:srgbClr val="0000FF"/>
                </a:solidFill>
              </a:rPr>
              <a:t>人口模型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80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2850288"/>
              </p:ext>
            </p:extLst>
          </p:nvPr>
        </p:nvGraphicFramePr>
        <p:xfrm>
          <a:off x="173038" y="331787"/>
          <a:ext cx="8720492" cy="2305125"/>
        </p:xfrm>
        <a:graphic>
          <a:graphicData uri="http://schemas.openxmlformats.org/presentationml/2006/ole">
            <p:oleObj spid="_x0000_s1047569" name="Document" r:id="rId3" imgW="9287954" imgH="2460321" progId="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3065368"/>
              </p:ext>
            </p:extLst>
          </p:nvPr>
        </p:nvGraphicFramePr>
        <p:xfrm>
          <a:off x="179512" y="2492896"/>
          <a:ext cx="8136904" cy="1537629"/>
        </p:xfrm>
        <a:graphic>
          <a:graphicData uri="http://schemas.openxmlformats.org/presentationml/2006/ole">
            <p:oleObj spid="_x0000_s1047570" name="Document" r:id="rId4" imgW="8291042" imgH="1568963" progId="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4245508"/>
              </p:ext>
            </p:extLst>
          </p:nvPr>
        </p:nvGraphicFramePr>
        <p:xfrm>
          <a:off x="467544" y="3925627"/>
          <a:ext cx="8208912" cy="2887109"/>
        </p:xfrm>
        <a:graphic>
          <a:graphicData uri="http://schemas.openxmlformats.org/presentationml/2006/ole">
            <p:oleObj spid="_x0000_s1047571" name="Document" r:id="rId5" imgW="8342886" imgH="2935688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929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990600" y="2286000"/>
            <a:ext cx="69659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　　利用“</a:t>
            </a:r>
            <a:r>
              <a:rPr lang="zh-CN" altLang="en-US" sz="3200" b="1" dirty="0">
                <a:solidFill>
                  <a:srgbClr val="9900FF"/>
                </a:solidFill>
                <a:ea typeface="黑体" pitchFamily="2" charset="-122"/>
              </a:rPr>
              <a:t>微元法</a:t>
            </a:r>
            <a:r>
              <a:rPr lang="zh-CN" altLang="en-US" sz="3200" b="1" dirty="0"/>
              <a:t>”思想求变力作功、</a:t>
            </a:r>
            <a:r>
              <a:rPr lang="zh-CN" altLang="en-US" sz="3200" b="1"/>
              <a:t>水</a:t>
            </a:r>
            <a:r>
              <a:rPr lang="zh-CN" altLang="en-US" sz="3200" b="1" smtClean="0"/>
              <a:t>压力等</a:t>
            </a:r>
            <a:r>
              <a:rPr lang="zh-CN" altLang="en-US" sz="3200" b="1" dirty="0"/>
              <a:t>物理问题．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371600" y="34290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（注意熟悉相关的物理知识）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4724400" cy="1143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xmlns="" val="37441586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6861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600200" y="1641947"/>
            <a:ext cx="342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函数的平均值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1600200" y="2708747"/>
            <a:ext cx="3048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函数的有效值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8887883"/>
              </p:ext>
            </p:extLst>
          </p:nvPr>
        </p:nvGraphicFramePr>
        <p:xfrm>
          <a:off x="4375150" y="1484784"/>
          <a:ext cx="2882900" cy="838200"/>
        </p:xfrm>
        <a:graphic>
          <a:graphicData uri="http://schemas.openxmlformats.org/presentationml/2006/ole">
            <p:oleObj spid="_x0000_s1045538" name="公式" r:id="rId3" imgW="2882900" imgH="838200" progId="Equation.3">
              <p:embed/>
            </p:oleObj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0095783"/>
              </p:ext>
            </p:extLst>
          </p:nvPr>
        </p:nvGraphicFramePr>
        <p:xfrm>
          <a:off x="4229100" y="2627784"/>
          <a:ext cx="2679700" cy="876300"/>
        </p:xfrm>
        <a:graphic>
          <a:graphicData uri="http://schemas.openxmlformats.org/presentationml/2006/ole">
            <p:oleObj spid="_x0000_s1045539" name="公式" r:id="rId4" imgW="2679700" imgH="876300" progId="Equation.3">
              <p:embed/>
            </p:oleObj>
          </a:graphicData>
        </a:graphic>
      </p:graphicFrame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1447800" y="3699347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（理解平均功率、电流的有效值等概念）</a:t>
            </a:r>
          </a:p>
        </p:txBody>
      </p:sp>
    </p:spTree>
    <p:extLst>
      <p:ext uri="{BB962C8B-B14F-4D97-AF65-F5344CB8AC3E}">
        <p14:creationId xmlns:p14="http://schemas.microsoft.com/office/powerpoint/2010/main" xmlns="" val="28593101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03" grpId="0" autoUpdateAnimBg="0"/>
      <p:bldP spid="7680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>
            <a:spLocks noChangeArrowheads="1"/>
          </p:cNvSpPr>
          <p:nvPr/>
        </p:nvSpPr>
        <p:spPr bwMode="auto">
          <a:xfrm>
            <a:off x="1907704" y="1470025"/>
            <a:ext cx="6450510" cy="132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  </a:t>
            </a:r>
            <a:r>
              <a:rPr lang="zh-CN" altLang="en-US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作  </a:t>
            </a:r>
            <a:r>
              <a:rPr lang="zh-CN" altLang="en-US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</a:t>
            </a:r>
            <a:r>
              <a:rPr lang="zh-CN" altLang="en-US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业</a:t>
            </a:r>
            <a:br>
              <a:rPr lang="zh-CN" altLang="en-US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</a:br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P345: </a:t>
            </a:r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1, 2</a:t>
            </a:r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4, 5, 6, 10, 12, </a:t>
            </a:r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13. </a:t>
            </a:r>
            <a:endParaRPr lang="en-US" altLang="zh-CN" sz="4000" b="1" dirty="0">
              <a:solidFill>
                <a:srgbClr val="0000CC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5826505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6024563" y="2971800"/>
            <a:ext cx="2578510" cy="2153151"/>
            <a:chOff x="3360" y="1584"/>
            <a:chExt cx="1857" cy="1364"/>
          </a:xfrm>
        </p:grpSpPr>
        <p:graphicFrame>
          <p:nvGraphicFramePr>
            <p:cNvPr id="5142" name="Object 3"/>
            <p:cNvGraphicFramePr>
              <a:graphicFrameLocks noChangeAspect="1"/>
            </p:cNvGraphicFramePr>
            <p:nvPr/>
          </p:nvGraphicFramePr>
          <p:xfrm>
            <a:off x="3744" y="1824"/>
            <a:ext cx="1200" cy="918"/>
          </p:xfrm>
          <a:graphic>
            <a:graphicData uri="http://schemas.openxmlformats.org/presentationml/2006/ole">
              <p:oleObj spid="_x0000_s1014997" name="BMP 图象" r:id="rId3" imgW="1828571" imgH="1457143" progId="PBrush">
                <p:embed/>
              </p:oleObj>
            </a:graphicData>
          </a:graphic>
        </p:graphicFrame>
        <p:sp>
          <p:nvSpPr>
            <p:cNvPr id="5143" name="Rectangle 4"/>
            <p:cNvSpPr>
              <a:spLocks noChangeArrowheads="1"/>
            </p:cNvSpPr>
            <p:nvPr/>
          </p:nvSpPr>
          <p:spPr bwMode="auto">
            <a:xfrm>
              <a:off x="3744" y="2675"/>
              <a:ext cx="11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4" name="Rectangle 5"/>
            <p:cNvSpPr>
              <a:spLocks noChangeArrowheads="1"/>
            </p:cNvSpPr>
            <p:nvPr/>
          </p:nvSpPr>
          <p:spPr bwMode="auto">
            <a:xfrm>
              <a:off x="4863" y="2714"/>
              <a:ext cx="111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145" name="Group 6"/>
            <p:cNvGrpSpPr>
              <a:grpSpLocks/>
            </p:cNvGrpSpPr>
            <p:nvPr/>
          </p:nvGrpSpPr>
          <p:grpSpPr bwMode="auto">
            <a:xfrm>
              <a:off x="3360" y="1584"/>
              <a:ext cx="1857" cy="1348"/>
              <a:chOff x="3360" y="1584"/>
              <a:chExt cx="1857" cy="1348"/>
            </a:xfrm>
          </p:grpSpPr>
          <p:grpSp>
            <p:nvGrpSpPr>
              <p:cNvPr id="5147" name="Group 7"/>
              <p:cNvGrpSpPr>
                <a:grpSpLocks/>
              </p:cNvGrpSpPr>
              <p:nvPr/>
            </p:nvGrpSpPr>
            <p:grpSpPr bwMode="auto">
              <a:xfrm>
                <a:off x="3360" y="2685"/>
                <a:ext cx="1806" cy="77"/>
                <a:chOff x="3099" y="3471"/>
                <a:chExt cx="2180" cy="93"/>
              </a:xfrm>
            </p:grpSpPr>
            <p:sp>
              <p:nvSpPr>
                <p:cNvPr id="5154" name="Rectangle 8"/>
                <p:cNvSpPr>
                  <a:spLocks noChangeArrowheads="1"/>
                </p:cNvSpPr>
                <p:nvPr/>
              </p:nvSpPr>
              <p:spPr bwMode="auto">
                <a:xfrm>
                  <a:off x="3099" y="3508"/>
                  <a:ext cx="2090" cy="18"/>
                </a:xfrm>
                <a:prstGeom prst="rect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5" name="Freeform 9"/>
                <p:cNvSpPr>
                  <a:spLocks/>
                </p:cNvSpPr>
                <p:nvPr/>
              </p:nvSpPr>
              <p:spPr bwMode="auto">
                <a:xfrm>
                  <a:off x="5187" y="3471"/>
                  <a:ext cx="92" cy="93"/>
                </a:xfrm>
                <a:custGeom>
                  <a:avLst/>
                  <a:gdLst>
                    <a:gd name="T0" fmla="*/ 0 w 92"/>
                    <a:gd name="T1" fmla="*/ 93 h 93"/>
                    <a:gd name="T2" fmla="*/ 92 w 92"/>
                    <a:gd name="T3" fmla="*/ 46 h 93"/>
                    <a:gd name="T4" fmla="*/ 0 w 92"/>
                    <a:gd name="T5" fmla="*/ 0 h 93"/>
                    <a:gd name="T6" fmla="*/ 0 w 92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2"/>
                    <a:gd name="T13" fmla="*/ 0 h 93"/>
                    <a:gd name="T14" fmla="*/ 92 w 92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2" h="93">
                      <a:moveTo>
                        <a:pt x="0" y="93"/>
                      </a:moveTo>
                      <a:lnTo>
                        <a:pt x="92" y="46"/>
                      </a:lnTo>
                      <a:lnTo>
                        <a:pt x="0" y="0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48" name="Group 10"/>
              <p:cNvGrpSpPr>
                <a:grpSpLocks/>
              </p:cNvGrpSpPr>
              <p:nvPr/>
            </p:nvGrpSpPr>
            <p:grpSpPr bwMode="auto">
              <a:xfrm>
                <a:off x="3498" y="1649"/>
                <a:ext cx="77" cy="1233"/>
                <a:chOff x="3266" y="2220"/>
                <a:chExt cx="93" cy="1489"/>
              </a:xfrm>
            </p:grpSpPr>
            <p:sp>
              <p:nvSpPr>
                <p:cNvPr id="5152" name="Rectangle 11"/>
                <p:cNvSpPr>
                  <a:spLocks noChangeArrowheads="1"/>
                </p:cNvSpPr>
                <p:nvPr/>
              </p:nvSpPr>
              <p:spPr bwMode="auto">
                <a:xfrm>
                  <a:off x="3303" y="2310"/>
                  <a:ext cx="18" cy="1399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3" name="Freeform 12"/>
                <p:cNvSpPr>
                  <a:spLocks/>
                </p:cNvSpPr>
                <p:nvPr/>
              </p:nvSpPr>
              <p:spPr bwMode="auto">
                <a:xfrm>
                  <a:off x="3266" y="2220"/>
                  <a:ext cx="93" cy="92"/>
                </a:xfrm>
                <a:custGeom>
                  <a:avLst/>
                  <a:gdLst>
                    <a:gd name="T0" fmla="*/ 93 w 93"/>
                    <a:gd name="T1" fmla="*/ 92 h 92"/>
                    <a:gd name="T2" fmla="*/ 46 w 93"/>
                    <a:gd name="T3" fmla="*/ 0 h 92"/>
                    <a:gd name="T4" fmla="*/ 0 w 93"/>
                    <a:gd name="T5" fmla="*/ 92 h 92"/>
                    <a:gd name="T6" fmla="*/ 93 w 93"/>
                    <a:gd name="T7" fmla="*/ 92 h 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3"/>
                    <a:gd name="T13" fmla="*/ 0 h 92"/>
                    <a:gd name="T14" fmla="*/ 93 w 93"/>
                    <a:gd name="T15" fmla="*/ 92 h 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3" h="92">
                      <a:moveTo>
                        <a:pt x="93" y="92"/>
                      </a:moveTo>
                      <a:lnTo>
                        <a:pt x="46" y="0"/>
                      </a:lnTo>
                      <a:lnTo>
                        <a:pt x="0" y="92"/>
                      </a:lnTo>
                      <a:lnTo>
                        <a:pt x="93" y="9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49" name="Rectangle 13"/>
              <p:cNvSpPr>
                <a:spLocks noChangeArrowheads="1"/>
              </p:cNvSpPr>
              <p:nvPr/>
            </p:nvSpPr>
            <p:spPr bwMode="auto">
              <a:xfrm>
                <a:off x="5106" y="2698"/>
                <a:ext cx="111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50" name="Rectangle 14"/>
              <p:cNvSpPr>
                <a:spLocks noChangeArrowheads="1"/>
              </p:cNvSpPr>
              <p:nvPr/>
            </p:nvSpPr>
            <p:spPr bwMode="auto">
              <a:xfrm>
                <a:off x="3377" y="1584"/>
                <a:ext cx="98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altLang="zh-CN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51" name="Rectangle 15"/>
              <p:cNvSpPr>
                <a:spLocks noChangeArrowheads="1"/>
              </p:cNvSpPr>
              <p:nvPr/>
            </p:nvSpPr>
            <p:spPr bwMode="auto">
              <a:xfrm>
                <a:off x="3387" y="2675"/>
                <a:ext cx="111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en-US" altLang="zh-CN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5146" name="Object 16"/>
            <p:cNvGraphicFramePr>
              <a:graphicFrameLocks noChangeAspect="1"/>
            </p:cNvGraphicFramePr>
            <p:nvPr/>
          </p:nvGraphicFramePr>
          <p:xfrm>
            <a:off x="4128" y="1872"/>
            <a:ext cx="624" cy="178"/>
          </p:xfrm>
          <a:graphic>
            <a:graphicData uri="http://schemas.openxmlformats.org/presentationml/2006/ole">
              <p:oleObj spid="_x0000_s1014998" name="公式" r:id="rId4" imgW="1371600" imgH="393700" progId="Equation.3">
                <p:embed/>
              </p:oleObj>
            </a:graphicData>
          </a:graphic>
        </p:graphicFrame>
      </p:grp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609600" y="9144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4</a:t>
            </a:r>
            <a:r>
              <a:rPr lang="zh-CN" altLang="en-US" sz="2800" b="1"/>
              <a:t>） 求极限，得</a:t>
            </a:r>
            <a:r>
              <a:rPr lang="en-US" altLang="zh-CN" sz="2800" b="1" i="1"/>
              <a:t>A</a:t>
            </a:r>
            <a:r>
              <a:rPr lang="zh-CN" altLang="en-US" sz="2800" b="1"/>
              <a:t>的精确值</a:t>
            </a:r>
          </a:p>
        </p:txBody>
      </p:sp>
      <p:graphicFrame>
        <p:nvGraphicFramePr>
          <p:cNvPr id="77842" name="Object 18"/>
          <p:cNvGraphicFramePr>
            <a:graphicFrameLocks noChangeAspect="1"/>
          </p:cNvGraphicFramePr>
          <p:nvPr/>
        </p:nvGraphicFramePr>
        <p:xfrm>
          <a:off x="1803400" y="1419225"/>
          <a:ext cx="3073400" cy="939800"/>
        </p:xfrm>
        <a:graphic>
          <a:graphicData uri="http://schemas.openxmlformats.org/presentationml/2006/ole">
            <p:oleObj spid="_x0000_s1014999" name="公式" r:id="rId5" imgW="3073400" imgH="939800" progId="Equation.3">
              <p:embed/>
            </p:oleObj>
          </a:graphicData>
        </a:graphic>
      </p:graphicFrame>
      <p:graphicFrame>
        <p:nvGraphicFramePr>
          <p:cNvPr id="77843" name="Object 19"/>
          <p:cNvGraphicFramePr>
            <a:graphicFrameLocks noChangeAspect="1"/>
          </p:cNvGraphicFramePr>
          <p:nvPr/>
        </p:nvGraphicFramePr>
        <p:xfrm>
          <a:off x="4953000" y="1571625"/>
          <a:ext cx="1828800" cy="660400"/>
        </p:xfrm>
        <a:graphic>
          <a:graphicData uri="http://schemas.openxmlformats.org/presentationml/2006/ole">
            <p:oleObj spid="_x0000_s1015000" name="公式" r:id="rId6" imgW="1828800" imgH="660400" progId="Equation.3">
              <p:embed/>
            </p:oleObj>
          </a:graphicData>
        </a:graphic>
      </p:graphicFrame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935038" y="2500313"/>
            <a:ext cx="1000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提示</a:t>
            </a:r>
          </a:p>
        </p:txBody>
      </p:sp>
      <p:graphicFrame>
        <p:nvGraphicFramePr>
          <p:cNvPr id="77845" name="Object 21"/>
          <p:cNvGraphicFramePr>
            <a:graphicFrameLocks noChangeAspect="1"/>
          </p:cNvGraphicFramePr>
          <p:nvPr/>
        </p:nvGraphicFramePr>
        <p:xfrm>
          <a:off x="955686" y="2497147"/>
          <a:ext cx="5259388" cy="2360613"/>
        </p:xfrm>
        <a:graphic>
          <a:graphicData uri="http://schemas.openxmlformats.org/presentationml/2006/ole">
            <p:oleObj spid="_x0000_s1015001" name="文档" r:id="rId7" imgW="5265841" imgH="2375602" progId="Word.Document.8">
              <p:embed/>
            </p:oleObj>
          </a:graphicData>
        </a:graphic>
      </p:graphicFrame>
      <p:graphicFrame>
        <p:nvGraphicFramePr>
          <p:cNvPr id="77846" name="Object 22"/>
          <p:cNvGraphicFramePr>
            <a:graphicFrameLocks noChangeAspect="1"/>
          </p:cNvGraphicFramePr>
          <p:nvPr/>
        </p:nvGraphicFramePr>
        <p:xfrm>
          <a:off x="1165225" y="5067300"/>
          <a:ext cx="2882900" cy="481013"/>
        </p:xfrm>
        <a:graphic>
          <a:graphicData uri="http://schemas.openxmlformats.org/presentationml/2006/ole">
            <p:oleObj spid="_x0000_s1015002" name="公式" r:id="rId8" imgW="2882900" imgH="482600" progId="Equation.3">
              <p:embed/>
            </p:oleObj>
          </a:graphicData>
        </a:graphic>
      </p:graphicFrame>
      <p:graphicFrame>
        <p:nvGraphicFramePr>
          <p:cNvPr id="77847" name="Object 23"/>
          <p:cNvGraphicFramePr>
            <a:graphicFrameLocks noChangeAspect="1"/>
          </p:cNvGraphicFramePr>
          <p:nvPr/>
        </p:nvGraphicFramePr>
        <p:xfrm>
          <a:off x="4064000" y="4919663"/>
          <a:ext cx="1803400" cy="698500"/>
        </p:xfrm>
        <a:graphic>
          <a:graphicData uri="http://schemas.openxmlformats.org/presentationml/2006/ole">
            <p:oleObj spid="_x0000_s1015003" name="公式" r:id="rId9" imgW="1803400" imgH="698500" progId="Equation.3">
              <p:embed/>
            </p:oleObj>
          </a:graphicData>
        </a:graphic>
      </p:graphicFrame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6858020" y="3714752"/>
            <a:ext cx="1138238" cy="1371600"/>
            <a:chOff x="4323" y="2400"/>
            <a:chExt cx="717" cy="864"/>
          </a:xfrm>
        </p:grpSpPr>
        <p:sp>
          <p:nvSpPr>
            <p:cNvPr id="5138" name="Line 25"/>
            <p:cNvSpPr>
              <a:spLocks noChangeShapeType="1"/>
            </p:cNvSpPr>
            <p:nvPr/>
          </p:nvSpPr>
          <p:spPr bwMode="auto">
            <a:xfrm>
              <a:off x="4464" y="240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Line 26"/>
            <p:cNvSpPr>
              <a:spLocks noChangeShapeType="1"/>
            </p:cNvSpPr>
            <p:nvPr/>
          </p:nvSpPr>
          <p:spPr bwMode="auto">
            <a:xfrm>
              <a:off x="4656" y="2516"/>
              <a:ext cx="0" cy="5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40" name="Object 27"/>
            <p:cNvGraphicFramePr>
              <a:graphicFrameLocks noChangeAspect="1"/>
            </p:cNvGraphicFramePr>
            <p:nvPr/>
          </p:nvGraphicFramePr>
          <p:xfrm>
            <a:off x="4323" y="3120"/>
            <a:ext cx="151" cy="144"/>
          </p:xfrm>
          <a:graphic>
            <a:graphicData uri="http://schemas.openxmlformats.org/presentationml/2006/ole">
              <p:oleObj spid="_x0000_s1015004" name="公式" r:id="rId10" imgW="247520" imgH="238255" progId="Equation.3">
                <p:embed/>
              </p:oleObj>
            </a:graphicData>
          </a:graphic>
        </p:graphicFrame>
        <p:graphicFrame>
          <p:nvGraphicFramePr>
            <p:cNvPr id="5141" name="Object 28"/>
            <p:cNvGraphicFramePr>
              <a:graphicFrameLocks noChangeAspect="1"/>
            </p:cNvGraphicFramePr>
            <p:nvPr/>
          </p:nvGraphicFramePr>
          <p:xfrm>
            <a:off x="4458" y="3071"/>
            <a:ext cx="582" cy="189"/>
          </p:xfrm>
          <a:graphic>
            <a:graphicData uri="http://schemas.openxmlformats.org/presentationml/2006/ole">
              <p:oleObj spid="_x0000_s1015005" name="公式" r:id="rId11" imgW="1000295" imgH="314374" progId="Equation.3">
                <p:embed/>
              </p:oleObj>
            </a:graphicData>
          </a:graphic>
        </p:graphicFrame>
      </p:grpSp>
      <p:sp>
        <p:nvSpPr>
          <p:cNvPr id="77853" name="Rectangle 29"/>
          <p:cNvSpPr>
            <a:spLocks noChangeArrowheads="1"/>
          </p:cNvSpPr>
          <p:nvPr/>
        </p:nvSpPr>
        <p:spPr bwMode="auto">
          <a:xfrm>
            <a:off x="7096125" y="3903663"/>
            <a:ext cx="304800" cy="838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4697413" y="1365250"/>
            <a:ext cx="3429000" cy="2895600"/>
            <a:chOff x="2880" y="912"/>
            <a:chExt cx="2160" cy="1824"/>
          </a:xfrm>
        </p:grpSpPr>
        <p:graphicFrame>
          <p:nvGraphicFramePr>
            <p:cNvPr id="5133" name="Object 31"/>
            <p:cNvGraphicFramePr>
              <a:graphicFrameLocks noChangeAspect="1"/>
            </p:cNvGraphicFramePr>
            <p:nvPr/>
          </p:nvGraphicFramePr>
          <p:xfrm>
            <a:off x="4608" y="1824"/>
            <a:ext cx="432" cy="304"/>
          </p:xfrm>
          <a:graphic>
            <a:graphicData uri="http://schemas.openxmlformats.org/presentationml/2006/ole">
              <p:oleObj spid="_x0000_s1015006" name="公式" r:id="rId12" imgW="447716" imgH="314374" progId="Equation.3">
                <p:embed/>
              </p:oleObj>
            </a:graphicData>
          </a:graphic>
        </p:graphicFrame>
        <p:sp>
          <p:nvSpPr>
            <p:cNvPr id="5134" name="Line 32"/>
            <p:cNvSpPr>
              <a:spLocks noChangeShapeType="1"/>
            </p:cNvSpPr>
            <p:nvPr/>
          </p:nvSpPr>
          <p:spPr bwMode="auto">
            <a:xfrm flipH="1">
              <a:off x="4416" y="2112"/>
              <a:ext cx="240" cy="6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Line 33"/>
            <p:cNvSpPr>
              <a:spLocks noChangeShapeType="1"/>
            </p:cNvSpPr>
            <p:nvPr/>
          </p:nvSpPr>
          <p:spPr bwMode="auto">
            <a:xfrm flipH="1">
              <a:off x="3648" y="2112"/>
              <a:ext cx="1008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Text Box 34"/>
            <p:cNvSpPr txBox="1">
              <a:spLocks noChangeArrowheads="1"/>
            </p:cNvSpPr>
            <p:nvPr/>
          </p:nvSpPr>
          <p:spPr bwMode="auto">
            <a:xfrm>
              <a:off x="4655" y="912"/>
              <a:ext cx="385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面积元素</a:t>
              </a:r>
            </a:p>
          </p:txBody>
        </p:sp>
        <p:sp>
          <p:nvSpPr>
            <p:cNvPr id="5137" name="Rectangle 35"/>
            <p:cNvSpPr>
              <a:spLocks noChangeArrowheads="1"/>
            </p:cNvSpPr>
            <p:nvPr/>
          </p:nvSpPr>
          <p:spPr bwMode="auto">
            <a:xfrm>
              <a:off x="2880" y="2352"/>
              <a:ext cx="816" cy="33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8508487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7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4" grpId="0" autoUpdateAnimBg="0"/>
      <p:bldP spid="778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7378077"/>
              </p:ext>
            </p:extLst>
          </p:nvPr>
        </p:nvGraphicFramePr>
        <p:xfrm>
          <a:off x="1219200" y="1066800"/>
          <a:ext cx="6248400" cy="487363"/>
        </p:xfrm>
        <a:graphic>
          <a:graphicData uri="http://schemas.openxmlformats.org/presentationml/2006/ole">
            <p:oleObj spid="_x0000_s1015915" name="Document" r:id="rId3" imgW="5486798" imgH="428946" progId="">
              <p:embed/>
            </p:oleObj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149350" y="1677988"/>
          <a:ext cx="6969125" cy="908050"/>
        </p:xfrm>
        <a:graphic>
          <a:graphicData uri="http://schemas.openxmlformats.org/presentationml/2006/ole">
            <p:oleObj spid="_x0000_s1015916" name="Document" r:id="rId4" imgW="6896288" imgH="864851" progId="Word.Document.8">
              <p:embed/>
            </p:oleObj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568807"/>
              </p:ext>
            </p:extLst>
          </p:nvPr>
        </p:nvGraphicFramePr>
        <p:xfrm>
          <a:off x="1149350" y="2660650"/>
          <a:ext cx="6681788" cy="1758950"/>
        </p:xfrm>
        <a:graphic>
          <a:graphicData uri="http://schemas.openxmlformats.org/presentationml/2006/ole">
            <p:oleObj spid="_x0000_s1015917" name="Document" r:id="rId5" imgW="6626641" imgH="1740613" progId="">
              <p:embed/>
            </p:oleObj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1143000" y="4495800"/>
          <a:ext cx="7246938" cy="527050"/>
        </p:xfrm>
        <a:graphic>
          <a:graphicData uri="http://schemas.openxmlformats.org/presentationml/2006/ole">
            <p:oleObj spid="_x0000_s1015918" name="文档" r:id="rId6" imgW="6938412" imgH="505447" progId="Word.Document.8">
              <p:embed/>
            </p:oleObj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1295400" y="5181600"/>
          <a:ext cx="5562600" cy="450850"/>
        </p:xfrm>
        <a:graphic>
          <a:graphicData uri="http://schemas.openxmlformats.org/presentationml/2006/ole">
            <p:oleObj spid="_x0000_s1015919" name="Document" r:id="rId7" imgW="5513427" imgH="414408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920531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14400" y="1066800"/>
            <a:ext cx="394563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9900FF"/>
                </a:solidFill>
              </a:rPr>
              <a:t>2</a:t>
            </a:r>
            <a:r>
              <a:rPr lang="zh-CN" altLang="en-US" sz="3200" b="1" dirty="0">
                <a:solidFill>
                  <a:srgbClr val="9900FF"/>
                </a:solidFill>
              </a:rPr>
              <a:t>、微元法的步骤</a:t>
            </a: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073150" y="1905000"/>
          <a:ext cx="7165975" cy="876300"/>
        </p:xfrm>
        <a:graphic>
          <a:graphicData uri="http://schemas.openxmlformats.org/presentationml/2006/ole">
            <p:oleObj spid="_x0000_s1016876" name="文档" r:id="rId3" imgW="7066953" imgH="875884" progId="Word.Document.8">
              <p:embed/>
            </p:oleObj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073150" y="3054350"/>
          <a:ext cx="7258050" cy="2781300"/>
        </p:xfrm>
        <a:graphic>
          <a:graphicData uri="http://schemas.openxmlformats.org/presentationml/2006/ole">
            <p:oleObj spid="_x0000_s1016877" name="文档" r:id="rId4" imgW="7149039" imgH="2741726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258561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8542535"/>
              </p:ext>
            </p:extLst>
          </p:nvPr>
        </p:nvGraphicFramePr>
        <p:xfrm>
          <a:off x="899592" y="764704"/>
          <a:ext cx="7113588" cy="1539875"/>
        </p:xfrm>
        <a:graphic>
          <a:graphicData uri="http://schemas.openxmlformats.org/presentationml/2006/ole">
            <p:oleObj spid="_x0000_s1017894" name="文档" r:id="rId3" imgW="7112000" imgH="1554480" progId="Word.Document.8">
              <p:embed/>
            </p:oleObj>
          </a:graphicData>
        </a:graphic>
      </p:graphicFrame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125017" y="2434754"/>
            <a:ext cx="6029325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黑体" pitchFamily="2" charset="-122"/>
              </a:rPr>
              <a:t>这个方法通常叫做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微元法</a:t>
            </a:r>
            <a:r>
              <a:rPr lang="zh-CN" altLang="en-US" sz="2800" b="1" dirty="0">
                <a:ea typeface="黑体" pitchFamily="2" charset="-122"/>
              </a:rPr>
              <a:t>或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元素法</a:t>
            </a:r>
            <a:r>
              <a:rPr lang="zh-CN" altLang="en-US" sz="2800" b="1" dirty="0">
                <a:ea typeface="黑体" pitchFamily="2" charset="-122"/>
              </a:rPr>
              <a:t>．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755576" y="3140968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黑体" pitchFamily="2" charset="-122"/>
              </a:rPr>
              <a:t>应用方向：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755576" y="3750568"/>
            <a:ext cx="7467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　　平面图形的面积；体积；平面曲线的弧长；功；水压力；引力和平均值等．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55576" y="4849996"/>
            <a:ext cx="7632848" cy="542384"/>
            <a:chOff x="755576" y="4849996"/>
            <a:chExt cx="7632848" cy="542384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55576" y="4849996"/>
              <a:ext cx="3733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ea typeface="黑体" pitchFamily="2" charset="-122"/>
                </a:rPr>
                <a:t>定积分的物理意义：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923928" y="4869160"/>
              <a:ext cx="44644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非均匀线形物体的质量</a:t>
              </a: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6805333"/>
              </p:ext>
            </p:extLst>
          </p:nvPr>
        </p:nvGraphicFramePr>
        <p:xfrm>
          <a:off x="2870039" y="5517232"/>
          <a:ext cx="2159000" cy="647700"/>
        </p:xfrm>
        <a:graphic>
          <a:graphicData uri="http://schemas.openxmlformats.org/presentationml/2006/ole">
            <p:oleObj spid="_x0000_s1017895" name="Equation" r:id="rId4" imgW="2158920" imgH="647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128630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nimBg="1" autoUpdateAnimBg="0"/>
      <p:bldP spid="80900" grpId="0" autoUpdateAnimBg="0"/>
      <p:bldP spid="8090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74" name="Object 2"/>
          <p:cNvGraphicFramePr>
            <a:graphicFrameLocks noChangeAspect="1"/>
          </p:cNvGraphicFramePr>
          <p:nvPr/>
        </p:nvGraphicFramePr>
        <p:xfrm>
          <a:off x="214282" y="1142984"/>
          <a:ext cx="8673288" cy="4071966"/>
        </p:xfrm>
        <a:graphic>
          <a:graphicData uri="http://schemas.openxmlformats.org/presentationml/2006/ole">
            <p:oleObj spid="_x0000_s1078274" name="Document" r:id="rId3" imgW="9976739" imgH="46802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357196" y="3143248"/>
            <a:ext cx="12858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解 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(1)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4071934" y="5429264"/>
          <a:ext cx="2916712" cy="571504"/>
        </p:xfrm>
        <a:graphic>
          <a:graphicData uri="http://schemas.openxmlformats.org/presentationml/2006/ole">
            <p:oleObj spid="_x0000_s1093635" name="公式" r:id="rId3" imgW="3174840" imgH="622080" progId="Equation.3">
              <p:embed/>
            </p:oleObj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1500166" y="3143248"/>
          <a:ext cx="2786082" cy="584876"/>
        </p:xfrm>
        <a:graphic>
          <a:graphicData uri="http://schemas.openxmlformats.org/presentationml/2006/ole">
            <p:oleObj spid="_x0000_s1093637" name="文档" r:id="rId4" imgW="2623731" imgH="592752" progId="Word.Document.8">
              <p:embed/>
            </p:oleObj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4071934" y="3290733"/>
          <a:ext cx="1214446" cy="352581"/>
        </p:xfrm>
        <a:graphic>
          <a:graphicData uri="http://schemas.openxmlformats.org/presentationml/2006/ole">
            <p:oleObj spid="_x0000_s1093638" name="公式" r:id="rId5" imgW="1307880" imgH="380880" progId="Equation.3">
              <p:embed/>
            </p:oleObj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928662" y="4365117"/>
          <a:ext cx="4929222" cy="921271"/>
        </p:xfrm>
        <a:graphic>
          <a:graphicData uri="http://schemas.openxmlformats.org/presentationml/2006/ole">
            <p:oleObj spid="_x0000_s1093639" name="公式" r:id="rId6" imgW="4876560" imgH="952200" progId="Equation.3">
              <p:embed/>
            </p:oleObj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927101" y="3743029"/>
          <a:ext cx="4002089" cy="614665"/>
        </p:xfrm>
        <a:graphic>
          <a:graphicData uri="http://schemas.openxmlformats.org/presentationml/2006/ole">
            <p:oleObj spid="_x0000_s1093640" name="Document" r:id="rId7" imgW="3562110" imgH="548621" progId="Word.Document.8">
              <p:embed/>
            </p:oleObj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928662" y="5534472"/>
          <a:ext cx="3000396" cy="354597"/>
        </p:xfrm>
        <a:graphic>
          <a:graphicData uri="http://schemas.openxmlformats.org/presentationml/2006/ole">
            <p:oleObj spid="_x0000_s1093641" name="公式" r:id="rId8" imgW="2920680" imgH="368280" progId="Equation.3">
              <p:embed/>
            </p:oleObj>
          </a:graphicData>
        </a:graphic>
      </p:graphicFrame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57158" y="285728"/>
            <a:ext cx="12192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1</a:t>
            </a:r>
          </a:p>
        </p:txBody>
      </p:sp>
      <p:graphicFrame>
        <p:nvGraphicFramePr>
          <p:cNvPr id="1093645" name="Object 13"/>
          <p:cNvGraphicFramePr>
            <a:graphicFrameLocks noChangeAspect="1"/>
          </p:cNvGraphicFramePr>
          <p:nvPr/>
        </p:nvGraphicFramePr>
        <p:xfrm>
          <a:off x="500034" y="357166"/>
          <a:ext cx="8004175" cy="2822575"/>
        </p:xfrm>
        <a:graphic>
          <a:graphicData uri="http://schemas.openxmlformats.org/presentationml/2006/ole">
            <p:oleObj spid="_x0000_s1093645" name="公式" r:id="rId9" imgW="8724600" imgH="3187440" progId="Equation.3">
              <p:embed/>
            </p:oleObj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5257831" y="2651141"/>
            <a:ext cx="3671887" cy="2992437"/>
            <a:chOff x="4214810" y="4071942"/>
            <a:chExt cx="3671887" cy="2992437"/>
          </a:xfrm>
        </p:grpSpPr>
        <p:graphicFrame>
          <p:nvGraphicFramePr>
            <p:cNvPr id="34829" name="Object 13"/>
            <p:cNvGraphicFramePr>
              <a:graphicFrameLocks noChangeAspect="1"/>
            </p:cNvGraphicFramePr>
            <p:nvPr/>
          </p:nvGraphicFramePr>
          <p:xfrm>
            <a:off x="4214810" y="4071942"/>
            <a:ext cx="3671887" cy="2992437"/>
          </p:xfrm>
          <a:graphic>
            <a:graphicData uri="http://schemas.openxmlformats.org/presentationml/2006/ole">
              <p:oleObj spid="_x0000_s1093643" name="Picture" r:id="rId10" imgW="2743200" imgH="1828800" progId="Word.Picture.8">
                <p:embed/>
              </p:oleObj>
            </a:graphicData>
          </a:graphic>
        </p:graphicFrame>
        <p:sp>
          <p:nvSpPr>
            <p:cNvPr id="17" name="矩形 16"/>
            <p:cNvSpPr/>
            <p:nvPr/>
          </p:nvSpPr>
          <p:spPr>
            <a:xfrm>
              <a:off x="6572264" y="4815638"/>
              <a:ext cx="214314" cy="714380"/>
            </a:xfrm>
            <a:prstGeom prst="rect">
              <a:avLst/>
            </a:prstGeom>
            <a:solidFill>
              <a:srgbClr val="92D050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14942" y="4815638"/>
              <a:ext cx="214314" cy="714380"/>
            </a:xfrm>
            <a:prstGeom prst="rect">
              <a:avLst/>
            </a:prstGeom>
            <a:solidFill>
              <a:srgbClr val="92D050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439508" y="5530018"/>
              <a:ext cx="1137138" cy="127229"/>
            </a:xfrm>
            <a:custGeom>
              <a:avLst/>
              <a:gdLst>
                <a:gd name="connsiteX0" fmla="*/ 0 w 1137138"/>
                <a:gd name="connsiteY0" fmla="*/ 0 h 166077"/>
                <a:gd name="connsiteX1" fmla="*/ 574430 w 1137138"/>
                <a:gd name="connsiteY1" fmla="*/ 164123 h 166077"/>
                <a:gd name="connsiteX2" fmla="*/ 1137138 w 1137138"/>
                <a:gd name="connsiteY2" fmla="*/ 11723 h 166077"/>
                <a:gd name="connsiteX3" fmla="*/ 1137138 w 1137138"/>
                <a:gd name="connsiteY3" fmla="*/ 11723 h 16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7138" h="166077">
                  <a:moveTo>
                    <a:pt x="0" y="0"/>
                  </a:moveTo>
                  <a:cubicBezTo>
                    <a:pt x="192453" y="81084"/>
                    <a:pt x="384907" y="162169"/>
                    <a:pt x="574430" y="164123"/>
                  </a:cubicBezTo>
                  <a:cubicBezTo>
                    <a:pt x="763953" y="166077"/>
                    <a:pt x="1137138" y="11723"/>
                    <a:pt x="1137138" y="11723"/>
                  </a:cubicBezTo>
                  <a:lnTo>
                    <a:pt x="1137138" y="11723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191496" y="5518295"/>
              <a:ext cx="1643074" cy="345467"/>
            </a:xfrm>
            <a:custGeom>
              <a:avLst/>
              <a:gdLst>
                <a:gd name="connsiteX0" fmla="*/ 0 w 1137138"/>
                <a:gd name="connsiteY0" fmla="*/ 0 h 166077"/>
                <a:gd name="connsiteX1" fmla="*/ 574430 w 1137138"/>
                <a:gd name="connsiteY1" fmla="*/ 164123 h 166077"/>
                <a:gd name="connsiteX2" fmla="*/ 1137138 w 1137138"/>
                <a:gd name="connsiteY2" fmla="*/ 11723 h 166077"/>
                <a:gd name="connsiteX3" fmla="*/ 1137138 w 1137138"/>
                <a:gd name="connsiteY3" fmla="*/ 11723 h 16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7138" h="166077">
                  <a:moveTo>
                    <a:pt x="0" y="0"/>
                  </a:moveTo>
                  <a:cubicBezTo>
                    <a:pt x="192453" y="81084"/>
                    <a:pt x="384907" y="162169"/>
                    <a:pt x="574430" y="164123"/>
                  </a:cubicBezTo>
                  <a:cubicBezTo>
                    <a:pt x="763953" y="166077"/>
                    <a:pt x="1137138" y="11723"/>
                    <a:pt x="1137138" y="11723"/>
                  </a:cubicBezTo>
                  <a:lnTo>
                    <a:pt x="1137138" y="11723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 rot="10800000" flipV="1">
              <a:off x="5429256" y="5578010"/>
              <a:ext cx="142876" cy="7143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0800000" flipV="1">
              <a:off x="5572132" y="5649448"/>
              <a:ext cx="142876" cy="7143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10800000" flipV="1">
              <a:off x="5715010" y="5649448"/>
              <a:ext cx="214312" cy="142876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 flipV="1">
              <a:off x="5929324" y="5649448"/>
              <a:ext cx="285751" cy="214312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6274789" y="5636625"/>
              <a:ext cx="142876" cy="142876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6465657" y="5578010"/>
              <a:ext cx="142876" cy="142876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任意多边形 41"/>
            <p:cNvSpPr/>
            <p:nvPr/>
          </p:nvSpPr>
          <p:spPr>
            <a:xfrm>
              <a:off x="5357818" y="4792192"/>
              <a:ext cx="1280014" cy="127229"/>
            </a:xfrm>
            <a:custGeom>
              <a:avLst/>
              <a:gdLst>
                <a:gd name="connsiteX0" fmla="*/ 0 w 1137138"/>
                <a:gd name="connsiteY0" fmla="*/ 0 h 166077"/>
                <a:gd name="connsiteX1" fmla="*/ 574430 w 1137138"/>
                <a:gd name="connsiteY1" fmla="*/ 164123 h 166077"/>
                <a:gd name="connsiteX2" fmla="*/ 1137138 w 1137138"/>
                <a:gd name="connsiteY2" fmla="*/ 11723 h 166077"/>
                <a:gd name="connsiteX3" fmla="*/ 1137138 w 1137138"/>
                <a:gd name="connsiteY3" fmla="*/ 11723 h 16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7138" h="166077">
                  <a:moveTo>
                    <a:pt x="0" y="0"/>
                  </a:moveTo>
                  <a:cubicBezTo>
                    <a:pt x="192453" y="81084"/>
                    <a:pt x="384907" y="162169"/>
                    <a:pt x="574430" y="164123"/>
                  </a:cubicBezTo>
                  <a:cubicBezTo>
                    <a:pt x="763953" y="166077"/>
                    <a:pt x="1137138" y="11723"/>
                    <a:pt x="1137138" y="11723"/>
                  </a:cubicBezTo>
                  <a:lnTo>
                    <a:pt x="1137138" y="11723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5205046" y="4595454"/>
              <a:ext cx="1582616" cy="228601"/>
            </a:xfrm>
            <a:custGeom>
              <a:avLst/>
              <a:gdLst>
                <a:gd name="connsiteX0" fmla="*/ 0 w 1582616"/>
                <a:gd name="connsiteY0" fmla="*/ 228601 h 228601"/>
                <a:gd name="connsiteX1" fmla="*/ 762000 w 1582616"/>
                <a:gd name="connsiteY1" fmla="*/ 5862 h 228601"/>
                <a:gd name="connsiteX2" fmla="*/ 1582616 w 1582616"/>
                <a:gd name="connsiteY2" fmla="*/ 193431 h 228601"/>
                <a:gd name="connsiteX3" fmla="*/ 1582616 w 1582616"/>
                <a:gd name="connsiteY3" fmla="*/ 193431 h 22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2616" h="228601">
                  <a:moveTo>
                    <a:pt x="0" y="228601"/>
                  </a:moveTo>
                  <a:cubicBezTo>
                    <a:pt x="249115" y="120162"/>
                    <a:pt x="498231" y="11724"/>
                    <a:pt x="762000" y="5862"/>
                  </a:cubicBezTo>
                  <a:cubicBezTo>
                    <a:pt x="1025769" y="0"/>
                    <a:pt x="1582616" y="193431"/>
                    <a:pt x="1582616" y="193431"/>
                  </a:cubicBezTo>
                  <a:lnTo>
                    <a:pt x="1582616" y="193431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 rot="5400000">
              <a:off x="7108049" y="5399415"/>
              <a:ext cx="213520" cy="794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>
              <a:off x="5894397" y="5113663"/>
              <a:ext cx="785818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143768" y="785794"/>
            <a:ext cx="136207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FF"/>
                </a:solidFill>
                <a:ea typeface="黑体" pitchFamily="2" charset="-122"/>
              </a:rPr>
              <a:t>P330:6</a:t>
            </a:r>
            <a:endParaRPr lang="en-US" altLang="zh-CN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484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42882" y="1785926"/>
            <a:ext cx="12858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解 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(2)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4037034" y="5973763"/>
          <a:ext cx="3535362" cy="769937"/>
        </p:xfrm>
        <a:graphic>
          <a:graphicData uri="http://schemas.openxmlformats.org/presentationml/2006/ole">
            <p:oleObj spid="_x0000_s1108994" name="公式" r:id="rId3" imgW="3848040" imgH="838080" progId="Equation.3">
              <p:embed/>
            </p:oleObj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428596" y="3429000"/>
          <a:ext cx="3857652" cy="375047"/>
        </p:xfrm>
        <a:graphic>
          <a:graphicData uri="http://schemas.openxmlformats.org/presentationml/2006/ole">
            <p:oleObj spid="_x0000_s1108996" name="公式" r:id="rId4" imgW="4051080" imgH="419040" progId="Equation.3">
              <p:embed/>
            </p:oleObj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53975" y="4565650"/>
          <a:ext cx="7050088" cy="1435100"/>
        </p:xfrm>
        <a:graphic>
          <a:graphicData uri="http://schemas.openxmlformats.org/presentationml/2006/ole">
            <p:oleObj spid="_x0000_s1108997" name="公式" r:id="rId5" imgW="7937280" imgH="1688760" progId="Equation.3">
              <p:embed/>
            </p:oleObj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201613" y="5910286"/>
          <a:ext cx="3743325" cy="804862"/>
        </p:xfrm>
        <a:graphic>
          <a:graphicData uri="http://schemas.openxmlformats.org/presentationml/2006/ole">
            <p:oleObj spid="_x0000_s1108999" name="公式" r:id="rId6" imgW="3644640" imgH="838080" progId="Equation.3">
              <p:embed/>
            </p:oleObj>
          </a:graphicData>
        </a:graphic>
      </p:graphicFrame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71406" y="285728"/>
            <a:ext cx="12192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1</a:t>
            </a:r>
          </a:p>
        </p:txBody>
      </p:sp>
      <p:graphicFrame>
        <p:nvGraphicFramePr>
          <p:cNvPr id="1093645" name="Object 13"/>
          <p:cNvGraphicFramePr>
            <a:graphicFrameLocks noChangeAspect="1"/>
          </p:cNvGraphicFramePr>
          <p:nvPr/>
        </p:nvGraphicFramePr>
        <p:xfrm>
          <a:off x="744563" y="357166"/>
          <a:ext cx="7399337" cy="1495425"/>
        </p:xfrm>
        <a:graphic>
          <a:graphicData uri="http://schemas.openxmlformats.org/presentationml/2006/ole">
            <p:oleObj spid="_x0000_s1109001" name="公式" r:id="rId7" imgW="8064360" imgH="1688760" progId="Equation.3">
              <p:embed/>
            </p:oleObj>
          </a:graphicData>
        </a:graphic>
      </p:graphicFrame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67642" y="642918"/>
            <a:ext cx="136207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FF"/>
                </a:solidFill>
                <a:ea typeface="黑体" pitchFamily="2" charset="-122"/>
              </a:rPr>
              <a:t>P330:6</a:t>
            </a:r>
            <a:endParaRPr lang="en-US" altLang="zh-CN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11090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09012" name="Object 20"/>
          <p:cNvGraphicFramePr>
            <a:graphicFrameLocks noChangeAspect="1"/>
          </p:cNvGraphicFramePr>
          <p:nvPr/>
        </p:nvGraphicFramePr>
        <p:xfrm>
          <a:off x="500034" y="4001454"/>
          <a:ext cx="4071966" cy="356240"/>
        </p:xfrm>
        <a:graphic>
          <a:graphicData uri="http://schemas.openxmlformats.org/presentationml/2006/ole">
            <p:oleObj spid="_x0000_s1109012" name="公式" r:id="rId8" imgW="4356000" imgH="406080" progId="Equation.3">
              <p:embed/>
            </p:oleObj>
          </a:graphicData>
        </a:graphic>
      </p:graphicFrame>
      <p:graphicFrame>
        <p:nvGraphicFramePr>
          <p:cNvPr id="1109013" name="Object 21"/>
          <p:cNvGraphicFramePr>
            <a:graphicFrameLocks noChangeAspect="1"/>
          </p:cNvGraphicFramePr>
          <p:nvPr/>
        </p:nvGraphicFramePr>
        <p:xfrm>
          <a:off x="467879" y="1928802"/>
          <a:ext cx="7747459" cy="1428760"/>
        </p:xfrm>
        <a:graphic>
          <a:graphicData uri="http://schemas.openxmlformats.org/presentationml/2006/ole">
            <p:oleObj spid="_x0000_s1109013" name="公式" r:id="rId9" imgW="8839080" imgH="1688760" progId="Equation.3">
              <p:embed/>
            </p:oleObj>
          </a:graphicData>
        </a:graphic>
      </p:graphicFrame>
      <p:grpSp>
        <p:nvGrpSpPr>
          <p:cNvPr id="65" name="组合 64"/>
          <p:cNvGrpSpPr/>
          <p:nvPr/>
        </p:nvGrpSpPr>
        <p:grpSpPr>
          <a:xfrm>
            <a:off x="5715008" y="2857496"/>
            <a:ext cx="3286148" cy="2330073"/>
            <a:chOff x="5751277" y="1000108"/>
            <a:chExt cx="3286148" cy="2330073"/>
          </a:xfrm>
        </p:grpSpPr>
        <p:sp>
          <p:nvSpPr>
            <p:cNvPr id="1109002" name="Text Box 10"/>
            <p:cNvSpPr txBox="1">
              <a:spLocks noChangeArrowheads="1"/>
            </p:cNvSpPr>
            <p:nvPr/>
          </p:nvSpPr>
          <p:spPr bwMode="auto">
            <a:xfrm>
              <a:off x="7429520" y="1357298"/>
              <a:ext cx="1130317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r 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 </a:t>
              </a: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 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θ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1109003" name="Group 11"/>
            <p:cNvGrpSpPr>
              <a:grpSpLocks noChangeAspect="1"/>
            </p:cNvGrpSpPr>
            <p:nvPr/>
          </p:nvGrpSpPr>
          <p:grpSpPr bwMode="auto">
            <a:xfrm>
              <a:off x="5751277" y="1000108"/>
              <a:ext cx="3286148" cy="2330073"/>
              <a:chOff x="9375" y="8800"/>
              <a:chExt cx="2870" cy="2034"/>
            </a:xfrm>
          </p:grpSpPr>
          <p:sp>
            <p:nvSpPr>
              <p:cNvPr id="1109009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9375" y="8800"/>
                <a:ext cx="2870" cy="203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9008" name="Line 16"/>
              <p:cNvSpPr>
                <a:spLocks noChangeShapeType="1"/>
              </p:cNvSpPr>
              <p:nvPr/>
            </p:nvSpPr>
            <p:spPr bwMode="auto">
              <a:xfrm>
                <a:off x="10085" y="10049"/>
                <a:ext cx="183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9007" name="Text Box 15"/>
              <p:cNvSpPr txBox="1">
                <a:spLocks noChangeArrowheads="1"/>
              </p:cNvSpPr>
              <p:nvPr/>
            </p:nvSpPr>
            <p:spPr bwMode="auto">
              <a:xfrm>
                <a:off x="9874" y="10026"/>
                <a:ext cx="540" cy="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O</a:t>
                </a:r>
                <a:endPara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09006" name="Arc 14"/>
              <p:cNvSpPr>
                <a:spLocks/>
              </p:cNvSpPr>
              <p:nvPr/>
            </p:nvSpPr>
            <p:spPr bwMode="auto">
              <a:xfrm>
                <a:off x="10385" y="9227"/>
                <a:ext cx="1060" cy="111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159"/>
                  <a:gd name="T1" fmla="*/ 0 h 21600"/>
                  <a:gd name="T2" fmla="*/ 19159 w 19159"/>
                  <a:gd name="T3" fmla="*/ 11626 h 21600"/>
                  <a:gd name="T4" fmla="*/ 0 w 1915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159" h="21600" fill="none" extrusionOk="0">
                    <a:moveTo>
                      <a:pt x="-1" y="0"/>
                    </a:moveTo>
                    <a:cubicBezTo>
                      <a:pt x="8054" y="0"/>
                      <a:pt x="15439" y="4481"/>
                      <a:pt x="19159" y="11625"/>
                    </a:cubicBezTo>
                  </a:path>
                  <a:path w="19159" h="21600" stroke="0" extrusionOk="0">
                    <a:moveTo>
                      <a:pt x="-1" y="0"/>
                    </a:moveTo>
                    <a:cubicBezTo>
                      <a:pt x="8054" y="0"/>
                      <a:pt x="15439" y="4481"/>
                      <a:pt x="19159" y="1162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9005" name="AutoShape 13"/>
              <p:cNvSpPr>
                <a:spLocks noChangeShapeType="1"/>
              </p:cNvSpPr>
              <p:nvPr/>
            </p:nvSpPr>
            <p:spPr bwMode="auto">
              <a:xfrm flipV="1">
                <a:off x="10085" y="9798"/>
                <a:ext cx="1375" cy="247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9004" name="AutoShape 12"/>
              <p:cNvSpPr>
                <a:spLocks noChangeShapeType="1"/>
              </p:cNvSpPr>
              <p:nvPr/>
            </p:nvSpPr>
            <p:spPr bwMode="auto">
              <a:xfrm flipV="1">
                <a:off x="10115" y="9212"/>
                <a:ext cx="270" cy="80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 flipV="1">
              <a:off x="6572264" y="1785926"/>
              <a:ext cx="1143008" cy="64294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6572264" y="1571612"/>
              <a:ext cx="928694" cy="857256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任意多边形 43"/>
            <p:cNvSpPr/>
            <p:nvPr/>
          </p:nvSpPr>
          <p:spPr>
            <a:xfrm>
              <a:off x="7082938" y="1959193"/>
              <a:ext cx="68384" cy="140677"/>
            </a:xfrm>
            <a:custGeom>
              <a:avLst/>
              <a:gdLst>
                <a:gd name="connsiteX0" fmla="*/ 0 w 68384"/>
                <a:gd name="connsiteY0" fmla="*/ 0 h 140677"/>
                <a:gd name="connsiteX1" fmla="*/ 58615 w 68384"/>
                <a:gd name="connsiteY1" fmla="*/ 35169 h 140677"/>
                <a:gd name="connsiteX2" fmla="*/ 58615 w 68384"/>
                <a:gd name="connsiteY2" fmla="*/ 140677 h 140677"/>
                <a:gd name="connsiteX3" fmla="*/ 58615 w 68384"/>
                <a:gd name="connsiteY3" fmla="*/ 128954 h 14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84" h="140677">
                  <a:moveTo>
                    <a:pt x="0" y="0"/>
                  </a:moveTo>
                  <a:cubicBezTo>
                    <a:pt x="24423" y="5861"/>
                    <a:pt x="48846" y="11723"/>
                    <a:pt x="58615" y="35169"/>
                  </a:cubicBezTo>
                  <a:cubicBezTo>
                    <a:pt x="68384" y="58615"/>
                    <a:pt x="58615" y="140677"/>
                    <a:pt x="58615" y="140677"/>
                  </a:cubicBezTo>
                  <a:lnTo>
                    <a:pt x="58615" y="128954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7143769" y="1643050"/>
              <a:ext cx="71438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just"/>
              <a:r>
                <a:rPr lang="el-GR" altLang="zh-CN" sz="2000" b="1" dirty="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Δ</a:t>
              </a: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θ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6572264" y="2428868"/>
              <a:ext cx="1143008" cy="571504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任意多边形 51"/>
            <p:cNvSpPr/>
            <p:nvPr/>
          </p:nvSpPr>
          <p:spPr>
            <a:xfrm>
              <a:off x="7656514" y="1806809"/>
              <a:ext cx="189523" cy="1232877"/>
            </a:xfrm>
            <a:custGeom>
              <a:avLst/>
              <a:gdLst>
                <a:gd name="connsiteX0" fmla="*/ 25400 w 189523"/>
                <a:gd name="connsiteY0" fmla="*/ 0 h 1232877"/>
                <a:gd name="connsiteX1" fmla="*/ 189523 w 189523"/>
                <a:gd name="connsiteY1" fmla="*/ 609600 h 1232877"/>
                <a:gd name="connsiteX2" fmla="*/ 25400 w 189523"/>
                <a:gd name="connsiteY2" fmla="*/ 1148862 h 1232877"/>
                <a:gd name="connsiteX3" fmla="*/ 37123 w 189523"/>
                <a:gd name="connsiteY3" fmla="*/ 1113693 h 1232877"/>
                <a:gd name="connsiteX4" fmla="*/ 37123 w 189523"/>
                <a:gd name="connsiteY4" fmla="*/ 1113693 h 123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23" h="1232877">
                  <a:moveTo>
                    <a:pt x="25400" y="0"/>
                  </a:moveTo>
                  <a:cubicBezTo>
                    <a:pt x="107461" y="209061"/>
                    <a:pt x="189523" y="418123"/>
                    <a:pt x="189523" y="609600"/>
                  </a:cubicBezTo>
                  <a:cubicBezTo>
                    <a:pt x="189523" y="801077"/>
                    <a:pt x="50800" y="1064847"/>
                    <a:pt x="25400" y="1148862"/>
                  </a:cubicBezTo>
                  <a:cubicBezTo>
                    <a:pt x="0" y="1232877"/>
                    <a:pt x="37123" y="1113693"/>
                    <a:pt x="37123" y="1113693"/>
                  </a:cubicBezTo>
                  <a:lnTo>
                    <a:pt x="37123" y="1113693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6572264" y="2428868"/>
              <a:ext cx="1071570" cy="78581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5400000">
              <a:off x="7334259" y="2092937"/>
              <a:ext cx="645506" cy="2635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6858016" y="2071678"/>
              <a:ext cx="71438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just"/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θ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7500958" y="2071678"/>
              <a:ext cx="1285884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just"/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 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θ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)sin </a:t>
              </a:r>
              <a:r>
                <a:rPr lang="en-US" altLang="zh-CN" sz="2000" b="1" i="1" dirty="0" smtClean="0">
                  <a:solidFill>
                    <a:srgbClr val="00B05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θ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6643702" y="2319332"/>
              <a:ext cx="1500198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just"/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 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θ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r>
                <a:rPr kumimoji="0" lang="en-US" altLang="zh-CN" sz="2000" b="1" i="0" u="none" strike="noStrike" cap="none" normalizeH="0" baseline="0" dirty="0" err="1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cos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000" b="1" i="1" dirty="0" smtClean="0">
                  <a:solidFill>
                    <a:srgbClr val="00B05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θ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715008" y="571480"/>
            <a:ext cx="3286148" cy="2330073"/>
            <a:chOff x="5867408" y="4599389"/>
            <a:chExt cx="3286148" cy="2330073"/>
          </a:xfrm>
        </p:grpSpPr>
        <p:grpSp>
          <p:nvGrpSpPr>
            <p:cNvPr id="33" name="Group 11"/>
            <p:cNvGrpSpPr>
              <a:grpSpLocks noChangeAspect="1"/>
            </p:cNvGrpSpPr>
            <p:nvPr/>
          </p:nvGrpSpPr>
          <p:grpSpPr bwMode="auto">
            <a:xfrm>
              <a:off x="5867408" y="4599389"/>
              <a:ext cx="3286148" cy="2330073"/>
              <a:chOff x="9375" y="8800"/>
              <a:chExt cx="2870" cy="2034"/>
            </a:xfrm>
          </p:grpSpPr>
          <p:sp>
            <p:nvSpPr>
              <p:cNvPr id="34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9375" y="8800"/>
                <a:ext cx="2870" cy="203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16"/>
              <p:cNvSpPr>
                <a:spLocks noChangeShapeType="1"/>
              </p:cNvSpPr>
              <p:nvPr/>
            </p:nvSpPr>
            <p:spPr bwMode="auto">
              <a:xfrm>
                <a:off x="10053" y="10049"/>
                <a:ext cx="183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Text Box 15"/>
              <p:cNvSpPr txBox="1">
                <a:spLocks noChangeArrowheads="1"/>
              </p:cNvSpPr>
              <p:nvPr/>
            </p:nvSpPr>
            <p:spPr bwMode="auto">
              <a:xfrm>
                <a:off x="9874" y="10026"/>
                <a:ext cx="540" cy="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1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O</a:t>
                </a:r>
                <a:endPara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1" name="AutoShape 12"/>
              <p:cNvSpPr>
                <a:spLocks noChangeShapeType="1"/>
              </p:cNvSpPr>
              <p:nvPr/>
            </p:nvSpPr>
            <p:spPr bwMode="auto">
              <a:xfrm flipV="1">
                <a:off x="10053" y="9295"/>
                <a:ext cx="873" cy="748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7643834" y="5181600"/>
              <a:ext cx="1588" cy="819168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任意多边形 58"/>
            <p:cNvSpPr/>
            <p:nvPr/>
          </p:nvSpPr>
          <p:spPr>
            <a:xfrm>
              <a:off x="7637608" y="5170893"/>
              <a:ext cx="444378" cy="857256"/>
            </a:xfrm>
            <a:custGeom>
              <a:avLst/>
              <a:gdLst>
                <a:gd name="connsiteX0" fmla="*/ 0 w 363416"/>
                <a:gd name="connsiteY0" fmla="*/ 0 h 832339"/>
                <a:gd name="connsiteX1" fmla="*/ 293077 w 363416"/>
                <a:gd name="connsiteY1" fmla="*/ 363415 h 832339"/>
                <a:gd name="connsiteX2" fmla="*/ 363416 w 363416"/>
                <a:gd name="connsiteY2" fmla="*/ 832339 h 832339"/>
                <a:gd name="connsiteX3" fmla="*/ 363416 w 363416"/>
                <a:gd name="connsiteY3" fmla="*/ 832339 h 83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416" h="832339">
                  <a:moveTo>
                    <a:pt x="0" y="0"/>
                  </a:moveTo>
                  <a:cubicBezTo>
                    <a:pt x="116254" y="112346"/>
                    <a:pt x="232508" y="224692"/>
                    <a:pt x="293077" y="363415"/>
                  </a:cubicBezTo>
                  <a:cubicBezTo>
                    <a:pt x="353646" y="502138"/>
                    <a:pt x="363416" y="832339"/>
                    <a:pt x="363416" y="832339"/>
                  </a:cubicBezTo>
                  <a:lnTo>
                    <a:pt x="363416" y="83233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Text Box 10"/>
            <p:cNvSpPr txBox="1">
              <a:spLocks noChangeArrowheads="1"/>
            </p:cNvSpPr>
            <p:nvPr/>
          </p:nvSpPr>
          <p:spPr bwMode="auto">
            <a:xfrm>
              <a:off x="7429520" y="5489985"/>
              <a:ext cx="1285884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just"/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000" b="1" i="1" u="none" strike="noStrike" cap="none" normalizeH="0" baseline="0" dirty="0" err="1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2000" b="1" i="0" u="none" strike="noStrike" cap="none" normalizeH="0" baseline="0" dirty="0" err="1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sin</a:t>
              </a:r>
              <a:r>
                <a:rPr lang="el-GR" altLang="zh-CN" sz="2000" b="1" dirty="0" smtClean="0">
                  <a:solidFill>
                    <a:srgbClr val="00B05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l-GR" altLang="zh-CN" sz="2000" b="1" i="1" dirty="0" smtClean="0">
                  <a:solidFill>
                    <a:srgbClr val="00B05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β</a:t>
              </a:r>
              <a:endPara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911918" y="5702874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b="1" i="1" dirty="0" smtClean="0">
                  <a:solidFill>
                    <a:srgbClr val="00B05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β</a:t>
              </a:r>
              <a:endParaRPr lang="zh-CN" altLang="en-US" dirty="0"/>
            </a:p>
          </p:txBody>
        </p:sp>
        <p:sp>
          <p:nvSpPr>
            <p:cNvPr id="62" name="Text Box 10"/>
            <p:cNvSpPr txBox="1">
              <a:spLocks noChangeArrowheads="1"/>
            </p:cNvSpPr>
            <p:nvPr/>
          </p:nvSpPr>
          <p:spPr bwMode="auto">
            <a:xfrm>
              <a:off x="6786578" y="5929330"/>
              <a:ext cx="1285884" cy="39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just"/>
              <a:r>
                <a:rPr kumimoji="0" lang="en-US" altLang="zh-CN" sz="2000" b="1" i="1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000" b="1" i="1" u="none" strike="noStrike" cap="none" normalizeH="0" baseline="0" dirty="0" err="1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2000" b="1" i="0" u="none" strike="noStrike" cap="none" normalizeH="0" baseline="0" dirty="0" err="1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cos</a:t>
              </a:r>
              <a:r>
                <a:rPr lang="el-GR" altLang="zh-CN" sz="2000" b="1" dirty="0" smtClean="0">
                  <a:solidFill>
                    <a:srgbClr val="00B05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l-GR" altLang="zh-CN" sz="2000" b="1" i="1" dirty="0" smtClean="0">
                  <a:solidFill>
                    <a:srgbClr val="00B05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β</a:t>
              </a:r>
              <a:endPara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1484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5748</TotalTime>
  <Words>435</Words>
  <Application>Microsoft Office PowerPoint</Application>
  <PresentationFormat>全屏显示(4:3)</PresentationFormat>
  <Paragraphs>98</Paragraphs>
  <Slides>29</Slides>
  <Notes>0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Office 主题​​</vt:lpstr>
      <vt:lpstr>Document</vt:lpstr>
      <vt:lpstr>文档</vt:lpstr>
      <vt:lpstr>公式</vt:lpstr>
      <vt:lpstr>BMP 图象</vt:lpstr>
      <vt:lpstr>Equation</vt:lpstr>
      <vt:lpstr>Microsoft 公式 3.0</vt:lpstr>
      <vt:lpstr>Picture</vt:lpstr>
      <vt:lpstr>图片</vt:lpstr>
      <vt:lpstr>第五节  微积分实际应用举例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二、定积分在物理上的应用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4、水压力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四、小结</vt:lpstr>
      <vt:lpstr>幻灯片 28</vt:lpstr>
      <vt:lpstr>幻灯片 29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972</cp:revision>
  <dcterms:created xsi:type="dcterms:W3CDTF">2011-08-03T11:31:34Z</dcterms:created>
  <dcterms:modified xsi:type="dcterms:W3CDTF">2017-12-23T14:27:00Z</dcterms:modified>
</cp:coreProperties>
</file>