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1466" r:id="rId2"/>
    <p:sldId id="1494" r:id="rId3"/>
    <p:sldId id="1495" r:id="rId4"/>
    <p:sldId id="1496" r:id="rId5"/>
    <p:sldId id="1513" r:id="rId6"/>
    <p:sldId id="1514" r:id="rId7"/>
    <p:sldId id="1515" r:id="rId8"/>
    <p:sldId id="1497" r:id="rId9"/>
    <p:sldId id="1498" r:id="rId10"/>
    <p:sldId id="1499" r:id="rId11"/>
    <p:sldId id="1500" r:id="rId12"/>
    <p:sldId id="1501" r:id="rId13"/>
    <p:sldId id="1502" r:id="rId14"/>
    <p:sldId id="1503" r:id="rId15"/>
    <p:sldId id="1516" r:id="rId16"/>
    <p:sldId id="1517" r:id="rId17"/>
    <p:sldId id="1504" r:id="rId18"/>
    <p:sldId id="1505" r:id="rId19"/>
    <p:sldId id="1506" r:id="rId20"/>
    <p:sldId id="1507" r:id="rId21"/>
    <p:sldId id="1508" r:id="rId22"/>
    <p:sldId id="1519" r:id="rId23"/>
    <p:sldId id="1520" r:id="rId24"/>
    <p:sldId id="1522" r:id="rId25"/>
    <p:sldId id="1525" r:id="rId26"/>
    <p:sldId id="1527" r:id="rId27"/>
    <p:sldId id="1523" r:id="rId28"/>
    <p:sldId id="1510" r:id="rId29"/>
    <p:sldId id="1521" r:id="rId30"/>
    <p:sldId id="1511" r:id="rId31"/>
    <p:sldId id="1528" r:id="rId32"/>
    <p:sldId id="1524" r:id="rId33"/>
    <p:sldId id="1529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CC"/>
    <a:srgbClr val="9900FF"/>
    <a:srgbClr val="0000CC"/>
    <a:srgbClr val="9900CC"/>
    <a:srgbClr val="9966FF"/>
    <a:srgbClr val="FFCCFF"/>
    <a:srgbClr val="CCFFCC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18" autoAdjust="0"/>
    <p:restoredTop sz="95993" autoAdjust="0"/>
  </p:normalViewPr>
  <p:slideViewPr>
    <p:cSldViewPr>
      <p:cViewPr varScale="1">
        <p:scale>
          <a:sx n="65" d="100"/>
          <a:sy n="65" d="100"/>
        </p:scale>
        <p:origin x="1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0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95.wmf"/><Relationship Id="rId4" Type="http://schemas.openxmlformats.org/officeDocument/2006/relationships/image" Target="../media/image10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97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510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2018/3/12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6.e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0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3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7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06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7624" y="1196752"/>
            <a:ext cx="6336704" cy="105273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第九章   习题课</a:t>
            </a:r>
          </a:p>
          <a:p>
            <a:pPr algn="l"/>
            <a:endParaRPr lang="zh-CN" altLang="en-US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834208" y="2564904"/>
            <a:ext cx="389803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一、主要内容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二、例    题</a:t>
            </a:r>
          </a:p>
        </p:txBody>
      </p:sp>
    </p:spTree>
    <p:extLst>
      <p:ext uri="{BB962C8B-B14F-4D97-AF65-F5344CB8AC3E}">
        <p14:creationId xmlns:p14="http://schemas.microsoft.com/office/powerpoint/2010/main" val="295559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/>
          </p:nvPr>
        </p:nvGraphicFramePr>
        <p:xfrm>
          <a:off x="395288" y="861740"/>
          <a:ext cx="8569325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28" name="公式" r:id="rId3" imgW="4381200" imgH="2311200" progId="Equation.3">
                  <p:embed/>
                </p:oleObj>
              </mc:Choice>
              <mc:Fallback>
                <p:oleObj name="公式" r:id="rId3" imgW="4381200" imgH="2311200" progId="Equation.3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61740"/>
                        <a:ext cx="8569325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395288" y="5201965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</a:rPr>
              <a:t>解</a:t>
            </a:r>
            <a:r>
              <a:rPr lang="zh-CN" altLang="en-US" b="1" dirty="0">
                <a:solidFill>
                  <a:srgbClr val="3333FF"/>
                </a:solidFill>
              </a:rPr>
              <a:t>  </a:t>
            </a:r>
            <a:r>
              <a:rPr lang="en-US" altLang="zh-CN" b="1" dirty="0">
                <a:solidFill>
                  <a:srgbClr val="3333FF"/>
                </a:solidFill>
              </a:rPr>
              <a:t>(B)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188640"/>
            <a:ext cx="1395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1(4)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867400" y="1557065"/>
            <a:ext cx="208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（</a:t>
            </a:r>
            <a:r>
              <a:rPr lang="en-US" altLang="zh-CN" b="1">
                <a:solidFill>
                  <a:schemeClr val="accent2"/>
                </a:solidFill>
              </a:rPr>
              <a:t>2004</a:t>
            </a:r>
            <a:r>
              <a:rPr lang="zh-CN" altLang="en-US" b="1">
                <a:solidFill>
                  <a:schemeClr val="accent2"/>
                </a:solidFill>
              </a:rPr>
              <a:t>研）</a:t>
            </a:r>
          </a:p>
        </p:txBody>
      </p:sp>
    </p:spTree>
    <p:extLst>
      <p:ext uri="{BB962C8B-B14F-4D97-AF65-F5344CB8AC3E}">
        <p14:creationId xmlns:p14="http://schemas.microsoft.com/office/powerpoint/2010/main" val="185150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304800" y="434256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ea typeface="黑体" pitchFamily="2" charset="-122"/>
              </a:rPr>
              <a:t>1(5)</a:t>
            </a: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704412"/>
              </p:ext>
            </p:extLst>
          </p:nvPr>
        </p:nvGraphicFramePr>
        <p:xfrm>
          <a:off x="1396107" y="304114"/>
          <a:ext cx="7424365" cy="896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90" name="公式" r:id="rId3" imgW="3949560" imgH="495000" progId="Equation.3">
                  <p:embed/>
                </p:oleObj>
              </mc:Choice>
              <mc:Fallback>
                <p:oleObj name="公式" r:id="rId3" imgW="3949560" imgH="495000" progId="Equation.3">
                  <p:embed/>
                  <p:pic>
                    <p:nvPicPr>
                      <p:cNvPr id="57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107" y="304114"/>
                        <a:ext cx="7424365" cy="8963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060900"/>
              </p:ext>
            </p:extLst>
          </p:nvPr>
        </p:nvGraphicFramePr>
        <p:xfrm>
          <a:off x="467544" y="1102469"/>
          <a:ext cx="64008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91" name="公式" r:id="rId5" imgW="3174840" imgH="761760" progId="Equation.3">
                  <p:embed/>
                </p:oleObj>
              </mc:Choice>
              <mc:Fallback>
                <p:oleObj name="公式" r:id="rId5" imgW="3174840" imgH="761760" progId="Equation.3">
                  <p:embed/>
                  <p:pic>
                    <p:nvPicPr>
                      <p:cNvPr id="573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02469"/>
                        <a:ext cx="64008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251520" y="2401724"/>
            <a:ext cx="2743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3333FF"/>
                </a:solidFill>
                <a:ea typeface="黑体" pitchFamily="2" charset="-122"/>
              </a:rPr>
              <a:t>2  </a:t>
            </a:r>
            <a:r>
              <a:rPr lang="zh-CN" altLang="en-US" sz="2800" b="1" dirty="0">
                <a:solidFill>
                  <a:srgbClr val="3333FF"/>
                </a:solidFill>
                <a:ea typeface="黑体" pitchFamily="2" charset="-122"/>
              </a:rPr>
              <a:t>判敛</a:t>
            </a:r>
            <a:r>
              <a:rPr lang="en-US" altLang="zh-CN" sz="2800" b="1" dirty="0">
                <a:solidFill>
                  <a:srgbClr val="3333FF"/>
                </a:solidFill>
                <a:ea typeface="黑体" pitchFamily="2" charset="-122"/>
              </a:rPr>
              <a:t>:       </a:t>
            </a:r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>
            <p:extLst/>
          </p:nvPr>
        </p:nvGraphicFramePr>
        <p:xfrm>
          <a:off x="323528" y="2703909"/>
          <a:ext cx="79406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92" name="公式" r:id="rId7" imgW="3720960" imgH="571320" progId="Equation.3">
                  <p:embed/>
                </p:oleObj>
              </mc:Choice>
              <mc:Fallback>
                <p:oleObj name="公式" r:id="rId7" imgW="3720960" imgH="571320" progId="Equation.3">
                  <p:embed/>
                  <p:pic>
                    <p:nvPicPr>
                      <p:cNvPr id="57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703909"/>
                        <a:ext cx="79406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687816" y="473298"/>
            <a:ext cx="134868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CC"/>
                </a:solidFill>
                <a:ea typeface="黑体" pitchFamily="2" charset="-122"/>
              </a:rPr>
              <a:t>（</a:t>
            </a:r>
            <a:r>
              <a:rPr lang="en-US" altLang="zh-CN" sz="3200" b="1" dirty="0">
                <a:solidFill>
                  <a:srgbClr val="0000CC"/>
                </a:solidFill>
                <a:ea typeface="黑体" pitchFamily="2" charset="-122"/>
              </a:rPr>
              <a:t>A</a:t>
            </a:r>
            <a:r>
              <a:rPr lang="zh-CN" altLang="en-US" sz="3200" b="1" dirty="0">
                <a:solidFill>
                  <a:srgbClr val="0000CC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3528" y="4149080"/>
            <a:ext cx="259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0000CC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绝对收敛</a:t>
            </a:r>
            <a:endParaRPr lang="en-US" altLang="zh-CN" sz="2800" b="1" dirty="0">
              <a:solidFill>
                <a:srgbClr val="0000CC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0232" y="4077072"/>
            <a:ext cx="14157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419030"/>
              </p:ext>
            </p:extLst>
          </p:nvPr>
        </p:nvGraphicFramePr>
        <p:xfrm>
          <a:off x="2535213" y="3983757"/>
          <a:ext cx="3836987" cy="254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493" name="Equation" r:id="rId9" imgW="3784320" imgH="2501640" progId="Equation.3">
                  <p:embed/>
                </p:oleObj>
              </mc:Choice>
              <mc:Fallback>
                <p:oleObj name="Equation" r:id="rId9" imgW="3784320" imgH="2501640" progId="Equation.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13" y="3983757"/>
                        <a:ext cx="3836987" cy="254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890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6" grpId="0"/>
      <p:bldP spid="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411163" y="871538"/>
          <a:ext cx="740092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14" name="公式" r:id="rId3" imgW="7645320" imgH="1523880" progId="Equation.3">
                  <p:embed/>
                </p:oleObj>
              </mc:Choice>
              <mc:Fallback>
                <p:oleObj name="公式" r:id="rId3" imgW="7645320" imgH="1523880" progId="Equation.3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871538"/>
                        <a:ext cx="7400925" cy="14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265113" y="10318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284163" y="27701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34853" name="Object 5"/>
          <p:cNvGraphicFramePr>
            <a:graphicFrameLocks noChangeAspect="1"/>
          </p:cNvGraphicFramePr>
          <p:nvPr/>
        </p:nvGraphicFramePr>
        <p:xfrm>
          <a:off x="1065213" y="2617788"/>
          <a:ext cx="2374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15" name="公式" r:id="rId5" imgW="2374560" imgH="838080" progId="Equation.3">
                  <p:embed/>
                </p:oleObj>
              </mc:Choice>
              <mc:Fallback>
                <p:oleObj name="公式" r:id="rId5" imgW="2374560" imgH="838080" progId="Equation.3">
                  <p:embed/>
                  <p:pic>
                    <p:nvPicPr>
                      <p:cNvPr id="334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617788"/>
                        <a:ext cx="2374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4" name="Object 6"/>
          <p:cNvGraphicFramePr>
            <a:graphicFrameLocks noChangeAspect="1"/>
          </p:cNvGraphicFramePr>
          <p:nvPr/>
        </p:nvGraphicFramePr>
        <p:xfrm>
          <a:off x="3770313" y="2655888"/>
          <a:ext cx="1981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16" name="公式" r:id="rId7" imgW="1981080" imgH="876240" progId="Equation.3">
                  <p:embed/>
                </p:oleObj>
              </mc:Choice>
              <mc:Fallback>
                <p:oleObj name="公式" r:id="rId7" imgW="1981080" imgH="876240" progId="Equation.3">
                  <p:embed/>
                  <p:pic>
                    <p:nvPicPr>
                      <p:cNvPr id="334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2655888"/>
                        <a:ext cx="1981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5" name="Object 7"/>
          <p:cNvGraphicFramePr>
            <a:graphicFrameLocks noChangeAspect="1"/>
          </p:cNvGraphicFramePr>
          <p:nvPr/>
        </p:nvGraphicFramePr>
        <p:xfrm>
          <a:off x="646113" y="3603625"/>
          <a:ext cx="52578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17" name="公式" r:id="rId9" imgW="2781000" imgH="558720" progId="Equation.3">
                  <p:embed/>
                </p:oleObj>
              </mc:Choice>
              <mc:Fallback>
                <p:oleObj name="公式" r:id="rId9" imgW="2781000" imgH="558720" progId="Equation.3">
                  <p:embed/>
                  <p:pic>
                    <p:nvPicPr>
                      <p:cNvPr id="334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603625"/>
                        <a:ext cx="52578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6" name="Text Box 8"/>
          <p:cNvSpPr txBox="1">
            <a:spLocks noChangeArrowheads="1"/>
          </p:cNvSpPr>
          <p:nvPr/>
        </p:nvSpPr>
        <p:spPr bwMode="auto">
          <a:xfrm>
            <a:off x="646113" y="507047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即原级数非绝对收敛．</a:t>
            </a:r>
          </a:p>
        </p:txBody>
      </p:sp>
    </p:spTree>
    <p:extLst>
      <p:ext uri="{BB962C8B-B14F-4D97-AF65-F5344CB8AC3E}">
        <p14:creationId xmlns:p14="http://schemas.microsoft.com/office/powerpoint/2010/main" val="34122400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3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utoUpdateAnimBg="0"/>
      <p:bldP spid="3348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914400" y="835025"/>
          <a:ext cx="3454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30" name="公式" r:id="rId3" imgW="3454200" imgH="901440" progId="Equation.3">
                  <p:embed/>
                </p:oleObj>
              </mc:Choice>
              <mc:Fallback>
                <p:oleObj name="公式" r:id="rId3" imgW="3454200" imgH="90144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5025"/>
                        <a:ext cx="3454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5" name="Text Box 3"/>
          <p:cNvSpPr txBox="1">
            <a:spLocks noChangeArrowheads="1"/>
          </p:cNvSpPr>
          <p:nvPr/>
        </p:nvSpPr>
        <p:spPr bwMode="auto">
          <a:xfrm>
            <a:off x="4648200" y="987425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由莱布尼茨定理：</a:t>
            </a:r>
          </a:p>
        </p:txBody>
      </p:sp>
      <p:graphicFrame>
        <p:nvGraphicFramePr>
          <p:cNvPr id="335876" name="Object 4"/>
          <p:cNvGraphicFramePr>
            <a:graphicFrameLocks noChangeAspect="1"/>
          </p:cNvGraphicFramePr>
          <p:nvPr/>
        </p:nvGraphicFramePr>
        <p:xfrm>
          <a:off x="1143000" y="1978025"/>
          <a:ext cx="322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31" name="公式" r:id="rId5" imgW="3225600" imgH="838080" progId="Equation.3">
                  <p:embed/>
                </p:oleObj>
              </mc:Choice>
              <mc:Fallback>
                <p:oleObj name="公式" r:id="rId5" imgW="3225600" imgH="838080" progId="Equation.3">
                  <p:embed/>
                  <p:pic>
                    <p:nvPicPr>
                      <p:cNvPr id="3358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78025"/>
                        <a:ext cx="322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7" name="Object 5"/>
          <p:cNvGraphicFramePr>
            <a:graphicFrameLocks noChangeAspect="1"/>
          </p:cNvGraphicFramePr>
          <p:nvPr/>
        </p:nvGraphicFramePr>
        <p:xfrm>
          <a:off x="4495800" y="1978025"/>
          <a:ext cx="1778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32" name="公式" r:id="rId7" imgW="1777680" imgH="838080" progId="Equation.3">
                  <p:embed/>
                </p:oleObj>
              </mc:Choice>
              <mc:Fallback>
                <p:oleObj name="公式" r:id="rId7" imgW="1777680" imgH="838080" progId="Equation.3">
                  <p:embed/>
                  <p:pic>
                    <p:nvPicPr>
                      <p:cNvPr id="3358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978025"/>
                        <a:ext cx="1778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8" name="Object 6"/>
          <p:cNvGraphicFramePr>
            <a:graphicFrameLocks noChangeAspect="1"/>
          </p:cNvGraphicFramePr>
          <p:nvPr/>
        </p:nvGraphicFramePr>
        <p:xfrm>
          <a:off x="1066800" y="2816225"/>
          <a:ext cx="48514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33" name="公式" r:id="rId9" imgW="4851360" imgH="1663560" progId="Equation.3">
                  <p:embed/>
                </p:oleObj>
              </mc:Choice>
              <mc:Fallback>
                <p:oleObj name="公式" r:id="rId9" imgW="4851360" imgH="1663560" progId="Equation.3">
                  <p:embed/>
                  <p:pic>
                    <p:nvPicPr>
                      <p:cNvPr id="335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6225"/>
                        <a:ext cx="48514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9" name="Object 7"/>
          <p:cNvGraphicFramePr>
            <a:graphicFrameLocks noChangeAspect="1"/>
          </p:cNvGraphicFramePr>
          <p:nvPr/>
        </p:nvGraphicFramePr>
        <p:xfrm>
          <a:off x="1066800" y="4645025"/>
          <a:ext cx="4229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34" name="公式" r:id="rId11" imgW="4228920" imgH="393480" progId="Equation.3">
                  <p:embed/>
                </p:oleObj>
              </mc:Choice>
              <mc:Fallback>
                <p:oleObj name="公式" r:id="rId11" imgW="4228920" imgH="393480" progId="Equation.3">
                  <p:embed/>
                  <p:pic>
                    <p:nvPicPr>
                      <p:cNvPr id="3358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5025"/>
                        <a:ext cx="4229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80" name="Object 8"/>
          <p:cNvGraphicFramePr>
            <a:graphicFrameLocks noChangeAspect="1"/>
          </p:cNvGraphicFramePr>
          <p:nvPr/>
        </p:nvGraphicFramePr>
        <p:xfrm>
          <a:off x="1524000" y="5254625"/>
          <a:ext cx="388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35" name="公式" r:id="rId13" imgW="3886200" imgH="838080" progId="Equation.3">
                  <p:embed/>
                </p:oleObj>
              </mc:Choice>
              <mc:Fallback>
                <p:oleObj name="公式" r:id="rId13" imgW="3886200" imgH="838080" progId="Equation.3">
                  <p:embed/>
                  <p:pic>
                    <p:nvPicPr>
                      <p:cNvPr id="3358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54625"/>
                        <a:ext cx="3886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20341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876300" y="1370013"/>
          <a:ext cx="31877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62" name="公式" r:id="rId3" imgW="3187440" imgH="431640" progId="Equation.3">
                  <p:embed/>
                </p:oleObj>
              </mc:Choice>
              <mc:Fallback>
                <p:oleObj name="公式" r:id="rId3" imgW="3187440" imgH="431640" progId="Equation.3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370013"/>
                        <a:ext cx="31877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356100" y="1141413"/>
          <a:ext cx="242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63" name="公式" r:id="rId5" imgW="2425680" imgH="838080" progId="Equation.3">
                  <p:embed/>
                </p:oleObj>
              </mc:Choice>
              <mc:Fallback>
                <p:oleObj name="公式" r:id="rId5" imgW="2425680" imgH="838080" progId="Equation.3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141413"/>
                        <a:ext cx="242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0" name="Object 4"/>
          <p:cNvGraphicFramePr>
            <a:graphicFrameLocks noChangeAspect="1"/>
          </p:cNvGraphicFramePr>
          <p:nvPr/>
        </p:nvGraphicFramePr>
        <p:xfrm>
          <a:off x="1219200" y="2208213"/>
          <a:ext cx="393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64" name="公式" r:id="rId7" imgW="3936960" imgH="838080" progId="Equation.3">
                  <p:embed/>
                </p:oleObj>
              </mc:Choice>
              <mc:Fallback>
                <p:oleObj name="公式" r:id="rId7" imgW="3936960" imgH="838080" progId="Equation.3">
                  <p:embed/>
                  <p:pic>
                    <p:nvPicPr>
                      <p:cNvPr id="3369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8213"/>
                        <a:ext cx="393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1" name="Object 5"/>
          <p:cNvGraphicFramePr>
            <a:graphicFrameLocks noChangeAspect="1"/>
          </p:cNvGraphicFramePr>
          <p:nvPr/>
        </p:nvGraphicFramePr>
        <p:xfrm>
          <a:off x="836613" y="3275013"/>
          <a:ext cx="72405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65" name="公式" r:id="rId9" imgW="7238880" imgH="914400" progId="Equation.3">
                  <p:embed/>
                </p:oleObj>
              </mc:Choice>
              <mc:Fallback>
                <p:oleObj name="公式" r:id="rId9" imgW="7238880" imgH="914400" progId="Equation.3">
                  <p:embed/>
                  <p:pic>
                    <p:nvPicPr>
                      <p:cNvPr id="3369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275013"/>
                        <a:ext cx="72405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762000" y="4494213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所以此交错级数收敛，</a:t>
            </a:r>
          </a:p>
        </p:txBody>
      </p:sp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4381500" y="4475163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故原级数是</a:t>
            </a:r>
            <a:r>
              <a:rPr lang="zh-CN" altLang="en-US" b="1">
                <a:solidFill>
                  <a:srgbClr val="CC00FF"/>
                </a:solidFill>
              </a:rPr>
              <a:t>条件收敛</a:t>
            </a:r>
            <a:r>
              <a:rPr lang="zh-CN" altLang="en-US" b="1"/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12369730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3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2" grpId="0" autoUpdateAnimBg="0"/>
      <p:bldP spid="33690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ext Box 2"/>
          <p:cNvSpPr txBox="1">
            <a:spLocks noChangeArrowheads="1"/>
          </p:cNvSpPr>
          <p:nvPr/>
        </p:nvSpPr>
        <p:spPr bwMode="auto">
          <a:xfrm>
            <a:off x="304800" y="6746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4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025525" y="649288"/>
          <a:ext cx="7127875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822" name="公式" r:id="rId3" imgW="3530520" imgH="1117440" progId="Equation.3">
                  <p:embed/>
                </p:oleObj>
              </mc:Choice>
              <mc:Fallback>
                <p:oleObj name="公式" r:id="rId3" imgW="3530520" imgH="111744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649288"/>
                        <a:ext cx="7127875" cy="210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228600" y="282257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证明（</a:t>
            </a: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）</a:t>
            </a:r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1919288" y="2732088"/>
          <a:ext cx="577691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823" name="公式" r:id="rId5" imgW="2730240" imgH="406080" progId="Equation.3">
                  <p:embed/>
                </p:oleObj>
              </mc:Choice>
              <mc:Fallback>
                <p:oleObj name="公式" r:id="rId5" imgW="2730240" imgH="406080" progId="Equation.3">
                  <p:embed/>
                  <p:pic>
                    <p:nvPicPr>
                      <p:cNvPr id="1116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732088"/>
                        <a:ext cx="5776912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838200" y="4560888"/>
          <a:ext cx="70866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824" name="公式" r:id="rId7" imgW="3771720" imgH="342720" progId="Equation.3">
                  <p:embed/>
                </p:oleObj>
              </mc:Choice>
              <mc:Fallback>
                <p:oleObj name="公式" r:id="rId7" imgW="3771720" imgH="342720" progId="Equation.3">
                  <p:embed/>
                  <p:pic>
                    <p:nvPicPr>
                      <p:cNvPr id="111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60888"/>
                        <a:ext cx="70866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/>
        </p:nvGraphicFramePr>
        <p:xfrm>
          <a:off x="838200" y="3417888"/>
          <a:ext cx="71739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825" name="公式" r:id="rId9" imgW="3390840" imgH="545760" progId="Equation.3">
                  <p:embed/>
                </p:oleObj>
              </mc:Choice>
              <mc:Fallback>
                <p:oleObj name="公式" r:id="rId9" imgW="3390840" imgH="545760" progId="Equation.3">
                  <p:embed/>
                  <p:pic>
                    <p:nvPicPr>
                      <p:cNvPr id="1116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17888"/>
                        <a:ext cx="717391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93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1027"/>
          <p:cNvSpPr txBox="1">
            <a:spLocks noChangeArrowheads="1"/>
          </p:cNvSpPr>
          <p:nvPr/>
        </p:nvSpPr>
        <p:spPr bwMode="auto">
          <a:xfrm>
            <a:off x="609600" y="476250"/>
            <a:ext cx="198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（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2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）</a:t>
            </a:r>
          </a:p>
        </p:txBody>
      </p:sp>
      <p:sp>
        <p:nvSpPr>
          <p:cNvPr id="50180" name="Text Box 1028"/>
          <p:cNvSpPr txBox="1">
            <a:spLocks noChangeArrowheads="1"/>
          </p:cNvSpPr>
          <p:nvPr/>
        </p:nvSpPr>
        <p:spPr bwMode="auto">
          <a:xfrm>
            <a:off x="1905000" y="4841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由（</a:t>
            </a:r>
            <a:r>
              <a:rPr lang="en-US" altLang="zh-CN" sz="2800" b="1">
                <a:ea typeface="黑体" pitchFamily="2" charset="-122"/>
              </a:rPr>
              <a:t>1</a:t>
            </a:r>
            <a:r>
              <a:rPr lang="zh-CN" altLang="en-US" sz="2800" b="1">
                <a:ea typeface="黑体" pitchFamily="2" charset="-122"/>
              </a:rPr>
              <a:t>）知</a:t>
            </a:r>
          </a:p>
        </p:txBody>
      </p:sp>
      <p:graphicFrame>
        <p:nvGraphicFramePr>
          <p:cNvPr id="50182" name="Object 1030"/>
          <p:cNvGraphicFramePr>
            <a:graphicFrameLocks noChangeAspect="1"/>
          </p:cNvGraphicFramePr>
          <p:nvPr/>
        </p:nvGraphicFramePr>
        <p:xfrm>
          <a:off x="903288" y="857250"/>
          <a:ext cx="6869112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13" name="公式" r:id="rId3" imgW="2298600" imgH="406080" progId="Equation.3">
                  <p:embed/>
                </p:oleObj>
              </mc:Choice>
              <mc:Fallback>
                <p:oleObj name="公式" r:id="rId3" imgW="2298600" imgH="406080" progId="Equation.3">
                  <p:embed/>
                  <p:pic>
                    <p:nvPicPr>
                      <p:cNvPr id="50182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857250"/>
                        <a:ext cx="6869112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031"/>
          <p:cNvGraphicFramePr>
            <a:graphicFrameLocks noChangeAspect="1"/>
          </p:cNvGraphicFramePr>
          <p:nvPr/>
        </p:nvGraphicFramePr>
        <p:xfrm>
          <a:off x="838200" y="1924050"/>
          <a:ext cx="5715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14" name="Equation" r:id="rId5" imgW="4825800" imgH="799920" progId="Equation.3">
                  <p:embed/>
                </p:oleObj>
              </mc:Choice>
              <mc:Fallback>
                <p:oleObj name="Equation" r:id="rId5" imgW="4825800" imgH="799920" progId="Equation.3">
                  <p:embed/>
                  <p:pic>
                    <p:nvPicPr>
                      <p:cNvPr id="5018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24050"/>
                        <a:ext cx="57150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1033"/>
          <p:cNvGraphicFramePr>
            <a:graphicFrameLocks noChangeAspect="1"/>
          </p:cNvGraphicFramePr>
          <p:nvPr/>
        </p:nvGraphicFramePr>
        <p:xfrm>
          <a:off x="971550" y="3074988"/>
          <a:ext cx="7129463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15" name="公式" r:id="rId7" imgW="6172200" imgH="2730240" progId="Equation.3">
                  <p:embed/>
                </p:oleObj>
              </mc:Choice>
              <mc:Fallback>
                <p:oleObj name="公式" r:id="rId7" imgW="6172200" imgH="2730240" progId="Equation.3">
                  <p:embed/>
                  <p:pic>
                    <p:nvPicPr>
                      <p:cNvPr id="50185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74988"/>
                        <a:ext cx="7129463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42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396156" y="2463800"/>
            <a:ext cx="1079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证 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</a:rPr>
              <a:t>(1)</a:t>
            </a:r>
          </a:p>
        </p:txBody>
      </p:sp>
      <p:graphicFrame>
        <p:nvGraphicFramePr>
          <p:cNvPr id="339974" name="Object 6"/>
          <p:cNvGraphicFramePr>
            <a:graphicFrameLocks noChangeAspect="1"/>
          </p:cNvGraphicFramePr>
          <p:nvPr/>
        </p:nvGraphicFramePr>
        <p:xfrm>
          <a:off x="1292225" y="2478088"/>
          <a:ext cx="6664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40" name="公式" r:id="rId3" imgW="3479760" imgH="266400" progId="Equation.3">
                  <p:embed/>
                </p:oleObj>
              </mc:Choice>
              <mc:Fallback>
                <p:oleObj name="公式" r:id="rId3" imgW="3479760" imgH="266400" progId="Equation.3">
                  <p:embed/>
                  <p:pic>
                    <p:nvPicPr>
                      <p:cNvPr id="3399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2478088"/>
                        <a:ext cx="6664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819978"/>
              </p:ext>
            </p:extLst>
          </p:nvPr>
        </p:nvGraphicFramePr>
        <p:xfrm>
          <a:off x="572071" y="3262734"/>
          <a:ext cx="7312297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41" name="Equation" r:id="rId5" imgW="7061040" imgH="1993680" progId="Equation.3">
                  <p:embed/>
                </p:oleObj>
              </mc:Choice>
              <mc:Fallback>
                <p:oleObj name="Equation" r:id="rId5" imgW="7061040" imgH="1993680" progId="Equation.3">
                  <p:embed/>
                  <p:pic>
                    <p:nvPicPr>
                      <p:cNvPr id="1843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071" y="3262734"/>
                        <a:ext cx="7312297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639407"/>
              </p:ext>
            </p:extLst>
          </p:nvPr>
        </p:nvGraphicFramePr>
        <p:xfrm>
          <a:off x="683568" y="597900"/>
          <a:ext cx="7541656" cy="175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42" name="Equation" r:id="rId7" imgW="7086600" imgH="1815840" progId="Equation.DSMT4">
                  <p:embed/>
                </p:oleObj>
              </mc:Choice>
              <mc:Fallback>
                <p:oleObj name="Equation" r:id="rId7" imgW="7086600" imgH="1815840" progId="Equation.DSMT4">
                  <p:embed/>
                  <p:pic>
                    <p:nvPicPr>
                      <p:cNvPr id="3399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97900"/>
                        <a:ext cx="7541656" cy="175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431081" y="548680"/>
            <a:ext cx="104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929063" y="1624013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（</a:t>
            </a:r>
            <a:r>
              <a:rPr lang="en-US" altLang="zh-CN" b="1">
                <a:solidFill>
                  <a:schemeClr val="accent2"/>
                </a:solidFill>
              </a:rPr>
              <a:t>2004</a:t>
            </a:r>
            <a:r>
              <a:rPr lang="zh-CN" altLang="en-US" b="1">
                <a:solidFill>
                  <a:schemeClr val="accent2"/>
                </a:solidFill>
              </a:rPr>
              <a:t>研）</a:t>
            </a:r>
          </a:p>
        </p:txBody>
      </p:sp>
    </p:spTree>
    <p:extLst>
      <p:ext uri="{BB962C8B-B14F-4D97-AF65-F5344CB8AC3E}">
        <p14:creationId xmlns:p14="http://schemas.microsoft.com/office/powerpoint/2010/main" val="315430059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781431"/>
              </p:ext>
            </p:extLst>
          </p:nvPr>
        </p:nvGraphicFramePr>
        <p:xfrm>
          <a:off x="683568" y="597900"/>
          <a:ext cx="7541656" cy="175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64" name="Equation" r:id="rId3" imgW="7086600" imgH="1815840" progId="Equation.DSMT4">
                  <p:embed/>
                </p:oleObj>
              </mc:Choice>
              <mc:Fallback>
                <p:oleObj name="Equation" r:id="rId3" imgW="7086600" imgH="1815840" progId="Equation.DSMT4">
                  <p:embed/>
                  <p:pic>
                    <p:nvPicPr>
                      <p:cNvPr id="3399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97900"/>
                        <a:ext cx="7541656" cy="175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431081" y="548680"/>
            <a:ext cx="1044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929063" y="1624013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（</a:t>
            </a:r>
            <a:r>
              <a:rPr lang="en-US" altLang="zh-CN" b="1">
                <a:solidFill>
                  <a:schemeClr val="accent2"/>
                </a:solidFill>
              </a:rPr>
              <a:t>2004</a:t>
            </a:r>
            <a:r>
              <a:rPr lang="zh-CN" altLang="en-US" b="1">
                <a:solidFill>
                  <a:schemeClr val="accent2"/>
                </a:solidFill>
              </a:rPr>
              <a:t>研）</a:t>
            </a:r>
          </a:p>
        </p:txBody>
      </p:sp>
      <p:graphicFrame>
        <p:nvGraphicFramePr>
          <p:cNvPr id="339976" name="Object 8"/>
          <p:cNvGraphicFramePr>
            <a:graphicFrameLocks noChangeAspect="1"/>
          </p:cNvGraphicFramePr>
          <p:nvPr/>
        </p:nvGraphicFramePr>
        <p:xfrm>
          <a:off x="714375" y="2571750"/>
          <a:ext cx="7572375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65" name="Equation" r:id="rId5" imgW="7696080" imgH="1803240" progId="Equation.3">
                  <p:embed/>
                </p:oleObj>
              </mc:Choice>
              <mc:Fallback>
                <p:oleObj name="Equation" r:id="rId5" imgW="7696080" imgH="1803240" progId="Equation.3">
                  <p:embed/>
                  <p:pic>
                    <p:nvPicPr>
                      <p:cNvPr id="339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571750"/>
                        <a:ext cx="7572375" cy="164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323007" y="2357438"/>
            <a:ext cx="936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</a:rPr>
              <a:t> (2)</a:t>
            </a:r>
          </a:p>
        </p:txBody>
      </p:sp>
      <p:graphicFrame>
        <p:nvGraphicFramePr>
          <p:cNvPr id="339978" name="Object 10"/>
          <p:cNvGraphicFramePr>
            <a:graphicFrameLocks noChangeAspect="1"/>
          </p:cNvGraphicFramePr>
          <p:nvPr/>
        </p:nvGraphicFramePr>
        <p:xfrm>
          <a:off x="995363" y="4302125"/>
          <a:ext cx="65770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566" name="公式" r:id="rId7" imgW="3263760" imgH="482400" progId="Equation.3">
                  <p:embed/>
                </p:oleObj>
              </mc:Choice>
              <mc:Fallback>
                <p:oleObj name="公式" r:id="rId7" imgW="3263760" imgH="482400" progId="Equation.3">
                  <p:embed/>
                  <p:pic>
                    <p:nvPicPr>
                      <p:cNvPr id="3399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302125"/>
                        <a:ext cx="6577012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37408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/>
          <p:cNvSpPr>
            <a:spLocks noChangeArrowheads="1"/>
          </p:cNvSpPr>
          <p:nvPr/>
        </p:nvSpPr>
        <p:spPr bwMode="auto">
          <a:xfrm>
            <a:off x="0" y="30099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6" name="Rectangle 3"/>
          <p:cNvSpPr>
            <a:spLocks noChangeArrowheads="1"/>
          </p:cNvSpPr>
          <p:nvPr/>
        </p:nvSpPr>
        <p:spPr bwMode="auto">
          <a:xfrm>
            <a:off x="0" y="2762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609600" y="285750"/>
          <a:ext cx="77724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680" name="Equation" r:id="rId3" imgW="3695400" imgH="825480" progId="Equation.3">
                  <p:embed/>
                </p:oleObj>
              </mc:Choice>
              <mc:Fallback>
                <p:oleObj name="Equation" r:id="rId3" imgW="3695400" imgH="825480" progId="Equation.3">
                  <p:embed/>
                  <p:pic>
                    <p:nvPicPr>
                      <p:cNvPr id="225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5750"/>
                        <a:ext cx="7772400" cy="170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7"/>
          <p:cNvSpPr txBox="1">
            <a:spLocks noChangeArrowheads="1"/>
          </p:cNvSpPr>
          <p:nvPr/>
        </p:nvSpPr>
        <p:spPr bwMode="auto">
          <a:xfrm>
            <a:off x="214313" y="4524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353288" name="Text Box 8"/>
          <p:cNvSpPr txBox="1">
            <a:spLocks noChangeArrowheads="1"/>
          </p:cNvSpPr>
          <p:nvPr/>
        </p:nvSpPr>
        <p:spPr bwMode="auto">
          <a:xfrm>
            <a:off x="166688" y="18859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53289" name="Object 9"/>
          <p:cNvGraphicFramePr>
            <a:graphicFrameLocks noChangeAspect="1"/>
          </p:cNvGraphicFramePr>
          <p:nvPr/>
        </p:nvGraphicFramePr>
        <p:xfrm>
          <a:off x="471488" y="1968500"/>
          <a:ext cx="79867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681" name="Equation" r:id="rId5" imgW="3797280" imgH="279360" progId="Equation.3">
                  <p:embed/>
                </p:oleObj>
              </mc:Choice>
              <mc:Fallback>
                <p:oleObj name="Equation" r:id="rId5" imgW="3797280" imgH="279360" progId="Equation.3">
                  <p:embed/>
                  <p:pic>
                    <p:nvPicPr>
                      <p:cNvPr id="3532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1968500"/>
                        <a:ext cx="798671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0" name="Object 10"/>
          <p:cNvGraphicFramePr>
            <a:graphicFrameLocks noChangeAspect="1"/>
          </p:cNvGraphicFramePr>
          <p:nvPr/>
        </p:nvGraphicFramePr>
        <p:xfrm>
          <a:off x="914400" y="2495550"/>
          <a:ext cx="45942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682" name="Equation" r:id="rId7" imgW="2184120" imgH="279360" progId="Equation.3">
                  <p:embed/>
                </p:oleObj>
              </mc:Choice>
              <mc:Fallback>
                <p:oleObj name="Equation" r:id="rId7" imgW="2184120" imgH="279360" progId="Equation.3">
                  <p:embed/>
                  <p:pic>
                    <p:nvPicPr>
                      <p:cNvPr id="3532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95550"/>
                        <a:ext cx="4594225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1" name="Object 11"/>
          <p:cNvGraphicFramePr>
            <a:graphicFrameLocks noChangeAspect="1"/>
          </p:cNvGraphicFramePr>
          <p:nvPr/>
        </p:nvGraphicFramePr>
        <p:xfrm>
          <a:off x="838200" y="3028950"/>
          <a:ext cx="611663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683" name="Equation" r:id="rId9" imgW="2908080" imgH="609480" progId="Equation.3">
                  <p:embed/>
                </p:oleObj>
              </mc:Choice>
              <mc:Fallback>
                <p:oleObj name="Equation" r:id="rId9" imgW="2908080" imgH="609480" progId="Equation.3">
                  <p:embed/>
                  <p:pic>
                    <p:nvPicPr>
                      <p:cNvPr id="3532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28950"/>
                        <a:ext cx="6116638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2" name="Object 12"/>
          <p:cNvGraphicFramePr>
            <a:graphicFrameLocks noChangeAspect="1"/>
          </p:cNvGraphicFramePr>
          <p:nvPr/>
        </p:nvGraphicFramePr>
        <p:xfrm>
          <a:off x="914400" y="3943350"/>
          <a:ext cx="5770563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684" name="Equation" r:id="rId11" imgW="2743200" imgH="901440" progId="Equation.3">
                  <p:embed/>
                </p:oleObj>
              </mc:Choice>
              <mc:Fallback>
                <p:oleObj name="Equation" r:id="rId11" imgW="2743200" imgH="901440" progId="Equation.3">
                  <p:embed/>
                  <p:pic>
                    <p:nvPicPr>
                      <p:cNvPr id="3532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43350"/>
                        <a:ext cx="5770563" cy="186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93" name="Text Box 13"/>
          <p:cNvSpPr txBox="1">
            <a:spLocks noChangeArrowheads="1"/>
          </p:cNvSpPr>
          <p:nvPr/>
        </p:nvSpPr>
        <p:spPr bwMode="auto">
          <a:xfrm>
            <a:off x="214313" y="5786438"/>
            <a:ext cx="8601075" cy="528637"/>
          </a:xfrm>
          <a:prstGeom prst="rect">
            <a:avLst/>
          </a:prstGeom>
          <a:noFill/>
          <a:ln w="9525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知识点：</a:t>
            </a:r>
            <a:r>
              <a:rPr lang="zh-CN" altLang="en-US" b="1" dirty="0">
                <a:solidFill>
                  <a:srgbClr val="99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极限存在准则</a:t>
            </a:r>
            <a:r>
              <a:rPr lang="en-US" altLang="zh-CN" b="1" dirty="0">
                <a:solidFill>
                  <a:srgbClr val="99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>
                <a:solidFill>
                  <a:srgbClr val="99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极限保号性</a:t>
            </a:r>
            <a:r>
              <a:rPr lang="en-US" altLang="zh-CN" b="1" dirty="0">
                <a:solidFill>
                  <a:srgbClr val="99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>
                <a:solidFill>
                  <a:srgbClr val="99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数项级数判别法</a:t>
            </a:r>
          </a:p>
        </p:txBody>
      </p:sp>
    </p:spTree>
    <p:extLst>
      <p:ext uri="{BB962C8B-B14F-4D97-AF65-F5344CB8AC3E}">
        <p14:creationId xmlns:p14="http://schemas.microsoft.com/office/powerpoint/2010/main" val="262646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8" grpId="0" autoUpdateAnimBg="0"/>
      <p:bldP spid="35329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225425" y="2561580"/>
            <a:ext cx="84613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b="1" dirty="0">
                <a:solidFill>
                  <a:srgbClr val="99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级数的每一项同乘一个不为零的常数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敛散性  不变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225425" y="3399780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b="1" dirty="0">
                <a:solidFill>
                  <a:srgbClr val="99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收敛级数可以逐项相加与逐项相减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228600" y="3901430"/>
            <a:ext cx="838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b="1" dirty="0">
                <a:solidFill>
                  <a:srgbClr val="99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在级数前面加上、去掉或改变有限项不影响级数的敛散性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225425" y="4766617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b="1" dirty="0">
                <a:solidFill>
                  <a:srgbClr val="99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收敛级数加括弧后所成的级数仍然收敛于原来的和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497899"/>
              </p:ext>
            </p:extLst>
          </p:nvPr>
        </p:nvGraphicFramePr>
        <p:xfrm>
          <a:off x="4856163" y="5771728"/>
          <a:ext cx="17462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54" name="Equation" r:id="rId3" imgW="1562040" imgH="545760" progId="Equation.DSMT4">
                  <p:embed/>
                </p:oleObj>
              </mc:Choice>
              <mc:Fallback>
                <p:oleObj name="Equation" r:id="rId3" imgW="1562040" imgH="545760" progId="Equation.DSMT4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5771728"/>
                        <a:ext cx="17462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225425" y="5747444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b="1" dirty="0">
                <a:solidFill>
                  <a:srgbClr val="99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ea typeface="楷体" panose="02010609060101010101" pitchFamily="49" charset="-122"/>
                <a:cs typeface="Times New Roman" panose="02020603050405020304" pitchFamily="18" charset="0"/>
              </a:rPr>
              <a:t>级数收敛的必要条件</a:t>
            </a:r>
            <a:r>
              <a:rPr lang="en-US" altLang="zh-CN" b="1" dirty="0"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225425" y="2104380"/>
            <a:ext cx="3959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CC00"/>
                </a:solidFill>
                <a:ea typeface="黑体" pitchFamily="2" charset="-122"/>
              </a:rPr>
              <a:t>收敛级数的基本性质</a:t>
            </a:r>
            <a:endParaRPr lang="zh-CN" altLang="en-US">
              <a:solidFill>
                <a:srgbClr val="00CC00"/>
              </a:solidFill>
              <a:ea typeface="黑体" pitchFamily="2" charset="-122"/>
            </a:endParaRPr>
          </a:p>
        </p:txBody>
      </p:sp>
      <p:graphicFrame>
        <p:nvGraphicFramePr>
          <p:cNvPr id="10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857941"/>
              </p:ext>
            </p:extLst>
          </p:nvPr>
        </p:nvGraphicFramePr>
        <p:xfrm>
          <a:off x="152400" y="1426964"/>
          <a:ext cx="772001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55" name="文档" r:id="rId5" imgW="7547133" imgH="792019" progId="Word.Document.8">
                  <p:embed/>
                </p:oleObj>
              </mc:Choice>
              <mc:Fallback>
                <p:oleObj name="文档" r:id="rId5" imgW="7547133" imgH="792019" progId="Word.Document.8">
                  <p:embed/>
                  <p:pic>
                    <p:nvPicPr>
                      <p:cNvPr id="10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26964"/>
                        <a:ext cx="772001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Text Box 12"/>
          <p:cNvSpPr txBox="1">
            <a:spLocks noChangeArrowheads="1"/>
          </p:cNvSpPr>
          <p:nvPr/>
        </p:nvSpPr>
        <p:spPr bwMode="auto">
          <a:xfrm>
            <a:off x="304800" y="116632"/>
            <a:ext cx="541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0000CC"/>
                </a:solidFill>
                <a:latin typeface="隶书" pitchFamily="49" charset="-122"/>
                <a:ea typeface="隶书" pitchFamily="49" charset="-122"/>
              </a:rPr>
              <a:t>一、主要内容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23528" y="836712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、常数项级数的定义与收敛性质</a:t>
            </a:r>
          </a:p>
        </p:txBody>
      </p:sp>
    </p:spTree>
    <p:extLst>
      <p:ext uri="{BB962C8B-B14F-4D97-AF65-F5344CB8AC3E}">
        <p14:creationId xmlns:p14="http://schemas.microsoft.com/office/powerpoint/2010/main" val="319306445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5"/>
          <p:cNvGraphicFramePr>
            <a:graphicFrameLocks noChangeAspect="1"/>
          </p:cNvGraphicFramePr>
          <p:nvPr/>
        </p:nvGraphicFramePr>
        <p:xfrm>
          <a:off x="468313" y="579438"/>
          <a:ext cx="7675562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12" name="公式" r:id="rId3" imgW="8420040" imgH="2209680" progId="Equation.3">
                  <p:embed/>
                </p:oleObj>
              </mc:Choice>
              <mc:Fallback>
                <p:oleObj name="公式" r:id="rId3" imgW="8420040" imgH="2209680" progId="Equation.3">
                  <p:embed/>
                  <p:pic>
                    <p:nvPicPr>
                      <p:cNvPr id="266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79438"/>
                        <a:ext cx="7675562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642938" y="2500313"/>
          <a:ext cx="6323012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13" name="Equation" r:id="rId5" imgW="7175160" imgH="3022560" progId="Equation.3">
                  <p:embed/>
                </p:oleObj>
              </mc:Choice>
              <mc:Fallback>
                <p:oleObj name="Equation" r:id="rId5" imgW="7175160" imgH="3022560" progId="Equation.3">
                  <p:embed/>
                  <p:pic>
                    <p:nvPicPr>
                      <p:cNvPr id="3491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500313"/>
                        <a:ext cx="6323012" cy="253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7"/>
          <p:cNvSpPr txBox="1">
            <a:spLocks noChangeArrowheads="1"/>
          </p:cNvSpPr>
          <p:nvPr/>
        </p:nvSpPr>
        <p:spPr bwMode="auto">
          <a:xfrm>
            <a:off x="251520" y="4762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323850" y="26400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71500" y="5105400"/>
          <a:ext cx="8124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14" name="Equation" r:id="rId7" imgW="9219960" imgH="939600" progId="Equation.3">
                  <p:embed/>
                </p:oleObj>
              </mc:Choice>
              <mc:Fallback>
                <p:oleObj name="Equation" r:id="rId7" imgW="9219960" imgH="939600" progId="Equation.3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105400"/>
                        <a:ext cx="81248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58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468313" y="579438"/>
          <a:ext cx="7675562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619" name="公式" r:id="rId3" imgW="8420040" imgH="2209680" progId="Equation.3">
                  <p:embed/>
                </p:oleObj>
              </mc:Choice>
              <mc:Fallback>
                <p:oleObj name="公式" r:id="rId3" imgW="8420040" imgH="2209680" progId="Equation.3">
                  <p:embed/>
                  <p:pic>
                    <p:nvPicPr>
                      <p:cNvPr id="276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79438"/>
                        <a:ext cx="7675562" cy="192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323850" y="26955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3491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00732"/>
              </p:ext>
            </p:extLst>
          </p:nvPr>
        </p:nvGraphicFramePr>
        <p:xfrm>
          <a:off x="380752" y="2564904"/>
          <a:ext cx="8367712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620" name="Equation" r:id="rId5" imgW="8940600" imgH="2590560" progId="Equation.DSMT4">
                  <p:embed/>
                </p:oleObj>
              </mc:Choice>
              <mc:Fallback>
                <p:oleObj name="Equation" r:id="rId5" imgW="8940600" imgH="2590560" progId="Equation.DSMT4">
                  <p:embed/>
                  <p:pic>
                    <p:nvPicPr>
                      <p:cNvPr id="3491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752" y="2564904"/>
                        <a:ext cx="8367712" cy="230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1520" y="4762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536" y="4956113"/>
            <a:ext cx="6984776" cy="1569231"/>
            <a:chOff x="323528" y="4894583"/>
            <a:chExt cx="6984776" cy="1569231"/>
          </a:xfrm>
          <a:solidFill>
            <a:srgbClr val="FFFFCC"/>
          </a:solidFill>
        </p:grpSpPr>
        <p:graphicFrame>
          <p:nvGraphicFramePr>
            <p:cNvPr id="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2698328"/>
                </p:ext>
              </p:extLst>
            </p:nvPr>
          </p:nvGraphicFramePr>
          <p:xfrm>
            <a:off x="433810" y="4894583"/>
            <a:ext cx="6874494" cy="1569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8621" name="Equation" r:id="rId7" imgW="7137360" imgH="1726920" progId="Equation.DSMT4">
                    <p:embed/>
                  </p:oleObj>
                </mc:Choice>
                <mc:Fallback>
                  <p:oleObj name="Equation" r:id="rId7" imgW="7137360" imgH="1726920" progId="Equation.DSMT4">
                    <p:embed/>
                    <p:pic>
                      <p:nvPicPr>
                        <p:cNvPr id="34919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10" y="4894583"/>
                          <a:ext cx="6874494" cy="1569231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3528" y="4998119"/>
              <a:ext cx="990600" cy="519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CC"/>
                  </a:solidFill>
                  <a:ea typeface="黑体" pitchFamily="2" charset="-122"/>
                </a:rPr>
                <a:t>扩展</a:t>
              </a:r>
              <a:r>
                <a:rPr lang="en-US" altLang="zh-CN" b="1" dirty="0">
                  <a:solidFill>
                    <a:srgbClr val="0000CC"/>
                  </a:solidFill>
                  <a:ea typeface="黑体" pitchFamily="2" charset="-122"/>
                </a:rPr>
                <a:t>:</a:t>
              </a:r>
              <a:endParaRPr lang="zh-CN" altLang="en-US" b="1" dirty="0">
                <a:solidFill>
                  <a:srgbClr val="0000CC"/>
                </a:solidFill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700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139800" y="19233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7504" y="116632"/>
            <a:ext cx="6984776" cy="1569231"/>
            <a:chOff x="323528" y="4894583"/>
            <a:chExt cx="6984776" cy="1569231"/>
          </a:xfrm>
          <a:solidFill>
            <a:srgbClr val="FFFFCC"/>
          </a:solidFill>
        </p:grpSpPr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433810" y="4894583"/>
            <a:ext cx="6874494" cy="1569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905" name="Equation" r:id="rId3" imgW="7137360" imgH="1726920" progId="Equation.DSMT4">
                    <p:embed/>
                  </p:oleObj>
                </mc:Choice>
                <mc:Fallback>
                  <p:oleObj name="Equation" r:id="rId3" imgW="7137360" imgH="1726920" progId="Equation.DSMT4">
                    <p:embed/>
                    <p:pic>
                      <p:nvPicPr>
                        <p:cNvPr id="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10" y="4894583"/>
                          <a:ext cx="6874494" cy="1569231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23528" y="4998119"/>
              <a:ext cx="990600" cy="519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0000CC"/>
                  </a:solidFill>
                  <a:ea typeface="黑体" pitchFamily="2" charset="-122"/>
                </a:rPr>
                <a:t>扩展</a:t>
              </a:r>
              <a:r>
                <a:rPr lang="en-US" altLang="zh-CN" b="1" dirty="0">
                  <a:solidFill>
                    <a:srgbClr val="0000CC"/>
                  </a:solidFill>
                  <a:ea typeface="黑体" pitchFamily="2" charset="-122"/>
                </a:rPr>
                <a:t>:</a:t>
              </a:r>
              <a:endParaRPr lang="zh-CN" altLang="en-US" b="1" dirty="0">
                <a:solidFill>
                  <a:srgbClr val="0000CC"/>
                </a:solidFill>
                <a:ea typeface="黑体" pitchFamily="2" charset="-122"/>
              </a:endParaRPr>
            </a:p>
          </p:txBody>
        </p:sp>
      </p:grp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736487"/>
              </p:ext>
            </p:extLst>
          </p:nvPr>
        </p:nvGraphicFramePr>
        <p:xfrm>
          <a:off x="338312" y="1799654"/>
          <a:ext cx="763270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6" name="Equation" r:id="rId5" imgW="7924680" imgH="1714320" progId="Equation.DSMT4">
                  <p:embed/>
                </p:oleObj>
              </mc:Choice>
              <mc:Fallback>
                <p:oleObj name="Equation" r:id="rId5" imgW="7924680" imgH="1714320" progId="Equation.DSMT4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12" y="1799654"/>
                        <a:ext cx="7632700" cy="15573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235242"/>
              </p:ext>
            </p:extLst>
          </p:nvPr>
        </p:nvGraphicFramePr>
        <p:xfrm>
          <a:off x="301625" y="3141663"/>
          <a:ext cx="8446839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7" name="Equation" r:id="rId7" imgW="9207360" imgH="838080" progId="Equation.DSMT4">
                  <p:embed/>
                </p:oleObj>
              </mc:Choice>
              <mc:Fallback>
                <p:oleObj name="Equation" r:id="rId7" imgW="9207360" imgH="83808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141663"/>
                        <a:ext cx="8446839" cy="7604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243738"/>
              </p:ext>
            </p:extLst>
          </p:nvPr>
        </p:nvGraphicFramePr>
        <p:xfrm>
          <a:off x="290601" y="3717032"/>
          <a:ext cx="8647113" cy="195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8" name="Equation" r:id="rId9" imgW="8978760" imgH="2145960" progId="Equation.DSMT4">
                  <p:embed/>
                </p:oleObj>
              </mc:Choice>
              <mc:Fallback>
                <p:oleObj name="Equation" r:id="rId9" imgW="8978760" imgH="214596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01" y="3717032"/>
                        <a:ext cx="8647113" cy="19510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923844"/>
              </p:ext>
            </p:extLst>
          </p:nvPr>
        </p:nvGraphicFramePr>
        <p:xfrm>
          <a:off x="405589" y="5517232"/>
          <a:ext cx="365601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9" name="Equation" r:id="rId11" imgW="3797280" imgH="838080" progId="Equation.DSMT4">
                  <p:embed/>
                </p:oleObj>
              </mc:Choice>
              <mc:Fallback>
                <p:oleObj name="Equation" r:id="rId11" imgW="3797280" imgH="838080" progId="Equation.DSMT4">
                  <p:embed/>
                  <p:pic>
                    <p:nvPicPr>
                      <p:cNvPr id="1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89" y="5517232"/>
                        <a:ext cx="3656012" cy="7620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38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179512" y="177281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753221"/>
              </p:ext>
            </p:extLst>
          </p:nvPr>
        </p:nvGraphicFramePr>
        <p:xfrm>
          <a:off x="179512" y="1628800"/>
          <a:ext cx="8424936" cy="314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69" name="Equation" r:id="rId3" imgW="8800920" imgH="3466800" progId="Equation.DSMT4">
                  <p:embed/>
                </p:oleObj>
              </mc:Choice>
              <mc:Fallback>
                <p:oleObj name="Equation" r:id="rId3" imgW="8800920" imgH="3466800" progId="Equation.DSMT4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628800"/>
                        <a:ext cx="8424936" cy="31465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910905"/>
              </p:ext>
            </p:extLst>
          </p:nvPr>
        </p:nvGraphicFramePr>
        <p:xfrm>
          <a:off x="180974" y="4797152"/>
          <a:ext cx="8882918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70" name="Equation" r:id="rId5" imgW="9321480" imgH="1815840" progId="Equation.DSMT4">
                  <p:embed/>
                </p:oleObj>
              </mc:Choice>
              <mc:Fallback>
                <p:oleObj name="Equation" r:id="rId5" imgW="9321480" imgH="1815840" progId="Equation.DSMT4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4" y="4797152"/>
                        <a:ext cx="8882918" cy="16621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905737"/>
              </p:ext>
            </p:extLst>
          </p:nvPr>
        </p:nvGraphicFramePr>
        <p:xfrm>
          <a:off x="209227" y="208960"/>
          <a:ext cx="9187309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71" name="Equation" r:id="rId7" imgW="9994680" imgH="1866600" progId="Equation.DSMT4">
                  <p:embed/>
                </p:oleObj>
              </mc:Choice>
              <mc:Fallback>
                <p:oleObj name="Equation" r:id="rId7" imgW="9994680" imgH="1866600" progId="Equation.DSMT4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27" y="208960"/>
                        <a:ext cx="9187309" cy="1708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3008" y="31759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3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236488"/>
              </p:ext>
            </p:extLst>
          </p:nvPr>
        </p:nvGraphicFramePr>
        <p:xfrm>
          <a:off x="209227" y="208960"/>
          <a:ext cx="9187309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79" name="Equation" r:id="rId3" imgW="9994680" imgH="1866600" progId="Equation.DSMT4">
                  <p:embed/>
                </p:oleObj>
              </mc:Choice>
              <mc:Fallback>
                <p:oleObj name="Equation" r:id="rId3" imgW="9994680" imgH="1866600" progId="Equation.DSMT4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27" y="208960"/>
                        <a:ext cx="9187309" cy="1708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53008" y="317599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179512" y="218980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322905"/>
              </p:ext>
            </p:extLst>
          </p:nvPr>
        </p:nvGraphicFramePr>
        <p:xfrm>
          <a:off x="793750" y="2011363"/>
          <a:ext cx="591502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80" name="Equation" r:id="rId5" imgW="6184800" imgH="888840" progId="Equation.DSMT4">
                  <p:embed/>
                </p:oleObj>
              </mc:Choice>
              <mc:Fallback>
                <p:oleObj name="Equation" r:id="rId5" imgW="6184800" imgH="888840" progId="Equation.DSMT4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011363"/>
                        <a:ext cx="5915025" cy="812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392610"/>
              </p:ext>
            </p:extLst>
          </p:nvPr>
        </p:nvGraphicFramePr>
        <p:xfrm>
          <a:off x="560388" y="2947988"/>
          <a:ext cx="7399337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881" name="Equation" r:id="rId7" imgW="7734240" imgH="1866600" progId="Equation.DSMT4">
                  <p:embed/>
                </p:oleObj>
              </mc:Choice>
              <mc:Fallback>
                <p:oleObj name="Equation" r:id="rId7" imgW="7734240" imgH="186660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2947988"/>
                        <a:ext cx="7399337" cy="17097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51520" y="4869160"/>
            <a:ext cx="8640960" cy="523220"/>
          </a:xfrm>
          <a:prstGeom prst="rect">
            <a:avLst/>
          </a:prstGeom>
          <a:solidFill>
            <a:srgbClr val="FFFFC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注记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</a:rPr>
              <a:t>: </a:t>
            </a:r>
            <a:r>
              <a:rPr lang="zh-CN" altLang="en-US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此题第二问的结论对所有条件收敛的级数都成立</a:t>
            </a:r>
            <a:r>
              <a:rPr lang="en-US" altLang="zh-CN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b="1" dirty="0">
              <a:solidFill>
                <a:srgbClr val="99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93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 autoUpdateAnimBg="0"/>
      <p:bldP spid="12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143581"/>
              </p:ext>
            </p:extLst>
          </p:nvPr>
        </p:nvGraphicFramePr>
        <p:xfrm>
          <a:off x="1187624" y="44624"/>
          <a:ext cx="408716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75" name="Equation" r:id="rId3" imgW="4647960" imgH="965160" progId="Equation.DSMT4">
                  <p:embed/>
                </p:oleObj>
              </mc:Choice>
              <mc:Fallback>
                <p:oleObj name="Equation" r:id="rId3" imgW="4647960" imgH="965160" progId="Equation.DSMT4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4624"/>
                        <a:ext cx="4087167" cy="8493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14313" y="20153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9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251520" y="83671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894149"/>
              </p:ext>
            </p:extLst>
          </p:nvPr>
        </p:nvGraphicFramePr>
        <p:xfrm>
          <a:off x="214313" y="948105"/>
          <a:ext cx="76485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76" name="Equation" r:id="rId5" imgW="8699400" imgH="1358640" progId="Equation.DSMT4">
                  <p:embed/>
                </p:oleObj>
              </mc:Choice>
              <mc:Fallback>
                <p:oleObj name="Equation" r:id="rId5" imgW="8699400" imgH="1358640" progId="Equation.DSMT4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948105"/>
                        <a:ext cx="7648575" cy="11969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712412"/>
              </p:ext>
            </p:extLst>
          </p:nvPr>
        </p:nvGraphicFramePr>
        <p:xfrm>
          <a:off x="251520" y="2113741"/>
          <a:ext cx="8277225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77" name="Equation" r:id="rId7" imgW="9410400" imgH="3746160" progId="Equation.DSMT4">
                  <p:embed/>
                </p:oleObj>
              </mc:Choice>
              <mc:Fallback>
                <p:oleObj name="Equation" r:id="rId7" imgW="9410400" imgH="3746160" progId="Equation.DSMT4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13741"/>
                        <a:ext cx="8277225" cy="3298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124673"/>
              </p:ext>
            </p:extLst>
          </p:nvPr>
        </p:nvGraphicFramePr>
        <p:xfrm>
          <a:off x="269911" y="4797152"/>
          <a:ext cx="8258834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78" name="Equation" r:id="rId9" imgW="9042120" imgH="1409400" progId="Equation.DSMT4">
                  <p:embed/>
                </p:oleObj>
              </mc:Choice>
              <mc:Fallback>
                <p:oleObj name="Equation" r:id="rId9" imgW="9042120" imgH="140940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11" y="4797152"/>
                        <a:ext cx="8258834" cy="12414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386464"/>
              </p:ext>
            </p:extLst>
          </p:nvPr>
        </p:nvGraphicFramePr>
        <p:xfrm>
          <a:off x="362297" y="5877272"/>
          <a:ext cx="66579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979" name="Equation" r:id="rId11" imgW="7569000" imgH="965160" progId="Equation.DSMT4">
                  <p:embed/>
                </p:oleObj>
              </mc:Choice>
              <mc:Fallback>
                <p:oleObj name="Equation" r:id="rId11" imgW="7569000" imgH="965160" progId="Equation.DSMT4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97" y="5877272"/>
                        <a:ext cx="6657975" cy="8509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77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217371"/>
              </p:ext>
            </p:extLst>
          </p:nvPr>
        </p:nvGraphicFramePr>
        <p:xfrm>
          <a:off x="1043608" y="188640"/>
          <a:ext cx="7793037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24" name="Equation" r:id="rId3" imgW="8229600" imgH="876240" progId="Equation.DSMT4">
                  <p:embed/>
                </p:oleObj>
              </mc:Choice>
              <mc:Fallback>
                <p:oleObj name="Equation" r:id="rId3" imgW="8229600" imgH="87624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88640"/>
                        <a:ext cx="7793037" cy="801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270248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10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520" y="1119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730015"/>
              </p:ext>
            </p:extLst>
          </p:nvPr>
        </p:nvGraphicFramePr>
        <p:xfrm>
          <a:off x="929258" y="1036589"/>
          <a:ext cx="371475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25" name="Equation" r:id="rId5" imgW="3924000" imgH="876240" progId="Equation.DSMT4">
                  <p:embed/>
                </p:oleObj>
              </mc:Choice>
              <mc:Fallback>
                <p:oleObj name="Equation" r:id="rId5" imgW="3924000" imgH="87624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258" y="1036589"/>
                        <a:ext cx="3714750" cy="801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998956"/>
              </p:ext>
            </p:extLst>
          </p:nvPr>
        </p:nvGraphicFramePr>
        <p:xfrm>
          <a:off x="395536" y="1238250"/>
          <a:ext cx="8391525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26" name="Equation" r:id="rId7" imgW="8699400" imgH="1409400" progId="Equation.DSMT4">
                  <p:embed/>
                </p:oleObj>
              </mc:Choice>
              <mc:Fallback>
                <p:oleObj name="Equation" r:id="rId7" imgW="8699400" imgH="140940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38250"/>
                        <a:ext cx="8391525" cy="12906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619877"/>
              </p:ext>
            </p:extLst>
          </p:nvPr>
        </p:nvGraphicFramePr>
        <p:xfrm>
          <a:off x="395536" y="4869160"/>
          <a:ext cx="8118475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27" name="Equation" r:id="rId9" imgW="8572320" imgH="1866600" progId="Equation.DSMT4">
                  <p:embed/>
                </p:oleObj>
              </mc:Choice>
              <mc:Fallback>
                <p:oleObj name="Equation" r:id="rId9" imgW="8572320" imgH="186660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69160"/>
                        <a:ext cx="8118475" cy="1708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155860"/>
              </p:ext>
            </p:extLst>
          </p:nvPr>
        </p:nvGraphicFramePr>
        <p:xfrm>
          <a:off x="467544" y="2589213"/>
          <a:ext cx="7594601" cy="245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28" name="Equation" r:id="rId11" imgW="7873920" imgH="2679480" progId="Equation.DSMT4">
                  <p:embed/>
                </p:oleObj>
              </mc:Choice>
              <mc:Fallback>
                <p:oleObj name="Equation" r:id="rId11" imgW="7873920" imgH="2679480" progId="Equation.DSMT4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89213"/>
                        <a:ext cx="7594601" cy="24526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349084"/>
              </p:ext>
            </p:extLst>
          </p:nvPr>
        </p:nvGraphicFramePr>
        <p:xfrm>
          <a:off x="4940126" y="3858996"/>
          <a:ext cx="25606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29" name="Equation" r:id="rId13" imgW="2654280" imgH="952200" progId="Equation.DSMT4">
                  <p:embed/>
                </p:oleObj>
              </mc:Choice>
              <mc:Fallback>
                <p:oleObj name="Equation" r:id="rId13" imgW="2654280" imgH="952200" progId="Equation.DSMT4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126" y="3858996"/>
                        <a:ext cx="2560638" cy="87153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1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/>
          </p:nvPr>
        </p:nvGraphicFramePr>
        <p:xfrm>
          <a:off x="827088" y="476672"/>
          <a:ext cx="805497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94" name="公式" r:id="rId3" imgW="8762760" imgH="1752480" progId="Equation.3">
                  <p:embed/>
                </p:oleObj>
              </mc:Choice>
              <mc:Fallback>
                <p:oleObj name="公式" r:id="rId3" imgW="8762760" imgH="1752480" progId="Equation.3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6672"/>
                        <a:ext cx="8054975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642938" y="2366963"/>
          <a:ext cx="7386637" cy="234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95" name="Equation" r:id="rId5" imgW="8534160" imgH="2666880" progId="Equation.3">
                  <p:embed/>
                </p:oleObj>
              </mc:Choice>
              <mc:Fallback>
                <p:oleObj name="Equation" r:id="rId5" imgW="8534160" imgH="2666880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366963"/>
                        <a:ext cx="7386637" cy="2347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14313" y="54969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358405" name="Text Box 5"/>
          <p:cNvSpPr txBox="1">
            <a:spLocks noChangeArrowheads="1"/>
          </p:cNvSpPr>
          <p:nvPr/>
        </p:nvSpPr>
        <p:spPr bwMode="auto">
          <a:xfrm>
            <a:off x="323850" y="24812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0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917575" y="4905375"/>
          <a:ext cx="501173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96" name="Equation" r:id="rId7" imgW="5790960" imgH="838080" progId="Equation.3">
                  <p:embed/>
                </p:oleObj>
              </mc:Choice>
              <mc:Fallback>
                <p:oleObj name="Equation" r:id="rId7" imgW="5790960" imgH="83808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4905375"/>
                        <a:ext cx="5011738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13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/>
          </p:nvPr>
        </p:nvGraphicFramePr>
        <p:xfrm>
          <a:off x="754707" y="620688"/>
          <a:ext cx="7705725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84" name="公式" r:id="rId3" imgW="8762760" imgH="1752480" progId="Equation.3">
                  <p:embed/>
                </p:oleObj>
              </mc:Choice>
              <mc:Fallback>
                <p:oleObj name="公式" r:id="rId3" imgW="8762760" imgH="1752480" progId="Equation.3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07" y="620688"/>
                        <a:ext cx="7705725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>
            <p:extLst/>
          </p:nvPr>
        </p:nvGraphicFramePr>
        <p:xfrm>
          <a:off x="857250" y="3800946"/>
          <a:ext cx="7315200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85" name="公式" r:id="rId5" imgW="7785000" imgH="2654280" progId="Equation.3">
                  <p:embed/>
                </p:oleObj>
              </mc:Choice>
              <mc:Fallback>
                <p:oleObj name="公式" r:id="rId5" imgW="7785000" imgH="2654280" progId="Equation.3">
                  <p:embed/>
                  <p:pic>
                    <p:nvPicPr>
                      <p:cNvPr id="286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800946"/>
                        <a:ext cx="7315200" cy="229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>
            <p:extLst/>
          </p:nvPr>
        </p:nvGraphicFramePr>
        <p:xfrm>
          <a:off x="930275" y="2086446"/>
          <a:ext cx="7713663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86" name="Equation" r:id="rId7" imgW="8915400" imgH="1892160" progId="Equation.3">
                  <p:embed/>
                </p:oleObj>
              </mc:Choice>
              <mc:Fallback>
                <p:oleObj name="Equation" r:id="rId7" imgW="8915400" imgH="1892160" progId="Equation.3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086446"/>
                        <a:ext cx="7713663" cy="166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4313" y="2157884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4313" y="736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11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512" y="171177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CC"/>
                </a:solidFill>
                <a:ea typeface="黑体" pitchFamily="2" charset="-122"/>
                <a:cs typeface="Times New Roman" panose="02020603050405020304" pitchFamily="18" charset="0"/>
              </a:rPr>
              <a:t>12</a:t>
            </a:r>
            <a:endParaRPr lang="en-US" altLang="zh-CN" b="1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9512" y="1827361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CC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463816"/>
              </p:ext>
            </p:extLst>
          </p:nvPr>
        </p:nvGraphicFramePr>
        <p:xfrm>
          <a:off x="623317" y="1864667"/>
          <a:ext cx="2549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018" name="Equation" r:id="rId3" imgW="2692080" imgH="482400" progId="Equation.DSMT4">
                  <p:embed/>
                </p:oleObj>
              </mc:Choice>
              <mc:Fallback>
                <p:oleObj name="Equation" r:id="rId3" imgW="2692080" imgH="482400" progId="Equation.DSMT4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17" y="1864667"/>
                        <a:ext cx="2549525" cy="444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752508"/>
              </p:ext>
            </p:extLst>
          </p:nvPr>
        </p:nvGraphicFramePr>
        <p:xfrm>
          <a:off x="539552" y="116632"/>
          <a:ext cx="6075362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019" name="Equation" r:id="rId5" imgW="6908760" imgH="1815840" progId="Equation.DSMT4">
                  <p:embed/>
                </p:oleObj>
              </mc:Choice>
              <mc:Fallback>
                <p:oleObj name="Equation" r:id="rId5" imgW="6908760" imgH="1815840" progId="Equation.DSMT4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6632"/>
                        <a:ext cx="6075362" cy="1528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350763"/>
              </p:ext>
            </p:extLst>
          </p:nvPr>
        </p:nvGraphicFramePr>
        <p:xfrm>
          <a:off x="3059832" y="1356370"/>
          <a:ext cx="6003925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020" name="Equation" r:id="rId7" imgW="6172200" imgH="1434960" progId="Equation.DSMT4">
                  <p:embed/>
                </p:oleObj>
              </mc:Choice>
              <mc:Fallback>
                <p:oleObj name="Equation" r:id="rId7" imgW="6172200" imgH="143496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356370"/>
                        <a:ext cx="6003925" cy="13350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383618"/>
              </p:ext>
            </p:extLst>
          </p:nvPr>
        </p:nvGraphicFramePr>
        <p:xfrm>
          <a:off x="395536" y="2763465"/>
          <a:ext cx="6846888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021" name="Equation" r:id="rId9" imgW="7785000" imgH="1942920" progId="Equation.DSMT4">
                  <p:embed/>
                </p:oleObj>
              </mc:Choice>
              <mc:Fallback>
                <p:oleObj name="Equation" r:id="rId9" imgW="7785000" imgH="194292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63465"/>
                        <a:ext cx="6846888" cy="163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757837"/>
              </p:ext>
            </p:extLst>
          </p:nvPr>
        </p:nvGraphicFramePr>
        <p:xfrm>
          <a:off x="189384" y="4484698"/>
          <a:ext cx="7721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022" name="Equation" r:id="rId11" imgW="7937280" imgH="952200" progId="Equation.DSMT4">
                  <p:embed/>
                </p:oleObj>
              </mc:Choice>
              <mc:Fallback>
                <p:oleObj name="Equation" r:id="rId11" imgW="7937280" imgH="952200" progId="Equation.DSMT4">
                  <p:embed/>
                  <p:pic>
                    <p:nvPicPr>
                      <p:cNvPr id="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4" y="4484698"/>
                        <a:ext cx="7721600" cy="885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441390"/>
              </p:ext>
            </p:extLst>
          </p:nvPr>
        </p:nvGraphicFramePr>
        <p:xfrm>
          <a:off x="395536" y="5490766"/>
          <a:ext cx="54165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023" name="Equation" r:id="rId13" imgW="6159240" imgH="952200" progId="Equation.DSMT4">
                  <p:embed/>
                </p:oleObj>
              </mc:Choice>
              <mc:Fallback>
                <p:oleObj name="Equation" r:id="rId13" imgW="6159240" imgH="952200" progId="Equation.DSMT4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490766"/>
                        <a:ext cx="5416550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67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755650" y="17526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黑体" pitchFamily="2" charset="-122"/>
              </a:rPr>
              <a:t>定义</a:t>
            </a:r>
            <a:endParaRPr lang="zh-CN" altLang="en-US" sz="2400">
              <a:ea typeface="黑体" pitchFamily="2" charset="-122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672045"/>
              </p:ext>
            </p:extLst>
          </p:nvPr>
        </p:nvGraphicFramePr>
        <p:xfrm>
          <a:off x="2216150" y="1554163"/>
          <a:ext cx="2108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78" name="Equation" r:id="rId3" imgW="2108160" imgH="876240" progId="Equation.DSMT4">
                  <p:embed/>
                </p:oleObj>
              </mc:Choice>
              <mc:Fallback>
                <p:oleObj name="Equation" r:id="rId3" imgW="2108160" imgH="876240" progId="Equation.DSMT4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1554163"/>
                        <a:ext cx="2108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92919"/>
              </p:ext>
            </p:extLst>
          </p:nvPr>
        </p:nvGraphicFramePr>
        <p:xfrm>
          <a:off x="1528763" y="2826197"/>
          <a:ext cx="68326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279" name="Equation" r:id="rId5" imgW="6832440" imgH="457200" progId="Equation.DSMT4">
                  <p:embed/>
                </p:oleObj>
              </mc:Choice>
              <mc:Fallback>
                <p:oleObj name="Equation" r:id="rId5" imgW="6832440" imgH="457200" progId="Equation.DSMT4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2826197"/>
                        <a:ext cx="6832600" cy="4587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83568" y="893763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、正项级数及其判别法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23850" y="2747963"/>
            <a:ext cx="191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判别法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827584" y="4080390"/>
            <a:ext cx="4870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比较判别法的各种形式</a:t>
            </a:r>
            <a:endParaRPr lang="zh-CN" altLang="en-US" dirty="0">
              <a:solidFill>
                <a:srgbClr val="0000FF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827088" y="5226229"/>
            <a:ext cx="718527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比值</a:t>
            </a:r>
            <a:r>
              <a:rPr lang="zh-CN" altLang="zh-CN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判别</a:t>
            </a: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法</a:t>
            </a:r>
            <a:r>
              <a:rPr lang="en-US" altLang="zh-CN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达朗贝尔</a:t>
            </a:r>
            <a:r>
              <a:rPr lang="en-US" altLang="zh-CN" b="1" dirty="0" err="1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D’Alembert</a:t>
            </a: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判别法</a:t>
            </a:r>
            <a:r>
              <a:rPr lang="en-US" altLang="zh-CN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827088" y="4671510"/>
            <a:ext cx="462848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根值</a:t>
            </a: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判别</a:t>
            </a: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法 </a:t>
            </a:r>
            <a:r>
              <a:rPr lang="en-US" altLang="zh-CN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柯西判别法</a:t>
            </a:r>
            <a:r>
              <a:rPr lang="en-US" altLang="zh-CN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827088" y="3501008"/>
            <a:ext cx="249489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积分</a:t>
            </a:r>
            <a:r>
              <a:rPr lang="zh-CN" altLang="en-US" b="1" dirty="0">
                <a:solidFill>
                  <a:srgbClr val="0000FF"/>
                </a:solidFill>
                <a:ea typeface="黑体" pitchFamily="2" charset="-122"/>
                <a:cs typeface="Times New Roman" panose="02020603050405020304" pitchFamily="18" charset="0"/>
              </a:rPr>
              <a:t>判别</a:t>
            </a: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43106" y="5783919"/>
            <a:ext cx="284114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(5) </a:t>
            </a:r>
            <a:r>
              <a:rPr lang="en-US" altLang="zh-CN" b="1" dirty="0" err="1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Raabe</a:t>
            </a: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判别法</a:t>
            </a:r>
            <a:r>
              <a:rPr lang="en-US" altLang="zh-CN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236304"/>
      </p:ext>
    </p:extLst>
  </p:cSld>
  <p:clrMapOvr>
    <a:masterClrMapping/>
  </p:clrMapOvr>
  <p:transition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72860"/>
              </p:ext>
            </p:extLst>
          </p:nvPr>
        </p:nvGraphicFramePr>
        <p:xfrm>
          <a:off x="395536" y="1616459"/>
          <a:ext cx="7702551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08" name="Equation" r:id="rId3" imgW="8356320" imgH="1384200" progId="Equation.DSMT4">
                  <p:embed/>
                </p:oleObj>
              </mc:Choice>
              <mc:Fallback>
                <p:oleObj name="Equation" r:id="rId3" imgW="8356320" imgH="1384200" progId="Equation.DSMT4">
                  <p:embed/>
                  <p:pic>
                    <p:nvPicPr>
                      <p:cNvPr id="317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616459"/>
                        <a:ext cx="7702551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262607" y="188640"/>
            <a:ext cx="20771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+</a:t>
            </a: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084882"/>
              </p:ext>
            </p:extLst>
          </p:nvPr>
        </p:nvGraphicFramePr>
        <p:xfrm>
          <a:off x="388938" y="2909888"/>
          <a:ext cx="871061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09" name="Equation" r:id="rId5" imgW="9448560" imgH="876240" progId="Equation.DSMT4">
                  <p:embed/>
                </p:oleObj>
              </mc:Choice>
              <mc:Fallback>
                <p:oleObj name="Equation" r:id="rId5" imgW="9448560" imgH="876240" progId="Equation.DSMT4">
                  <p:embed/>
                  <p:pic>
                    <p:nvPicPr>
                      <p:cNvPr id="317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2909888"/>
                        <a:ext cx="8710612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392203"/>
              </p:ext>
            </p:extLst>
          </p:nvPr>
        </p:nvGraphicFramePr>
        <p:xfrm>
          <a:off x="395536" y="739304"/>
          <a:ext cx="7118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10" name="Equation" r:id="rId7" imgW="7721280" imgH="990360" progId="Equation.DSMT4">
                  <p:embed/>
                </p:oleObj>
              </mc:Choice>
              <mc:Fallback>
                <p:oleObj name="Equation" r:id="rId7" imgW="7721280" imgH="99036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739304"/>
                        <a:ext cx="71183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2880"/>
              </p:ext>
            </p:extLst>
          </p:nvPr>
        </p:nvGraphicFramePr>
        <p:xfrm>
          <a:off x="395536" y="3861048"/>
          <a:ext cx="79152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711" name="Equation" r:id="rId9" imgW="8584920" imgH="838080" progId="Equation.DSMT4">
                  <p:embed/>
                </p:oleObj>
              </mc:Choice>
              <mc:Fallback>
                <p:oleObj name="Equation" r:id="rId9" imgW="8584920" imgH="83808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861048"/>
                        <a:ext cx="7915275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6660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325438" y="2924944"/>
          <a:ext cx="770255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998" name="Equation" r:id="rId3" imgW="8356320" imgH="1384200" progId="Equation.DSMT4">
                  <p:embed/>
                </p:oleObj>
              </mc:Choice>
              <mc:Fallback>
                <p:oleObj name="Equation" r:id="rId3" imgW="8356320" imgH="1384200" progId="Equation.DSMT4">
                  <p:embed/>
                  <p:pic>
                    <p:nvPicPr>
                      <p:cNvPr id="317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2924944"/>
                        <a:ext cx="7702550" cy="1265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179513" y="4149080"/>
          <a:ext cx="8424936" cy="2411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999" name="Equation" r:id="rId5" imgW="9359640" imgH="2616120" progId="Equation.DSMT4">
                  <p:embed/>
                </p:oleObj>
              </mc:Choice>
              <mc:Fallback>
                <p:oleObj name="Equation" r:id="rId5" imgW="9359640" imgH="2616120" progId="Equation.DSMT4">
                  <p:embed/>
                  <p:pic>
                    <p:nvPicPr>
                      <p:cNvPr id="296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3" y="4149080"/>
                        <a:ext cx="8424936" cy="24112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190599" y="188640"/>
            <a:ext cx="1789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解答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269032" y="427804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97024" y="1375937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/>
          </p:nvPr>
        </p:nvGraphicFramePr>
        <p:xfrm>
          <a:off x="323528" y="404664"/>
          <a:ext cx="7118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00" name="Equation" r:id="rId7" imgW="7721280" imgH="990360" progId="Equation.DSMT4">
                  <p:embed/>
                </p:oleObj>
              </mc:Choice>
              <mc:Fallback>
                <p:oleObj name="Equation" r:id="rId7" imgW="7721280" imgH="99036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711835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/>
          </p:nvPr>
        </p:nvGraphicFramePr>
        <p:xfrm>
          <a:off x="818282" y="1184027"/>
          <a:ext cx="6850062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001" name="Equation" r:id="rId9" imgW="7429320" imgH="1981080" progId="Equation.DSMT4">
                  <p:embed/>
                </p:oleObj>
              </mc:Choice>
              <mc:Fallback>
                <p:oleObj name="Equation" r:id="rId9" imgW="7429320" imgH="1981080" progId="Equation.DSMT4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282" y="1184027"/>
                        <a:ext cx="6850062" cy="181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8" grpId="0" autoUpdateAnimBg="0"/>
      <p:bldP spid="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190599" y="188640"/>
            <a:ext cx="1789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解答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97024" y="146972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02004"/>
              </p:ext>
            </p:extLst>
          </p:nvPr>
        </p:nvGraphicFramePr>
        <p:xfrm>
          <a:off x="251520" y="638705"/>
          <a:ext cx="8710612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924" name="Equation" r:id="rId3" imgW="9448560" imgH="876240" progId="Equation.DSMT4">
                  <p:embed/>
                </p:oleObj>
              </mc:Choice>
              <mc:Fallback>
                <p:oleObj name="Equation" r:id="rId3" imgW="9448560" imgH="876240" progId="Equation.DSMT4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638705"/>
                        <a:ext cx="8710612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399780"/>
              </p:ext>
            </p:extLst>
          </p:nvPr>
        </p:nvGraphicFramePr>
        <p:xfrm>
          <a:off x="179512" y="1556792"/>
          <a:ext cx="7776864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925" name="Equation" r:id="rId5" imgW="7708680" imgH="2197080" progId="Equation.DSMT4">
                  <p:embed/>
                </p:oleObj>
              </mc:Choice>
              <mc:Fallback>
                <p:oleObj name="Equation" r:id="rId5" imgW="7708680" imgH="219708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556792"/>
                        <a:ext cx="7776864" cy="20097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701672"/>
              </p:ext>
            </p:extLst>
          </p:nvPr>
        </p:nvGraphicFramePr>
        <p:xfrm>
          <a:off x="197024" y="3501008"/>
          <a:ext cx="8315325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926" name="Equation" r:id="rId7" imgW="8242200" imgH="1765080" progId="Equation.DSMT4">
                  <p:embed/>
                </p:oleObj>
              </mc:Choice>
              <mc:Fallback>
                <p:oleObj name="Equation" r:id="rId7" imgW="8242200" imgH="1765080" progId="Equation.DSMT4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24" y="3501008"/>
                        <a:ext cx="8315325" cy="161448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076367"/>
              </p:ext>
            </p:extLst>
          </p:nvPr>
        </p:nvGraphicFramePr>
        <p:xfrm>
          <a:off x="179512" y="5150914"/>
          <a:ext cx="8765108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927" name="Equation" r:id="rId9" imgW="9905760" imgH="876240" progId="Equation.DSMT4">
                  <p:embed/>
                </p:oleObj>
              </mc:Choice>
              <mc:Fallback>
                <p:oleObj name="Equation" r:id="rId9" imgW="9905760" imgH="876240" progId="Equation.DSMT4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150914"/>
                        <a:ext cx="8765108" cy="8016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81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7"/>
          <p:cNvSpPr txBox="1">
            <a:spLocks noChangeArrowheads="1"/>
          </p:cNvSpPr>
          <p:nvPr/>
        </p:nvSpPr>
        <p:spPr bwMode="auto">
          <a:xfrm>
            <a:off x="190599" y="188640"/>
            <a:ext cx="1789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解答</a:t>
            </a:r>
            <a:endParaRPr lang="zh-CN" altLang="en-US" b="1" dirty="0">
              <a:solidFill>
                <a:srgbClr val="3333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97024" y="1492772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15897"/>
              </p:ext>
            </p:extLst>
          </p:nvPr>
        </p:nvGraphicFramePr>
        <p:xfrm>
          <a:off x="257125" y="620688"/>
          <a:ext cx="791527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14" name="Equation" r:id="rId3" imgW="8584920" imgH="838080" progId="Equation.DSMT4">
                  <p:embed/>
                </p:oleObj>
              </mc:Choice>
              <mc:Fallback>
                <p:oleObj name="Equation" r:id="rId3" imgW="8584920" imgH="83808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25" y="620688"/>
                        <a:ext cx="7915275" cy="766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75489"/>
              </p:ext>
            </p:extLst>
          </p:nvPr>
        </p:nvGraphicFramePr>
        <p:xfrm>
          <a:off x="251520" y="1607844"/>
          <a:ext cx="68976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15" name="Equation" r:id="rId5" imgW="7594560" imgH="850680" progId="Equation.DSMT4">
                  <p:embed/>
                </p:oleObj>
              </mc:Choice>
              <mc:Fallback>
                <p:oleObj name="Equation" r:id="rId5" imgW="7594560" imgH="85068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07844"/>
                        <a:ext cx="6897687" cy="7778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308623"/>
              </p:ext>
            </p:extLst>
          </p:nvPr>
        </p:nvGraphicFramePr>
        <p:xfrm>
          <a:off x="323528" y="2435101"/>
          <a:ext cx="558641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16" name="Equation" r:id="rId7" imgW="6057720" imgH="850680" progId="Equation.DSMT4">
                  <p:embed/>
                </p:oleObj>
              </mc:Choice>
              <mc:Fallback>
                <p:oleObj name="Equation" r:id="rId7" imgW="6057720" imgH="85068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435101"/>
                        <a:ext cx="5586412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75763"/>
              </p:ext>
            </p:extLst>
          </p:nvPr>
        </p:nvGraphicFramePr>
        <p:xfrm>
          <a:off x="251520" y="3210417"/>
          <a:ext cx="8678862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17" name="Equation" r:id="rId9" imgW="9410400" imgH="2158920" progId="Equation.DSMT4">
                  <p:embed/>
                </p:oleObj>
              </mc:Choice>
              <mc:Fallback>
                <p:oleObj name="Equation" r:id="rId9" imgW="9410400" imgH="2158920" progId="Equation.DSMT4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10417"/>
                        <a:ext cx="8678862" cy="197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234280"/>
              </p:ext>
            </p:extLst>
          </p:nvPr>
        </p:nvGraphicFramePr>
        <p:xfrm>
          <a:off x="269420" y="5373216"/>
          <a:ext cx="32781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18" name="Equation" r:id="rId11" imgW="3555720" imgH="393480" progId="Equation.DSMT4">
                  <p:embed/>
                </p:oleObj>
              </mc:Choice>
              <mc:Fallback>
                <p:oleObj name="Equation" r:id="rId11" imgW="3555720" imgH="393480" progId="Equation.DSMT4">
                  <p:embed/>
                  <p:pic>
                    <p:nvPicPr>
                      <p:cNvPr id="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20" y="5373216"/>
                        <a:ext cx="3278187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179512" y="116632"/>
            <a:ext cx="556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、任意项级数及其判别法</a:t>
            </a:r>
            <a:endParaRPr lang="zh-CN" altLang="en-US" dirty="0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89520" y="3789040"/>
            <a:ext cx="56346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B050"/>
                </a:solidFill>
                <a:ea typeface="黑体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b="1" dirty="0">
                <a:solidFill>
                  <a:srgbClr val="00B050"/>
                </a:solidFill>
                <a:ea typeface="黑体" pitchFamily="2" charset="-122"/>
                <a:cs typeface="Times New Roman" panose="02020603050405020304" pitchFamily="18" charset="0"/>
              </a:rPr>
              <a:t>莱布尼茨判别法</a:t>
            </a:r>
            <a:r>
              <a:rPr lang="en-US" altLang="zh-CN" b="1" dirty="0">
                <a:solidFill>
                  <a:srgbClr val="00B050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ea typeface="黑体" pitchFamily="2" charset="-122"/>
                <a:cs typeface="Times New Roman" panose="02020603050405020304" pitchFamily="18" charset="0"/>
              </a:rPr>
              <a:t>交错级数</a:t>
            </a:r>
            <a:r>
              <a:rPr lang="en-US" altLang="zh-CN" b="1" dirty="0">
                <a:solidFill>
                  <a:srgbClr val="00B050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00B050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777410"/>
              </p:ext>
            </p:extLst>
          </p:nvPr>
        </p:nvGraphicFramePr>
        <p:xfrm>
          <a:off x="323528" y="1172920"/>
          <a:ext cx="8420867" cy="261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48" name="Document" r:id="rId3" imgW="8979052" imgH="2808659" progId="Word.Document.8">
                  <p:embed/>
                </p:oleObj>
              </mc:Choice>
              <mc:Fallback>
                <p:oleObj name="Document" r:id="rId3" imgW="8979052" imgH="2808659" progId="Word.Document.8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72920"/>
                        <a:ext cx="8420867" cy="2617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51520" y="692696"/>
            <a:ext cx="322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(1)Cauchy</a:t>
            </a:r>
            <a:r>
              <a:rPr lang="zh-CN" altLang="zh-CN" sz="2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收敛原理</a:t>
            </a:r>
            <a:endParaRPr lang="zh-CN" altLang="en-US" sz="2800" dirty="0">
              <a:solidFill>
                <a:srgbClr val="00B050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817378"/>
              </p:ext>
            </p:extLst>
          </p:nvPr>
        </p:nvGraphicFramePr>
        <p:xfrm>
          <a:off x="323528" y="4365104"/>
          <a:ext cx="768652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49" name="Document" r:id="rId5" imgW="9231790" imgH="518549" progId="Word.Document.8">
                  <p:embed/>
                </p:oleObj>
              </mc:Choice>
              <mc:Fallback>
                <p:oleObj name="Document" r:id="rId5" imgW="9231790" imgH="518549" progId="Word.Document.8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365104"/>
                        <a:ext cx="7686529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73848"/>
              </p:ext>
            </p:extLst>
          </p:nvPr>
        </p:nvGraphicFramePr>
        <p:xfrm>
          <a:off x="321972" y="4869160"/>
          <a:ext cx="7678849" cy="1843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50" name="Document" r:id="rId7" imgW="8365620" imgH="2011987" progId="Word.Document.8">
                  <p:embed/>
                </p:oleObj>
              </mc:Choice>
              <mc:Fallback>
                <p:oleObj name="Document" r:id="rId7" imgW="8365620" imgH="2011987" progId="Word.Document.8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72" y="4869160"/>
                        <a:ext cx="7678849" cy="1843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244249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79512" y="332656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B050"/>
                </a:solidFill>
                <a:ea typeface="黑体" pitchFamily="2" charset="-122"/>
                <a:cs typeface="Times New Roman" panose="02020603050405020304" pitchFamily="18" charset="0"/>
              </a:rPr>
              <a:t>(3)A-D </a:t>
            </a:r>
            <a:r>
              <a:rPr lang="zh-CN" altLang="en-US" b="1" dirty="0">
                <a:solidFill>
                  <a:srgbClr val="00B050"/>
                </a:solidFill>
                <a:ea typeface="黑体" pitchFamily="2" charset="-122"/>
                <a:cs typeface="Times New Roman" panose="02020603050405020304" pitchFamily="18" charset="0"/>
              </a:rPr>
              <a:t>判别法</a:t>
            </a:r>
            <a:endParaRPr lang="zh-CN" altLang="en-US" dirty="0">
              <a:solidFill>
                <a:srgbClr val="00B050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742661"/>
              </p:ext>
            </p:extLst>
          </p:nvPr>
        </p:nvGraphicFramePr>
        <p:xfrm>
          <a:off x="179512" y="1079029"/>
          <a:ext cx="8367713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663" name="Document" r:id="rId3" imgW="9518671" imgH="3554689" progId="Word.Document.8">
                  <p:embed/>
                </p:oleObj>
              </mc:Choice>
              <mc:Fallback>
                <p:oleObj name="Document" r:id="rId3" imgW="9518671" imgH="3554689" progId="Word.Document.8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079029"/>
                        <a:ext cx="8367713" cy="311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49321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644348"/>
              </p:ext>
            </p:extLst>
          </p:nvPr>
        </p:nvGraphicFramePr>
        <p:xfrm>
          <a:off x="180529" y="2490318"/>
          <a:ext cx="8640960" cy="120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98" name="Document" r:id="rId3" imgW="10349526" imgH="1456125" progId="Word.Document.8">
                  <p:embed/>
                </p:oleObj>
              </mc:Choice>
              <mc:Fallback>
                <p:oleObj name="Document" r:id="rId3" imgW="10349526" imgH="1456125" progId="Word.Document.8">
                  <p:embed/>
                  <p:pic>
                    <p:nvPicPr>
                      <p:cNvPr id="235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29" y="2490318"/>
                        <a:ext cx="8640960" cy="120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23528" y="260648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级数的绝对收敛与条件收敛</a:t>
            </a:r>
            <a:endParaRPr lang="zh-CN" altLang="en-US" sz="2800" dirty="0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424224"/>
              </p:ext>
            </p:extLst>
          </p:nvPr>
        </p:nvGraphicFramePr>
        <p:xfrm>
          <a:off x="180529" y="843901"/>
          <a:ext cx="8782942" cy="98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99" name="Document" r:id="rId5" imgW="10111694" imgH="1142176" progId="Word.Document.8">
                  <p:embed/>
                </p:oleObj>
              </mc:Choice>
              <mc:Fallback>
                <p:oleObj name="Document" r:id="rId5" imgW="10111694" imgH="1142176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529" y="843901"/>
                        <a:ext cx="8782942" cy="988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307841"/>
              </p:ext>
            </p:extLst>
          </p:nvPr>
        </p:nvGraphicFramePr>
        <p:xfrm>
          <a:off x="236008" y="1890288"/>
          <a:ext cx="46069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00" name="Document" r:id="rId7" imgW="5204908" imgH="656664" progId="Word.Document.8">
                  <p:embed/>
                </p:oleObj>
              </mc:Choice>
              <mc:Fallback>
                <p:oleObj name="Document" r:id="rId7" imgW="5204908" imgH="656664" progId="Word.Document.8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08" y="1890288"/>
                        <a:ext cx="46069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74276"/>
              </p:ext>
            </p:extLst>
          </p:nvPr>
        </p:nvGraphicFramePr>
        <p:xfrm>
          <a:off x="251520" y="3284984"/>
          <a:ext cx="780732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801" name="Document" r:id="rId9" imgW="8721633" imgH="1888513" progId="Word.Document.8">
                  <p:embed/>
                </p:oleObj>
              </mc:Choice>
              <mc:Fallback>
                <p:oleObj name="Document" r:id="rId9" imgW="8721633" imgH="1888513" progId="Word.Document.8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84984"/>
                        <a:ext cx="780732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667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7504" y="116632"/>
            <a:ext cx="27126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(1) 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加法交换律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99177"/>
              </p:ext>
            </p:extLst>
          </p:nvPr>
        </p:nvGraphicFramePr>
        <p:xfrm>
          <a:off x="323850" y="2348880"/>
          <a:ext cx="8672296" cy="1586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71" name="Document" r:id="rId3" imgW="10139384" imgH="1865310" progId="Word.Document.8">
                  <p:embed/>
                </p:oleObj>
              </mc:Choice>
              <mc:Fallback>
                <p:oleObj name="Document" r:id="rId3" imgW="10139384" imgH="1865310" progId="Word.Document.8">
                  <p:embed/>
                  <p:pic>
                    <p:nvPicPr>
                      <p:cNvPr id="378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348880"/>
                        <a:ext cx="8672296" cy="1586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179512" y="3789040"/>
            <a:ext cx="2531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(2)</a:t>
            </a:r>
            <a:r>
              <a:rPr lang="zh-CN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级数的乘法</a:t>
            </a:r>
            <a:endParaRPr lang="zh-CN" altLang="zh-CN" sz="2800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13170"/>
              </p:ext>
            </p:extLst>
          </p:nvPr>
        </p:nvGraphicFramePr>
        <p:xfrm>
          <a:off x="323528" y="548680"/>
          <a:ext cx="8256588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72" name="Document" r:id="rId5" imgW="8755105" imgH="2375080" progId="Word.Document.8">
                  <p:embed/>
                </p:oleObj>
              </mc:Choice>
              <mc:Fallback>
                <p:oleObj name="Document" r:id="rId5" imgW="8755105" imgH="2375080" progId="Word.Document.8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48680"/>
                        <a:ext cx="8256588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72667"/>
              </p:ext>
            </p:extLst>
          </p:nvPr>
        </p:nvGraphicFramePr>
        <p:xfrm>
          <a:off x="323528" y="4228976"/>
          <a:ext cx="8064896" cy="2168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773" name="Document" r:id="rId7" imgW="8720921" imgH="2353449" progId="Word.Document.8">
                  <p:embed/>
                </p:oleObj>
              </mc:Choice>
              <mc:Fallback>
                <p:oleObj name="Document" r:id="rId7" imgW="8720921" imgH="2353449" progId="Word.Document.8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28976"/>
                        <a:ext cx="8064896" cy="2168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310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39552" y="4937795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9900FF"/>
                </a:solidFill>
                <a:ea typeface="黑体" pitchFamily="2" charset="-122"/>
              </a:rPr>
              <a:t>答</a:t>
            </a:r>
            <a:r>
              <a:rPr lang="zh-CN" altLang="en-US" sz="3200" b="1" dirty="0">
                <a:solidFill>
                  <a:srgbClr val="9900FF"/>
                </a:solidFill>
                <a:ea typeface="黑体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3200" b="1" dirty="0">
                <a:solidFill>
                  <a:srgbClr val="9900FF"/>
                </a:solidFill>
                <a:ea typeface="黑体" pitchFamily="2" charset="-122"/>
                <a:sym typeface="Wingdings" panose="05000000000000000000" pitchFamily="2" charset="2"/>
              </a:rPr>
              <a:t>(1)</a:t>
            </a:r>
            <a:r>
              <a:rPr lang="en-US" altLang="zh-CN" sz="3200" b="1" dirty="0">
                <a:solidFill>
                  <a:srgbClr val="9900FF"/>
                </a:solidFill>
                <a:ea typeface="黑体" pitchFamily="2" charset="-122"/>
              </a:rPr>
              <a:t>(C);  (2)(D)</a:t>
            </a:r>
            <a:endParaRPr lang="zh-CN" altLang="en-US" sz="3200" b="1" dirty="0">
              <a:solidFill>
                <a:srgbClr val="9900FF"/>
              </a:solidFill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7200" y="750888"/>
            <a:ext cx="8153400" cy="2525712"/>
            <a:chOff x="457200" y="750888"/>
            <a:chExt cx="8153400" cy="2525712"/>
          </a:xfrm>
        </p:grpSpPr>
        <p:sp>
          <p:nvSpPr>
            <p:cNvPr id="56323" name="Text Box 3"/>
            <p:cNvSpPr txBox="1">
              <a:spLocks noChangeArrowheads="1"/>
            </p:cNvSpPr>
            <p:nvPr/>
          </p:nvSpPr>
          <p:spPr bwMode="auto">
            <a:xfrm>
              <a:off x="457200" y="836712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33FF"/>
                  </a:solidFill>
                  <a:ea typeface="黑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3333FF"/>
                  </a:solidFill>
                  <a:ea typeface="黑体" pitchFamily="2" charset="-122"/>
                </a:rPr>
                <a:t>1(1)</a:t>
              </a:r>
            </a:p>
          </p:txBody>
        </p:sp>
        <p:graphicFrame>
          <p:nvGraphicFramePr>
            <p:cNvPr id="563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4997448"/>
                </p:ext>
              </p:extLst>
            </p:nvPr>
          </p:nvGraphicFramePr>
          <p:xfrm>
            <a:off x="1800944" y="750888"/>
            <a:ext cx="5867400" cy="846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372" name="Equation" r:id="rId3" imgW="5460840" imgH="787320" progId="Equation.3">
                    <p:embed/>
                  </p:oleObj>
                </mc:Choice>
                <mc:Fallback>
                  <p:oleObj name="Equation" r:id="rId3" imgW="5460840" imgH="787320" progId="Equation.3">
                    <p:embed/>
                    <p:pic>
                      <p:nvPicPr>
                        <p:cNvPr id="5632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944" y="750888"/>
                          <a:ext cx="5867400" cy="846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7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533400" y="1546225"/>
            <a:ext cx="8077200" cy="173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373" name="Equation" r:id="rId5" imgW="7657920" imgH="1612800" progId="Equation.3">
                    <p:embed/>
                  </p:oleObj>
                </mc:Choice>
                <mc:Fallback>
                  <p:oleObj name="Equation" r:id="rId5" imgW="7657920" imgH="1612800" progId="Equation.3">
                    <p:embed/>
                    <p:pic>
                      <p:nvPicPr>
                        <p:cNvPr id="563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1546225"/>
                          <a:ext cx="8077200" cy="1730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533400" y="3322638"/>
            <a:ext cx="8143056" cy="1554162"/>
            <a:chOff x="533400" y="3322638"/>
            <a:chExt cx="8143056" cy="1554162"/>
          </a:xfrm>
        </p:grpSpPr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533400" y="3527126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3333FF"/>
                  </a:solidFill>
                  <a:ea typeface="黑体" pitchFamily="2" charset="-122"/>
                </a:rPr>
                <a:t>例</a:t>
              </a:r>
              <a:r>
                <a:rPr lang="en-US" altLang="zh-CN" sz="2800" b="1" dirty="0">
                  <a:solidFill>
                    <a:srgbClr val="3333FF"/>
                  </a:solidFill>
                  <a:ea typeface="黑体" pitchFamily="2" charset="-122"/>
                </a:rPr>
                <a:t>1(2)</a:t>
              </a:r>
            </a:p>
          </p:txBody>
        </p:sp>
        <p:graphicFrame>
          <p:nvGraphicFramePr>
            <p:cNvPr id="5632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193255"/>
                </p:ext>
              </p:extLst>
            </p:nvPr>
          </p:nvGraphicFramePr>
          <p:xfrm>
            <a:off x="1613669" y="3322638"/>
            <a:ext cx="7062787" cy="1554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374" name="公式" r:id="rId7" imgW="3924000" imgH="863280" progId="Equation.3">
                    <p:embed/>
                  </p:oleObj>
                </mc:Choice>
                <mc:Fallback>
                  <p:oleObj name="公式" r:id="rId7" imgW="3924000" imgH="863280" progId="Equation.3">
                    <p:embed/>
                    <p:pic>
                      <p:nvPicPr>
                        <p:cNvPr id="563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669" y="3322638"/>
                          <a:ext cx="7062787" cy="1554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67544" y="135037"/>
            <a:ext cx="23858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3333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二、例题</a:t>
            </a:r>
          </a:p>
        </p:txBody>
      </p:sp>
    </p:spTree>
    <p:extLst>
      <p:ext uri="{BB962C8B-B14F-4D97-AF65-F5344CB8AC3E}">
        <p14:creationId xmlns:p14="http://schemas.microsoft.com/office/powerpoint/2010/main" val="333016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/>
          </p:nvPr>
        </p:nvGraphicFramePr>
        <p:xfrm>
          <a:off x="684213" y="982068"/>
          <a:ext cx="7086600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04" name="Equation" r:id="rId3" imgW="6451560" imgH="1752480" progId="Equation.3">
                  <p:embed/>
                </p:oleObj>
              </mc:Choice>
              <mc:Fallback>
                <p:oleObj name="Equation" r:id="rId3" imgW="6451560" imgH="175248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82068"/>
                        <a:ext cx="7086600" cy="187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395288" y="412055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</a:rPr>
              <a:t>解</a:t>
            </a:r>
            <a:r>
              <a:rPr lang="zh-CN" altLang="en-US" b="1" dirty="0">
                <a:solidFill>
                  <a:srgbClr val="3333FF"/>
                </a:solidFill>
              </a:rPr>
              <a:t>  </a:t>
            </a:r>
            <a:r>
              <a:rPr lang="zh-CN" altLang="en-US" b="1" dirty="0">
                <a:solidFill>
                  <a:srgbClr val="9900CC"/>
                </a:solidFill>
              </a:rPr>
              <a:t>（</a:t>
            </a:r>
            <a:r>
              <a:rPr lang="en-US" altLang="zh-CN" b="1" dirty="0">
                <a:solidFill>
                  <a:srgbClr val="9900CC"/>
                </a:solidFill>
              </a:rPr>
              <a:t>C)[</a:t>
            </a:r>
            <a:r>
              <a:rPr lang="zh-CN" altLang="en-US" b="1" dirty="0">
                <a:solidFill>
                  <a:srgbClr val="9900CC"/>
                </a:solidFill>
              </a:rPr>
              <a:t>按定义</a:t>
            </a:r>
            <a:r>
              <a:rPr lang="en-US" altLang="zh-CN" b="1" dirty="0">
                <a:solidFill>
                  <a:srgbClr val="9900CC"/>
                </a:solidFill>
              </a:rPr>
              <a:t>]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12763" y="548680"/>
            <a:ext cx="1395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3333FF"/>
                </a:solidFill>
                <a:ea typeface="黑体" pitchFamily="2" charset="-122"/>
                <a:cs typeface="Times New Roman" panose="02020603050405020304" pitchFamily="18" charset="0"/>
              </a:rPr>
              <a:t>1(3)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724525" y="1758355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（</a:t>
            </a:r>
            <a:r>
              <a:rPr lang="en-US" altLang="zh-CN" b="1">
                <a:solidFill>
                  <a:schemeClr val="accent2"/>
                </a:solidFill>
              </a:rPr>
              <a:t>2002</a:t>
            </a:r>
            <a:r>
              <a:rPr lang="zh-CN" altLang="en-US" b="1">
                <a:solidFill>
                  <a:schemeClr val="accent2"/>
                </a:solidFill>
              </a:rPr>
              <a:t>研）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042988" y="2917230"/>
            <a:ext cx="67818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(A) </a:t>
            </a:r>
            <a:r>
              <a:rPr lang="zh-CN" altLang="en-US" b="1"/>
              <a:t>发散                  </a:t>
            </a:r>
            <a:r>
              <a:rPr lang="en-US" altLang="zh-CN" b="1"/>
              <a:t>(B)</a:t>
            </a:r>
            <a:r>
              <a:rPr lang="zh-CN" altLang="en-US" b="1"/>
              <a:t>绝对收敛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/>
              <a:t>(C) </a:t>
            </a:r>
            <a:r>
              <a:rPr lang="zh-CN" altLang="en-US" b="1"/>
              <a:t>条件收敛          </a:t>
            </a:r>
            <a:r>
              <a:rPr lang="en-US" altLang="zh-CN" b="1"/>
              <a:t>(D)</a:t>
            </a:r>
            <a:r>
              <a:rPr lang="zh-CN" altLang="en-US" b="1"/>
              <a:t>收敛性不能判定</a:t>
            </a:r>
          </a:p>
        </p:txBody>
      </p:sp>
      <p:sp>
        <p:nvSpPr>
          <p:cNvPr id="331783" name="Text Box 7"/>
          <p:cNvSpPr txBox="1">
            <a:spLocks noChangeArrowheads="1"/>
          </p:cNvSpPr>
          <p:nvPr/>
        </p:nvSpPr>
        <p:spPr bwMode="auto">
          <a:xfrm>
            <a:off x="547688" y="4577755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9900CC"/>
                </a:solidFill>
              </a:rPr>
              <a:t>注：是交错级数，但不能用</a:t>
            </a:r>
            <a:r>
              <a:rPr lang="zh-CN" altLang="en-US" b="1" dirty="0">
                <a:solidFill>
                  <a:srgbClr val="9900CC"/>
                </a:solidFill>
                <a:latin typeface="宋体" charset="-122"/>
              </a:rPr>
              <a:t>莱布尼茨定理</a:t>
            </a:r>
            <a:r>
              <a:rPr lang="en-US" altLang="zh-CN" sz="3200" b="1" dirty="0">
                <a:solidFill>
                  <a:srgbClr val="9900CC"/>
                </a:solidFill>
                <a:latin typeface="宋体" charset="-122"/>
              </a:rPr>
              <a:t>(?)</a:t>
            </a:r>
            <a:endParaRPr lang="en-US" altLang="zh-CN" sz="3200" b="1" dirty="0">
              <a:solidFill>
                <a:srgbClr val="9900CC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48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autoUpdateAnimBg="0"/>
      <p:bldP spid="331783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6643</TotalTime>
  <Words>442</Words>
  <Application>Microsoft Office PowerPoint</Application>
  <PresentationFormat>全屏显示(4:3)</PresentationFormat>
  <Paragraphs>93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Wingdings</vt:lpstr>
      <vt:lpstr>Office 主题​​</vt:lpstr>
      <vt:lpstr>Equation</vt:lpstr>
      <vt:lpstr>文档</vt:lpstr>
      <vt:lpstr>Document</vt:lpstr>
      <vt:lpstr>公式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1152</cp:revision>
  <dcterms:created xsi:type="dcterms:W3CDTF">2011-08-03T11:31:34Z</dcterms:created>
  <dcterms:modified xsi:type="dcterms:W3CDTF">2018-03-12T09:37:21Z</dcterms:modified>
</cp:coreProperties>
</file>