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1294" r:id="rId2"/>
    <p:sldId id="1273" r:id="rId3"/>
    <p:sldId id="1274" r:id="rId4"/>
    <p:sldId id="1295" r:id="rId5"/>
    <p:sldId id="1275" r:id="rId6"/>
    <p:sldId id="1296" r:id="rId7"/>
    <p:sldId id="1297" r:id="rId8"/>
    <p:sldId id="1298" r:id="rId9"/>
    <p:sldId id="1299" r:id="rId10"/>
    <p:sldId id="1300" r:id="rId11"/>
    <p:sldId id="1301" r:id="rId12"/>
    <p:sldId id="1279" r:id="rId13"/>
    <p:sldId id="1302" r:id="rId14"/>
    <p:sldId id="1304" r:id="rId15"/>
    <p:sldId id="1281" r:id="rId16"/>
    <p:sldId id="1282" r:id="rId17"/>
    <p:sldId id="1283" r:id="rId18"/>
    <p:sldId id="1284" r:id="rId19"/>
    <p:sldId id="1285" r:id="rId20"/>
    <p:sldId id="1286" r:id="rId21"/>
    <p:sldId id="1287" r:id="rId22"/>
    <p:sldId id="1289" r:id="rId23"/>
    <p:sldId id="1290" r:id="rId24"/>
    <p:sldId id="1291" r:id="rId25"/>
    <p:sldId id="1292" r:id="rId26"/>
    <p:sldId id="1293" r:id="rId27"/>
    <p:sldId id="1307" r:id="rId28"/>
    <p:sldId id="1305" r:id="rId29"/>
    <p:sldId id="1306" r:id="rId30"/>
    <p:sldId id="1310" r:id="rId31"/>
    <p:sldId id="1311" r:id="rId32"/>
    <p:sldId id="1309" r:id="rId33"/>
    <p:sldId id="1308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0033CC"/>
    <a:srgbClr val="9900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273" autoAdjust="0"/>
  </p:normalViewPr>
  <p:slideViewPr>
    <p:cSldViewPr>
      <p:cViewPr varScale="1">
        <p:scale>
          <a:sx n="75" d="100"/>
          <a:sy n="75" d="100"/>
        </p:scale>
        <p:origin x="336" y="10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9" d="100"/>
        <a:sy n="69" d="100"/>
      </p:scale>
      <p:origin x="0" y="-10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" Type="http://schemas.openxmlformats.org/officeDocument/2006/relationships/image" Target="../media/image41.e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5" Type="http://schemas.openxmlformats.org/officeDocument/2006/relationships/image" Target="../media/image54.emf"/><Relationship Id="rId4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4" Type="http://schemas.openxmlformats.org/officeDocument/2006/relationships/image" Target="../media/image8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e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0.wmf"/><Relationship Id="rId4" Type="http://schemas.openxmlformats.org/officeDocument/2006/relationships/image" Target="../media/image10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wmf"/><Relationship Id="rId7" Type="http://schemas.openxmlformats.org/officeDocument/2006/relationships/image" Target="../media/image38.emf"/><Relationship Id="rId2" Type="http://schemas.openxmlformats.org/officeDocument/2006/relationships/image" Target="../media/image33.wmf"/><Relationship Id="rId1" Type="http://schemas.openxmlformats.org/officeDocument/2006/relationships/image" Target="../media/image32.e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488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86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B12A27-35E0-4088-9BD5-32DC85D3DD3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27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059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8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5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3.e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91.wmf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92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100.bin"/><Relationship Id="rId4" Type="http://schemas.openxmlformats.org/officeDocument/2006/relationships/image" Target="../media/image94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9.wmf"/><Relationship Id="rId22" Type="http://schemas.openxmlformats.org/officeDocument/2006/relationships/image" Target="../media/image10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1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899592" y="188640"/>
            <a:ext cx="7223720" cy="10081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54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  </a:t>
            </a:r>
            <a:r>
              <a:rPr lang="zh-CN" altLang="en-US" sz="5400" b="1" dirty="0">
                <a:solidFill>
                  <a:srgbClr val="0033CC"/>
                </a:solidFill>
                <a:latin typeface="隶书" pitchFamily="49" charset="-122"/>
                <a:ea typeface="隶书" pitchFamily="49" charset="-122"/>
              </a:rPr>
              <a:t>第九章  数项级数</a:t>
            </a:r>
            <a:endParaRPr lang="en-US" altLang="zh-CN" sz="5400" b="1" dirty="0">
              <a:solidFill>
                <a:srgbClr val="0033CC"/>
              </a:solidFill>
              <a:ea typeface="隶书" pitchFamily="49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87624" y="980728"/>
            <a:ext cx="6387480" cy="410445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4800" b="1" dirty="0">
                <a:solidFill>
                  <a:schemeClr val="accent2"/>
                </a:solidFill>
                <a:latin typeface="隶书" pitchFamily="49" charset="-122"/>
                <a:ea typeface="隶书" pitchFamily="49" charset="-122"/>
              </a:rPr>
              <a:t>      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 一 节    </a:t>
            </a:r>
          </a:p>
          <a:p>
            <a:pPr algn="l"/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  数项级数的收敛性</a:t>
            </a:r>
            <a:endParaRPr lang="en-US" altLang="zh-CN" sz="4800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3600" b="1" dirty="0">
                <a:solidFill>
                  <a:srgbClr val="9900CC"/>
                </a:solidFill>
              </a:rPr>
              <a:t>     </a:t>
            </a: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一、数项级数的概念</a:t>
            </a:r>
          </a:p>
          <a:p>
            <a:pPr algn="l"/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  二、收敛级数的基本性质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  <a:p>
            <a:pPr algn="l"/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  三、小    结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403648" y="5085184"/>
            <a:ext cx="6552728" cy="79208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重点：数项级数收敛的定义与性质</a:t>
            </a:r>
          </a:p>
        </p:txBody>
      </p:sp>
    </p:spTree>
    <p:extLst>
      <p:ext uri="{BB962C8B-B14F-4D97-AF65-F5344CB8AC3E}">
        <p14:creationId xmlns:p14="http://schemas.microsoft.com/office/powerpoint/2010/main" val="237444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750474"/>
              </p:ext>
            </p:extLst>
          </p:nvPr>
        </p:nvGraphicFramePr>
        <p:xfrm>
          <a:off x="401688" y="216817"/>
          <a:ext cx="7334200" cy="198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5" name="Document" r:id="rId3" imgW="7182000" imgH="1943280" progId="Word.Document.8">
                  <p:embed/>
                </p:oleObj>
              </mc:Choice>
              <mc:Fallback>
                <p:oleObj name="Document" r:id="rId3" imgW="7182000" imgH="1943280" progId="Word.Document.8">
                  <p:embed/>
                  <p:pic>
                    <p:nvPicPr>
                      <p:cNvPr id="52226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88" y="216817"/>
                        <a:ext cx="7334200" cy="1984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Text Box 1027"/>
          <p:cNvSpPr txBox="1">
            <a:spLocks noChangeArrowheads="1"/>
          </p:cNvSpPr>
          <p:nvPr/>
        </p:nvSpPr>
        <p:spPr bwMode="auto">
          <a:xfrm>
            <a:off x="323528" y="236510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2228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843692"/>
              </p:ext>
            </p:extLst>
          </p:nvPr>
        </p:nvGraphicFramePr>
        <p:xfrm>
          <a:off x="1390328" y="2441614"/>
          <a:ext cx="2107704" cy="47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6" name="公式" r:id="rId5" imgW="1892160" imgH="444240" progId="Equation.3">
                  <p:embed/>
                </p:oleObj>
              </mc:Choice>
              <mc:Fallback>
                <p:oleObj name="公式" r:id="rId5" imgW="1892160" imgH="444240" progId="Equation.3">
                  <p:embed/>
                  <p:pic>
                    <p:nvPicPr>
                      <p:cNvPr id="52228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28" y="2441614"/>
                        <a:ext cx="2107704" cy="47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098852"/>
              </p:ext>
            </p:extLst>
          </p:nvPr>
        </p:nvGraphicFramePr>
        <p:xfrm>
          <a:off x="1266503" y="3193777"/>
          <a:ext cx="41322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7" name="Equation" r:id="rId7" imgW="4228920" imgH="482400" progId="Equation.DSMT4">
                  <p:embed/>
                </p:oleObj>
              </mc:Choice>
              <mc:Fallback>
                <p:oleObj name="Equation" r:id="rId7" imgW="4228920" imgH="482400" progId="Equation.DSMT4">
                  <p:embed/>
                  <p:pic>
                    <p:nvPicPr>
                      <p:cNvPr id="52229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503" y="3193777"/>
                        <a:ext cx="41322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684624"/>
              </p:ext>
            </p:extLst>
          </p:nvPr>
        </p:nvGraphicFramePr>
        <p:xfrm>
          <a:off x="1697832" y="3857848"/>
          <a:ext cx="14779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8" name="公式" r:id="rId9" imgW="1498320" imgH="1015920" progId="Equation.3">
                  <p:embed/>
                </p:oleObj>
              </mc:Choice>
              <mc:Fallback>
                <p:oleObj name="公式" r:id="rId9" imgW="1498320" imgH="1015920" progId="Equation.3">
                  <p:embed/>
                  <p:pic>
                    <p:nvPicPr>
                      <p:cNvPr id="5223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32" y="3857848"/>
                        <a:ext cx="14779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423743"/>
              </p:ext>
            </p:extLst>
          </p:nvPr>
        </p:nvGraphicFramePr>
        <p:xfrm>
          <a:off x="3282008" y="3929856"/>
          <a:ext cx="19875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29" name="公式" r:id="rId11" imgW="2133360" imgH="965160" progId="Equation.3">
                  <p:embed/>
                </p:oleObj>
              </mc:Choice>
              <mc:Fallback>
                <p:oleObj name="公式" r:id="rId11" imgW="2133360" imgH="965160" progId="Equation.3">
                  <p:embed/>
                  <p:pic>
                    <p:nvPicPr>
                      <p:cNvPr id="52231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008" y="3929856"/>
                        <a:ext cx="19875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1032"/>
          <p:cNvSpPr txBox="1">
            <a:spLocks noChangeArrowheads="1"/>
          </p:cNvSpPr>
          <p:nvPr/>
        </p:nvSpPr>
        <p:spPr bwMode="auto">
          <a:xfrm>
            <a:off x="399728" y="18864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 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109083"/>
              </p:ext>
            </p:extLst>
          </p:nvPr>
        </p:nvGraphicFramePr>
        <p:xfrm>
          <a:off x="935038" y="5227339"/>
          <a:ext cx="1470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0" name="公式" r:id="rId13" imgW="1562040" imgH="482400" progId="Equation.3">
                  <p:embed/>
                </p:oleObj>
              </mc:Choice>
              <mc:Fallback>
                <p:oleObj name="公式" r:id="rId13" imgW="1562040" imgH="4824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227339"/>
                        <a:ext cx="1470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237681"/>
              </p:ext>
            </p:extLst>
          </p:nvPr>
        </p:nvGraphicFramePr>
        <p:xfrm>
          <a:off x="2479675" y="5190827"/>
          <a:ext cx="19605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1" name="公式" r:id="rId15" imgW="2158920" imgH="647640" progId="Equation.3">
                  <p:embed/>
                </p:oleObj>
              </mc:Choice>
              <mc:Fallback>
                <p:oleObj name="公式" r:id="rId15" imgW="2158920" imgH="647640" progId="Equation.3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190827"/>
                        <a:ext cx="19605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679684"/>
              </p:ext>
            </p:extLst>
          </p:nvPr>
        </p:nvGraphicFramePr>
        <p:xfrm>
          <a:off x="4695825" y="5027314"/>
          <a:ext cx="22320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2" name="Equation" r:id="rId17" imgW="2603160" imgH="914400" progId="Equation.DSMT4">
                  <p:embed/>
                </p:oleObj>
              </mc:Choice>
              <mc:Fallback>
                <p:oleObj name="Equation" r:id="rId17" imgW="2603160" imgH="914400" progId="Equation.DSMT4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5027314"/>
                        <a:ext cx="2232025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780915"/>
              </p:ext>
            </p:extLst>
          </p:nvPr>
        </p:nvGraphicFramePr>
        <p:xfrm>
          <a:off x="935038" y="6065539"/>
          <a:ext cx="1470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3" name="公式" r:id="rId19" imgW="1562040" imgH="482400" progId="Equation.3">
                  <p:embed/>
                </p:oleObj>
              </mc:Choice>
              <mc:Fallback>
                <p:oleObj name="公式" r:id="rId19" imgW="1562040" imgH="482400" progId="Equation.3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6065539"/>
                        <a:ext cx="14700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650832"/>
              </p:ext>
            </p:extLst>
          </p:nvPr>
        </p:nvGraphicFramePr>
        <p:xfrm>
          <a:off x="2463800" y="6008389"/>
          <a:ext cx="20526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4" name="公式" r:id="rId21" imgW="2260440" imgH="647640" progId="Equation.3">
                  <p:embed/>
                </p:oleObj>
              </mc:Choice>
              <mc:Fallback>
                <p:oleObj name="公式" r:id="rId21" imgW="2260440" imgH="647640" progId="Equation.3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6008389"/>
                        <a:ext cx="20526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8903773"/>
              </p:ext>
            </p:extLst>
          </p:nvPr>
        </p:nvGraphicFramePr>
        <p:xfrm>
          <a:off x="4692650" y="6062364"/>
          <a:ext cx="19161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035" name="Equation" r:id="rId23" imgW="2133360" imgH="545760" progId="Equation.DSMT4">
                  <p:embed/>
                </p:oleObj>
              </mc:Choice>
              <mc:Fallback>
                <p:oleObj name="Equation" r:id="rId23" imgW="2133360" imgH="545760" progId="Equation.DSMT4">
                  <p:embed/>
                  <p:pic>
                    <p:nvPicPr>
                      <p:cNvPr id="53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6062364"/>
                        <a:ext cx="19161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31038" y="518923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3333CC"/>
                </a:solidFill>
              </a:rPr>
              <a:t>收敛</a:t>
            </a:r>
            <a:endParaRPr lang="zh-CN" altLang="en-US" sz="2800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031038" y="5951239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zh-CN" sz="2800" b="1">
                <a:solidFill>
                  <a:srgbClr val="3333CC"/>
                </a:solidFill>
              </a:rPr>
              <a:t>发散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740451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15" grpId="0" autoUpdateAnimBg="0"/>
      <p:bldP spid="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54302"/>
              </p:ext>
            </p:extLst>
          </p:nvPr>
        </p:nvGraphicFramePr>
        <p:xfrm>
          <a:off x="935038" y="188640"/>
          <a:ext cx="2057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66" name="公式" r:id="rId3" imgW="1968480" imgH="482400" progId="Equation.3">
                  <p:embed/>
                </p:oleObj>
              </mc:Choice>
              <mc:Fallback>
                <p:oleObj name="公式" r:id="rId3" imgW="1968480" imgH="482400" progId="Equation.3">
                  <p:embed/>
                  <p:pic>
                    <p:nvPicPr>
                      <p:cNvPr id="53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88640"/>
                        <a:ext cx="2057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757576"/>
              </p:ext>
            </p:extLst>
          </p:nvPr>
        </p:nvGraphicFramePr>
        <p:xfrm>
          <a:off x="925513" y="885553"/>
          <a:ext cx="14605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67" name="公式" r:id="rId5" imgW="1549080" imgH="444240" progId="Equation.3">
                  <p:embed/>
                </p:oleObj>
              </mc:Choice>
              <mc:Fallback>
                <p:oleObj name="公式" r:id="rId5" imgW="1549080" imgH="444240" progId="Equation.3">
                  <p:embed/>
                  <p:pic>
                    <p:nvPicPr>
                      <p:cNvPr id="53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885553"/>
                        <a:ext cx="14605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45156"/>
              </p:ext>
            </p:extLst>
          </p:nvPr>
        </p:nvGraphicFramePr>
        <p:xfrm>
          <a:off x="914400" y="1599928"/>
          <a:ext cx="16875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68" name="公式" r:id="rId7" imgW="1790640" imgH="444240" progId="Equation.3">
                  <p:embed/>
                </p:oleObj>
              </mc:Choice>
              <mc:Fallback>
                <p:oleObj name="公式" r:id="rId7" imgW="1790640" imgH="444240" progId="Equation.3">
                  <p:embed/>
                  <p:pic>
                    <p:nvPicPr>
                      <p:cNvPr id="532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99928"/>
                        <a:ext cx="16875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998338"/>
              </p:ext>
            </p:extLst>
          </p:nvPr>
        </p:nvGraphicFramePr>
        <p:xfrm>
          <a:off x="2735263" y="896665"/>
          <a:ext cx="17922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69" name="Equation" r:id="rId9" imgW="1968480" imgH="431640" progId="Equation.DSMT4">
                  <p:embed/>
                </p:oleObj>
              </mc:Choice>
              <mc:Fallback>
                <p:oleObj name="Equation" r:id="rId9" imgW="1968480" imgH="431640" progId="Equation.DSMT4">
                  <p:embed/>
                  <p:pic>
                    <p:nvPicPr>
                      <p:cNvPr id="532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896665"/>
                        <a:ext cx="17922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4648200" y="852215"/>
            <a:ext cx="144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zh-CN" sz="2800" b="1">
                <a:solidFill>
                  <a:srgbClr val="3333CC"/>
                </a:solidFill>
              </a:rPr>
              <a:t>发散</a:t>
            </a:r>
            <a:endParaRPr lang="zh-CN" altLang="en-US" sz="2800"/>
          </a:p>
        </p:txBody>
      </p:sp>
      <p:graphicFrame>
        <p:nvGraphicFramePr>
          <p:cNvPr id="532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570585"/>
              </p:ext>
            </p:extLst>
          </p:nvPr>
        </p:nvGraphicFramePr>
        <p:xfrm>
          <a:off x="2819400" y="1599928"/>
          <a:ext cx="37544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70" name="公式" r:id="rId11" imgW="4114800" imgH="393480" progId="Equation.3">
                  <p:embed/>
                </p:oleObj>
              </mc:Choice>
              <mc:Fallback>
                <p:oleObj name="公式" r:id="rId11" imgW="4114800" imgH="393480" progId="Equation.3">
                  <p:embed/>
                  <p:pic>
                    <p:nvPicPr>
                      <p:cNvPr id="532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99928"/>
                        <a:ext cx="3754438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303581"/>
              </p:ext>
            </p:extLst>
          </p:nvPr>
        </p:nvGraphicFramePr>
        <p:xfrm>
          <a:off x="1516063" y="2333353"/>
          <a:ext cx="21129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71" name="Equation" r:id="rId13" imgW="2286000" imgH="571320" progId="Equation.DSMT4">
                  <p:embed/>
                </p:oleObj>
              </mc:Choice>
              <mc:Fallback>
                <p:oleObj name="Equation" r:id="rId13" imgW="2286000" imgH="571320" progId="Equation.DSMT4">
                  <p:embed/>
                  <p:pic>
                    <p:nvPicPr>
                      <p:cNvPr id="532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063" y="2333353"/>
                        <a:ext cx="21129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3983038" y="224921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zh-CN" altLang="zh-CN" sz="2800" b="1">
                <a:solidFill>
                  <a:srgbClr val="3333CC"/>
                </a:solidFill>
              </a:rPr>
              <a:t>发散</a:t>
            </a:r>
            <a:endParaRPr lang="zh-CN" altLang="en-US" sz="2800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827584" y="3212976"/>
            <a:ext cx="144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zh-CN" sz="2800" b="1" dirty="0">
                <a:solidFill>
                  <a:srgbClr val="3333CC"/>
                </a:solidFill>
              </a:rPr>
              <a:t>综上</a:t>
            </a:r>
            <a:r>
              <a:rPr lang="zh-CN" altLang="en-US" sz="2800" b="1" dirty="0">
                <a:solidFill>
                  <a:srgbClr val="3333CC"/>
                </a:solidFill>
              </a:rPr>
              <a:t>，</a:t>
            </a:r>
            <a:endParaRPr lang="zh-CN" altLang="en-US" sz="2800" dirty="0"/>
          </a:p>
        </p:txBody>
      </p:sp>
      <p:graphicFrame>
        <p:nvGraphicFramePr>
          <p:cNvPr id="532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170129"/>
              </p:ext>
            </p:extLst>
          </p:nvPr>
        </p:nvGraphicFramePr>
        <p:xfrm>
          <a:off x="2051720" y="3017967"/>
          <a:ext cx="3528392" cy="102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72" name="公式" r:id="rId15" imgW="3644640" imgH="1117440" progId="Equation.3">
                  <p:embed/>
                </p:oleObj>
              </mc:Choice>
              <mc:Fallback>
                <p:oleObj name="公式" r:id="rId15" imgW="3644640" imgH="1117440" progId="Equation.3">
                  <p:embed/>
                  <p:pic>
                    <p:nvPicPr>
                      <p:cNvPr id="5326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017967"/>
                        <a:ext cx="3528392" cy="102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8424049"/>
              </p:ext>
            </p:extLst>
          </p:nvPr>
        </p:nvGraphicFramePr>
        <p:xfrm>
          <a:off x="439738" y="4132262"/>
          <a:ext cx="8020368" cy="2393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1973" name="Document" r:id="rId17" imgW="9078955" imgH="2723699" progId="Word.Document.8">
                  <p:embed/>
                </p:oleObj>
              </mc:Choice>
              <mc:Fallback>
                <p:oleObj name="Document" r:id="rId17" imgW="9078955" imgH="2723699" progId="Word.Document.8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38" y="4132262"/>
                        <a:ext cx="8020368" cy="23930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07915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2" grpId="0" autoUpdateAnimBg="0"/>
      <p:bldP spid="53265" grpId="0" autoUpdateAnimBg="0"/>
      <p:bldP spid="5326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47638"/>
              </p:ext>
            </p:extLst>
          </p:nvPr>
        </p:nvGraphicFramePr>
        <p:xfrm>
          <a:off x="173038" y="474663"/>
          <a:ext cx="8609134" cy="561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302" name="Document" r:id="rId3" imgW="10291593" imgH="7511714" progId="Word.Document.8">
                  <p:embed/>
                </p:oleObj>
              </mc:Choice>
              <mc:Fallback>
                <p:oleObj name="Document" r:id="rId3" imgW="10291593" imgH="75117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474663"/>
                        <a:ext cx="8609134" cy="5618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33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919635"/>
              </p:ext>
            </p:extLst>
          </p:nvPr>
        </p:nvGraphicFramePr>
        <p:xfrm>
          <a:off x="403921" y="44625"/>
          <a:ext cx="7910264" cy="199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2" name="Document" r:id="rId3" imgW="8321760" imgH="2119320" progId="Word.Document.8">
                  <p:embed/>
                </p:oleObj>
              </mc:Choice>
              <mc:Fallback>
                <p:oleObj name="Document" r:id="rId3" imgW="8321760" imgH="2119320" progId="Word.Documen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21" y="44625"/>
                        <a:ext cx="7910264" cy="19995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20" y="1843683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解</a:t>
            </a:r>
            <a:endParaRPr lang="zh-CN" altLang="en-US" sz="280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566218"/>
              </p:ext>
            </p:extLst>
          </p:nvPr>
        </p:nvGraphicFramePr>
        <p:xfrm>
          <a:off x="1040508" y="1700808"/>
          <a:ext cx="3411537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3" name="Equation" r:id="rId5" imgW="3632040" imgH="914400" progId="Equation.DSMT4">
                  <p:embed/>
                </p:oleObj>
              </mc:Choice>
              <mc:Fallback>
                <p:oleObj name="Equation" r:id="rId5" imgW="3632040" imgH="91440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0508" y="1700808"/>
                        <a:ext cx="3411537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155161"/>
              </p:ext>
            </p:extLst>
          </p:nvPr>
        </p:nvGraphicFramePr>
        <p:xfrm>
          <a:off x="4550470" y="1719858"/>
          <a:ext cx="2895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4" name="公式" r:id="rId7" imgW="2997000" imgH="838080" progId="Equation.3">
                  <p:embed/>
                </p:oleObj>
              </mc:Choice>
              <mc:Fallback>
                <p:oleObj name="公式" r:id="rId7" imgW="2997000" imgH="838080" progId="Equation.3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0470" y="1719858"/>
                        <a:ext cx="28956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43037"/>
              </p:ext>
            </p:extLst>
          </p:nvPr>
        </p:nvGraphicFramePr>
        <p:xfrm>
          <a:off x="495995" y="2636912"/>
          <a:ext cx="59928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5" name="Equation" r:id="rId9" imgW="6197400" imgH="914400" progId="Equation.DSMT4">
                  <p:embed/>
                </p:oleObj>
              </mc:Choice>
              <mc:Fallback>
                <p:oleObj name="Equation" r:id="rId9" imgW="6197400" imgH="914400" progId="Equation.DSMT4">
                  <p:embed/>
                  <p:pic>
                    <p:nvPicPr>
                      <p:cNvPr id="266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995" y="2636912"/>
                        <a:ext cx="59928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117368"/>
              </p:ext>
            </p:extLst>
          </p:nvPr>
        </p:nvGraphicFramePr>
        <p:xfrm>
          <a:off x="1320552" y="3732888"/>
          <a:ext cx="6489576" cy="826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6" name="公式" r:id="rId11" imgW="6578280" imgH="838080" progId="Equation.3">
                  <p:embed/>
                </p:oleObj>
              </mc:Choice>
              <mc:Fallback>
                <p:oleObj name="公式" r:id="rId11" imgW="6578280" imgH="838080" progId="Equation.3">
                  <p:embed/>
                  <p:pic>
                    <p:nvPicPr>
                      <p:cNvPr id="2664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552" y="3732888"/>
                        <a:ext cx="6489576" cy="826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9"/>
          <p:cNvSpPr txBox="1">
            <a:spLocks noChangeArrowheads="1"/>
          </p:cNvSpPr>
          <p:nvPr/>
        </p:nvSpPr>
        <p:spPr bwMode="auto">
          <a:xfrm>
            <a:off x="402432" y="44624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845586"/>
              </p:ext>
            </p:extLst>
          </p:nvPr>
        </p:nvGraphicFramePr>
        <p:xfrm>
          <a:off x="323528" y="5545477"/>
          <a:ext cx="40274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7" name="Equation" r:id="rId13" imgW="4343400" imgH="838080" progId="Equation.DSMT4">
                  <p:embed/>
                </p:oleObj>
              </mc:Choice>
              <mc:Fallback>
                <p:oleObj name="Equation" r:id="rId13" imgW="4343400" imgH="838080" progId="Equation.DSMT4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5545477"/>
                        <a:ext cx="40274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8789"/>
              </p:ext>
            </p:extLst>
          </p:nvPr>
        </p:nvGraphicFramePr>
        <p:xfrm>
          <a:off x="1340946" y="4621243"/>
          <a:ext cx="223520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8" name="公式" r:id="rId15" imgW="2260440" imgH="838080" progId="Equation.3">
                  <p:embed/>
                </p:oleObj>
              </mc:Choice>
              <mc:Fallback>
                <p:oleObj name="公式" r:id="rId15" imgW="2260440" imgH="83808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946" y="4621243"/>
                        <a:ext cx="223520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6749061"/>
              </p:ext>
            </p:extLst>
          </p:nvPr>
        </p:nvGraphicFramePr>
        <p:xfrm>
          <a:off x="4323929" y="5562573"/>
          <a:ext cx="660821" cy="844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89" name="公式" r:id="rId17" imgW="647640" imgH="825480" progId="Equation.3">
                  <p:embed/>
                </p:oleObj>
              </mc:Choice>
              <mc:Fallback>
                <p:oleObj name="公式" r:id="rId17" imgW="647640" imgH="82548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3929" y="5562573"/>
                        <a:ext cx="660821" cy="844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8597"/>
              </p:ext>
            </p:extLst>
          </p:nvPr>
        </p:nvGraphicFramePr>
        <p:xfrm>
          <a:off x="5260032" y="5643824"/>
          <a:ext cx="3272408" cy="80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2990" name="公式" r:id="rId19" imgW="3593880" imgH="888840" progId="Equation.3">
                  <p:embed/>
                </p:oleObj>
              </mc:Choice>
              <mc:Fallback>
                <p:oleObj name="公式" r:id="rId19" imgW="3593880" imgH="88884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032" y="5643824"/>
                        <a:ext cx="3272408" cy="80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32836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88963" y="347663"/>
          <a:ext cx="8097837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4" name="Document" r:id="rId3" imgW="8164800" imgH="1628640" progId="Word.Document.8">
                  <p:embed/>
                </p:oleObj>
              </mc:Choice>
              <mc:Fallback>
                <p:oleObj name="Document" r:id="rId3" imgW="8164800" imgH="1628640" progId="Word.Document.8">
                  <p:embed/>
                  <p:pic>
                    <p:nvPicPr>
                      <p:cNvPr id="7475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47663"/>
                        <a:ext cx="8097837" cy="170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457200" y="2327275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1077169"/>
              </p:ext>
            </p:extLst>
          </p:nvPr>
        </p:nvGraphicFramePr>
        <p:xfrm>
          <a:off x="1331640" y="2204864"/>
          <a:ext cx="3563194" cy="892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5" name="Equation" r:id="rId5" imgW="3644640" imgH="914400" progId="Equation.DSMT4">
                  <p:embed/>
                </p:oleObj>
              </mc:Choice>
              <mc:Fallback>
                <p:oleObj name="Equation" r:id="rId5" imgW="3644640" imgH="914400" progId="Equation.DSMT4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204864"/>
                        <a:ext cx="3563194" cy="892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5029200" y="2174875"/>
          <a:ext cx="32766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6" name="公式" r:id="rId7" imgW="1790640" imgH="507960" progId="Equation.3">
                  <p:embed/>
                </p:oleObj>
              </mc:Choice>
              <mc:Fallback>
                <p:oleObj name="公式" r:id="rId7" imgW="1790640" imgH="507960" progId="Equation.3">
                  <p:embed/>
                  <p:pic>
                    <p:nvPicPr>
                      <p:cNvPr id="747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174875"/>
                        <a:ext cx="32766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0251"/>
              </p:ext>
            </p:extLst>
          </p:nvPr>
        </p:nvGraphicFramePr>
        <p:xfrm>
          <a:off x="557213" y="3359150"/>
          <a:ext cx="7111131" cy="7486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7" name="公式" r:id="rId9" imgW="4203360" imgH="444240" progId="Equation.3">
                  <p:embed/>
                </p:oleObj>
              </mc:Choice>
              <mc:Fallback>
                <p:oleObj name="公式" r:id="rId9" imgW="4203360" imgH="444240" progId="Equation.3">
                  <p:embed/>
                  <p:pic>
                    <p:nvPicPr>
                      <p:cNvPr id="747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359150"/>
                        <a:ext cx="7111131" cy="7486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96071"/>
              </p:ext>
            </p:extLst>
          </p:nvPr>
        </p:nvGraphicFramePr>
        <p:xfrm>
          <a:off x="899593" y="4348138"/>
          <a:ext cx="3384376" cy="862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8" name="公式" r:id="rId11" imgW="1739880" imgH="444240" progId="Equation.3">
                  <p:embed/>
                </p:oleObj>
              </mc:Choice>
              <mc:Fallback>
                <p:oleObj name="公式" r:id="rId11" imgW="1739880" imgH="444240" progId="Equation.3">
                  <p:embed/>
                  <p:pic>
                    <p:nvPicPr>
                      <p:cNvPr id="747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3" y="4348138"/>
                        <a:ext cx="3384376" cy="862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440565"/>
              </p:ext>
            </p:extLst>
          </p:nvPr>
        </p:nvGraphicFramePr>
        <p:xfrm>
          <a:off x="781050" y="5278909"/>
          <a:ext cx="667127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9" name="公式" r:id="rId13" imgW="3555720" imgH="444240" progId="Equation.3">
                  <p:embed/>
                </p:oleObj>
              </mc:Choice>
              <mc:Fallback>
                <p:oleObj name="公式" r:id="rId13" imgW="3555720" imgH="444240" progId="Equation.3">
                  <p:embed/>
                  <p:pic>
                    <p:nvPicPr>
                      <p:cNvPr id="747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278909"/>
                        <a:ext cx="667127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2" name="Text Box 10"/>
          <p:cNvSpPr txBox="1">
            <a:spLocks noChangeArrowheads="1"/>
          </p:cNvSpPr>
          <p:nvPr/>
        </p:nvSpPr>
        <p:spPr bwMode="auto">
          <a:xfrm>
            <a:off x="457200" y="3651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223689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205012"/>
              </p:ext>
            </p:extLst>
          </p:nvPr>
        </p:nvGraphicFramePr>
        <p:xfrm>
          <a:off x="539750" y="471488"/>
          <a:ext cx="7634288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42" name="Document" r:id="rId3" imgW="8234936" imgH="2766888" progId="Word.Document.8">
                  <p:embed/>
                </p:oleObj>
              </mc:Choice>
              <mc:Fallback>
                <p:oleObj name="Document" r:id="rId3" imgW="8234936" imgH="27668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1488"/>
                        <a:ext cx="7634288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311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652087"/>
              </p:ext>
            </p:extLst>
          </p:nvPr>
        </p:nvGraphicFramePr>
        <p:xfrm>
          <a:off x="71881" y="836712"/>
          <a:ext cx="9036623" cy="2298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6" name="Document" r:id="rId3" imgW="8693573" imgH="2207440" progId="Word.Document.8">
                  <p:embed/>
                </p:oleObj>
              </mc:Choice>
              <mc:Fallback>
                <p:oleObj name="Document" r:id="rId3" imgW="8693573" imgH="2207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1" y="836712"/>
                        <a:ext cx="9036623" cy="2298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79512" y="188640"/>
            <a:ext cx="4536504" cy="72576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二、基本性质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39307"/>
              </p:ext>
            </p:extLst>
          </p:nvPr>
        </p:nvGraphicFramePr>
        <p:xfrm>
          <a:off x="55563" y="2992438"/>
          <a:ext cx="7786687" cy="162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7" name="Document" r:id="rId5" imgW="7271181" imgH="1520600" progId="Word.Document.8">
                  <p:embed/>
                </p:oleObj>
              </mc:Choice>
              <mc:Fallback>
                <p:oleObj name="Document" r:id="rId5" imgW="7271181" imgH="1520600" progId="Word.Document.8">
                  <p:embed/>
                  <p:pic>
                    <p:nvPicPr>
                      <p:cNvPr id="112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2992438"/>
                        <a:ext cx="7786687" cy="162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802382"/>
              </p:ext>
            </p:extLst>
          </p:nvPr>
        </p:nvGraphicFramePr>
        <p:xfrm>
          <a:off x="179388" y="4794250"/>
          <a:ext cx="8132762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98" name="Document" r:id="rId7" imgW="8134492" imgH="1592958" progId="Word.Document.8">
                  <p:embed/>
                </p:oleObj>
              </mc:Choice>
              <mc:Fallback>
                <p:oleObj name="Document" r:id="rId7" imgW="8134492" imgH="1592958" progId="Word.Document.8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94250"/>
                        <a:ext cx="8132762" cy="159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357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788519"/>
              </p:ext>
            </p:extLst>
          </p:nvPr>
        </p:nvGraphicFramePr>
        <p:xfrm>
          <a:off x="127692" y="260648"/>
          <a:ext cx="8908804" cy="1938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97" name="Document" r:id="rId3" imgW="9386612" imgH="2044847" progId="Word.Document.8">
                  <p:embed/>
                </p:oleObj>
              </mc:Choice>
              <mc:Fallback>
                <p:oleObj name="Document" r:id="rId3" imgW="9386612" imgH="20448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92" y="260648"/>
                        <a:ext cx="8908804" cy="1938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980205"/>
              </p:ext>
            </p:extLst>
          </p:nvPr>
        </p:nvGraphicFramePr>
        <p:xfrm>
          <a:off x="125413" y="2203450"/>
          <a:ext cx="9035795" cy="1369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5398" name="Document" r:id="rId5" imgW="9143725" imgH="1378974" progId="Word.Document.8">
                  <p:embed/>
                </p:oleObj>
              </mc:Choice>
              <mc:Fallback>
                <p:oleObj name="Document" r:id="rId5" imgW="9143725" imgH="1378974" progId="Word.Document.8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3" y="2203450"/>
                        <a:ext cx="9035795" cy="1369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0431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995138"/>
              </p:ext>
            </p:extLst>
          </p:nvPr>
        </p:nvGraphicFramePr>
        <p:xfrm>
          <a:off x="185716" y="285775"/>
          <a:ext cx="83677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7" name="Document" r:id="rId4" imgW="8530866" imgH="1841352" progId="Word.Document.8">
                  <p:embed/>
                </p:oleObj>
              </mc:Choice>
              <mc:Fallback>
                <p:oleObj name="Document" r:id="rId4" imgW="8530866" imgH="18413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16" y="285775"/>
                        <a:ext cx="8367713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438038"/>
              </p:ext>
            </p:extLst>
          </p:nvPr>
        </p:nvGraphicFramePr>
        <p:xfrm>
          <a:off x="179388" y="2063750"/>
          <a:ext cx="8618537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18" name="Document" r:id="rId6" imgW="8951934" imgH="4132957" progId="Word.Document.8">
                  <p:embed/>
                </p:oleObj>
              </mc:Choice>
              <mc:Fallback>
                <p:oleObj name="Document" r:id="rId6" imgW="8951934" imgH="4132957" progId="Word.Document.8">
                  <p:embed/>
                  <p:pic>
                    <p:nvPicPr>
                      <p:cNvPr id="133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3750"/>
                        <a:ext cx="8618537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340567" y="5445224"/>
            <a:ext cx="83358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结论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 </a:t>
            </a:r>
            <a:r>
              <a:rPr lang="zh-CN" altLang="en-US" sz="2800" b="1" dirty="0">
                <a:latin typeface="宋体" pitchFamily="2" charset="-122"/>
              </a:rPr>
              <a:t>收敛级数可以进行逐项相加、逐项相减以及数乘运算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426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26510"/>
              </p:ext>
            </p:extLst>
          </p:nvPr>
        </p:nvGraphicFramePr>
        <p:xfrm>
          <a:off x="107504" y="188640"/>
          <a:ext cx="6258594" cy="102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55" name="Document" r:id="rId3" imgW="5989535" imgH="976654" progId="Word.Document.8">
                  <p:embed/>
                </p:oleObj>
              </mc:Choice>
              <mc:Fallback>
                <p:oleObj name="Document" r:id="rId3" imgW="5989535" imgH="9766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88640"/>
                        <a:ext cx="6258594" cy="102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664155"/>
              </p:ext>
            </p:extLst>
          </p:nvPr>
        </p:nvGraphicFramePr>
        <p:xfrm>
          <a:off x="88314" y="2492896"/>
          <a:ext cx="8656302" cy="25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56" name="Document" r:id="rId5" imgW="7586552" imgH="2282700" progId="Word.Document.8">
                  <p:embed/>
                </p:oleObj>
              </mc:Choice>
              <mc:Fallback>
                <p:oleObj name="Document" r:id="rId5" imgW="7586552" imgH="2282700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14" y="2492896"/>
                        <a:ext cx="8656302" cy="25251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09915"/>
              </p:ext>
            </p:extLst>
          </p:nvPr>
        </p:nvGraphicFramePr>
        <p:xfrm>
          <a:off x="107503" y="1214475"/>
          <a:ext cx="8617925" cy="178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7457" name="Document" r:id="rId7" imgW="8366340" imgH="1722195" progId="Word.Document.8">
                  <p:embed/>
                </p:oleObj>
              </mc:Choice>
              <mc:Fallback>
                <p:oleObj name="Document" r:id="rId7" imgW="8366340" imgH="1722195" progId="Word.Document.8">
                  <p:embed/>
                  <p:pic>
                    <p:nvPicPr>
                      <p:cNvPr id="143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3" y="1214475"/>
                        <a:ext cx="8617925" cy="178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474220"/>
              </p:ext>
            </p:extLst>
          </p:nvPr>
        </p:nvGraphicFramePr>
        <p:xfrm>
          <a:off x="463550" y="2211388"/>
          <a:ext cx="8124825" cy="284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57" name="Document" r:id="rId3" imgW="10095484" imgH="3545316" progId="Word.Document.8">
                  <p:embed/>
                </p:oleObj>
              </mc:Choice>
              <mc:Fallback>
                <p:oleObj name="Document" r:id="rId3" imgW="10095484" imgH="35453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211388"/>
                        <a:ext cx="8124825" cy="284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3528" y="1277317"/>
            <a:ext cx="7560840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Zeno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sz="2800" dirty="0">
                <a:solidFill>
                  <a:srgbClr val="0000FF"/>
                </a:solidFill>
              </a:rPr>
              <a:t>芝诺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悖论 （</a:t>
            </a:r>
            <a:r>
              <a:rPr lang="zh-CN" altLang="en-US" sz="2800" dirty="0">
                <a:solidFill>
                  <a:srgbClr val="0000FF"/>
                </a:solidFill>
              </a:rPr>
              <a:t>阿基里斯跑不过乌龟</a:t>
            </a:r>
            <a:r>
              <a:rPr kumimoji="0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89384" y="260648"/>
            <a:ext cx="5478760" cy="74225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一、数项级数的概念</a:t>
            </a:r>
            <a:b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2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136686" y="908720"/>
            <a:ext cx="305332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800" b="1" dirty="0">
                <a:solidFill>
                  <a:srgbClr val="9900CC"/>
                </a:solidFill>
                <a:ea typeface="黑体" pitchFamily="2" charset="-122"/>
              </a:rPr>
              <a:t>（一）问题的提出</a:t>
            </a:r>
          </a:p>
        </p:txBody>
      </p:sp>
    </p:spTree>
    <p:extLst>
      <p:ext uri="{BB962C8B-B14F-4D97-AF65-F5344CB8AC3E}">
        <p14:creationId xmlns:p14="http://schemas.microsoft.com/office/powerpoint/2010/main" val="740518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44258"/>
              </p:ext>
            </p:extLst>
          </p:nvPr>
        </p:nvGraphicFramePr>
        <p:xfrm>
          <a:off x="55562" y="193674"/>
          <a:ext cx="8996976" cy="16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79" name="Document" r:id="rId3" imgW="9066720" imgH="1660177" progId="Word.Document.8">
                  <p:embed/>
                </p:oleObj>
              </mc:Choice>
              <mc:Fallback>
                <p:oleObj name="Document" r:id="rId3" imgW="9066720" imgH="16601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" y="193674"/>
                        <a:ext cx="8996976" cy="16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813726"/>
              </p:ext>
            </p:extLst>
          </p:nvPr>
        </p:nvGraphicFramePr>
        <p:xfrm>
          <a:off x="107504" y="1700808"/>
          <a:ext cx="8982108" cy="226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80" name="Document" r:id="rId5" imgW="8675942" imgH="2202393" progId="Word.Document.8">
                  <p:embed/>
                </p:oleObj>
              </mc:Choice>
              <mc:Fallback>
                <p:oleObj name="Document" r:id="rId5" imgW="8675942" imgH="2202393" progId="Word.Document.8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700808"/>
                        <a:ext cx="8982108" cy="2263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243878"/>
              </p:ext>
            </p:extLst>
          </p:nvPr>
        </p:nvGraphicFramePr>
        <p:xfrm>
          <a:off x="179388" y="3879749"/>
          <a:ext cx="8497068" cy="223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8481" name="Document" r:id="rId7" imgW="8817356" imgH="2333981" progId="Word.Document.8">
                  <p:embed/>
                </p:oleObj>
              </mc:Choice>
              <mc:Fallback>
                <p:oleObj name="Document" r:id="rId7" imgW="8817356" imgH="2333981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79749"/>
                        <a:ext cx="8497068" cy="223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54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467061"/>
              </p:ext>
            </p:extLst>
          </p:nvPr>
        </p:nvGraphicFramePr>
        <p:xfrm>
          <a:off x="74338" y="404663"/>
          <a:ext cx="9072041" cy="312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4" name="Document" r:id="rId4" imgW="9507156" imgH="3260147" progId="Word.Document.8">
                  <p:embed/>
                </p:oleObj>
              </mc:Choice>
              <mc:Fallback>
                <p:oleObj name="Document" r:id="rId4" imgW="9507156" imgH="32601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38" y="404663"/>
                        <a:ext cx="9072041" cy="3128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7765"/>
              </p:ext>
            </p:extLst>
          </p:nvPr>
        </p:nvGraphicFramePr>
        <p:xfrm>
          <a:off x="251520" y="3284984"/>
          <a:ext cx="8139187" cy="30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9485" name="Document" r:id="rId6" imgW="8031888" imgH="3228035" progId="Word.Document.8">
                  <p:embed/>
                </p:oleObj>
              </mc:Choice>
              <mc:Fallback>
                <p:oleObj name="Document" r:id="rId6" imgW="8031888" imgH="3228035" progId="Word.Document.8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284984"/>
                        <a:ext cx="8139187" cy="3096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804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320322"/>
              </p:ext>
            </p:extLst>
          </p:nvPr>
        </p:nvGraphicFramePr>
        <p:xfrm>
          <a:off x="323528" y="188640"/>
          <a:ext cx="7272808" cy="3227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6" name="Document" r:id="rId4" imgW="7577192" imgH="3370232" progId="Word.Document.8">
                  <p:embed/>
                </p:oleObj>
              </mc:Choice>
              <mc:Fallback>
                <p:oleObj name="Document" r:id="rId4" imgW="7577192" imgH="3370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7272808" cy="3227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658912"/>
              </p:ext>
            </p:extLst>
          </p:nvPr>
        </p:nvGraphicFramePr>
        <p:xfrm>
          <a:off x="363538" y="3219450"/>
          <a:ext cx="7678737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7" name="Document" r:id="rId6" imgW="8499185" imgH="1398563" progId="Word.Document.8">
                  <p:embed/>
                </p:oleObj>
              </mc:Choice>
              <mc:Fallback>
                <p:oleObj name="Document" r:id="rId6" imgW="8499185" imgH="1398563" progId="Word.Documen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219450"/>
                        <a:ext cx="7678737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97928"/>
              </p:ext>
            </p:extLst>
          </p:nvPr>
        </p:nvGraphicFramePr>
        <p:xfrm>
          <a:off x="323528" y="4065748"/>
          <a:ext cx="8129587" cy="245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1548" name="Document" r:id="rId8" imgW="8996913" imgH="2718652" progId="Word.Document.8">
                  <p:embed/>
                </p:oleObj>
              </mc:Choice>
              <mc:Fallback>
                <p:oleObj name="Document" r:id="rId8" imgW="8996913" imgH="2718652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65748"/>
                        <a:ext cx="8129587" cy="245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51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314139"/>
              </p:ext>
            </p:extLst>
          </p:nvPr>
        </p:nvGraphicFramePr>
        <p:xfrm>
          <a:off x="241630" y="260648"/>
          <a:ext cx="8498376" cy="143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66" name="Document" r:id="rId3" imgW="8671264" imgH="1478116" progId="Word.Document.8">
                  <p:embed/>
                </p:oleObj>
              </mc:Choice>
              <mc:Fallback>
                <p:oleObj name="Document" r:id="rId3" imgW="8671264" imgH="14781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630" y="260648"/>
                        <a:ext cx="8498376" cy="1437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091422"/>
              </p:ext>
            </p:extLst>
          </p:nvPr>
        </p:nvGraphicFramePr>
        <p:xfrm>
          <a:off x="238125" y="1201737"/>
          <a:ext cx="8654355" cy="298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67" name="Document" r:id="rId5" imgW="9278662" imgH="3204628" progId="Word.Document.8">
                  <p:embed/>
                </p:oleObj>
              </mc:Choice>
              <mc:Fallback>
                <p:oleObj name="Document" r:id="rId5" imgW="9278662" imgH="3204628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201737"/>
                        <a:ext cx="8654355" cy="29846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28629"/>
              </p:ext>
            </p:extLst>
          </p:nvPr>
        </p:nvGraphicFramePr>
        <p:xfrm>
          <a:off x="323528" y="3861048"/>
          <a:ext cx="7416824" cy="1727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568" name="Document" r:id="rId7" imgW="8269137" imgH="1936389" progId="Word.Document.8">
                  <p:embed/>
                </p:oleObj>
              </mc:Choice>
              <mc:Fallback>
                <p:oleObj name="Document" r:id="rId7" imgW="8269137" imgH="1936389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3861048"/>
                        <a:ext cx="7416824" cy="1727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53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789279"/>
              </p:ext>
            </p:extLst>
          </p:nvPr>
        </p:nvGraphicFramePr>
        <p:xfrm>
          <a:off x="174625" y="332656"/>
          <a:ext cx="8429823" cy="1484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2" name="Document" r:id="rId3" imgW="9108101" imgH="1612228" progId="Word.Document.8">
                  <p:embed/>
                </p:oleObj>
              </mc:Choice>
              <mc:Fallback>
                <p:oleObj name="Document" r:id="rId3" imgW="9108101" imgH="161222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332656"/>
                        <a:ext cx="8429823" cy="1484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274562"/>
              </p:ext>
            </p:extLst>
          </p:nvPr>
        </p:nvGraphicFramePr>
        <p:xfrm>
          <a:off x="174625" y="1686013"/>
          <a:ext cx="7925767" cy="1310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3" name="Document" r:id="rId5" imgW="8642117" imgH="1438459" progId="Word.Document.8">
                  <p:embed/>
                </p:oleObj>
              </mc:Choice>
              <mc:Fallback>
                <p:oleObj name="Document" r:id="rId5" imgW="8642117" imgH="1438459" progId="Word.Document.8">
                  <p:embed/>
                  <p:pic>
                    <p:nvPicPr>
                      <p:cNvPr id="204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686013"/>
                        <a:ext cx="7925767" cy="1310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757483"/>
              </p:ext>
            </p:extLst>
          </p:nvPr>
        </p:nvGraphicFramePr>
        <p:xfrm>
          <a:off x="184137" y="2882103"/>
          <a:ext cx="8420312" cy="3211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4" name="Document" r:id="rId7" imgW="9333357" imgH="3556131" progId="Word.Document.8">
                  <p:embed/>
                </p:oleObj>
              </mc:Choice>
              <mc:Fallback>
                <p:oleObj name="Document" r:id="rId7" imgW="9333357" imgH="3556131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37" y="2882103"/>
                        <a:ext cx="8420312" cy="32118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179296"/>
              </p:ext>
            </p:extLst>
          </p:nvPr>
        </p:nvGraphicFramePr>
        <p:xfrm>
          <a:off x="467544" y="5805264"/>
          <a:ext cx="7458571" cy="95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05" name="Document" r:id="rId9" imgW="7851882" imgH="1002934" progId="Word.Document.8">
                  <p:embed/>
                </p:oleObj>
              </mc:Choice>
              <mc:Fallback>
                <p:oleObj name="Document" r:id="rId9" imgW="7851882" imgH="1002934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805264"/>
                        <a:ext cx="7458571" cy="952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850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172968"/>
              </p:ext>
            </p:extLst>
          </p:nvPr>
        </p:nvGraphicFramePr>
        <p:xfrm>
          <a:off x="251520" y="188640"/>
          <a:ext cx="5414851" cy="930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3" name="Document" r:id="rId3" imgW="5031015" imgH="870151" progId="Word.Document.8">
                  <p:embed/>
                </p:oleObj>
              </mc:Choice>
              <mc:Fallback>
                <p:oleObj name="Document" r:id="rId3" imgW="5031015" imgH="8701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5414851" cy="930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255017"/>
              </p:ext>
            </p:extLst>
          </p:nvPr>
        </p:nvGraphicFramePr>
        <p:xfrm>
          <a:off x="250825" y="1152525"/>
          <a:ext cx="7151688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4" name="Document" r:id="rId5" imgW="7361184" imgH="2569613" progId="Word.Document.8">
                  <p:embed/>
                </p:oleObj>
              </mc:Choice>
              <mc:Fallback>
                <p:oleObj name="Document" r:id="rId5" imgW="7361184" imgH="2569613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52525"/>
                        <a:ext cx="7151688" cy="249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402491"/>
              </p:ext>
            </p:extLst>
          </p:nvPr>
        </p:nvGraphicFramePr>
        <p:xfrm>
          <a:off x="395536" y="3429000"/>
          <a:ext cx="5661025" cy="864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615" name="Document" r:id="rId7" imgW="5841570" imgH="876217" progId="Word.Document.8">
                  <p:embed/>
                </p:oleObj>
              </mc:Choice>
              <mc:Fallback>
                <p:oleObj name="Document" r:id="rId7" imgW="5841570" imgH="876217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429000"/>
                        <a:ext cx="5661025" cy="864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388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54002"/>
              </p:ext>
            </p:extLst>
          </p:nvPr>
        </p:nvGraphicFramePr>
        <p:xfrm>
          <a:off x="395536" y="116632"/>
          <a:ext cx="6013833" cy="1261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33" name="Document" r:id="rId3" imgW="5626500" imgH="1171842" progId="Word.Document.8">
                  <p:embed/>
                </p:oleObj>
              </mc:Choice>
              <mc:Fallback>
                <p:oleObj name="Document" r:id="rId3" imgW="5626500" imgH="11718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16632"/>
                        <a:ext cx="6013833" cy="1261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20935"/>
              </p:ext>
            </p:extLst>
          </p:nvPr>
        </p:nvGraphicFramePr>
        <p:xfrm>
          <a:off x="287338" y="1052736"/>
          <a:ext cx="77914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34" name="Document" r:id="rId5" imgW="7798240" imgH="2735208" progId="Word.Document.8">
                  <p:embed/>
                </p:oleObj>
              </mc:Choice>
              <mc:Fallback>
                <p:oleObj name="Document" r:id="rId5" imgW="7798240" imgH="2735208" progId="Word.Document.8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1052736"/>
                        <a:ext cx="77914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556038"/>
              </p:ext>
            </p:extLst>
          </p:nvPr>
        </p:nvGraphicFramePr>
        <p:xfrm>
          <a:off x="366526" y="3595525"/>
          <a:ext cx="6797762" cy="269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35" name="Document" r:id="rId7" imgW="7105215" imgH="2818726" progId="Word.Document.8">
                  <p:embed/>
                </p:oleObj>
              </mc:Choice>
              <mc:Fallback>
                <p:oleObj name="Document" r:id="rId7" imgW="7105215" imgH="2818726" progId="Word.Document.8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26" y="3595525"/>
                        <a:ext cx="6797762" cy="2699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9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052897"/>
              </p:ext>
            </p:extLst>
          </p:nvPr>
        </p:nvGraphicFramePr>
        <p:xfrm>
          <a:off x="467544" y="188640"/>
          <a:ext cx="73660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78" name="Document" r:id="rId3" imgW="7470268" imgH="2044026" progId="Word.Document.8">
                  <p:embed/>
                </p:oleObj>
              </mc:Choice>
              <mc:Fallback>
                <p:oleObj name="Document" r:id="rId3" imgW="7470268" imgH="2044026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73660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60511" y="2130152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zh-CN" sz="2800" b="1" dirty="0">
                <a:solidFill>
                  <a:srgbClr val="0000FF"/>
                </a:solidFill>
                <a:ea typeface="黑体" pitchFamily="2" charset="-122"/>
              </a:rPr>
              <a:t>证明</a:t>
            </a:r>
            <a:endParaRPr lang="zh-CN" altLang="en-US" dirty="0">
              <a:solidFill>
                <a:srgbClr val="0000FF"/>
              </a:solidFill>
              <a:ea typeface="黑体" pitchFamily="2" charset="-122"/>
            </a:endParaRP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42116"/>
              </p:ext>
            </p:extLst>
          </p:nvPr>
        </p:nvGraphicFramePr>
        <p:xfrm>
          <a:off x="1700361" y="2130152"/>
          <a:ext cx="4479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79" name="公式" r:id="rId5" imgW="3962160" imgH="457200" progId="Equation.3">
                  <p:embed/>
                </p:oleObj>
              </mc:Choice>
              <mc:Fallback>
                <p:oleObj name="公式" r:id="rId5" imgW="3962160" imgH="457200" progId="Equation.3">
                  <p:embed/>
                  <p:pic>
                    <p:nvPicPr>
                      <p:cNvPr id="297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361" y="2130152"/>
                        <a:ext cx="447992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517533"/>
              </p:ext>
            </p:extLst>
          </p:nvPr>
        </p:nvGraphicFramePr>
        <p:xfrm>
          <a:off x="1579711" y="2815952"/>
          <a:ext cx="46942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80" name="公式" r:id="rId7" imgW="4152600" imgH="457200" progId="Equation.3">
                  <p:embed/>
                </p:oleObj>
              </mc:Choice>
              <mc:Fallback>
                <p:oleObj name="公式" r:id="rId7" imgW="4152600" imgH="45720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711" y="2815952"/>
                        <a:ext cx="46942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72065"/>
              </p:ext>
            </p:extLst>
          </p:nvPr>
        </p:nvGraphicFramePr>
        <p:xfrm>
          <a:off x="2138511" y="3501752"/>
          <a:ext cx="19685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81" name="Equation" r:id="rId9" imgW="1739880" imgH="457200" progId="Equation.DSMT4">
                  <p:embed/>
                </p:oleObj>
              </mc:Choice>
              <mc:Fallback>
                <p:oleObj name="Equation" r:id="rId9" imgW="1739880" imgH="457200" progId="Equation.DSMT4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511" y="3501752"/>
                        <a:ext cx="19685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55189"/>
              </p:ext>
            </p:extLst>
          </p:nvPr>
        </p:nvGraphicFramePr>
        <p:xfrm>
          <a:off x="1633686" y="4173265"/>
          <a:ext cx="44418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82" name="公式" r:id="rId11" imgW="4241520" imgH="596880" progId="Equation.3">
                  <p:embed/>
                </p:oleObj>
              </mc:Choice>
              <mc:Fallback>
                <p:oleObj name="公式" r:id="rId11" imgW="4241520" imgH="596880" progId="Equation.3">
                  <p:embed/>
                  <p:pic>
                    <p:nvPicPr>
                      <p:cNvPr id="29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686" y="4173265"/>
                        <a:ext cx="44418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662925"/>
              </p:ext>
            </p:extLst>
          </p:nvPr>
        </p:nvGraphicFramePr>
        <p:xfrm>
          <a:off x="6061224" y="4217715"/>
          <a:ext cx="153511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9983" name="公式" r:id="rId13" imgW="1358640" imgH="457200" progId="Equation.3">
                  <p:embed/>
                </p:oleObj>
              </mc:Choice>
              <mc:Fallback>
                <p:oleObj name="公式" r:id="rId13" imgW="1358640" imgH="457200" progId="Equation.3">
                  <p:embed/>
                  <p:pic>
                    <p:nvPicPr>
                      <p:cNvPr id="297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1224" y="4217715"/>
                        <a:ext cx="153511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467544" y="4931122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       </a:t>
            </a:r>
            <a:r>
              <a:rPr lang="zh-CN" altLang="en-US" sz="2800" b="1">
                <a:solidFill>
                  <a:srgbClr val="0000FF"/>
                </a:solidFill>
              </a:rPr>
              <a:t>类似地可以证明在级数前面加上有限项不影响级数的敛散性</a:t>
            </a:r>
            <a:r>
              <a:rPr lang="en-US" altLang="zh-CN" sz="2800" b="1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8377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79512" y="980728"/>
            <a:ext cx="1641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6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01612"/>
              </p:ext>
            </p:extLst>
          </p:nvPr>
        </p:nvGraphicFramePr>
        <p:xfrm>
          <a:off x="802507" y="1375197"/>
          <a:ext cx="53546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58" name="Equation" r:id="rId3" imgW="5473440" imgH="838080" progId="Equation.DSMT4">
                  <p:embed/>
                </p:oleObj>
              </mc:Choice>
              <mc:Fallback>
                <p:oleObj name="Equation" r:id="rId3" imgW="5473440" imgH="838080" progId="Equation.DSMT4">
                  <p:embed/>
                  <p:pic>
                    <p:nvPicPr>
                      <p:cNvPr id="2869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507" y="1375197"/>
                        <a:ext cx="53546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8879"/>
              </p:ext>
            </p:extLst>
          </p:nvPr>
        </p:nvGraphicFramePr>
        <p:xfrm>
          <a:off x="6273032" y="1375197"/>
          <a:ext cx="1376362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59" name="公式" r:id="rId5" imgW="1409400" imgH="838080" progId="Equation.3">
                  <p:embed/>
                </p:oleObj>
              </mc:Choice>
              <mc:Fallback>
                <p:oleObj name="公式" r:id="rId5" imgW="1409400" imgH="838080" progId="Equation.3">
                  <p:embed/>
                  <p:pic>
                    <p:nvPicPr>
                      <p:cNvPr id="2870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032" y="1375197"/>
                        <a:ext cx="1376362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17430"/>
              </p:ext>
            </p:extLst>
          </p:nvPr>
        </p:nvGraphicFramePr>
        <p:xfrm>
          <a:off x="848544" y="2418184"/>
          <a:ext cx="55626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0" name="公式" r:id="rId7" imgW="5194080" imgH="457200" progId="Equation.3">
                  <p:embed/>
                </p:oleObj>
              </mc:Choice>
              <mc:Fallback>
                <p:oleObj name="公式" r:id="rId7" imgW="5194080" imgH="457200" progId="Equation.3">
                  <p:embed/>
                  <p:pic>
                    <p:nvPicPr>
                      <p:cNvPr id="2870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544" y="2418184"/>
                        <a:ext cx="55626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350095"/>
              </p:ext>
            </p:extLst>
          </p:nvPr>
        </p:nvGraphicFramePr>
        <p:xfrm>
          <a:off x="935857" y="3034134"/>
          <a:ext cx="25812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1" name="Equation" r:id="rId9" imgW="2768400" imgH="634680" progId="Equation.DSMT4">
                  <p:embed/>
                </p:oleObj>
              </mc:Choice>
              <mc:Fallback>
                <p:oleObj name="Equation" r:id="rId9" imgW="2768400" imgH="634680" progId="Equation.DSMT4">
                  <p:embed/>
                  <p:pic>
                    <p:nvPicPr>
                      <p:cNvPr id="2870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857" y="3034134"/>
                        <a:ext cx="25812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239056"/>
              </p:ext>
            </p:extLst>
          </p:nvPr>
        </p:nvGraphicFramePr>
        <p:xfrm>
          <a:off x="3580632" y="3094459"/>
          <a:ext cx="10779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2" name="公式" r:id="rId11" imgW="1041120" imgH="253800" progId="Equation.3">
                  <p:embed/>
                </p:oleObj>
              </mc:Choice>
              <mc:Fallback>
                <p:oleObj name="公式" r:id="rId11" imgW="1041120" imgH="253800" progId="Equation.3">
                  <p:embed/>
                  <p:pic>
                    <p:nvPicPr>
                      <p:cNvPr id="2870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632" y="3094459"/>
                        <a:ext cx="10779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087983"/>
              </p:ext>
            </p:extLst>
          </p:nvPr>
        </p:nvGraphicFramePr>
        <p:xfrm>
          <a:off x="4709344" y="3064297"/>
          <a:ext cx="558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3" name="公式" r:id="rId13" imgW="622080" imgH="393480" progId="Equation.3">
                  <p:embed/>
                </p:oleObj>
              </mc:Choice>
              <mc:Fallback>
                <p:oleObj name="公式" r:id="rId13" imgW="622080" imgH="393480" progId="Equation.3">
                  <p:embed/>
                  <p:pic>
                    <p:nvPicPr>
                      <p:cNvPr id="2870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344" y="3064297"/>
                        <a:ext cx="5588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024112"/>
              </p:ext>
            </p:extLst>
          </p:nvPr>
        </p:nvGraphicFramePr>
        <p:xfrm>
          <a:off x="915219" y="4650209"/>
          <a:ext cx="25542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4" name="公式" r:id="rId15" imgW="2692080" imgH="457200" progId="Equation.3">
                  <p:embed/>
                </p:oleObj>
              </mc:Choice>
              <mc:Fallback>
                <p:oleObj name="公式" r:id="rId15" imgW="2692080" imgH="457200" progId="Equation.3">
                  <p:embed/>
                  <p:pic>
                    <p:nvPicPr>
                      <p:cNvPr id="2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19" y="4650209"/>
                        <a:ext cx="25542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32783"/>
              </p:ext>
            </p:extLst>
          </p:nvPr>
        </p:nvGraphicFramePr>
        <p:xfrm>
          <a:off x="924744" y="3637384"/>
          <a:ext cx="3200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5" name="公式" r:id="rId17" imgW="3593880" imgH="888840" progId="Equation.3">
                  <p:embed/>
                </p:oleObj>
              </mc:Choice>
              <mc:Fallback>
                <p:oleObj name="公式" r:id="rId17" imgW="3593880" imgH="888840" progId="Equation.3">
                  <p:embed/>
                  <p:pic>
                    <p:nvPicPr>
                      <p:cNvPr id="2870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744" y="3637384"/>
                        <a:ext cx="32004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841790"/>
              </p:ext>
            </p:extLst>
          </p:nvPr>
        </p:nvGraphicFramePr>
        <p:xfrm>
          <a:off x="4953819" y="3797722"/>
          <a:ext cx="2555701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6" name="公式" r:id="rId19" imgW="2425680" imgH="406080" progId="Equation.3">
                  <p:embed/>
                </p:oleObj>
              </mc:Choice>
              <mc:Fallback>
                <p:oleObj name="公式" r:id="rId19" imgW="2425680" imgH="406080" progId="Equation.3">
                  <p:embed/>
                  <p:pic>
                    <p:nvPicPr>
                      <p:cNvPr id="2870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819" y="3797722"/>
                        <a:ext cx="2555701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520286"/>
              </p:ext>
            </p:extLst>
          </p:nvPr>
        </p:nvGraphicFramePr>
        <p:xfrm>
          <a:off x="570180" y="185409"/>
          <a:ext cx="56118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067" name="Document" r:id="rId21" imgW="5518492" imgH="995076" progId="Word.Document.8">
                  <p:embed/>
                </p:oleObj>
              </mc:Choice>
              <mc:Fallback>
                <p:oleObj name="Document" r:id="rId21" imgW="5518492" imgH="995076" progId="Word.Document.8">
                  <p:embed/>
                  <p:pic>
                    <p:nvPicPr>
                      <p:cNvPr id="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80" y="185409"/>
                        <a:ext cx="5611813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744139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847725" y="1433513"/>
          <a:ext cx="7686675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82" name="公式" r:id="rId3" imgW="7937280" imgH="1904760" progId="Equation.3">
                  <p:embed/>
                </p:oleObj>
              </mc:Choice>
              <mc:Fallback>
                <p:oleObj name="公式" r:id="rId3" imgW="7937280" imgH="1904760" progId="Equation.3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433513"/>
                        <a:ext cx="7686675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AutoShape 4"/>
          <p:cNvSpPr>
            <a:spLocks noChangeArrowheads="1"/>
          </p:cNvSpPr>
          <p:nvPr/>
        </p:nvSpPr>
        <p:spPr bwMode="auto">
          <a:xfrm>
            <a:off x="6934200" y="1066800"/>
            <a:ext cx="762000" cy="304800"/>
          </a:xfrm>
          <a:prstGeom prst="wedgeRectCallout">
            <a:avLst>
              <a:gd name="adj1" fmla="val -10833"/>
              <a:gd name="adj2" fmla="val 128125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</p:txBody>
      </p:sp>
      <p:sp>
        <p:nvSpPr>
          <p:cNvPr id="30725" name="AutoShape 5"/>
          <p:cNvSpPr>
            <a:spLocks noChangeArrowheads="1"/>
          </p:cNvSpPr>
          <p:nvPr/>
        </p:nvSpPr>
        <p:spPr bwMode="auto">
          <a:xfrm>
            <a:off x="4648200" y="990600"/>
            <a:ext cx="609600" cy="381000"/>
          </a:xfrm>
          <a:prstGeom prst="wedgeRectCallout">
            <a:avLst>
              <a:gd name="adj1" fmla="val -82815"/>
              <a:gd name="adj2" fmla="val 6916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</p:txBody>
      </p:sp>
      <p:sp>
        <p:nvSpPr>
          <p:cNvPr id="30726" name="AutoShape 6"/>
          <p:cNvSpPr>
            <a:spLocks noChangeArrowheads="1"/>
          </p:cNvSpPr>
          <p:nvPr/>
        </p:nvSpPr>
        <p:spPr bwMode="auto">
          <a:xfrm>
            <a:off x="838200" y="1143000"/>
            <a:ext cx="533400" cy="304800"/>
          </a:xfrm>
          <a:prstGeom prst="wedgeRectCallout">
            <a:avLst>
              <a:gd name="adj1" fmla="val 47917"/>
              <a:gd name="adj2" fmla="val 97917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</p:txBody>
      </p:sp>
      <p:sp>
        <p:nvSpPr>
          <p:cNvPr id="30727" name="AutoShape 7"/>
          <p:cNvSpPr>
            <a:spLocks noChangeArrowheads="1"/>
          </p:cNvSpPr>
          <p:nvPr/>
        </p:nvSpPr>
        <p:spPr bwMode="auto">
          <a:xfrm>
            <a:off x="2514600" y="1066800"/>
            <a:ext cx="609600" cy="304800"/>
          </a:xfrm>
          <a:prstGeom prst="wedgeRectCallout">
            <a:avLst>
              <a:gd name="adj1" fmla="val -11718"/>
              <a:gd name="adj2" fmla="val 115106"/>
            </a:avLst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</p:txBody>
      </p:sp>
      <p:grpSp>
        <p:nvGrpSpPr>
          <p:cNvPr id="30728" name="Group 8"/>
          <p:cNvGrpSpPr>
            <a:grpSpLocks/>
          </p:cNvGrpSpPr>
          <p:nvPr/>
        </p:nvGrpSpPr>
        <p:grpSpPr bwMode="auto">
          <a:xfrm>
            <a:off x="6444854" y="3566532"/>
            <a:ext cx="1151482" cy="510540"/>
            <a:chOff x="3058" y="3572"/>
            <a:chExt cx="384" cy="268"/>
          </a:xfrm>
        </p:grpSpPr>
        <p:sp>
          <p:nvSpPr>
            <p:cNvPr id="30729" name="AutoShape 9"/>
            <p:cNvSpPr>
              <a:spLocks noChangeArrowheads="1"/>
            </p:cNvSpPr>
            <p:nvPr/>
          </p:nvSpPr>
          <p:spPr bwMode="auto">
            <a:xfrm>
              <a:off x="3058" y="3600"/>
              <a:ext cx="384" cy="240"/>
            </a:xfrm>
            <a:prstGeom prst="wedgeRectCallout">
              <a:avLst>
                <a:gd name="adj1" fmla="val -126565"/>
                <a:gd name="adj2" fmla="val -105833"/>
              </a:avLst>
            </a:prstGeom>
            <a:noFill/>
            <a:ln w="9525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</a:rPr>
                <a:t>      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项</a:t>
              </a:r>
            </a:p>
          </p:txBody>
        </p:sp>
        <p:graphicFrame>
          <p:nvGraphicFramePr>
            <p:cNvPr id="3073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719823"/>
                </p:ext>
              </p:extLst>
            </p:nvPr>
          </p:nvGraphicFramePr>
          <p:xfrm>
            <a:off x="3106" y="3572"/>
            <a:ext cx="14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8983" name="Equation" r:id="rId5" imgW="393480" imgH="380880" progId="Equation.DSMT4">
                    <p:embed/>
                  </p:oleObj>
                </mc:Choice>
                <mc:Fallback>
                  <p:oleObj name="Equation" r:id="rId5" imgW="393480" imgH="380880" progId="Equation.DSMT4">
                    <p:embed/>
                    <p:pic>
                      <p:nvPicPr>
                        <p:cNvPr id="3073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3572"/>
                          <a:ext cx="140" cy="21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1981200" y="3276600"/>
            <a:ext cx="4038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160306"/>
              </p:ext>
            </p:extLst>
          </p:nvPr>
        </p:nvGraphicFramePr>
        <p:xfrm>
          <a:off x="1011238" y="3652838"/>
          <a:ext cx="42465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84" name="公式" r:id="rId7" imgW="2311200" imgH="444240" progId="Equation.3">
                  <p:embed/>
                </p:oleObj>
              </mc:Choice>
              <mc:Fallback>
                <p:oleObj name="公式" r:id="rId7" imgW="2311200" imgH="444240" progId="Equation.3">
                  <p:embed/>
                  <p:pic>
                    <p:nvPicPr>
                      <p:cNvPr id="3073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3652838"/>
                        <a:ext cx="4246562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15621"/>
              </p:ext>
            </p:extLst>
          </p:nvPr>
        </p:nvGraphicFramePr>
        <p:xfrm>
          <a:off x="975792" y="4496718"/>
          <a:ext cx="38862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85" name="公式" r:id="rId9" imgW="4101840" imgH="888840" progId="Equation.3">
                  <p:embed/>
                </p:oleObj>
              </mc:Choice>
              <mc:Fallback>
                <p:oleObj name="公式" r:id="rId9" imgW="4101840" imgH="888840" progId="Equation.3">
                  <p:embed/>
                  <p:pic>
                    <p:nvPicPr>
                      <p:cNvPr id="3073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92" y="4496718"/>
                        <a:ext cx="388620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385103"/>
              </p:ext>
            </p:extLst>
          </p:nvPr>
        </p:nvGraphicFramePr>
        <p:xfrm>
          <a:off x="5014392" y="4751503"/>
          <a:ext cx="2581944" cy="435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8986" name="公式" r:id="rId11" imgW="2692080" imgH="457200" progId="Equation.3">
                  <p:embed/>
                </p:oleObj>
              </mc:Choice>
              <mc:Fallback>
                <p:oleObj name="公式" r:id="rId11" imgW="2692080" imgH="457200" progId="Equation.3">
                  <p:embed/>
                  <p:pic>
                    <p:nvPicPr>
                      <p:cNvPr id="30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392" y="4751503"/>
                        <a:ext cx="2581944" cy="435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899592" y="5430168"/>
            <a:ext cx="5805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由性质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9.1.3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的注记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调和级数发散</a:t>
            </a:r>
            <a:r>
              <a:rPr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304800" y="381000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证明</a:t>
            </a: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07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5" grpId="0" animBg="1" autoUpdateAnimBg="0"/>
      <p:bldP spid="30726" grpId="0" animBg="1" autoUpdateAnimBg="0"/>
      <p:bldP spid="30727" grpId="0" animBg="1" autoUpdateAnimBg="0"/>
      <p:bldP spid="30731" grpId="0" animBg="1"/>
      <p:bldP spid="3073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563354"/>
              </p:ext>
            </p:extLst>
          </p:nvPr>
        </p:nvGraphicFramePr>
        <p:xfrm>
          <a:off x="467544" y="980728"/>
          <a:ext cx="8210748" cy="4569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181" name="Document" r:id="rId3" imgW="9775232" imgH="5471914" progId="Word.Document.8">
                  <p:embed/>
                </p:oleObj>
              </mc:Choice>
              <mc:Fallback>
                <p:oleObj name="Document" r:id="rId3" imgW="9775232" imgH="54719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980728"/>
                        <a:ext cx="8210748" cy="4569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795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3657600" cy="67592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三、小结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851800"/>
              </p:ext>
            </p:extLst>
          </p:nvPr>
        </p:nvGraphicFramePr>
        <p:xfrm>
          <a:off x="1228725" y="2757488"/>
          <a:ext cx="61626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39" name="Document" r:id="rId3" imgW="6166661" imgH="892057" progId="Word.Document.8">
                  <p:embed/>
                </p:oleObj>
              </mc:Choice>
              <mc:Fallback>
                <p:oleObj name="Document" r:id="rId3" imgW="6166661" imgH="892057" progId="Word.Document.8">
                  <p:embed/>
                  <p:pic>
                    <p:nvPicPr>
                      <p:cNvPr id="225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757488"/>
                        <a:ext cx="61626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37647"/>
              </p:ext>
            </p:extLst>
          </p:nvPr>
        </p:nvGraphicFramePr>
        <p:xfrm>
          <a:off x="1228725" y="3443288"/>
          <a:ext cx="57150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40" name="Document" r:id="rId5" imgW="5665523" imgH="892057" progId="Word.Document.8">
                  <p:embed/>
                </p:oleObj>
              </mc:Choice>
              <mc:Fallback>
                <p:oleObj name="Document" r:id="rId5" imgW="5665523" imgH="892057" progId="Word.Document.8">
                  <p:embed/>
                  <p:pic>
                    <p:nvPicPr>
                      <p:cNvPr id="225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3443288"/>
                        <a:ext cx="57150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904048"/>
              </p:ext>
            </p:extLst>
          </p:nvPr>
        </p:nvGraphicFramePr>
        <p:xfrm>
          <a:off x="1259632" y="4129088"/>
          <a:ext cx="5299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0941" name="文档" r:id="rId7" imgW="5250240" imgH="951480" progId="Word.Document.8">
                  <p:embed/>
                </p:oleObj>
              </mc:Choice>
              <mc:Fallback>
                <p:oleObj name="文档" r:id="rId7" imgW="5250240" imgH="951480" progId="Word.Document.8">
                  <p:embed/>
                  <p:pic>
                    <p:nvPicPr>
                      <p:cNvPr id="225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129088"/>
                        <a:ext cx="52990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955675" y="1385888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/>
              <a:t>数项级数的基本概念</a:t>
            </a:r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955675" y="2147888"/>
            <a:ext cx="197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基本审敛法</a:t>
            </a:r>
          </a:p>
        </p:txBody>
      </p:sp>
    </p:spTree>
    <p:extLst>
      <p:ext uri="{BB962C8B-B14F-4D97-AF65-F5344CB8AC3E}">
        <p14:creationId xmlns:p14="http://schemas.microsoft.com/office/powerpoint/2010/main" val="2813798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autoUpdateAnimBg="0"/>
      <p:bldP spid="2254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62000" y="755993"/>
            <a:ext cx="1600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>
            <p:extLst/>
          </p:nvPr>
        </p:nvGraphicFramePr>
        <p:xfrm>
          <a:off x="899592" y="1412776"/>
          <a:ext cx="66675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957" name="文档" r:id="rId3" imgW="6338520" imgH="2126160" progId="Word.Document.8">
                  <p:embed/>
                </p:oleObj>
              </mc:Choice>
              <mc:Fallback>
                <p:oleObj name="文档" r:id="rId3" imgW="6338520" imgH="2126160" progId="Word.Document.8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412776"/>
                        <a:ext cx="6667500" cy="222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016002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990600" y="1401763"/>
            <a:ext cx="259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066800" y="24526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</a:rPr>
              <a:t>能．</a:t>
            </a:r>
            <a:r>
              <a:rPr lang="zh-CN" altLang="en-US" sz="2800" b="1" dirty="0"/>
              <a:t>由柯西审敛原理即知．</a:t>
            </a:r>
          </a:p>
        </p:txBody>
      </p:sp>
    </p:spTree>
    <p:extLst>
      <p:ext uri="{BB962C8B-B14F-4D97-AF65-F5344CB8AC3E}">
        <p14:creationId xmlns:p14="http://schemas.microsoft.com/office/powerpoint/2010/main" val="150312446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2699296" y="1381125"/>
            <a:ext cx="4032944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    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作       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P7: 1 (</a:t>
            </a:r>
            <a:r>
              <a:rPr lang="zh-CN" altLang="en-US" sz="4000" b="1" dirty="0">
                <a:solidFill>
                  <a:srgbClr val="0000FF"/>
                </a:solidFill>
                <a:ea typeface="黑体" pitchFamily="2" charset="-122"/>
              </a:rPr>
              <a:t>单</a:t>
            </a:r>
            <a:r>
              <a:rPr lang="en-US" altLang="zh-CN" sz="4000" b="1" dirty="0">
                <a:solidFill>
                  <a:srgbClr val="0000FF"/>
                </a:solidFill>
                <a:ea typeface="黑体" pitchFamily="2" charset="-122"/>
              </a:rPr>
              <a:t>), 2, 4.</a:t>
            </a:r>
          </a:p>
        </p:txBody>
      </p:sp>
    </p:spTree>
    <p:extLst>
      <p:ext uri="{BB962C8B-B14F-4D97-AF65-F5344CB8AC3E}">
        <p14:creationId xmlns:p14="http://schemas.microsoft.com/office/powerpoint/2010/main" val="916782883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713730" y="548680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计算圆的面积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410" name="Group 26"/>
          <p:cNvGrpSpPr>
            <a:grpSpLocks/>
          </p:cNvGrpSpPr>
          <p:nvPr/>
        </p:nvGrpSpPr>
        <p:grpSpPr bwMode="auto">
          <a:xfrm>
            <a:off x="6331272" y="620688"/>
            <a:ext cx="2300288" cy="2713038"/>
            <a:chOff x="1440" y="1632"/>
            <a:chExt cx="1449" cy="1727"/>
          </a:xfrm>
        </p:grpSpPr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 rot="3610635">
              <a:off x="2433" y="207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 rot="-7127602">
              <a:off x="1080" y="284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AutoShape 16"/>
            <p:cNvSpPr>
              <a:spLocks noChangeArrowheads="1"/>
            </p:cNvSpPr>
            <p:nvPr/>
          </p:nvSpPr>
          <p:spPr bwMode="auto">
            <a:xfrm rot="-3643826">
              <a:off x="1098" y="2049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AutoShape 17"/>
            <p:cNvSpPr>
              <a:spLocks noChangeArrowheads="1"/>
            </p:cNvSpPr>
            <p:nvPr/>
          </p:nvSpPr>
          <p:spPr bwMode="auto">
            <a:xfrm>
              <a:off x="1755" y="1632"/>
              <a:ext cx="816" cy="144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AutoShape 18"/>
            <p:cNvSpPr>
              <a:spLocks noChangeArrowheads="1"/>
            </p:cNvSpPr>
            <p:nvPr/>
          </p:nvSpPr>
          <p:spPr bwMode="auto">
            <a:xfrm rot="-10783826">
              <a:off x="1754" y="3239"/>
              <a:ext cx="816" cy="120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AutoShape 19"/>
            <p:cNvSpPr>
              <a:spLocks noChangeArrowheads="1"/>
            </p:cNvSpPr>
            <p:nvPr/>
          </p:nvSpPr>
          <p:spPr bwMode="auto">
            <a:xfrm rot="7194034">
              <a:off x="2424" y="2856"/>
              <a:ext cx="816" cy="96"/>
            </a:xfrm>
            <a:prstGeom prst="triangle">
              <a:avLst>
                <a:gd name="adj" fmla="val 49051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391" name="AutoShape 7"/>
          <p:cNvSpPr>
            <a:spLocks noChangeArrowheads="1"/>
          </p:cNvSpPr>
          <p:nvPr/>
        </p:nvSpPr>
        <p:spPr bwMode="auto">
          <a:xfrm>
            <a:off x="6153472" y="825476"/>
            <a:ext cx="2667000" cy="2328862"/>
          </a:xfrm>
          <a:prstGeom prst="hexagon">
            <a:avLst>
              <a:gd name="adj" fmla="val 28699"/>
              <a:gd name="vf" fmla="val 115470"/>
            </a:avLst>
          </a:prstGeom>
          <a:solidFill>
            <a:srgbClr val="00FFFF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409" name="Group 25"/>
          <p:cNvGrpSpPr>
            <a:grpSpLocks/>
          </p:cNvGrpSpPr>
          <p:nvPr/>
        </p:nvGrpSpPr>
        <p:grpSpPr bwMode="auto">
          <a:xfrm>
            <a:off x="6153472" y="639738"/>
            <a:ext cx="2667000" cy="2695575"/>
            <a:chOff x="1344" y="1536"/>
            <a:chExt cx="1680" cy="1698"/>
          </a:xfrm>
        </p:grpSpPr>
        <p:sp>
          <p:nvSpPr>
            <p:cNvPr id="16392" name="Oval 8"/>
            <p:cNvSpPr>
              <a:spLocks noChangeArrowheads="1"/>
            </p:cNvSpPr>
            <p:nvPr/>
          </p:nvSpPr>
          <p:spPr bwMode="auto">
            <a:xfrm>
              <a:off x="1344" y="1536"/>
              <a:ext cx="1680" cy="169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>
              <a:off x="2160" y="2400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2496" y="220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832" name="公式" r:id="rId3" imgW="317160" imgH="317160" progId="Equation.3">
                    <p:embed/>
                  </p:oleObj>
                </mc:Choice>
                <mc:Fallback>
                  <p:oleObj name="公式" r:id="rId3" imgW="317160" imgH="317160" progId="Equation.3">
                    <p:embed/>
                    <p:pic>
                      <p:nvPicPr>
                        <p:cNvPr id="1640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83568" y="1154088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正六边形的面积</a:t>
            </a:r>
            <a:endParaRPr lang="zh-CN" altLang="en-US" sz="2800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713730" y="1839888"/>
            <a:ext cx="464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正十二边形的面积</a:t>
            </a:r>
            <a:endParaRPr lang="zh-CN" altLang="en-US" sz="2800"/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999864"/>
              </p:ext>
            </p:extLst>
          </p:nvPr>
        </p:nvGraphicFramePr>
        <p:xfrm>
          <a:off x="3380730" y="1154088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33" name="公式" r:id="rId5" imgW="330120" imgH="457200" progId="Equation.3">
                  <p:embed/>
                </p:oleObj>
              </mc:Choice>
              <mc:Fallback>
                <p:oleObj name="公式" r:id="rId5" imgW="330120" imgH="457200" progId="Equation.3">
                  <p:embed/>
                  <p:pic>
                    <p:nvPicPr>
                      <p:cNvPr id="1641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0730" y="1154088"/>
                        <a:ext cx="33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46118"/>
              </p:ext>
            </p:extLst>
          </p:nvPr>
        </p:nvGraphicFramePr>
        <p:xfrm>
          <a:off x="3710930" y="1839888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34" name="公式" r:id="rId7" imgW="1041120" imgH="457200" progId="Equation.3">
                  <p:embed/>
                </p:oleObj>
              </mc:Choice>
              <mc:Fallback>
                <p:oleObj name="公式" r:id="rId7" imgW="1041120" imgH="457200" progId="Equation.3">
                  <p:embed/>
                  <p:pic>
                    <p:nvPicPr>
                      <p:cNvPr id="16415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0930" y="1839888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713730" y="2601888"/>
            <a:ext cx="4648200" cy="519113"/>
            <a:chOff x="336" y="2592"/>
            <a:chExt cx="2928" cy="327"/>
          </a:xfrm>
        </p:grpSpPr>
        <p:sp>
          <p:nvSpPr>
            <p:cNvPr id="16416" name="Text Box 32"/>
            <p:cNvSpPr txBox="1">
              <a:spLocks noChangeArrowheads="1"/>
            </p:cNvSpPr>
            <p:nvPr/>
          </p:nvSpPr>
          <p:spPr bwMode="auto">
            <a:xfrm>
              <a:off x="336" y="2592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正          形的面积</a:t>
              </a:r>
              <a:endParaRPr lang="zh-CN" altLang="en-US" sz="2800"/>
            </a:p>
          </p:txBody>
        </p:sp>
        <p:graphicFrame>
          <p:nvGraphicFramePr>
            <p:cNvPr id="16417" name="Object 33"/>
            <p:cNvGraphicFramePr>
              <a:graphicFrameLocks noChangeAspect="1"/>
            </p:cNvGraphicFramePr>
            <p:nvPr/>
          </p:nvGraphicFramePr>
          <p:xfrm>
            <a:off x="624" y="2592"/>
            <a:ext cx="55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835" name="公式" r:id="rId9" imgW="876240" imgH="419040" progId="Equation.3">
                    <p:embed/>
                  </p:oleObj>
                </mc:Choice>
                <mc:Fallback>
                  <p:oleObj name="公式" r:id="rId9" imgW="876240" imgH="419040" progId="Equation.3">
                    <p:embed/>
                    <p:pic>
                      <p:nvPicPr>
                        <p:cNvPr id="1641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592"/>
                          <a:ext cx="55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999812"/>
              </p:ext>
            </p:extLst>
          </p:nvPr>
        </p:nvGraphicFramePr>
        <p:xfrm>
          <a:off x="3749030" y="2601888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36" name="公式" r:id="rId11" imgW="2450880" imgH="457200" progId="Equation.3">
                  <p:embed/>
                </p:oleObj>
              </mc:Choice>
              <mc:Fallback>
                <p:oleObj name="公式" r:id="rId11" imgW="2450880" imgH="457200" progId="Equation.3">
                  <p:embed/>
                  <p:pic>
                    <p:nvPicPr>
                      <p:cNvPr id="1641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30" y="2601888"/>
                        <a:ext cx="2451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5747021"/>
              </p:ext>
            </p:extLst>
          </p:nvPr>
        </p:nvGraphicFramePr>
        <p:xfrm>
          <a:off x="837555" y="3268638"/>
          <a:ext cx="39100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37" name="公式" r:id="rId13" imgW="3759120" imgH="457200" progId="Equation.3">
                  <p:embed/>
                </p:oleObj>
              </mc:Choice>
              <mc:Fallback>
                <p:oleObj name="公式" r:id="rId13" imgW="3759120" imgH="457200" progId="Equation.3">
                  <p:embed/>
                  <p:pic>
                    <p:nvPicPr>
                      <p:cNvPr id="1642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555" y="3268638"/>
                        <a:ext cx="39100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01642"/>
              </p:ext>
            </p:extLst>
          </p:nvPr>
        </p:nvGraphicFramePr>
        <p:xfrm>
          <a:off x="755576" y="4046538"/>
          <a:ext cx="5830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838" name="Equation" r:id="rId15" imgW="5829120" imgH="838080" progId="Equation.DSMT4">
                  <p:embed/>
                </p:oleObj>
              </mc:Choice>
              <mc:Fallback>
                <p:oleObj name="Equation" r:id="rId15" imgW="5829120" imgH="838080" progId="Equation.DSMT4">
                  <p:embed/>
                  <p:pic>
                    <p:nvPicPr>
                      <p:cNvPr id="16424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046538"/>
                        <a:ext cx="58308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57548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  <p:bldP spid="16391" grpId="0" animBg="1"/>
      <p:bldP spid="16411" grpId="0" autoUpdateAnimBg="0"/>
      <p:bldP spid="164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853325"/>
              </p:ext>
            </p:extLst>
          </p:nvPr>
        </p:nvGraphicFramePr>
        <p:xfrm>
          <a:off x="395288" y="1419225"/>
          <a:ext cx="8024812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40" name="Document" r:id="rId3" imgW="9335156" imgH="3363976" progId="Word.Document.8">
                  <p:embed/>
                </p:oleObj>
              </mc:Choice>
              <mc:Fallback>
                <p:oleObj name="Document" r:id="rId3" imgW="9335156" imgH="3363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19225"/>
                        <a:ext cx="8024812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79512" y="44624"/>
            <a:ext cx="4258816" cy="94535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/>
            <a:r>
              <a:rPr lang="zh-CN" altLang="en-US" sz="3200" b="1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（二）级数的概念</a:t>
            </a:r>
            <a:endParaRPr lang="zh-CN" altLang="en-US" sz="32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5880" y="77331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级数的定义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42044"/>
              </p:ext>
            </p:extLst>
          </p:nvPr>
        </p:nvGraphicFramePr>
        <p:xfrm>
          <a:off x="461863" y="4308376"/>
          <a:ext cx="6702425" cy="226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8241" name="Document" r:id="rId5" imgW="7568192" imgH="2574293" progId="Word.Document.8">
                  <p:embed/>
                </p:oleObj>
              </mc:Choice>
              <mc:Fallback>
                <p:oleObj name="Document" r:id="rId5" imgW="7568192" imgH="2574293" progId="Word.Document.8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863" y="4308376"/>
                        <a:ext cx="6702425" cy="226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377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53057"/>
              </p:ext>
            </p:extLst>
          </p:nvPr>
        </p:nvGraphicFramePr>
        <p:xfrm>
          <a:off x="251520" y="764704"/>
          <a:ext cx="5688632" cy="953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85" name="Equation" r:id="rId3" imgW="5663880" imgH="952200" progId="Equation.DSMT4">
                  <p:embed/>
                </p:oleObj>
              </mc:Choice>
              <mc:Fallback>
                <p:oleObj name="Equation" r:id="rId3" imgW="5663880" imgH="952200" progId="Equation.DSMT4">
                  <p:embed/>
                  <p:pic>
                    <p:nvPicPr>
                      <p:cNvPr id="634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5688632" cy="953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5105"/>
              </p:ext>
            </p:extLst>
          </p:nvPr>
        </p:nvGraphicFramePr>
        <p:xfrm>
          <a:off x="251520" y="2042845"/>
          <a:ext cx="5904656" cy="99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686" name="Equation" r:id="rId5" imgW="4965480" imgH="838080" progId="Equation.DSMT4">
                  <p:embed/>
                </p:oleObj>
              </mc:Choice>
              <mc:Fallback>
                <p:oleObj name="Equation" r:id="rId5" imgW="4965480" imgH="838080" progId="Equation.DSMT4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042845"/>
                        <a:ext cx="5904656" cy="997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529208" y="3338989"/>
            <a:ext cx="73551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</a:rPr>
              <a:t>由此看出级数可表示一个确定的数，那么是否所有的级数都对应一个确定的数呢？</a:t>
            </a:r>
          </a:p>
        </p:txBody>
      </p:sp>
    </p:spTree>
    <p:extLst>
      <p:ext uri="{BB962C8B-B14F-4D97-AF65-F5344CB8AC3E}">
        <p14:creationId xmlns:p14="http://schemas.microsoft.com/office/powerpoint/2010/main" val="1662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7" name="Rectangle 1031"/>
          <p:cNvSpPr>
            <a:spLocks noChangeArrowheads="1"/>
          </p:cNvSpPr>
          <p:nvPr/>
        </p:nvSpPr>
        <p:spPr bwMode="auto">
          <a:xfrm>
            <a:off x="685800" y="4318000"/>
            <a:ext cx="1371600" cy="5334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6" name="Rectangle 1030"/>
          <p:cNvSpPr>
            <a:spLocks noChangeArrowheads="1"/>
          </p:cNvSpPr>
          <p:nvPr/>
        </p:nvSpPr>
        <p:spPr bwMode="auto">
          <a:xfrm>
            <a:off x="609600" y="1128713"/>
            <a:ext cx="866056" cy="5334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2" name="Text Box 1026"/>
          <p:cNvSpPr txBox="1">
            <a:spLocks noChangeArrowheads="1"/>
          </p:cNvSpPr>
          <p:nvPr/>
        </p:nvSpPr>
        <p:spPr bwMode="auto">
          <a:xfrm>
            <a:off x="533400" y="3048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历史上的例子</a:t>
            </a:r>
          </a:p>
        </p:txBody>
      </p:sp>
      <p:graphicFrame>
        <p:nvGraphicFramePr>
          <p:cNvPr id="6144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379348"/>
              </p:ext>
            </p:extLst>
          </p:nvPr>
        </p:nvGraphicFramePr>
        <p:xfrm>
          <a:off x="623601" y="997516"/>
          <a:ext cx="7162800" cy="1542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738" name="Equation" r:id="rId3" imgW="6997680" imgH="1549080" progId="Equation.3">
                  <p:embed/>
                </p:oleObj>
              </mc:Choice>
              <mc:Fallback>
                <p:oleObj name="Equation" r:id="rId3" imgW="6997680" imgH="1549080" progId="Equation.3">
                  <p:embed/>
                  <p:pic>
                    <p:nvPicPr>
                      <p:cNvPr id="61443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601" y="997516"/>
                        <a:ext cx="7162800" cy="1542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309738"/>
              </p:ext>
            </p:extLst>
          </p:nvPr>
        </p:nvGraphicFramePr>
        <p:xfrm>
          <a:off x="609600" y="2540000"/>
          <a:ext cx="6482680" cy="1600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739" name="公式" r:id="rId5" imgW="3670200" imgH="939600" progId="Equation.3">
                  <p:embed/>
                </p:oleObj>
              </mc:Choice>
              <mc:Fallback>
                <p:oleObj name="公式" r:id="rId5" imgW="3670200" imgH="939600" progId="Equation.3">
                  <p:embed/>
                  <p:pic>
                    <p:nvPicPr>
                      <p:cNvPr id="61444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40000"/>
                        <a:ext cx="6482680" cy="1600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455960"/>
              </p:ext>
            </p:extLst>
          </p:nvPr>
        </p:nvGraphicFramePr>
        <p:xfrm>
          <a:off x="685800" y="4140200"/>
          <a:ext cx="6910536" cy="1442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740" name="Equation" r:id="rId7" imgW="5854680" imgH="1257120" progId="Equation.3">
                  <p:embed/>
                </p:oleObj>
              </mc:Choice>
              <mc:Fallback>
                <p:oleObj name="Equation" r:id="rId7" imgW="5854680" imgH="1257120" progId="Equation.3">
                  <p:embed/>
                  <p:pic>
                    <p:nvPicPr>
                      <p:cNvPr id="61445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140200"/>
                        <a:ext cx="6910536" cy="1442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62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 animBg="1"/>
      <p:bldP spid="614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026"/>
          <p:cNvSpPr txBox="1">
            <a:spLocks noChangeArrowheads="1"/>
          </p:cNvSpPr>
          <p:nvPr/>
        </p:nvSpPr>
        <p:spPr bwMode="auto">
          <a:xfrm>
            <a:off x="848816" y="673100"/>
            <a:ext cx="7467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99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事实上，十七、十八世纪由于自然科学的飞速发展，当时大量的级数被广泛利用。但在十八世纪之前，数学家都不加辨别地认定一个级数就是一个确定的数，因此就出现了上面的错误。正因如此，促使一大批著名的数学家开始研究级数，提出了级数收敛的概念，以及判断级数收敛的方法等。其中高斯、欧拉、贝努利、柯西、阿贝尔、达朗贝尔及傅立叶等都做出过重大的贡献。   </a:t>
            </a:r>
          </a:p>
        </p:txBody>
      </p:sp>
    </p:spTree>
    <p:extLst>
      <p:ext uri="{BB962C8B-B14F-4D97-AF65-F5344CB8AC3E}">
        <p14:creationId xmlns:p14="http://schemas.microsoft.com/office/powerpoint/2010/main" val="42238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826494"/>
              </p:ext>
            </p:extLst>
          </p:nvPr>
        </p:nvGraphicFramePr>
        <p:xfrm>
          <a:off x="283468" y="980728"/>
          <a:ext cx="8437884" cy="312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29" name="Document" r:id="rId3" imgW="8810519" imgH="3273847" progId="Word.Document.8">
                  <p:embed/>
                </p:oleObj>
              </mc:Choice>
              <mc:Fallback>
                <p:oleObj name="Document" r:id="rId3" imgW="8810519" imgH="3273847" progId="Word.Document.8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468" y="980728"/>
                        <a:ext cx="8437884" cy="3129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5229200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结论：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只有当无穷级数收敛时，它才对应到一个</a:t>
            </a:r>
            <a:r>
              <a:rPr lang="zh-CN" altLang="en-US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确定的</a:t>
            </a:r>
            <a:r>
              <a:rPr lang="zh-CN" altLang="zh-CN" sz="2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数。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23528" y="260648"/>
            <a:ext cx="3970784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级数的收敛与发散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655951"/>
              </p:ext>
            </p:extLst>
          </p:nvPr>
        </p:nvGraphicFramePr>
        <p:xfrm>
          <a:off x="254000" y="4202114"/>
          <a:ext cx="7990408" cy="921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9730" name="Document" r:id="rId5" imgW="8236736" imgH="957215" progId="Word.Document.8">
                  <p:embed/>
                </p:oleObj>
              </mc:Choice>
              <mc:Fallback>
                <p:oleObj name="Document" r:id="rId5" imgW="8236736" imgH="957215" progId="Word.Document.8">
                  <p:embed/>
                  <p:pic>
                    <p:nvPicPr>
                      <p:cNvPr id="737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" y="4202114"/>
                        <a:ext cx="7990408" cy="92177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4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385</Words>
  <Application>Microsoft Office PowerPoint</Application>
  <PresentationFormat>全屏显示(4:3)</PresentationFormat>
  <Paragraphs>55</Paragraphs>
  <Slides>33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Document</vt:lpstr>
      <vt:lpstr>公式</vt:lpstr>
      <vt:lpstr>Equation</vt:lpstr>
      <vt:lpstr>Microsoft Word 97 - 2003 文档</vt:lpstr>
      <vt:lpstr>文档</vt:lpstr>
      <vt:lpstr>  第九章  数项级数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929</cp:revision>
  <dcterms:created xsi:type="dcterms:W3CDTF">2011-08-03T11:31:34Z</dcterms:created>
  <dcterms:modified xsi:type="dcterms:W3CDTF">2018-03-04T07:43:10Z</dcterms:modified>
</cp:coreProperties>
</file>