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8"/>
  </p:notesMasterIdLst>
  <p:handoutMasterIdLst>
    <p:handoutMasterId r:id="rId99"/>
  </p:handoutMasterIdLst>
  <p:sldIdLst>
    <p:sldId id="304" r:id="rId2"/>
    <p:sldId id="362" r:id="rId3"/>
    <p:sldId id="496" r:id="rId4"/>
    <p:sldId id="497" r:id="rId5"/>
    <p:sldId id="498" r:id="rId6"/>
    <p:sldId id="494" r:id="rId7"/>
    <p:sldId id="551" r:id="rId8"/>
    <p:sldId id="552" r:id="rId9"/>
    <p:sldId id="553" r:id="rId10"/>
    <p:sldId id="500" r:id="rId11"/>
    <p:sldId id="501" r:id="rId12"/>
    <p:sldId id="502" r:id="rId13"/>
    <p:sldId id="503" r:id="rId14"/>
    <p:sldId id="504" r:id="rId15"/>
    <p:sldId id="505" r:id="rId16"/>
    <p:sldId id="506" r:id="rId17"/>
    <p:sldId id="507" r:id="rId18"/>
    <p:sldId id="508" r:id="rId19"/>
    <p:sldId id="509" r:id="rId20"/>
    <p:sldId id="510" r:id="rId21"/>
    <p:sldId id="554" r:id="rId22"/>
    <p:sldId id="555" r:id="rId23"/>
    <p:sldId id="556" r:id="rId24"/>
    <p:sldId id="557" r:id="rId25"/>
    <p:sldId id="558" r:id="rId26"/>
    <p:sldId id="559" r:id="rId27"/>
    <p:sldId id="560" r:id="rId28"/>
    <p:sldId id="561" r:id="rId29"/>
    <p:sldId id="562" r:id="rId30"/>
    <p:sldId id="563" r:id="rId31"/>
    <p:sldId id="564" r:id="rId32"/>
    <p:sldId id="565" r:id="rId33"/>
    <p:sldId id="566" r:id="rId34"/>
    <p:sldId id="511" r:id="rId35"/>
    <p:sldId id="512" r:id="rId36"/>
    <p:sldId id="513" r:id="rId37"/>
    <p:sldId id="514" r:id="rId38"/>
    <p:sldId id="515" r:id="rId39"/>
    <p:sldId id="516" r:id="rId40"/>
    <p:sldId id="517" r:id="rId41"/>
    <p:sldId id="579" r:id="rId42"/>
    <p:sldId id="570" r:id="rId43"/>
    <p:sldId id="571" r:id="rId44"/>
    <p:sldId id="572" r:id="rId45"/>
    <p:sldId id="573" r:id="rId46"/>
    <p:sldId id="574" r:id="rId47"/>
    <p:sldId id="575" r:id="rId48"/>
    <p:sldId id="576" r:id="rId49"/>
    <p:sldId id="577" r:id="rId50"/>
    <p:sldId id="578" r:id="rId51"/>
    <p:sldId id="522" r:id="rId52"/>
    <p:sldId id="523" r:id="rId53"/>
    <p:sldId id="524" r:id="rId54"/>
    <p:sldId id="525" r:id="rId55"/>
    <p:sldId id="526" r:id="rId56"/>
    <p:sldId id="580" r:id="rId57"/>
    <p:sldId id="591" r:id="rId58"/>
    <p:sldId id="527" r:id="rId59"/>
    <p:sldId id="528" r:id="rId60"/>
    <p:sldId id="529" r:id="rId61"/>
    <p:sldId id="530" r:id="rId62"/>
    <p:sldId id="531" r:id="rId63"/>
    <p:sldId id="532" r:id="rId64"/>
    <p:sldId id="533" r:id="rId65"/>
    <p:sldId id="583" r:id="rId66"/>
    <p:sldId id="584" r:id="rId67"/>
    <p:sldId id="592" r:id="rId68"/>
    <p:sldId id="534" r:id="rId69"/>
    <p:sldId id="535" r:id="rId70"/>
    <p:sldId id="536" r:id="rId71"/>
    <p:sldId id="537" r:id="rId72"/>
    <p:sldId id="538" r:id="rId73"/>
    <p:sldId id="593" r:id="rId74"/>
    <p:sldId id="594" r:id="rId75"/>
    <p:sldId id="595" r:id="rId76"/>
    <p:sldId id="539" r:id="rId77"/>
    <p:sldId id="540" r:id="rId78"/>
    <p:sldId id="541" r:id="rId79"/>
    <p:sldId id="542" r:id="rId80"/>
    <p:sldId id="543" r:id="rId81"/>
    <p:sldId id="544" r:id="rId82"/>
    <p:sldId id="545" r:id="rId83"/>
    <p:sldId id="546" r:id="rId84"/>
    <p:sldId id="596" r:id="rId85"/>
    <p:sldId id="597" r:id="rId86"/>
    <p:sldId id="598" r:id="rId87"/>
    <p:sldId id="599" r:id="rId88"/>
    <p:sldId id="600" r:id="rId89"/>
    <p:sldId id="601" r:id="rId90"/>
    <p:sldId id="602" r:id="rId91"/>
    <p:sldId id="603" r:id="rId92"/>
    <p:sldId id="604" r:id="rId93"/>
    <p:sldId id="547" r:id="rId94"/>
    <p:sldId id="548" r:id="rId95"/>
    <p:sldId id="549" r:id="rId96"/>
    <p:sldId id="550" r:id="rId97"/>
  </p:sldIdLst>
  <p:sldSz cx="9906000" cy="6858000" type="A4"/>
  <p:notesSz cx="6746875" cy="9913938"/>
  <p:kinsoku lang="zh-CN" invalStChars="、。，．・：；？！゛゜ヽヾゝゞ々ー’”）〕］｝〉》」』】°‰′″℃￠％ぁぃぅぇぉっゃゅょゎァィゥェォッャュョヮヵヶ!%),.:;?]}｡｣､･ｧｨｩｪｫｬｭｮｯｰﾞﾟ" invalEndChars="‘“（〔［｛〈《「『【￥＄$([\{｢￡"/>
  <p:defaultTextStyle>
    <a:defPPr>
      <a:defRPr lang="en-GB"/>
    </a:defPPr>
    <a:lvl1pPr algn="ctr" rtl="0" eaLnBrk="0" fontAlgn="base" hangingPunct="0">
      <a:spcBef>
        <a:spcPct val="0"/>
      </a:spcBef>
      <a:spcAft>
        <a:spcPct val="0"/>
      </a:spcAft>
      <a:defRPr sz="1400" b="1" kern="1200">
        <a:solidFill>
          <a:schemeClr val="tx1"/>
        </a:solidFill>
        <a:latin typeface="Arial" pitchFamily="34" charset="0"/>
        <a:ea typeface="微软雅黑" pitchFamily="34" charset="-122"/>
        <a:cs typeface="+mn-cs"/>
      </a:defRPr>
    </a:lvl1pPr>
    <a:lvl2pPr marL="457200" algn="ctr" rtl="0" eaLnBrk="0" fontAlgn="base" hangingPunct="0">
      <a:spcBef>
        <a:spcPct val="0"/>
      </a:spcBef>
      <a:spcAft>
        <a:spcPct val="0"/>
      </a:spcAft>
      <a:defRPr sz="1400" b="1" kern="1200">
        <a:solidFill>
          <a:schemeClr val="tx1"/>
        </a:solidFill>
        <a:latin typeface="Arial" pitchFamily="34" charset="0"/>
        <a:ea typeface="微软雅黑" pitchFamily="34" charset="-122"/>
        <a:cs typeface="+mn-cs"/>
      </a:defRPr>
    </a:lvl2pPr>
    <a:lvl3pPr marL="914400" algn="ctr" rtl="0" eaLnBrk="0" fontAlgn="base" hangingPunct="0">
      <a:spcBef>
        <a:spcPct val="0"/>
      </a:spcBef>
      <a:spcAft>
        <a:spcPct val="0"/>
      </a:spcAft>
      <a:defRPr sz="1400" b="1" kern="1200">
        <a:solidFill>
          <a:schemeClr val="tx1"/>
        </a:solidFill>
        <a:latin typeface="Arial" pitchFamily="34" charset="0"/>
        <a:ea typeface="微软雅黑" pitchFamily="34" charset="-122"/>
        <a:cs typeface="+mn-cs"/>
      </a:defRPr>
    </a:lvl3pPr>
    <a:lvl4pPr marL="1371600" algn="ctr" rtl="0" eaLnBrk="0" fontAlgn="base" hangingPunct="0">
      <a:spcBef>
        <a:spcPct val="0"/>
      </a:spcBef>
      <a:spcAft>
        <a:spcPct val="0"/>
      </a:spcAft>
      <a:defRPr sz="1400" b="1" kern="1200">
        <a:solidFill>
          <a:schemeClr val="tx1"/>
        </a:solidFill>
        <a:latin typeface="Arial" pitchFamily="34" charset="0"/>
        <a:ea typeface="微软雅黑" pitchFamily="34" charset="-122"/>
        <a:cs typeface="+mn-cs"/>
      </a:defRPr>
    </a:lvl4pPr>
    <a:lvl5pPr marL="1828800" algn="ctr" rtl="0" eaLnBrk="0" fontAlgn="base" hangingPunct="0">
      <a:spcBef>
        <a:spcPct val="0"/>
      </a:spcBef>
      <a:spcAft>
        <a:spcPct val="0"/>
      </a:spcAft>
      <a:defRPr sz="1400" b="1" kern="1200">
        <a:solidFill>
          <a:schemeClr val="tx1"/>
        </a:solidFill>
        <a:latin typeface="Arial" pitchFamily="34" charset="0"/>
        <a:ea typeface="微软雅黑" pitchFamily="34" charset="-122"/>
        <a:cs typeface="+mn-cs"/>
      </a:defRPr>
    </a:lvl5pPr>
    <a:lvl6pPr marL="2286000" algn="l" defTabSz="914400" rtl="0" eaLnBrk="1" latinLnBrk="0" hangingPunct="1">
      <a:defRPr sz="1400" b="1" kern="1200">
        <a:solidFill>
          <a:schemeClr val="tx1"/>
        </a:solidFill>
        <a:latin typeface="Arial" pitchFamily="34" charset="0"/>
        <a:ea typeface="微软雅黑" pitchFamily="34" charset="-122"/>
        <a:cs typeface="+mn-cs"/>
      </a:defRPr>
    </a:lvl6pPr>
    <a:lvl7pPr marL="2743200" algn="l" defTabSz="914400" rtl="0" eaLnBrk="1" latinLnBrk="0" hangingPunct="1">
      <a:defRPr sz="1400" b="1" kern="1200">
        <a:solidFill>
          <a:schemeClr val="tx1"/>
        </a:solidFill>
        <a:latin typeface="Arial" pitchFamily="34" charset="0"/>
        <a:ea typeface="微软雅黑" pitchFamily="34" charset="-122"/>
        <a:cs typeface="+mn-cs"/>
      </a:defRPr>
    </a:lvl7pPr>
    <a:lvl8pPr marL="3200400" algn="l" defTabSz="914400" rtl="0" eaLnBrk="1" latinLnBrk="0" hangingPunct="1">
      <a:defRPr sz="1400" b="1" kern="1200">
        <a:solidFill>
          <a:schemeClr val="tx1"/>
        </a:solidFill>
        <a:latin typeface="Arial" pitchFamily="34" charset="0"/>
        <a:ea typeface="微软雅黑" pitchFamily="34" charset="-122"/>
        <a:cs typeface="+mn-cs"/>
      </a:defRPr>
    </a:lvl8pPr>
    <a:lvl9pPr marL="3657600" algn="l" defTabSz="914400" rtl="0" eaLnBrk="1" latinLnBrk="0" hangingPunct="1">
      <a:defRPr sz="1400" b="1" kern="1200">
        <a:solidFill>
          <a:schemeClr val="tx1"/>
        </a:solidFill>
        <a:latin typeface="Arial" pitchFamily="34"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2">
          <p15:clr>
            <a:srgbClr val="A4A3A4"/>
          </p15:clr>
        </p15:guide>
        <p15:guide id="2" pos="2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872" autoAdjust="0"/>
  </p:normalViewPr>
  <p:slideViewPr>
    <p:cSldViewPr snapToGrid="0">
      <p:cViewPr varScale="1">
        <p:scale>
          <a:sx n="85" d="100"/>
          <a:sy n="85" d="100"/>
        </p:scale>
        <p:origin x="1356"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890" y="-102"/>
      </p:cViewPr>
      <p:guideLst>
        <p:guide orient="horz" pos="3122"/>
        <p:guide pos="212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95600" cy="5334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l">
              <a:defRPr>
                <a:ea typeface="宋体" pitchFamily="2" charset="-122"/>
              </a:defRPr>
            </a:lvl1pPr>
          </a:lstStyle>
          <a:p>
            <a:pPr>
              <a:defRPr/>
            </a:pPr>
            <a:r>
              <a:rPr lang="en-GB" altLang="zh-CN"/>
              <a:t>CS 8105  Principles of AI</a:t>
            </a:r>
            <a:endParaRPr lang="en-GB" altLang="zh-CN" sz="1200" b="0"/>
          </a:p>
        </p:txBody>
      </p:sp>
      <p:sp>
        <p:nvSpPr>
          <p:cNvPr id="3075" name="Rectangle 3"/>
          <p:cNvSpPr>
            <a:spLocks noGrp="1" noChangeArrowheads="1"/>
          </p:cNvSpPr>
          <p:nvPr>
            <p:ph type="dt" sz="quarter" idx="1"/>
          </p:nvPr>
        </p:nvSpPr>
        <p:spPr bwMode="auto">
          <a:xfrm>
            <a:off x="3810000" y="0"/>
            <a:ext cx="2971800" cy="5334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a:ea typeface="宋体" pitchFamily="2" charset="-122"/>
              </a:defRPr>
            </a:lvl1pPr>
          </a:lstStyle>
          <a:p>
            <a:pPr>
              <a:defRPr/>
            </a:pPr>
            <a:r>
              <a:rPr lang="en-GB" altLang="zh-CN"/>
              <a:t>Spring 2003</a:t>
            </a:r>
          </a:p>
        </p:txBody>
      </p:sp>
      <p:sp>
        <p:nvSpPr>
          <p:cNvPr id="3076" name="Rectangle 4"/>
          <p:cNvSpPr>
            <a:spLocks noGrp="1" noChangeArrowheads="1"/>
          </p:cNvSpPr>
          <p:nvPr>
            <p:ph type="sldNum" sz="quarter" idx="3"/>
          </p:nvPr>
        </p:nvSpPr>
        <p:spPr bwMode="auto">
          <a:xfrm>
            <a:off x="3775075" y="9178925"/>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a:ea typeface="宋体" pitchFamily="2" charset="-122"/>
              </a:defRPr>
            </a:lvl1pPr>
          </a:lstStyle>
          <a:p>
            <a:pPr>
              <a:defRPr/>
            </a:pPr>
            <a:r>
              <a:rPr lang="en-GB" altLang="zh-CN"/>
              <a:t>Page </a:t>
            </a:r>
            <a:fld id="{93275B42-38B2-46B8-B223-4A1ECA3E902C}" type="slidenum">
              <a:rPr lang="en-GB" altLang="zh-CN"/>
              <a:pPr>
                <a:defRPr/>
              </a:pPr>
              <a:t>‹#›</a:t>
            </a:fld>
            <a:endParaRPr lang="en-GB" altLang="zh-CN"/>
          </a:p>
        </p:txBody>
      </p:sp>
      <p:sp>
        <p:nvSpPr>
          <p:cNvPr id="3077" name="Text Box 5"/>
          <p:cNvSpPr txBox="1">
            <a:spLocks noChangeArrowheads="1"/>
          </p:cNvSpPr>
          <p:nvPr/>
        </p:nvSpPr>
        <p:spPr bwMode="auto">
          <a:xfrm>
            <a:off x="0" y="9324975"/>
            <a:ext cx="677863" cy="304800"/>
          </a:xfrm>
          <a:prstGeom prst="rect">
            <a:avLst/>
          </a:prstGeom>
          <a:noFill/>
          <a:ln w="12700">
            <a:noFill/>
            <a:miter lim="800000"/>
            <a:headEnd/>
            <a:tailEnd/>
          </a:ln>
          <a:effectLst/>
        </p:spPr>
        <p:txBody>
          <a:bodyPr wrap="none">
            <a:spAutoFit/>
          </a:bodyPr>
          <a:lstStyle/>
          <a:p>
            <a:pPr algn="l">
              <a:defRPr/>
            </a:pPr>
            <a:r>
              <a:rPr lang="en-GB" altLang="zh-CN">
                <a:ea typeface="宋体" pitchFamily="2" charset="-122"/>
              </a:rPr>
              <a:t>Part 1</a:t>
            </a:r>
          </a:p>
        </p:txBody>
      </p:sp>
    </p:spTree>
    <p:extLst>
      <p:ext uri="{BB962C8B-B14F-4D97-AF65-F5344CB8AC3E}">
        <p14:creationId xmlns:p14="http://schemas.microsoft.com/office/powerpoint/2010/main" val="10031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85800" y="4419600"/>
            <a:ext cx="5562600" cy="2362200"/>
          </a:xfrm>
          <a:prstGeom prst="rect">
            <a:avLst/>
          </a:prstGeom>
          <a:noFill/>
          <a:ln w="12700">
            <a:noFill/>
            <a:miter lim="800000"/>
            <a:headEnd/>
            <a:tailEnd/>
          </a:ln>
          <a:effectLst/>
        </p:spPr>
        <p:txBody>
          <a:bodyPr vert="horz" wrap="square" lIns="90542" tIns="44477" rIns="90542" bIns="44477" numCol="1" anchor="t" anchorCtr="0" compatLnSpc="1">
            <a:prstTxWarp prst="textNoShape">
              <a:avLst/>
            </a:prstTxWarp>
          </a:bodyPr>
          <a:lstStyle/>
          <a:p>
            <a:pPr lvl="0"/>
            <a:r>
              <a:rPr lang="en-GB" altLang="zh-CN" noProof="0"/>
              <a:t>Click to edit Master text styles</a:t>
            </a:r>
          </a:p>
          <a:p>
            <a:pPr lvl="0"/>
            <a:endParaRPr lang="zh-CN" altLang="en-GB" noProof="0"/>
          </a:p>
        </p:txBody>
      </p:sp>
      <p:sp>
        <p:nvSpPr>
          <p:cNvPr id="108547" name="Rectangle 3"/>
          <p:cNvSpPr>
            <a:spLocks noGrp="1" noRot="1" noChangeAspect="1" noChangeArrowheads="1" noTextEdit="1"/>
          </p:cNvSpPr>
          <p:nvPr>
            <p:ph type="sldImg" idx="2"/>
          </p:nvPr>
        </p:nvSpPr>
        <p:spPr bwMode="auto">
          <a:xfrm>
            <a:off x="457200" y="685800"/>
            <a:ext cx="5878513" cy="3657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372710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754063" y="685800"/>
            <a:ext cx="5284787" cy="3657600"/>
          </a:xfrm>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4264025" y="884238"/>
            <a:ext cx="12050713" cy="8342312"/>
          </a:xfrm>
          <a:ln/>
        </p:spPr>
      </p:sp>
      <p:sp>
        <p:nvSpPr>
          <p:cNvPr id="117763"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4264025" y="884238"/>
            <a:ext cx="12050713" cy="8342312"/>
          </a:xfrm>
          <a:ln/>
        </p:spPr>
      </p:sp>
      <p:sp>
        <p:nvSpPr>
          <p:cNvPr id="118787"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4264025" y="884238"/>
            <a:ext cx="12050713" cy="8342312"/>
          </a:xfrm>
          <a:ln/>
        </p:spPr>
      </p:sp>
      <p:sp>
        <p:nvSpPr>
          <p:cNvPr id="119811"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4264025" y="884238"/>
            <a:ext cx="12050713" cy="8342312"/>
          </a:xfrm>
          <a:ln/>
        </p:spPr>
      </p:sp>
      <p:sp>
        <p:nvSpPr>
          <p:cNvPr id="120835"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4264025" y="884238"/>
            <a:ext cx="12050713" cy="8342312"/>
          </a:xfrm>
          <a:ln/>
        </p:spPr>
      </p:sp>
      <p:sp>
        <p:nvSpPr>
          <p:cNvPr id="121859"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4264025" y="884238"/>
            <a:ext cx="12050713" cy="8342312"/>
          </a:xfrm>
          <a:ln/>
        </p:spPr>
      </p:sp>
      <p:sp>
        <p:nvSpPr>
          <p:cNvPr id="122883"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4264025" y="884238"/>
            <a:ext cx="12050713" cy="8342312"/>
          </a:xfrm>
          <a:ln/>
        </p:spPr>
      </p:sp>
      <p:sp>
        <p:nvSpPr>
          <p:cNvPr id="123907"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4264025" y="884238"/>
            <a:ext cx="12050713" cy="8342312"/>
          </a:xfrm>
          <a:ln/>
        </p:spPr>
      </p:sp>
      <p:sp>
        <p:nvSpPr>
          <p:cNvPr id="124931"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4264025" y="884238"/>
            <a:ext cx="12050713" cy="8342312"/>
          </a:xfrm>
          <a:ln/>
        </p:spPr>
      </p:sp>
      <p:sp>
        <p:nvSpPr>
          <p:cNvPr id="125955"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4264025" y="884238"/>
            <a:ext cx="12050713" cy="8342312"/>
          </a:xfrm>
          <a:ln/>
        </p:spPr>
      </p:sp>
      <p:sp>
        <p:nvSpPr>
          <p:cNvPr id="126979"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754063" y="685800"/>
            <a:ext cx="5284787" cy="3657600"/>
          </a:xfrm>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4264025" y="884238"/>
            <a:ext cx="12050713" cy="8342312"/>
          </a:xfrm>
          <a:ln/>
        </p:spPr>
      </p:sp>
      <p:sp>
        <p:nvSpPr>
          <p:cNvPr id="128003"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4264025" y="884238"/>
            <a:ext cx="12050713" cy="8342312"/>
          </a:xfrm>
          <a:ln/>
        </p:spPr>
      </p:sp>
      <p:sp>
        <p:nvSpPr>
          <p:cNvPr id="129027"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4264025" y="884238"/>
            <a:ext cx="12050713" cy="8342312"/>
          </a:xfrm>
          <a:ln/>
        </p:spPr>
      </p:sp>
      <p:sp>
        <p:nvSpPr>
          <p:cNvPr id="130051"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4264025" y="884238"/>
            <a:ext cx="12050713" cy="8342312"/>
          </a:xfrm>
          <a:ln/>
        </p:spPr>
      </p:sp>
      <p:sp>
        <p:nvSpPr>
          <p:cNvPr id="131075"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4264025" y="884238"/>
            <a:ext cx="12050713" cy="8342312"/>
          </a:xfrm>
          <a:ln/>
        </p:spPr>
      </p:sp>
      <p:sp>
        <p:nvSpPr>
          <p:cNvPr id="132099"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4264025" y="884238"/>
            <a:ext cx="12050713" cy="8342312"/>
          </a:xfrm>
          <a:ln/>
        </p:spPr>
      </p:sp>
      <p:sp>
        <p:nvSpPr>
          <p:cNvPr id="133123"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4264025" y="884238"/>
            <a:ext cx="12050713" cy="8342312"/>
          </a:xfrm>
          <a:ln/>
        </p:spPr>
      </p:sp>
      <p:sp>
        <p:nvSpPr>
          <p:cNvPr id="134147"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4264025" y="884238"/>
            <a:ext cx="12050713" cy="8342312"/>
          </a:xfrm>
          <a:ln/>
        </p:spPr>
      </p:sp>
      <p:sp>
        <p:nvSpPr>
          <p:cNvPr id="135171"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4264025" y="884238"/>
            <a:ext cx="12050713" cy="8342312"/>
          </a:xfrm>
          <a:ln/>
        </p:spPr>
      </p:sp>
      <p:sp>
        <p:nvSpPr>
          <p:cNvPr id="136195"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4264025" y="884238"/>
            <a:ext cx="12050713" cy="8342312"/>
          </a:xfrm>
          <a:ln/>
        </p:spPr>
      </p:sp>
      <p:sp>
        <p:nvSpPr>
          <p:cNvPr id="137219"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4264025" y="884238"/>
            <a:ext cx="12050713" cy="8342312"/>
          </a:xfrm>
          <a:ln/>
        </p:spPr>
      </p:sp>
      <p:sp>
        <p:nvSpPr>
          <p:cNvPr id="111619"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264025" y="884238"/>
            <a:ext cx="12050713" cy="8342312"/>
          </a:xfrm>
          <a:ln/>
        </p:spPr>
      </p:sp>
      <p:sp>
        <p:nvSpPr>
          <p:cNvPr id="139267"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4264025" y="884238"/>
            <a:ext cx="12050713" cy="8342312"/>
          </a:xfrm>
          <a:ln/>
        </p:spPr>
      </p:sp>
      <p:sp>
        <p:nvSpPr>
          <p:cNvPr id="141315"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4264025" y="884238"/>
            <a:ext cx="12050713" cy="8342312"/>
          </a:xfrm>
          <a:ln/>
        </p:spPr>
      </p:sp>
      <p:sp>
        <p:nvSpPr>
          <p:cNvPr id="142339"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4264025" y="884238"/>
            <a:ext cx="12050713" cy="8342312"/>
          </a:xfrm>
          <a:ln/>
        </p:spPr>
      </p:sp>
      <p:sp>
        <p:nvSpPr>
          <p:cNvPr id="149507"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4264025" y="884238"/>
            <a:ext cx="12050713" cy="8342312"/>
          </a:xfrm>
          <a:ln/>
        </p:spPr>
      </p:sp>
      <p:sp>
        <p:nvSpPr>
          <p:cNvPr id="150531"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4264025" y="884238"/>
            <a:ext cx="12050713" cy="8342312"/>
          </a:xfrm>
          <a:ln/>
        </p:spPr>
      </p:sp>
      <p:sp>
        <p:nvSpPr>
          <p:cNvPr id="151555"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4264025" y="884238"/>
            <a:ext cx="12050713" cy="8342312"/>
          </a:xfrm>
          <a:ln/>
        </p:spPr>
      </p:sp>
      <p:sp>
        <p:nvSpPr>
          <p:cNvPr id="152579"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4264025" y="884238"/>
            <a:ext cx="12050713" cy="8342312"/>
          </a:xfrm>
          <a:ln/>
        </p:spPr>
      </p:sp>
      <p:sp>
        <p:nvSpPr>
          <p:cNvPr id="153603"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4264025" y="884238"/>
            <a:ext cx="12050713" cy="8342312"/>
          </a:xfrm>
          <a:ln/>
        </p:spPr>
      </p:sp>
      <p:sp>
        <p:nvSpPr>
          <p:cNvPr id="154627"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4264025" y="884238"/>
            <a:ext cx="12050713" cy="8342312"/>
          </a:xfrm>
          <a:ln/>
        </p:spPr>
      </p:sp>
      <p:sp>
        <p:nvSpPr>
          <p:cNvPr id="155651"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4264025" y="884238"/>
            <a:ext cx="12050713" cy="8342312"/>
          </a:xfrm>
          <a:ln/>
        </p:spPr>
      </p:sp>
      <p:sp>
        <p:nvSpPr>
          <p:cNvPr id="112643"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4264025" y="884238"/>
            <a:ext cx="12050713" cy="8342312"/>
          </a:xfrm>
          <a:ln/>
        </p:spPr>
      </p:sp>
      <p:sp>
        <p:nvSpPr>
          <p:cNvPr id="156675"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4264025" y="884238"/>
            <a:ext cx="12050713" cy="8342312"/>
          </a:xfrm>
          <a:ln/>
        </p:spPr>
      </p:sp>
      <p:sp>
        <p:nvSpPr>
          <p:cNvPr id="157699"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4264025" y="884238"/>
            <a:ext cx="12050713" cy="8342312"/>
          </a:xfrm>
          <a:ln/>
        </p:spPr>
      </p:sp>
      <p:sp>
        <p:nvSpPr>
          <p:cNvPr id="158723"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4264025" y="884238"/>
            <a:ext cx="12050713" cy="8342312"/>
          </a:xfrm>
          <a:ln/>
        </p:spPr>
      </p:sp>
      <p:sp>
        <p:nvSpPr>
          <p:cNvPr id="159747"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4264025" y="884238"/>
            <a:ext cx="12050713" cy="8342312"/>
          </a:xfrm>
          <a:ln/>
        </p:spPr>
      </p:sp>
      <p:sp>
        <p:nvSpPr>
          <p:cNvPr id="160771"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4264025" y="884238"/>
            <a:ext cx="12050713" cy="8342312"/>
          </a:xfrm>
          <a:ln/>
        </p:spPr>
      </p:sp>
      <p:sp>
        <p:nvSpPr>
          <p:cNvPr id="161795"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4264025" y="884238"/>
            <a:ext cx="12050713" cy="8342312"/>
          </a:xfrm>
          <a:ln/>
        </p:spPr>
      </p:sp>
      <p:sp>
        <p:nvSpPr>
          <p:cNvPr id="113667"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4063" y="685800"/>
            <a:ext cx="5284787" cy="36576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08693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4264025" y="884238"/>
            <a:ext cx="12050713" cy="8342312"/>
          </a:xfrm>
          <a:ln/>
        </p:spPr>
      </p:sp>
      <p:sp>
        <p:nvSpPr>
          <p:cNvPr id="114691"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4264025" y="884238"/>
            <a:ext cx="12050713" cy="8342312"/>
          </a:xfrm>
          <a:ln/>
        </p:spPr>
      </p:sp>
      <p:sp>
        <p:nvSpPr>
          <p:cNvPr id="115715"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4264025" y="884238"/>
            <a:ext cx="12050713" cy="8342312"/>
          </a:xfrm>
          <a:ln/>
        </p:spPr>
      </p:sp>
      <p:sp>
        <p:nvSpPr>
          <p:cNvPr id="116739" name="Rectangle 3"/>
          <p:cNvSpPr>
            <a:spLocks noGrp="1" noChangeArrowheads="1"/>
          </p:cNvSpPr>
          <p:nvPr>
            <p:ph type="body" idx="1"/>
          </p:nvPr>
        </p:nvSpPr>
        <p:spPr>
          <a:xfrm>
            <a:off x="3351213" y="854075"/>
            <a:ext cx="3036887" cy="83804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7930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335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86650" y="200025"/>
            <a:ext cx="2185988" cy="5938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5513" y="200025"/>
            <a:ext cx="6408737" cy="5938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0126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395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0131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5513" y="1423988"/>
            <a:ext cx="4297362"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375275" y="1423988"/>
            <a:ext cx="4297363"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093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7530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5640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16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2874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0342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endParaRPr lang="zh-CN" altLang="en-US"/>
          </a:p>
        </p:txBody>
      </p:sp>
      <p:sp>
        <p:nvSpPr>
          <p:cNvPr id="67587" name="Rectangle 3"/>
          <p:cNvSpPr>
            <a:spLocks noChangeArrowheads="1"/>
          </p:cNvSpPr>
          <p:nvPr/>
        </p:nvSpPr>
        <p:spPr bwMode="auto">
          <a:xfrm>
            <a:off x="852488" y="6408738"/>
            <a:ext cx="1931620" cy="305212"/>
          </a:xfrm>
          <a:prstGeom prst="rect">
            <a:avLst/>
          </a:prstGeom>
          <a:noFill/>
          <a:ln w="12700">
            <a:noFill/>
            <a:miter lim="800000"/>
            <a:headEnd/>
            <a:tailEnd/>
          </a:ln>
          <a:effectLst/>
        </p:spPr>
        <p:txBody>
          <a:bodyPr wrap="none" lIns="90488" tIns="44450" rIns="90488" bIns="44450">
            <a:spAutoFit/>
          </a:bodyPr>
          <a:lstStyle/>
          <a:p>
            <a:pPr algn="l">
              <a:defRPr/>
            </a:pPr>
            <a:r>
              <a:rPr lang="en-GB" altLang="zh-CN" dirty="0">
                <a:ea typeface="宋体" pitchFamily="2" charset="-122"/>
              </a:rPr>
              <a:t>Artificial Intelligence</a:t>
            </a:r>
            <a:endParaRPr kumimoji="1" lang="en-GB" altLang="zh-CN" dirty="0">
              <a:solidFill>
                <a:schemeClr val="tx2"/>
              </a:solidFill>
              <a:ea typeface="宋体" pitchFamily="2" charset="-122"/>
            </a:endParaRPr>
          </a:p>
        </p:txBody>
      </p:sp>
      <p:sp>
        <p:nvSpPr>
          <p:cNvPr id="67588" name="Rectangle 4"/>
          <p:cNvSpPr>
            <a:spLocks noChangeArrowheads="1"/>
          </p:cNvSpPr>
          <p:nvPr/>
        </p:nvSpPr>
        <p:spPr bwMode="auto">
          <a:xfrm>
            <a:off x="6615113" y="6427788"/>
            <a:ext cx="2946400" cy="301625"/>
          </a:xfrm>
          <a:prstGeom prst="rect">
            <a:avLst/>
          </a:prstGeom>
          <a:noFill/>
          <a:ln w="12700">
            <a:noFill/>
            <a:miter lim="800000"/>
            <a:headEnd/>
            <a:tailEnd/>
          </a:ln>
          <a:effectLst/>
        </p:spPr>
        <p:txBody>
          <a:bodyPr lIns="90488" tIns="44450" rIns="90488" bIns="44450">
            <a:spAutoFit/>
          </a:bodyPr>
          <a:lstStyle/>
          <a:p>
            <a:pPr algn="r">
              <a:defRPr/>
            </a:pPr>
            <a:r>
              <a:rPr lang="en-GB" altLang="zh-CN"/>
              <a:t>Searching: </a:t>
            </a:r>
            <a:fld id="{5A32665A-618D-4333-9A23-43724EC7BD36}" type="slidenum">
              <a:rPr lang="en-GB" altLang="zh-CN">
                <a:ea typeface="宋体" pitchFamily="2" charset="-122"/>
              </a:rPr>
              <a:pPr algn="r">
                <a:defRPr/>
              </a:pPr>
              <a:t>‹#›</a:t>
            </a:fld>
            <a:endParaRPr lang="en-GB" altLang="zh-CN">
              <a:ea typeface="宋体" pitchFamily="2" charset="-122"/>
            </a:endParaRPr>
          </a:p>
        </p:txBody>
      </p:sp>
      <p:sp>
        <p:nvSpPr>
          <p:cNvPr id="67589" name="Rectangle 5"/>
          <p:cNvSpPr>
            <a:spLocks noChangeArrowheads="1"/>
          </p:cNvSpPr>
          <p:nvPr/>
        </p:nvSpPr>
        <p:spPr bwMode="auto">
          <a:xfrm flipV="1">
            <a:off x="798513" y="6351588"/>
            <a:ext cx="9107487" cy="74612"/>
          </a:xfrm>
          <a:prstGeom prst="rect">
            <a:avLst/>
          </a:prstGeom>
          <a:gradFill rotWithShape="0">
            <a:gsLst>
              <a:gs pos="0">
                <a:srgbClr val="000000"/>
              </a:gs>
              <a:gs pos="50000">
                <a:srgbClr val="000000">
                  <a:gamma/>
                  <a:shade val="0"/>
                  <a:invGamma/>
                </a:srgbClr>
              </a:gs>
              <a:gs pos="100000">
                <a:srgbClr val="000000"/>
              </a:gs>
            </a:gsLst>
            <a:lin ang="0" scaled="1"/>
          </a:gradFill>
          <a:ln w="12700">
            <a:noFill/>
            <a:miter lim="800000"/>
            <a:headEnd/>
            <a:tailEnd/>
          </a:ln>
          <a:effectLst/>
        </p:spPr>
        <p:txBody>
          <a:bodyPr wrap="none" anchor="ctr"/>
          <a:lstStyle/>
          <a:p>
            <a:pPr>
              <a:defRPr/>
            </a:pPr>
            <a:endParaRPr lang="zh-CN" altLang="en-US"/>
          </a:p>
        </p:txBody>
      </p:sp>
      <p:sp>
        <p:nvSpPr>
          <p:cNvPr id="4102" name="Rectangle 6"/>
          <p:cNvSpPr>
            <a:spLocks noGrp="1" noChangeArrowheads="1"/>
          </p:cNvSpPr>
          <p:nvPr>
            <p:ph type="body" idx="1"/>
          </p:nvPr>
        </p:nvSpPr>
        <p:spPr bwMode="auto">
          <a:xfrm>
            <a:off x="925513" y="1423988"/>
            <a:ext cx="87471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p:txBody>
      </p:sp>
      <p:sp>
        <p:nvSpPr>
          <p:cNvPr id="67591" name="Rectangle 7"/>
          <p:cNvSpPr>
            <a:spLocks noChangeArrowheads="1"/>
          </p:cNvSpPr>
          <p:nvPr/>
        </p:nvSpPr>
        <p:spPr bwMode="auto">
          <a:xfrm>
            <a:off x="0" y="0"/>
            <a:ext cx="615950" cy="6858000"/>
          </a:xfrm>
          <a:prstGeom prst="rect">
            <a:avLst/>
          </a:prstGeom>
          <a:solidFill>
            <a:srgbClr val="333399"/>
          </a:solidFill>
          <a:ln w="1270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67592" name="Line 8"/>
          <p:cNvSpPr>
            <a:spLocks noChangeShapeType="1"/>
          </p:cNvSpPr>
          <p:nvPr/>
        </p:nvSpPr>
        <p:spPr bwMode="auto">
          <a:xfrm>
            <a:off x="804863" y="1220788"/>
            <a:ext cx="9101137" cy="0"/>
          </a:xfrm>
          <a:prstGeom prst="line">
            <a:avLst/>
          </a:prstGeom>
          <a:noFill/>
          <a:ln w="76200">
            <a:solidFill>
              <a:schemeClr val="tx1"/>
            </a:solidFill>
            <a:round/>
            <a:headEnd/>
            <a:tailEnd/>
          </a:ln>
          <a:effectLst/>
        </p:spPr>
        <p:txBody>
          <a:bodyPr wrap="none" anchor="ctr"/>
          <a:lstStyle/>
          <a:p>
            <a:pPr>
              <a:defRPr/>
            </a:pPr>
            <a:endParaRPr lang="zh-CN" altLang="en-US"/>
          </a:p>
        </p:txBody>
      </p:sp>
      <p:sp>
        <p:nvSpPr>
          <p:cNvPr id="67594" name="Text Box 10"/>
          <p:cNvSpPr txBox="1">
            <a:spLocks noChangeArrowheads="1"/>
          </p:cNvSpPr>
          <p:nvPr/>
        </p:nvSpPr>
        <p:spPr bwMode="auto">
          <a:xfrm rot="-5400000">
            <a:off x="-3013869" y="3115469"/>
            <a:ext cx="6567488" cy="336550"/>
          </a:xfrm>
          <a:prstGeom prst="rect">
            <a:avLst/>
          </a:prstGeom>
          <a:noFill/>
          <a:ln w="12700">
            <a:noFill/>
            <a:miter lim="800000"/>
            <a:headEnd/>
            <a:tailEnd/>
          </a:ln>
          <a:effectLst/>
        </p:spPr>
        <p:txBody>
          <a:bodyPr>
            <a:spAutoFit/>
          </a:bodyPr>
          <a:lstStyle/>
          <a:p>
            <a:pPr>
              <a:defRPr/>
            </a:pPr>
            <a:r>
              <a:rPr lang="zh-CN" altLang="en-GB" sz="1600" i="1">
                <a:solidFill>
                  <a:schemeClr val="bg1"/>
                </a:solidFill>
                <a:ea typeface="宋体" pitchFamily="2" charset="-122"/>
              </a:rPr>
              <a:t>©  </a:t>
            </a:r>
            <a:r>
              <a:rPr lang="en-GB" altLang="zh-CN" sz="1600" i="1">
                <a:solidFill>
                  <a:schemeClr val="bg1"/>
                </a:solidFill>
                <a:ea typeface="宋体" pitchFamily="2" charset="-122"/>
              </a:rPr>
              <a:t>BeiHang University </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63550" rtl="0" eaLnBrk="0" fontAlgn="base" hangingPunct="0">
        <a:spcBef>
          <a:spcPct val="0"/>
        </a:spcBef>
        <a:spcAft>
          <a:spcPct val="0"/>
        </a:spcAft>
        <a:defRPr sz="3200" b="1">
          <a:solidFill>
            <a:schemeClr val="tx2"/>
          </a:solidFill>
          <a:latin typeface="+mj-lt"/>
          <a:ea typeface="+mj-ea"/>
          <a:cs typeface="+mj-cs"/>
        </a:defRPr>
      </a:lvl1pPr>
      <a:lvl2pPr algn="ctr" defTabSz="463550" rtl="0" eaLnBrk="0" fontAlgn="base" hangingPunct="0">
        <a:spcBef>
          <a:spcPct val="0"/>
        </a:spcBef>
        <a:spcAft>
          <a:spcPct val="0"/>
        </a:spcAft>
        <a:defRPr sz="3200" b="1">
          <a:solidFill>
            <a:schemeClr val="tx2"/>
          </a:solidFill>
          <a:latin typeface="Arial" pitchFamily="34" charset="0"/>
        </a:defRPr>
      </a:lvl2pPr>
      <a:lvl3pPr algn="ctr" defTabSz="463550" rtl="0" eaLnBrk="0" fontAlgn="base" hangingPunct="0">
        <a:spcBef>
          <a:spcPct val="0"/>
        </a:spcBef>
        <a:spcAft>
          <a:spcPct val="0"/>
        </a:spcAft>
        <a:defRPr sz="3200" b="1">
          <a:solidFill>
            <a:schemeClr val="tx2"/>
          </a:solidFill>
          <a:latin typeface="Arial" pitchFamily="34" charset="0"/>
        </a:defRPr>
      </a:lvl3pPr>
      <a:lvl4pPr algn="ctr" defTabSz="463550" rtl="0" eaLnBrk="0" fontAlgn="base" hangingPunct="0">
        <a:spcBef>
          <a:spcPct val="0"/>
        </a:spcBef>
        <a:spcAft>
          <a:spcPct val="0"/>
        </a:spcAft>
        <a:defRPr sz="3200" b="1">
          <a:solidFill>
            <a:schemeClr val="tx2"/>
          </a:solidFill>
          <a:latin typeface="Arial" pitchFamily="34" charset="0"/>
        </a:defRPr>
      </a:lvl4pPr>
      <a:lvl5pPr algn="ctr" defTabSz="463550" rtl="0" eaLnBrk="0" fontAlgn="base" hangingPunct="0">
        <a:spcBef>
          <a:spcPct val="0"/>
        </a:spcBef>
        <a:spcAft>
          <a:spcPct val="0"/>
        </a:spcAft>
        <a:defRPr sz="3200" b="1">
          <a:solidFill>
            <a:schemeClr val="tx2"/>
          </a:solidFill>
          <a:latin typeface="Arial" pitchFamily="34" charset="0"/>
        </a:defRPr>
      </a:lvl5pPr>
      <a:lvl6pPr marL="457200" algn="ctr" defTabSz="463550" rtl="0" eaLnBrk="0" fontAlgn="base" hangingPunct="0">
        <a:spcBef>
          <a:spcPct val="0"/>
        </a:spcBef>
        <a:spcAft>
          <a:spcPct val="0"/>
        </a:spcAft>
        <a:defRPr sz="3200" b="1">
          <a:solidFill>
            <a:schemeClr val="tx2"/>
          </a:solidFill>
          <a:latin typeface="Arial" pitchFamily="34" charset="0"/>
        </a:defRPr>
      </a:lvl6pPr>
      <a:lvl7pPr marL="914400" algn="ctr" defTabSz="463550" rtl="0" eaLnBrk="0" fontAlgn="base" hangingPunct="0">
        <a:spcBef>
          <a:spcPct val="0"/>
        </a:spcBef>
        <a:spcAft>
          <a:spcPct val="0"/>
        </a:spcAft>
        <a:defRPr sz="3200" b="1">
          <a:solidFill>
            <a:schemeClr val="tx2"/>
          </a:solidFill>
          <a:latin typeface="Arial" pitchFamily="34" charset="0"/>
        </a:defRPr>
      </a:lvl7pPr>
      <a:lvl8pPr marL="1371600" algn="ctr" defTabSz="463550" rtl="0" eaLnBrk="0" fontAlgn="base" hangingPunct="0">
        <a:spcBef>
          <a:spcPct val="0"/>
        </a:spcBef>
        <a:spcAft>
          <a:spcPct val="0"/>
        </a:spcAft>
        <a:defRPr sz="3200" b="1">
          <a:solidFill>
            <a:schemeClr val="tx2"/>
          </a:solidFill>
          <a:latin typeface="Arial" pitchFamily="34" charset="0"/>
        </a:defRPr>
      </a:lvl8pPr>
      <a:lvl9pPr marL="1828800" algn="ctr" defTabSz="463550" rtl="0" eaLnBrk="0" fontAlgn="base" hangingPunct="0">
        <a:spcBef>
          <a:spcPct val="0"/>
        </a:spcBef>
        <a:spcAft>
          <a:spcPct val="0"/>
        </a:spcAft>
        <a:defRPr sz="3200" b="1">
          <a:solidFill>
            <a:schemeClr val="tx2"/>
          </a:solidFill>
          <a:latin typeface="Arial" pitchFamily="34" charset="0"/>
        </a:defRPr>
      </a:lvl9pPr>
    </p:titleStyle>
    <p:bodyStyle>
      <a:lvl1pPr marL="342900" indent="-342900" algn="l" rtl="0" eaLnBrk="0" fontAlgn="base" hangingPunct="0">
        <a:spcBef>
          <a:spcPct val="30000"/>
        </a:spcBef>
        <a:spcAft>
          <a:spcPct val="20000"/>
        </a:spcAft>
        <a:buSzPct val="100000"/>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000" b="1">
          <a:solidFill>
            <a:schemeClr val="tx1"/>
          </a:solidFill>
          <a:latin typeface="+mn-lt"/>
        </a:defRPr>
      </a:lvl2pPr>
      <a:lvl3pPr marL="1143000" indent="-228600" algn="l" rtl="0" eaLnBrk="0" fontAlgn="base" hangingPunct="0">
        <a:spcBef>
          <a:spcPct val="20000"/>
        </a:spcBef>
        <a:spcAft>
          <a:spcPct val="0"/>
        </a:spcAft>
        <a:buSzPct val="100000"/>
        <a:buChar char="•"/>
        <a:defRPr sz="1600" b="1">
          <a:solidFill>
            <a:schemeClr val="tx1"/>
          </a:solidFill>
          <a:latin typeface="+mn-lt"/>
        </a:defRPr>
      </a:lvl3pPr>
      <a:lvl4pPr marL="1600200" indent="-228600" algn="l" rtl="0" eaLnBrk="0" fontAlgn="base" hangingPunct="0">
        <a:spcBef>
          <a:spcPct val="20000"/>
        </a:spcBef>
        <a:spcAft>
          <a:spcPct val="0"/>
        </a:spcAft>
        <a:buSzPct val="100000"/>
        <a:buChar char="–"/>
        <a:defRPr b="1">
          <a:solidFill>
            <a:schemeClr val="tx1"/>
          </a:solidFill>
          <a:latin typeface="+mn-lt"/>
        </a:defRPr>
      </a:lvl4pPr>
      <a:lvl5pPr marL="2057400" indent="-228600" algn="l" rtl="0" eaLnBrk="0" fontAlgn="base" hangingPunct="0">
        <a:spcBef>
          <a:spcPct val="20000"/>
        </a:spcBef>
        <a:spcAft>
          <a:spcPct val="0"/>
        </a:spcAft>
        <a:buSzPct val="100000"/>
        <a:buChar char="•"/>
        <a:defRPr b="1">
          <a:solidFill>
            <a:schemeClr val="tx1"/>
          </a:solidFill>
          <a:latin typeface="+mn-lt"/>
        </a:defRPr>
      </a:lvl5pPr>
      <a:lvl6pPr marL="2514600" indent="-228600" algn="l" rtl="0" eaLnBrk="0" fontAlgn="base" hangingPunct="0">
        <a:spcBef>
          <a:spcPct val="20000"/>
        </a:spcBef>
        <a:spcAft>
          <a:spcPct val="0"/>
        </a:spcAft>
        <a:buSzPct val="100000"/>
        <a:buChar char="•"/>
        <a:defRPr b="1">
          <a:solidFill>
            <a:schemeClr val="tx1"/>
          </a:solidFill>
          <a:latin typeface="+mn-lt"/>
        </a:defRPr>
      </a:lvl6pPr>
      <a:lvl7pPr marL="2971800" indent="-228600" algn="l" rtl="0" eaLnBrk="0" fontAlgn="base" hangingPunct="0">
        <a:spcBef>
          <a:spcPct val="20000"/>
        </a:spcBef>
        <a:spcAft>
          <a:spcPct val="0"/>
        </a:spcAft>
        <a:buSzPct val="100000"/>
        <a:buChar char="•"/>
        <a:defRPr b="1">
          <a:solidFill>
            <a:schemeClr val="tx1"/>
          </a:solidFill>
          <a:latin typeface="+mn-lt"/>
        </a:defRPr>
      </a:lvl7pPr>
      <a:lvl8pPr marL="3429000" indent="-228600" algn="l" rtl="0" eaLnBrk="0" fontAlgn="base" hangingPunct="0">
        <a:spcBef>
          <a:spcPct val="20000"/>
        </a:spcBef>
        <a:spcAft>
          <a:spcPct val="0"/>
        </a:spcAft>
        <a:buSzPct val="100000"/>
        <a:buChar char="•"/>
        <a:defRPr b="1">
          <a:solidFill>
            <a:schemeClr val="tx1"/>
          </a:solidFill>
          <a:latin typeface="+mn-lt"/>
        </a:defRPr>
      </a:lvl8pPr>
      <a:lvl9pPr marL="3886200" indent="-228600" algn="l"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7.png"/><Relationship Id="rId4" Type="http://schemas.openxmlformats.org/officeDocument/2006/relationships/oleObject" Target="../embeddings/oleObject2.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8.png"/><Relationship Id="rId4" Type="http://schemas.openxmlformats.org/officeDocument/2006/relationships/oleObject" Target="../embeddings/oleObject3.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1146175" y="2500313"/>
            <a:ext cx="810101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kumimoji="1" lang="zh-CN" altLang="en-US" sz="4400" dirty="0">
                <a:solidFill>
                  <a:schemeClr val="tx2"/>
                </a:solidFill>
                <a:latin typeface="Times New Roman" pitchFamily="18" charset="0"/>
              </a:rPr>
              <a:t>人工智能</a:t>
            </a:r>
            <a:endParaRPr kumimoji="1" lang="en-US" altLang="zh-CN" sz="4400" dirty="0">
              <a:solidFill>
                <a:schemeClr val="tx2"/>
              </a:solidFill>
              <a:latin typeface="Times New Roman" pitchFamily="18" charset="0"/>
            </a:endParaRPr>
          </a:p>
          <a:p>
            <a:pPr>
              <a:spcBef>
                <a:spcPct val="50000"/>
              </a:spcBef>
            </a:pPr>
            <a:r>
              <a:rPr kumimoji="1" lang="en-US" altLang="zh-CN" sz="3600" dirty="0">
                <a:solidFill>
                  <a:schemeClr val="tx2"/>
                </a:solidFill>
                <a:latin typeface="Times New Roman" pitchFamily="18" charset="0"/>
                <a:ea typeface="宋体" pitchFamily="2" charset="-122"/>
              </a:rPr>
              <a:t>Artificial Intelligence</a:t>
            </a:r>
            <a:endParaRPr kumimoji="1" lang="en-GB" altLang="zh-CN" sz="3600" dirty="0">
              <a:solidFill>
                <a:schemeClr val="tx2"/>
              </a:solidFill>
              <a:latin typeface="Times New Roman" pitchFamily="18" charset="0"/>
              <a:ea typeface="宋体" pitchFamily="2" charset="-122"/>
            </a:endParaRPr>
          </a:p>
        </p:txBody>
      </p:sp>
      <p:grpSp>
        <p:nvGrpSpPr>
          <p:cNvPr id="5124" name="Group 13"/>
          <p:cNvGrpSpPr>
            <a:grpSpLocks/>
          </p:cNvGrpSpPr>
          <p:nvPr/>
        </p:nvGrpSpPr>
        <p:grpSpPr bwMode="auto">
          <a:xfrm>
            <a:off x="792163" y="395288"/>
            <a:ext cx="9113837" cy="857250"/>
            <a:chOff x="499" y="249"/>
            <a:chExt cx="5741" cy="540"/>
          </a:xfrm>
        </p:grpSpPr>
        <p:pic>
          <p:nvPicPr>
            <p:cNvPr id="5125" name="Picture 10" descr="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2" y="249"/>
              <a:ext cx="4408"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8" descr="blue3_ti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 y="252"/>
              <a:ext cx="2505"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Line 12"/>
            <p:cNvSpPr>
              <a:spLocks noChangeShapeType="1"/>
            </p:cNvSpPr>
            <p:nvPr/>
          </p:nvSpPr>
          <p:spPr bwMode="auto">
            <a:xfrm>
              <a:off x="510" y="255"/>
              <a:ext cx="57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403350" y="1365250"/>
            <a:ext cx="80899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FF61"/>
                </a:solidFill>
                <a:latin typeface="Tahoma" pitchFamily="34" charset="0"/>
                <a:ea typeface="宋体" pitchFamily="2" charset="-122"/>
              </a:rPr>
              <a:t>       </a:t>
            </a:r>
            <a:r>
              <a:rPr kumimoji="1" lang="zh-CN" altLang="en-US" sz="2000">
                <a:latin typeface="Times New Roman" pitchFamily="18" charset="0"/>
                <a:ea typeface="幼圆" pitchFamily="49" charset="-122"/>
              </a:rPr>
              <a:t>当给定的问题用状态空间表示时，则求解过程可归结为对状态空间的搜索。从下图表示出的搜索过程可以看出，当问题有解时，使用不同的搜索策略，找到解的搜索空间范围是有区别的。一般来说，对大空间问题，搜索策略是要解决组合爆炸的问题。</a:t>
            </a:r>
            <a:r>
              <a:rPr kumimoji="1" lang="zh-CN" altLang="en-US" sz="2000">
                <a:solidFill>
                  <a:srgbClr val="FFFF61"/>
                </a:solidFill>
                <a:latin typeface="Times New Roman" pitchFamily="18" charset="0"/>
                <a:ea typeface="幼圆" pitchFamily="49" charset="-122"/>
              </a:rPr>
              <a:t> </a:t>
            </a:r>
          </a:p>
        </p:txBody>
      </p:sp>
      <p:pic>
        <p:nvPicPr>
          <p:cNvPr id="14339" name="Picture 7" descr="F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584450"/>
            <a:ext cx="4268788"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搜索策略概述</a:t>
            </a:r>
            <a:endParaRPr lang="zh-CN" altLang="en-US" sz="2000" b="0">
              <a:solidFill>
                <a:srgbClr val="FFFF61"/>
              </a:solidFill>
              <a:latin typeface="幼圆" pitchFamily="49" charset="-122"/>
              <a:ea typeface="幼圆"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954088" y="1365250"/>
            <a:ext cx="8539162"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400">
                <a:solidFill>
                  <a:srgbClr val="FFFF61"/>
                </a:solidFill>
                <a:latin typeface="Times New Roman" pitchFamily="18" charset="0"/>
                <a:ea typeface="幼圆" pitchFamily="49" charset="-122"/>
              </a:rPr>
              <a:t>        </a:t>
            </a:r>
            <a:r>
              <a:rPr kumimoji="1" lang="zh-CN" altLang="en-US" sz="2400">
                <a:solidFill>
                  <a:srgbClr val="FF0000"/>
                </a:solidFill>
                <a:latin typeface="Times New Roman" pitchFamily="18" charset="0"/>
                <a:ea typeface="幼圆" pitchFamily="49" charset="-122"/>
              </a:rPr>
              <a:t>从搜索方式上来讲，搜索可以划分为两大类，即盲目搜索和启发式搜索</a:t>
            </a:r>
            <a:r>
              <a:rPr kumimoji="1" lang="zh-CN" altLang="en-US" sz="2400">
                <a:solidFill>
                  <a:srgbClr val="FFFF13"/>
                </a:solidFill>
                <a:latin typeface="Times New Roman" pitchFamily="18" charset="0"/>
                <a:ea typeface="幼圆" pitchFamily="49" charset="-122"/>
              </a:rPr>
              <a:t>。</a:t>
            </a:r>
            <a:br>
              <a:rPr kumimoji="1" lang="zh-CN" altLang="en-US" sz="2400">
                <a:solidFill>
                  <a:srgbClr val="FFFF13"/>
                </a:solidFill>
                <a:latin typeface="Times New Roman" pitchFamily="18" charset="0"/>
                <a:ea typeface="幼圆" pitchFamily="49" charset="-122"/>
              </a:rPr>
            </a:br>
            <a:r>
              <a:rPr kumimoji="1" lang="zh-CN" altLang="en-US" sz="2400">
                <a:solidFill>
                  <a:srgbClr val="FFFF61"/>
                </a:solidFill>
                <a:latin typeface="Times New Roman" pitchFamily="18" charset="0"/>
                <a:ea typeface="幼圆" pitchFamily="49" charset="-122"/>
              </a:rPr>
              <a:t>　　</a:t>
            </a:r>
            <a:r>
              <a:rPr kumimoji="1" lang="zh-CN" altLang="en-US" sz="2400">
                <a:solidFill>
                  <a:srgbClr val="FF0000"/>
                </a:solidFill>
                <a:latin typeface="Times New Roman" pitchFamily="18" charset="0"/>
                <a:ea typeface="幼圆" pitchFamily="49" charset="-122"/>
              </a:rPr>
              <a:t>盲目搜索，</a:t>
            </a:r>
            <a:r>
              <a:rPr kumimoji="1" lang="zh-CN" altLang="en-US" sz="2400">
                <a:latin typeface="Times New Roman" pitchFamily="18" charset="0"/>
                <a:ea typeface="幼圆" pitchFamily="49" charset="-122"/>
              </a:rPr>
              <a:t>也称为无信息搜索，就是未利用问题有关的知识，采用固定的方式生成状态的方法。 即只按预定的控制策略进行搜索,在搜索过程中获得的中间信息不用来改进控制策略显然这种方法的搜索效率是低下的，但方法具有通用性。</a:t>
            </a:r>
            <a:br>
              <a:rPr kumimoji="1" lang="zh-CN" altLang="en-US" sz="2400">
                <a:latin typeface="Times New Roman" pitchFamily="18" charset="0"/>
                <a:ea typeface="幼圆" pitchFamily="49" charset="-122"/>
              </a:rPr>
            </a:br>
            <a:r>
              <a:rPr kumimoji="1" lang="zh-CN" altLang="en-US" sz="2400">
                <a:solidFill>
                  <a:srgbClr val="FFFF61"/>
                </a:solidFill>
                <a:latin typeface="Times New Roman" pitchFamily="18" charset="0"/>
                <a:ea typeface="幼圆" pitchFamily="49" charset="-122"/>
              </a:rPr>
              <a:t>　　</a:t>
            </a:r>
            <a:r>
              <a:rPr kumimoji="1" lang="zh-CN" altLang="en-US" sz="2400">
                <a:solidFill>
                  <a:srgbClr val="FF0000"/>
                </a:solidFill>
                <a:latin typeface="Times New Roman" pitchFamily="18" charset="0"/>
                <a:ea typeface="幼圆" pitchFamily="49" charset="-122"/>
              </a:rPr>
              <a:t>启发式搜索，</a:t>
            </a:r>
            <a:r>
              <a:rPr kumimoji="1" lang="zh-CN" altLang="en-US" sz="2400">
                <a:latin typeface="Times New Roman" pitchFamily="18" charset="0"/>
                <a:ea typeface="幼圆" pitchFamily="49" charset="-122"/>
              </a:rPr>
              <a:t>与盲目搜索正好相反，它利用问题的知识，缩小问题的搜索范围，选择那些最有可能在</a:t>
            </a:r>
            <a:r>
              <a:rPr kumimoji="1" lang="en-US" altLang="zh-CN" sz="2400">
                <a:latin typeface="Times New Roman" pitchFamily="18" charset="0"/>
                <a:ea typeface="幼圆" pitchFamily="49" charset="-122"/>
              </a:rPr>
              <a:t>(</a:t>
            </a:r>
            <a:r>
              <a:rPr kumimoji="1" lang="zh-CN" altLang="en-US" sz="2400">
                <a:latin typeface="Times New Roman" pitchFamily="18" charset="0"/>
                <a:ea typeface="幼圆" pitchFamily="49" charset="-122"/>
              </a:rPr>
              <a:t>最优</a:t>
            </a:r>
            <a:r>
              <a:rPr kumimoji="1" lang="en-US" altLang="zh-CN" sz="2400">
                <a:latin typeface="Times New Roman" pitchFamily="18" charset="0"/>
                <a:ea typeface="幼圆" pitchFamily="49" charset="-122"/>
              </a:rPr>
              <a:t>)</a:t>
            </a:r>
            <a:r>
              <a:rPr kumimoji="1" lang="zh-CN" altLang="en-US" sz="2400">
                <a:latin typeface="Times New Roman" pitchFamily="18" charset="0"/>
                <a:ea typeface="幼圆" pitchFamily="49" charset="-122"/>
              </a:rPr>
              <a:t>解路径上的状态优先搜索，以尽快地找到问题的</a:t>
            </a:r>
            <a:r>
              <a:rPr kumimoji="1" lang="en-US" altLang="zh-CN" sz="2400">
                <a:latin typeface="Times New Roman" pitchFamily="18" charset="0"/>
                <a:ea typeface="幼圆" pitchFamily="49" charset="-122"/>
              </a:rPr>
              <a:t>(</a:t>
            </a:r>
            <a:r>
              <a:rPr kumimoji="1" lang="zh-CN" altLang="en-US" sz="2400">
                <a:latin typeface="Times New Roman" pitchFamily="18" charset="0"/>
                <a:ea typeface="幼圆" pitchFamily="49" charset="-122"/>
              </a:rPr>
              <a:t>最优</a:t>
            </a:r>
            <a:r>
              <a:rPr kumimoji="1" lang="en-US" altLang="zh-CN" sz="2400">
                <a:latin typeface="Times New Roman" pitchFamily="18" charset="0"/>
                <a:ea typeface="幼圆" pitchFamily="49" charset="-122"/>
              </a:rPr>
              <a:t>)</a:t>
            </a:r>
            <a:r>
              <a:rPr kumimoji="1" lang="zh-CN" altLang="en-US" sz="2400">
                <a:latin typeface="Times New Roman" pitchFamily="18" charset="0"/>
                <a:ea typeface="幼圆" pitchFamily="49" charset="-122"/>
              </a:rPr>
              <a:t>解。由于利用了问题的有关知识，一般来说，搜索效率会有所提高。但如何找到对求解问题有帮助的知识，以及如何利用这些知识，是问题的关键所在。通常称为或有信息引导的搜索策略。</a:t>
            </a:r>
          </a:p>
          <a:p>
            <a:endParaRPr kumimoji="1" lang="zh-CN" altLang="en-US" sz="2400">
              <a:latin typeface="Times New Roman" pitchFamily="18" charset="0"/>
              <a:ea typeface="幼圆" pitchFamily="49" charset="-122"/>
            </a:endParaRPr>
          </a:p>
        </p:txBody>
      </p:sp>
      <p:sp>
        <p:nvSpPr>
          <p:cNvPr id="15363" name="Rectangle 6"/>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搜索策略概述</a:t>
            </a:r>
            <a:endParaRPr lang="zh-CN" altLang="en-US" sz="2000" b="0">
              <a:solidFill>
                <a:srgbClr val="FFFF61"/>
              </a:solidFill>
              <a:latin typeface="幼圆" pitchFamily="49" charset="-122"/>
              <a:ea typeface="幼圆"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1403350" y="1524000"/>
            <a:ext cx="8089900"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400">
                <a:solidFill>
                  <a:srgbClr val="FFFF13"/>
                </a:solidFill>
                <a:latin typeface="Times New Roman" pitchFamily="18" charset="0"/>
                <a:ea typeface="幼圆" pitchFamily="49" charset="-122"/>
              </a:rPr>
              <a:t>        </a:t>
            </a:r>
            <a:r>
              <a:rPr kumimoji="1" lang="zh-CN" altLang="en-US" sz="2400">
                <a:solidFill>
                  <a:srgbClr val="FF0000"/>
                </a:solidFill>
                <a:latin typeface="Times New Roman" pitchFamily="18" charset="0"/>
                <a:ea typeface="幼圆" pitchFamily="49" charset="-122"/>
              </a:rPr>
              <a:t>搜索策略的主要任务是确定如何选取规则的方式。 </a:t>
            </a:r>
          </a:p>
          <a:p>
            <a:pPr algn="l" eaLnBrk="1" hangingPunct="1"/>
            <a:r>
              <a:rPr kumimoji="1" lang="zh-CN" altLang="en-US" sz="2400">
                <a:solidFill>
                  <a:srgbClr val="FFFF13"/>
                </a:solidFill>
                <a:latin typeface="Times New Roman" pitchFamily="18" charset="0"/>
                <a:ea typeface="幼圆" pitchFamily="49" charset="-122"/>
              </a:rPr>
              <a:t>        </a:t>
            </a:r>
            <a:r>
              <a:rPr kumimoji="1" lang="zh-CN" altLang="en-US" sz="2400">
                <a:latin typeface="Times New Roman" pitchFamily="18" charset="0"/>
                <a:ea typeface="幼圆" pitchFamily="49" charset="-122"/>
              </a:rPr>
              <a:t>盲目搜索的方法是不考虑给定问题所具有的特定知识，系统根据事先确定好的某种固定排序，依次或随机调用规则。</a:t>
            </a:r>
          </a:p>
          <a:p>
            <a:pPr algn="l" eaLnBrk="1" hangingPunct="1"/>
            <a:r>
              <a:rPr kumimoji="1" lang="zh-CN" altLang="en-US" sz="2400">
                <a:latin typeface="Times New Roman" pitchFamily="18" charset="0"/>
                <a:ea typeface="幼圆" pitchFamily="49" charset="-122"/>
              </a:rPr>
              <a:t>        启发式搜索策略是考虑问题领域可应用的知识，动态地确定规则的排序，优先调用较合适的规则使用。</a:t>
            </a:r>
          </a:p>
        </p:txBody>
      </p:sp>
      <p:sp>
        <p:nvSpPr>
          <p:cNvPr id="16387" name="Rectangle 6"/>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搜索策略概述</a:t>
            </a:r>
            <a:endParaRPr lang="zh-CN" altLang="en-US" sz="2000" b="0">
              <a:solidFill>
                <a:srgbClr val="FFFF61"/>
              </a:solidFill>
              <a:latin typeface="幼圆" pitchFamily="49" charset="-122"/>
              <a:ea typeface="幼圆"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419225" y="1317625"/>
            <a:ext cx="80899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FF61"/>
                </a:solidFill>
                <a:latin typeface="Tahoma" pitchFamily="34" charset="0"/>
                <a:ea typeface="宋体" pitchFamily="2" charset="-122"/>
              </a:rPr>
              <a:t>      </a:t>
            </a:r>
            <a:r>
              <a:rPr kumimoji="1" lang="zh-CN" altLang="en-US" sz="2000">
                <a:solidFill>
                  <a:srgbClr val="FF0000"/>
                </a:solidFill>
                <a:latin typeface="Times New Roman" pitchFamily="18" charset="0"/>
                <a:ea typeface="幼圆" pitchFamily="49" charset="-122"/>
              </a:rPr>
              <a:t>目前，人工智能领域中已提出许多具体的搜索方法：</a:t>
            </a:r>
            <a:br>
              <a:rPr kumimoji="1" lang="zh-CN" altLang="en-US" sz="2000">
                <a:solidFill>
                  <a:srgbClr val="FF0000"/>
                </a:solidFill>
                <a:latin typeface="Times New Roman" pitchFamily="18" charset="0"/>
                <a:ea typeface="幼圆" pitchFamily="49" charset="-122"/>
              </a:rPr>
            </a:br>
            <a:r>
              <a:rPr kumimoji="1" lang="en-US" altLang="zh-CN" sz="1800">
                <a:solidFill>
                  <a:srgbClr val="FF0000"/>
                </a:solidFill>
                <a:latin typeface="Times New Roman" pitchFamily="18" charset="0"/>
                <a:ea typeface="幼圆" pitchFamily="49" charset="-122"/>
              </a:rPr>
              <a:t>(1)</a:t>
            </a:r>
            <a:r>
              <a:rPr kumimoji="1" lang="zh-CN" altLang="en-US" sz="1800">
                <a:solidFill>
                  <a:srgbClr val="FF0000"/>
                </a:solidFill>
                <a:latin typeface="Times New Roman" pitchFamily="18" charset="0"/>
                <a:ea typeface="幼圆" pitchFamily="49" charset="-122"/>
              </a:rPr>
              <a:t>求任一解路的搜索策略</a:t>
            </a:r>
            <a:br>
              <a:rPr kumimoji="1" lang="zh-CN" altLang="en-US" sz="1800">
                <a:solidFill>
                  <a:srgbClr val="FF0000"/>
                </a:solidFill>
                <a:latin typeface="Times New Roman" pitchFamily="18" charset="0"/>
                <a:ea typeface="幼圆" pitchFamily="49" charset="-122"/>
              </a:rPr>
            </a:br>
            <a:r>
              <a:rPr kumimoji="1" lang="zh-CN" altLang="en-US" sz="1800">
                <a:latin typeface="Times New Roman" pitchFamily="18" charset="0"/>
                <a:ea typeface="幼圆" pitchFamily="49" charset="-122"/>
              </a:rPr>
              <a:t>　　</a:t>
            </a:r>
            <a:r>
              <a:rPr kumimoji="1" lang="zh-CN" altLang="en-US" sz="1800">
                <a:solidFill>
                  <a:srgbClr val="003399"/>
                </a:solidFill>
                <a:latin typeface="Times New Roman" pitchFamily="18" charset="0"/>
                <a:ea typeface="幼圆" pitchFamily="49" charset="-122"/>
              </a:rPr>
              <a:t>回溯法</a:t>
            </a:r>
            <a:r>
              <a:rPr kumimoji="1" lang="en-US" altLang="zh-CN" sz="1800">
                <a:solidFill>
                  <a:srgbClr val="003399"/>
                </a:solidFill>
                <a:latin typeface="Times New Roman" pitchFamily="18" charset="0"/>
                <a:ea typeface="幼圆" pitchFamily="49" charset="-122"/>
              </a:rPr>
              <a:t>(Backtracking)</a:t>
            </a:r>
            <a:br>
              <a:rPr kumimoji="1" lang="en-US" altLang="zh-CN" sz="1800">
                <a:solidFill>
                  <a:srgbClr val="003399"/>
                </a:solidFill>
                <a:latin typeface="Times New Roman" pitchFamily="18" charset="0"/>
                <a:ea typeface="幼圆" pitchFamily="49" charset="-122"/>
              </a:rPr>
            </a:br>
            <a:r>
              <a:rPr kumimoji="1" lang="zh-CN" altLang="en-US" sz="1800">
                <a:solidFill>
                  <a:srgbClr val="003399"/>
                </a:solidFill>
                <a:latin typeface="Times New Roman" pitchFamily="18" charset="0"/>
                <a:ea typeface="幼圆" pitchFamily="49" charset="-122"/>
              </a:rPr>
              <a:t>　　爬山法</a:t>
            </a:r>
            <a:r>
              <a:rPr kumimoji="1" lang="en-US" altLang="zh-CN" sz="1800">
                <a:solidFill>
                  <a:srgbClr val="003399"/>
                </a:solidFill>
                <a:latin typeface="Times New Roman" pitchFamily="18" charset="0"/>
                <a:ea typeface="幼圆" pitchFamily="49" charset="-122"/>
              </a:rPr>
              <a:t>(Hill Climbing)</a:t>
            </a:r>
            <a:br>
              <a:rPr kumimoji="1" lang="en-US" altLang="zh-CN" sz="1800">
                <a:solidFill>
                  <a:srgbClr val="003399"/>
                </a:solidFill>
                <a:latin typeface="Times New Roman" pitchFamily="18" charset="0"/>
                <a:ea typeface="幼圆" pitchFamily="49" charset="-122"/>
              </a:rPr>
            </a:br>
            <a:r>
              <a:rPr kumimoji="1" lang="zh-CN" altLang="en-US" sz="1800">
                <a:solidFill>
                  <a:srgbClr val="003399"/>
                </a:solidFill>
                <a:latin typeface="Times New Roman" pitchFamily="18" charset="0"/>
                <a:ea typeface="幼圆" pitchFamily="49" charset="-122"/>
              </a:rPr>
              <a:t>　　宽度优先法</a:t>
            </a:r>
            <a:r>
              <a:rPr kumimoji="1" lang="en-US" altLang="zh-CN" sz="1800">
                <a:solidFill>
                  <a:srgbClr val="003399"/>
                </a:solidFill>
                <a:latin typeface="Times New Roman" pitchFamily="18" charset="0"/>
                <a:ea typeface="幼圆" pitchFamily="49" charset="-122"/>
              </a:rPr>
              <a:t>(Breadth-first)</a:t>
            </a:r>
            <a:br>
              <a:rPr kumimoji="1" lang="en-US" altLang="zh-CN" sz="1800">
                <a:solidFill>
                  <a:srgbClr val="003399"/>
                </a:solidFill>
                <a:latin typeface="Times New Roman" pitchFamily="18" charset="0"/>
                <a:ea typeface="幼圆" pitchFamily="49" charset="-122"/>
              </a:rPr>
            </a:br>
            <a:r>
              <a:rPr kumimoji="1" lang="zh-CN" altLang="en-US" sz="1800">
                <a:solidFill>
                  <a:srgbClr val="003399"/>
                </a:solidFill>
                <a:latin typeface="Times New Roman" pitchFamily="18" charset="0"/>
                <a:ea typeface="幼圆" pitchFamily="49" charset="-122"/>
              </a:rPr>
              <a:t>　　深度优先法</a:t>
            </a:r>
            <a:r>
              <a:rPr kumimoji="1" lang="en-US" altLang="zh-CN" sz="1800">
                <a:solidFill>
                  <a:srgbClr val="003399"/>
                </a:solidFill>
                <a:latin typeface="Times New Roman" pitchFamily="18" charset="0"/>
                <a:ea typeface="幼圆" pitchFamily="49" charset="-122"/>
              </a:rPr>
              <a:t>(Depth-first)</a:t>
            </a:r>
            <a:br>
              <a:rPr kumimoji="1" lang="en-US" altLang="zh-CN" sz="1800">
                <a:solidFill>
                  <a:srgbClr val="003399"/>
                </a:solidFill>
                <a:latin typeface="Times New Roman" pitchFamily="18" charset="0"/>
                <a:ea typeface="幼圆" pitchFamily="49" charset="-122"/>
              </a:rPr>
            </a:br>
            <a:r>
              <a:rPr kumimoji="1" lang="zh-CN" altLang="en-US" sz="1800">
                <a:latin typeface="Times New Roman" pitchFamily="18" charset="0"/>
                <a:ea typeface="幼圆" pitchFamily="49" charset="-122"/>
              </a:rPr>
              <a:t>　　</a:t>
            </a:r>
            <a:r>
              <a:rPr kumimoji="1" lang="zh-CN" altLang="en-US" sz="1800">
                <a:solidFill>
                  <a:srgbClr val="003399"/>
                </a:solidFill>
                <a:latin typeface="Times New Roman" pitchFamily="18" charset="0"/>
                <a:ea typeface="幼圆" pitchFamily="49" charset="-122"/>
              </a:rPr>
              <a:t>限定范围搜索法</a:t>
            </a:r>
            <a:r>
              <a:rPr kumimoji="1" lang="en-US" altLang="zh-CN" sz="1800">
                <a:solidFill>
                  <a:srgbClr val="003399"/>
                </a:solidFill>
                <a:latin typeface="Times New Roman" pitchFamily="18" charset="0"/>
                <a:ea typeface="幼圆" pitchFamily="49" charset="-122"/>
              </a:rPr>
              <a:t>(Beam Search)</a:t>
            </a:r>
            <a:br>
              <a:rPr kumimoji="1" lang="en-US" altLang="zh-CN" sz="1800">
                <a:solidFill>
                  <a:srgbClr val="003399"/>
                </a:solidFill>
                <a:latin typeface="Times New Roman" pitchFamily="18" charset="0"/>
                <a:ea typeface="幼圆" pitchFamily="49" charset="-122"/>
              </a:rPr>
            </a:br>
            <a:r>
              <a:rPr kumimoji="1" lang="zh-CN" altLang="en-US" sz="1800">
                <a:solidFill>
                  <a:srgbClr val="003399"/>
                </a:solidFill>
                <a:latin typeface="Times New Roman" pitchFamily="18" charset="0"/>
                <a:ea typeface="幼圆" pitchFamily="49" charset="-122"/>
              </a:rPr>
              <a:t>　　最好的优先法</a:t>
            </a:r>
            <a:r>
              <a:rPr kumimoji="1" lang="en-US" altLang="zh-CN" sz="1800">
                <a:solidFill>
                  <a:srgbClr val="003399"/>
                </a:solidFill>
                <a:latin typeface="Times New Roman" pitchFamily="18" charset="0"/>
                <a:ea typeface="幼圆" pitchFamily="49" charset="-122"/>
              </a:rPr>
              <a:t>(Best-first)</a:t>
            </a:r>
            <a:br>
              <a:rPr kumimoji="1" lang="en-US" altLang="zh-CN" sz="1800">
                <a:solidFill>
                  <a:srgbClr val="003399"/>
                </a:solidFill>
                <a:latin typeface="Times New Roman" pitchFamily="18" charset="0"/>
                <a:ea typeface="幼圆" pitchFamily="49" charset="-122"/>
              </a:rPr>
            </a:br>
            <a:r>
              <a:rPr kumimoji="1" lang="en-US" altLang="zh-CN" sz="1800">
                <a:solidFill>
                  <a:srgbClr val="FF0000"/>
                </a:solidFill>
                <a:latin typeface="Times New Roman" pitchFamily="18" charset="0"/>
                <a:ea typeface="幼圆" pitchFamily="49" charset="-122"/>
              </a:rPr>
              <a:t>(2)</a:t>
            </a:r>
            <a:r>
              <a:rPr kumimoji="1" lang="zh-CN" altLang="en-US" sz="1800">
                <a:solidFill>
                  <a:srgbClr val="FF0000"/>
                </a:solidFill>
                <a:latin typeface="Times New Roman" pitchFamily="18" charset="0"/>
                <a:ea typeface="幼圆" pitchFamily="49" charset="-122"/>
              </a:rPr>
              <a:t>求最佳解路的搜索策略</a:t>
            </a:r>
            <a:br>
              <a:rPr kumimoji="1" lang="zh-CN" altLang="en-US" sz="1800">
                <a:solidFill>
                  <a:srgbClr val="FF0000"/>
                </a:solidFill>
                <a:latin typeface="Times New Roman" pitchFamily="18" charset="0"/>
                <a:ea typeface="幼圆" pitchFamily="49" charset="-122"/>
              </a:rPr>
            </a:br>
            <a:r>
              <a:rPr kumimoji="1" lang="zh-CN" altLang="en-US" sz="1800">
                <a:latin typeface="Times New Roman" pitchFamily="18" charset="0"/>
                <a:ea typeface="幼圆" pitchFamily="49" charset="-122"/>
              </a:rPr>
              <a:t>　　大英博物馆法</a:t>
            </a:r>
            <a:r>
              <a:rPr kumimoji="1" lang="en-US" altLang="zh-CN" sz="1800">
                <a:latin typeface="Times New Roman" pitchFamily="18" charset="0"/>
                <a:ea typeface="幼圆" pitchFamily="49" charset="-122"/>
              </a:rPr>
              <a:t>(British Museum)</a:t>
            </a:r>
            <a:br>
              <a:rPr kumimoji="1" lang="en-US" altLang="zh-CN" sz="1800">
                <a:latin typeface="Times New Roman" pitchFamily="18" charset="0"/>
                <a:ea typeface="幼圆" pitchFamily="49" charset="-122"/>
              </a:rPr>
            </a:br>
            <a:r>
              <a:rPr kumimoji="1" lang="zh-CN" altLang="en-US" sz="1800">
                <a:latin typeface="Times New Roman" pitchFamily="18" charset="0"/>
                <a:ea typeface="幼圆" pitchFamily="49" charset="-122"/>
              </a:rPr>
              <a:t>　　分枝界限法</a:t>
            </a:r>
            <a:r>
              <a:rPr kumimoji="1" lang="en-US" altLang="zh-CN" sz="1800">
                <a:latin typeface="Times New Roman" pitchFamily="18" charset="0"/>
                <a:ea typeface="幼圆" pitchFamily="49" charset="-122"/>
              </a:rPr>
              <a:t>(Branch and Bound)</a:t>
            </a:r>
            <a:br>
              <a:rPr kumimoji="1" lang="en-US" altLang="zh-CN" sz="1800">
                <a:latin typeface="Times New Roman" pitchFamily="18" charset="0"/>
                <a:ea typeface="幼圆" pitchFamily="49" charset="-122"/>
              </a:rPr>
            </a:br>
            <a:r>
              <a:rPr kumimoji="1" lang="zh-CN" altLang="en-US" sz="1800">
                <a:latin typeface="Times New Roman" pitchFamily="18" charset="0"/>
                <a:ea typeface="幼圆" pitchFamily="49" charset="-122"/>
              </a:rPr>
              <a:t>　　动态规划法</a:t>
            </a:r>
            <a:r>
              <a:rPr kumimoji="1" lang="en-US" altLang="zh-CN" sz="1800">
                <a:latin typeface="Times New Roman" pitchFamily="18" charset="0"/>
                <a:ea typeface="幼圆" pitchFamily="49" charset="-122"/>
              </a:rPr>
              <a:t>(Dynamic Programming)</a:t>
            </a:r>
            <a:br>
              <a:rPr kumimoji="1" lang="en-US" altLang="zh-CN" sz="1800">
                <a:latin typeface="Times New Roman" pitchFamily="18" charset="0"/>
                <a:ea typeface="幼圆" pitchFamily="49" charset="-122"/>
              </a:rPr>
            </a:br>
            <a:r>
              <a:rPr kumimoji="1" lang="zh-CN" altLang="en-US" sz="1800">
                <a:latin typeface="Times New Roman" pitchFamily="18" charset="0"/>
                <a:ea typeface="幼圆" pitchFamily="49" charset="-122"/>
              </a:rPr>
              <a:t>　　</a:t>
            </a:r>
            <a:r>
              <a:rPr kumimoji="1" lang="zh-CN" altLang="en-US" sz="1800">
                <a:solidFill>
                  <a:srgbClr val="003399"/>
                </a:solidFill>
                <a:latin typeface="Times New Roman" pitchFamily="18" charset="0"/>
                <a:ea typeface="幼圆" pitchFamily="49" charset="-122"/>
              </a:rPr>
              <a:t>最佳图搜索法</a:t>
            </a:r>
            <a:r>
              <a:rPr kumimoji="1" lang="en-US" altLang="zh-CN" sz="1800">
                <a:solidFill>
                  <a:srgbClr val="003399"/>
                </a:solidFill>
                <a:latin typeface="Times New Roman" pitchFamily="18" charset="0"/>
                <a:ea typeface="幼圆" pitchFamily="49" charset="-122"/>
              </a:rPr>
              <a:t>(A﹡)</a:t>
            </a:r>
            <a:br>
              <a:rPr kumimoji="1" lang="en-US" altLang="zh-CN" sz="1800">
                <a:solidFill>
                  <a:srgbClr val="003399"/>
                </a:solidFill>
                <a:latin typeface="Times New Roman" pitchFamily="18" charset="0"/>
                <a:ea typeface="幼圆" pitchFamily="49" charset="-122"/>
              </a:rPr>
            </a:br>
            <a:r>
              <a:rPr kumimoji="1" lang="en-US" altLang="zh-CN" sz="1800">
                <a:solidFill>
                  <a:srgbClr val="FF0000"/>
                </a:solidFill>
                <a:latin typeface="Times New Roman" pitchFamily="18" charset="0"/>
                <a:ea typeface="幼圆" pitchFamily="49" charset="-122"/>
              </a:rPr>
              <a:t>(3)</a:t>
            </a:r>
            <a:r>
              <a:rPr kumimoji="1" lang="zh-CN" altLang="en-US" sz="1800">
                <a:solidFill>
                  <a:srgbClr val="FF0000"/>
                </a:solidFill>
                <a:latin typeface="Times New Roman" pitchFamily="18" charset="0"/>
                <a:ea typeface="幼圆" pitchFamily="49" charset="-122"/>
              </a:rPr>
              <a:t>求与或关系解图的搜索法</a:t>
            </a:r>
            <a:br>
              <a:rPr kumimoji="1" lang="zh-CN" altLang="en-US" sz="1800">
                <a:solidFill>
                  <a:srgbClr val="FF0000"/>
                </a:solidFill>
                <a:latin typeface="Times New Roman" pitchFamily="18" charset="0"/>
                <a:ea typeface="幼圆" pitchFamily="49" charset="-122"/>
              </a:rPr>
            </a:br>
            <a:r>
              <a:rPr kumimoji="1" lang="zh-CN" altLang="en-US" sz="1800">
                <a:latin typeface="Times New Roman" pitchFamily="18" charset="0"/>
                <a:ea typeface="幼圆" pitchFamily="49" charset="-122"/>
              </a:rPr>
              <a:t>　　一般与或图搜索法</a:t>
            </a:r>
            <a:r>
              <a:rPr kumimoji="1" lang="en-US" altLang="zh-CN" sz="1800">
                <a:latin typeface="Times New Roman" pitchFamily="18" charset="0"/>
                <a:ea typeface="幼圆" pitchFamily="49" charset="-122"/>
              </a:rPr>
              <a:t>(AO﹡)</a:t>
            </a:r>
            <a:br>
              <a:rPr kumimoji="1" lang="en-US" altLang="zh-CN" sz="1800">
                <a:latin typeface="Times New Roman" pitchFamily="18" charset="0"/>
                <a:ea typeface="幼圆" pitchFamily="49" charset="-122"/>
              </a:rPr>
            </a:br>
            <a:r>
              <a:rPr kumimoji="1" lang="zh-CN" altLang="en-US" sz="1800">
                <a:latin typeface="Times New Roman" pitchFamily="18" charset="0"/>
                <a:ea typeface="幼圆" pitchFamily="49" charset="-122"/>
              </a:rPr>
              <a:t>　　极小极大法</a:t>
            </a:r>
            <a:r>
              <a:rPr kumimoji="1" lang="en-US" altLang="zh-CN" sz="1800">
                <a:latin typeface="Times New Roman" pitchFamily="18" charset="0"/>
                <a:ea typeface="幼圆" pitchFamily="49" charset="-122"/>
              </a:rPr>
              <a:t>(Minimax)</a:t>
            </a:r>
            <a:br>
              <a:rPr kumimoji="1" lang="en-US" altLang="zh-CN" sz="1800">
                <a:latin typeface="Times New Roman" pitchFamily="18" charset="0"/>
                <a:ea typeface="幼圆" pitchFamily="49" charset="-122"/>
              </a:rPr>
            </a:br>
            <a:r>
              <a:rPr kumimoji="1" lang="zh-CN" altLang="en-US" sz="1800">
                <a:latin typeface="Times New Roman" pitchFamily="18" charset="0"/>
                <a:ea typeface="幼圆" pitchFamily="49" charset="-122"/>
              </a:rPr>
              <a:t>　　</a:t>
            </a:r>
            <a:r>
              <a:rPr kumimoji="1" lang="en-US" altLang="zh-CN" sz="1800">
                <a:latin typeface="Times New Roman" pitchFamily="18" charset="0"/>
                <a:ea typeface="幼圆" pitchFamily="49" charset="-122"/>
              </a:rPr>
              <a:t>α</a:t>
            </a:r>
            <a:r>
              <a:rPr kumimoji="1" lang="zh-CN" altLang="en-US" sz="1800">
                <a:latin typeface="Times New Roman" pitchFamily="18" charset="0"/>
                <a:ea typeface="幼圆" pitchFamily="49" charset="-122"/>
              </a:rPr>
              <a:t>－</a:t>
            </a:r>
            <a:r>
              <a:rPr kumimoji="1" lang="en-US" altLang="zh-CN" sz="1800">
                <a:latin typeface="Times New Roman" pitchFamily="18" charset="0"/>
                <a:ea typeface="幼圆" pitchFamily="49" charset="-122"/>
              </a:rPr>
              <a:t>β</a:t>
            </a:r>
            <a:r>
              <a:rPr kumimoji="1" lang="zh-CN" altLang="en-US" sz="1800">
                <a:latin typeface="Times New Roman" pitchFamily="18" charset="0"/>
                <a:ea typeface="幼圆" pitchFamily="49" charset="-122"/>
              </a:rPr>
              <a:t>剪枝法</a:t>
            </a:r>
            <a:r>
              <a:rPr kumimoji="1" lang="en-US" altLang="zh-CN" sz="1800">
                <a:latin typeface="Times New Roman" pitchFamily="18" charset="0"/>
                <a:ea typeface="幼圆" pitchFamily="49" charset="-122"/>
              </a:rPr>
              <a:t>(Alpha-beta Pruning)</a:t>
            </a:r>
            <a:br>
              <a:rPr kumimoji="1" lang="en-US" altLang="zh-CN" sz="1800">
                <a:latin typeface="Times New Roman" pitchFamily="18" charset="0"/>
                <a:ea typeface="幼圆" pitchFamily="49" charset="-122"/>
              </a:rPr>
            </a:br>
            <a:r>
              <a:rPr kumimoji="1" lang="zh-CN" altLang="en-US" sz="1800">
                <a:latin typeface="Times New Roman" pitchFamily="18" charset="0"/>
                <a:ea typeface="幼圆" pitchFamily="49" charset="-122"/>
              </a:rPr>
              <a:t>　　</a:t>
            </a:r>
            <a:r>
              <a:rPr kumimoji="1" lang="zh-CN" altLang="en-US" sz="1800">
                <a:solidFill>
                  <a:srgbClr val="003399"/>
                </a:solidFill>
                <a:latin typeface="Times New Roman" pitchFamily="18" charset="0"/>
                <a:ea typeface="幼圆" pitchFamily="49" charset="-122"/>
              </a:rPr>
              <a:t>启发式</a:t>
            </a:r>
            <a:r>
              <a:rPr kumimoji="1" lang="zh-CN" altLang="en-US" sz="1800">
                <a:latin typeface="Times New Roman" pitchFamily="18" charset="0"/>
                <a:ea typeface="幼圆" pitchFamily="49" charset="-122"/>
              </a:rPr>
              <a:t>剪枝法</a:t>
            </a:r>
            <a:r>
              <a:rPr kumimoji="1" lang="en-US" altLang="zh-CN" sz="1800">
                <a:latin typeface="Times New Roman" pitchFamily="18" charset="0"/>
                <a:ea typeface="幼圆" pitchFamily="49" charset="-122"/>
              </a:rPr>
              <a:t>(Heuristic Pruning)</a:t>
            </a:r>
          </a:p>
        </p:txBody>
      </p:sp>
      <p:sp>
        <p:nvSpPr>
          <p:cNvPr id="17411" name="AutoShape 5"/>
          <p:cNvSpPr>
            <a:spLocks/>
          </p:cNvSpPr>
          <p:nvPr/>
        </p:nvSpPr>
        <p:spPr bwMode="auto">
          <a:xfrm>
            <a:off x="6057900" y="1711325"/>
            <a:ext cx="546100" cy="4564063"/>
          </a:xfrm>
          <a:prstGeom prst="rightBrace">
            <a:avLst>
              <a:gd name="adj1" fmla="val 69646"/>
              <a:gd name="adj2" fmla="val 50000"/>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kumimoji="1" lang="zh-CN" altLang="en-US" sz="2000">
              <a:solidFill>
                <a:srgbClr val="FFFF61"/>
              </a:solidFill>
              <a:latin typeface="Tahoma" pitchFamily="34" charset="0"/>
              <a:ea typeface="宋体" pitchFamily="2" charset="-122"/>
            </a:endParaRPr>
          </a:p>
        </p:txBody>
      </p:sp>
      <p:sp>
        <p:nvSpPr>
          <p:cNvPr id="17412" name="Text Box 7"/>
          <p:cNvSpPr txBox="1">
            <a:spLocks noChangeArrowheads="1"/>
          </p:cNvSpPr>
          <p:nvPr/>
        </p:nvSpPr>
        <p:spPr bwMode="auto">
          <a:xfrm>
            <a:off x="6729413" y="3294063"/>
            <a:ext cx="18700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000">
                <a:latin typeface="Tahoma" pitchFamily="34" charset="0"/>
                <a:ea typeface="宋体" pitchFamily="2" charset="-122"/>
              </a:rPr>
              <a:t>本章仅对其中几个基本搜索策略作进一步的讨论。</a:t>
            </a:r>
          </a:p>
        </p:txBody>
      </p:sp>
      <p:sp>
        <p:nvSpPr>
          <p:cNvPr id="17413"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搜索策略概述</a:t>
            </a:r>
            <a:endParaRPr lang="zh-CN" altLang="en-US" sz="2000" b="0">
              <a:solidFill>
                <a:srgbClr val="FFFF61"/>
              </a:solidFill>
              <a:latin typeface="幼圆" pitchFamily="49" charset="-122"/>
              <a:ea typeface="幼圆"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403350" y="1330325"/>
            <a:ext cx="80899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回溯策略属于盲目搜索的一种。所谓回溯策略，就是：</a:t>
            </a:r>
            <a:r>
              <a:rPr kumimoji="1" lang="zh-CN" altLang="en-US" sz="2000">
                <a:solidFill>
                  <a:srgbClr val="003399"/>
                </a:solidFill>
                <a:latin typeface="Times New Roman" pitchFamily="18" charset="0"/>
                <a:ea typeface="幼圆" pitchFamily="49" charset="-122"/>
              </a:rPr>
              <a:t>首先将规则给出一个固定的排序，</a:t>
            </a:r>
            <a:r>
              <a:rPr kumimoji="1" lang="zh-CN" altLang="en-US" sz="2000">
                <a:latin typeface="Times New Roman" pitchFamily="18" charset="0"/>
                <a:ea typeface="幼圆" pitchFamily="49" charset="-122"/>
              </a:rPr>
              <a:t>在搜索时，对当前状态</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搜索开始时，当前状态是初始状态</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依次检测每一条规则，在当前状态未使用过的规则中找到第一条可触发规则，被应用于当前状态，得到的新状态重新设置为当前状态，并重复以上搜索。</a:t>
            </a:r>
            <a:r>
              <a:rPr kumimoji="1" lang="zh-CN" altLang="en-US" sz="2000">
                <a:solidFill>
                  <a:srgbClr val="003399"/>
                </a:solidFill>
                <a:latin typeface="Times New Roman" pitchFamily="18" charset="0"/>
                <a:ea typeface="幼圆" pitchFamily="49" charset="-122"/>
              </a:rPr>
              <a:t>如果当前状态无规则可用，或者所有规则已经被试探过仍未找到问题的解，则将当前状态的前一个状态</a:t>
            </a:r>
            <a:r>
              <a:rPr kumimoji="1" lang="en-US" altLang="zh-CN" sz="2000">
                <a:solidFill>
                  <a:srgbClr val="003399"/>
                </a:solidFill>
                <a:latin typeface="Times New Roman" pitchFamily="18" charset="0"/>
                <a:ea typeface="幼圆" pitchFamily="49" charset="-122"/>
              </a:rPr>
              <a:t>(</a:t>
            </a:r>
            <a:r>
              <a:rPr kumimoji="1" lang="zh-CN" altLang="en-US" sz="2000">
                <a:solidFill>
                  <a:srgbClr val="003399"/>
                </a:solidFill>
                <a:latin typeface="Times New Roman" pitchFamily="18" charset="0"/>
                <a:ea typeface="幼圆" pitchFamily="49" charset="-122"/>
              </a:rPr>
              <a:t>即直接生成该状态的状态</a:t>
            </a:r>
            <a:r>
              <a:rPr kumimoji="1" lang="en-US" altLang="zh-CN" sz="2000">
                <a:solidFill>
                  <a:srgbClr val="003399"/>
                </a:solidFill>
                <a:latin typeface="Times New Roman" pitchFamily="18" charset="0"/>
                <a:ea typeface="幼圆" pitchFamily="49" charset="-122"/>
              </a:rPr>
              <a:t>)</a:t>
            </a:r>
            <a:r>
              <a:rPr kumimoji="1" lang="zh-CN" altLang="en-US" sz="2000">
                <a:solidFill>
                  <a:srgbClr val="003399"/>
                </a:solidFill>
                <a:latin typeface="Times New Roman" pitchFamily="18" charset="0"/>
                <a:ea typeface="幼圆" pitchFamily="49" charset="-122"/>
              </a:rPr>
              <a:t>设置为当前状态。</a:t>
            </a:r>
            <a:r>
              <a:rPr kumimoji="1" lang="zh-CN" altLang="en-US" sz="2000">
                <a:latin typeface="Times New Roman" pitchFamily="18" charset="0"/>
                <a:ea typeface="幼圆" pitchFamily="49" charset="-122"/>
              </a:rPr>
              <a:t>重复以上搜索，直到找到问题的解，或者试探了所有可能后仍找不到问题的解为止。</a:t>
            </a:r>
          </a:p>
          <a:p>
            <a:pPr algn="l" eaLnBrk="1" hangingPunct="1"/>
            <a:r>
              <a:rPr kumimoji="1" lang="zh-CN" altLang="en-US" sz="2000">
                <a:latin typeface="Times New Roman" pitchFamily="18" charset="0"/>
                <a:ea typeface="幼圆" pitchFamily="49" charset="-122"/>
              </a:rPr>
              <a:t>        递归是最简单的回溯。 </a:t>
            </a:r>
            <a:r>
              <a:rPr kumimoji="1" lang="en-US" altLang="zh-CN" sz="2000">
                <a:solidFill>
                  <a:srgbClr val="003399"/>
                </a:solidFill>
                <a:latin typeface="Tahoma" pitchFamily="34" charset="0"/>
                <a:ea typeface="宋体" pitchFamily="2" charset="-122"/>
              </a:rPr>
              <a:t>"</a:t>
            </a:r>
            <a:r>
              <a:rPr kumimoji="1" lang="zh-CN" altLang="en-US" sz="2000">
                <a:solidFill>
                  <a:srgbClr val="003399"/>
                </a:solidFill>
                <a:latin typeface="Tahoma" pitchFamily="34" charset="0"/>
                <a:ea typeface="宋体" pitchFamily="2" charset="-122"/>
              </a:rPr>
              <a:t>自己调用自己“</a:t>
            </a:r>
            <a:r>
              <a:rPr kumimoji="1" lang="en-US" altLang="zh-CN" sz="2000">
                <a:solidFill>
                  <a:srgbClr val="003399"/>
                </a:solidFill>
                <a:latin typeface="Tahoma" pitchFamily="34" charset="0"/>
                <a:ea typeface="宋体" pitchFamily="2" charset="-122"/>
              </a:rPr>
              <a:t>;"</a:t>
            </a:r>
            <a:r>
              <a:rPr kumimoji="1" lang="zh-CN" altLang="en-US" sz="2000">
                <a:solidFill>
                  <a:srgbClr val="003399"/>
                </a:solidFill>
                <a:latin typeface="Tahoma" pitchFamily="34" charset="0"/>
                <a:ea typeface="宋体" pitchFamily="2" charset="-122"/>
              </a:rPr>
              <a:t>从前有座山</a:t>
            </a:r>
            <a:r>
              <a:rPr kumimoji="1" lang="en-US" altLang="zh-CN" sz="2000">
                <a:solidFill>
                  <a:srgbClr val="003399"/>
                </a:solidFill>
                <a:latin typeface="Tahoma" pitchFamily="34" charset="0"/>
                <a:ea typeface="宋体" pitchFamily="2" charset="-122"/>
              </a:rPr>
              <a:t>……" </a:t>
            </a:r>
            <a:endParaRPr kumimoji="1" lang="en-US" altLang="zh-CN" sz="2000">
              <a:solidFill>
                <a:srgbClr val="003399"/>
              </a:solidFill>
              <a:latin typeface="Times New Roman" pitchFamily="18" charset="0"/>
              <a:ea typeface="幼圆" pitchFamily="49" charset="-122"/>
            </a:endParaRPr>
          </a:p>
          <a:p>
            <a:pPr algn="l" eaLnBrk="1" hangingPunct="1"/>
            <a:r>
              <a:rPr kumimoji="1" lang="en-US" altLang="zh-CN" sz="2000">
                <a:solidFill>
                  <a:srgbClr val="003399"/>
                </a:solidFill>
                <a:latin typeface="Tahoma" pitchFamily="34" charset="0"/>
                <a:ea typeface="宋体" pitchFamily="2" charset="-122"/>
              </a:rPr>
              <a:t>int abc(int n) { </a:t>
            </a:r>
            <a:br>
              <a:rPr kumimoji="1" lang="en-US" altLang="zh-CN" sz="2000">
                <a:solidFill>
                  <a:srgbClr val="003399"/>
                </a:solidFill>
                <a:latin typeface="Tahoma" pitchFamily="34" charset="0"/>
                <a:ea typeface="宋体" pitchFamily="2" charset="-122"/>
              </a:rPr>
            </a:br>
            <a:r>
              <a:rPr kumimoji="1" lang="en-US" altLang="zh-CN" sz="2000">
                <a:solidFill>
                  <a:srgbClr val="003399"/>
                </a:solidFill>
                <a:latin typeface="Tahoma" pitchFamily="34" charset="0"/>
                <a:ea typeface="宋体" pitchFamily="2" charset="-122"/>
              </a:rPr>
              <a:t>……</a:t>
            </a:r>
            <a:br>
              <a:rPr kumimoji="1" lang="en-US" altLang="zh-CN" sz="2000">
                <a:solidFill>
                  <a:srgbClr val="003399"/>
                </a:solidFill>
                <a:latin typeface="Tahoma" pitchFamily="34" charset="0"/>
                <a:ea typeface="宋体" pitchFamily="2" charset="-122"/>
              </a:rPr>
            </a:br>
            <a:r>
              <a:rPr kumimoji="1" lang="en-US" altLang="zh-CN" sz="2000">
                <a:solidFill>
                  <a:srgbClr val="003399"/>
                </a:solidFill>
                <a:latin typeface="Tahoma" pitchFamily="34" charset="0"/>
                <a:ea typeface="宋体" pitchFamily="2" charset="-122"/>
              </a:rPr>
              <a:t>abc(m);</a:t>
            </a:r>
            <a:br>
              <a:rPr kumimoji="1" lang="en-US" altLang="zh-CN" sz="2000">
                <a:solidFill>
                  <a:srgbClr val="003399"/>
                </a:solidFill>
                <a:latin typeface="Tahoma" pitchFamily="34" charset="0"/>
                <a:ea typeface="宋体" pitchFamily="2" charset="-122"/>
              </a:rPr>
            </a:br>
            <a:r>
              <a:rPr kumimoji="1" lang="en-US" altLang="zh-CN" sz="2000">
                <a:solidFill>
                  <a:srgbClr val="003399"/>
                </a:solidFill>
                <a:latin typeface="Tahoma" pitchFamily="34" charset="0"/>
                <a:ea typeface="宋体" pitchFamily="2" charset="-122"/>
              </a:rPr>
              <a:t>…… </a:t>
            </a:r>
            <a:br>
              <a:rPr kumimoji="1" lang="en-US" altLang="zh-CN" sz="2000">
                <a:solidFill>
                  <a:srgbClr val="003399"/>
                </a:solidFill>
                <a:latin typeface="Tahoma" pitchFamily="34" charset="0"/>
                <a:ea typeface="宋体" pitchFamily="2" charset="-122"/>
              </a:rPr>
            </a:br>
            <a:r>
              <a:rPr kumimoji="1" lang="en-US" altLang="zh-CN" sz="2000">
                <a:solidFill>
                  <a:srgbClr val="003399"/>
                </a:solidFill>
                <a:latin typeface="Tahoma" pitchFamily="34" charset="0"/>
                <a:ea typeface="宋体" pitchFamily="2" charset="-122"/>
              </a:rPr>
              <a:t> }</a:t>
            </a:r>
            <a:endParaRPr kumimoji="1" lang="en-US" altLang="zh-CN" sz="2000">
              <a:solidFill>
                <a:srgbClr val="003399"/>
              </a:solidFill>
              <a:latin typeface="Times New Roman" pitchFamily="18" charset="0"/>
              <a:ea typeface="幼圆" pitchFamily="49" charset="-122"/>
            </a:endParaRPr>
          </a:p>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下面给出一个利用递归求解一个链表长度的</a:t>
            </a:r>
            <a:r>
              <a:rPr kumimoji="1" lang="en-US" altLang="zh-CN" sz="2000">
                <a:latin typeface="Times New Roman" pitchFamily="18" charset="0"/>
                <a:ea typeface="幼圆" pitchFamily="49" charset="-122"/>
              </a:rPr>
              <a:t>C</a:t>
            </a:r>
            <a:r>
              <a:rPr kumimoji="1" lang="zh-CN" altLang="en-US" sz="2000">
                <a:latin typeface="Times New Roman" pitchFamily="18" charset="0"/>
                <a:ea typeface="幼圆" pitchFamily="49" charset="-122"/>
              </a:rPr>
              <a:t>＋＋程序。</a:t>
            </a:r>
          </a:p>
        </p:txBody>
      </p:sp>
      <p:sp>
        <p:nvSpPr>
          <p:cNvPr id="18435"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nvSpPr>
        <p:spPr bwMode="auto">
          <a:xfrm>
            <a:off x="9244013" y="6400800"/>
            <a:ext cx="579437" cy="381000"/>
          </a:xfrm>
          <a:prstGeom prst="rect">
            <a:avLst/>
          </a:prstGeom>
          <a:solidFill>
            <a:schemeClr val="bg1"/>
          </a:solidFill>
          <a:ln w="57150">
            <a:solidFill>
              <a:schemeClr val="hlink"/>
            </a:solidFill>
            <a:miter lim="800000"/>
            <a:headEnd/>
            <a:tailEnd/>
          </a:ln>
        </p:spPr>
        <p:txBody>
          <a:bodyPr wrap="none" anchor="ct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r" eaLnBrk="1" hangingPunct="1"/>
            <a:fld id="{0EAC6A68-C620-4B9E-B043-A2047B996894}" type="slidenum">
              <a:rPr kumimoji="1" lang="en-US" altLang="zh-CN" sz="1800" i="1">
                <a:solidFill>
                  <a:srgbClr val="FFFF61"/>
                </a:solidFill>
                <a:latin typeface="Tahoma" pitchFamily="34" charset="0"/>
                <a:ea typeface="宋体" pitchFamily="2" charset="-122"/>
              </a:rPr>
              <a:pPr algn="r" eaLnBrk="1" hangingPunct="1"/>
              <a:t>15</a:t>
            </a:fld>
            <a:endParaRPr kumimoji="1" lang="en-US" altLang="zh-CN" sz="1800" i="1">
              <a:solidFill>
                <a:srgbClr val="FFFF61"/>
              </a:solidFill>
              <a:latin typeface="Tahoma" pitchFamily="34" charset="0"/>
              <a:ea typeface="宋体" pitchFamily="2" charset="-122"/>
            </a:endParaRPr>
          </a:p>
        </p:txBody>
      </p:sp>
      <p:sp>
        <p:nvSpPr>
          <p:cNvPr id="19459" name="Text Box 3"/>
          <p:cNvSpPr txBox="1">
            <a:spLocks noChangeArrowheads="1"/>
          </p:cNvSpPr>
          <p:nvPr/>
        </p:nvSpPr>
        <p:spPr bwMode="auto">
          <a:xfrm>
            <a:off x="1149350" y="1460500"/>
            <a:ext cx="83089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Times New Roman" pitchFamily="18" charset="0"/>
                <a:ea typeface="幼圆" pitchFamily="49" charset="-122"/>
              </a:rPr>
              <a:t>例：求解一个链表长度的</a:t>
            </a:r>
            <a:r>
              <a:rPr kumimoji="1" lang="en-US" altLang="zh-CN" sz="2000">
                <a:solidFill>
                  <a:srgbClr val="003399"/>
                </a:solidFill>
                <a:latin typeface="Times New Roman" pitchFamily="18" charset="0"/>
                <a:ea typeface="幼圆" pitchFamily="49" charset="-122"/>
              </a:rPr>
              <a:t>C</a:t>
            </a:r>
            <a:r>
              <a:rPr kumimoji="1" lang="zh-CN" altLang="en-US" sz="2000">
                <a:solidFill>
                  <a:srgbClr val="003399"/>
                </a:solidFill>
                <a:latin typeface="Times New Roman" pitchFamily="18" charset="0"/>
                <a:ea typeface="幼圆" pitchFamily="49" charset="-122"/>
              </a:rPr>
              <a:t>＋＋程序。</a:t>
            </a:r>
            <a:br>
              <a:rPr kumimoji="1" lang="zh-CN" altLang="en-US" sz="2000">
                <a:solidFill>
                  <a:srgbClr val="003399"/>
                </a:solidFill>
                <a:latin typeface="Times New Roman" pitchFamily="18" charset="0"/>
                <a:ea typeface="幼圆" pitchFamily="49" charset="-122"/>
              </a:rPr>
            </a:br>
            <a:r>
              <a:rPr kumimoji="1" lang="en-US" altLang="zh-CN" sz="2000">
                <a:latin typeface="Times New Roman" pitchFamily="18" charset="0"/>
                <a:ea typeface="幼圆" pitchFamily="49" charset="-122"/>
              </a:rPr>
              <a:t>struct LIST                                 // </a:t>
            </a:r>
            <a:r>
              <a:rPr kumimoji="1" lang="zh-CN" altLang="en-US" sz="2000">
                <a:latin typeface="Times New Roman" pitchFamily="18" charset="0"/>
                <a:ea typeface="幼圆" pitchFamily="49" charset="-122"/>
              </a:rPr>
              <a:t>定义一个简单的链表结构</a:t>
            </a:r>
            <a:br>
              <a:rPr kumimoji="1" lang="zh-CN" altLang="en-US" sz="2000">
                <a:latin typeface="Times New Roman" pitchFamily="18" charset="0"/>
                <a:ea typeface="幼圆" pitchFamily="49" charset="-122"/>
              </a:rPr>
            </a:br>
            <a:r>
              <a:rPr kumimoji="1" lang="en-US" altLang="zh-CN" sz="2000">
                <a:latin typeface="Times New Roman" pitchFamily="18" charset="0"/>
                <a:ea typeface="幼圆" pitchFamily="49" charset="-122"/>
              </a:rPr>
              <a:t>{</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LIST *pNext;</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a:t>
            </a:r>
          </a:p>
          <a:p>
            <a:pPr algn="l" eaLnBrk="1" hangingPunct="1"/>
            <a:r>
              <a:rPr kumimoji="1" lang="en-US" altLang="zh-CN" sz="2000">
                <a:latin typeface="Times New Roman" pitchFamily="18" charset="0"/>
                <a:ea typeface="幼圆" pitchFamily="49" charset="-122"/>
              </a:rPr>
              <a:t>int ListLenght(LIST *pList)     // </a:t>
            </a:r>
            <a:r>
              <a:rPr kumimoji="1" lang="zh-CN" altLang="en-US" sz="2000">
                <a:latin typeface="Times New Roman" pitchFamily="18" charset="0"/>
                <a:ea typeface="幼圆" pitchFamily="49" charset="-122"/>
              </a:rPr>
              <a:t>递归定义函数</a:t>
            </a:r>
            <a:r>
              <a:rPr kumimoji="1" lang="en-US" altLang="zh-CN" sz="2000">
                <a:latin typeface="Times New Roman" pitchFamily="18" charset="0"/>
                <a:ea typeface="幼圆" pitchFamily="49" charset="-122"/>
              </a:rPr>
              <a:t>ListLenght</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                                    // </a:t>
            </a:r>
            <a:r>
              <a:rPr kumimoji="1" lang="zh-CN" altLang="en-US" sz="2000">
                <a:latin typeface="Times New Roman" pitchFamily="18" charset="0"/>
                <a:ea typeface="幼圆" pitchFamily="49" charset="-122"/>
              </a:rPr>
              <a:t>函数的功能是求解给定链表的长度</a:t>
            </a:r>
            <a:br>
              <a:rPr kumimoji="1" lang="zh-CN" altLang="en-US" sz="2000">
                <a:latin typeface="Times New Roman" pitchFamily="18" charset="0"/>
                <a:ea typeface="幼圆" pitchFamily="49" charset="-122"/>
              </a:rPr>
            </a:br>
            <a:r>
              <a:rPr kumimoji="1" lang="en-US" altLang="zh-CN" sz="2000">
                <a:latin typeface="Times New Roman" pitchFamily="18" charset="0"/>
                <a:ea typeface="幼圆" pitchFamily="49" charset="-122"/>
              </a:rPr>
              <a:t>{</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if (pList == NULL) return 0;</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                         // </a:t>
            </a:r>
            <a:r>
              <a:rPr kumimoji="1" lang="zh-CN" altLang="en-US" sz="2000">
                <a:latin typeface="Times New Roman" pitchFamily="18" charset="0"/>
                <a:ea typeface="幼圆" pitchFamily="49" charset="-122"/>
              </a:rPr>
              <a:t>递归的结束条件，一个空的链表长度定义为</a:t>
            </a:r>
            <a:r>
              <a:rPr kumimoji="1" lang="en-US" altLang="zh-CN" sz="2000">
                <a:latin typeface="Times New Roman" pitchFamily="18" charset="0"/>
                <a:ea typeface="幼圆" pitchFamily="49" charset="-122"/>
              </a:rPr>
              <a:t>0</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else return ListLenght(pList-&gt;pNext)+1;     // </a:t>
            </a:r>
            <a:r>
              <a:rPr kumimoji="1" lang="zh-CN" altLang="en-US" sz="2000">
                <a:latin typeface="Times New Roman" pitchFamily="18" charset="0"/>
                <a:ea typeface="幼圆" pitchFamily="49" charset="-122"/>
              </a:rPr>
              <a:t>递归调用</a:t>
            </a:r>
            <a:br>
              <a:rPr kumimoji="1" lang="zh-CN" altLang="en-US" sz="2000">
                <a:latin typeface="Times New Roman" pitchFamily="18" charset="0"/>
                <a:ea typeface="幼圆" pitchFamily="49" charset="-122"/>
              </a:rPr>
            </a:b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将求链表</a:t>
            </a:r>
            <a:r>
              <a:rPr kumimoji="1" lang="en-US" altLang="zh-CN" sz="2000">
                <a:latin typeface="Times New Roman" pitchFamily="18" charset="0"/>
                <a:ea typeface="幼圆" pitchFamily="49" charset="-122"/>
              </a:rPr>
              <a:t>pList</a:t>
            </a:r>
            <a:r>
              <a:rPr kumimoji="1" lang="zh-CN" altLang="en-US" sz="2000">
                <a:latin typeface="Times New Roman" pitchFamily="18" charset="0"/>
                <a:ea typeface="幼圆" pitchFamily="49" charset="-122"/>
              </a:rPr>
              <a:t>的长度问题，变换为求解</a:t>
            </a:r>
            <a:r>
              <a:rPr kumimoji="1" lang="en-US" altLang="zh-CN" sz="2000">
                <a:latin typeface="Times New Roman" pitchFamily="18" charset="0"/>
                <a:ea typeface="幼圆" pitchFamily="49" charset="-122"/>
              </a:rPr>
              <a:t>pList-&gt;pNext</a:t>
            </a:r>
            <a:r>
              <a:rPr kumimoji="1" lang="zh-CN" altLang="en-US" sz="2000">
                <a:latin typeface="Times New Roman" pitchFamily="18" charset="0"/>
                <a:ea typeface="幼圆" pitchFamily="49" charset="-122"/>
              </a:rPr>
              <a:t>的长度问题</a:t>
            </a:r>
            <a:br>
              <a:rPr kumimoji="1" lang="zh-CN" altLang="en-US" sz="2000">
                <a:latin typeface="Times New Roman" pitchFamily="18" charset="0"/>
                <a:ea typeface="幼圆" pitchFamily="49" charset="-122"/>
              </a:rPr>
            </a:br>
            <a:r>
              <a:rPr kumimoji="1" lang="en-US" altLang="zh-CN" sz="2000">
                <a:latin typeface="Times New Roman" pitchFamily="18" charset="0"/>
                <a:ea typeface="幼圆" pitchFamily="49" charset="-122"/>
              </a:rPr>
              <a:t>// pList</a:t>
            </a:r>
            <a:r>
              <a:rPr kumimoji="1" lang="zh-CN" altLang="en-US" sz="2000">
                <a:latin typeface="Times New Roman" pitchFamily="18" charset="0"/>
                <a:ea typeface="幼圆" pitchFamily="49" charset="-122"/>
              </a:rPr>
              <a:t>的长度等于</a:t>
            </a:r>
            <a:r>
              <a:rPr kumimoji="1" lang="en-US" altLang="zh-CN" sz="2000">
                <a:latin typeface="Times New Roman" pitchFamily="18" charset="0"/>
                <a:ea typeface="幼圆" pitchFamily="49" charset="-122"/>
              </a:rPr>
              <a:t>pList-&gt;pNext</a:t>
            </a:r>
            <a:r>
              <a:rPr kumimoji="1" lang="zh-CN" altLang="en-US" sz="2000">
                <a:latin typeface="Times New Roman" pitchFamily="18" charset="0"/>
                <a:ea typeface="幼圆" pitchFamily="49" charset="-122"/>
              </a:rPr>
              <a:t>的长度</a:t>
            </a:r>
            <a:r>
              <a:rPr kumimoji="1" lang="en-US" altLang="zh-CN" sz="2000">
                <a:latin typeface="Times New Roman" pitchFamily="18" charset="0"/>
                <a:ea typeface="幼圆" pitchFamily="49" charset="-122"/>
              </a:rPr>
              <a:t>+1</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a:t>
            </a:r>
          </a:p>
        </p:txBody>
      </p:sp>
      <p:sp>
        <p:nvSpPr>
          <p:cNvPr id="19460"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403350" y="1524000"/>
            <a:ext cx="80899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Times New Roman" pitchFamily="18" charset="0"/>
                <a:ea typeface="幼圆" pitchFamily="49" charset="-122"/>
              </a:rPr>
              <a:t>回溯的过程</a:t>
            </a:r>
            <a:r>
              <a:rPr kumimoji="1" lang="zh-CN" altLang="en-US" sz="2000">
                <a:solidFill>
                  <a:srgbClr val="FFFF13"/>
                </a:solidFill>
                <a:latin typeface="Times New Roman" pitchFamily="18" charset="0"/>
                <a:ea typeface="幼圆" pitchFamily="49" charset="-122"/>
              </a:rPr>
              <a:t>：</a:t>
            </a:r>
            <a:br>
              <a:rPr kumimoji="1" lang="zh-CN" altLang="en-US" sz="2000">
                <a:solidFill>
                  <a:srgbClr val="FFFF13"/>
                </a:solidFill>
                <a:latin typeface="Times New Roman" pitchFamily="18" charset="0"/>
                <a:ea typeface="幼圆" pitchFamily="49" charset="-122"/>
              </a:rPr>
            </a:br>
            <a:endParaRPr kumimoji="1" lang="zh-CN" altLang="en-US" sz="2000">
              <a:latin typeface="Times New Roman" pitchFamily="18" charset="0"/>
              <a:ea typeface="幼圆" pitchFamily="49" charset="-122"/>
            </a:endParaRPr>
          </a:p>
        </p:txBody>
      </p:sp>
      <p:pic>
        <p:nvPicPr>
          <p:cNvPr id="20483" name="Picture 6" descr="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1347788"/>
            <a:ext cx="3789363" cy="489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403350" y="1365250"/>
            <a:ext cx="80899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FF0000"/>
                </a:solidFill>
                <a:latin typeface="Times New Roman" pitchFamily="18" charset="0"/>
                <a:ea typeface="幼圆" pitchFamily="49" charset="-122"/>
              </a:rPr>
              <a:t>四皇后问题</a:t>
            </a:r>
          </a:p>
          <a:p>
            <a:pPr algn="l" eaLnBrk="1" hangingPunct="1"/>
            <a:r>
              <a:rPr kumimoji="1" lang="zh-CN" altLang="en-US" sz="2000">
                <a:latin typeface="Times New Roman" pitchFamily="18" charset="0"/>
                <a:ea typeface="幼圆" pitchFamily="49" charset="-122"/>
              </a:rPr>
              <a:t>　　在一个</a:t>
            </a:r>
            <a:r>
              <a:rPr kumimoji="1" lang="en-US" altLang="zh-CN" sz="2000">
                <a:latin typeface="Times New Roman" pitchFamily="18" charset="0"/>
                <a:ea typeface="幼圆" pitchFamily="49" charset="-122"/>
              </a:rPr>
              <a:t>4×4</a:t>
            </a:r>
            <a:r>
              <a:rPr kumimoji="1" lang="zh-CN" altLang="en-US" sz="2000">
                <a:latin typeface="Times New Roman" pitchFamily="18" charset="0"/>
                <a:ea typeface="幼圆" pitchFamily="49" charset="-122"/>
              </a:rPr>
              <a:t>的国际象棋棋盘上，一次一个地摆布四枚皇后棋子，摆好后要满足每行、每列和对角线上只允许出现一枚棋子，即棋子间不许相互俘获。下图给出棋盘的几个势态，其中</a:t>
            </a:r>
            <a:r>
              <a:rPr kumimoji="1" lang="en-US" altLang="zh-CN" sz="2000">
                <a:latin typeface="Times New Roman" pitchFamily="18" charset="0"/>
                <a:ea typeface="幼圆" pitchFamily="49" charset="-122"/>
              </a:rPr>
              <a:t>a</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b</a:t>
            </a:r>
            <a:r>
              <a:rPr kumimoji="1" lang="zh-CN" altLang="en-US" sz="2000">
                <a:latin typeface="Times New Roman" pitchFamily="18" charset="0"/>
                <a:ea typeface="幼圆" pitchFamily="49" charset="-122"/>
              </a:rPr>
              <a:t>满足目标条件，</a:t>
            </a:r>
            <a:r>
              <a:rPr kumimoji="1" lang="en-US" altLang="zh-CN" sz="2000">
                <a:latin typeface="Times New Roman" pitchFamily="18" charset="0"/>
                <a:ea typeface="幼圆" pitchFamily="49" charset="-122"/>
              </a:rPr>
              <a:t>c</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d</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e</a:t>
            </a:r>
            <a:r>
              <a:rPr kumimoji="1" lang="zh-CN" altLang="en-US" sz="2000">
                <a:latin typeface="Times New Roman" pitchFamily="18" charset="0"/>
                <a:ea typeface="幼圆" pitchFamily="49" charset="-122"/>
              </a:rPr>
              <a:t>为不合法状态，即不可能构成满足目标条件的中间势态。</a:t>
            </a:r>
            <a:br>
              <a:rPr kumimoji="1" lang="zh-CN" altLang="en-US" sz="2000">
                <a:latin typeface="Times New Roman" pitchFamily="18" charset="0"/>
                <a:ea typeface="幼圆" pitchFamily="49" charset="-122"/>
              </a:rPr>
            </a:br>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p:txBody>
      </p:sp>
      <p:pic>
        <p:nvPicPr>
          <p:cNvPr id="21507" name="Picture 7" descr="r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150" y="3276600"/>
            <a:ext cx="7758113"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1258888" y="1347788"/>
            <a:ext cx="8089900"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dirty="0">
                <a:solidFill>
                  <a:srgbClr val="FF0000"/>
                </a:solidFill>
                <a:latin typeface="Times New Roman" pitchFamily="18" charset="0"/>
                <a:ea typeface="幼圆" pitchFamily="49" charset="-122"/>
              </a:rPr>
              <a:t>四皇后问题</a:t>
            </a:r>
          </a:p>
          <a:p>
            <a:pPr algn="l" eaLnBrk="1" hangingPunct="1"/>
            <a:br>
              <a:rPr kumimoji="1" lang="zh-CN" altLang="en-US" sz="2000" dirty="0">
                <a:solidFill>
                  <a:srgbClr val="FF0000"/>
                </a:solidFill>
                <a:latin typeface="Times New Roman" pitchFamily="18" charset="0"/>
                <a:ea typeface="幼圆" pitchFamily="49" charset="-122"/>
              </a:rPr>
            </a:br>
            <a:endParaRPr kumimoji="1" lang="zh-CN" altLang="en-US" sz="2000" dirty="0">
              <a:solidFill>
                <a:srgbClr val="FF0000"/>
              </a:solidFill>
              <a:latin typeface="Times New Roman" pitchFamily="18" charset="0"/>
              <a:ea typeface="幼圆" pitchFamily="49" charset="-122"/>
            </a:endParaRPr>
          </a:p>
          <a:p>
            <a:pPr algn="l" eaLnBrk="1" hangingPunct="1"/>
            <a:endParaRPr kumimoji="1" lang="zh-CN" altLang="en-US" sz="2000" dirty="0">
              <a:latin typeface="Times New Roman" pitchFamily="18" charset="0"/>
              <a:ea typeface="幼圆" pitchFamily="49" charset="-122"/>
            </a:endParaRPr>
          </a:p>
          <a:p>
            <a:pPr algn="l" eaLnBrk="1" hangingPunct="1"/>
            <a:endParaRPr kumimoji="1" lang="zh-CN" altLang="en-US" sz="2000" dirty="0">
              <a:latin typeface="Times New Roman" pitchFamily="18" charset="0"/>
              <a:ea typeface="幼圆" pitchFamily="49" charset="-122"/>
            </a:endParaRPr>
          </a:p>
          <a:p>
            <a:pPr algn="l" eaLnBrk="1" hangingPunct="1"/>
            <a:endParaRPr kumimoji="1" lang="en-US" altLang="zh-CN" sz="2000" dirty="0">
              <a:latin typeface="Times New Roman" pitchFamily="18" charset="0"/>
              <a:ea typeface="幼圆" pitchFamily="49" charset="-122"/>
            </a:endParaRPr>
          </a:p>
          <a:p>
            <a:pPr algn="l" eaLnBrk="1" hangingPunct="1"/>
            <a:endParaRPr kumimoji="1" lang="en-US" altLang="zh-CN" sz="2000" dirty="0">
              <a:latin typeface="Times New Roman" pitchFamily="18" charset="0"/>
              <a:ea typeface="幼圆" pitchFamily="49" charset="-122"/>
            </a:endParaRPr>
          </a:p>
          <a:p>
            <a:pPr algn="l" eaLnBrk="1" hangingPunct="1"/>
            <a:endParaRPr kumimoji="1" lang="zh-CN" altLang="en-US" sz="2000" dirty="0">
              <a:latin typeface="Times New Roman" pitchFamily="18" charset="0"/>
              <a:ea typeface="幼圆" pitchFamily="49" charset="-122"/>
            </a:endParaRPr>
          </a:p>
          <a:p>
            <a:pPr algn="l" eaLnBrk="1" hangingPunct="1"/>
            <a:endParaRPr kumimoji="1" lang="zh-CN" altLang="en-US" sz="2000" dirty="0">
              <a:latin typeface="Times New Roman" pitchFamily="18" charset="0"/>
              <a:ea typeface="幼圆" pitchFamily="49" charset="-122"/>
            </a:endParaRPr>
          </a:p>
          <a:p>
            <a:pPr algn="l" eaLnBrk="1" hangingPunct="1"/>
            <a:endParaRPr kumimoji="1" lang="zh-CN" altLang="en-US" sz="2000" dirty="0">
              <a:latin typeface="Times New Roman" pitchFamily="18" charset="0"/>
              <a:ea typeface="幼圆" pitchFamily="49" charset="-122"/>
            </a:endParaRPr>
          </a:p>
          <a:p>
            <a:pPr algn="l" eaLnBrk="1" hangingPunct="1"/>
            <a:r>
              <a:rPr kumimoji="1" lang="zh-CN" altLang="en-US" sz="2000" dirty="0">
                <a:latin typeface="Times New Roman" pitchFamily="18" charset="0"/>
                <a:ea typeface="幼圆" pitchFamily="49" charset="-122"/>
              </a:rPr>
              <a:t>        图中</a:t>
            </a:r>
            <a:r>
              <a:rPr kumimoji="1" lang="en-US" altLang="zh-CN" sz="2000" dirty="0">
                <a:latin typeface="Times New Roman" pitchFamily="18" charset="0"/>
                <a:ea typeface="幼圆" pitchFamily="49" charset="-122"/>
              </a:rPr>
              <a:t>a</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b</a:t>
            </a:r>
            <a:r>
              <a:rPr kumimoji="1" lang="zh-CN" altLang="en-US" sz="2000" dirty="0">
                <a:latin typeface="Times New Roman" pitchFamily="18" charset="0"/>
                <a:ea typeface="幼圆" pitchFamily="49" charset="-122"/>
              </a:rPr>
              <a:t>分别记为</a:t>
            </a:r>
            <a:r>
              <a:rPr kumimoji="1" lang="en-US" altLang="zh-CN" sz="2000" dirty="0">
                <a:latin typeface="Times New Roman" pitchFamily="18" charset="0"/>
                <a:ea typeface="幼圆" pitchFamily="49" charset="-122"/>
              </a:rPr>
              <a:t>DATA=(12, 24, 31, 43)</a:t>
            </a:r>
            <a:r>
              <a:rPr kumimoji="1" lang="zh-CN" altLang="en-US" sz="2000" dirty="0">
                <a:latin typeface="Times New Roman" pitchFamily="18" charset="0"/>
                <a:ea typeface="幼圆" pitchFamily="49" charset="-122"/>
              </a:rPr>
              <a:t>和</a:t>
            </a:r>
            <a:r>
              <a:rPr kumimoji="1" lang="en-US" altLang="zh-CN" sz="2000" dirty="0">
                <a:latin typeface="Times New Roman" pitchFamily="18" charset="0"/>
                <a:ea typeface="幼圆" pitchFamily="49" charset="-122"/>
              </a:rPr>
              <a:t>(13, 21, 34, 42)</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c</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d</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e</a:t>
            </a:r>
            <a:r>
              <a:rPr kumimoji="1" lang="zh-CN" altLang="en-US" sz="2000" dirty="0">
                <a:latin typeface="Times New Roman" pitchFamily="18" charset="0"/>
                <a:ea typeface="幼圆" pitchFamily="49" charset="-122"/>
              </a:rPr>
              <a:t>分别记为</a:t>
            </a:r>
            <a:r>
              <a:rPr kumimoji="1" lang="en-US" altLang="zh-CN" sz="2000" dirty="0">
                <a:latin typeface="Times New Roman" pitchFamily="18" charset="0"/>
                <a:ea typeface="幼圆" pitchFamily="49" charset="-122"/>
              </a:rPr>
              <a:t>(11, 21)</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(11 22)</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(11, 23, 31)</a:t>
            </a:r>
            <a:r>
              <a:rPr kumimoji="1" lang="zh-CN" altLang="en-US" sz="2000" dirty="0">
                <a:latin typeface="Times New Roman" pitchFamily="18" charset="0"/>
                <a:ea typeface="幼圆" pitchFamily="49" charset="-122"/>
              </a:rPr>
              <a:t>等等。</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规则集：</a:t>
            </a:r>
            <a:r>
              <a:rPr kumimoji="1" lang="en-US" altLang="zh-CN" sz="2000" dirty="0">
                <a:latin typeface="Times New Roman" pitchFamily="18" charset="0"/>
                <a:ea typeface="幼圆" pitchFamily="49" charset="-122"/>
              </a:rPr>
              <a:t>if 1≤i≤4   AND Length(DATA)</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i-1</a:t>
            </a:r>
            <a:br>
              <a:rPr kumimoji="1" lang="en-US" altLang="zh-CN" sz="2000" dirty="0">
                <a:latin typeface="Times New Roman" pitchFamily="18" charset="0"/>
                <a:ea typeface="幼圆" pitchFamily="49" charset="-122"/>
              </a:rPr>
            </a:br>
            <a:r>
              <a:rPr kumimoji="1" lang="en-US" altLang="zh-CN" sz="2000" dirty="0">
                <a:latin typeface="Times New Roman" pitchFamily="18" charset="0"/>
                <a:ea typeface="幼圆" pitchFamily="49" charset="-122"/>
              </a:rPr>
              <a:t>                        then APPEND (DATA (</a:t>
            </a:r>
            <a:r>
              <a:rPr kumimoji="1" lang="en-US" altLang="zh-CN" sz="2000" dirty="0" err="1">
                <a:latin typeface="Times New Roman" pitchFamily="18" charset="0"/>
                <a:ea typeface="幼圆" pitchFamily="49" charset="-122"/>
              </a:rPr>
              <a:t>ij</a:t>
            </a:r>
            <a:r>
              <a:rPr kumimoji="1" lang="en-US" altLang="zh-CN" sz="2000" dirty="0">
                <a:latin typeface="Times New Roman" pitchFamily="18" charset="0"/>
                <a:ea typeface="幼圆" pitchFamily="49" charset="-122"/>
              </a:rPr>
              <a:t>)) (1≤j≤4)</a:t>
            </a:r>
            <a:br>
              <a:rPr kumimoji="1" lang="en-US" altLang="zh-CN"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共</a:t>
            </a:r>
            <a:r>
              <a:rPr kumimoji="1" lang="en-US" altLang="zh-CN" sz="2000" dirty="0">
                <a:latin typeface="Times New Roman" pitchFamily="18" charset="0"/>
                <a:ea typeface="幼圆" pitchFamily="49" charset="-122"/>
              </a:rPr>
              <a:t>16</a:t>
            </a:r>
            <a:r>
              <a:rPr kumimoji="1" lang="zh-CN" altLang="en-US" sz="2000" dirty="0">
                <a:latin typeface="Times New Roman" pitchFamily="18" charset="0"/>
                <a:ea typeface="幼圆" pitchFamily="49" charset="-122"/>
              </a:rPr>
              <a:t>条规则，每条规则</a:t>
            </a:r>
            <a:r>
              <a:rPr kumimoji="1" lang="en-US" altLang="zh-CN" sz="2000" dirty="0" err="1">
                <a:latin typeface="Times New Roman" pitchFamily="18" charset="0"/>
                <a:ea typeface="幼圆" pitchFamily="49" charset="-122"/>
              </a:rPr>
              <a:t>R</a:t>
            </a:r>
            <a:r>
              <a:rPr kumimoji="1" lang="en-US" altLang="zh-CN" sz="2000" baseline="-25000" dirty="0" err="1">
                <a:latin typeface="Times New Roman" pitchFamily="18" charset="0"/>
                <a:ea typeface="幼圆" pitchFamily="49" charset="-122"/>
              </a:rPr>
              <a:t>ij</a:t>
            </a:r>
            <a:r>
              <a:rPr kumimoji="1" lang="zh-CN" altLang="en-US" sz="2000" dirty="0">
                <a:latin typeface="Times New Roman" pitchFamily="18" charset="0"/>
                <a:ea typeface="幼圆" pitchFamily="49" charset="-122"/>
              </a:rPr>
              <a:t>表示满足前提条件下，在</a:t>
            </a:r>
            <a:r>
              <a:rPr kumimoji="1" lang="en-US" altLang="zh-CN" sz="2000" dirty="0" err="1">
                <a:latin typeface="Times New Roman" pitchFamily="18" charset="0"/>
                <a:ea typeface="幼圆" pitchFamily="49" charset="-122"/>
              </a:rPr>
              <a:t>ij</a:t>
            </a:r>
            <a:r>
              <a:rPr kumimoji="1" lang="zh-CN" altLang="en-US" sz="2000" dirty="0">
                <a:latin typeface="Times New Roman" pitchFamily="18" charset="0"/>
                <a:ea typeface="幼圆" pitchFamily="49" charset="-122"/>
              </a:rPr>
              <a:t>处放一子。 </a:t>
            </a:r>
          </a:p>
          <a:p>
            <a:pPr algn="l" eaLnBrk="1" hangingPunct="1"/>
            <a:r>
              <a:rPr kumimoji="1" lang="en-US" altLang="zh-CN" sz="2000" dirty="0">
                <a:latin typeface="Tahoma" pitchFamily="34" charset="0"/>
                <a:ea typeface="宋体" pitchFamily="2" charset="-122"/>
              </a:rPr>
              <a:t>APPEND</a:t>
            </a:r>
            <a:r>
              <a:rPr kumimoji="1" lang="zh-CN" altLang="en-US" sz="2000" dirty="0">
                <a:latin typeface="Tahoma" pitchFamily="34" charset="0"/>
                <a:ea typeface="宋体" pitchFamily="2" charset="-122"/>
              </a:rPr>
              <a:t>：搜索路径</a:t>
            </a:r>
          </a:p>
        </p:txBody>
      </p:sp>
      <p:pic>
        <p:nvPicPr>
          <p:cNvPr id="22531" name="Picture 7" descr="r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830388"/>
            <a:ext cx="7889875"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243013" y="1524000"/>
            <a:ext cx="8250237"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综合数据库：</a:t>
            </a:r>
            <a:r>
              <a:rPr kumimoji="1" lang="en-US" altLang="zh-CN" sz="2000">
                <a:latin typeface="Times New Roman" pitchFamily="18" charset="0"/>
                <a:ea typeface="幼圆" pitchFamily="49" charset="-122"/>
              </a:rPr>
              <a:t>DATA</a:t>
            </a:r>
            <a:r>
              <a:rPr kumimoji="1" lang="zh-CN" altLang="en-US" sz="2000">
                <a:latin typeface="Times New Roman" pitchFamily="18" charset="0"/>
                <a:ea typeface="幼圆" pitchFamily="49" charset="-122"/>
              </a:rPr>
              <a:t>表中的元素                            。</a:t>
            </a:r>
            <a:r>
              <a:rPr kumimoji="1" lang="en-US" altLang="zh-CN" sz="2000">
                <a:latin typeface="Times New Roman" pitchFamily="18" charset="0"/>
                <a:ea typeface="幼圆" pitchFamily="49" charset="-122"/>
              </a:rPr>
              <a:t>DATA</a:t>
            </a:r>
            <a:r>
              <a:rPr kumimoji="1" lang="zh-CN" altLang="en-US" sz="2000">
                <a:latin typeface="Times New Roman" pitchFamily="18" charset="0"/>
                <a:ea typeface="幼圆" pitchFamily="49" charset="-122"/>
              </a:rPr>
              <a:t>非空时，其元素表示棋子所在的行和列。因只有</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个棋子，故表元素个数最多为</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a:t>
            </a: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latin typeface="Tahoma" pitchFamily="34" charset="0"/>
                <a:ea typeface="宋体" pitchFamily="2" charset="-122"/>
              </a:rPr>
              <a:t>固定排序搜索树 </a:t>
            </a:r>
          </a:p>
        </p:txBody>
      </p:sp>
      <p:pic>
        <p:nvPicPr>
          <p:cNvPr id="23555" name="Picture 6" descr="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663" y="1539875"/>
            <a:ext cx="15589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8" descr="r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863" y="2220913"/>
            <a:ext cx="5218112"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8"/>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1830388" y="2522538"/>
            <a:ext cx="6865937"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spcBef>
                <a:spcPct val="20000"/>
              </a:spcBef>
              <a:buClr>
                <a:schemeClr val="accent1"/>
              </a:buClr>
              <a:buSzPct val="90000"/>
              <a:buFont typeface="Monotype Sorts" pitchFamily="2" charset="2"/>
              <a:buNone/>
            </a:pPr>
            <a:r>
              <a:rPr kumimoji="1" lang="zh-CN" altLang="en-US" sz="6600">
                <a:latin typeface="微软雅黑" pitchFamily="34" charset="-122"/>
              </a:rPr>
              <a:t>第三章 搜索策略</a:t>
            </a:r>
          </a:p>
          <a:p>
            <a:pPr>
              <a:spcBef>
                <a:spcPct val="20000"/>
              </a:spcBef>
              <a:buClr>
                <a:schemeClr val="accent1"/>
              </a:buClr>
              <a:buSzPct val="90000"/>
              <a:buFont typeface="Monotype Sorts" pitchFamily="2" charset="2"/>
              <a:buNone/>
            </a:pPr>
            <a:endParaRPr kumimoji="1" lang="zh-CN" altLang="en-US" sz="6600">
              <a:latin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130300" y="1347788"/>
            <a:ext cx="836295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可以想象，如果当把一个皇后放在棋盘的某个位置后，它所影响的棋盘位置数少，那么给以后放皇后留有的余地就大，找到解的可能行也大；反之留有的余地就小，找到解的可能行也小。如下图所示，</a:t>
            </a:r>
            <a:r>
              <a:rPr kumimoji="1" lang="en-US" altLang="zh-CN" sz="2000">
                <a:latin typeface="Times New Roman" pitchFamily="18" charset="0"/>
                <a:ea typeface="幼圆" pitchFamily="49" charset="-122"/>
              </a:rPr>
              <a:t>(a)</a:t>
            </a:r>
            <a:r>
              <a:rPr kumimoji="1" lang="zh-CN" altLang="en-US" sz="2000">
                <a:latin typeface="Times New Roman" pitchFamily="18" charset="0"/>
                <a:ea typeface="幼圆" pitchFamily="49" charset="-122"/>
              </a:rPr>
              <a:t>图皇后所影响的最长对角线是</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，而</a:t>
            </a:r>
            <a:r>
              <a:rPr kumimoji="1" lang="en-US" altLang="zh-CN" sz="2000">
                <a:latin typeface="Times New Roman" pitchFamily="18" charset="0"/>
                <a:ea typeface="幼圆" pitchFamily="49" charset="-122"/>
              </a:rPr>
              <a:t>(b)</a:t>
            </a:r>
            <a:r>
              <a:rPr kumimoji="1" lang="zh-CN" altLang="en-US" sz="2000">
                <a:latin typeface="Times New Roman" pitchFamily="18" charset="0"/>
                <a:ea typeface="幼圆" pitchFamily="49" charset="-122"/>
              </a:rPr>
              <a:t>图皇后所影响的最长对角线是</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，显然在</a:t>
            </a:r>
            <a:r>
              <a:rPr kumimoji="1" lang="en-US" altLang="zh-CN" sz="2000">
                <a:latin typeface="Times New Roman" pitchFamily="18" charset="0"/>
                <a:ea typeface="幼圆" pitchFamily="49" charset="-122"/>
              </a:rPr>
              <a:t>(b)</a:t>
            </a:r>
            <a:r>
              <a:rPr kumimoji="1" lang="zh-CN" altLang="en-US" sz="2000">
                <a:latin typeface="Times New Roman" pitchFamily="18" charset="0"/>
                <a:ea typeface="幼圆" pitchFamily="49" charset="-122"/>
              </a:rPr>
              <a:t>图位置放置皇后找到解的可能性大于</a:t>
            </a:r>
            <a:r>
              <a:rPr kumimoji="1" lang="en-US" altLang="zh-CN" sz="2000">
                <a:latin typeface="Times New Roman" pitchFamily="18" charset="0"/>
                <a:ea typeface="幼圆" pitchFamily="49" charset="-122"/>
              </a:rPr>
              <a:t>(a)</a:t>
            </a:r>
            <a:r>
              <a:rPr kumimoji="1" lang="zh-CN" altLang="en-US" sz="2000">
                <a:latin typeface="Times New Roman" pitchFamily="18" charset="0"/>
                <a:ea typeface="幼圆" pitchFamily="49" charset="-122"/>
              </a:rPr>
              <a:t>图位置。引入这样的信息对可应用规则集进行动态排序，可以加快找到解的速度，这便是知识的利用。 </a:t>
            </a:r>
          </a:p>
          <a:p>
            <a:pPr algn="l" eaLnBrk="1" hangingPunct="1"/>
            <a:r>
              <a:rPr kumimoji="1" lang="zh-CN" altLang="en-US" sz="2000">
                <a:latin typeface="Times New Roman" pitchFamily="18" charset="0"/>
                <a:ea typeface="幼圆" pitchFamily="49" charset="-122"/>
              </a:rPr>
              <a:t>        我们可以定义一个对角线函数</a:t>
            </a:r>
            <a:r>
              <a:rPr kumimoji="1" lang="en-US" altLang="zh-CN" sz="2000">
                <a:latin typeface="Times New Roman" pitchFamily="18" charset="0"/>
                <a:ea typeface="幼圆" pitchFamily="49" charset="-122"/>
              </a:rPr>
              <a:t>diag(i</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j)</a:t>
            </a:r>
            <a:r>
              <a:rPr kumimoji="1" lang="zh-CN" altLang="en-US" sz="2000">
                <a:latin typeface="Times New Roman" pitchFamily="18" charset="0"/>
                <a:ea typeface="幼圆" pitchFamily="49" charset="-122"/>
              </a:rPr>
              <a:t>。该函数可计算出过棋盘上</a:t>
            </a:r>
            <a:r>
              <a:rPr kumimoji="1" lang="en-US" altLang="zh-CN" sz="2000">
                <a:latin typeface="Times New Roman" pitchFamily="18" charset="0"/>
                <a:ea typeface="幼圆" pitchFamily="49" charset="-122"/>
              </a:rPr>
              <a:t>ij</a:t>
            </a:r>
            <a:r>
              <a:rPr kumimoji="1" lang="zh-CN" altLang="en-US" sz="2000">
                <a:latin typeface="Times New Roman" pitchFamily="18" charset="0"/>
                <a:ea typeface="幼圆" pitchFamily="49" charset="-122"/>
              </a:rPr>
              <a:t>单元的最长的对角线长度，通过比较不同单元的</a:t>
            </a:r>
            <a:r>
              <a:rPr kumimoji="1" lang="en-US" altLang="zh-CN" sz="2000">
                <a:latin typeface="Times New Roman" pitchFamily="18" charset="0"/>
                <a:ea typeface="幼圆" pitchFamily="49" charset="-122"/>
              </a:rPr>
              <a:t>diag(i</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j)</a:t>
            </a:r>
            <a:r>
              <a:rPr kumimoji="1" lang="zh-CN" altLang="en-US" sz="2000">
                <a:latin typeface="Times New Roman" pitchFamily="18" charset="0"/>
                <a:ea typeface="幼圆" pitchFamily="49" charset="-122"/>
              </a:rPr>
              <a:t>函数值来决定 的排序，选取长度值最小的。</a:t>
            </a:r>
          </a:p>
        </p:txBody>
      </p:sp>
      <p:pic>
        <p:nvPicPr>
          <p:cNvPr id="24579" name="Picture 6" descr="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4140200"/>
            <a:ext cx="49403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
        <p:nvSpPr>
          <p:cNvPr id="25603" name="Text Box 3"/>
          <p:cNvSpPr txBox="1">
            <a:spLocks noChangeArrowheads="1"/>
          </p:cNvSpPr>
          <p:nvPr/>
        </p:nvSpPr>
        <p:spPr bwMode="auto">
          <a:xfrm>
            <a:off x="2641600" y="1146175"/>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pic>
        <p:nvPicPr>
          <p:cNvPr id="256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2662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3"/>
          <p:cNvSpPr txBox="1">
            <a:spLocks noChangeArrowheads="1"/>
          </p:cNvSpPr>
          <p:nvPr/>
        </p:nvSpPr>
        <p:spPr bwMode="auto">
          <a:xfrm>
            <a:off x="2641600" y="1146175"/>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26629" name="Text Box 5"/>
          <p:cNvSpPr txBox="1">
            <a:spLocks noChangeArrowheads="1"/>
          </p:cNvSpPr>
          <p:nvPr/>
        </p:nvSpPr>
        <p:spPr bwMode="auto">
          <a:xfrm>
            <a:off x="1289050" y="202247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solidFill>
                  <a:schemeClr val="tx2"/>
                </a:solidFill>
                <a:latin typeface="Times New Roman" pitchFamily="18" charset="0"/>
                <a:ea typeface="宋体" pitchFamily="2" charset="-122"/>
              </a:rPr>
              <a:t>((1,1))</a:t>
            </a:r>
            <a:endParaRPr kumimoji="1" lang="zh-CN" altLang="en-US" sz="2400" b="0">
              <a:latin typeface="Times New Roman" pitchFamily="18" charset="0"/>
              <a:ea typeface="宋体" pitchFamily="2" charset="-122"/>
            </a:endParaRPr>
          </a:p>
        </p:txBody>
      </p:sp>
      <p:sp>
        <p:nvSpPr>
          <p:cNvPr id="26630" name="Line 6"/>
          <p:cNvSpPr>
            <a:spLocks noChangeShapeType="1"/>
          </p:cNvSpPr>
          <p:nvPr/>
        </p:nvSpPr>
        <p:spPr bwMode="auto">
          <a:xfrm flipH="1">
            <a:off x="1924050" y="1565275"/>
            <a:ext cx="74295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1" name="Text Box 4"/>
          <p:cNvSpPr txBox="1">
            <a:spLocks noChangeArrowheads="1"/>
          </p:cNvSpPr>
          <p:nvPr/>
        </p:nvSpPr>
        <p:spPr bwMode="auto">
          <a:xfrm>
            <a:off x="5530850" y="3048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2765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3"/>
          <p:cNvSpPr txBox="1">
            <a:spLocks noChangeArrowheads="1"/>
          </p:cNvSpPr>
          <p:nvPr/>
        </p:nvSpPr>
        <p:spPr bwMode="auto">
          <a:xfrm>
            <a:off x="2641600" y="1146175"/>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27653" name="Text Box 4"/>
          <p:cNvSpPr txBox="1">
            <a:spLocks noChangeArrowheads="1"/>
          </p:cNvSpPr>
          <p:nvPr/>
        </p:nvSpPr>
        <p:spPr bwMode="auto">
          <a:xfrm>
            <a:off x="5530850" y="3048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27654" name="Text Box 5"/>
          <p:cNvSpPr txBox="1">
            <a:spLocks noChangeArrowheads="1"/>
          </p:cNvSpPr>
          <p:nvPr/>
        </p:nvSpPr>
        <p:spPr bwMode="auto">
          <a:xfrm>
            <a:off x="6851650" y="8382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27655" name="Text Box 6"/>
          <p:cNvSpPr txBox="1">
            <a:spLocks noChangeArrowheads="1"/>
          </p:cNvSpPr>
          <p:nvPr/>
        </p:nvSpPr>
        <p:spPr bwMode="auto">
          <a:xfrm>
            <a:off x="1289050" y="202247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27656" name="Line 7"/>
          <p:cNvSpPr>
            <a:spLocks noChangeShapeType="1"/>
          </p:cNvSpPr>
          <p:nvPr/>
        </p:nvSpPr>
        <p:spPr bwMode="auto">
          <a:xfrm flipH="1">
            <a:off x="1841500" y="1565275"/>
            <a:ext cx="8255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7" name="Text Box 8"/>
          <p:cNvSpPr txBox="1">
            <a:spLocks noChangeArrowheads="1"/>
          </p:cNvSpPr>
          <p:nvPr/>
        </p:nvSpPr>
        <p:spPr bwMode="auto">
          <a:xfrm>
            <a:off x="1084263" y="32416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solidFill>
                  <a:schemeClr val="tx2"/>
                </a:solidFill>
                <a:latin typeface="Times New Roman" pitchFamily="18" charset="0"/>
                <a:ea typeface="宋体" pitchFamily="2" charset="-122"/>
              </a:rPr>
              <a:t>((1,1) (2,3))</a:t>
            </a:r>
            <a:endParaRPr kumimoji="1" lang="zh-CN" altLang="en-US" sz="2400" b="0">
              <a:latin typeface="Times New Roman" pitchFamily="18" charset="0"/>
              <a:ea typeface="宋体" pitchFamily="2" charset="-122"/>
            </a:endParaRPr>
          </a:p>
        </p:txBody>
      </p:sp>
      <p:sp>
        <p:nvSpPr>
          <p:cNvPr id="27658" name="Line 9"/>
          <p:cNvSpPr>
            <a:spLocks noChangeShapeType="1"/>
          </p:cNvSpPr>
          <p:nvPr/>
        </p:nvSpPr>
        <p:spPr bwMode="auto">
          <a:xfrm>
            <a:off x="1676400" y="2555875"/>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1"/>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2867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3"/>
          <p:cNvSpPr txBox="1">
            <a:spLocks noChangeArrowheads="1"/>
          </p:cNvSpPr>
          <p:nvPr/>
        </p:nvSpPr>
        <p:spPr bwMode="auto">
          <a:xfrm>
            <a:off x="2641600" y="1146175"/>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28677" name="Text Box 4"/>
          <p:cNvSpPr txBox="1">
            <a:spLocks noChangeArrowheads="1"/>
          </p:cNvSpPr>
          <p:nvPr/>
        </p:nvSpPr>
        <p:spPr bwMode="auto">
          <a:xfrm>
            <a:off x="5530850" y="3048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28678" name="Text Box 5"/>
          <p:cNvSpPr txBox="1">
            <a:spLocks noChangeArrowheads="1"/>
          </p:cNvSpPr>
          <p:nvPr/>
        </p:nvSpPr>
        <p:spPr bwMode="auto">
          <a:xfrm>
            <a:off x="1289050" y="202247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28679" name="Line 6"/>
          <p:cNvSpPr>
            <a:spLocks noChangeShapeType="1"/>
          </p:cNvSpPr>
          <p:nvPr/>
        </p:nvSpPr>
        <p:spPr bwMode="auto">
          <a:xfrm flipH="1">
            <a:off x="1841500" y="1565275"/>
            <a:ext cx="8255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Text Box 7"/>
          <p:cNvSpPr txBox="1">
            <a:spLocks noChangeArrowheads="1"/>
          </p:cNvSpPr>
          <p:nvPr/>
        </p:nvSpPr>
        <p:spPr bwMode="auto">
          <a:xfrm>
            <a:off x="1084263" y="32416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28681" name="Line 8"/>
          <p:cNvSpPr>
            <a:spLocks noChangeShapeType="1"/>
          </p:cNvSpPr>
          <p:nvPr/>
        </p:nvSpPr>
        <p:spPr bwMode="auto">
          <a:xfrm>
            <a:off x="1676400" y="2555875"/>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2" name="Line 9"/>
          <p:cNvSpPr>
            <a:spLocks noChangeShapeType="1"/>
          </p:cNvSpPr>
          <p:nvPr/>
        </p:nvSpPr>
        <p:spPr bwMode="auto">
          <a:xfrm flipV="1">
            <a:off x="1924050" y="2479675"/>
            <a:ext cx="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4"/>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2969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3"/>
          <p:cNvSpPr txBox="1">
            <a:spLocks noChangeArrowheads="1"/>
          </p:cNvSpPr>
          <p:nvPr/>
        </p:nvSpPr>
        <p:spPr bwMode="auto">
          <a:xfrm>
            <a:off x="2641600" y="1146175"/>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29701" name="Text Box 4"/>
          <p:cNvSpPr txBox="1">
            <a:spLocks noChangeArrowheads="1"/>
          </p:cNvSpPr>
          <p:nvPr/>
        </p:nvSpPr>
        <p:spPr bwMode="auto">
          <a:xfrm>
            <a:off x="5530850" y="3048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29702" name="Text Box 5"/>
          <p:cNvSpPr txBox="1">
            <a:spLocks noChangeArrowheads="1"/>
          </p:cNvSpPr>
          <p:nvPr/>
        </p:nvSpPr>
        <p:spPr bwMode="auto">
          <a:xfrm>
            <a:off x="7512050" y="8382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29703" name="Text Box 6"/>
          <p:cNvSpPr txBox="1">
            <a:spLocks noChangeArrowheads="1"/>
          </p:cNvSpPr>
          <p:nvPr/>
        </p:nvSpPr>
        <p:spPr bwMode="auto">
          <a:xfrm>
            <a:off x="1289050" y="202247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29704" name="Line 7"/>
          <p:cNvSpPr>
            <a:spLocks noChangeShapeType="1"/>
          </p:cNvSpPr>
          <p:nvPr/>
        </p:nvSpPr>
        <p:spPr bwMode="auto">
          <a:xfrm flipH="1">
            <a:off x="1841500" y="1565275"/>
            <a:ext cx="8255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5" name="Text Box 8"/>
          <p:cNvSpPr txBox="1">
            <a:spLocks noChangeArrowheads="1"/>
          </p:cNvSpPr>
          <p:nvPr/>
        </p:nvSpPr>
        <p:spPr bwMode="auto">
          <a:xfrm>
            <a:off x="1084263" y="32416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29706" name="Line 9"/>
          <p:cNvSpPr>
            <a:spLocks noChangeShapeType="1"/>
          </p:cNvSpPr>
          <p:nvPr/>
        </p:nvSpPr>
        <p:spPr bwMode="auto">
          <a:xfrm>
            <a:off x="1676400" y="2555875"/>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7" name="Line 10"/>
          <p:cNvSpPr>
            <a:spLocks noChangeShapeType="1"/>
          </p:cNvSpPr>
          <p:nvPr/>
        </p:nvSpPr>
        <p:spPr bwMode="auto">
          <a:xfrm flipV="1">
            <a:off x="1924050" y="2479675"/>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Text Box 11"/>
          <p:cNvSpPr txBox="1">
            <a:spLocks noChangeArrowheads="1"/>
          </p:cNvSpPr>
          <p:nvPr/>
        </p:nvSpPr>
        <p:spPr bwMode="auto">
          <a:xfrm>
            <a:off x="3230563" y="33178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solidFill>
                  <a:schemeClr val="tx2"/>
                </a:solidFill>
                <a:latin typeface="Times New Roman" pitchFamily="18" charset="0"/>
                <a:ea typeface="宋体" pitchFamily="2" charset="-122"/>
              </a:rPr>
              <a:t>((1,1) (2,4))</a:t>
            </a:r>
            <a:endParaRPr kumimoji="1" lang="zh-CN" altLang="en-US" sz="2400" b="0">
              <a:latin typeface="Times New Roman" pitchFamily="18" charset="0"/>
              <a:ea typeface="宋体" pitchFamily="2" charset="-122"/>
            </a:endParaRPr>
          </a:p>
        </p:txBody>
      </p:sp>
      <p:sp>
        <p:nvSpPr>
          <p:cNvPr id="29709" name="Line 12"/>
          <p:cNvSpPr>
            <a:spLocks noChangeShapeType="1"/>
          </p:cNvSpPr>
          <p:nvPr/>
        </p:nvSpPr>
        <p:spPr bwMode="auto">
          <a:xfrm>
            <a:off x="2171700" y="2479675"/>
            <a:ext cx="140335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3072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3"/>
          <p:cNvSpPr txBox="1">
            <a:spLocks noChangeArrowheads="1"/>
          </p:cNvSpPr>
          <p:nvPr/>
        </p:nvSpPr>
        <p:spPr bwMode="auto">
          <a:xfrm>
            <a:off x="2636838" y="1150938"/>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30725" name="Text Box 4"/>
          <p:cNvSpPr txBox="1">
            <a:spLocks noChangeArrowheads="1"/>
          </p:cNvSpPr>
          <p:nvPr/>
        </p:nvSpPr>
        <p:spPr bwMode="auto">
          <a:xfrm>
            <a:off x="5530850" y="3048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0726" name="Text Box 5"/>
          <p:cNvSpPr txBox="1">
            <a:spLocks noChangeArrowheads="1"/>
          </p:cNvSpPr>
          <p:nvPr/>
        </p:nvSpPr>
        <p:spPr bwMode="auto">
          <a:xfrm>
            <a:off x="7512050" y="8382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0727" name="Text Box 6"/>
          <p:cNvSpPr txBox="1">
            <a:spLocks noChangeArrowheads="1"/>
          </p:cNvSpPr>
          <p:nvPr/>
        </p:nvSpPr>
        <p:spPr bwMode="auto">
          <a:xfrm>
            <a:off x="1284288" y="2027238"/>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30728" name="Line 7"/>
          <p:cNvSpPr>
            <a:spLocks noChangeShapeType="1"/>
          </p:cNvSpPr>
          <p:nvPr/>
        </p:nvSpPr>
        <p:spPr bwMode="auto">
          <a:xfrm flipH="1">
            <a:off x="1836738" y="1570038"/>
            <a:ext cx="8255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9" name="Text Box 8"/>
          <p:cNvSpPr txBox="1">
            <a:spLocks noChangeArrowheads="1"/>
          </p:cNvSpPr>
          <p:nvPr/>
        </p:nvSpPr>
        <p:spPr bwMode="auto">
          <a:xfrm>
            <a:off x="1079500" y="3246438"/>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30730" name="Line 9"/>
          <p:cNvSpPr>
            <a:spLocks noChangeShapeType="1"/>
          </p:cNvSpPr>
          <p:nvPr/>
        </p:nvSpPr>
        <p:spPr bwMode="auto">
          <a:xfrm>
            <a:off x="1671638" y="2560638"/>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1" name="Line 10"/>
          <p:cNvSpPr>
            <a:spLocks noChangeShapeType="1"/>
          </p:cNvSpPr>
          <p:nvPr/>
        </p:nvSpPr>
        <p:spPr bwMode="auto">
          <a:xfrm flipV="1">
            <a:off x="1919288" y="248443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2" name="Text Box 11"/>
          <p:cNvSpPr txBox="1">
            <a:spLocks noChangeArrowheads="1"/>
          </p:cNvSpPr>
          <p:nvPr/>
        </p:nvSpPr>
        <p:spPr bwMode="auto">
          <a:xfrm>
            <a:off x="3225800" y="3322638"/>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a:t>
            </a:r>
          </a:p>
        </p:txBody>
      </p:sp>
      <p:sp>
        <p:nvSpPr>
          <p:cNvPr id="30733" name="Line 12"/>
          <p:cNvSpPr>
            <a:spLocks noChangeShapeType="1"/>
          </p:cNvSpPr>
          <p:nvPr/>
        </p:nvSpPr>
        <p:spPr bwMode="auto">
          <a:xfrm>
            <a:off x="2166938" y="2484438"/>
            <a:ext cx="140335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Text Box 13"/>
          <p:cNvSpPr txBox="1">
            <a:spLocks noChangeArrowheads="1"/>
          </p:cNvSpPr>
          <p:nvPr/>
        </p:nvSpPr>
        <p:spPr bwMode="auto">
          <a:xfrm>
            <a:off x="6191250" y="13716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0735" name="Text Box 14"/>
          <p:cNvSpPr txBox="1">
            <a:spLocks noChangeArrowheads="1"/>
          </p:cNvSpPr>
          <p:nvPr/>
        </p:nvSpPr>
        <p:spPr bwMode="auto">
          <a:xfrm>
            <a:off x="1189038" y="4465638"/>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solidFill>
                  <a:schemeClr val="tx2"/>
                </a:solidFill>
                <a:latin typeface="Times New Roman" pitchFamily="18" charset="0"/>
                <a:ea typeface="宋体" pitchFamily="2" charset="-122"/>
              </a:rPr>
              <a:t>((1,1) (2,4) (3.2))</a:t>
            </a:r>
            <a:endParaRPr kumimoji="1" lang="zh-CN" altLang="en-US" sz="2400" b="0">
              <a:latin typeface="Times New Roman" pitchFamily="18" charset="0"/>
              <a:ea typeface="宋体" pitchFamily="2" charset="-122"/>
            </a:endParaRPr>
          </a:p>
        </p:txBody>
      </p:sp>
      <p:sp>
        <p:nvSpPr>
          <p:cNvPr id="30736" name="Line 15"/>
          <p:cNvSpPr>
            <a:spLocks noChangeShapeType="1"/>
          </p:cNvSpPr>
          <p:nvPr/>
        </p:nvSpPr>
        <p:spPr bwMode="auto">
          <a:xfrm flipH="1">
            <a:off x="2249488" y="3856038"/>
            <a:ext cx="140335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3174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3"/>
          <p:cNvSpPr txBox="1">
            <a:spLocks noChangeArrowheads="1"/>
          </p:cNvSpPr>
          <p:nvPr/>
        </p:nvSpPr>
        <p:spPr bwMode="auto">
          <a:xfrm>
            <a:off x="2641600" y="1146175"/>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31749" name="Text Box 4"/>
          <p:cNvSpPr txBox="1">
            <a:spLocks noChangeArrowheads="1"/>
          </p:cNvSpPr>
          <p:nvPr/>
        </p:nvSpPr>
        <p:spPr bwMode="auto">
          <a:xfrm>
            <a:off x="5530850" y="3048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1750" name="Text Box 5"/>
          <p:cNvSpPr txBox="1">
            <a:spLocks noChangeArrowheads="1"/>
          </p:cNvSpPr>
          <p:nvPr/>
        </p:nvSpPr>
        <p:spPr bwMode="auto">
          <a:xfrm>
            <a:off x="7512050" y="8382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1751" name="Text Box 6"/>
          <p:cNvSpPr txBox="1">
            <a:spLocks noChangeArrowheads="1"/>
          </p:cNvSpPr>
          <p:nvPr/>
        </p:nvSpPr>
        <p:spPr bwMode="auto">
          <a:xfrm>
            <a:off x="1289050" y="202247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31752" name="Line 7"/>
          <p:cNvSpPr>
            <a:spLocks noChangeShapeType="1"/>
          </p:cNvSpPr>
          <p:nvPr/>
        </p:nvSpPr>
        <p:spPr bwMode="auto">
          <a:xfrm flipH="1">
            <a:off x="1841500" y="1565275"/>
            <a:ext cx="8255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Text Box 8"/>
          <p:cNvSpPr txBox="1">
            <a:spLocks noChangeArrowheads="1"/>
          </p:cNvSpPr>
          <p:nvPr/>
        </p:nvSpPr>
        <p:spPr bwMode="auto">
          <a:xfrm>
            <a:off x="1084263" y="32416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31754" name="Line 9"/>
          <p:cNvSpPr>
            <a:spLocks noChangeShapeType="1"/>
          </p:cNvSpPr>
          <p:nvPr/>
        </p:nvSpPr>
        <p:spPr bwMode="auto">
          <a:xfrm>
            <a:off x="1676400" y="2555875"/>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Line 10"/>
          <p:cNvSpPr>
            <a:spLocks noChangeShapeType="1"/>
          </p:cNvSpPr>
          <p:nvPr/>
        </p:nvSpPr>
        <p:spPr bwMode="auto">
          <a:xfrm flipV="1">
            <a:off x="1924050" y="2479675"/>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6" name="Text Box 11"/>
          <p:cNvSpPr txBox="1">
            <a:spLocks noChangeArrowheads="1"/>
          </p:cNvSpPr>
          <p:nvPr/>
        </p:nvSpPr>
        <p:spPr bwMode="auto">
          <a:xfrm>
            <a:off x="3230563" y="33178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a:t>
            </a:r>
          </a:p>
        </p:txBody>
      </p:sp>
      <p:sp>
        <p:nvSpPr>
          <p:cNvPr id="31757" name="Line 12"/>
          <p:cNvSpPr>
            <a:spLocks noChangeShapeType="1"/>
          </p:cNvSpPr>
          <p:nvPr/>
        </p:nvSpPr>
        <p:spPr bwMode="auto">
          <a:xfrm>
            <a:off x="2171700" y="2479675"/>
            <a:ext cx="140335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Text Box 13"/>
          <p:cNvSpPr txBox="1">
            <a:spLocks noChangeArrowheads="1"/>
          </p:cNvSpPr>
          <p:nvPr/>
        </p:nvSpPr>
        <p:spPr bwMode="auto">
          <a:xfrm>
            <a:off x="1193800" y="4460875"/>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 (3.2))</a:t>
            </a:r>
          </a:p>
        </p:txBody>
      </p:sp>
      <p:sp>
        <p:nvSpPr>
          <p:cNvPr id="31759" name="Line 14"/>
          <p:cNvSpPr>
            <a:spLocks noChangeShapeType="1"/>
          </p:cNvSpPr>
          <p:nvPr/>
        </p:nvSpPr>
        <p:spPr bwMode="auto">
          <a:xfrm flipH="1">
            <a:off x="2254250" y="3851275"/>
            <a:ext cx="140335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15"/>
          <p:cNvSpPr>
            <a:spLocks noChangeShapeType="1"/>
          </p:cNvSpPr>
          <p:nvPr/>
        </p:nvSpPr>
        <p:spPr bwMode="auto">
          <a:xfrm flipV="1">
            <a:off x="2914650" y="3927475"/>
            <a:ext cx="107315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3277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3"/>
          <p:cNvSpPr txBox="1">
            <a:spLocks noChangeArrowheads="1"/>
          </p:cNvSpPr>
          <p:nvPr/>
        </p:nvSpPr>
        <p:spPr bwMode="auto">
          <a:xfrm>
            <a:off x="2641600" y="1146175"/>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32773" name="Text Box 4"/>
          <p:cNvSpPr txBox="1">
            <a:spLocks noChangeArrowheads="1"/>
          </p:cNvSpPr>
          <p:nvPr/>
        </p:nvSpPr>
        <p:spPr bwMode="auto">
          <a:xfrm>
            <a:off x="5530850" y="3048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2774" name="Text Box 5"/>
          <p:cNvSpPr txBox="1">
            <a:spLocks noChangeArrowheads="1"/>
          </p:cNvSpPr>
          <p:nvPr/>
        </p:nvSpPr>
        <p:spPr bwMode="auto">
          <a:xfrm>
            <a:off x="1289050" y="202247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32775" name="Line 6"/>
          <p:cNvSpPr>
            <a:spLocks noChangeShapeType="1"/>
          </p:cNvSpPr>
          <p:nvPr/>
        </p:nvSpPr>
        <p:spPr bwMode="auto">
          <a:xfrm flipH="1">
            <a:off x="1841500" y="1565275"/>
            <a:ext cx="8255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6" name="Text Box 7"/>
          <p:cNvSpPr txBox="1">
            <a:spLocks noChangeArrowheads="1"/>
          </p:cNvSpPr>
          <p:nvPr/>
        </p:nvSpPr>
        <p:spPr bwMode="auto">
          <a:xfrm>
            <a:off x="1084263" y="32416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32777" name="Line 8"/>
          <p:cNvSpPr>
            <a:spLocks noChangeShapeType="1"/>
          </p:cNvSpPr>
          <p:nvPr/>
        </p:nvSpPr>
        <p:spPr bwMode="auto">
          <a:xfrm>
            <a:off x="1676400" y="2555875"/>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8" name="Line 9"/>
          <p:cNvSpPr>
            <a:spLocks noChangeShapeType="1"/>
          </p:cNvSpPr>
          <p:nvPr/>
        </p:nvSpPr>
        <p:spPr bwMode="auto">
          <a:xfrm flipV="1">
            <a:off x="1924050" y="2479675"/>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9" name="Text Box 10"/>
          <p:cNvSpPr txBox="1">
            <a:spLocks noChangeArrowheads="1"/>
          </p:cNvSpPr>
          <p:nvPr/>
        </p:nvSpPr>
        <p:spPr bwMode="auto">
          <a:xfrm>
            <a:off x="3230563" y="33178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a:t>
            </a:r>
          </a:p>
        </p:txBody>
      </p:sp>
      <p:sp>
        <p:nvSpPr>
          <p:cNvPr id="32780" name="Line 11"/>
          <p:cNvSpPr>
            <a:spLocks noChangeShapeType="1"/>
          </p:cNvSpPr>
          <p:nvPr/>
        </p:nvSpPr>
        <p:spPr bwMode="auto">
          <a:xfrm>
            <a:off x="2171700" y="2479675"/>
            <a:ext cx="140335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1" name="Text Box 12"/>
          <p:cNvSpPr txBox="1">
            <a:spLocks noChangeArrowheads="1"/>
          </p:cNvSpPr>
          <p:nvPr/>
        </p:nvSpPr>
        <p:spPr bwMode="auto">
          <a:xfrm>
            <a:off x="1193800" y="4460875"/>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 (3.2))</a:t>
            </a:r>
          </a:p>
        </p:txBody>
      </p:sp>
      <p:sp>
        <p:nvSpPr>
          <p:cNvPr id="32782" name="Line 13"/>
          <p:cNvSpPr>
            <a:spLocks noChangeShapeType="1"/>
          </p:cNvSpPr>
          <p:nvPr/>
        </p:nvSpPr>
        <p:spPr bwMode="auto">
          <a:xfrm flipH="1">
            <a:off x="2254250" y="3851275"/>
            <a:ext cx="140335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14"/>
          <p:cNvSpPr>
            <a:spLocks noChangeShapeType="1"/>
          </p:cNvSpPr>
          <p:nvPr/>
        </p:nvSpPr>
        <p:spPr bwMode="auto">
          <a:xfrm flipV="1">
            <a:off x="2914650" y="3927475"/>
            <a:ext cx="107315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Line 15"/>
          <p:cNvSpPr>
            <a:spLocks noChangeShapeType="1"/>
          </p:cNvSpPr>
          <p:nvPr/>
        </p:nvSpPr>
        <p:spPr bwMode="auto">
          <a:xfrm flipH="1" flipV="1">
            <a:off x="2419350" y="2403475"/>
            <a:ext cx="13208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3379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3"/>
          <p:cNvSpPr txBox="1">
            <a:spLocks noChangeArrowheads="1"/>
          </p:cNvSpPr>
          <p:nvPr/>
        </p:nvSpPr>
        <p:spPr bwMode="auto">
          <a:xfrm>
            <a:off x="2636838" y="1150938"/>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33797" name="Text Box 4"/>
          <p:cNvSpPr txBox="1">
            <a:spLocks noChangeArrowheads="1"/>
          </p:cNvSpPr>
          <p:nvPr/>
        </p:nvSpPr>
        <p:spPr bwMode="auto">
          <a:xfrm>
            <a:off x="1284288" y="2027238"/>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33798" name="Line 5"/>
          <p:cNvSpPr>
            <a:spLocks noChangeShapeType="1"/>
          </p:cNvSpPr>
          <p:nvPr/>
        </p:nvSpPr>
        <p:spPr bwMode="auto">
          <a:xfrm flipH="1">
            <a:off x="1836738" y="1570038"/>
            <a:ext cx="8255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Text Box 6"/>
          <p:cNvSpPr txBox="1">
            <a:spLocks noChangeArrowheads="1"/>
          </p:cNvSpPr>
          <p:nvPr/>
        </p:nvSpPr>
        <p:spPr bwMode="auto">
          <a:xfrm>
            <a:off x="1079500" y="3246438"/>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33800" name="Line 7"/>
          <p:cNvSpPr>
            <a:spLocks noChangeShapeType="1"/>
          </p:cNvSpPr>
          <p:nvPr/>
        </p:nvSpPr>
        <p:spPr bwMode="auto">
          <a:xfrm>
            <a:off x="1671638" y="2560638"/>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1" name="Line 8"/>
          <p:cNvSpPr>
            <a:spLocks noChangeShapeType="1"/>
          </p:cNvSpPr>
          <p:nvPr/>
        </p:nvSpPr>
        <p:spPr bwMode="auto">
          <a:xfrm flipV="1">
            <a:off x="1919288" y="248443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2" name="Text Box 9"/>
          <p:cNvSpPr txBox="1">
            <a:spLocks noChangeArrowheads="1"/>
          </p:cNvSpPr>
          <p:nvPr/>
        </p:nvSpPr>
        <p:spPr bwMode="auto">
          <a:xfrm>
            <a:off x="3225800" y="3322638"/>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a:t>
            </a:r>
          </a:p>
        </p:txBody>
      </p:sp>
      <p:sp>
        <p:nvSpPr>
          <p:cNvPr id="33803" name="Line 10"/>
          <p:cNvSpPr>
            <a:spLocks noChangeShapeType="1"/>
          </p:cNvSpPr>
          <p:nvPr/>
        </p:nvSpPr>
        <p:spPr bwMode="auto">
          <a:xfrm>
            <a:off x="2166938" y="2484438"/>
            <a:ext cx="140335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4" name="Text Box 11"/>
          <p:cNvSpPr txBox="1">
            <a:spLocks noChangeArrowheads="1"/>
          </p:cNvSpPr>
          <p:nvPr/>
        </p:nvSpPr>
        <p:spPr bwMode="auto">
          <a:xfrm>
            <a:off x="1189038" y="4465638"/>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 (3.2))</a:t>
            </a:r>
          </a:p>
        </p:txBody>
      </p:sp>
      <p:sp>
        <p:nvSpPr>
          <p:cNvPr id="33805" name="Line 12"/>
          <p:cNvSpPr>
            <a:spLocks noChangeShapeType="1"/>
          </p:cNvSpPr>
          <p:nvPr/>
        </p:nvSpPr>
        <p:spPr bwMode="auto">
          <a:xfrm flipH="1">
            <a:off x="2249488" y="3856038"/>
            <a:ext cx="140335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Line 13"/>
          <p:cNvSpPr>
            <a:spLocks noChangeShapeType="1"/>
          </p:cNvSpPr>
          <p:nvPr/>
        </p:nvSpPr>
        <p:spPr bwMode="auto">
          <a:xfrm flipV="1">
            <a:off x="2909888" y="3932238"/>
            <a:ext cx="107315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7" name="Line 14"/>
          <p:cNvSpPr>
            <a:spLocks noChangeShapeType="1"/>
          </p:cNvSpPr>
          <p:nvPr/>
        </p:nvSpPr>
        <p:spPr bwMode="auto">
          <a:xfrm flipH="1" flipV="1">
            <a:off x="2414588" y="2408238"/>
            <a:ext cx="1320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8" name="Line 15"/>
          <p:cNvSpPr>
            <a:spLocks noChangeShapeType="1"/>
          </p:cNvSpPr>
          <p:nvPr/>
        </p:nvSpPr>
        <p:spPr bwMode="auto">
          <a:xfrm flipV="1">
            <a:off x="2249488" y="1722438"/>
            <a:ext cx="495300" cy="304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841375" y="1295400"/>
            <a:ext cx="8651875"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幼圆" pitchFamily="49" charset="-122"/>
                <a:ea typeface="幼圆" pitchFamily="49" charset="-122"/>
              </a:rPr>
              <a:t>    </a:t>
            </a:r>
            <a:r>
              <a:rPr kumimoji="1" lang="zh-CN" altLang="en-US" sz="2000">
                <a:latin typeface="幼圆" pitchFamily="49" charset="-122"/>
                <a:ea typeface="幼圆" pitchFamily="49" charset="-122"/>
              </a:rPr>
              <a:t>搜索是人工智能研究的核心课题之一。人类的思维过程，可以看作是一个搜索的过程。从小学到现在，你一定遇到过很多种的智力游戏问题，比方说在第二章中介绍的传教士和野人问题。如果你来做这个智力游戏的话，在每一次渡河之后，都会有几种渡河方案供你选择，究竟哪种方案才有利于在满足题目所规定的约束条件下顺利过河呢？经过反复努力和试探，你终于找到了一种解决办法。在高兴之余，你马上可能又会想到，这个方案所用的步骤是否最少？也就是说它是最优的吗？如果不是，如何才能找到最优的方案？在计算机上又如何实现这样的搜索？这些问题实际上就是本章我们要介绍的搜索问题。 </a:t>
            </a:r>
          </a:p>
          <a:p>
            <a:pPr algn="l" eaLnBrk="1" hangingPunct="1"/>
            <a:endParaRPr kumimoji="1" lang="zh-CN" altLang="en-US" sz="2000">
              <a:latin typeface="幼圆" pitchFamily="49" charset="-122"/>
              <a:ea typeface="幼圆" pitchFamily="49" charset="-122"/>
            </a:endParaRPr>
          </a:p>
          <a:p>
            <a:pPr algn="l" eaLnBrk="1" hangingPunct="1"/>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课前思考</a:t>
            </a:r>
            <a:r>
              <a:rPr kumimoji="1" lang="en-US" altLang="zh-CN" sz="2000">
                <a:latin typeface="幼圆" pitchFamily="49" charset="-122"/>
                <a:ea typeface="幼圆" pitchFamily="49" charset="-122"/>
              </a:rPr>
              <a:t>】</a:t>
            </a:r>
            <a:br>
              <a:rPr kumimoji="1" lang="en-US" altLang="zh-CN" sz="2000">
                <a:latin typeface="幼圆" pitchFamily="49" charset="-122"/>
                <a:ea typeface="幼圆" pitchFamily="49" charset="-122"/>
              </a:rPr>
            </a:br>
            <a:r>
              <a:rPr kumimoji="1" lang="zh-CN" altLang="en-US" sz="2000">
                <a:latin typeface="Times New Roman" pitchFamily="18" charset="0"/>
                <a:ea typeface="幼圆" pitchFamily="49" charset="-122"/>
              </a:rPr>
              <a:t>　◇ 有哪些常用的搜索算法。</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问题有解时能否找到解。</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找到的解是最佳的吗？</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什么情况下可以找到最佳解？</a:t>
            </a:r>
          </a:p>
        </p:txBody>
      </p:sp>
      <p:sp>
        <p:nvSpPr>
          <p:cNvPr id="7171" name="Rectangle 6"/>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课 前 索 引</a:t>
            </a:r>
            <a:r>
              <a:rPr lang="zh-CN" altLang="en-US" sz="3600">
                <a:solidFill>
                  <a:schemeClr val="tx2"/>
                </a:solidFill>
                <a:ea typeface="宋体" pitchFamily="2" charset="-122"/>
              </a:rPr>
              <a:t> </a:t>
            </a:r>
            <a:endParaRPr lang="en-US" altLang="zh-CN" sz="3600">
              <a:solidFill>
                <a:schemeClr val="tx2"/>
              </a:solidFill>
              <a:ea typeface="宋体"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3481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3"/>
          <p:cNvSpPr txBox="1">
            <a:spLocks noChangeArrowheads="1"/>
          </p:cNvSpPr>
          <p:nvPr/>
        </p:nvSpPr>
        <p:spPr bwMode="auto">
          <a:xfrm>
            <a:off x="2635250" y="114935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34821" name="Text Box 4"/>
          <p:cNvSpPr txBox="1">
            <a:spLocks noChangeArrowheads="1"/>
          </p:cNvSpPr>
          <p:nvPr/>
        </p:nvSpPr>
        <p:spPr bwMode="auto">
          <a:xfrm>
            <a:off x="1282700" y="2025650"/>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34822" name="Line 5"/>
          <p:cNvSpPr>
            <a:spLocks noChangeShapeType="1"/>
          </p:cNvSpPr>
          <p:nvPr/>
        </p:nvSpPr>
        <p:spPr bwMode="auto">
          <a:xfrm flipH="1">
            <a:off x="1835150" y="1568450"/>
            <a:ext cx="8255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3" name="Text Box 6"/>
          <p:cNvSpPr txBox="1">
            <a:spLocks noChangeArrowheads="1"/>
          </p:cNvSpPr>
          <p:nvPr/>
        </p:nvSpPr>
        <p:spPr bwMode="auto">
          <a:xfrm>
            <a:off x="1077913" y="324485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34824" name="Line 7"/>
          <p:cNvSpPr>
            <a:spLocks noChangeShapeType="1"/>
          </p:cNvSpPr>
          <p:nvPr/>
        </p:nvSpPr>
        <p:spPr bwMode="auto">
          <a:xfrm>
            <a:off x="1670050" y="255905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5" name="Line 8"/>
          <p:cNvSpPr>
            <a:spLocks noChangeShapeType="1"/>
          </p:cNvSpPr>
          <p:nvPr/>
        </p:nvSpPr>
        <p:spPr bwMode="auto">
          <a:xfrm flipV="1">
            <a:off x="1917700" y="248285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6" name="Text Box 9"/>
          <p:cNvSpPr txBox="1">
            <a:spLocks noChangeArrowheads="1"/>
          </p:cNvSpPr>
          <p:nvPr/>
        </p:nvSpPr>
        <p:spPr bwMode="auto">
          <a:xfrm>
            <a:off x="3224213" y="332105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a:t>
            </a:r>
          </a:p>
        </p:txBody>
      </p:sp>
      <p:sp>
        <p:nvSpPr>
          <p:cNvPr id="34827" name="Line 10"/>
          <p:cNvSpPr>
            <a:spLocks noChangeShapeType="1"/>
          </p:cNvSpPr>
          <p:nvPr/>
        </p:nvSpPr>
        <p:spPr bwMode="auto">
          <a:xfrm>
            <a:off x="2165350" y="2482850"/>
            <a:ext cx="140335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Text Box 11"/>
          <p:cNvSpPr txBox="1">
            <a:spLocks noChangeArrowheads="1"/>
          </p:cNvSpPr>
          <p:nvPr/>
        </p:nvSpPr>
        <p:spPr bwMode="auto">
          <a:xfrm>
            <a:off x="1187450" y="4464050"/>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 (3.2))</a:t>
            </a:r>
          </a:p>
        </p:txBody>
      </p:sp>
      <p:sp>
        <p:nvSpPr>
          <p:cNvPr id="34829" name="Line 12"/>
          <p:cNvSpPr>
            <a:spLocks noChangeShapeType="1"/>
          </p:cNvSpPr>
          <p:nvPr/>
        </p:nvSpPr>
        <p:spPr bwMode="auto">
          <a:xfrm flipH="1">
            <a:off x="2247900" y="3854450"/>
            <a:ext cx="140335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13"/>
          <p:cNvSpPr>
            <a:spLocks noChangeShapeType="1"/>
          </p:cNvSpPr>
          <p:nvPr/>
        </p:nvSpPr>
        <p:spPr bwMode="auto">
          <a:xfrm flipV="1">
            <a:off x="2908300" y="3930650"/>
            <a:ext cx="107315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Line 14"/>
          <p:cNvSpPr>
            <a:spLocks noChangeShapeType="1"/>
          </p:cNvSpPr>
          <p:nvPr/>
        </p:nvSpPr>
        <p:spPr bwMode="auto">
          <a:xfrm flipH="1" flipV="1">
            <a:off x="2413000" y="2406650"/>
            <a:ext cx="1320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2" name="Line 15"/>
          <p:cNvSpPr>
            <a:spLocks noChangeShapeType="1"/>
          </p:cNvSpPr>
          <p:nvPr/>
        </p:nvSpPr>
        <p:spPr bwMode="auto">
          <a:xfrm flipV="1">
            <a:off x="2247900" y="1720850"/>
            <a:ext cx="4953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Text Box 16"/>
          <p:cNvSpPr txBox="1">
            <a:spLocks noChangeArrowheads="1"/>
          </p:cNvSpPr>
          <p:nvPr/>
        </p:nvSpPr>
        <p:spPr bwMode="auto">
          <a:xfrm>
            <a:off x="6191250" y="3048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4834" name="Text Box 17"/>
          <p:cNvSpPr txBox="1">
            <a:spLocks noChangeArrowheads="1"/>
          </p:cNvSpPr>
          <p:nvPr/>
        </p:nvSpPr>
        <p:spPr bwMode="auto">
          <a:xfrm>
            <a:off x="4598988" y="2101850"/>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solidFill>
                  <a:schemeClr val="tx2"/>
                </a:solidFill>
                <a:latin typeface="Times New Roman" pitchFamily="18" charset="0"/>
                <a:ea typeface="宋体" pitchFamily="2" charset="-122"/>
              </a:rPr>
              <a:t>((1,2))</a:t>
            </a:r>
            <a:endParaRPr kumimoji="1" lang="zh-CN" altLang="en-US" sz="2400" b="0">
              <a:latin typeface="Times New Roman" pitchFamily="18" charset="0"/>
              <a:ea typeface="宋体" pitchFamily="2" charset="-122"/>
            </a:endParaRPr>
          </a:p>
        </p:txBody>
      </p:sp>
      <p:sp>
        <p:nvSpPr>
          <p:cNvPr id="34835" name="Line 18"/>
          <p:cNvSpPr>
            <a:spLocks noChangeShapeType="1"/>
          </p:cNvSpPr>
          <p:nvPr/>
        </p:nvSpPr>
        <p:spPr bwMode="auto">
          <a:xfrm>
            <a:off x="3155950" y="1644650"/>
            <a:ext cx="156845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3"/>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3584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3"/>
          <p:cNvSpPr txBox="1">
            <a:spLocks noChangeArrowheads="1"/>
          </p:cNvSpPr>
          <p:nvPr/>
        </p:nvSpPr>
        <p:spPr bwMode="auto">
          <a:xfrm>
            <a:off x="2609850" y="1146175"/>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35845" name="Text Box 4"/>
          <p:cNvSpPr txBox="1">
            <a:spLocks noChangeArrowheads="1"/>
          </p:cNvSpPr>
          <p:nvPr/>
        </p:nvSpPr>
        <p:spPr bwMode="auto">
          <a:xfrm>
            <a:off x="1289050" y="202247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35846" name="Line 5"/>
          <p:cNvSpPr>
            <a:spLocks noChangeShapeType="1"/>
          </p:cNvSpPr>
          <p:nvPr/>
        </p:nvSpPr>
        <p:spPr bwMode="auto">
          <a:xfrm flipH="1">
            <a:off x="1841500" y="1565275"/>
            <a:ext cx="8255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Text Box 6"/>
          <p:cNvSpPr txBox="1">
            <a:spLocks noChangeArrowheads="1"/>
          </p:cNvSpPr>
          <p:nvPr/>
        </p:nvSpPr>
        <p:spPr bwMode="auto">
          <a:xfrm>
            <a:off x="1084263" y="32416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35848" name="Line 7"/>
          <p:cNvSpPr>
            <a:spLocks noChangeShapeType="1"/>
          </p:cNvSpPr>
          <p:nvPr/>
        </p:nvSpPr>
        <p:spPr bwMode="auto">
          <a:xfrm>
            <a:off x="1676400" y="2555875"/>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Line 8"/>
          <p:cNvSpPr>
            <a:spLocks noChangeShapeType="1"/>
          </p:cNvSpPr>
          <p:nvPr/>
        </p:nvSpPr>
        <p:spPr bwMode="auto">
          <a:xfrm flipV="1">
            <a:off x="1924050" y="2479675"/>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Text Box 9"/>
          <p:cNvSpPr txBox="1">
            <a:spLocks noChangeArrowheads="1"/>
          </p:cNvSpPr>
          <p:nvPr/>
        </p:nvSpPr>
        <p:spPr bwMode="auto">
          <a:xfrm>
            <a:off x="3230563" y="33178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a:t>
            </a:r>
          </a:p>
        </p:txBody>
      </p:sp>
      <p:sp>
        <p:nvSpPr>
          <p:cNvPr id="35851" name="Line 10"/>
          <p:cNvSpPr>
            <a:spLocks noChangeShapeType="1"/>
          </p:cNvSpPr>
          <p:nvPr/>
        </p:nvSpPr>
        <p:spPr bwMode="auto">
          <a:xfrm>
            <a:off x="2171700" y="2479675"/>
            <a:ext cx="140335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Text Box 11"/>
          <p:cNvSpPr txBox="1">
            <a:spLocks noChangeArrowheads="1"/>
          </p:cNvSpPr>
          <p:nvPr/>
        </p:nvSpPr>
        <p:spPr bwMode="auto">
          <a:xfrm>
            <a:off x="1193800" y="4460875"/>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 (3.2))</a:t>
            </a:r>
          </a:p>
        </p:txBody>
      </p:sp>
      <p:sp>
        <p:nvSpPr>
          <p:cNvPr id="35853" name="Line 12"/>
          <p:cNvSpPr>
            <a:spLocks noChangeShapeType="1"/>
          </p:cNvSpPr>
          <p:nvPr/>
        </p:nvSpPr>
        <p:spPr bwMode="auto">
          <a:xfrm flipH="1">
            <a:off x="2254250" y="3851275"/>
            <a:ext cx="140335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13"/>
          <p:cNvSpPr>
            <a:spLocks noChangeShapeType="1"/>
          </p:cNvSpPr>
          <p:nvPr/>
        </p:nvSpPr>
        <p:spPr bwMode="auto">
          <a:xfrm flipV="1">
            <a:off x="2914650" y="3927475"/>
            <a:ext cx="107315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Line 14"/>
          <p:cNvSpPr>
            <a:spLocks noChangeShapeType="1"/>
          </p:cNvSpPr>
          <p:nvPr/>
        </p:nvSpPr>
        <p:spPr bwMode="auto">
          <a:xfrm flipH="1" flipV="1">
            <a:off x="2419350" y="2403475"/>
            <a:ext cx="1320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6" name="Line 15"/>
          <p:cNvSpPr>
            <a:spLocks noChangeShapeType="1"/>
          </p:cNvSpPr>
          <p:nvPr/>
        </p:nvSpPr>
        <p:spPr bwMode="auto">
          <a:xfrm flipV="1">
            <a:off x="2254250" y="1717675"/>
            <a:ext cx="4953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7" name="Text Box 16"/>
          <p:cNvSpPr txBox="1">
            <a:spLocks noChangeArrowheads="1"/>
          </p:cNvSpPr>
          <p:nvPr/>
        </p:nvSpPr>
        <p:spPr bwMode="auto">
          <a:xfrm>
            <a:off x="6191250" y="3048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5858" name="Text Box 17"/>
          <p:cNvSpPr txBox="1">
            <a:spLocks noChangeArrowheads="1"/>
          </p:cNvSpPr>
          <p:nvPr/>
        </p:nvSpPr>
        <p:spPr bwMode="auto">
          <a:xfrm>
            <a:off x="4605338" y="209867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((1,2))</a:t>
            </a:r>
          </a:p>
        </p:txBody>
      </p:sp>
      <p:sp>
        <p:nvSpPr>
          <p:cNvPr id="35859" name="Line 18"/>
          <p:cNvSpPr>
            <a:spLocks noChangeShapeType="1"/>
          </p:cNvSpPr>
          <p:nvPr/>
        </p:nvSpPr>
        <p:spPr bwMode="auto">
          <a:xfrm>
            <a:off x="3162300" y="1641475"/>
            <a:ext cx="156845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Text Box 19"/>
          <p:cNvSpPr txBox="1">
            <a:spLocks noChangeArrowheads="1"/>
          </p:cNvSpPr>
          <p:nvPr/>
        </p:nvSpPr>
        <p:spPr bwMode="auto">
          <a:xfrm>
            <a:off x="7512050" y="8382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5861" name="Text Box 20"/>
          <p:cNvSpPr txBox="1">
            <a:spLocks noChangeArrowheads="1"/>
          </p:cNvSpPr>
          <p:nvPr/>
        </p:nvSpPr>
        <p:spPr bwMode="auto">
          <a:xfrm>
            <a:off x="5541963" y="34702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solidFill>
                  <a:schemeClr val="tx2"/>
                </a:solidFill>
                <a:latin typeface="Times New Roman" pitchFamily="18" charset="0"/>
                <a:ea typeface="宋体" pitchFamily="2" charset="-122"/>
              </a:rPr>
              <a:t>((1,2) (2,4))</a:t>
            </a:r>
            <a:endParaRPr kumimoji="1" lang="zh-CN" altLang="en-US" sz="2400" b="0">
              <a:latin typeface="Times New Roman" pitchFamily="18" charset="0"/>
              <a:ea typeface="宋体" pitchFamily="2" charset="-122"/>
            </a:endParaRPr>
          </a:p>
        </p:txBody>
      </p:sp>
      <p:sp>
        <p:nvSpPr>
          <p:cNvPr id="35862" name="Line 21"/>
          <p:cNvSpPr>
            <a:spLocks noChangeShapeType="1"/>
          </p:cNvSpPr>
          <p:nvPr/>
        </p:nvSpPr>
        <p:spPr bwMode="auto">
          <a:xfrm>
            <a:off x="5308600" y="2632075"/>
            <a:ext cx="107315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36867"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3"/>
          <p:cNvSpPr txBox="1">
            <a:spLocks noChangeArrowheads="1"/>
          </p:cNvSpPr>
          <p:nvPr/>
        </p:nvSpPr>
        <p:spPr bwMode="auto">
          <a:xfrm>
            <a:off x="2641600" y="1146175"/>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36869" name="Text Box 4"/>
          <p:cNvSpPr txBox="1">
            <a:spLocks noChangeArrowheads="1"/>
          </p:cNvSpPr>
          <p:nvPr/>
        </p:nvSpPr>
        <p:spPr bwMode="auto">
          <a:xfrm>
            <a:off x="1289050" y="202247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36870" name="Line 5"/>
          <p:cNvSpPr>
            <a:spLocks noChangeShapeType="1"/>
          </p:cNvSpPr>
          <p:nvPr/>
        </p:nvSpPr>
        <p:spPr bwMode="auto">
          <a:xfrm flipH="1">
            <a:off x="1841500" y="1565275"/>
            <a:ext cx="8255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1" name="Text Box 6"/>
          <p:cNvSpPr txBox="1">
            <a:spLocks noChangeArrowheads="1"/>
          </p:cNvSpPr>
          <p:nvPr/>
        </p:nvSpPr>
        <p:spPr bwMode="auto">
          <a:xfrm>
            <a:off x="1084263" y="32416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36872" name="Line 7"/>
          <p:cNvSpPr>
            <a:spLocks noChangeShapeType="1"/>
          </p:cNvSpPr>
          <p:nvPr/>
        </p:nvSpPr>
        <p:spPr bwMode="auto">
          <a:xfrm>
            <a:off x="1676400" y="2555875"/>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8"/>
          <p:cNvSpPr>
            <a:spLocks noChangeShapeType="1"/>
          </p:cNvSpPr>
          <p:nvPr/>
        </p:nvSpPr>
        <p:spPr bwMode="auto">
          <a:xfrm flipV="1">
            <a:off x="1924050" y="2479675"/>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4" name="Text Box 9"/>
          <p:cNvSpPr txBox="1">
            <a:spLocks noChangeArrowheads="1"/>
          </p:cNvSpPr>
          <p:nvPr/>
        </p:nvSpPr>
        <p:spPr bwMode="auto">
          <a:xfrm>
            <a:off x="3230563" y="33178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a:t>
            </a:r>
          </a:p>
        </p:txBody>
      </p:sp>
      <p:sp>
        <p:nvSpPr>
          <p:cNvPr id="36875" name="Line 10"/>
          <p:cNvSpPr>
            <a:spLocks noChangeShapeType="1"/>
          </p:cNvSpPr>
          <p:nvPr/>
        </p:nvSpPr>
        <p:spPr bwMode="auto">
          <a:xfrm>
            <a:off x="2171700" y="2479675"/>
            <a:ext cx="140335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Text Box 11"/>
          <p:cNvSpPr txBox="1">
            <a:spLocks noChangeArrowheads="1"/>
          </p:cNvSpPr>
          <p:nvPr/>
        </p:nvSpPr>
        <p:spPr bwMode="auto">
          <a:xfrm>
            <a:off x="1193800" y="4460875"/>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 (3.2))</a:t>
            </a:r>
          </a:p>
        </p:txBody>
      </p:sp>
      <p:sp>
        <p:nvSpPr>
          <p:cNvPr id="36877" name="Line 12"/>
          <p:cNvSpPr>
            <a:spLocks noChangeShapeType="1"/>
          </p:cNvSpPr>
          <p:nvPr/>
        </p:nvSpPr>
        <p:spPr bwMode="auto">
          <a:xfrm flipH="1">
            <a:off x="2254250" y="3851275"/>
            <a:ext cx="140335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Line 13"/>
          <p:cNvSpPr>
            <a:spLocks noChangeShapeType="1"/>
          </p:cNvSpPr>
          <p:nvPr/>
        </p:nvSpPr>
        <p:spPr bwMode="auto">
          <a:xfrm flipV="1">
            <a:off x="2914650" y="3927475"/>
            <a:ext cx="107315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Line 14"/>
          <p:cNvSpPr>
            <a:spLocks noChangeShapeType="1"/>
          </p:cNvSpPr>
          <p:nvPr/>
        </p:nvSpPr>
        <p:spPr bwMode="auto">
          <a:xfrm flipH="1" flipV="1">
            <a:off x="2419350" y="2403475"/>
            <a:ext cx="1320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Line 15"/>
          <p:cNvSpPr>
            <a:spLocks noChangeShapeType="1"/>
          </p:cNvSpPr>
          <p:nvPr/>
        </p:nvSpPr>
        <p:spPr bwMode="auto">
          <a:xfrm flipV="1">
            <a:off x="2254250" y="1717675"/>
            <a:ext cx="4953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Text Box 16"/>
          <p:cNvSpPr txBox="1">
            <a:spLocks noChangeArrowheads="1"/>
          </p:cNvSpPr>
          <p:nvPr/>
        </p:nvSpPr>
        <p:spPr bwMode="auto">
          <a:xfrm>
            <a:off x="6191250" y="3048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6882" name="Text Box 17"/>
          <p:cNvSpPr txBox="1">
            <a:spLocks noChangeArrowheads="1"/>
          </p:cNvSpPr>
          <p:nvPr/>
        </p:nvSpPr>
        <p:spPr bwMode="auto">
          <a:xfrm>
            <a:off x="4605338" y="2098675"/>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((1,2))</a:t>
            </a:r>
          </a:p>
        </p:txBody>
      </p:sp>
      <p:sp>
        <p:nvSpPr>
          <p:cNvPr id="36883" name="Line 18"/>
          <p:cNvSpPr>
            <a:spLocks noChangeShapeType="1"/>
          </p:cNvSpPr>
          <p:nvPr/>
        </p:nvSpPr>
        <p:spPr bwMode="auto">
          <a:xfrm>
            <a:off x="3162300" y="1641475"/>
            <a:ext cx="156845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Text Box 19"/>
          <p:cNvSpPr txBox="1">
            <a:spLocks noChangeArrowheads="1"/>
          </p:cNvSpPr>
          <p:nvPr/>
        </p:nvSpPr>
        <p:spPr bwMode="auto">
          <a:xfrm>
            <a:off x="7512050" y="8382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6885" name="Text Box 20"/>
          <p:cNvSpPr txBox="1">
            <a:spLocks noChangeArrowheads="1"/>
          </p:cNvSpPr>
          <p:nvPr/>
        </p:nvSpPr>
        <p:spPr bwMode="auto">
          <a:xfrm>
            <a:off x="5541963" y="3470275"/>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((1,2) (2,4))</a:t>
            </a:r>
          </a:p>
        </p:txBody>
      </p:sp>
      <p:sp>
        <p:nvSpPr>
          <p:cNvPr id="36886" name="Line 21"/>
          <p:cNvSpPr>
            <a:spLocks noChangeShapeType="1"/>
          </p:cNvSpPr>
          <p:nvPr/>
        </p:nvSpPr>
        <p:spPr bwMode="auto">
          <a:xfrm>
            <a:off x="5308600" y="2632075"/>
            <a:ext cx="107315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7" name="Text Box 22"/>
          <p:cNvSpPr txBox="1">
            <a:spLocks noChangeArrowheads="1"/>
          </p:cNvSpPr>
          <p:nvPr/>
        </p:nvSpPr>
        <p:spPr bwMode="auto">
          <a:xfrm>
            <a:off x="5530850" y="1371600"/>
            <a:ext cx="47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36888" name="Text Box 23"/>
          <p:cNvSpPr txBox="1">
            <a:spLocks noChangeArrowheads="1"/>
          </p:cNvSpPr>
          <p:nvPr/>
        </p:nvSpPr>
        <p:spPr bwMode="auto">
          <a:xfrm>
            <a:off x="5211763" y="4537075"/>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solidFill>
                  <a:schemeClr val="tx2"/>
                </a:solidFill>
                <a:latin typeface="Times New Roman" pitchFamily="18" charset="0"/>
                <a:ea typeface="宋体" pitchFamily="2" charset="-122"/>
              </a:rPr>
              <a:t>((1,2) (2,4) (3,1))</a:t>
            </a:r>
            <a:endParaRPr kumimoji="1" lang="zh-CN" altLang="en-US" sz="2400" b="0">
              <a:latin typeface="Times New Roman" pitchFamily="18" charset="0"/>
              <a:ea typeface="宋体" pitchFamily="2" charset="-122"/>
            </a:endParaRPr>
          </a:p>
        </p:txBody>
      </p:sp>
      <p:sp>
        <p:nvSpPr>
          <p:cNvPr id="36889" name="Line 24"/>
          <p:cNvSpPr>
            <a:spLocks noChangeShapeType="1"/>
          </p:cNvSpPr>
          <p:nvPr/>
        </p:nvSpPr>
        <p:spPr bwMode="auto">
          <a:xfrm>
            <a:off x="6381750" y="400367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2"/>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pic>
        <p:nvPicPr>
          <p:cNvPr id="1028"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488" y="334963"/>
            <a:ext cx="2714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9" name="Group 8"/>
          <p:cNvGrpSpPr>
            <a:grpSpLocks/>
          </p:cNvGrpSpPr>
          <p:nvPr/>
        </p:nvGrpSpPr>
        <p:grpSpPr bwMode="auto">
          <a:xfrm>
            <a:off x="1084263" y="1146175"/>
            <a:ext cx="6777037" cy="5067300"/>
            <a:chOff x="40" y="552"/>
            <a:chExt cx="3940" cy="3192"/>
          </a:xfrm>
        </p:grpSpPr>
        <p:sp>
          <p:nvSpPr>
            <p:cNvPr id="1035" name="Text Box 9"/>
            <p:cNvSpPr txBox="1">
              <a:spLocks noChangeArrowheads="1"/>
            </p:cNvSpPr>
            <p:nvPr/>
          </p:nvSpPr>
          <p:spPr bwMode="auto">
            <a:xfrm>
              <a:off x="945" y="552"/>
              <a:ext cx="2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1036" name="Text Box 10"/>
            <p:cNvSpPr txBox="1">
              <a:spLocks noChangeArrowheads="1"/>
            </p:cNvSpPr>
            <p:nvPr/>
          </p:nvSpPr>
          <p:spPr bwMode="auto">
            <a:xfrm>
              <a:off x="159" y="1104"/>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1037" name="Line 11"/>
            <p:cNvSpPr>
              <a:spLocks noChangeShapeType="1"/>
            </p:cNvSpPr>
            <p:nvPr/>
          </p:nvSpPr>
          <p:spPr bwMode="auto">
            <a:xfrm flipH="1">
              <a:off x="480" y="816"/>
              <a:ext cx="48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8" name="Text Box 12"/>
            <p:cNvSpPr txBox="1">
              <a:spLocks noChangeArrowheads="1"/>
            </p:cNvSpPr>
            <p:nvPr/>
          </p:nvSpPr>
          <p:spPr bwMode="auto">
            <a:xfrm>
              <a:off x="40" y="1872"/>
              <a:ext cx="9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1039" name="Line 13"/>
            <p:cNvSpPr>
              <a:spLocks noChangeShapeType="1"/>
            </p:cNvSpPr>
            <p:nvPr/>
          </p:nvSpPr>
          <p:spPr bwMode="auto">
            <a:xfrm>
              <a:off x="384" y="1440"/>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0" name="Line 14"/>
            <p:cNvSpPr>
              <a:spLocks noChangeShapeType="1"/>
            </p:cNvSpPr>
            <p:nvPr/>
          </p:nvSpPr>
          <p:spPr bwMode="auto">
            <a:xfrm flipV="1">
              <a:off x="528" y="139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1" name="Text Box 15"/>
            <p:cNvSpPr txBox="1">
              <a:spLocks noChangeArrowheads="1"/>
            </p:cNvSpPr>
            <p:nvPr/>
          </p:nvSpPr>
          <p:spPr bwMode="auto">
            <a:xfrm>
              <a:off x="1288" y="1920"/>
              <a:ext cx="9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a:t>
              </a:r>
            </a:p>
          </p:txBody>
        </p:sp>
        <p:sp>
          <p:nvSpPr>
            <p:cNvPr id="1042" name="Line 16"/>
            <p:cNvSpPr>
              <a:spLocks noChangeShapeType="1"/>
            </p:cNvSpPr>
            <p:nvPr/>
          </p:nvSpPr>
          <p:spPr bwMode="auto">
            <a:xfrm>
              <a:off x="672" y="1392"/>
              <a:ext cx="81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3" name="Text Box 17"/>
            <p:cNvSpPr txBox="1">
              <a:spLocks noChangeArrowheads="1"/>
            </p:cNvSpPr>
            <p:nvPr/>
          </p:nvSpPr>
          <p:spPr bwMode="auto">
            <a:xfrm>
              <a:off x="103" y="2640"/>
              <a:ext cx="1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 (3.2))</a:t>
              </a:r>
            </a:p>
          </p:txBody>
        </p:sp>
        <p:sp>
          <p:nvSpPr>
            <p:cNvPr id="1044" name="Line 18"/>
            <p:cNvSpPr>
              <a:spLocks noChangeShapeType="1"/>
            </p:cNvSpPr>
            <p:nvPr/>
          </p:nvSpPr>
          <p:spPr bwMode="auto">
            <a:xfrm flipH="1">
              <a:off x="720" y="2256"/>
              <a:ext cx="81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5" name="Line 19"/>
            <p:cNvSpPr>
              <a:spLocks noChangeShapeType="1"/>
            </p:cNvSpPr>
            <p:nvPr/>
          </p:nvSpPr>
          <p:spPr bwMode="auto">
            <a:xfrm flipV="1">
              <a:off x="1104" y="2304"/>
              <a:ext cx="62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6" name="Line 20"/>
            <p:cNvSpPr>
              <a:spLocks noChangeShapeType="1"/>
            </p:cNvSpPr>
            <p:nvPr/>
          </p:nvSpPr>
          <p:spPr bwMode="auto">
            <a:xfrm flipH="1" flipV="1">
              <a:off x="816" y="1344"/>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7" name="Line 21"/>
            <p:cNvSpPr>
              <a:spLocks noChangeShapeType="1"/>
            </p:cNvSpPr>
            <p:nvPr/>
          </p:nvSpPr>
          <p:spPr bwMode="auto">
            <a:xfrm flipV="1">
              <a:off x="720" y="912"/>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8" name="Text Box 22"/>
            <p:cNvSpPr txBox="1">
              <a:spLocks noChangeArrowheads="1"/>
            </p:cNvSpPr>
            <p:nvPr/>
          </p:nvSpPr>
          <p:spPr bwMode="auto">
            <a:xfrm>
              <a:off x="2087" y="1152"/>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((1,2))</a:t>
              </a:r>
            </a:p>
          </p:txBody>
        </p:sp>
        <p:sp>
          <p:nvSpPr>
            <p:cNvPr id="1049" name="Line 23"/>
            <p:cNvSpPr>
              <a:spLocks noChangeShapeType="1"/>
            </p:cNvSpPr>
            <p:nvPr/>
          </p:nvSpPr>
          <p:spPr bwMode="auto">
            <a:xfrm>
              <a:off x="1248" y="864"/>
              <a:ext cx="91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0" name="Text Box 24"/>
            <p:cNvSpPr txBox="1">
              <a:spLocks noChangeArrowheads="1"/>
            </p:cNvSpPr>
            <p:nvPr/>
          </p:nvSpPr>
          <p:spPr bwMode="auto">
            <a:xfrm>
              <a:off x="2631" y="2016"/>
              <a:ext cx="9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((1,2) (2,4))</a:t>
              </a:r>
            </a:p>
          </p:txBody>
        </p:sp>
        <p:sp>
          <p:nvSpPr>
            <p:cNvPr id="1051" name="Line 25"/>
            <p:cNvSpPr>
              <a:spLocks noChangeShapeType="1"/>
            </p:cNvSpPr>
            <p:nvPr/>
          </p:nvSpPr>
          <p:spPr bwMode="auto">
            <a:xfrm>
              <a:off x="2496" y="1488"/>
              <a:ext cx="624"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2" name="Text Box 26"/>
            <p:cNvSpPr txBox="1">
              <a:spLocks noChangeArrowheads="1"/>
            </p:cNvSpPr>
            <p:nvPr/>
          </p:nvSpPr>
          <p:spPr bwMode="auto">
            <a:xfrm>
              <a:off x="2440" y="2688"/>
              <a:ext cx="13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((1,2) (2,4) (3,1))</a:t>
              </a:r>
            </a:p>
          </p:txBody>
        </p:sp>
        <p:sp>
          <p:nvSpPr>
            <p:cNvPr id="1053" name="Line 27"/>
            <p:cNvSpPr>
              <a:spLocks noChangeShapeType="1"/>
            </p:cNvSpPr>
            <p:nvPr/>
          </p:nvSpPr>
          <p:spPr bwMode="auto">
            <a:xfrm>
              <a:off x="3120" y="235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 name="Text Box 28"/>
            <p:cNvSpPr txBox="1">
              <a:spLocks noChangeArrowheads="1"/>
            </p:cNvSpPr>
            <p:nvPr/>
          </p:nvSpPr>
          <p:spPr bwMode="auto">
            <a:xfrm>
              <a:off x="2263" y="3456"/>
              <a:ext cx="17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solidFill>
                    <a:schemeClr val="tx2"/>
                  </a:solidFill>
                  <a:latin typeface="Times New Roman" pitchFamily="18" charset="0"/>
                  <a:ea typeface="宋体" pitchFamily="2" charset="-122"/>
                </a:rPr>
                <a:t>((1,2) (2,4) (3,1) (4,3))</a:t>
              </a:r>
              <a:endParaRPr kumimoji="1" lang="zh-CN" altLang="en-US" sz="2400" b="0">
                <a:latin typeface="Times New Roman" pitchFamily="18" charset="0"/>
                <a:ea typeface="宋体" pitchFamily="2" charset="-122"/>
              </a:endParaRPr>
            </a:p>
          </p:txBody>
        </p:sp>
        <p:sp>
          <p:nvSpPr>
            <p:cNvPr id="1055" name="Line 29"/>
            <p:cNvSpPr>
              <a:spLocks noChangeShapeType="1"/>
            </p:cNvSpPr>
            <p:nvPr/>
          </p:nvSpPr>
          <p:spPr bwMode="auto">
            <a:xfrm>
              <a:off x="3120" y="307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30" name="Group 2"/>
          <p:cNvGrpSpPr>
            <a:grpSpLocks/>
          </p:cNvGrpSpPr>
          <p:nvPr/>
        </p:nvGrpSpPr>
        <p:grpSpPr bwMode="auto">
          <a:xfrm>
            <a:off x="5368925" y="300038"/>
            <a:ext cx="3114675" cy="2595562"/>
            <a:chOff x="3122" y="189"/>
            <a:chExt cx="1811" cy="1635"/>
          </a:xfrm>
        </p:grpSpPr>
        <p:graphicFrame>
          <p:nvGraphicFramePr>
            <p:cNvPr id="1026" name="Object 3"/>
            <p:cNvGraphicFramePr>
              <a:graphicFrameLocks noChangeAspect="1"/>
            </p:cNvGraphicFramePr>
            <p:nvPr/>
          </p:nvGraphicFramePr>
          <p:xfrm>
            <a:off x="3122" y="189"/>
            <a:ext cx="1811" cy="1635"/>
          </p:xfrm>
          <a:graphic>
            <a:graphicData uri="http://schemas.openxmlformats.org/presentationml/2006/ole">
              <mc:AlternateContent xmlns:mc="http://schemas.openxmlformats.org/markup-compatibility/2006">
                <mc:Choice xmlns:v="urn:schemas-microsoft-com:vml" Requires="v">
                  <p:oleObj spid="_x0000_s1062" name="文档" r:id="rId5" imgW="7093080" imgH="4626000" progId="Word.Document.8">
                    <p:embed/>
                  </p:oleObj>
                </mc:Choice>
                <mc:Fallback>
                  <p:oleObj name="文档" r:id="rId5" imgW="7093080" imgH="462600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2" y="189"/>
                          <a:ext cx="1811" cy="1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Text Box 4"/>
            <p:cNvSpPr txBox="1">
              <a:spLocks noChangeArrowheads="1"/>
            </p:cNvSpPr>
            <p:nvPr/>
          </p:nvSpPr>
          <p:spPr bwMode="auto">
            <a:xfrm>
              <a:off x="3600" y="19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1032" name="Text Box 5"/>
            <p:cNvSpPr txBox="1">
              <a:spLocks noChangeArrowheads="1"/>
            </p:cNvSpPr>
            <p:nvPr/>
          </p:nvSpPr>
          <p:spPr bwMode="auto">
            <a:xfrm>
              <a:off x="4368" y="52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1033" name="Text Box 6"/>
            <p:cNvSpPr txBox="1">
              <a:spLocks noChangeArrowheads="1"/>
            </p:cNvSpPr>
            <p:nvPr/>
          </p:nvSpPr>
          <p:spPr bwMode="auto">
            <a:xfrm>
              <a:off x="3216" y="86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sp>
          <p:nvSpPr>
            <p:cNvPr id="1034" name="Text Box 7"/>
            <p:cNvSpPr txBox="1">
              <a:spLocks noChangeArrowheads="1"/>
            </p:cNvSpPr>
            <p:nvPr/>
          </p:nvSpPr>
          <p:spPr bwMode="auto">
            <a:xfrm>
              <a:off x="3984" y="120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2400" b="0">
                  <a:solidFill>
                    <a:srgbClr val="FF0000"/>
                  </a:solidFill>
                  <a:latin typeface="Arial Black" pitchFamily="34" charset="0"/>
                  <a:ea typeface="宋体" pitchFamily="2" charset="-122"/>
                </a:rPr>
                <a:t>Q</a:t>
              </a:r>
              <a:endParaRPr kumimoji="1" lang="en-US" altLang="zh-CN" sz="2400" b="0">
                <a:latin typeface="Times New Roman" pitchFamily="18" charset="0"/>
                <a:ea typeface="宋体" pitchFamily="2"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7" descr="r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5" y="1997075"/>
            <a:ext cx="301625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txBox="1">
            <a:spLocks noChangeArrowheads="1"/>
          </p:cNvSpPr>
          <p:nvPr/>
        </p:nvSpPr>
        <p:spPr bwMode="auto">
          <a:xfrm>
            <a:off x="1403350" y="1524000"/>
            <a:ext cx="808990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latin typeface="Times New Roman" pitchFamily="18" charset="0"/>
                <a:ea typeface="幼圆" pitchFamily="49" charset="-122"/>
              </a:rPr>
              <a:t>四皇后问题回溯：</a:t>
            </a:r>
          </a:p>
          <a:p>
            <a:pPr algn="l" eaLnBrk="1" hangingPunct="1"/>
            <a:endParaRPr kumimoji="1" lang="zh-CN" altLang="en-US" sz="2000">
              <a:latin typeface="Times New Roman" pitchFamily="18" charset="0"/>
              <a:ea typeface="幼圆" pitchFamily="49" charset="-122"/>
            </a:endParaRP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3……</a:t>
            </a:r>
          </a:p>
          <a:p>
            <a:pPr algn="l" eaLnBrk="1" hangingPunct="1"/>
            <a:endParaRPr kumimoji="1" lang="zh-CN" altLang="en-US" sz="2000">
              <a:latin typeface="Times New Roman" pitchFamily="18" charset="0"/>
              <a:ea typeface="幼圆" pitchFamily="49" charset="-122"/>
            </a:endParaRPr>
          </a:p>
          <a:p>
            <a:pPr algn="l" eaLnBrk="1" hangingPunct="1"/>
            <a:r>
              <a:rPr kumimoji="1" lang="en-US" altLang="zh-CN" sz="2000">
                <a:latin typeface="Times New Roman" pitchFamily="18" charset="0"/>
                <a:ea typeface="幼圆" pitchFamily="49" charset="-122"/>
              </a:rPr>
              <a:t>1……</a:t>
            </a:r>
          </a:p>
          <a:p>
            <a:pPr algn="l" eaLnBrk="1" hangingPunct="1"/>
            <a:endParaRPr kumimoji="1" lang="en-US" altLang="zh-CN" sz="2000">
              <a:latin typeface="Times New Roman" pitchFamily="18" charset="0"/>
              <a:ea typeface="幼圆" pitchFamily="49" charset="-122"/>
            </a:endParaRPr>
          </a:p>
          <a:p>
            <a:pPr algn="l" eaLnBrk="1" hangingPunct="1"/>
            <a:endParaRPr kumimoji="1" lang="en-US" altLang="zh-CN" sz="2000">
              <a:latin typeface="Times New Roman" pitchFamily="18" charset="0"/>
              <a:ea typeface="幼圆" pitchFamily="49" charset="-122"/>
            </a:endParaRPr>
          </a:p>
          <a:p>
            <a:pPr algn="l" eaLnBrk="1" hangingPunct="1"/>
            <a:endParaRPr kumimoji="1" lang="en-US" altLang="zh-CN" sz="2000">
              <a:latin typeface="Times New Roman" pitchFamily="18" charset="0"/>
              <a:ea typeface="幼圆" pitchFamily="49" charset="-122"/>
            </a:endParaRPr>
          </a:p>
          <a:p>
            <a:pPr algn="l" eaLnBrk="1" hangingPunct="1"/>
            <a:endParaRPr kumimoji="1" lang="en-US" altLang="zh-CN" sz="2000">
              <a:latin typeface="Times New Roman" pitchFamily="18" charset="0"/>
              <a:ea typeface="幼圆" pitchFamily="49" charset="-122"/>
            </a:endParaRPr>
          </a:p>
          <a:p>
            <a:pPr algn="l" eaLnBrk="1" hangingPunct="1"/>
            <a:endParaRPr kumimoji="1" lang="en-US" altLang="zh-CN" sz="2000">
              <a:latin typeface="Times New Roman" pitchFamily="18" charset="0"/>
              <a:ea typeface="幼圆" pitchFamily="49" charset="-122"/>
            </a:endParaRPr>
          </a:p>
          <a:p>
            <a:pPr algn="l" eaLnBrk="1" hangingPunct="1"/>
            <a:endParaRPr kumimoji="1" lang="en-US" altLang="zh-CN" sz="2000">
              <a:latin typeface="Times New Roman" pitchFamily="18" charset="0"/>
              <a:ea typeface="幼圆" pitchFamily="49" charset="-122"/>
            </a:endParaRPr>
          </a:p>
          <a:p>
            <a:pPr algn="l" eaLnBrk="1" hangingPunct="1"/>
            <a:r>
              <a:rPr kumimoji="1" lang="en-US" altLang="zh-CN" sz="2000">
                <a:latin typeface="Times New Roman" pitchFamily="18" charset="0"/>
                <a:ea typeface="幼圆" pitchFamily="49" charset="-122"/>
              </a:rPr>
              <a:t>2……</a:t>
            </a:r>
          </a:p>
        </p:txBody>
      </p:sp>
      <p:pic>
        <p:nvPicPr>
          <p:cNvPr id="3789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075" y="1944688"/>
            <a:ext cx="211296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3789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4688" y="1944688"/>
            <a:ext cx="21844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3789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075" y="4105275"/>
            <a:ext cx="21209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37895"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84688" y="4105275"/>
            <a:ext cx="218440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37896" name="Rectangle 10"/>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1113" y="1282700"/>
            <a:ext cx="2049462"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38915" name="Rectangle 9"/>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
        <p:nvSpPr>
          <p:cNvPr id="38916" name="Text Box 3"/>
          <p:cNvSpPr txBox="1">
            <a:spLocks noChangeArrowheads="1"/>
          </p:cNvSpPr>
          <p:nvPr/>
        </p:nvSpPr>
        <p:spPr bwMode="auto">
          <a:xfrm>
            <a:off x="811213" y="1331913"/>
            <a:ext cx="6756400" cy="681037"/>
          </a:xfrm>
          <a:prstGeom prst="rect">
            <a:avLst/>
          </a:prstGeom>
          <a:solidFill>
            <a:schemeClr val="bg1"/>
          </a:solidFill>
          <a:ln w="25400">
            <a:solidFill>
              <a:srgbClr val="00FF00"/>
            </a:solidFill>
            <a:miter lim="800000"/>
            <a:headEnd/>
            <a:tailEnd/>
          </a:ln>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FF0000"/>
                </a:solidFill>
                <a:latin typeface="幼圆" pitchFamily="49" charset="-122"/>
                <a:ea typeface="幼圆" pitchFamily="49" charset="-122"/>
              </a:rPr>
              <a:t>设置了两个回溯点</a:t>
            </a:r>
            <a:r>
              <a:rPr kumimoji="1" lang="en-US" altLang="zh-CN" sz="2000">
                <a:solidFill>
                  <a:srgbClr val="FF0000"/>
                </a:solidFill>
                <a:latin typeface="幼圆" pitchFamily="49" charset="-122"/>
                <a:ea typeface="幼圆" pitchFamily="49" charset="-122"/>
              </a:rPr>
              <a:t>,</a:t>
            </a:r>
            <a:r>
              <a:rPr kumimoji="1" lang="zh-CN" altLang="en-US" sz="2000">
                <a:solidFill>
                  <a:srgbClr val="FF0000"/>
                </a:solidFill>
                <a:latin typeface="幼圆" pitchFamily="49" charset="-122"/>
                <a:ea typeface="幼圆" pitchFamily="49" charset="-122"/>
              </a:rPr>
              <a:t>一个是当遇到非法状态时回溯，一个是当试探了一个状态的所有子状态后，仍然找不到解时回溯。 </a:t>
            </a:r>
          </a:p>
        </p:txBody>
      </p:sp>
      <p:grpSp>
        <p:nvGrpSpPr>
          <p:cNvPr id="38917" name="Group 11"/>
          <p:cNvGrpSpPr>
            <a:grpSpLocks/>
          </p:cNvGrpSpPr>
          <p:nvPr/>
        </p:nvGrpSpPr>
        <p:grpSpPr bwMode="auto">
          <a:xfrm>
            <a:off x="1084263" y="1928813"/>
            <a:ext cx="6777037" cy="4367212"/>
            <a:chOff x="40" y="526"/>
            <a:chExt cx="3940" cy="3244"/>
          </a:xfrm>
        </p:grpSpPr>
        <p:sp>
          <p:nvSpPr>
            <p:cNvPr id="38918" name="Text Box 12"/>
            <p:cNvSpPr txBox="1">
              <a:spLocks noChangeArrowheads="1"/>
            </p:cNvSpPr>
            <p:nvPr/>
          </p:nvSpPr>
          <p:spPr bwMode="auto">
            <a:xfrm>
              <a:off x="945" y="526"/>
              <a:ext cx="27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 )</a:t>
              </a:r>
            </a:p>
          </p:txBody>
        </p:sp>
        <p:sp>
          <p:nvSpPr>
            <p:cNvPr id="38919" name="Text Box 13"/>
            <p:cNvSpPr txBox="1">
              <a:spLocks noChangeArrowheads="1"/>
            </p:cNvSpPr>
            <p:nvPr/>
          </p:nvSpPr>
          <p:spPr bwMode="auto">
            <a:xfrm>
              <a:off x="159" y="1078"/>
              <a:ext cx="56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a:t>
              </a:r>
            </a:p>
          </p:txBody>
        </p:sp>
        <p:sp>
          <p:nvSpPr>
            <p:cNvPr id="38920" name="Line 14"/>
            <p:cNvSpPr>
              <a:spLocks noChangeShapeType="1"/>
            </p:cNvSpPr>
            <p:nvPr/>
          </p:nvSpPr>
          <p:spPr bwMode="auto">
            <a:xfrm flipH="1">
              <a:off x="480" y="816"/>
              <a:ext cx="48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1" name="Text Box 15"/>
            <p:cNvSpPr txBox="1">
              <a:spLocks noChangeArrowheads="1"/>
            </p:cNvSpPr>
            <p:nvPr/>
          </p:nvSpPr>
          <p:spPr bwMode="auto">
            <a:xfrm>
              <a:off x="40" y="1847"/>
              <a:ext cx="94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(2,3))</a:t>
              </a:r>
            </a:p>
          </p:txBody>
        </p:sp>
        <p:sp>
          <p:nvSpPr>
            <p:cNvPr id="38922" name="Line 16"/>
            <p:cNvSpPr>
              <a:spLocks noChangeShapeType="1"/>
            </p:cNvSpPr>
            <p:nvPr/>
          </p:nvSpPr>
          <p:spPr bwMode="auto">
            <a:xfrm>
              <a:off x="384" y="1440"/>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Line 17"/>
            <p:cNvSpPr>
              <a:spLocks noChangeShapeType="1"/>
            </p:cNvSpPr>
            <p:nvPr/>
          </p:nvSpPr>
          <p:spPr bwMode="auto">
            <a:xfrm flipV="1">
              <a:off x="528" y="139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Text Box 18"/>
            <p:cNvSpPr txBox="1">
              <a:spLocks noChangeArrowheads="1"/>
            </p:cNvSpPr>
            <p:nvPr/>
          </p:nvSpPr>
          <p:spPr bwMode="auto">
            <a:xfrm>
              <a:off x="1288" y="1894"/>
              <a:ext cx="94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a:t>
              </a:r>
            </a:p>
          </p:txBody>
        </p:sp>
        <p:sp>
          <p:nvSpPr>
            <p:cNvPr id="38925" name="Line 19"/>
            <p:cNvSpPr>
              <a:spLocks noChangeShapeType="1"/>
            </p:cNvSpPr>
            <p:nvPr/>
          </p:nvSpPr>
          <p:spPr bwMode="auto">
            <a:xfrm>
              <a:off x="672" y="1392"/>
              <a:ext cx="81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Text Box 20"/>
            <p:cNvSpPr txBox="1">
              <a:spLocks noChangeArrowheads="1"/>
            </p:cNvSpPr>
            <p:nvPr/>
          </p:nvSpPr>
          <p:spPr bwMode="auto">
            <a:xfrm>
              <a:off x="103" y="2614"/>
              <a:ext cx="133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((1,1) (2,4) (3.2))</a:t>
              </a:r>
            </a:p>
          </p:txBody>
        </p:sp>
        <p:sp>
          <p:nvSpPr>
            <p:cNvPr id="38927" name="Line 21"/>
            <p:cNvSpPr>
              <a:spLocks noChangeShapeType="1"/>
            </p:cNvSpPr>
            <p:nvPr/>
          </p:nvSpPr>
          <p:spPr bwMode="auto">
            <a:xfrm flipH="1">
              <a:off x="720" y="2256"/>
              <a:ext cx="81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22"/>
            <p:cNvSpPr>
              <a:spLocks noChangeShapeType="1"/>
            </p:cNvSpPr>
            <p:nvPr/>
          </p:nvSpPr>
          <p:spPr bwMode="auto">
            <a:xfrm flipV="1">
              <a:off x="1104" y="2304"/>
              <a:ext cx="62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23"/>
            <p:cNvSpPr>
              <a:spLocks noChangeShapeType="1"/>
            </p:cNvSpPr>
            <p:nvPr/>
          </p:nvSpPr>
          <p:spPr bwMode="auto">
            <a:xfrm flipH="1" flipV="1">
              <a:off x="816" y="1344"/>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24"/>
            <p:cNvSpPr>
              <a:spLocks noChangeShapeType="1"/>
            </p:cNvSpPr>
            <p:nvPr/>
          </p:nvSpPr>
          <p:spPr bwMode="auto">
            <a:xfrm flipV="1">
              <a:off x="720" y="912"/>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Text Box 25"/>
            <p:cNvSpPr txBox="1">
              <a:spLocks noChangeArrowheads="1"/>
            </p:cNvSpPr>
            <p:nvPr/>
          </p:nvSpPr>
          <p:spPr bwMode="auto">
            <a:xfrm>
              <a:off x="2087" y="1126"/>
              <a:ext cx="56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((1,2))</a:t>
              </a:r>
            </a:p>
          </p:txBody>
        </p:sp>
        <p:sp>
          <p:nvSpPr>
            <p:cNvPr id="38932" name="Line 26"/>
            <p:cNvSpPr>
              <a:spLocks noChangeShapeType="1"/>
            </p:cNvSpPr>
            <p:nvPr/>
          </p:nvSpPr>
          <p:spPr bwMode="auto">
            <a:xfrm>
              <a:off x="1248" y="864"/>
              <a:ext cx="91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Text Box 27"/>
            <p:cNvSpPr txBox="1">
              <a:spLocks noChangeArrowheads="1"/>
            </p:cNvSpPr>
            <p:nvPr/>
          </p:nvSpPr>
          <p:spPr bwMode="auto">
            <a:xfrm>
              <a:off x="2631" y="1991"/>
              <a:ext cx="94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((1,2) (2,4))</a:t>
              </a:r>
            </a:p>
          </p:txBody>
        </p:sp>
        <p:sp>
          <p:nvSpPr>
            <p:cNvPr id="38934" name="Line 28"/>
            <p:cNvSpPr>
              <a:spLocks noChangeShapeType="1"/>
            </p:cNvSpPr>
            <p:nvPr/>
          </p:nvSpPr>
          <p:spPr bwMode="auto">
            <a:xfrm>
              <a:off x="2496" y="1488"/>
              <a:ext cx="624"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Text Box 29"/>
            <p:cNvSpPr txBox="1">
              <a:spLocks noChangeArrowheads="1"/>
            </p:cNvSpPr>
            <p:nvPr/>
          </p:nvSpPr>
          <p:spPr bwMode="auto">
            <a:xfrm>
              <a:off x="2440" y="2663"/>
              <a:ext cx="133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latin typeface="Times New Roman" pitchFamily="18" charset="0"/>
                  <a:ea typeface="宋体" pitchFamily="2" charset="-122"/>
                </a:rPr>
                <a:t>((1,2) (2,4) (3,1))</a:t>
              </a:r>
            </a:p>
          </p:txBody>
        </p:sp>
        <p:sp>
          <p:nvSpPr>
            <p:cNvPr id="38936" name="Line 30"/>
            <p:cNvSpPr>
              <a:spLocks noChangeShapeType="1"/>
            </p:cNvSpPr>
            <p:nvPr/>
          </p:nvSpPr>
          <p:spPr bwMode="auto">
            <a:xfrm>
              <a:off x="3120" y="235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Text Box 31"/>
            <p:cNvSpPr txBox="1">
              <a:spLocks noChangeArrowheads="1"/>
            </p:cNvSpPr>
            <p:nvPr/>
          </p:nvSpPr>
          <p:spPr bwMode="auto">
            <a:xfrm>
              <a:off x="2263" y="3430"/>
              <a:ext cx="17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400" b="0">
                  <a:solidFill>
                    <a:schemeClr val="tx2"/>
                  </a:solidFill>
                  <a:latin typeface="Times New Roman" pitchFamily="18" charset="0"/>
                  <a:ea typeface="宋体" pitchFamily="2" charset="-122"/>
                </a:rPr>
                <a:t>((1,2) (2,4) (3,1) (4,3))</a:t>
              </a:r>
              <a:endParaRPr kumimoji="1" lang="zh-CN" altLang="en-US" sz="2400" b="0">
                <a:latin typeface="Times New Roman" pitchFamily="18" charset="0"/>
                <a:ea typeface="宋体" pitchFamily="2" charset="-122"/>
              </a:endParaRPr>
            </a:p>
          </p:txBody>
        </p:sp>
        <p:sp>
          <p:nvSpPr>
            <p:cNvPr id="38938" name="Line 32"/>
            <p:cNvSpPr>
              <a:spLocks noChangeShapeType="1"/>
            </p:cNvSpPr>
            <p:nvPr/>
          </p:nvSpPr>
          <p:spPr bwMode="auto">
            <a:xfrm>
              <a:off x="3120" y="307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1403350" y="1524000"/>
            <a:ext cx="80899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latin typeface="Times New Roman" pitchFamily="18" charset="0"/>
                <a:ea typeface="幼圆" pitchFamily="49" charset="-122"/>
              </a:rPr>
              <a:t>对于某些问题，可能会遇到这样的问题：</a:t>
            </a:r>
          </a:p>
          <a:p>
            <a:pPr algn="l" eaLnBrk="1" hangingPunct="1"/>
            <a:r>
              <a:rPr kumimoji="1" lang="zh-CN" altLang="en-US" sz="2000">
                <a:latin typeface="Times New Roman" pitchFamily="18" charset="0"/>
                <a:ea typeface="幼圆" pitchFamily="49" charset="-122"/>
              </a:rPr>
              <a:t>        一个是问题的某一个</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或者某些</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分支具有无穷个状态，算法可能会落入某一个“深渊”，永远也回溯不回来，这样，就不能找到问题的解。</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解决办法是：</a:t>
            </a:r>
            <a:r>
              <a:rPr kumimoji="1" lang="zh-CN" altLang="en-US" sz="2000">
                <a:latin typeface="Times New Roman" pitchFamily="18" charset="0"/>
                <a:ea typeface="幼圆" pitchFamily="49" charset="-122"/>
              </a:rPr>
              <a:t>设置最大深度</a:t>
            </a:r>
          </a:p>
          <a:p>
            <a:pPr algn="l" eaLnBrk="1" hangingPunct="1">
              <a:spcBef>
                <a:spcPts val="1800"/>
              </a:spcBef>
            </a:pPr>
            <a:r>
              <a:rPr kumimoji="1" lang="zh-CN" altLang="en-US" sz="2000">
                <a:latin typeface="Times New Roman" pitchFamily="18" charset="0"/>
                <a:ea typeface="幼圆" pitchFamily="49" charset="-122"/>
              </a:rPr>
              <a:t>        另一个问题是，在某一个分支上具有环路，搜索会在这个环路中一直进行下去，同样也回溯不出来，从而找不到问题的解。如下图所示。</a:t>
            </a:r>
          </a:p>
          <a:p>
            <a:pPr algn="l" eaLnBrk="1" hangingPunct="1"/>
            <a:r>
              <a:rPr kumimoji="1" lang="zh-CN" altLang="en-US" sz="2000">
                <a:solidFill>
                  <a:srgbClr val="FF0000"/>
                </a:solidFill>
                <a:latin typeface="幼圆" pitchFamily="49" charset="-122"/>
                <a:ea typeface="幼圆" pitchFamily="49" charset="-122"/>
              </a:rPr>
              <a:t>    解决办法是：</a:t>
            </a:r>
            <a:r>
              <a:rPr kumimoji="1" lang="zh-CN" altLang="en-US" sz="2000">
                <a:latin typeface="幼圆" pitchFamily="49" charset="-122"/>
                <a:ea typeface="幼圆" pitchFamily="49" charset="-122"/>
              </a:rPr>
              <a:t>设置状态的表代</a:t>
            </a:r>
          </a:p>
          <a:p>
            <a:pPr algn="l" eaLnBrk="1" hangingPunct="1"/>
            <a:r>
              <a:rPr kumimoji="1" lang="zh-CN" altLang="en-US" sz="2000">
                <a:latin typeface="幼圆" pitchFamily="49" charset="-122"/>
                <a:ea typeface="幼圆" pitchFamily="49" charset="-122"/>
              </a:rPr>
              <a:t>替原来的当前状态，当新的状态产</a:t>
            </a:r>
          </a:p>
          <a:p>
            <a:pPr algn="l" eaLnBrk="1" hangingPunct="1"/>
            <a:r>
              <a:rPr kumimoji="1" lang="zh-CN" altLang="en-US" sz="2000">
                <a:latin typeface="幼圆" pitchFamily="49" charset="-122"/>
                <a:ea typeface="幼圆" pitchFamily="49" charset="-122"/>
              </a:rPr>
              <a:t>生时，查看是否已经在该表中出现</a:t>
            </a:r>
          </a:p>
          <a:p>
            <a:pPr algn="l" eaLnBrk="1" hangingPunct="1"/>
            <a:r>
              <a:rPr kumimoji="1" lang="zh-CN" altLang="en-US" sz="2000">
                <a:latin typeface="幼圆" pitchFamily="49" charset="-122"/>
                <a:ea typeface="幼圆" pitchFamily="49" charset="-122"/>
              </a:rPr>
              <a:t>过了，如果出现过，则表明有环路</a:t>
            </a:r>
          </a:p>
          <a:p>
            <a:pPr algn="l" eaLnBrk="1" hangingPunct="1"/>
            <a:r>
              <a:rPr kumimoji="1" lang="zh-CN" altLang="en-US" sz="2000">
                <a:latin typeface="幼圆" pitchFamily="49" charset="-122"/>
                <a:ea typeface="幼圆" pitchFamily="49" charset="-122"/>
              </a:rPr>
              <a:t>存在，算法将进行回溯，从而解决</a:t>
            </a:r>
          </a:p>
          <a:p>
            <a:pPr algn="l" eaLnBrk="1" hangingPunct="1"/>
            <a:r>
              <a:rPr kumimoji="1" lang="zh-CN" altLang="en-US" sz="2000">
                <a:latin typeface="幼圆" pitchFamily="49" charset="-122"/>
                <a:ea typeface="幼圆" pitchFamily="49" charset="-122"/>
              </a:rPr>
              <a:t>了环路问题。 </a:t>
            </a:r>
          </a:p>
        </p:txBody>
      </p:sp>
      <p:pic>
        <p:nvPicPr>
          <p:cNvPr id="39939" name="Picture 6" descr="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3803650"/>
            <a:ext cx="17938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回溯策略</a:t>
            </a:r>
            <a:r>
              <a:rPr lang="en-US" altLang="zh-CN" sz="4000">
                <a:solidFill>
                  <a:schemeClr val="tx2"/>
                </a:solidFill>
                <a:latin typeface="微软雅黑" pitchFamily="34" charset="-122"/>
              </a:rPr>
              <a:t>(Backtracking)</a:t>
            </a:r>
            <a:endParaRPr lang="zh-CN" altLang="en-US" sz="4000">
              <a:solidFill>
                <a:schemeClr val="tx2"/>
              </a:solidFill>
              <a:latin typeface="微软雅黑" pitchFamily="34"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1403350" y="1524000"/>
            <a:ext cx="8089900"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FF0000"/>
                </a:solidFill>
                <a:latin typeface="Times New Roman" pitchFamily="18" charset="0"/>
                <a:ea typeface="幼圆" pitchFamily="49" charset="-122"/>
              </a:rPr>
              <a:t>回溯搜索策略的问题</a:t>
            </a:r>
            <a:br>
              <a:rPr kumimoji="1" lang="zh-CN" altLang="en-US" sz="2000">
                <a:solidFill>
                  <a:srgbClr val="FF0000"/>
                </a:solidFill>
                <a:latin typeface="Times New Roman" pitchFamily="18" charset="0"/>
                <a:ea typeface="幼圆" pitchFamily="49" charset="-122"/>
              </a:rPr>
            </a:br>
            <a:endParaRPr kumimoji="1" lang="zh-CN" altLang="en-US" sz="2000">
              <a:solidFill>
                <a:srgbClr val="FF0000"/>
              </a:solidFill>
              <a:latin typeface="Times New Roman" pitchFamily="18" charset="0"/>
              <a:ea typeface="幼圆" pitchFamily="49" charset="-122"/>
            </a:endParaRPr>
          </a:p>
          <a:p>
            <a:pPr algn="l" eaLnBrk="1" hangingPunct="1"/>
            <a:r>
              <a:rPr kumimoji="1" lang="zh-CN" altLang="en-US" sz="2000">
                <a:solidFill>
                  <a:srgbClr val="FFFF13"/>
                </a:solidFill>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回溯搜索策略</a:t>
            </a:r>
            <a:r>
              <a:rPr kumimoji="1" lang="zh-CN" altLang="en-US" sz="2000">
                <a:latin typeface="Times New Roman" pitchFamily="18" charset="0"/>
                <a:ea typeface="幼圆" pitchFamily="49" charset="-122"/>
              </a:rPr>
              <a:t>的一个特点就是只保留了从初始状态到当前状态的一条路径 </a:t>
            </a:r>
          </a:p>
          <a:p>
            <a:pPr algn="l" eaLnBrk="1" hangingPunct="1"/>
            <a:endParaRPr kumimoji="1" lang="zh-CN" altLang="en-US" sz="2000">
              <a:latin typeface="Times New Roman" pitchFamily="18" charset="0"/>
              <a:ea typeface="幼圆" pitchFamily="49" charset="-122"/>
            </a:endParaRPr>
          </a:p>
          <a:p>
            <a:pPr algn="l" eaLnBrk="1" hangingPunct="1"/>
            <a:r>
              <a:rPr kumimoji="1" lang="zh-CN" altLang="en-US" sz="2000">
                <a:solidFill>
                  <a:srgbClr val="FF0000"/>
                </a:solidFill>
                <a:latin typeface="Times New Roman" pitchFamily="18" charset="0"/>
                <a:ea typeface="幼圆" pitchFamily="49" charset="-122"/>
              </a:rPr>
              <a:t>        </a:t>
            </a:r>
            <a:r>
              <a:rPr kumimoji="1" lang="zh-CN" altLang="en-US" sz="2000">
                <a:latin typeface="Times New Roman" pitchFamily="18" charset="0"/>
                <a:ea typeface="幼圆" pitchFamily="49" charset="-122"/>
              </a:rPr>
              <a:t>而</a:t>
            </a:r>
            <a:r>
              <a:rPr kumimoji="1" lang="zh-CN" altLang="en-US" sz="2000">
                <a:solidFill>
                  <a:srgbClr val="FF0000"/>
                </a:solidFill>
                <a:latin typeface="Times New Roman" pitchFamily="18" charset="0"/>
                <a:ea typeface="幼圆" pitchFamily="49" charset="-122"/>
              </a:rPr>
              <a:t>图搜索</a:t>
            </a:r>
            <a:r>
              <a:rPr kumimoji="1" lang="zh-CN" altLang="en-US" sz="2000">
                <a:latin typeface="Times New Roman" pitchFamily="18" charset="0"/>
                <a:ea typeface="幼圆" pitchFamily="49" charset="-122"/>
              </a:rPr>
              <a:t>将所有搜索过的状态都记录下来，搜索过的路径除了可以重复利用外，其最大的优点是可以更有效地利用与问题有关的一些知识，从而达到启发式搜索的目的。</a:t>
            </a:r>
            <a:endParaRPr kumimoji="1" lang="zh-CN" altLang="en-US" sz="2000" b="0">
              <a:latin typeface="Times New Roman" pitchFamily="18" charset="0"/>
              <a:ea typeface="幼圆" pitchFamily="49" charset="-122"/>
            </a:endParaRPr>
          </a:p>
        </p:txBody>
      </p:sp>
      <p:sp>
        <p:nvSpPr>
          <p:cNvPr id="40963"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857250" y="1260475"/>
            <a:ext cx="8812213"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Times New Roman" pitchFamily="18" charset="0"/>
                <a:ea typeface="幼圆" pitchFamily="49" charset="-122"/>
              </a:rPr>
              <a:t>图搜索的概念</a:t>
            </a:r>
          </a:p>
          <a:p>
            <a:pPr algn="l" eaLnBrk="1" hangingPunct="1"/>
            <a:r>
              <a:rPr kumimoji="1" lang="zh-CN" altLang="en-US" sz="2000">
                <a:solidFill>
                  <a:srgbClr val="FFFF61"/>
                </a:solidFill>
                <a:latin typeface="Times New Roman" pitchFamily="18" charset="0"/>
                <a:ea typeface="幼圆" pitchFamily="49" charset="-122"/>
              </a:rPr>
              <a:t>        </a:t>
            </a:r>
            <a:r>
              <a:rPr kumimoji="1" lang="zh-CN" altLang="zh-CN" sz="2000">
                <a:solidFill>
                  <a:srgbClr val="FF3300"/>
                </a:solidFill>
                <a:latin typeface="Times New Roman" pitchFamily="18" charset="0"/>
                <a:ea typeface="幼圆" pitchFamily="49" charset="-122"/>
              </a:rPr>
              <a:t>节点深度：</a:t>
            </a:r>
            <a:r>
              <a:rPr kumimoji="1" lang="zh-CN" altLang="zh-CN" sz="2000">
                <a:latin typeface="Times New Roman" pitchFamily="18" charset="0"/>
                <a:ea typeface="幼圆" pitchFamily="49" charset="-122"/>
              </a:rPr>
              <a:t>根节点的深度为</a:t>
            </a:r>
            <a:r>
              <a:rPr kumimoji="1" lang="en-US" altLang="zh-CN" sz="2000">
                <a:latin typeface="Times New Roman" pitchFamily="18" charset="0"/>
                <a:ea typeface="幼圆" pitchFamily="49" charset="-122"/>
              </a:rPr>
              <a:t>0</a:t>
            </a:r>
            <a:r>
              <a:rPr kumimoji="1" lang="zh-CN" altLang="en-US" sz="2000">
                <a:latin typeface="Times New Roman" pitchFamily="18" charset="0"/>
                <a:ea typeface="幼圆" pitchFamily="49" charset="-122"/>
              </a:rPr>
              <a:t>，其他节点的深度规定为父节点深度加</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，即</a:t>
            </a:r>
            <a:r>
              <a:rPr kumimoji="1" lang="en-US" altLang="zh-CN" sz="2000">
                <a:latin typeface="Times New Roman" pitchFamily="18" charset="0"/>
                <a:ea typeface="幼圆" pitchFamily="49" charset="-122"/>
              </a:rPr>
              <a:t>d</a:t>
            </a:r>
            <a:r>
              <a:rPr kumimoji="1" lang="en-US" altLang="zh-CN" sz="2000" baseline="-25000">
                <a:latin typeface="Times New Roman" pitchFamily="18" charset="0"/>
                <a:ea typeface="幼圆" pitchFamily="49" charset="-122"/>
              </a:rPr>
              <a:t>n+1</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d</a:t>
            </a:r>
            <a:r>
              <a:rPr kumimoji="1" lang="en-US" altLang="zh-CN" sz="2000" baseline="-25000">
                <a:latin typeface="Times New Roman" pitchFamily="18" charset="0"/>
                <a:ea typeface="幼圆" pitchFamily="49" charset="-122"/>
              </a:rPr>
              <a:t>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3300"/>
                </a:solidFill>
                <a:latin typeface="Times New Roman" pitchFamily="18" charset="0"/>
                <a:ea typeface="幼圆" pitchFamily="49" charset="-122"/>
              </a:rPr>
              <a:t>路径：</a:t>
            </a:r>
            <a:r>
              <a:rPr kumimoji="1" lang="zh-CN" altLang="en-US" sz="2000">
                <a:latin typeface="Times New Roman" pitchFamily="18" charset="0"/>
                <a:ea typeface="幼圆" pitchFamily="49" charset="-122"/>
              </a:rPr>
              <a:t>设一节点序列为</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0</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i</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k</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，对</a:t>
            </a:r>
            <a:r>
              <a:rPr kumimoji="1" lang="en-US" altLang="zh-CN" sz="2000">
                <a:latin typeface="Times New Roman" pitchFamily="18" charset="0"/>
                <a:ea typeface="幼圆" pitchFamily="49" charset="-122"/>
              </a:rPr>
              <a:t>i</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1,2.….k</a:t>
            </a:r>
            <a:r>
              <a:rPr kumimoji="1" lang="zh-CN" altLang="en-US" sz="2000">
                <a:latin typeface="Times New Roman" pitchFamily="18" charset="0"/>
                <a:ea typeface="幼圆" pitchFamily="49" charset="-122"/>
              </a:rPr>
              <a:t>，若任一节点</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i-1</a:t>
            </a:r>
            <a:r>
              <a:rPr kumimoji="1" lang="zh-CN" altLang="en-US" sz="2000">
                <a:latin typeface="Times New Roman" pitchFamily="18" charset="0"/>
                <a:ea typeface="幼圆" pitchFamily="49" charset="-122"/>
              </a:rPr>
              <a:t>都具有一个后继节点，则该节点序列称为从节点</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0</a:t>
            </a:r>
            <a:r>
              <a:rPr kumimoji="1" lang="zh-CN" altLang="en-US" sz="2000">
                <a:latin typeface="Times New Roman" pitchFamily="18" charset="0"/>
                <a:ea typeface="幼圆" pitchFamily="49" charset="-122"/>
              </a:rPr>
              <a:t>到节点</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k</a:t>
            </a:r>
            <a:r>
              <a:rPr kumimoji="1" lang="zh-CN" altLang="en-US" sz="2000">
                <a:latin typeface="Times New Roman" pitchFamily="18" charset="0"/>
                <a:ea typeface="幼圆" pitchFamily="49" charset="-122"/>
              </a:rPr>
              <a:t>长度为</a:t>
            </a:r>
            <a:r>
              <a:rPr kumimoji="1" lang="en-US" altLang="zh-CN" sz="2000" baseline="-25000">
                <a:latin typeface="Times New Roman" pitchFamily="18" charset="0"/>
                <a:ea typeface="幼圆" pitchFamily="49" charset="-122"/>
              </a:rPr>
              <a:t>k</a:t>
            </a:r>
            <a:r>
              <a:rPr kumimoji="1" lang="zh-CN" altLang="en-US" sz="2000">
                <a:latin typeface="Times New Roman" pitchFamily="18" charset="0"/>
                <a:ea typeface="幼圆" pitchFamily="49" charset="-122"/>
              </a:rPr>
              <a:t>的一条路径。</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3300"/>
                </a:solidFill>
                <a:latin typeface="Times New Roman" pitchFamily="18" charset="0"/>
                <a:ea typeface="幼圆" pitchFamily="49" charset="-122"/>
              </a:rPr>
              <a:t>路径耗散值：</a:t>
            </a:r>
            <a:r>
              <a:rPr kumimoji="1" lang="zh-CN" altLang="en-US" sz="2000">
                <a:latin typeface="Times New Roman" pitchFamily="18" charset="0"/>
                <a:ea typeface="幼圆" pitchFamily="49" charset="-122"/>
              </a:rPr>
              <a:t>令</a:t>
            </a:r>
            <a:r>
              <a:rPr kumimoji="1" lang="en-US" altLang="zh-CN" sz="2000">
                <a:latin typeface="Times New Roman" pitchFamily="18" charset="0"/>
                <a:ea typeface="幼圆" pitchFamily="49" charset="-122"/>
              </a:rPr>
              <a:t>C(n</a:t>
            </a:r>
            <a:r>
              <a:rPr kumimoji="1" lang="en-US" altLang="zh-CN" sz="2000" baseline="-25000">
                <a:latin typeface="Times New Roman" pitchFamily="18" charset="0"/>
                <a:ea typeface="幼圆" pitchFamily="49" charset="-122"/>
              </a:rPr>
              <a:t>i</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j</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为节点</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i</a:t>
            </a:r>
            <a:r>
              <a:rPr kumimoji="1" lang="zh-CN" altLang="en-US" sz="2000">
                <a:latin typeface="Times New Roman" pitchFamily="18" charset="0"/>
                <a:ea typeface="幼圆" pitchFamily="49" charset="-122"/>
              </a:rPr>
              <a:t>到</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j</a:t>
            </a:r>
            <a:r>
              <a:rPr kumimoji="1" lang="zh-CN" altLang="en-US" sz="2000">
                <a:latin typeface="Times New Roman" pitchFamily="18" charset="0"/>
                <a:ea typeface="幼圆" pitchFamily="49" charset="-122"/>
              </a:rPr>
              <a:t>这段路径</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或弧线</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的耗散值，一条路径的耗散值等于连接这条路径各节点间所有弧线耗散值的总和。 路径耗散值可按如下递归公式计算：</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C(n</a:t>
            </a:r>
            <a:r>
              <a:rPr kumimoji="1" lang="en-US" altLang="zh-CN" sz="2000" baseline="-25000">
                <a:latin typeface="Times New Roman" pitchFamily="18" charset="0"/>
                <a:ea typeface="幼圆" pitchFamily="49" charset="-122"/>
              </a:rPr>
              <a:t>i</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C(n</a:t>
            </a:r>
            <a:r>
              <a:rPr kumimoji="1" lang="en-US" altLang="zh-CN" sz="2000" baseline="-25000">
                <a:latin typeface="Times New Roman" pitchFamily="18" charset="0"/>
                <a:ea typeface="幼圆" pitchFamily="49" charset="-122"/>
              </a:rPr>
              <a:t>i</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j</a:t>
            </a:r>
            <a:r>
              <a:rPr kumimoji="1" lang="en-US" altLang="zh-CN" sz="2000">
                <a:latin typeface="Times New Roman" pitchFamily="18" charset="0"/>
                <a:ea typeface="幼圆" pitchFamily="49" charset="-122"/>
              </a:rPr>
              <a:t>)+C(n</a:t>
            </a:r>
            <a:r>
              <a:rPr kumimoji="1" lang="en-US" altLang="zh-CN" sz="2000" baseline="-25000">
                <a:latin typeface="Times New Roman" pitchFamily="18" charset="0"/>
                <a:ea typeface="幼圆" pitchFamily="49" charset="-122"/>
              </a:rPr>
              <a:t>j</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t)</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               C(n</a:t>
            </a:r>
            <a:r>
              <a:rPr kumimoji="1" lang="en-US" altLang="zh-CN" sz="2000" baseline="-25000">
                <a:latin typeface="Times New Roman" pitchFamily="18" charset="0"/>
                <a:ea typeface="幼圆" pitchFamily="49" charset="-122"/>
              </a:rPr>
              <a:t>j</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t)</a:t>
            </a:r>
            <a:r>
              <a:rPr kumimoji="1" lang="zh-CN" altLang="en-US" sz="2000">
                <a:latin typeface="Times New Roman" pitchFamily="18" charset="0"/>
                <a:ea typeface="幼圆" pitchFamily="49" charset="-122"/>
              </a:rPr>
              <a:t>为</a:t>
            </a:r>
            <a:r>
              <a:rPr kumimoji="1" lang="en-US" altLang="zh-CN" sz="2000">
                <a:latin typeface="Times New Roman" pitchFamily="18" charset="0"/>
                <a:ea typeface="幼圆" pitchFamily="49" charset="-122"/>
              </a:rPr>
              <a:t>n</a:t>
            </a:r>
            <a:r>
              <a:rPr kumimoji="1" lang="en-US" altLang="zh-CN" sz="2000" baseline="-25000">
                <a:latin typeface="Times New Roman" pitchFamily="18" charset="0"/>
                <a:ea typeface="幼圆" pitchFamily="49" charset="-122"/>
              </a:rPr>
              <a:t>i</a:t>
            </a:r>
            <a:r>
              <a:rPr kumimoji="1" lang="en-US" altLang="zh-CN" sz="2000">
                <a:latin typeface="Times New Roman" pitchFamily="18" charset="0"/>
                <a:ea typeface="幼圆" pitchFamily="49" charset="-122"/>
              </a:rPr>
              <a:t>→t</a:t>
            </a:r>
            <a:r>
              <a:rPr kumimoji="1" lang="zh-CN" altLang="en-US" sz="2000">
                <a:latin typeface="Times New Roman" pitchFamily="18" charset="0"/>
                <a:ea typeface="幼圆" pitchFamily="49" charset="-122"/>
              </a:rPr>
              <a:t>这条路径的耗散值。</a:t>
            </a:r>
          </a:p>
          <a:p>
            <a:pPr algn="l" eaLnBrk="1" hangingPunct="1"/>
            <a:r>
              <a:rPr kumimoji="1" lang="zh-CN" altLang="en-US" sz="2000">
                <a:solidFill>
                  <a:srgbClr val="003399"/>
                </a:solidFill>
                <a:latin typeface="Times New Roman" pitchFamily="18" charset="0"/>
                <a:ea typeface="黑体" pitchFamily="49" charset="-122"/>
              </a:rPr>
              <a:t>耗散值</a:t>
            </a:r>
            <a:r>
              <a:rPr kumimoji="1" lang="zh-CN" altLang="en-US" sz="2000">
                <a:solidFill>
                  <a:srgbClr val="003399"/>
                </a:solidFill>
                <a:latin typeface="Times New Roman" pitchFamily="18" charset="0"/>
                <a:ea typeface="幼圆" pitchFamily="49" charset="-122"/>
              </a:rPr>
              <a:t>是一个抽象的概念，就像数字</a:t>
            </a:r>
            <a:r>
              <a:rPr kumimoji="1" lang="en-US" altLang="zh-CN" sz="2000">
                <a:solidFill>
                  <a:srgbClr val="003399"/>
                </a:solidFill>
                <a:latin typeface="Times New Roman" pitchFamily="18" charset="0"/>
                <a:ea typeface="幼圆" pitchFamily="49" charset="-122"/>
              </a:rPr>
              <a:t>1</a:t>
            </a:r>
            <a:r>
              <a:rPr kumimoji="1" lang="zh-CN" altLang="en-US" sz="2000">
                <a:solidFill>
                  <a:srgbClr val="003399"/>
                </a:solidFill>
                <a:latin typeface="Times New Roman" pitchFamily="18" charset="0"/>
                <a:ea typeface="幼圆" pitchFamily="49" charset="-122"/>
              </a:rPr>
              <a:t>是一个苹果、一匹马、一棵树的抽象一样。根据求解的问题性质的不同，耗散值表示的可能是两个节点间的距离，或者从一个节点到达另一个节点所用的时间，或者所花费的费用等。</a:t>
            </a:r>
          </a:p>
          <a:p>
            <a:pPr algn="l" eaLnBrk="1" hangingPunct="1"/>
            <a:r>
              <a:rPr lang="zh-CN" altLang="en-US"/>
              <a:t>	</a:t>
            </a:r>
            <a:r>
              <a:rPr lang="zh-CN" altLang="en-US" sz="2000"/>
              <a:t>例如：学院路---天安门</a:t>
            </a:r>
            <a:br>
              <a:rPr kumimoji="1" lang="zh-CN" altLang="en-US" sz="2000">
                <a:solidFill>
                  <a:srgbClr val="003399"/>
                </a:solidFill>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3300"/>
                </a:solidFill>
                <a:latin typeface="Times New Roman" pitchFamily="18" charset="0"/>
                <a:ea typeface="幼圆" pitchFamily="49" charset="-122"/>
              </a:rPr>
              <a:t>扩展一个节点：</a:t>
            </a:r>
            <a:r>
              <a:rPr kumimoji="1" lang="zh-CN" altLang="en-US" sz="2000">
                <a:latin typeface="Times New Roman" pitchFamily="18" charset="0"/>
                <a:ea typeface="幼圆" pitchFamily="49" charset="-122"/>
              </a:rPr>
              <a:t>生成出该节点所有后继节点，并给出连接弧线的耗散值，这个过程叫做扩展一个节点。</a:t>
            </a:r>
          </a:p>
        </p:txBody>
      </p:sp>
      <p:sp>
        <p:nvSpPr>
          <p:cNvPr id="41987"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209675" y="1524000"/>
            <a:ext cx="8424863"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Times New Roman" pitchFamily="18" charset="0"/>
                <a:ea typeface="幼圆" pitchFamily="49" charset="-122"/>
              </a:rPr>
              <a:t>一般图搜索算法</a:t>
            </a:r>
          </a:p>
          <a:p>
            <a:pPr algn="l" eaLnBrk="1" hangingPunct="1"/>
            <a:r>
              <a:rPr kumimoji="1" lang="zh-CN" altLang="en-US" sz="2000">
                <a:latin typeface="Times New Roman" pitchFamily="18" charset="0"/>
                <a:ea typeface="幼圆" pitchFamily="49" charset="-122"/>
              </a:rPr>
              <a:t>        采用</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表和</a:t>
            </a:r>
            <a:r>
              <a:rPr kumimoji="1" lang="en-US" altLang="zh-CN" sz="2000">
                <a:latin typeface="Times New Roman" pitchFamily="18" charset="0"/>
                <a:ea typeface="幼圆" pitchFamily="49" charset="-122"/>
              </a:rPr>
              <a:t>Closed</a:t>
            </a:r>
            <a:r>
              <a:rPr kumimoji="1" lang="zh-CN" altLang="en-US" sz="2000">
                <a:latin typeface="Times New Roman" pitchFamily="18" charset="0"/>
                <a:ea typeface="幼圆" pitchFamily="49" charset="-122"/>
              </a:rPr>
              <a:t>表记录搜索轨迹。</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表用于存放刚生成</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待考察</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的节点（未扩展），以便控制搜索的方向和顺序；</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Closed</a:t>
            </a:r>
            <a:r>
              <a:rPr kumimoji="1" lang="zh-CN" altLang="en-US" sz="2000">
                <a:latin typeface="Times New Roman" pitchFamily="18" charset="0"/>
                <a:ea typeface="幼圆" pitchFamily="49" charset="-122"/>
              </a:rPr>
              <a:t>表用于存放已经扩展或将要扩展的节点，它存储的正是一棵不断成长的搜索树。 </a:t>
            </a:r>
            <a:br>
              <a:rPr kumimoji="1" lang="zh-CN" altLang="en-US" sz="2000">
                <a:latin typeface="Times New Roman" pitchFamily="18" charset="0"/>
                <a:ea typeface="幼圆" pitchFamily="49" charset="-122"/>
              </a:rPr>
            </a:br>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b="0">
              <a:solidFill>
                <a:srgbClr val="0C0B0A"/>
              </a:solidFill>
              <a:latin typeface="Tahoma" pitchFamily="34" charset="0"/>
              <a:ea typeface="宋体" pitchFamily="2" charset="-122"/>
            </a:endParaRPr>
          </a:p>
          <a:p>
            <a:pPr algn="l" eaLnBrk="1" hangingPunct="1"/>
            <a:r>
              <a:rPr kumimoji="1" lang="zh-CN" altLang="en-US" sz="2000" b="0">
                <a:solidFill>
                  <a:srgbClr val="0C0B0A"/>
                </a:solidFill>
                <a:latin typeface="Tahoma" pitchFamily="34" charset="0"/>
                <a:ea typeface="宋体" pitchFamily="2" charset="-122"/>
              </a:rPr>
              <a:t>       </a:t>
            </a:r>
            <a:r>
              <a:rPr kumimoji="1" lang="zh-CN" altLang="en-US" sz="2000">
                <a:latin typeface="Times New Roman" pitchFamily="18" charset="0"/>
                <a:ea typeface="幼圆" pitchFamily="49" charset="-122"/>
              </a:rPr>
              <a:t>对问题的</a:t>
            </a:r>
            <a:r>
              <a:rPr kumimoji="1" lang="zh-CN" altLang="en-US" sz="2000">
                <a:solidFill>
                  <a:srgbClr val="003399"/>
                </a:solidFill>
                <a:latin typeface="Times New Roman" pitchFamily="18" charset="0"/>
                <a:ea typeface="幼圆" pitchFamily="49" charset="-122"/>
              </a:rPr>
              <a:t>初始状态</a:t>
            </a:r>
            <a:r>
              <a:rPr kumimoji="1" lang="zh-CN" altLang="en-US" sz="2000">
                <a:latin typeface="Times New Roman" pitchFamily="18" charset="0"/>
                <a:ea typeface="幼圆" pitchFamily="49" charset="-122"/>
              </a:rPr>
              <a:t>、搜索过程得到的</a:t>
            </a:r>
            <a:r>
              <a:rPr kumimoji="1" lang="zh-CN" altLang="en-US" sz="2000">
                <a:solidFill>
                  <a:srgbClr val="003399"/>
                </a:solidFill>
                <a:latin typeface="Times New Roman" pitchFamily="18" charset="0"/>
                <a:ea typeface="幼圆" pitchFamily="49" charset="-122"/>
              </a:rPr>
              <a:t>搜索图</a:t>
            </a:r>
            <a:r>
              <a:rPr kumimoji="1" lang="zh-CN" altLang="en-US" sz="2000">
                <a:latin typeface="Times New Roman" pitchFamily="18" charset="0"/>
                <a:ea typeface="幼圆" pitchFamily="49" charset="-122"/>
              </a:rPr>
              <a:t>、当前扩展节点新生成的</a:t>
            </a:r>
            <a:r>
              <a:rPr kumimoji="1" lang="zh-CN" altLang="en-US" sz="2000">
                <a:solidFill>
                  <a:srgbClr val="003399"/>
                </a:solidFill>
                <a:latin typeface="Times New Roman" pitchFamily="18" charset="0"/>
                <a:ea typeface="幼圆" pitchFamily="49" charset="-122"/>
              </a:rPr>
              <a:t>子节点集</a:t>
            </a:r>
            <a:r>
              <a:rPr kumimoji="1" lang="zh-CN" altLang="en-US" sz="2000">
                <a:latin typeface="Times New Roman" pitchFamily="18" charset="0"/>
                <a:ea typeface="幼圆" pitchFamily="49" charset="-122"/>
              </a:rPr>
              <a:t>，也都需要用相应的符号来表示。假设用</a:t>
            </a:r>
            <a:r>
              <a:rPr kumimoji="1" lang="en-US" altLang="zh-CN" sz="2000">
                <a:latin typeface="Times New Roman" pitchFamily="18" charset="0"/>
                <a:ea typeface="幼圆" pitchFamily="49" charset="-122"/>
              </a:rPr>
              <a:t>S0</a:t>
            </a:r>
            <a:r>
              <a:rPr kumimoji="1" lang="zh-CN" altLang="en-US" sz="2000">
                <a:latin typeface="Times New Roman" pitchFamily="18" charset="0"/>
                <a:ea typeface="幼圆" pitchFamily="49" charset="-122"/>
              </a:rPr>
              <a:t>表示问题的初始状态，</a:t>
            </a:r>
            <a:r>
              <a:rPr kumimoji="1" lang="en-US" altLang="zh-CN" sz="2000">
                <a:latin typeface="Times New Roman" pitchFamily="18" charset="0"/>
                <a:ea typeface="幼圆" pitchFamily="49" charset="-122"/>
              </a:rPr>
              <a:t>G</a:t>
            </a:r>
            <a:r>
              <a:rPr kumimoji="1" lang="zh-CN" altLang="en-US" sz="2000">
                <a:latin typeface="Times New Roman" pitchFamily="18" charset="0"/>
                <a:ea typeface="幼圆" pitchFamily="49" charset="-122"/>
              </a:rPr>
              <a:t>表示搜索过程所得到的搜索图，</a:t>
            </a:r>
            <a:r>
              <a:rPr kumimoji="1" lang="en-US" altLang="zh-CN" sz="2000">
                <a:latin typeface="Times New Roman" pitchFamily="18" charset="0"/>
                <a:ea typeface="幼圆" pitchFamily="49" charset="-122"/>
              </a:rPr>
              <a:t>M</a:t>
            </a:r>
            <a:r>
              <a:rPr kumimoji="1" lang="zh-CN" altLang="en-US" sz="2000">
                <a:latin typeface="Times New Roman" pitchFamily="18" charset="0"/>
                <a:ea typeface="幼圆" pitchFamily="49" charset="-122"/>
              </a:rPr>
              <a:t>表示当前扩展节点新生成的且不为自己先辈的子节点集。</a:t>
            </a:r>
          </a:p>
        </p:txBody>
      </p:sp>
      <p:pic>
        <p:nvPicPr>
          <p:cNvPr id="430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838" y="3354388"/>
            <a:ext cx="6524625"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973138" y="1308100"/>
            <a:ext cx="8637587"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FF0000"/>
                </a:solidFill>
                <a:latin typeface="微软雅黑" pitchFamily="34" charset="-122"/>
              </a:rPr>
              <a:t>例： 水壶问题：有两个水壶，一个盛满为</a:t>
            </a:r>
            <a:r>
              <a:rPr kumimoji="1" lang="en-US" altLang="zh-CN" sz="2000">
                <a:solidFill>
                  <a:srgbClr val="FF0000"/>
                </a:solidFill>
                <a:latin typeface="微软雅黑" pitchFamily="34" charset="-122"/>
              </a:rPr>
              <a:t>4</a:t>
            </a:r>
            <a:r>
              <a:rPr kumimoji="1" lang="zh-CN" altLang="en-US" sz="2000">
                <a:solidFill>
                  <a:srgbClr val="FF0000"/>
                </a:solidFill>
                <a:latin typeface="微软雅黑" pitchFamily="34" charset="-122"/>
              </a:rPr>
              <a:t>公斤水，另一个盛满为</a:t>
            </a:r>
            <a:r>
              <a:rPr kumimoji="1" lang="en-US" altLang="zh-CN" sz="2000">
                <a:solidFill>
                  <a:srgbClr val="FF0000"/>
                </a:solidFill>
                <a:latin typeface="微软雅黑" pitchFamily="34" charset="-122"/>
              </a:rPr>
              <a:t>3</a:t>
            </a:r>
            <a:r>
              <a:rPr kumimoji="1" lang="zh-CN" altLang="en-US" sz="2000">
                <a:solidFill>
                  <a:srgbClr val="FF0000"/>
                </a:solidFill>
                <a:latin typeface="微软雅黑" pitchFamily="34" charset="-122"/>
              </a:rPr>
              <a:t>公斤水，水壶上没有任何度量标记。怎样在能装</a:t>
            </a:r>
            <a:r>
              <a:rPr kumimoji="1" lang="en-US" altLang="zh-CN" sz="2000">
                <a:solidFill>
                  <a:srgbClr val="FF0000"/>
                </a:solidFill>
                <a:latin typeface="微软雅黑" pitchFamily="34" charset="-122"/>
              </a:rPr>
              <a:t>4</a:t>
            </a:r>
            <a:r>
              <a:rPr kumimoji="1" lang="zh-CN" altLang="en-US" sz="2000">
                <a:solidFill>
                  <a:srgbClr val="FF0000"/>
                </a:solidFill>
                <a:latin typeface="微软雅黑" pitchFamily="34" charset="-122"/>
              </a:rPr>
              <a:t>公斤的水壶里恰好只装</a:t>
            </a:r>
            <a:r>
              <a:rPr kumimoji="1" lang="en-US" altLang="zh-CN" sz="2000">
                <a:solidFill>
                  <a:srgbClr val="FF0000"/>
                </a:solidFill>
                <a:latin typeface="微软雅黑" pitchFamily="34" charset="-122"/>
              </a:rPr>
              <a:t>2</a:t>
            </a:r>
            <a:r>
              <a:rPr kumimoji="1" lang="zh-CN" altLang="en-US" sz="2000">
                <a:solidFill>
                  <a:srgbClr val="FF0000"/>
                </a:solidFill>
                <a:latin typeface="微软雅黑" pitchFamily="34" charset="-122"/>
              </a:rPr>
              <a:t>公斤水。</a:t>
            </a:r>
          </a:p>
          <a:p>
            <a:pPr algn="l" eaLnBrk="1" hangingPunct="1"/>
            <a:r>
              <a:rPr kumimoji="1" lang="zh-CN" altLang="en-US" sz="1800">
                <a:latin typeface="微软雅黑" pitchFamily="34" charset="-122"/>
              </a:rPr>
              <a:t>        显然，初始状态是</a:t>
            </a:r>
            <a:r>
              <a:rPr kumimoji="1" lang="en-US" altLang="zh-CN" sz="1800">
                <a:latin typeface="微软雅黑" pitchFamily="34" charset="-122"/>
              </a:rPr>
              <a:t>(0,0)</a:t>
            </a:r>
            <a:r>
              <a:rPr kumimoji="1" lang="zh-CN" altLang="en-US" sz="1800">
                <a:latin typeface="微软雅黑" pitchFamily="34" charset="-122"/>
              </a:rPr>
              <a:t>；目标状态为</a:t>
            </a:r>
            <a:r>
              <a:rPr kumimoji="1" lang="en-US" altLang="zh-CN" sz="1800">
                <a:latin typeface="微软雅黑" pitchFamily="34" charset="-122"/>
              </a:rPr>
              <a:t>(2,n)</a:t>
            </a:r>
            <a:r>
              <a:rPr kumimoji="1" lang="zh-CN" altLang="en-US" sz="1800">
                <a:latin typeface="微软雅黑" pitchFamily="34" charset="-122"/>
              </a:rPr>
              <a:t>。</a:t>
            </a:r>
            <a:r>
              <a:rPr kumimoji="1" lang="zh-CN" altLang="en-US" sz="1800">
                <a:solidFill>
                  <a:srgbClr val="FF0000"/>
                </a:solidFill>
                <a:latin typeface="微软雅黑" pitchFamily="34" charset="-122"/>
              </a:rPr>
              <a:t>用来规则来描述</a:t>
            </a:r>
            <a:r>
              <a:rPr kumimoji="1" lang="en-US" altLang="zh-CN" sz="1800">
                <a:solidFill>
                  <a:srgbClr val="FF0000"/>
                </a:solidFill>
                <a:latin typeface="微软雅黑" pitchFamily="34" charset="-122"/>
              </a:rPr>
              <a:t>:</a:t>
            </a:r>
            <a:r>
              <a:rPr kumimoji="1" lang="zh-CN" altLang="en-US" sz="1800">
                <a:latin typeface="微软雅黑" pitchFamily="34" charset="-122"/>
              </a:rPr>
              <a:t>        </a:t>
            </a:r>
            <a:endParaRPr kumimoji="1" lang="en-US" altLang="zh-CN" sz="1800">
              <a:solidFill>
                <a:srgbClr val="FFFF13"/>
              </a:solidFill>
              <a:latin typeface="微软雅黑" pitchFamily="34" charset="-122"/>
            </a:endParaRPr>
          </a:p>
          <a:p>
            <a:pPr algn="l" eaLnBrk="1" hangingPunct="1"/>
            <a:r>
              <a:rPr kumimoji="1" lang="en-US" altLang="zh-CN" sz="1800">
                <a:latin typeface="微软雅黑" pitchFamily="34" charset="-122"/>
              </a:rPr>
              <a:t>        (l)   (X</a:t>
            </a:r>
            <a:r>
              <a:rPr kumimoji="1" lang="zh-CN" altLang="en-US" sz="1800">
                <a:latin typeface="微软雅黑" pitchFamily="34" charset="-122"/>
              </a:rPr>
              <a:t>，</a:t>
            </a:r>
            <a:r>
              <a:rPr kumimoji="1" lang="en-US" altLang="zh-CN" sz="1800">
                <a:latin typeface="微软雅黑" pitchFamily="34" charset="-122"/>
              </a:rPr>
              <a:t>Y|X&lt;4)</a:t>
            </a:r>
            <a:r>
              <a:rPr kumimoji="1" lang="en-US" altLang="zh-CN" sz="1800">
                <a:latin typeface="微软雅黑" pitchFamily="34" charset="-122"/>
                <a:sym typeface="Symbol" pitchFamily="18" charset="2"/>
              </a:rPr>
              <a:t>(</a:t>
            </a:r>
            <a:r>
              <a:rPr kumimoji="1" lang="en-US" altLang="zh-CN" sz="1800">
                <a:latin typeface="微软雅黑" pitchFamily="34" charset="-122"/>
              </a:rPr>
              <a:t>4, Y) </a:t>
            </a:r>
            <a:r>
              <a:rPr kumimoji="1" lang="zh-CN" altLang="en-US" sz="1800">
                <a:latin typeface="微软雅黑" pitchFamily="34" charset="-122"/>
              </a:rPr>
              <a:t>把</a:t>
            </a:r>
            <a:r>
              <a:rPr kumimoji="1" lang="en-US" altLang="zh-CN" sz="1800">
                <a:latin typeface="微软雅黑" pitchFamily="34" charset="-122"/>
              </a:rPr>
              <a:t>4</a:t>
            </a:r>
            <a:r>
              <a:rPr kumimoji="1" lang="zh-CN" altLang="en-US" sz="1800">
                <a:latin typeface="微软雅黑" pitchFamily="34" charset="-122"/>
              </a:rPr>
              <a:t>公斤的水壶装满</a:t>
            </a:r>
          </a:p>
          <a:p>
            <a:pPr algn="l" eaLnBrk="1" hangingPunct="1"/>
            <a:r>
              <a:rPr kumimoji="1" lang="zh-CN" altLang="en-US" sz="1800">
                <a:latin typeface="微软雅黑" pitchFamily="34" charset="-122"/>
              </a:rPr>
              <a:t>        </a:t>
            </a:r>
            <a:r>
              <a:rPr kumimoji="1" lang="en-US" altLang="zh-CN" sz="1800">
                <a:latin typeface="微软雅黑" pitchFamily="34" charset="-122"/>
              </a:rPr>
              <a:t>(2)</a:t>
            </a:r>
            <a:r>
              <a:rPr kumimoji="1" lang="en-US" altLang="zh-CN" sz="1800">
                <a:solidFill>
                  <a:srgbClr val="FFFF61"/>
                </a:solidFill>
                <a:latin typeface="微软雅黑" pitchFamily="34" charset="-122"/>
              </a:rPr>
              <a:t>  (</a:t>
            </a:r>
            <a:r>
              <a:rPr kumimoji="1" lang="en-US" altLang="zh-CN" sz="1800">
                <a:latin typeface="微软雅黑" pitchFamily="34" charset="-122"/>
              </a:rPr>
              <a:t>X</a:t>
            </a:r>
            <a:r>
              <a:rPr kumimoji="1" lang="zh-CN" altLang="en-US" sz="1800">
                <a:latin typeface="微软雅黑" pitchFamily="34" charset="-122"/>
              </a:rPr>
              <a:t>，</a:t>
            </a:r>
            <a:r>
              <a:rPr kumimoji="1" lang="en-US" altLang="zh-CN" sz="1800">
                <a:latin typeface="微软雅黑" pitchFamily="34" charset="-122"/>
              </a:rPr>
              <a:t>Y|Y&lt;3)</a:t>
            </a:r>
            <a:r>
              <a:rPr kumimoji="1" lang="en-US" altLang="zh-CN" sz="1800">
                <a:latin typeface="微软雅黑" pitchFamily="34" charset="-122"/>
                <a:sym typeface="Symbol" pitchFamily="18" charset="2"/>
              </a:rPr>
              <a:t>(</a:t>
            </a:r>
            <a:r>
              <a:rPr kumimoji="1" lang="en-US" altLang="zh-CN" sz="1800">
                <a:latin typeface="微软雅黑" pitchFamily="34" charset="-122"/>
              </a:rPr>
              <a:t>X, 3) </a:t>
            </a:r>
            <a:r>
              <a:rPr kumimoji="1" lang="zh-CN" altLang="en-US" sz="1800">
                <a:latin typeface="微软雅黑" pitchFamily="34" charset="-122"/>
              </a:rPr>
              <a:t>把 </a:t>
            </a:r>
            <a:r>
              <a:rPr kumimoji="1" lang="en-US" altLang="zh-CN" sz="1800">
                <a:latin typeface="微软雅黑" pitchFamily="34" charset="-122"/>
              </a:rPr>
              <a:t>3</a:t>
            </a:r>
            <a:r>
              <a:rPr kumimoji="1" lang="zh-CN" altLang="en-US" sz="1800">
                <a:latin typeface="微软雅黑" pitchFamily="34" charset="-122"/>
              </a:rPr>
              <a:t>公斤的水壶装满</a:t>
            </a:r>
          </a:p>
          <a:p>
            <a:pPr algn="l" eaLnBrk="1" hangingPunct="1"/>
            <a:r>
              <a:rPr kumimoji="1" lang="zh-CN" altLang="en-US" sz="1800">
                <a:latin typeface="微软雅黑" pitchFamily="34" charset="-122"/>
              </a:rPr>
              <a:t>        </a:t>
            </a:r>
            <a:r>
              <a:rPr kumimoji="1" lang="en-US" altLang="zh-CN" sz="1800">
                <a:latin typeface="微软雅黑" pitchFamily="34" charset="-122"/>
              </a:rPr>
              <a:t>(3)</a:t>
            </a:r>
            <a:r>
              <a:rPr kumimoji="1" lang="zh-CN" altLang="en-US" sz="1800">
                <a:latin typeface="微软雅黑" pitchFamily="34" charset="-122"/>
              </a:rPr>
              <a:t>（</a:t>
            </a:r>
            <a:r>
              <a:rPr kumimoji="1" lang="en-US" altLang="zh-CN" sz="1800">
                <a:latin typeface="微软雅黑" pitchFamily="34" charset="-122"/>
              </a:rPr>
              <a:t>X</a:t>
            </a:r>
            <a:r>
              <a:rPr kumimoji="1" lang="zh-CN" altLang="en-US" sz="1800">
                <a:latin typeface="微软雅黑" pitchFamily="34" charset="-122"/>
              </a:rPr>
              <a:t>，</a:t>
            </a:r>
            <a:r>
              <a:rPr kumimoji="1" lang="en-US" altLang="zh-CN" sz="1800">
                <a:latin typeface="微软雅黑" pitchFamily="34" charset="-122"/>
              </a:rPr>
              <a:t>Y|X&gt;0)</a:t>
            </a:r>
            <a:r>
              <a:rPr kumimoji="1" lang="en-US" altLang="zh-CN" sz="1800">
                <a:latin typeface="微软雅黑" pitchFamily="34" charset="-122"/>
                <a:sym typeface="Symbol" pitchFamily="18" charset="2"/>
              </a:rPr>
              <a:t>(</a:t>
            </a:r>
            <a:r>
              <a:rPr kumimoji="1" lang="en-US" altLang="zh-CN" sz="1800">
                <a:latin typeface="微软雅黑" pitchFamily="34" charset="-122"/>
              </a:rPr>
              <a:t>X-D, Y) </a:t>
            </a:r>
            <a:r>
              <a:rPr kumimoji="1" lang="zh-CN" altLang="en-US" sz="1800">
                <a:latin typeface="微软雅黑" pitchFamily="34" charset="-122"/>
              </a:rPr>
              <a:t>从</a:t>
            </a:r>
            <a:r>
              <a:rPr kumimoji="1" lang="en-US" altLang="zh-CN" sz="1800">
                <a:latin typeface="微软雅黑" pitchFamily="34" charset="-122"/>
              </a:rPr>
              <a:t>4</a:t>
            </a:r>
            <a:r>
              <a:rPr kumimoji="1" lang="zh-CN" altLang="en-US" sz="1800">
                <a:latin typeface="微软雅黑" pitchFamily="34" charset="-122"/>
              </a:rPr>
              <a:t>公斤的水壶倒出一些水</a:t>
            </a:r>
          </a:p>
          <a:p>
            <a:pPr algn="l" eaLnBrk="1" hangingPunct="1"/>
            <a:r>
              <a:rPr kumimoji="1" lang="zh-CN" altLang="en-US" sz="1800">
                <a:latin typeface="微软雅黑" pitchFamily="34" charset="-122"/>
              </a:rPr>
              <a:t>        </a:t>
            </a:r>
            <a:r>
              <a:rPr kumimoji="1" lang="en-US" altLang="zh-CN" sz="1800">
                <a:latin typeface="微软雅黑" pitchFamily="34" charset="-122"/>
              </a:rPr>
              <a:t>(4)</a:t>
            </a:r>
            <a:r>
              <a:rPr kumimoji="1" lang="zh-CN" altLang="en-US" sz="1800">
                <a:latin typeface="微软雅黑" pitchFamily="34" charset="-122"/>
              </a:rPr>
              <a:t>（</a:t>
            </a:r>
            <a:r>
              <a:rPr kumimoji="1" lang="en-US" altLang="zh-CN" sz="1800">
                <a:latin typeface="微软雅黑" pitchFamily="34" charset="-122"/>
              </a:rPr>
              <a:t>X</a:t>
            </a:r>
            <a:r>
              <a:rPr kumimoji="1" lang="zh-CN" altLang="en-US" sz="1800">
                <a:latin typeface="微软雅黑" pitchFamily="34" charset="-122"/>
              </a:rPr>
              <a:t>，</a:t>
            </a:r>
            <a:r>
              <a:rPr kumimoji="1" lang="en-US" altLang="zh-CN" sz="1800">
                <a:latin typeface="微软雅黑" pitchFamily="34" charset="-122"/>
              </a:rPr>
              <a:t>Y|Y</a:t>
            </a:r>
            <a:r>
              <a:rPr kumimoji="1" lang="zh-CN" altLang="en-US" sz="1800">
                <a:latin typeface="微软雅黑" pitchFamily="34" charset="-122"/>
              </a:rPr>
              <a:t>＞</a:t>
            </a:r>
            <a:r>
              <a:rPr kumimoji="1" lang="en-US" altLang="zh-CN" sz="1800">
                <a:latin typeface="微软雅黑" pitchFamily="34" charset="-122"/>
              </a:rPr>
              <a:t>0</a:t>
            </a:r>
            <a:r>
              <a:rPr kumimoji="1" lang="en-US" altLang="zh-CN" sz="1800">
                <a:latin typeface="微软雅黑" pitchFamily="34" charset="-122"/>
                <a:sym typeface="Symbol" pitchFamily="18" charset="2"/>
              </a:rPr>
              <a:t></a:t>
            </a:r>
            <a:r>
              <a:rPr kumimoji="1" lang="en-US" altLang="zh-CN" sz="1800">
                <a:latin typeface="微软雅黑" pitchFamily="34" charset="-122"/>
              </a:rPr>
              <a:t>(X, Y-D) </a:t>
            </a:r>
            <a:r>
              <a:rPr kumimoji="1" lang="zh-CN" altLang="en-US" sz="1800">
                <a:latin typeface="微软雅黑" pitchFamily="34" charset="-122"/>
              </a:rPr>
              <a:t>从 </a:t>
            </a:r>
            <a:r>
              <a:rPr kumimoji="1" lang="en-US" altLang="zh-CN" sz="1800">
                <a:latin typeface="微软雅黑" pitchFamily="34" charset="-122"/>
              </a:rPr>
              <a:t>3</a:t>
            </a:r>
            <a:r>
              <a:rPr kumimoji="1" lang="zh-CN" altLang="en-US" sz="1800">
                <a:latin typeface="微软雅黑" pitchFamily="34" charset="-122"/>
              </a:rPr>
              <a:t>公斤的水壶倒出一些水</a:t>
            </a:r>
          </a:p>
          <a:p>
            <a:pPr algn="l" eaLnBrk="1" hangingPunct="1"/>
            <a:r>
              <a:rPr kumimoji="1" lang="zh-CN" altLang="en-US" sz="1800">
                <a:latin typeface="微软雅黑" pitchFamily="34" charset="-122"/>
              </a:rPr>
              <a:t>        </a:t>
            </a:r>
            <a:r>
              <a:rPr kumimoji="1" lang="en-US" altLang="zh-CN" sz="1800">
                <a:latin typeface="微软雅黑" pitchFamily="34" charset="-122"/>
              </a:rPr>
              <a:t>(5)</a:t>
            </a:r>
            <a:r>
              <a:rPr kumimoji="1" lang="zh-CN" altLang="en-US" sz="1800">
                <a:latin typeface="微软雅黑" pitchFamily="34" charset="-122"/>
              </a:rPr>
              <a:t>（</a:t>
            </a:r>
            <a:r>
              <a:rPr kumimoji="1" lang="en-US" altLang="zh-CN" sz="1800">
                <a:latin typeface="微软雅黑" pitchFamily="34" charset="-122"/>
              </a:rPr>
              <a:t>X,   Y|X</a:t>
            </a:r>
            <a:r>
              <a:rPr kumimoji="1" lang="zh-CN" altLang="en-US" sz="1800">
                <a:latin typeface="微软雅黑" pitchFamily="34" charset="-122"/>
              </a:rPr>
              <a:t>＞</a:t>
            </a:r>
            <a:r>
              <a:rPr kumimoji="1" lang="en-US" altLang="zh-CN" sz="1800">
                <a:latin typeface="微软雅黑" pitchFamily="34" charset="-122"/>
              </a:rPr>
              <a:t>0</a:t>
            </a:r>
            <a:r>
              <a:rPr kumimoji="1" lang="en-US" altLang="zh-CN" sz="1800">
                <a:latin typeface="微软雅黑" pitchFamily="34" charset="-122"/>
                <a:sym typeface="Symbol" pitchFamily="18" charset="2"/>
              </a:rPr>
              <a:t></a:t>
            </a:r>
            <a:r>
              <a:rPr kumimoji="1" lang="en-US" altLang="zh-CN" sz="1800">
                <a:latin typeface="微软雅黑" pitchFamily="34" charset="-122"/>
              </a:rPr>
              <a:t>(0, Y) </a:t>
            </a:r>
            <a:r>
              <a:rPr kumimoji="1" lang="zh-CN" altLang="en-US" sz="1800">
                <a:latin typeface="微软雅黑" pitchFamily="34" charset="-122"/>
              </a:rPr>
              <a:t>把</a:t>
            </a:r>
            <a:r>
              <a:rPr kumimoji="1" lang="en-US" altLang="zh-CN" sz="1800">
                <a:latin typeface="微软雅黑" pitchFamily="34" charset="-122"/>
              </a:rPr>
              <a:t>4</a:t>
            </a:r>
            <a:r>
              <a:rPr kumimoji="1" lang="zh-CN" altLang="en-US" sz="1800">
                <a:latin typeface="微软雅黑" pitchFamily="34" charset="-122"/>
              </a:rPr>
              <a:t>公斤水壶中的水全部倒掉 </a:t>
            </a:r>
          </a:p>
          <a:p>
            <a:pPr algn="l" eaLnBrk="1" hangingPunct="1"/>
            <a:r>
              <a:rPr kumimoji="1" lang="zh-CN" altLang="en-US" sz="1800">
                <a:latin typeface="微软雅黑" pitchFamily="34" charset="-122"/>
              </a:rPr>
              <a:t>        </a:t>
            </a:r>
            <a:r>
              <a:rPr kumimoji="1" lang="en-US" altLang="zh-CN" sz="1800">
                <a:latin typeface="微软雅黑" pitchFamily="34" charset="-122"/>
              </a:rPr>
              <a:t>(6)</a:t>
            </a:r>
            <a:r>
              <a:rPr kumimoji="1" lang="zh-CN" altLang="en-US" sz="1800">
                <a:latin typeface="微软雅黑" pitchFamily="34" charset="-122"/>
              </a:rPr>
              <a:t>（</a:t>
            </a:r>
            <a:r>
              <a:rPr kumimoji="1" lang="en-US" altLang="zh-CN" sz="1800">
                <a:latin typeface="微软雅黑" pitchFamily="34" charset="-122"/>
              </a:rPr>
              <a:t>X</a:t>
            </a:r>
            <a:r>
              <a:rPr kumimoji="1" lang="zh-CN" altLang="en-US" sz="1800">
                <a:latin typeface="微软雅黑" pitchFamily="34" charset="-122"/>
              </a:rPr>
              <a:t>，</a:t>
            </a:r>
            <a:r>
              <a:rPr kumimoji="1" lang="en-US" altLang="zh-CN" sz="1800">
                <a:latin typeface="微软雅黑" pitchFamily="34" charset="-122"/>
              </a:rPr>
              <a:t>Y|Y&gt;0</a:t>
            </a:r>
            <a:r>
              <a:rPr kumimoji="1" lang="en-US" altLang="zh-CN" sz="1800">
                <a:latin typeface="微软雅黑" pitchFamily="34" charset="-122"/>
                <a:sym typeface="Symbol" pitchFamily="18" charset="2"/>
              </a:rPr>
              <a:t></a:t>
            </a:r>
            <a:r>
              <a:rPr kumimoji="1" lang="en-US" altLang="zh-CN" sz="1800">
                <a:latin typeface="微软雅黑" pitchFamily="34" charset="-122"/>
              </a:rPr>
              <a:t>(X, 0) </a:t>
            </a:r>
            <a:r>
              <a:rPr kumimoji="1" lang="zh-CN" altLang="en-US" sz="1800">
                <a:latin typeface="微软雅黑" pitchFamily="34" charset="-122"/>
              </a:rPr>
              <a:t>把 </a:t>
            </a:r>
            <a:r>
              <a:rPr kumimoji="1" lang="en-US" altLang="zh-CN" sz="1800">
                <a:latin typeface="微软雅黑" pitchFamily="34" charset="-122"/>
              </a:rPr>
              <a:t>3</a:t>
            </a:r>
            <a:r>
              <a:rPr kumimoji="1" lang="zh-CN" altLang="en-US" sz="1800">
                <a:latin typeface="微软雅黑" pitchFamily="34" charset="-122"/>
              </a:rPr>
              <a:t>公斤水壶中的水全部倒掉</a:t>
            </a:r>
            <a:endParaRPr kumimoji="1" lang="en-US" altLang="zh-CN" sz="1800">
              <a:latin typeface="微软雅黑" pitchFamily="34" charset="-122"/>
            </a:endParaRPr>
          </a:p>
          <a:p>
            <a:pPr algn="l" eaLnBrk="1" hangingPunct="1"/>
            <a:r>
              <a:rPr kumimoji="1" lang="en-US" altLang="zh-CN" sz="1800">
                <a:latin typeface="微软雅黑" pitchFamily="34" charset="-122"/>
              </a:rPr>
              <a:t>        (7) (X</a:t>
            </a:r>
            <a:r>
              <a:rPr kumimoji="1" lang="zh-CN" altLang="en-US" sz="1800">
                <a:latin typeface="微软雅黑" pitchFamily="34" charset="-122"/>
              </a:rPr>
              <a:t>，</a:t>
            </a:r>
            <a:r>
              <a:rPr kumimoji="1" lang="en-US" altLang="zh-CN" sz="1800">
                <a:latin typeface="微软雅黑" pitchFamily="34" charset="-122"/>
              </a:rPr>
              <a:t>Y|X</a:t>
            </a:r>
            <a:r>
              <a:rPr kumimoji="1" lang="zh-CN" altLang="en-US" sz="1800">
                <a:latin typeface="微软雅黑" pitchFamily="34" charset="-122"/>
              </a:rPr>
              <a:t>＋</a:t>
            </a:r>
            <a:r>
              <a:rPr kumimoji="1" lang="en-US" altLang="zh-CN" sz="1800">
                <a:latin typeface="微软雅黑" pitchFamily="34" charset="-122"/>
              </a:rPr>
              <a:t>Y&gt;=4</a:t>
            </a:r>
            <a:r>
              <a:rPr kumimoji="1" lang="en-US" altLang="zh-CN" sz="1800">
                <a:latin typeface="微软雅黑" pitchFamily="34" charset="-122"/>
                <a:sym typeface="Symbol" pitchFamily="18" charset="2"/>
              </a:rPr>
              <a:t></a:t>
            </a:r>
            <a:r>
              <a:rPr kumimoji="1" lang="en-US" altLang="zh-CN" sz="1800">
                <a:latin typeface="微软雅黑" pitchFamily="34" charset="-122"/>
              </a:rPr>
              <a:t>Y&gt;0) </a:t>
            </a:r>
            <a:r>
              <a:rPr kumimoji="1" lang="en-US" altLang="zh-CN" sz="1800">
                <a:latin typeface="微软雅黑" pitchFamily="34" charset="-122"/>
                <a:sym typeface="Symbol" pitchFamily="18" charset="2"/>
              </a:rPr>
              <a:t></a:t>
            </a:r>
            <a:r>
              <a:rPr kumimoji="1" lang="en-US" altLang="zh-CN" sz="1800">
                <a:latin typeface="微软雅黑" pitchFamily="34" charset="-122"/>
              </a:rPr>
              <a:t> (4</a:t>
            </a:r>
            <a:r>
              <a:rPr kumimoji="1" lang="zh-CN" altLang="en-US" sz="1800">
                <a:latin typeface="微软雅黑" pitchFamily="34" charset="-122"/>
              </a:rPr>
              <a:t>，</a:t>
            </a:r>
            <a:r>
              <a:rPr kumimoji="1" lang="en-US" altLang="zh-CN" sz="1800">
                <a:latin typeface="微软雅黑" pitchFamily="34" charset="-122"/>
              </a:rPr>
              <a:t>Y-(4-X)) </a:t>
            </a:r>
            <a:r>
              <a:rPr kumimoji="1" lang="zh-CN" altLang="en-US" sz="1800">
                <a:latin typeface="微软雅黑" pitchFamily="34" charset="-122"/>
              </a:rPr>
              <a:t>把</a:t>
            </a:r>
            <a:r>
              <a:rPr kumimoji="1" lang="en-US" altLang="zh-CN" sz="1800">
                <a:latin typeface="微软雅黑" pitchFamily="34" charset="-122"/>
              </a:rPr>
              <a:t>3</a:t>
            </a:r>
            <a:r>
              <a:rPr kumimoji="1" lang="zh-CN" altLang="en-US" sz="1800">
                <a:latin typeface="微软雅黑" pitchFamily="34" charset="-122"/>
              </a:rPr>
              <a:t>公斤水壶中的水往</a:t>
            </a:r>
            <a:r>
              <a:rPr kumimoji="1" lang="en-US" altLang="zh-CN" sz="1800">
                <a:latin typeface="微软雅黑" pitchFamily="34" charset="-122"/>
              </a:rPr>
              <a:t>4</a:t>
            </a:r>
            <a:r>
              <a:rPr kumimoji="1" lang="zh-CN" altLang="en-US" sz="1800">
                <a:latin typeface="微软雅黑" pitchFamily="34" charset="-122"/>
              </a:rPr>
              <a:t>公斤水壶里倒，直到</a:t>
            </a:r>
            <a:r>
              <a:rPr kumimoji="1" lang="en-US" altLang="zh-CN" sz="1800">
                <a:latin typeface="微软雅黑" pitchFamily="34" charset="-122"/>
              </a:rPr>
              <a:t>4</a:t>
            </a:r>
            <a:r>
              <a:rPr kumimoji="1" lang="zh-CN" altLang="en-US" sz="1800">
                <a:latin typeface="微软雅黑" pitchFamily="34" charset="-122"/>
              </a:rPr>
              <a:t>公斤水壶满</a:t>
            </a:r>
          </a:p>
          <a:p>
            <a:pPr algn="l" eaLnBrk="1" hangingPunct="1"/>
            <a:r>
              <a:rPr kumimoji="1" lang="zh-CN" altLang="en-US" sz="1800">
                <a:latin typeface="微软雅黑" pitchFamily="34" charset="-122"/>
              </a:rPr>
              <a:t>        </a:t>
            </a:r>
            <a:r>
              <a:rPr kumimoji="1" lang="en-US" altLang="zh-CN" sz="1800">
                <a:latin typeface="微软雅黑" pitchFamily="34" charset="-122"/>
              </a:rPr>
              <a:t>(8) (X</a:t>
            </a:r>
            <a:r>
              <a:rPr kumimoji="1" lang="zh-CN" altLang="en-US" sz="1800">
                <a:latin typeface="微软雅黑" pitchFamily="34" charset="-122"/>
              </a:rPr>
              <a:t>，</a:t>
            </a:r>
            <a:r>
              <a:rPr kumimoji="1" lang="en-US" altLang="zh-CN" sz="1800">
                <a:latin typeface="微软雅黑" pitchFamily="34" charset="-122"/>
              </a:rPr>
              <a:t>Y|X</a:t>
            </a:r>
            <a:r>
              <a:rPr kumimoji="1" lang="zh-CN" altLang="en-US" sz="1800">
                <a:latin typeface="微软雅黑" pitchFamily="34" charset="-122"/>
              </a:rPr>
              <a:t>＋</a:t>
            </a:r>
            <a:r>
              <a:rPr kumimoji="1" lang="en-US" altLang="zh-CN" sz="1800">
                <a:latin typeface="微软雅黑" pitchFamily="34" charset="-122"/>
              </a:rPr>
              <a:t>Y&gt;=3</a:t>
            </a:r>
            <a:r>
              <a:rPr kumimoji="1" lang="en-US" altLang="zh-CN" sz="1800">
                <a:latin typeface="微软雅黑" pitchFamily="34" charset="-122"/>
                <a:sym typeface="Symbol" pitchFamily="18" charset="2"/>
              </a:rPr>
              <a:t>X</a:t>
            </a:r>
            <a:r>
              <a:rPr kumimoji="1" lang="en-US" altLang="zh-CN" sz="1800">
                <a:latin typeface="微软雅黑" pitchFamily="34" charset="-122"/>
              </a:rPr>
              <a:t>&gt;0) </a:t>
            </a:r>
            <a:r>
              <a:rPr kumimoji="1" lang="en-US" altLang="zh-CN" sz="1800">
                <a:latin typeface="微软雅黑" pitchFamily="34" charset="-122"/>
                <a:sym typeface="Symbol" pitchFamily="18" charset="2"/>
              </a:rPr>
              <a:t></a:t>
            </a:r>
            <a:r>
              <a:rPr kumimoji="1" lang="en-US" altLang="zh-CN" sz="1800">
                <a:latin typeface="微软雅黑" pitchFamily="34" charset="-122"/>
              </a:rPr>
              <a:t> (X-(3-Y),3) </a:t>
            </a:r>
            <a:r>
              <a:rPr kumimoji="1" lang="zh-CN" altLang="en-US" sz="1800">
                <a:latin typeface="微软雅黑" pitchFamily="34" charset="-122"/>
              </a:rPr>
              <a:t>把</a:t>
            </a:r>
            <a:r>
              <a:rPr kumimoji="1" lang="en-US" altLang="zh-CN" sz="1800">
                <a:latin typeface="微软雅黑" pitchFamily="34" charset="-122"/>
              </a:rPr>
              <a:t>4</a:t>
            </a:r>
            <a:r>
              <a:rPr kumimoji="1" lang="zh-CN" altLang="en-US" sz="1800">
                <a:latin typeface="微软雅黑" pitchFamily="34" charset="-122"/>
              </a:rPr>
              <a:t>公斤水壶中的水往</a:t>
            </a:r>
            <a:r>
              <a:rPr kumimoji="1" lang="en-US" altLang="zh-CN" sz="1800">
                <a:latin typeface="微软雅黑" pitchFamily="34" charset="-122"/>
              </a:rPr>
              <a:t>3</a:t>
            </a:r>
            <a:r>
              <a:rPr kumimoji="1" lang="zh-CN" altLang="en-US" sz="1800">
                <a:latin typeface="微软雅黑" pitchFamily="34" charset="-122"/>
              </a:rPr>
              <a:t>公斤水壶里倒，直到</a:t>
            </a:r>
            <a:r>
              <a:rPr kumimoji="1" lang="en-US" altLang="zh-CN" sz="1800">
                <a:latin typeface="微软雅黑" pitchFamily="34" charset="-122"/>
              </a:rPr>
              <a:t>3</a:t>
            </a:r>
            <a:r>
              <a:rPr kumimoji="1" lang="zh-CN" altLang="en-US" sz="1800">
                <a:latin typeface="微软雅黑" pitchFamily="34" charset="-122"/>
              </a:rPr>
              <a:t>公斤水壶满</a:t>
            </a:r>
          </a:p>
          <a:p>
            <a:pPr algn="l" eaLnBrk="1" hangingPunct="1"/>
            <a:r>
              <a:rPr kumimoji="1" lang="zh-CN" altLang="en-US" sz="1800">
                <a:latin typeface="微软雅黑" pitchFamily="34" charset="-122"/>
              </a:rPr>
              <a:t>        </a:t>
            </a:r>
            <a:r>
              <a:rPr kumimoji="1" lang="en-US" altLang="zh-CN" sz="1800">
                <a:latin typeface="微软雅黑" pitchFamily="34" charset="-122"/>
              </a:rPr>
              <a:t>(9) (X</a:t>
            </a:r>
            <a:r>
              <a:rPr kumimoji="1" lang="zh-CN" altLang="en-US" sz="1800">
                <a:latin typeface="微软雅黑" pitchFamily="34" charset="-122"/>
              </a:rPr>
              <a:t>，</a:t>
            </a:r>
            <a:r>
              <a:rPr kumimoji="1" lang="en-US" altLang="zh-CN" sz="1800">
                <a:latin typeface="微软雅黑" pitchFamily="34" charset="-122"/>
              </a:rPr>
              <a:t>Y|X</a:t>
            </a:r>
            <a:r>
              <a:rPr kumimoji="1" lang="zh-CN" altLang="en-US" sz="1800">
                <a:latin typeface="微软雅黑" pitchFamily="34" charset="-122"/>
              </a:rPr>
              <a:t>＋</a:t>
            </a:r>
            <a:r>
              <a:rPr kumimoji="1" lang="en-US" altLang="zh-CN" sz="1800">
                <a:latin typeface="微软雅黑" pitchFamily="34" charset="-122"/>
              </a:rPr>
              <a:t>Y</a:t>
            </a:r>
            <a:r>
              <a:rPr kumimoji="1" lang="zh-CN" altLang="en-US" sz="1800">
                <a:latin typeface="微软雅黑" pitchFamily="34" charset="-122"/>
              </a:rPr>
              <a:t>＜</a:t>
            </a:r>
            <a:r>
              <a:rPr kumimoji="1" lang="en-US" altLang="zh-CN" sz="1800">
                <a:latin typeface="微软雅黑" pitchFamily="34" charset="-122"/>
              </a:rPr>
              <a:t>=3 </a:t>
            </a:r>
            <a:r>
              <a:rPr kumimoji="1" lang="en-US" altLang="zh-CN" sz="1800">
                <a:latin typeface="微软雅黑" pitchFamily="34" charset="-122"/>
                <a:sym typeface="Symbol" pitchFamily="18" charset="2"/>
              </a:rPr>
              <a:t></a:t>
            </a:r>
            <a:r>
              <a:rPr kumimoji="1" lang="en-US" altLang="zh-CN" sz="1800">
                <a:latin typeface="微软雅黑" pitchFamily="34" charset="-122"/>
              </a:rPr>
              <a:t> X&gt;0) </a:t>
            </a:r>
            <a:r>
              <a:rPr kumimoji="1" lang="en-US" altLang="zh-CN" sz="1800">
                <a:latin typeface="微软雅黑" pitchFamily="34" charset="-122"/>
                <a:sym typeface="Symbol" pitchFamily="18" charset="2"/>
              </a:rPr>
              <a:t></a:t>
            </a:r>
            <a:r>
              <a:rPr kumimoji="1" lang="en-US" altLang="zh-CN" sz="1800">
                <a:latin typeface="微软雅黑" pitchFamily="34" charset="-122"/>
              </a:rPr>
              <a:t> (0</a:t>
            </a:r>
            <a:r>
              <a:rPr kumimoji="1" lang="zh-CN" altLang="en-US" sz="1800">
                <a:latin typeface="微软雅黑" pitchFamily="34" charset="-122"/>
              </a:rPr>
              <a:t>，</a:t>
            </a:r>
            <a:r>
              <a:rPr kumimoji="1" lang="en-US" altLang="zh-CN" sz="1800">
                <a:latin typeface="微软雅黑" pitchFamily="34" charset="-122"/>
              </a:rPr>
              <a:t>X</a:t>
            </a:r>
            <a:r>
              <a:rPr kumimoji="1" lang="zh-CN" altLang="en-US" sz="1800">
                <a:latin typeface="微软雅黑" pitchFamily="34" charset="-122"/>
              </a:rPr>
              <a:t>＋</a:t>
            </a:r>
            <a:r>
              <a:rPr kumimoji="1" lang="en-US" altLang="zh-CN" sz="1800">
                <a:latin typeface="微软雅黑" pitchFamily="34" charset="-122"/>
              </a:rPr>
              <a:t>Y) </a:t>
            </a:r>
            <a:r>
              <a:rPr kumimoji="1" lang="zh-CN" altLang="en-US" sz="1800">
                <a:latin typeface="微软雅黑" pitchFamily="34" charset="-122"/>
              </a:rPr>
              <a:t>把</a:t>
            </a:r>
            <a:r>
              <a:rPr kumimoji="1" lang="en-US" altLang="zh-CN" sz="1800">
                <a:latin typeface="微软雅黑" pitchFamily="34" charset="-122"/>
              </a:rPr>
              <a:t>4</a:t>
            </a:r>
            <a:r>
              <a:rPr kumimoji="1" lang="zh-CN" altLang="en-US" sz="1800">
                <a:latin typeface="微软雅黑" pitchFamily="34" charset="-122"/>
              </a:rPr>
              <a:t>公斤水壶中水全部倒入</a:t>
            </a:r>
            <a:r>
              <a:rPr kumimoji="1" lang="en-US" altLang="zh-CN" sz="1800">
                <a:latin typeface="微软雅黑" pitchFamily="34" charset="-122"/>
              </a:rPr>
              <a:t>3</a:t>
            </a:r>
            <a:r>
              <a:rPr kumimoji="1" lang="zh-CN" altLang="en-US" sz="1800">
                <a:latin typeface="微软雅黑" pitchFamily="34" charset="-122"/>
              </a:rPr>
              <a:t>公斤水壶</a:t>
            </a:r>
          </a:p>
          <a:p>
            <a:pPr algn="l" eaLnBrk="1" hangingPunct="1"/>
            <a:r>
              <a:rPr kumimoji="1" lang="zh-CN" altLang="en-US" sz="1800">
                <a:latin typeface="微软雅黑" pitchFamily="34" charset="-122"/>
              </a:rPr>
              <a:t>        </a:t>
            </a:r>
            <a:r>
              <a:rPr kumimoji="1" lang="en-US" altLang="zh-CN" sz="1800">
                <a:latin typeface="微软雅黑" pitchFamily="34" charset="-122"/>
              </a:rPr>
              <a:t>(10) (X,Y|X</a:t>
            </a:r>
            <a:r>
              <a:rPr kumimoji="1" lang="zh-CN" altLang="en-US" sz="1800">
                <a:latin typeface="微软雅黑" pitchFamily="34" charset="-122"/>
              </a:rPr>
              <a:t>＋</a:t>
            </a:r>
            <a:r>
              <a:rPr kumimoji="1" lang="en-US" altLang="zh-CN" sz="1800">
                <a:latin typeface="微软雅黑" pitchFamily="34" charset="-122"/>
              </a:rPr>
              <a:t>Y</a:t>
            </a:r>
            <a:r>
              <a:rPr kumimoji="1" lang="zh-CN" altLang="en-US" sz="1800">
                <a:latin typeface="微软雅黑" pitchFamily="34" charset="-122"/>
              </a:rPr>
              <a:t>＜</a:t>
            </a:r>
            <a:r>
              <a:rPr kumimoji="1" lang="en-US" altLang="zh-CN" sz="1800">
                <a:latin typeface="微软雅黑" pitchFamily="34" charset="-122"/>
              </a:rPr>
              <a:t>=4 </a:t>
            </a:r>
            <a:r>
              <a:rPr kumimoji="1" lang="en-US" altLang="zh-CN" sz="1800">
                <a:latin typeface="微软雅黑" pitchFamily="34" charset="-122"/>
                <a:sym typeface="Symbol" pitchFamily="18" charset="2"/>
              </a:rPr>
              <a:t></a:t>
            </a:r>
            <a:r>
              <a:rPr kumimoji="1" lang="en-US" altLang="zh-CN" sz="1800">
                <a:latin typeface="微软雅黑" pitchFamily="34" charset="-122"/>
              </a:rPr>
              <a:t> Y&gt;0) </a:t>
            </a:r>
            <a:r>
              <a:rPr kumimoji="1" lang="en-US" altLang="zh-CN" sz="1800">
                <a:latin typeface="微软雅黑" pitchFamily="34" charset="-122"/>
                <a:sym typeface="Symbol" pitchFamily="18" charset="2"/>
              </a:rPr>
              <a:t> </a:t>
            </a:r>
            <a:r>
              <a:rPr kumimoji="1" lang="en-US" altLang="zh-CN" sz="1800">
                <a:latin typeface="微软雅黑" pitchFamily="34" charset="-122"/>
              </a:rPr>
              <a:t>(X</a:t>
            </a:r>
            <a:r>
              <a:rPr kumimoji="1" lang="zh-CN" altLang="en-US" sz="1800">
                <a:latin typeface="微软雅黑" pitchFamily="34" charset="-122"/>
              </a:rPr>
              <a:t>＋</a:t>
            </a:r>
            <a:r>
              <a:rPr kumimoji="1" lang="en-US" altLang="zh-CN" sz="1800">
                <a:latin typeface="微软雅黑" pitchFamily="34" charset="-122"/>
              </a:rPr>
              <a:t>Y</a:t>
            </a:r>
            <a:r>
              <a:rPr kumimoji="1" lang="zh-CN" altLang="en-US" sz="1800">
                <a:latin typeface="微软雅黑" pitchFamily="34" charset="-122"/>
              </a:rPr>
              <a:t>，</a:t>
            </a:r>
            <a:r>
              <a:rPr kumimoji="1" lang="en-US" altLang="zh-CN" sz="1800">
                <a:latin typeface="微软雅黑" pitchFamily="34" charset="-122"/>
              </a:rPr>
              <a:t>0) </a:t>
            </a:r>
            <a:r>
              <a:rPr kumimoji="1" lang="zh-CN" altLang="en-US" sz="1800">
                <a:latin typeface="微软雅黑" pitchFamily="34" charset="-122"/>
              </a:rPr>
              <a:t>把</a:t>
            </a:r>
            <a:r>
              <a:rPr kumimoji="1" lang="en-US" altLang="zh-CN" sz="1800">
                <a:latin typeface="微软雅黑" pitchFamily="34" charset="-122"/>
              </a:rPr>
              <a:t>3</a:t>
            </a:r>
            <a:r>
              <a:rPr kumimoji="1" lang="zh-CN" altLang="en-US" sz="1800">
                <a:latin typeface="微软雅黑" pitchFamily="34" charset="-122"/>
              </a:rPr>
              <a:t>公斤水壶中水全部倒入</a:t>
            </a:r>
            <a:r>
              <a:rPr kumimoji="1" lang="en-US" altLang="zh-CN" sz="1800">
                <a:latin typeface="微软雅黑" pitchFamily="34" charset="-122"/>
              </a:rPr>
              <a:t>4</a:t>
            </a:r>
            <a:r>
              <a:rPr kumimoji="1" lang="zh-CN" altLang="en-US" sz="1800">
                <a:latin typeface="微软雅黑" pitchFamily="34" charset="-122"/>
              </a:rPr>
              <a:t>公斤水壶</a:t>
            </a:r>
          </a:p>
        </p:txBody>
      </p:sp>
      <p:pic>
        <p:nvPicPr>
          <p:cNvPr id="5058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2276475"/>
            <a:ext cx="8375650" cy="3760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196"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课 前 索 引</a:t>
            </a:r>
            <a:r>
              <a:rPr lang="zh-CN" altLang="en-US" sz="3600">
                <a:solidFill>
                  <a:schemeClr val="tx2"/>
                </a:solidFill>
                <a:ea typeface="宋体" pitchFamily="2" charset="-122"/>
              </a:rPr>
              <a:t> </a:t>
            </a:r>
            <a:endParaRPr lang="en-US" altLang="zh-CN" sz="3600">
              <a:solidFill>
                <a:schemeClr val="tx2"/>
              </a:solidFill>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5863"/>
                                        </p:tgtEl>
                                        <p:attrNameLst>
                                          <p:attrName>style.visibility</p:attrName>
                                        </p:attrNameLst>
                                      </p:cBhvr>
                                      <p:to>
                                        <p:strVal val="visible"/>
                                      </p:to>
                                    </p:set>
                                    <p:anim calcmode="lin" valueType="num">
                                      <p:cBhvr additive="base">
                                        <p:cTn id="7" dur="500" fill="hold"/>
                                        <p:tgtEl>
                                          <p:spTgt spid="505863"/>
                                        </p:tgtEl>
                                        <p:attrNameLst>
                                          <p:attrName>ppt_x</p:attrName>
                                        </p:attrNameLst>
                                      </p:cBhvr>
                                      <p:tavLst>
                                        <p:tav tm="0">
                                          <p:val>
                                            <p:strVal val="#ppt_x"/>
                                          </p:val>
                                        </p:tav>
                                        <p:tav tm="100000">
                                          <p:val>
                                            <p:strVal val="#ppt_x"/>
                                          </p:val>
                                        </p:tav>
                                      </p:tavLst>
                                    </p:anim>
                                    <p:anim calcmode="lin" valueType="num">
                                      <p:cBhvr additive="base">
                                        <p:cTn id="8" dur="500" fill="hold"/>
                                        <p:tgtEl>
                                          <p:spTgt spid="505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1435100" y="1524000"/>
            <a:ext cx="805815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marL="457200" indent="-457200">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dirty="0">
                <a:latin typeface="幼圆" pitchFamily="49" charset="-122"/>
                <a:ea typeface="幼圆" pitchFamily="49" charset="-122"/>
              </a:rPr>
              <a:t>一般图搜索算法</a:t>
            </a:r>
          </a:p>
          <a:p>
            <a:pPr algn="l" eaLnBrk="1" hangingPunct="1"/>
            <a:endParaRPr kumimoji="1" lang="zh-CN" altLang="en-US" sz="2000" dirty="0">
              <a:latin typeface="幼圆" pitchFamily="49" charset="-122"/>
              <a:ea typeface="幼圆" pitchFamily="49" charset="-122"/>
            </a:endParaRPr>
          </a:p>
          <a:p>
            <a:pPr algn="l" eaLnBrk="1" hangingPunct="1"/>
            <a:r>
              <a:rPr kumimoji="1" lang="en-US" altLang="zh-CN" sz="2000" dirty="0">
                <a:solidFill>
                  <a:srgbClr val="003399"/>
                </a:solidFill>
                <a:latin typeface="幼圆" pitchFamily="49" charset="-122"/>
                <a:ea typeface="幼圆" pitchFamily="49" charset="-122"/>
              </a:rPr>
              <a:t>(1)</a:t>
            </a:r>
            <a:r>
              <a:rPr kumimoji="1" lang="zh-CN" altLang="en-US" sz="2000" dirty="0">
                <a:solidFill>
                  <a:srgbClr val="003399"/>
                </a:solidFill>
                <a:latin typeface="幼圆" pitchFamily="49" charset="-122"/>
                <a:ea typeface="幼圆" pitchFamily="49" charset="-122"/>
              </a:rPr>
              <a:t>把初始节点</a:t>
            </a:r>
            <a:r>
              <a:rPr kumimoji="1" lang="en-US" altLang="zh-CN" sz="2000" dirty="0">
                <a:solidFill>
                  <a:srgbClr val="003399"/>
                </a:solidFill>
                <a:latin typeface="幼圆" pitchFamily="49" charset="-122"/>
                <a:ea typeface="幼圆" pitchFamily="49" charset="-122"/>
              </a:rPr>
              <a:t>S0</a:t>
            </a:r>
            <a:r>
              <a:rPr kumimoji="1" lang="zh-CN" altLang="en-US" sz="2000" dirty="0">
                <a:solidFill>
                  <a:srgbClr val="003399"/>
                </a:solidFill>
                <a:latin typeface="幼圆" pitchFamily="49" charset="-122"/>
                <a:ea typeface="幼圆" pitchFamily="49" charset="-122"/>
              </a:rPr>
              <a:t>放入</a:t>
            </a:r>
            <a:r>
              <a:rPr kumimoji="1" lang="en-US" altLang="zh-CN" sz="2000" dirty="0">
                <a:solidFill>
                  <a:srgbClr val="003399"/>
                </a:solidFill>
                <a:latin typeface="幼圆" pitchFamily="49" charset="-122"/>
                <a:ea typeface="幼圆" pitchFamily="49" charset="-122"/>
              </a:rPr>
              <a:t>Open</a:t>
            </a:r>
            <a:r>
              <a:rPr kumimoji="1" lang="zh-CN" altLang="en-US" sz="2000" dirty="0">
                <a:solidFill>
                  <a:srgbClr val="003399"/>
                </a:solidFill>
                <a:latin typeface="幼圆" pitchFamily="49" charset="-122"/>
                <a:ea typeface="幼圆" pitchFamily="49" charset="-122"/>
              </a:rPr>
              <a:t>表，并建立目前仅包含</a:t>
            </a:r>
            <a:r>
              <a:rPr kumimoji="1" lang="en-US" altLang="zh-CN" sz="2000" dirty="0">
                <a:solidFill>
                  <a:srgbClr val="003399"/>
                </a:solidFill>
                <a:latin typeface="幼圆" pitchFamily="49" charset="-122"/>
                <a:ea typeface="幼圆" pitchFamily="49" charset="-122"/>
              </a:rPr>
              <a:t>S0</a:t>
            </a:r>
            <a:r>
              <a:rPr kumimoji="1" lang="zh-CN" altLang="en-US" sz="2000" dirty="0">
                <a:solidFill>
                  <a:srgbClr val="003399"/>
                </a:solidFill>
                <a:latin typeface="幼圆" pitchFamily="49" charset="-122"/>
                <a:ea typeface="幼圆" pitchFamily="49" charset="-122"/>
              </a:rPr>
              <a:t>的图</a:t>
            </a:r>
            <a:r>
              <a:rPr kumimoji="1" lang="en-US" altLang="zh-CN" sz="2000" dirty="0">
                <a:solidFill>
                  <a:srgbClr val="003399"/>
                </a:solidFill>
                <a:latin typeface="幼圆" pitchFamily="49" charset="-122"/>
                <a:ea typeface="幼圆" pitchFamily="49" charset="-122"/>
              </a:rPr>
              <a:t>G</a:t>
            </a:r>
            <a:r>
              <a:rPr kumimoji="1" lang="zh-CN" altLang="en-US" sz="2000" dirty="0">
                <a:solidFill>
                  <a:srgbClr val="003399"/>
                </a:solidFill>
                <a:latin typeface="幼圆" pitchFamily="49" charset="-122"/>
                <a:ea typeface="幼圆" pitchFamily="49" charset="-122"/>
              </a:rPr>
              <a:t>；</a:t>
            </a:r>
          </a:p>
          <a:p>
            <a:pPr algn="l" eaLnBrk="1" hangingPunct="1"/>
            <a:r>
              <a:rPr kumimoji="1" lang="en-US" altLang="zh-CN" sz="2000" dirty="0">
                <a:solidFill>
                  <a:srgbClr val="003399"/>
                </a:solidFill>
                <a:latin typeface="幼圆" pitchFamily="49" charset="-122"/>
                <a:ea typeface="幼圆" pitchFamily="49" charset="-122"/>
              </a:rPr>
              <a:t>(2)</a:t>
            </a:r>
            <a:r>
              <a:rPr kumimoji="1" lang="zh-CN" altLang="en-US" sz="2000" dirty="0">
                <a:solidFill>
                  <a:srgbClr val="003399"/>
                </a:solidFill>
                <a:latin typeface="幼圆" pitchFamily="49" charset="-122"/>
                <a:ea typeface="幼圆" pitchFamily="49" charset="-122"/>
              </a:rPr>
              <a:t>检查</a:t>
            </a:r>
            <a:r>
              <a:rPr kumimoji="1" lang="en-US" altLang="zh-CN" sz="2000" dirty="0">
                <a:solidFill>
                  <a:srgbClr val="003399"/>
                </a:solidFill>
                <a:latin typeface="幼圆" pitchFamily="49" charset="-122"/>
                <a:ea typeface="幼圆" pitchFamily="49" charset="-122"/>
              </a:rPr>
              <a:t>Open</a:t>
            </a:r>
            <a:r>
              <a:rPr kumimoji="1" lang="zh-CN" altLang="en-US" sz="2000" dirty="0">
                <a:solidFill>
                  <a:srgbClr val="003399"/>
                </a:solidFill>
                <a:latin typeface="幼圆" pitchFamily="49" charset="-122"/>
                <a:ea typeface="幼圆" pitchFamily="49" charset="-122"/>
              </a:rPr>
              <a:t>表是否为空，若为空，则问题无解，失败退出；</a:t>
            </a:r>
          </a:p>
          <a:p>
            <a:pPr algn="l" eaLnBrk="1" hangingPunct="1"/>
            <a:r>
              <a:rPr kumimoji="1" lang="en-US" altLang="zh-CN" sz="2000" dirty="0">
                <a:solidFill>
                  <a:srgbClr val="003399"/>
                </a:solidFill>
                <a:latin typeface="幼圆" pitchFamily="49" charset="-122"/>
                <a:ea typeface="幼圆" pitchFamily="49" charset="-122"/>
              </a:rPr>
              <a:t>(3)</a:t>
            </a:r>
            <a:r>
              <a:rPr kumimoji="1" lang="zh-CN" altLang="en-US" sz="2000" dirty="0">
                <a:solidFill>
                  <a:srgbClr val="003399"/>
                </a:solidFill>
                <a:latin typeface="幼圆" pitchFamily="49" charset="-122"/>
                <a:ea typeface="幼圆" pitchFamily="49" charset="-122"/>
              </a:rPr>
              <a:t>把</a:t>
            </a:r>
            <a:r>
              <a:rPr kumimoji="1" lang="en-US" altLang="zh-CN" sz="2000" dirty="0">
                <a:solidFill>
                  <a:srgbClr val="003399"/>
                </a:solidFill>
                <a:latin typeface="幼圆" pitchFamily="49" charset="-122"/>
                <a:ea typeface="幼圆" pitchFamily="49" charset="-122"/>
              </a:rPr>
              <a:t>0pen</a:t>
            </a:r>
            <a:r>
              <a:rPr kumimoji="1" lang="zh-CN" altLang="en-US" sz="2000" dirty="0">
                <a:solidFill>
                  <a:srgbClr val="003399"/>
                </a:solidFill>
                <a:latin typeface="幼圆" pitchFamily="49" charset="-122"/>
                <a:ea typeface="幼圆" pitchFamily="49" charset="-122"/>
              </a:rPr>
              <a:t>表排序后的第一个</a:t>
            </a:r>
            <a:r>
              <a:rPr kumimoji="1" lang="en-US" altLang="zh-CN" sz="2000" dirty="0">
                <a:solidFill>
                  <a:srgbClr val="003399"/>
                </a:solidFill>
                <a:latin typeface="幼圆" pitchFamily="49" charset="-122"/>
                <a:ea typeface="幼圆" pitchFamily="49" charset="-122"/>
              </a:rPr>
              <a:t>(</a:t>
            </a:r>
            <a:r>
              <a:rPr kumimoji="1" lang="zh-CN" altLang="en-US" sz="2000" dirty="0">
                <a:solidFill>
                  <a:srgbClr val="003399"/>
                </a:solidFill>
                <a:latin typeface="幼圆" pitchFamily="49" charset="-122"/>
                <a:ea typeface="幼圆" pitchFamily="49" charset="-122"/>
              </a:rPr>
              <a:t>或最后</a:t>
            </a:r>
            <a:r>
              <a:rPr kumimoji="1" lang="en-US" altLang="zh-CN" sz="2000" dirty="0">
                <a:solidFill>
                  <a:srgbClr val="003399"/>
                </a:solidFill>
                <a:latin typeface="幼圆" pitchFamily="49" charset="-122"/>
                <a:ea typeface="幼圆" pitchFamily="49" charset="-122"/>
              </a:rPr>
              <a:t>)</a:t>
            </a:r>
            <a:r>
              <a:rPr kumimoji="1" lang="zh-CN" altLang="en-US" sz="2000" dirty="0">
                <a:solidFill>
                  <a:srgbClr val="003399"/>
                </a:solidFill>
                <a:latin typeface="幼圆" pitchFamily="49" charset="-122"/>
                <a:ea typeface="幼圆" pitchFamily="49" charset="-122"/>
              </a:rPr>
              <a:t> 节点</a:t>
            </a:r>
            <a:r>
              <a:rPr kumimoji="1" lang="en-US" altLang="zh-CN" sz="2000" dirty="0">
                <a:solidFill>
                  <a:srgbClr val="003399"/>
                </a:solidFill>
                <a:latin typeface="幼圆" pitchFamily="49" charset="-122"/>
                <a:ea typeface="幼圆" pitchFamily="49" charset="-122"/>
              </a:rPr>
              <a:t>N</a:t>
            </a:r>
            <a:r>
              <a:rPr kumimoji="1" lang="zh-CN" altLang="en-US" sz="2000" dirty="0">
                <a:solidFill>
                  <a:srgbClr val="003399"/>
                </a:solidFill>
                <a:latin typeface="幼圆" pitchFamily="49" charset="-122"/>
                <a:ea typeface="幼圆" pitchFamily="49" charset="-122"/>
              </a:rPr>
              <a:t>取出放入</a:t>
            </a:r>
            <a:r>
              <a:rPr kumimoji="1" lang="en-US" altLang="zh-CN" sz="2000" dirty="0">
                <a:solidFill>
                  <a:srgbClr val="003399"/>
                </a:solidFill>
                <a:latin typeface="幼圆" pitchFamily="49" charset="-122"/>
                <a:ea typeface="幼圆" pitchFamily="49" charset="-122"/>
              </a:rPr>
              <a:t>Closed</a:t>
            </a:r>
            <a:r>
              <a:rPr kumimoji="1" lang="zh-CN" altLang="en-US" sz="2000" dirty="0">
                <a:solidFill>
                  <a:srgbClr val="003399"/>
                </a:solidFill>
                <a:latin typeface="幼圆" pitchFamily="49" charset="-122"/>
                <a:ea typeface="幼圆" pitchFamily="49" charset="-122"/>
              </a:rPr>
              <a:t>表</a:t>
            </a:r>
            <a:r>
              <a:rPr kumimoji="1" lang="en-US" altLang="zh-CN" sz="2000" dirty="0">
                <a:solidFill>
                  <a:srgbClr val="003399"/>
                </a:solidFill>
                <a:latin typeface="幼圆" pitchFamily="49" charset="-122"/>
                <a:ea typeface="幼圆" pitchFamily="49" charset="-122"/>
              </a:rPr>
              <a:t>,</a:t>
            </a:r>
            <a:r>
              <a:rPr kumimoji="1" lang="zh-CN" altLang="en-US" sz="2000" dirty="0">
                <a:solidFill>
                  <a:srgbClr val="003399"/>
                </a:solidFill>
                <a:latin typeface="幼圆" pitchFamily="49" charset="-122"/>
                <a:ea typeface="幼圆" pitchFamily="49" charset="-122"/>
              </a:rPr>
              <a:t>并冠以顺序编号</a:t>
            </a:r>
            <a:r>
              <a:rPr kumimoji="1" lang="en-US" altLang="zh-CN" sz="2000" dirty="0">
                <a:solidFill>
                  <a:srgbClr val="003399"/>
                </a:solidFill>
                <a:latin typeface="幼圆" pitchFamily="49" charset="-122"/>
                <a:ea typeface="幼圆" pitchFamily="49" charset="-122"/>
              </a:rPr>
              <a:t>n</a:t>
            </a:r>
            <a:r>
              <a:rPr kumimoji="1" lang="zh-CN" altLang="en-US" sz="2000" dirty="0">
                <a:solidFill>
                  <a:srgbClr val="003399"/>
                </a:solidFill>
                <a:latin typeface="幼圆" pitchFamily="49" charset="-122"/>
                <a:ea typeface="幼圆" pitchFamily="49" charset="-122"/>
              </a:rPr>
              <a:t>；</a:t>
            </a:r>
          </a:p>
          <a:p>
            <a:pPr algn="l"/>
            <a:r>
              <a:rPr kumimoji="1" lang="en-US" altLang="zh-CN" sz="2000" dirty="0">
                <a:solidFill>
                  <a:srgbClr val="003399"/>
                </a:solidFill>
                <a:latin typeface="幼圆" pitchFamily="49" charset="-122"/>
                <a:ea typeface="幼圆" pitchFamily="49" charset="-122"/>
              </a:rPr>
              <a:t>(4)</a:t>
            </a:r>
            <a:r>
              <a:rPr kumimoji="1" lang="zh-CN" altLang="en-US" sz="2000" dirty="0">
                <a:solidFill>
                  <a:srgbClr val="003399"/>
                </a:solidFill>
                <a:latin typeface="幼圆" pitchFamily="49" charset="-122"/>
                <a:ea typeface="幼圆" pitchFamily="49" charset="-122"/>
              </a:rPr>
              <a:t>考察节点</a:t>
            </a:r>
            <a:r>
              <a:rPr kumimoji="1" lang="en-US" altLang="zh-CN" sz="2000" dirty="0">
                <a:solidFill>
                  <a:srgbClr val="003399"/>
                </a:solidFill>
                <a:latin typeface="幼圆" pitchFamily="49" charset="-122"/>
                <a:ea typeface="幼圆" pitchFamily="49" charset="-122"/>
              </a:rPr>
              <a:t>n</a:t>
            </a:r>
            <a:r>
              <a:rPr kumimoji="1" lang="zh-CN" altLang="en-US" sz="2000" dirty="0">
                <a:solidFill>
                  <a:srgbClr val="003399"/>
                </a:solidFill>
                <a:latin typeface="幼圆" pitchFamily="49" charset="-122"/>
                <a:ea typeface="幼圆" pitchFamily="49" charset="-122"/>
              </a:rPr>
              <a:t>是否为目标节点。若目标节点</a:t>
            </a:r>
            <a:r>
              <a:rPr kumimoji="1" lang="en-US" altLang="zh-CN" sz="2000" dirty="0" err="1">
                <a:solidFill>
                  <a:srgbClr val="003399"/>
                </a:solidFill>
                <a:latin typeface="幼圆" pitchFamily="49" charset="-122"/>
                <a:ea typeface="幼圆" pitchFamily="49" charset="-122"/>
              </a:rPr>
              <a:t>Sg</a:t>
            </a:r>
            <a:r>
              <a:rPr kumimoji="1" lang="zh-CN" altLang="en-US" sz="2000" dirty="0">
                <a:solidFill>
                  <a:srgbClr val="003399"/>
                </a:solidFill>
                <a:latin typeface="幼圆" pitchFamily="49" charset="-122"/>
                <a:ea typeface="幼圆" pitchFamily="49" charset="-122"/>
              </a:rPr>
              <a:t>＝</a:t>
            </a:r>
            <a:r>
              <a:rPr kumimoji="1" lang="en-US" altLang="zh-CN" sz="2000" dirty="0">
                <a:solidFill>
                  <a:srgbClr val="003399"/>
                </a:solidFill>
                <a:latin typeface="幼圆" pitchFamily="49" charset="-122"/>
                <a:ea typeface="幼圆" pitchFamily="49" charset="-122"/>
              </a:rPr>
              <a:t>N</a:t>
            </a:r>
            <a:r>
              <a:rPr kumimoji="1" lang="zh-CN" altLang="en-US" sz="2000" dirty="0">
                <a:solidFill>
                  <a:srgbClr val="003399"/>
                </a:solidFill>
                <a:latin typeface="幼圆" pitchFamily="49" charset="-122"/>
                <a:ea typeface="幼圆" pitchFamily="49" charset="-122"/>
              </a:rPr>
              <a:t>，则得到了问题的解，成功退出。</a:t>
            </a:r>
          </a:p>
          <a:p>
            <a:pPr algn="l"/>
            <a:r>
              <a:rPr kumimoji="1" lang="en-US" altLang="zh-CN" sz="2000" dirty="0">
                <a:solidFill>
                  <a:srgbClr val="003399"/>
                </a:solidFill>
                <a:latin typeface="幼圆" pitchFamily="49" charset="-122"/>
                <a:ea typeface="幼圆" pitchFamily="49" charset="-122"/>
              </a:rPr>
              <a:t>(5)</a:t>
            </a:r>
            <a:r>
              <a:rPr kumimoji="1" lang="zh-CN" altLang="en-US" sz="2000" dirty="0">
                <a:solidFill>
                  <a:srgbClr val="003399"/>
                </a:solidFill>
                <a:latin typeface="幼圆" pitchFamily="49" charset="-122"/>
                <a:ea typeface="幼圆" pitchFamily="49" charset="-122"/>
              </a:rPr>
              <a:t>若</a:t>
            </a:r>
            <a:r>
              <a:rPr kumimoji="1" lang="en-US" altLang="zh-CN" sz="2000" dirty="0">
                <a:solidFill>
                  <a:srgbClr val="003399"/>
                </a:solidFill>
                <a:latin typeface="幼圆" pitchFamily="49" charset="-122"/>
                <a:ea typeface="幼圆" pitchFamily="49" charset="-122"/>
              </a:rPr>
              <a:t>N</a:t>
            </a:r>
            <a:r>
              <a:rPr kumimoji="1" lang="zh-CN" altLang="en-US" sz="2000" dirty="0">
                <a:solidFill>
                  <a:srgbClr val="003399"/>
                </a:solidFill>
                <a:latin typeface="幼圆" pitchFamily="49" charset="-122"/>
                <a:ea typeface="幼圆" pitchFamily="49" charset="-122"/>
              </a:rPr>
              <a:t>不可扩展，则转步</a:t>
            </a:r>
            <a:r>
              <a:rPr kumimoji="1" lang="en-US" altLang="zh-CN" sz="2000" dirty="0">
                <a:solidFill>
                  <a:srgbClr val="003399"/>
                </a:solidFill>
                <a:latin typeface="幼圆" pitchFamily="49" charset="-122"/>
                <a:ea typeface="幼圆" pitchFamily="49" charset="-122"/>
              </a:rPr>
              <a:t>(2)</a:t>
            </a:r>
            <a:r>
              <a:rPr kumimoji="1" lang="zh-CN" altLang="en-US" sz="2000" dirty="0">
                <a:solidFill>
                  <a:srgbClr val="003399"/>
                </a:solidFill>
                <a:latin typeface="幼圆" pitchFamily="49" charset="-122"/>
                <a:ea typeface="幼圆" pitchFamily="49" charset="-122"/>
              </a:rPr>
              <a:t>；</a:t>
            </a:r>
          </a:p>
          <a:p>
            <a:pPr algn="l"/>
            <a:r>
              <a:rPr kumimoji="1" lang="en-US" altLang="zh-CN" sz="2000" dirty="0">
                <a:solidFill>
                  <a:srgbClr val="003399"/>
                </a:solidFill>
                <a:latin typeface="幼圆" pitchFamily="49" charset="-122"/>
                <a:ea typeface="幼圆" pitchFamily="49" charset="-122"/>
              </a:rPr>
              <a:t>(6)</a:t>
            </a:r>
            <a:r>
              <a:rPr kumimoji="1" lang="zh-CN" altLang="en-US" sz="2000" dirty="0">
                <a:solidFill>
                  <a:srgbClr val="003399"/>
                </a:solidFill>
                <a:latin typeface="幼圆" pitchFamily="49" charset="-122"/>
                <a:ea typeface="幼圆" pitchFamily="49" charset="-122"/>
              </a:rPr>
              <a:t>扩展节点</a:t>
            </a:r>
            <a:r>
              <a:rPr kumimoji="1" lang="en-US" altLang="zh-CN" sz="2000" dirty="0">
                <a:solidFill>
                  <a:srgbClr val="003399"/>
                </a:solidFill>
                <a:latin typeface="幼圆" pitchFamily="49" charset="-122"/>
                <a:ea typeface="幼圆" pitchFamily="49" charset="-122"/>
              </a:rPr>
              <a:t>n</a:t>
            </a:r>
            <a:r>
              <a:rPr kumimoji="1" lang="zh-CN" altLang="en-US" sz="2000" dirty="0">
                <a:solidFill>
                  <a:srgbClr val="003399"/>
                </a:solidFill>
                <a:latin typeface="幼圆" pitchFamily="49" charset="-122"/>
                <a:ea typeface="幼圆" pitchFamily="49" charset="-122"/>
              </a:rPr>
              <a:t>生成一组子节点。把这些子节点中不是节点</a:t>
            </a:r>
            <a:r>
              <a:rPr kumimoji="1" lang="en-US" altLang="zh-CN" sz="2000" dirty="0">
                <a:solidFill>
                  <a:srgbClr val="003399"/>
                </a:solidFill>
                <a:latin typeface="幼圆" pitchFamily="49" charset="-122"/>
                <a:ea typeface="幼圆" pitchFamily="49" charset="-122"/>
              </a:rPr>
              <a:t>n</a:t>
            </a:r>
            <a:r>
              <a:rPr kumimoji="1" lang="zh-CN" altLang="en-US" sz="2000" dirty="0">
                <a:solidFill>
                  <a:srgbClr val="003399"/>
                </a:solidFill>
                <a:latin typeface="幼圆" pitchFamily="49" charset="-122"/>
                <a:ea typeface="幼圆" pitchFamily="49" charset="-122"/>
              </a:rPr>
              <a:t>先辈的那部分子节点记入集合</a:t>
            </a:r>
            <a:r>
              <a:rPr kumimoji="1" lang="en-US" altLang="zh-CN" sz="2000" dirty="0">
                <a:solidFill>
                  <a:srgbClr val="003399"/>
                </a:solidFill>
                <a:latin typeface="幼圆" pitchFamily="49" charset="-122"/>
                <a:ea typeface="幼圆" pitchFamily="49" charset="-122"/>
              </a:rPr>
              <a:t>M</a:t>
            </a:r>
            <a:r>
              <a:rPr kumimoji="1" lang="zh-CN" altLang="en-US" sz="2000" dirty="0">
                <a:solidFill>
                  <a:srgbClr val="003399"/>
                </a:solidFill>
                <a:latin typeface="幼圆" pitchFamily="49" charset="-122"/>
                <a:ea typeface="幼圆" pitchFamily="49" charset="-122"/>
              </a:rPr>
              <a:t>，并把这些子节点作为节点</a:t>
            </a:r>
            <a:r>
              <a:rPr kumimoji="1" lang="en-US" altLang="zh-CN" sz="2000" dirty="0">
                <a:solidFill>
                  <a:srgbClr val="003399"/>
                </a:solidFill>
                <a:latin typeface="幼圆" pitchFamily="49" charset="-122"/>
                <a:ea typeface="幼圆" pitchFamily="49" charset="-122"/>
              </a:rPr>
              <a:t>n</a:t>
            </a:r>
            <a:r>
              <a:rPr kumimoji="1" lang="zh-CN" altLang="en-US" sz="2000" dirty="0">
                <a:solidFill>
                  <a:srgbClr val="003399"/>
                </a:solidFill>
                <a:latin typeface="幼圆" pitchFamily="49" charset="-122"/>
                <a:ea typeface="幼圆" pitchFamily="49" charset="-122"/>
              </a:rPr>
              <a:t>的子节点加入</a:t>
            </a:r>
            <a:r>
              <a:rPr kumimoji="1" lang="en-US" altLang="zh-CN" sz="2000" dirty="0">
                <a:solidFill>
                  <a:srgbClr val="003399"/>
                </a:solidFill>
                <a:latin typeface="幼圆" pitchFamily="49" charset="-122"/>
                <a:ea typeface="幼圆" pitchFamily="49" charset="-122"/>
              </a:rPr>
              <a:t>G</a:t>
            </a:r>
            <a:r>
              <a:rPr kumimoji="1" lang="zh-CN" altLang="en-US" sz="2000" dirty="0">
                <a:solidFill>
                  <a:srgbClr val="003399"/>
                </a:solidFill>
                <a:latin typeface="幼圆" pitchFamily="49" charset="-122"/>
                <a:ea typeface="幼圆" pitchFamily="49" charset="-122"/>
              </a:rPr>
              <a:t>中；</a:t>
            </a:r>
          </a:p>
        </p:txBody>
      </p:sp>
      <p:sp>
        <p:nvSpPr>
          <p:cNvPr id="44035"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p:cNvSpPr>
          <p:nvPr/>
        </p:nvSpPr>
        <p:spPr bwMode="auto">
          <a:xfrm>
            <a:off x="9244013" y="6400800"/>
            <a:ext cx="579437" cy="381000"/>
          </a:xfrm>
          <a:prstGeom prst="rect">
            <a:avLst/>
          </a:prstGeom>
          <a:solidFill>
            <a:schemeClr val="bg1"/>
          </a:solidFill>
          <a:ln w="57150">
            <a:solidFill>
              <a:schemeClr val="hlink"/>
            </a:solidFill>
            <a:miter lim="800000"/>
            <a:headEnd/>
            <a:tailEnd/>
          </a:ln>
        </p:spPr>
        <p:txBody>
          <a:bodyPr wrap="none" anchor="ct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r" eaLnBrk="1" hangingPunct="1"/>
            <a:fld id="{6842475B-BFA0-46D0-8EB7-B17FD1F4C549}" type="slidenum">
              <a:rPr kumimoji="1" lang="en-US" altLang="zh-CN" sz="1800" i="1">
                <a:solidFill>
                  <a:srgbClr val="FFFF61"/>
                </a:solidFill>
                <a:latin typeface="Tahoma" pitchFamily="34" charset="0"/>
                <a:ea typeface="宋体" pitchFamily="2" charset="-122"/>
              </a:rPr>
              <a:pPr algn="r" eaLnBrk="1" hangingPunct="1"/>
              <a:t>41</a:t>
            </a:fld>
            <a:endParaRPr kumimoji="1" lang="en-US" altLang="zh-CN" sz="1800" i="1">
              <a:solidFill>
                <a:srgbClr val="FFFF61"/>
              </a:solidFill>
              <a:latin typeface="Tahoma" pitchFamily="34" charset="0"/>
              <a:ea typeface="宋体" pitchFamily="2" charset="-122"/>
            </a:endParaRPr>
          </a:p>
        </p:txBody>
      </p:sp>
      <p:sp>
        <p:nvSpPr>
          <p:cNvPr id="45059" name="Text Box 3"/>
          <p:cNvSpPr txBox="1">
            <a:spLocks noChangeArrowheads="1"/>
          </p:cNvSpPr>
          <p:nvPr/>
        </p:nvSpPr>
        <p:spPr bwMode="auto">
          <a:xfrm>
            <a:off x="1371600" y="1246188"/>
            <a:ext cx="8089900" cy="522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003399"/>
                </a:solidFill>
                <a:latin typeface="Times New Roman" pitchFamily="18" charset="0"/>
                <a:ea typeface="幼圆" pitchFamily="49" charset="-122"/>
              </a:rPr>
              <a:t>(7)</a:t>
            </a:r>
            <a:r>
              <a:rPr kumimoji="1" lang="zh-CN" altLang="en-US" sz="2000">
                <a:solidFill>
                  <a:srgbClr val="003399"/>
                </a:solidFill>
                <a:latin typeface="Times New Roman" pitchFamily="18" charset="0"/>
                <a:ea typeface="幼圆" pitchFamily="49" charset="-122"/>
              </a:rPr>
              <a:t>针对</a:t>
            </a:r>
            <a:r>
              <a:rPr kumimoji="1" lang="en-US" altLang="zh-CN" sz="2000">
                <a:solidFill>
                  <a:srgbClr val="003399"/>
                </a:solidFill>
                <a:latin typeface="Times New Roman" pitchFamily="18" charset="0"/>
                <a:ea typeface="幼圆" pitchFamily="49" charset="-122"/>
              </a:rPr>
              <a:t>M</a:t>
            </a:r>
            <a:r>
              <a:rPr kumimoji="1" lang="zh-CN" altLang="en-US" sz="2000">
                <a:solidFill>
                  <a:srgbClr val="003399"/>
                </a:solidFill>
                <a:latin typeface="Times New Roman" pitchFamily="18" charset="0"/>
                <a:ea typeface="幼圆" pitchFamily="49" charset="-122"/>
              </a:rPr>
              <a:t>中子节点的不同情况，分别作如下处理：</a:t>
            </a:r>
          </a:p>
          <a:p>
            <a:pPr algn="l" eaLnBrk="1" hangingPunct="1"/>
            <a:r>
              <a:rPr kumimoji="1" lang="zh-CN" altLang="en-US" sz="2000">
                <a:solidFill>
                  <a:srgbClr val="003399"/>
                </a:solidFill>
                <a:latin typeface="Times New Roman" pitchFamily="18" charset="0"/>
                <a:ea typeface="幼圆" pitchFamily="49" charset="-122"/>
              </a:rPr>
              <a:t>         ①如果有</a:t>
            </a:r>
            <a:r>
              <a:rPr kumimoji="1" lang="en-US" altLang="zh-CN" sz="2000">
                <a:solidFill>
                  <a:srgbClr val="003399"/>
                </a:solidFill>
                <a:latin typeface="Times New Roman" pitchFamily="18" charset="0"/>
                <a:ea typeface="幼圆" pitchFamily="49" charset="-122"/>
              </a:rPr>
              <a:t>N</a:t>
            </a:r>
            <a:r>
              <a:rPr kumimoji="1" lang="zh-CN" altLang="en-US" sz="2000">
                <a:solidFill>
                  <a:srgbClr val="003399"/>
                </a:solidFill>
                <a:latin typeface="Times New Roman" pitchFamily="18" charset="0"/>
                <a:ea typeface="幼圆" pitchFamily="49" charset="-122"/>
              </a:rPr>
              <a:t>的先辈节点的话，删除掉；</a:t>
            </a:r>
          </a:p>
          <a:p>
            <a:pPr algn="l" eaLnBrk="1" hangingPunct="1"/>
            <a:r>
              <a:rPr kumimoji="1" lang="zh-CN" altLang="en-US" sz="2000">
                <a:solidFill>
                  <a:srgbClr val="003399"/>
                </a:solidFill>
                <a:latin typeface="Times New Roman" pitchFamily="18" charset="0"/>
                <a:ea typeface="幼圆" pitchFamily="49" charset="-122"/>
              </a:rPr>
              <a:t>         ②对那些没有在</a:t>
            </a:r>
            <a:r>
              <a:rPr kumimoji="1" lang="en-US" altLang="zh-CN" sz="2000">
                <a:solidFill>
                  <a:srgbClr val="003399"/>
                </a:solidFill>
                <a:latin typeface="Times New Roman" pitchFamily="18" charset="0"/>
                <a:ea typeface="幼圆" pitchFamily="49" charset="-122"/>
              </a:rPr>
              <a:t>G</a:t>
            </a:r>
            <a:r>
              <a:rPr kumimoji="1" lang="zh-CN" altLang="en-US" sz="2000">
                <a:solidFill>
                  <a:srgbClr val="003399"/>
                </a:solidFill>
                <a:latin typeface="Times New Roman" pitchFamily="18" charset="0"/>
                <a:ea typeface="幼圆" pitchFamily="49" charset="-122"/>
              </a:rPr>
              <a:t>中出现过的</a:t>
            </a:r>
            <a:r>
              <a:rPr kumimoji="1" lang="en-US" altLang="zh-CN" sz="2000">
                <a:solidFill>
                  <a:srgbClr val="003399"/>
                </a:solidFill>
                <a:latin typeface="Times New Roman" pitchFamily="18" charset="0"/>
                <a:ea typeface="幼圆" pitchFamily="49" charset="-122"/>
              </a:rPr>
              <a:t>M</a:t>
            </a:r>
            <a:r>
              <a:rPr kumimoji="1" lang="zh-CN" altLang="en-US" sz="2000">
                <a:solidFill>
                  <a:srgbClr val="003399"/>
                </a:solidFill>
                <a:latin typeface="Times New Roman" pitchFamily="18" charset="0"/>
                <a:ea typeface="幼圆" pitchFamily="49" charset="-122"/>
              </a:rPr>
              <a:t>成员设置一个指向其父节点</a:t>
            </a:r>
            <a:r>
              <a:rPr kumimoji="1" lang="en-US" altLang="zh-CN" sz="2000">
                <a:solidFill>
                  <a:srgbClr val="003399"/>
                </a:solidFill>
                <a:latin typeface="Times New Roman" pitchFamily="18" charset="0"/>
                <a:ea typeface="幼圆" pitchFamily="49" charset="-122"/>
              </a:rPr>
              <a:t>(</a:t>
            </a:r>
            <a:r>
              <a:rPr kumimoji="1" lang="zh-CN" altLang="en-US" sz="2000">
                <a:solidFill>
                  <a:srgbClr val="003399"/>
                </a:solidFill>
                <a:latin typeface="Times New Roman" pitchFamily="18" charset="0"/>
                <a:ea typeface="幼圆" pitchFamily="49" charset="-122"/>
              </a:rPr>
              <a:t>即节点</a:t>
            </a:r>
            <a:r>
              <a:rPr kumimoji="1" lang="en-US" altLang="zh-CN" sz="2000">
                <a:solidFill>
                  <a:srgbClr val="003399"/>
                </a:solidFill>
                <a:latin typeface="Times New Roman" pitchFamily="18" charset="0"/>
                <a:ea typeface="幼圆" pitchFamily="49" charset="-122"/>
              </a:rPr>
              <a:t>n)</a:t>
            </a:r>
            <a:r>
              <a:rPr kumimoji="1" lang="zh-CN" altLang="en-US" sz="2000">
                <a:solidFill>
                  <a:srgbClr val="003399"/>
                </a:solidFill>
                <a:latin typeface="Times New Roman" pitchFamily="18" charset="0"/>
                <a:ea typeface="幼圆" pitchFamily="49" charset="-122"/>
              </a:rPr>
              <a:t>的指针，并把它放入</a:t>
            </a:r>
            <a:r>
              <a:rPr kumimoji="1" lang="en-US" altLang="zh-CN" sz="2000">
                <a:solidFill>
                  <a:srgbClr val="003399"/>
                </a:solidFill>
                <a:latin typeface="Times New Roman" pitchFamily="18" charset="0"/>
                <a:ea typeface="幼圆" pitchFamily="49" charset="-122"/>
              </a:rPr>
              <a:t>Open</a:t>
            </a:r>
            <a:r>
              <a:rPr kumimoji="1" lang="zh-CN" altLang="en-US" sz="2000">
                <a:solidFill>
                  <a:srgbClr val="003399"/>
                </a:solidFill>
                <a:latin typeface="Times New Roman" pitchFamily="18" charset="0"/>
                <a:ea typeface="幼圆" pitchFamily="49" charset="-122"/>
              </a:rPr>
              <a:t>表；</a:t>
            </a:r>
          </a:p>
          <a:p>
            <a:pPr algn="l" eaLnBrk="1" hangingPunct="1"/>
            <a:r>
              <a:rPr kumimoji="1" lang="zh-CN" altLang="en-US" sz="2000">
                <a:solidFill>
                  <a:srgbClr val="003399"/>
                </a:solidFill>
                <a:latin typeface="Times New Roman" pitchFamily="18" charset="0"/>
                <a:ea typeface="幼圆" pitchFamily="49" charset="-122"/>
              </a:rPr>
              <a:t>         ③对已存在于</a:t>
            </a:r>
            <a:r>
              <a:rPr kumimoji="1" lang="en-US" altLang="zh-CN" sz="2000">
                <a:solidFill>
                  <a:srgbClr val="003399"/>
                </a:solidFill>
                <a:latin typeface="Times New Roman" pitchFamily="18" charset="0"/>
                <a:ea typeface="幼圆" pitchFamily="49" charset="-122"/>
              </a:rPr>
              <a:t>Open</a:t>
            </a:r>
            <a:r>
              <a:rPr kumimoji="1" lang="zh-CN" altLang="en-US" sz="2000">
                <a:solidFill>
                  <a:srgbClr val="003399"/>
                </a:solidFill>
                <a:latin typeface="Times New Roman" pitchFamily="18" charset="0"/>
                <a:ea typeface="幼圆" pitchFamily="49" charset="-122"/>
              </a:rPr>
              <a:t>表的节点</a:t>
            </a:r>
            <a:r>
              <a:rPr kumimoji="1" lang="en-US" altLang="zh-CN" sz="2000">
                <a:solidFill>
                  <a:srgbClr val="003399"/>
                </a:solidFill>
                <a:latin typeface="Times New Roman" pitchFamily="18" charset="0"/>
                <a:ea typeface="幼圆" pitchFamily="49" charset="-122"/>
              </a:rPr>
              <a:t>(</a:t>
            </a:r>
            <a:r>
              <a:rPr kumimoji="1" lang="zh-CN" altLang="en-US" sz="2000">
                <a:solidFill>
                  <a:srgbClr val="003399"/>
                </a:solidFill>
                <a:latin typeface="Times New Roman" pitchFamily="18" charset="0"/>
                <a:ea typeface="幼圆" pitchFamily="49" charset="-122"/>
              </a:rPr>
              <a:t>如果有的话</a:t>
            </a:r>
            <a:r>
              <a:rPr kumimoji="1" lang="en-US" altLang="zh-CN" sz="2000">
                <a:solidFill>
                  <a:srgbClr val="003399"/>
                </a:solidFill>
                <a:latin typeface="Times New Roman" pitchFamily="18" charset="0"/>
                <a:ea typeface="幼圆" pitchFamily="49" charset="-122"/>
              </a:rPr>
              <a:t>)</a:t>
            </a:r>
            <a:r>
              <a:rPr kumimoji="1" lang="zh-CN" altLang="en-US" sz="2000">
                <a:solidFill>
                  <a:srgbClr val="003399"/>
                </a:solidFill>
                <a:latin typeface="Times New Roman" pitchFamily="18" charset="0"/>
                <a:ea typeface="幼圆" pitchFamily="49" charset="-122"/>
              </a:rPr>
              <a:t>也删除之；但删除之前要比较其返回初始节点的新路径与原路径</a:t>
            </a:r>
            <a:r>
              <a:rPr kumimoji="1" lang="en-US" altLang="zh-CN" sz="2000">
                <a:solidFill>
                  <a:srgbClr val="003399"/>
                </a:solidFill>
                <a:latin typeface="Times New Roman" pitchFamily="18" charset="0"/>
                <a:ea typeface="幼圆" pitchFamily="49" charset="-122"/>
              </a:rPr>
              <a:t>, </a:t>
            </a:r>
            <a:r>
              <a:rPr kumimoji="1" lang="zh-CN" altLang="en-US" sz="2000">
                <a:solidFill>
                  <a:srgbClr val="003399"/>
                </a:solidFill>
                <a:latin typeface="Times New Roman" pitchFamily="18" charset="0"/>
                <a:ea typeface="幼圆" pitchFamily="49" charset="-122"/>
              </a:rPr>
              <a:t>如果新路径“短”，则修改这些节点在</a:t>
            </a:r>
            <a:r>
              <a:rPr kumimoji="1" lang="en-US" altLang="zh-CN" sz="2000">
                <a:solidFill>
                  <a:srgbClr val="003399"/>
                </a:solidFill>
                <a:latin typeface="Times New Roman" pitchFamily="18" charset="0"/>
                <a:ea typeface="幼圆" pitchFamily="49" charset="-122"/>
              </a:rPr>
              <a:t>Open</a:t>
            </a:r>
            <a:r>
              <a:rPr kumimoji="1" lang="zh-CN" altLang="en-US" sz="2000">
                <a:solidFill>
                  <a:srgbClr val="003399"/>
                </a:solidFill>
                <a:latin typeface="Times New Roman" pitchFamily="18" charset="0"/>
                <a:ea typeface="幼圆" pitchFamily="49" charset="-122"/>
              </a:rPr>
              <a:t>表中的原返回指针，使其沿新路返回；</a:t>
            </a:r>
          </a:p>
          <a:p>
            <a:pPr algn="l" eaLnBrk="1" hangingPunct="1"/>
            <a:r>
              <a:rPr kumimoji="1" lang="zh-CN" altLang="en-US" sz="2000">
                <a:solidFill>
                  <a:srgbClr val="003399"/>
                </a:solidFill>
                <a:latin typeface="Times New Roman" pitchFamily="18" charset="0"/>
                <a:ea typeface="幼圆" pitchFamily="49" charset="-122"/>
              </a:rPr>
              <a:t>         ④对已存在于</a:t>
            </a:r>
            <a:r>
              <a:rPr kumimoji="1" lang="en-US" altLang="zh-CN" sz="2000">
                <a:solidFill>
                  <a:srgbClr val="003399"/>
                </a:solidFill>
                <a:latin typeface="Times New Roman" pitchFamily="18" charset="0"/>
                <a:ea typeface="幼圆" pitchFamily="49" charset="-122"/>
              </a:rPr>
              <a:t>Closed</a:t>
            </a:r>
            <a:r>
              <a:rPr kumimoji="1" lang="zh-CN" altLang="en-US" sz="2000">
                <a:solidFill>
                  <a:srgbClr val="003399"/>
                </a:solidFill>
                <a:latin typeface="Times New Roman" pitchFamily="18" charset="0"/>
                <a:ea typeface="幼圆" pitchFamily="49" charset="-122"/>
              </a:rPr>
              <a:t>表的节点</a:t>
            </a:r>
            <a:r>
              <a:rPr kumimoji="1" lang="en-US" altLang="zh-CN" sz="2000">
                <a:solidFill>
                  <a:srgbClr val="003399"/>
                </a:solidFill>
                <a:latin typeface="Times New Roman" pitchFamily="18" charset="0"/>
                <a:ea typeface="幼圆" pitchFamily="49" charset="-122"/>
              </a:rPr>
              <a:t>(</a:t>
            </a:r>
            <a:r>
              <a:rPr kumimoji="1" lang="zh-CN" altLang="en-US" sz="2000">
                <a:solidFill>
                  <a:srgbClr val="003399"/>
                </a:solidFill>
                <a:latin typeface="Times New Roman" pitchFamily="18" charset="0"/>
                <a:ea typeface="幼圆" pitchFamily="49" charset="-122"/>
              </a:rPr>
              <a:t>如果有的话</a:t>
            </a:r>
            <a:r>
              <a:rPr kumimoji="1" lang="en-US" altLang="zh-CN" sz="2000">
                <a:solidFill>
                  <a:srgbClr val="003399"/>
                </a:solidFill>
                <a:latin typeface="Times New Roman" pitchFamily="18" charset="0"/>
                <a:ea typeface="幼圆" pitchFamily="49" charset="-122"/>
              </a:rPr>
              <a:t>)</a:t>
            </a:r>
            <a:r>
              <a:rPr kumimoji="1" lang="zh-CN" altLang="en-US" sz="2000">
                <a:solidFill>
                  <a:srgbClr val="003399"/>
                </a:solidFill>
                <a:latin typeface="Times New Roman" pitchFamily="18" charset="0"/>
                <a:ea typeface="幼圆" pitchFamily="49" charset="-122"/>
              </a:rPr>
              <a:t>，作与③同样的处理，并将其移出</a:t>
            </a:r>
            <a:r>
              <a:rPr kumimoji="1" lang="en-US" altLang="zh-CN" sz="2000">
                <a:solidFill>
                  <a:srgbClr val="003399"/>
                </a:solidFill>
                <a:latin typeface="Times New Roman" pitchFamily="18" charset="0"/>
                <a:ea typeface="幼圆" pitchFamily="49" charset="-122"/>
              </a:rPr>
              <a:t>Closed</a:t>
            </a:r>
            <a:r>
              <a:rPr kumimoji="1" lang="zh-CN" altLang="en-US" sz="2000">
                <a:solidFill>
                  <a:srgbClr val="003399"/>
                </a:solidFill>
                <a:latin typeface="Times New Roman" pitchFamily="18" charset="0"/>
                <a:ea typeface="幼圆" pitchFamily="49" charset="-122"/>
              </a:rPr>
              <a:t>表，放入</a:t>
            </a:r>
            <a:r>
              <a:rPr kumimoji="1" lang="en-US" altLang="zh-CN" sz="2000">
                <a:solidFill>
                  <a:srgbClr val="003399"/>
                </a:solidFill>
                <a:latin typeface="Times New Roman" pitchFamily="18" charset="0"/>
                <a:ea typeface="幼圆" pitchFamily="49" charset="-122"/>
              </a:rPr>
              <a:t>Open</a:t>
            </a:r>
            <a:r>
              <a:rPr kumimoji="1" lang="zh-CN" altLang="en-US" sz="2000">
                <a:solidFill>
                  <a:srgbClr val="003399"/>
                </a:solidFill>
                <a:latin typeface="Times New Roman" pitchFamily="18" charset="0"/>
                <a:ea typeface="幼圆" pitchFamily="49" charset="-122"/>
              </a:rPr>
              <a:t>表重新扩展；</a:t>
            </a:r>
          </a:p>
          <a:p>
            <a:pPr algn="l" eaLnBrk="1" hangingPunct="1"/>
            <a:r>
              <a:rPr kumimoji="1" lang="zh-CN" altLang="en-US" sz="2000">
                <a:solidFill>
                  <a:srgbClr val="003399"/>
                </a:solidFill>
                <a:latin typeface="Times New Roman" pitchFamily="18" charset="0"/>
                <a:ea typeface="幼圆" pitchFamily="49" charset="-122"/>
              </a:rPr>
              <a:t>         ⑤对其余子节点配上指向</a:t>
            </a:r>
            <a:r>
              <a:rPr kumimoji="1" lang="en-US" altLang="zh-CN" sz="2000">
                <a:solidFill>
                  <a:srgbClr val="003399"/>
                </a:solidFill>
                <a:latin typeface="Times New Roman" pitchFamily="18" charset="0"/>
                <a:ea typeface="幼圆" pitchFamily="49" charset="-122"/>
              </a:rPr>
              <a:t>N</a:t>
            </a:r>
            <a:r>
              <a:rPr kumimoji="1" lang="zh-CN" altLang="en-US" sz="2000">
                <a:solidFill>
                  <a:srgbClr val="003399"/>
                </a:solidFill>
                <a:latin typeface="Times New Roman" pitchFamily="18" charset="0"/>
                <a:ea typeface="幼圆" pitchFamily="49" charset="-122"/>
              </a:rPr>
              <a:t>的返回指针后放入</a:t>
            </a:r>
            <a:r>
              <a:rPr kumimoji="1" lang="en-US" altLang="zh-CN" sz="2000">
                <a:solidFill>
                  <a:srgbClr val="003399"/>
                </a:solidFill>
                <a:latin typeface="Times New Roman" pitchFamily="18" charset="0"/>
                <a:ea typeface="幼圆" pitchFamily="49" charset="-122"/>
              </a:rPr>
              <a:t>Open</a:t>
            </a:r>
            <a:r>
              <a:rPr kumimoji="1" lang="zh-CN" altLang="en-US" sz="2000">
                <a:solidFill>
                  <a:srgbClr val="003399"/>
                </a:solidFill>
                <a:latin typeface="Times New Roman" pitchFamily="18" charset="0"/>
                <a:ea typeface="幼圆" pitchFamily="49" charset="-122"/>
              </a:rPr>
              <a:t>表中某处，或对</a:t>
            </a:r>
            <a:r>
              <a:rPr kumimoji="1" lang="en-US" altLang="zh-CN" sz="2000">
                <a:solidFill>
                  <a:srgbClr val="003399"/>
                </a:solidFill>
                <a:latin typeface="Times New Roman" pitchFamily="18" charset="0"/>
                <a:ea typeface="幼圆" pitchFamily="49" charset="-122"/>
              </a:rPr>
              <a:t>Open</a:t>
            </a:r>
            <a:r>
              <a:rPr kumimoji="1" lang="zh-CN" altLang="en-US" sz="2000">
                <a:solidFill>
                  <a:srgbClr val="003399"/>
                </a:solidFill>
                <a:latin typeface="Times New Roman" pitchFamily="18" charset="0"/>
                <a:ea typeface="幼圆" pitchFamily="49" charset="-122"/>
              </a:rPr>
              <a:t>表进行重新排序，转步</a:t>
            </a:r>
            <a:r>
              <a:rPr kumimoji="1" lang="en-US" altLang="zh-CN" sz="2000">
                <a:solidFill>
                  <a:srgbClr val="003399"/>
                </a:solidFill>
                <a:latin typeface="Times New Roman" pitchFamily="18" charset="0"/>
                <a:ea typeface="幼圆" pitchFamily="49" charset="-122"/>
              </a:rPr>
              <a:t>(2)</a:t>
            </a:r>
            <a:r>
              <a:rPr kumimoji="1" lang="zh-CN" altLang="en-US" sz="2000">
                <a:solidFill>
                  <a:srgbClr val="003399"/>
                </a:solidFill>
                <a:latin typeface="Times New Roman" pitchFamily="18" charset="0"/>
                <a:ea typeface="幼圆" pitchFamily="49" charset="-122"/>
              </a:rPr>
              <a:t>。</a:t>
            </a:r>
          </a:p>
          <a:p>
            <a:pPr algn="l" eaLnBrk="1" hangingPunct="1"/>
            <a:r>
              <a:rPr kumimoji="1" lang="en-US" altLang="zh-CN" sz="2000">
                <a:solidFill>
                  <a:srgbClr val="003399"/>
                </a:solidFill>
                <a:latin typeface="Times New Roman" pitchFamily="18" charset="0"/>
                <a:ea typeface="幼圆" pitchFamily="49" charset="-122"/>
              </a:rPr>
              <a:t>(8)</a:t>
            </a:r>
            <a:r>
              <a:rPr kumimoji="1" lang="zh-CN" altLang="en-US" sz="2000">
                <a:solidFill>
                  <a:srgbClr val="003399"/>
                </a:solidFill>
                <a:latin typeface="Times New Roman" pitchFamily="18" charset="0"/>
                <a:ea typeface="幼圆" pitchFamily="49" charset="-122"/>
              </a:rPr>
              <a:t>按某种策略对</a:t>
            </a:r>
            <a:r>
              <a:rPr kumimoji="1" lang="en-US" altLang="zh-CN" sz="2000">
                <a:solidFill>
                  <a:srgbClr val="003399"/>
                </a:solidFill>
                <a:latin typeface="Times New Roman" pitchFamily="18" charset="0"/>
                <a:ea typeface="幼圆" pitchFamily="49" charset="-122"/>
              </a:rPr>
              <a:t>Open</a:t>
            </a:r>
            <a:r>
              <a:rPr kumimoji="1" lang="zh-CN" altLang="en-US" sz="2000">
                <a:solidFill>
                  <a:srgbClr val="003399"/>
                </a:solidFill>
                <a:latin typeface="Times New Roman" pitchFamily="18" charset="0"/>
                <a:ea typeface="幼圆" pitchFamily="49" charset="-122"/>
              </a:rPr>
              <a:t>表中的节点进行排序；</a:t>
            </a:r>
          </a:p>
          <a:p>
            <a:pPr algn="l" eaLnBrk="1" hangingPunct="1"/>
            <a:r>
              <a:rPr kumimoji="1" lang="en-US" altLang="zh-CN" sz="2000">
                <a:solidFill>
                  <a:srgbClr val="003399"/>
                </a:solidFill>
                <a:latin typeface="Times New Roman" pitchFamily="18" charset="0"/>
                <a:ea typeface="幼圆" pitchFamily="49" charset="-122"/>
              </a:rPr>
              <a:t>(9)</a:t>
            </a:r>
            <a:r>
              <a:rPr kumimoji="1" lang="zh-CN" altLang="en-US" sz="2000">
                <a:solidFill>
                  <a:srgbClr val="003399"/>
                </a:solidFill>
                <a:latin typeface="Times New Roman" pitchFamily="18" charset="0"/>
                <a:ea typeface="幼圆" pitchFamily="49" charset="-122"/>
              </a:rPr>
              <a:t>转第</a:t>
            </a:r>
            <a:r>
              <a:rPr kumimoji="1" lang="en-US" altLang="zh-CN" sz="2000">
                <a:solidFill>
                  <a:srgbClr val="003399"/>
                </a:solidFill>
                <a:latin typeface="Times New Roman" pitchFamily="18" charset="0"/>
                <a:ea typeface="幼圆" pitchFamily="49" charset="-122"/>
              </a:rPr>
              <a:t>(2)</a:t>
            </a:r>
            <a:r>
              <a:rPr kumimoji="1" lang="zh-CN" altLang="en-US" sz="2000">
                <a:solidFill>
                  <a:srgbClr val="003399"/>
                </a:solidFill>
                <a:latin typeface="Times New Roman" pitchFamily="18" charset="0"/>
                <a:ea typeface="幼圆" pitchFamily="49" charset="-122"/>
              </a:rPr>
              <a:t>步。</a:t>
            </a:r>
          </a:p>
          <a:p>
            <a:pPr algn="l" eaLnBrk="1" hangingPunct="1"/>
            <a:endParaRPr kumimoji="1" lang="zh-CN" altLang="en-US" sz="2000">
              <a:solidFill>
                <a:srgbClr val="003399"/>
              </a:solidFill>
              <a:latin typeface="Tahoma" pitchFamily="34" charset="0"/>
              <a:ea typeface="宋体" pitchFamily="2" charset="-122"/>
            </a:endParaRPr>
          </a:p>
          <a:p>
            <a:pPr algn="l" eaLnBrk="1" hangingPunct="1"/>
            <a:r>
              <a:rPr kumimoji="1" lang="zh-CN" altLang="en-US" sz="2000">
                <a:solidFill>
                  <a:srgbClr val="003399"/>
                </a:solidFill>
                <a:latin typeface="Times New Roman" pitchFamily="18" charset="0"/>
                <a:ea typeface="幼圆" pitchFamily="49" charset="-122"/>
              </a:rPr>
              <a:t>其中</a:t>
            </a:r>
            <a:r>
              <a:rPr kumimoji="1" lang="en-US" altLang="zh-CN" sz="2000">
                <a:solidFill>
                  <a:srgbClr val="003399"/>
                </a:solidFill>
                <a:latin typeface="Times New Roman" pitchFamily="18" charset="0"/>
                <a:ea typeface="幼圆" pitchFamily="49" charset="-122"/>
              </a:rPr>
              <a:t>OPEN</a:t>
            </a:r>
            <a:r>
              <a:rPr kumimoji="1" lang="zh-CN" altLang="en-US" sz="2000">
                <a:solidFill>
                  <a:srgbClr val="003399"/>
                </a:solidFill>
                <a:latin typeface="Times New Roman" pitchFamily="18" charset="0"/>
                <a:ea typeface="幼圆" pitchFamily="49" charset="-122"/>
              </a:rPr>
              <a:t>表记录的是已经被生成出来，但还没有被扩展的节点；</a:t>
            </a:r>
            <a:r>
              <a:rPr kumimoji="1" lang="en-US" altLang="zh-CN" sz="2000">
                <a:solidFill>
                  <a:srgbClr val="003399"/>
                </a:solidFill>
                <a:latin typeface="Times New Roman" pitchFamily="18" charset="0"/>
                <a:ea typeface="幼圆" pitchFamily="49" charset="-122"/>
              </a:rPr>
              <a:t>CLOSED</a:t>
            </a:r>
            <a:r>
              <a:rPr kumimoji="1" lang="zh-CN" altLang="en-US" sz="2000">
                <a:solidFill>
                  <a:srgbClr val="003399"/>
                </a:solidFill>
                <a:latin typeface="Times New Roman" pitchFamily="18" charset="0"/>
                <a:ea typeface="幼圆" pitchFamily="49" charset="-122"/>
              </a:rPr>
              <a:t>表记录的是已经被扩展过的节点。</a:t>
            </a:r>
            <a:br>
              <a:rPr kumimoji="1" lang="zh-CN" altLang="en-US" sz="2000">
                <a:solidFill>
                  <a:srgbClr val="003399"/>
                </a:solidFill>
                <a:latin typeface="Times New Roman" pitchFamily="18" charset="0"/>
                <a:ea typeface="幼圆" pitchFamily="49" charset="-122"/>
              </a:rPr>
            </a:br>
            <a:endParaRPr kumimoji="1" lang="zh-CN" altLang="en-US" sz="2000">
              <a:solidFill>
                <a:srgbClr val="003399"/>
              </a:solidFill>
              <a:latin typeface="Times New Roman" pitchFamily="18" charset="0"/>
              <a:ea typeface="幼圆" pitchFamily="49" charset="-122"/>
            </a:endParaRPr>
          </a:p>
        </p:txBody>
      </p:sp>
      <p:sp>
        <p:nvSpPr>
          <p:cNvPr id="45060" name="Rectangle 4"/>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703513" y="1885950"/>
            <a:ext cx="1011237" cy="457200"/>
            <a:chOff x="1572" y="1188"/>
            <a:chExt cx="588" cy="288"/>
          </a:xfrm>
        </p:grpSpPr>
        <p:sp>
          <p:nvSpPr>
            <p:cNvPr id="46136" name="Oval 4"/>
            <p:cNvSpPr>
              <a:spLocks noChangeArrowheads="1"/>
            </p:cNvSpPr>
            <p:nvPr/>
          </p:nvSpPr>
          <p:spPr bwMode="auto">
            <a:xfrm>
              <a:off x="1572" y="1296"/>
              <a:ext cx="120" cy="84"/>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46137" name="Text Box 5"/>
            <p:cNvSpPr txBox="1">
              <a:spLocks noChangeArrowheads="1"/>
            </p:cNvSpPr>
            <p:nvPr/>
          </p:nvSpPr>
          <p:spPr bwMode="auto">
            <a:xfrm>
              <a:off x="1752" y="1188"/>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S</a:t>
              </a:r>
            </a:p>
          </p:txBody>
        </p:sp>
      </p:grpSp>
      <p:grpSp>
        <p:nvGrpSpPr>
          <p:cNvPr id="3" name="Group 6"/>
          <p:cNvGrpSpPr>
            <a:grpSpLocks/>
          </p:cNvGrpSpPr>
          <p:nvPr/>
        </p:nvGrpSpPr>
        <p:grpSpPr bwMode="auto">
          <a:xfrm>
            <a:off x="5241925" y="1847850"/>
            <a:ext cx="3941763" cy="819150"/>
            <a:chOff x="3048" y="1164"/>
            <a:chExt cx="2292" cy="516"/>
          </a:xfrm>
        </p:grpSpPr>
        <p:sp>
          <p:nvSpPr>
            <p:cNvPr id="46132" name="Text Box 7"/>
            <p:cNvSpPr txBox="1">
              <a:spLocks noChangeArrowheads="1"/>
            </p:cNvSpPr>
            <p:nvPr/>
          </p:nvSpPr>
          <p:spPr bwMode="auto">
            <a:xfrm>
              <a:off x="3048" y="1188"/>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OPEN</a:t>
              </a:r>
            </a:p>
          </p:txBody>
        </p:sp>
        <p:sp>
          <p:nvSpPr>
            <p:cNvPr id="46133" name="Text Box 8"/>
            <p:cNvSpPr txBox="1">
              <a:spLocks noChangeArrowheads="1"/>
            </p:cNvSpPr>
            <p:nvPr/>
          </p:nvSpPr>
          <p:spPr bwMode="auto">
            <a:xfrm>
              <a:off x="4248" y="1164"/>
              <a:ext cx="1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CLOSE</a:t>
              </a:r>
            </a:p>
          </p:txBody>
        </p:sp>
        <p:sp>
          <p:nvSpPr>
            <p:cNvPr id="46134" name="Text Box 9"/>
            <p:cNvSpPr txBox="1">
              <a:spLocks noChangeArrowheads="1"/>
            </p:cNvSpPr>
            <p:nvPr/>
          </p:nvSpPr>
          <p:spPr bwMode="auto">
            <a:xfrm>
              <a:off x="3168" y="139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sp>
          <p:nvSpPr>
            <p:cNvPr id="46135" name="Text Box 10"/>
            <p:cNvSpPr txBox="1">
              <a:spLocks noChangeArrowheads="1"/>
            </p:cNvSpPr>
            <p:nvPr/>
          </p:nvSpPr>
          <p:spPr bwMode="auto">
            <a:xfrm>
              <a:off x="4368" y="1368"/>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  </a:t>
              </a:r>
            </a:p>
          </p:txBody>
        </p:sp>
      </p:grpSp>
      <p:grpSp>
        <p:nvGrpSpPr>
          <p:cNvPr id="4" name="Group 11"/>
          <p:cNvGrpSpPr>
            <a:grpSpLocks/>
          </p:cNvGrpSpPr>
          <p:nvPr/>
        </p:nvGrpSpPr>
        <p:grpSpPr bwMode="auto">
          <a:xfrm>
            <a:off x="1155700" y="2209800"/>
            <a:ext cx="2786063" cy="819150"/>
            <a:chOff x="672" y="1380"/>
            <a:chExt cx="1620" cy="516"/>
          </a:xfrm>
        </p:grpSpPr>
        <p:sp>
          <p:nvSpPr>
            <p:cNvPr id="46123" name="Line 12"/>
            <p:cNvSpPr>
              <a:spLocks noChangeShapeType="1"/>
            </p:cNvSpPr>
            <p:nvPr/>
          </p:nvSpPr>
          <p:spPr bwMode="auto">
            <a:xfrm flipH="1">
              <a:off x="948" y="1380"/>
              <a:ext cx="684"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24" name="Line 13"/>
            <p:cNvSpPr>
              <a:spLocks noChangeShapeType="1"/>
            </p:cNvSpPr>
            <p:nvPr/>
          </p:nvSpPr>
          <p:spPr bwMode="auto">
            <a:xfrm>
              <a:off x="1632" y="1380"/>
              <a:ext cx="0" cy="3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25" name="Line 14"/>
            <p:cNvSpPr>
              <a:spLocks noChangeShapeType="1"/>
            </p:cNvSpPr>
            <p:nvPr/>
          </p:nvSpPr>
          <p:spPr bwMode="auto">
            <a:xfrm>
              <a:off x="1632" y="1380"/>
              <a:ext cx="612" cy="3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26" name="Oval 15"/>
            <p:cNvSpPr>
              <a:spLocks noChangeArrowheads="1"/>
            </p:cNvSpPr>
            <p:nvPr/>
          </p:nvSpPr>
          <p:spPr bwMode="auto">
            <a:xfrm>
              <a:off x="1572" y="1752"/>
              <a:ext cx="120" cy="84"/>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46127" name="Oval 16"/>
            <p:cNvSpPr>
              <a:spLocks noChangeArrowheads="1"/>
            </p:cNvSpPr>
            <p:nvPr/>
          </p:nvSpPr>
          <p:spPr bwMode="auto">
            <a:xfrm>
              <a:off x="912" y="1752"/>
              <a:ext cx="120" cy="84"/>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46128" name="Oval 17"/>
            <p:cNvSpPr>
              <a:spLocks noChangeArrowheads="1"/>
            </p:cNvSpPr>
            <p:nvPr/>
          </p:nvSpPr>
          <p:spPr bwMode="auto">
            <a:xfrm>
              <a:off x="2172" y="1752"/>
              <a:ext cx="120" cy="84"/>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46129" name="Text Box 18"/>
            <p:cNvSpPr txBox="1">
              <a:spLocks noChangeArrowheads="1"/>
            </p:cNvSpPr>
            <p:nvPr/>
          </p:nvSpPr>
          <p:spPr bwMode="auto">
            <a:xfrm>
              <a:off x="672" y="1608"/>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a:t>
              </a:r>
            </a:p>
          </p:txBody>
        </p:sp>
        <p:sp>
          <p:nvSpPr>
            <p:cNvPr id="46130" name="Text Box 19"/>
            <p:cNvSpPr txBox="1">
              <a:spLocks noChangeArrowheads="1"/>
            </p:cNvSpPr>
            <p:nvPr/>
          </p:nvSpPr>
          <p:spPr bwMode="auto">
            <a:xfrm>
              <a:off x="1356" y="1608"/>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sp>
          <p:nvSpPr>
            <p:cNvPr id="46131" name="Text Box 20"/>
            <p:cNvSpPr txBox="1">
              <a:spLocks noChangeArrowheads="1"/>
            </p:cNvSpPr>
            <p:nvPr/>
          </p:nvSpPr>
          <p:spPr bwMode="auto">
            <a:xfrm>
              <a:off x="1944" y="1584"/>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a:t>
              </a:r>
            </a:p>
          </p:txBody>
        </p:sp>
      </p:grpSp>
      <p:grpSp>
        <p:nvGrpSpPr>
          <p:cNvPr id="5" name="Group 21"/>
          <p:cNvGrpSpPr>
            <a:grpSpLocks/>
          </p:cNvGrpSpPr>
          <p:nvPr/>
        </p:nvGrpSpPr>
        <p:grpSpPr bwMode="auto">
          <a:xfrm>
            <a:off x="5448300" y="2590800"/>
            <a:ext cx="2703513" cy="476250"/>
            <a:chOff x="3168" y="1632"/>
            <a:chExt cx="1572" cy="300"/>
          </a:xfrm>
        </p:grpSpPr>
        <p:sp>
          <p:nvSpPr>
            <p:cNvPr id="46121" name="Text Box 22"/>
            <p:cNvSpPr txBox="1">
              <a:spLocks noChangeArrowheads="1"/>
            </p:cNvSpPr>
            <p:nvPr/>
          </p:nvSpPr>
          <p:spPr bwMode="auto">
            <a:xfrm>
              <a:off x="3168" y="1644"/>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 </a:t>
              </a:r>
            </a:p>
          </p:txBody>
        </p:sp>
        <p:sp>
          <p:nvSpPr>
            <p:cNvPr id="46122" name="Text Box 23"/>
            <p:cNvSpPr txBox="1">
              <a:spLocks noChangeArrowheads="1"/>
            </p:cNvSpPr>
            <p:nvPr/>
          </p:nvSpPr>
          <p:spPr bwMode="auto">
            <a:xfrm>
              <a:off x="4332" y="163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6" name="Group 24"/>
          <p:cNvGrpSpPr>
            <a:grpSpLocks/>
          </p:cNvGrpSpPr>
          <p:nvPr/>
        </p:nvGrpSpPr>
        <p:grpSpPr bwMode="auto">
          <a:xfrm>
            <a:off x="5468938" y="3009900"/>
            <a:ext cx="2703512" cy="476250"/>
            <a:chOff x="3180" y="1896"/>
            <a:chExt cx="1572" cy="300"/>
          </a:xfrm>
        </p:grpSpPr>
        <p:sp>
          <p:nvSpPr>
            <p:cNvPr id="46119" name="Text Box 25"/>
            <p:cNvSpPr txBox="1">
              <a:spLocks noChangeArrowheads="1"/>
            </p:cNvSpPr>
            <p:nvPr/>
          </p:nvSpPr>
          <p:spPr bwMode="auto">
            <a:xfrm>
              <a:off x="3180" y="190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{1,2,3} </a:t>
              </a:r>
            </a:p>
          </p:txBody>
        </p:sp>
        <p:sp>
          <p:nvSpPr>
            <p:cNvPr id="46120" name="Text Box 26"/>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7" name="Group 27"/>
          <p:cNvGrpSpPr>
            <a:grpSpLocks/>
          </p:cNvGrpSpPr>
          <p:nvPr/>
        </p:nvGrpSpPr>
        <p:grpSpPr bwMode="auto">
          <a:xfrm>
            <a:off x="5468938" y="3390900"/>
            <a:ext cx="2703512" cy="476250"/>
            <a:chOff x="3180" y="2136"/>
            <a:chExt cx="1572" cy="300"/>
          </a:xfrm>
        </p:grpSpPr>
        <p:sp>
          <p:nvSpPr>
            <p:cNvPr id="46117" name="Text Box 28"/>
            <p:cNvSpPr txBox="1">
              <a:spLocks noChangeArrowheads="1"/>
            </p:cNvSpPr>
            <p:nvPr/>
          </p:nvSpPr>
          <p:spPr bwMode="auto">
            <a:xfrm>
              <a:off x="3180" y="214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{2,1,3} </a:t>
              </a:r>
            </a:p>
          </p:txBody>
        </p:sp>
        <p:sp>
          <p:nvSpPr>
            <p:cNvPr id="46118" name="Text Box 29"/>
            <p:cNvSpPr txBox="1">
              <a:spLocks noChangeArrowheads="1"/>
            </p:cNvSpPr>
            <p:nvPr/>
          </p:nvSpPr>
          <p:spPr bwMode="auto">
            <a:xfrm>
              <a:off x="4344" y="213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8" name="Group 30"/>
          <p:cNvGrpSpPr>
            <a:grpSpLocks/>
          </p:cNvGrpSpPr>
          <p:nvPr/>
        </p:nvGrpSpPr>
        <p:grpSpPr bwMode="auto">
          <a:xfrm>
            <a:off x="1485900" y="2933700"/>
            <a:ext cx="1981200" cy="952500"/>
            <a:chOff x="864" y="1848"/>
            <a:chExt cx="1152" cy="600"/>
          </a:xfrm>
        </p:grpSpPr>
        <p:sp>
          <p:nvSpPr>
            <p:cNvPr id="46110" name="Line 31"/>
            <p:cNvSpPr>
              <a:spLocks noChangeShapeType="1"/>
            </p:cNvSpPr>
            <p:nvPr/>
          </p:nvSpPr>
          <p:spPr bwMode="auto">
            <a:xfrm flipH="1">
              <a:off x="1212" y="1848"/>
              <a:ext cx="432" cy="3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6111" name="Group 32"/>
            <p:cNvGrpSpPr>
              <a:grpSpLocks/>
            </p:cNvGrpSpPr>
            <p:nvPr/>
          </p:nvGrpSpPr>
          <p:grpSpPr bwMode="auto">
            <a:xfrm>
              <a:off x="864" y="1872"/>
              <a:ext cx="1152" cy="576"/>
              <a:chOff x="864" y="1848"/>
              <a:chExt cx="1152" cy="576"/>
            </a:xfrm>
          </p:grpSpPr>
          <p:sp>
            <p:nvSpPr>
              <p:cNvPr id="46112" name="Line 33"/>
              <p:cNvSpPr>
                <a:spLocks noChangeShapeType="1"/>
              </p:cNvSpPr>
              <p:nvPr/>
            </p:nvSpPr>
            <p:spPr bwMode="auto">
              <a:xfrm>
                <a:off x="1644" y="1848"/>
                <a:ext cx="312" cy="3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13" name="Oval 34"/>
              <p:cNvSpPr>
                <a:spLocks noChangeArrowheads="1"/>
              </p:cNvSpPr>
              <p:nvPr/>
            </p:nvSpPr>
            <p:spPr bwMode="auto">
              <a:xfrm>
                <a:off x="1152" y="2196"/>
                <a:ext cx="120" cy="84"/>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46114" name="Oval 35"/>
              <p:cNvSpPr>
                <a:spLocks noChangeArrowheads="1"/>
              </p:cNvSpPr>
              <p:nvPr/>
            </p:nvSpPr>
            <p:spPr bwMode="auto">
              <a:xfrm>
                <a:off x="1896" y="2208"/>
                <a:ext cx="120" cy="84"/>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46115" name="Text Box 36"/>
              <p:cNvSpPr txBox="1">
                <a:spLocks noChangeArrowheads="1"/>
              </p:cNvSpPr>
              <p:nvPr/>
            </p:nvSpPr>
            <p:spPr bwMode="auto">
              <a:xfrm>
                <a:off x="864" y="2136"/>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a:t>
                </a:r>
              </a:p>
            </p:txBody>
          </p:sp>
          <p:sp>
            <p:nvSpPr>
              <p:cNvPr id="46116" name="Text Box 37"/>
              <p:cNvSpPr txBox="1">
                <a:spLocks noChangeArrowheads="1"/>
              </p:cNvSpPr>
              <p:nvPr/>
            </p:nvSpPr>
            <p:spPr bwMode="auto">
              <a:xfrm>
                <a:off x="1608" y="2088"/>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5</a:t>
                </a:r>
              </a:p>
            </p:txBody>
          </p:sp>
        </p:grpSp>
      </p:grpSp>
      <p:grpSp>
        <p:nvGrpSpPr>
          <p:cNvPr id="10" name="Group 38"/>
          <p:cNvGrpSpPr>
            <a:grpSpLocks/>
          </p:cNvGrpSpPr>
          <p:nvPr/>
        </p:nvGrpSpPr>
        <p:grpSpPr bwMode="auto">
          <a:xfrm>
            <a:off x="5468938" y="3771900"/>
            <a:ext cx="3074987" cy="476250"/>
            <a:chOff x="3180" y="2376"/>
            <a:chExt cx="1788" cy="300"/>
          </a:xfrm>
        </p:grpSpPr>
        <p:sp>
          <p:nvSpPr>
            <p:cNvPr id="46108" name="Text Box 39"/>
            <p:cNvSpPr txBox="1">
              <a:spLocks noChangeArrowheads="1"/>
            </p:cNvSpPr>
            <p:nvPr/>
          </p:nvSpPr>
          <p:spPr bwMode="auto">
            <a:xfrm>
              <a:off x="3180" y="238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 </a:t>
              </a:r>
            </a:p>
          </p:txBody>
        </p:sp>
        <p:sp>
          <p:nvSpPr>
            <p:cNvPr id="46109" name="Text Box 40"/>
            <p:cNvSpPr txBox="1">
              <a:spLocks noChangeArrowheads="1"/>
            </p:cNvSpPr>
            <p:nvPr/>
          </p:nvSpPr>
          <p:spPr bwMode="auto">
            <a:xfrm>
              <a:off x="4344" y="237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S,2} </a:t>
              </a:r>
            </a:p>
          </p:txBody>
        </p:sp>
      </p:grpSp>
      <p:grpSp>
        <p:nvGrpSpPr>
          <p:cNvPr id="11" name="Group 41"/>
          <p:cNvGrpSpPr>
            <a:grpSpLocks/>
          </p:cNvGrpSpPr>
          <p:nvPr/>
        </p:nvGrpSpPr>
        <p:grpSpPr bwMode="auto">
          <a:xfrm>
            <a:off x="5468938" y="4171950"/>
            <a:ext cx="3074987" cy="476250"/>
            <a:chOff x="3180" y="2628"/>
            <a:chExt cx="1788" cy="300"/>
          </a:xfrm>
        </p:grpSpPr>
        <p:sp>
          <p:nvSpPr>
            <p:cNvPr id="46106" name="Text Box 42"/>
            <p:cNvSpPr txBox="1">
              <a:spLocks noChangeArrowheads="1"/>
            </p:cNvSpPr>
            <p:nvPr/>
          </p:nvSpPr>
          <p:spPr bwMode="auto">
            <a:xfrm>
              <a:off x="3180" y="2640"/>
              <a:ext cx="9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{1,3,4,5} </a:t>
              </a:r>
            </a:p>
          </p:txBody>
        </p:sp>
        <p:sp>
          <p:nvSpPr>
            <p:cNvPr id="46107" name="Text Box 43"/>
            <p:cNvSpPr txBox="1">
              <a:spLocks noChangeArrowheads="1"/>
            </p:cNvSpPr>
            <p:nvPr/>
          </p:nvSpPr>
          <p:spPr bwMode="auto">
            <a:xfrm>
              <a:off x="4344" y="262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S,2} </a:t>
              </a:r>
            </a:p>
          </p:txBody>
        </p:sp>
      </p:grpSp>
      <p:grpSp>
        <p:nvGrpSpPr>
          <p:cNvPr id="12" name="Group 44"/>
          <p:cNvGrpSpPr>
            <a:grpSpLocks/>
          </p:cNvGrpSpPr>
          <p:nvPr/>
        </p:nvGrpSpPr>
        <p:grpSpPr bwMode="auto">
          <a:xfrm>
            <a:off x="5468938" y="4552950"/>
            <a:ext cx="3074987" cy="476250"/>
            <a:chOff x="3180" y="2868"/>
            <a:chExt cx="1788" cy="300"/>
          </a:xfrm>
        </p:grpSpPr>
        <p:sp>
          <p:nvSpPr>
            <p:cNvPr id="46104" name="Text Box 45"/>
            <p:cNvSpPr txBox="1">
              <a:spLocks noChangeArrowheads="1"/>
            </p:cNvSpPr>
            <p:nvPr/>
          </p:nvSpPr>
          <p:spPr bwMode="auto">
            <a:xfrm>
              <a:off x="3180" y="2880"/>
              <a:ext cx="9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{3,1,4,5} </a:t>
              </a:r>
            </a:p>
          </p:txBody>
        </p:sp>
        <p:sp>
          <p:nvSpPr>
            <p:cNvPr id="46105" name="Text Box 46"/>
            <p:cNvSpPr txBox="1">
              <a:spLocks noChangeArrowheads="1"/>
            </p:cNvSpPr>
            <p:nvPr/>
          </p:nvSpPr>
          <p:spPr bwMode="auto">
            <a:xfrm>
              <a:off x="4344" y="286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S,2} </a:t>
              </a:r>
            </a:p>
          </p:txBody>
        </p:sp>
      </p:grpSp>
      <p:grpSp>
        <p:nvGrpSpPr>
          <p:cNvPr id="13" name="Group 47"/>
          <p:cNvGrpSpPr>
            <a:grpSpLocks/>
          </p:cNvGrpSpPr>
          <p:nvPr/>
        </p:nvGrpSpPr>
        <p:grpSpPr bwMode="auto">
          <a:xfrm>
            <a:off x="5489575" y="4953000"/>
            <a:ext cx="3797300" cy="476250"/>
            <a:chOff x="3192" y="3120"/>
            <a:chExt cx="2208" cy="300"/>
          </a:xfrm>
        </p:grpSpPr>
        <p:sp>
          <p:nvSpPr>
            <p:cNvPr id="46102" name="Text Box 48"/>
            <p:cNvSpPr txBox="1">
              <a:spLocks noChangeArrowheads="1"/>
            </p:cNvSpPr>
            <p:nvPr/>
          </p:nvSpPr>
          <p:spPr bwMode="auto">
            <a:xfrm>
              <a:off x="3192" y="3132"/>
              <a:ext cx="9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{1,4,5} </a:t>
              </a:r>
            </a:p>
          </p:txBody>
        </p:sp>
        <p:sp>
          <p:nvSpPr>
            <p:cNvPr id="46103" name="Text Box 49"/>
            <p:cNvSpPr txBox="1">
              <a:spLocks noChangeArrowheads="1"/>
            </p:cNvSpPr>
            <p:nvPr/>
          </p:nvSpPr>
          <p:spPr bwMode="auto">
            <a:xfrm>
              <a:off x="4356" y="3120"/>
              <a:ext cx="10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S,2,3} </a:t>
              </a:r>
            </a:p>
          </p:txBody>
        </p:sp>
      </p:grpSp>
      <p:grpSp>
        <p:nvGrpSpPr>
          <p:cNvPr id="14" name="Group 50"/>
          <p:cNvGrpSpPr>
            <a:grpSpLocks/>
          </p:cNvGrpSpPr>
          <p:nvPr/>
        </p:nvGrpSpPr>
        <p:grpSpPr bwMode="auto">
          <a:xfrm>
            <a:off x="3735388" y="2933700"/>
            <a:ext cx="681037" cy="838200"/>
            <a:chOff x="2172" y="1848"/>
            <a:chExt cx="396" cy="528"/>
          </a:xfrm>
        </p:grpSpPr>
        <p:sp>
          <p:nvSpPr>
            <p:cNvPr id="46099" name="Line 51"/>
            <p:cNvSpPr>
              <a:spLocks noChangeShapeType="1"/>
            </p:cNvSpPr>
            <p:nvPr/>
          </p:nvSpPr>
          <p:spPr bwMode="auto">
            <a:xfrm>
              <a:off x="2232" y="1848"/>
              <a:ext cx="0" cy="3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00" name="Oval 52"/>
            <p:cNvSpPr>
              <a:spLocks noChangeArrowheads="1"/>
            </p:cNvSpPr>
            <p:nvPr/>
          </p:nvSpPr>
          <p:spPr bwMode="auto">
            <a:xfrm>
              <a:off x="2172" y="2220"/>
              <a:ext cx="120" cy="84"/>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46101" name="Text Box 53"/>
            <p:cNvSpPr txBox="1">
              <a:spLocks noChangeArrowheads="1"/>
            </p:cNvSpPr>
            <p:nvPr/>
          </p:nvSpPr>
          <p:spPr bwMode="auto">
            <a:xfrm>
              <a:off x="2268" y="2088"/>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a:t>
              </a:r>
            </a:p>
          </p:txBody>
        </p:sp>
      </p:grpSp>
      <p:grpSp>
        <p:nvGrpSpPr>
          <p:cNvPr id="15" name="Group 54"/>
          <p:cNvGrpSpPr>
            <a:grpSpLocks/>
          </p:cNvGrpSpPr>
          <p:nvPr/>
        </p:nvGrpSpPr>
        <p:grpSpPr bwMode="auto">
          <a:xfrm>
            <a:off x="5468938" y="5334000"/>
            <a:ext cx="3797300" cy="476250"/>
            <a:chOff x="3180" y="3360"/>
            <a:chExt cx="2208" cy="300"/>
          </a:xfrm>
        </p:grpSpPr>
        <p:sp>
          <p:nvSpPr>
            <p:cNvPr id="46097" name="Text Box 55"/>
            <p:cNvSpPr txBox="1">
              <a:spLocks noChangeArrowheads="1"/>
            </p:cNvSpPr>
            <p:nvPr/>
          </p:nvSpPr>
          <p:spPr bwMode="auto">
            <a:xfrm>
              <a:off x="3180" y="3372"/>
              <a:ext cx="9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{1,4,5,6} </a:t>
              </a:r>
            </a:p>
          </p:txBody>
        </p:sp>
        <p:sp>
          <p:nvSpPr>
            <p:cNvPr id="46098" name="Text Box 56"/>
            <p:cNvSpPr txBox="1">
              <a:spLocks noChangeArrowheads="1"/>
            </p:cNvSpPr>
            <p:nvPr/>
          </p:nvSpPr>
          <p:spPr bwMode="auto">
            <a:xfrm>
              <a:off x="4344" y="3360"/>
              <a:ext cx="10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S,2,3} </a:t>
              </a:r>
            </a:p>
          </p:txBody>
        </p:sp>
      </p:grpSp>
      <p:sp>
        <p:nvSpPr>
          <p:cNvPr id="46095" name="Rectangle 58"/>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
        <p:nvSpPr>
          <p:cNvPr id="46096" name="Text Box 59"/>
          <p:cNvSpPr txBox="1">
            <a:spLocks noChangeArrowheads="1"/>
          </p:cNvSpPr>
          <p:nvPr/>
        </p:nvSpPr>
        <p:spPr bwMode="auto">
          <a:xfrm>
            <a:off x="785813" y="1330325"/>
            <a:ext cx="1154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spcBef>
                <a:spcPct val="50000"/>
              </a:spcBef>
            </a:pPr>
            <a:r>
              <a:rPr lang="zh-CN" altLang="en-US" sz="2400"/>
              <a:t>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dow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dow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down)">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heckerboard(down)">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down)">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down)">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heckerboard(down)">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5"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heckerboard(down)">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5"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checkerboard(down)">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5"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checkerboard(down)">
                                      <p:cBhvr>
                                        <p:cTn id="62" dur="500"/>
                                        <p:tgtEl>
                                          <p:spTgt spid="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5"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checkerboard(down)">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49363" y="342900"/>
            <a:ext cx="3819525" cy="2228850"/>
            <a:chOff x="671" y="216"/>
            <a:chExt cx="2221" cy="1404"/>
          </a:xfrm>
        </p:grpSpPr>
        <p:sp>
          <p:nvSpPr>
            <p:cNvPr id="47185" name="Oval 3"/>
            <p:cNvSpPr>
              <a:spLocks noChangeArrowheads="1"/>
            </p:cNvSpPr>
            <p:nvPr/>
          </p:nvSpPr>
          <p:spPr bwMode="auto">
            <a:xfrm>
              <a:off x="1704" y="480"/>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7186" name="Oval 4"/>
            <p:cNvSpPr>
              <a:spLocks noChangeArrowheads="1"/>
            </p:cNvSpPr>
            <p:nvPr/>
          </p:nvSpPr>
          <p:spPr bwMode="auto">
            <a:xfrm>
              <a:off x="936" y="960"/>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7187" name="Oval 5"/>
            <p:cNvSpPr>
              <a:spLocks noChangeArrowheads="1"/>
            </p:cNvSpPr>
            <p:nvPr/>
          </p:nvSpPr>
          <p:spPr bwMode="auto">
            <a:xfrm>
              <a:off x="2472" y="960"/>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7188" name="Oval 6"/>
            <p:cNvSpPr>
              <a:spLocks noChangeArrowheads="1"/>
            </p:cNvSpPr>
            <p:nvPr/>
          </p:nvSpPr>
          <p:spPr bwMode="auto">
            <a:xfrm>
              <a:off x="1704" y="1440"/>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89" name="Line 7"/>
            <p:cNvSpPr>
              <a:spLocks noChangeShapeType="1"/>
            </p:cNvSpPr>
            <p:nvPr/>
          </p:nvSpPr>
          <p:spPr bwMode="auto">
            <a:xfrm flipH="1">
              <a:off x="1032" y="576"/>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0" name="Line 8"/>
            <p:cNvSpPr>
              <a:spLocks noChangeShapeType="1"/>
            </p:cNvSpPr>
            <p:nvPr/>
          </p:nvSpPr>
          <p:spPr bwMode="auto">
            <a:xfrm>
              <a:off x="1752" y="576"/>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1" name="Line 9"/>
            <p:cNvSpPr>
              <a:spLocks noChangeShapeType="1"/>
            </p:cNvSpPr>
            <p:nvPr/>
          </p:nvSpPr>
          <p:spPr bwMode="auto">
            <a:xfrm>
              <a:off x="1752" y="576"/>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2" name="Line 10"/>
            <p:cNvSpPr>
              <a:spLocks noChangeShapeType="1"/>
            </p:cNvSpPr>
            <p:nvPr/>
          </p:nvSpPr>
          <p:spPr bwMode="auto">
            <a:xfrm flipV="1">
              <a:off x="1032" y="576"/>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3" name="Line 11"/>
            <p:cNvSpPr>
              <a:spLocks noChangeShapeType="1"/>
            </p:cNvSpPr>
            <p:nvPr/>
          </p:nvSpPr>
          <p:spPr bwMode="auto">
            <a:xfrm flipH="1" flipV="1">
              <a:off x="1992" y="576"/>
              <a:ext cx="48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4" name="Line 12"/>
            <p:cNvSpPr>
              <a:spLocks noChangeShapeType="1"/>
            </p:cNvSpPr>
            <p:nvPr/>
          </p:nvSpPr>
          <p:spPr bwMode="auto">
            <a:xfrm flipH="1" flipV="1">
              <a:off x="1848" y="816"/>
              <a:ext cx="4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5" name="Text Box 13"/>
            <p:cNvSpPr txBox="1">
              <a:spLocks noChangeArrowheads="1"/>
            </p:cNvSpPr>
            <p:nvPr/>
          </p:nvSpPr>
          <p:spPr bwMode="auto">
            <a:xfrm>
              <a:off x="1800" y="133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sp>
          <p:nvSpPr>
            <p:cNvPr id="47196" name="Text Box 14"/>
            <p:cNvSpPr txBox="1">
              <a:spLocks noChangeArrowheads="1"/>
            </p:cNvSpPr>
            <p:nvPr/>
          </p:nvSpPr>
          <p:spPr bwMode="auto">
            <a:xfrm>
              <a:off x="1656" y="216"/>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S</a:t>
              </a:r>
            </a:p>
          </p:txBody>
        </p:sp>
        <p:sp>
          <p:nvSpPr>
            <p:cNvPr id="47197" name="Text Box 15"/>
            <p:cNvSpPr txBox="1">
              <a:spLocks noChangeArrowheads="1"/>
            </p:cNvSpPr>
            <p:nvPr/>
          </p:nvSpPr>
          <p:spPr bwMode="auto">
            <a:xfrm>
              <a:off x="671" y="870"/>
              <a:ext cx="3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a:t>
              </a:r>
            </a:p>
          </p:txBody>
        </p:sp>
        <p:sp>
          <p:nvSpPr>
            <p:cNvPr id="47198" name="Text Box 16"/>
            <p:cNvSpPr txBox="1">
              <a:spLocks noChangeArrowheads="1"/>
            </p:cNvSpPr>
            <p:nvPr/>
          </p:nvSpPr>
          <p:spPr bwMode="auto">
            <a:xfrm>
              <a:off x="2616" y="86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a:t>
              </a:r>
            </a:p>
          </p:txBody>
        </p:sp>
      </p:grpSp>
      <p:grpSp>
        <p:nvGrpSpPr>
          <p:cNvPr id="3" name="Group 17"/>
          <p:cNvGrpSpPr>
            <a:grpSpLocks/>
          </p:cNvGrpSpPr>
          <p:nvPr/>
        </p:nvGrpSpPr>
        <p:grpSpPr bwMode="auto">
          <a:xfrm>
            <a:off x="4360863" y="1600200"/>
            <a:ext cx="1733550" cy="1136650"/>
            <a:chOff x="2552" y="1008"/>
            <a:chExt cx="1008" cy="716"/>
          </a:xfrm>
        </p:grpSpPr>
        <p:sp>
          <p:nvSpPr>
            <p:cNvPr id="47178" name="Oval 18"/>
            <p:cNvSpPr>
              <a:spLocks noChangeArrowheads="1"/>
            </p:cNvSpPr>
            <p:nvPr/>
          </p:nvSpPr>
          <p:spPr bwMode="auto">
            <a:xfrm>
              <a:off x="2552" y="1536"/>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7179" name="Line 19"/>
            <p:cNvSpPr>
              <a:spLocks noChangeShapeType="1"/>
            </p:cNvSpPr>
            <p:nvPr/>
          </p:nvSpPr>
          <p:spPr bwMode="auto">
            <a:xfrm>
              <a:off x="2600" y="10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0" name="Line 20"/>
            <p:cNvSpPr>
              <a:spLocks noChangeShapeType="1"/>
            </p:cNvSpPr>
            <p:nvPr/>
          </p:nvSpPr>
          <p:spPr bwMode="auto">
            <a:xfrm flipH="1" flipV="1">
              <a:off x="2648" y="100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1" name="Line 21"/>
            <p:cNvSpPr>
              <a:spLocks noChangeShapeType="1"/>
            </p:cNvSpPr>
            <p:nvPr/>
          </p:nvSpPr>
          <p:spPr bwMode="auto">
            <a:xfrm flipH="1" flipV="1">
              <a:off x="2984" y="100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2" name="Line 22"/>
            <p:cNvSpPr>
              <a:spLocks noChangeShapeType="1"/>
            </p:cNvSpPr>
            <p:nvPr/>
          </p:nvSpPr>
          <p:spPr bwMode="auto">
            <a:xfrm flipV="1">
              <a:off x="2696" y="11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83" name="Text Box 23"/>
            <p:cNvSpPr txBox="1">
              <a:spLocks noChangeArrowheads="1"/>
            </p:cNvSpPr>
            <p:nvPr/>
          </p:nvSpPr>
          <p:spPr bwMode="auto">
            <a:xfrm>
              <a:off x="2636" y="14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a:t>
              </a:r>
            </a:p>
          </p:txBody>
        </p:sp>
        <p:sp>
          <p:nvSpPr>
            <p:cNvPr id="47184" name="Text Box 24"/>
            <p:cNvSpPr txBox="1">
              <a:spLocks noChangeArrowheads="1"/>
            </p:cNvSpPr>
            <p:nvPr/>
          </p:nvSpPr>
          <p:spPr bwMode="auto">
            <a:xfrm>
              <a:off x="3284" y="131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5</a:t>
              </a:r>
            </a:p>
          </p:txBody>
        </p:sp>
      </p:grpSp>
      <p:grpSp>
        <p:nvGrpSpPr>
          <p:cNvPr id="4" name="Group 25"/>
          <p:cNvGrpSpPr>
            <a:grpSpLocks/>
          </p:cNvGrpSpPr>
          <p:nvPr/>
        </p:nvGrpSpPr>
        <p:grpSpPr bwMode="auto">
          <a:xfrm>
            <a:off x="6162675" y="2349500"/>
            <a:ext cx="2703513" cy="476250"/>
            <a:chOff x="3180" y="1896"/>
            <a:chExt cx="1572" cy="300"/>
          </a:xfrm>
        </p:grpSpPr>
        <p:sp>
          <p:nvSpPr>
            <p:cNvPr id="47176" name="Text Box 26"/>
            <p:cNvSpPr txBox="1">
              <a:spLocks noChangeArrowheads="1"/>
            </p:cNvSpPr>
            <p:nvPr/>
          </p:nvSpPr>
          <p:spPr bwMode="auto">
            <a:xfrm>
              <a:off x="3180" y="190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{1,2,3} </a:t>
              </a:r>
            </a:p>
          </p:txBody>
        </p:sp>
        <p:sp>
          <p:nvSpPr>
            <p:cNvPr id="47177" name="Text Box 27"/>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5" name="Group 28"/>
          <p:cNvGrpSpPr>
            <a:grpSpLocks/>
          </p:cNvGrpSpPr>
          <p:nvPr/>
        </p:nvGrpSpPr>
        <p:grpSpPr bwMode="auto">
          <a:xfrm>
            <a:off x="6176963" y="2730500"/>
            <a:ext cx="2703512" cy="476250"/>
            <a:chOff x="3180" y="1896"/>
            <a:chExt cx="1572" cy="300"/>
          </a:xfrm>
        </p:grpSpPr>
        <p:sp>
          <p:nvSpPr>
            <p:cNvPr id="47174" name="Text Box 29"/>
            <p:cNvSpPr txBox="1">
              <a:spLocks noChangeArrowheads="1"/>
            </p:cNvSpPr>
            <p:nvPr/>
          </p:nvSpPr>
          <p:spPr bwMode="auto">
            <a:xfrm>
              <a:off x="3180" y="190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{3,1,2} </a:t>
              </a:r>
            </a:p>
          </p:txBody>
        </p:sp>
        <p:sp>
          <p:nvSpPr>
            <p:cNvPr id="47175" name="Text Box 30"/>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6" name="Group 31"/>
          <p:cNvGrpSpPr>
            <a:grpSpLocks/>
          </p:cNvGrpSpPr>
          <p:nvPr/>
        </p:nvGrpSpPr>
        <p:grpSpPr bwMode="auto">
          <a:xfrm>
            <a:off x="5962650" y="1631950"/>
            <a:ext cx="3941763" cy="819150"/>
            <a:chOff x="3048" y="1164"/>
            <a:chExt cx="2292" cy="516"/>
          </a:xfrm>
        </p:grpSpPr>
        <p:sp>
          <p:nvSpPr>
            <p:cNvPr id="47170" name="Text Box 32"/>
            <p:cNvSpPr txBox="1">
              <a:spLocks noChangeArrowheads="1"/>
            </p:cNvSpPr>
            <p:nvPr/>
          </p:nvSpPr>
          <p:spPr bwMode="auto">
            <a:xfrm>
              <a:off x="3048" y="1188"/>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OPEN</a:t>
              </a:r>
            </a:p>
          </p:txBody>
        </p:sp>
        <p:sp>
          <p:nvSpPr>
            <p:cNvPr id="47171" name="Text Box 33"/>
            <p:cNvSpPr txBox="1">
              <a:spLocks noChangeArrowheads="1"/>
            </p:cNvSpPr>
            <p:nvPr/>
          </p:nvSpPr>
          <p:spPr bwMode="auto">
            <a:xfrm>
              <a:off x="4248" y="1164"/>
              <a:ext cx="1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CLOSE</a:t>
              </a:r>
            </a:p>
          </p:txBody>
        </p:sp>
        <p:sp>
          <p:nvSpPr>
            <p:cNvPr id="47172" name="Text Box 34"/>
            <p:cNvSpPr txBox="1">
              <a:spLocks noChangeArrowheads="1"/>
            </p:cNvSpPr>
            <p:nvPr/>
          </p:nvSpPr>
          <p:spPr bwMode="auto">
            <a:xfrm>
              <a:off x="3168" y="139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sp>
          <p:nvSpPr>
            <p:cNvPr id="47173" name="Text Box 35"/>
            <p:cNvSpPr txBox="1">
              <a:spLocks noChangeArrowheads="1"/>
            </p:cNvSpPr>
            <p:nvPr/>
          </p:nvSpPr>
          <p:spPr bwMode="auto">
            <a:xfrm>
              <a:off x="4368" y="1368"/>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  </a:t>
              </a:r>
            </a:p>
          </p:txBody>
        </p:sp>
      </p:grpSp>
      <p:grpSp>
        <p:nvGrpSpPr>
          <p:cNvPr id="7" name="Group 36"/>
          <p:cNvGrpSpPr>
            <a:grpSpLocks/>
          </p:cNvGrpSpPr>
          <p:nvPr/>
        </p:nvGrpSpPr>
        <p:grpSpPr bwMode="auto">
          <a:xfrm>
            <a:off x="6189663" y="3086100"/>
            <a:ext cx="2941637" cy="476250"/>
            <a:chOff x="3616" y="1936"/>
            <a:chExt cx="1710" cy="300"/>
          </a:xfrm>
        </p:grpSpPr>
        <p:sp>
          <p:nvSpPr>
            <p:cNvPr id="47168" name="Text Box 37"/>
            <p:cNvSpPr txBox="1">
              <a:spLocks noChangeArrowheads="1"/>
            </p:cNvSpPr>
            <p:nvPr/>
          </p:nvSpPr>
          <p:spPr bwMode="auto">
            <a:xfrm>
              <a:off x="3616" y="1948"/>
              <a:ext cx="9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{4,5,1,2} </a:t>
              </a:r>
            </a:p>
          </p:txBody>
        </p:sp>
        <p:sp>
          <p:nvSpPr>
            <p:cNvPr id="47169" name="Text Box 38"/>
            <p:cNvSpPr txBox="1">
              <a:spLocks noChangeArrowheads="1"/>
            </p:cNvSpPr>
            <p:nvPr/>
          </p:nvSpPr>
          <p:spPr bwMode="auto">
            <a:xfrm>
              <a:off x="4780" y="1936"/>
              <a:ext cx="5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 </a:t>
              </a:r>
            </a:p>
          </p:txBody>
        </p:sp>
      </p:grpSp>
      <p:grpSp>
        <p:nvGrpSpPr>
          <p:cNvPr id="8" name="Group 39"/>
          <p:cNvGrpSpPr>
            <a:grpSpLocks/>
          </p:cNvGrpSpPr>
          <p:nvPr/>
        </p:nvGrpSpPr>
        <p:grpSpPr bwMode="auto">
          <a:xfrm>
            <a:off x="4373563" y="2565400"/>
            <a:ext cx="1733550" cy="1136650"/>
            <a:chOff x="2552" y="1008"/>
            <a:chExt cx="1008" cy="716"/>
          </a:xfrm>
        </p:grpSpPr>
        <p:sp>
          <p:nvSpPr>
            <p:cNvPr id="47161" name="Oval 40"/>
            <p:cNvSpPr>
              <a:spLocks noChangeArrowheads="1"/>
            </p:cNvSpPr>
            <p:nvPr/>
          </p:nvSpPr>
          <p:spPr bwMode="auto">
            <a:xfrm>
              <a:off x="2552" y="1536"/>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7162" name="Line 41"/>
            <p:cNvSpPr>
              <a:spLocks noChangeShapeType="1"/>
            </p:cNvSpPr>
            <p:nvPr/>
          </p:nvSpPr>
          <p:spPr bwMode="auto">
            <a:xfrm>
              <a:off x="2600" y="10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3" name="Line 42"/>
            <p:cNvSpPr>
              <a:spLocks noChangeShapeType="1"/>
            </p:cNvSpPr>
            <p:nvPr/>
          </p:nvSpPr>
          <p:spPr bwMode="auto">
            <a:xfrm flipH="1" flipV="1">
              <a:off x="2648" y="100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4" name="Line 43"/>
            <p:cNvSpPr>
              <a:spLocks noChangeShapeType="1"/>
            </p:cNvSpPr>
            <p:nvPr/>
          </p:nvSpPr>
          <p:spPr bwMode="auto">
            <a:xfrm flipH="1" flipV="1">
              <a:off x="2984" y="100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5" name="Line 44"/>
            <p:cNvSpPr>
              <a:spLocks noChangeShapeType="1"/>
            </p:cNvSpPr>
            <p:nvPr/>
          </p:nvSpPr>
          <p:spPr bwMode="auto">
            <a:xfrm flipV="1">
              <a:off x="2696" y="11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66" name="Text Box 45"/>
            <p:cNvSpPr txBox="1">
              <a:spLocks noChangeArrowheads="1"/>
            </p:cNvSpPr>
            <p:nvPr/>
          </p:nvSpPr>
          <p:spPr bwMode="auto">
            <a:xfrm>
              <a:off x="2636" y="14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a:t>
              </a:r>
            </a:p>
          </p:txBody>
        </p:sp>
        <p:sp>
          <p:nvSpPr>
            <p:cNvPr id="47167" name="Text Box 46"/>
            <p:cNvSpPr txBox="1">
              <a:spLocks noChangeArrowheads="1"/>
            </p:cNvSpPr>
            <p:nvPr/>
          </p:nvSpPr>
          <p:spPr bwMode="auto">
            <a:xfrm>
              <a:off x="3284" y="131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7</a:t>
              </a:r>
            </a:p>
          </p:txBody>
        </p:sp>
      </p:grpSp>
      <p:grpSp>
        <p:nvGrpSpPr>
          <p:cNvPr id="9" name="Group 47"/>
          <p:cNvGrpSpPr>
            <a:grpSpLocks/>
          </p:cNvGrpSpPr>
          <p:nvPr/>
        </p:nvGrpSpPr>
        <p:grpSpPr bwMode="auto">
          <a:xfrm>
            <a:off x="6189663" y="3441700"/>
            <a:ext cx="3276600" cy="476250"/>
            <a:chOff x="3616" y="2160"/>
            <a:chExt cx="1905" cy="300"/>
          </a:xfrm>
        </p:grpSpPr>
        <p:sp>
          <p:nvSpPr>
            <p:cNvPr id="47159" name="Text Box 48"/>
            <p:cNvSpPr txBox="1">
              <a:spLocks noChangeArrowheads="1"/>
            </p:cNvSpPr>
            <p:nvPr/>
          </p:nvSpPr>
          <p:spPr bwMode="auto">
            <a:xfrm>
              <a:off x="3616" y="2172"/>
              <a:ext cx="1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{6,7,5,1,2} </a:t>
              </a:r>
            </a:p>
          </p:txBody>
        </p:sp>
        <p:sp>
          <p:nvSpPr>
            <p:cNvPr id="47160" name="Text Box 49"/>
            <p:cNvSpPr txBox="1">
              <a:spLocks noChangeArrowheads="1"/>
            </p:cNvSpPr>
            <p:nvPr/>
          </p:nvSpPr>
          <p:spPr bwMode="auto">
            <a:xfrm>
              <a:off x="4780" y="2160"/>
              <a:ext cx="7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 </a:t>
              </a:r>
            </a:p>
          </p:txBody>
        </p:sp>
      </p:grpSp>
      <p:grpSp>
        <p:nvGrpSpPr>
          <p:cNvPr id="10" name="Group 50"/>
          <p:cNvGrpSpPr>
            <a:grpSpLocks/>
          </p:cNvGrpSpPr>
          <p:nvPr/>
        </p:nvGrpSpPr>
        <p:grpSpPr bwMode="auto">
          <a:xfrm>
            <a:off x="3028950" y="3257550"/>
            <a:ext cx="3025775" cy="1398588"/>
            <a:chOff x="1778" y="2044"/>
            <a:chExt cx="1759" cy="881"/>
          </a:xfrm>
        </p:grpSpPr>
        <p:sp>
          <p:nvSpPr>
            <p:cNvPr id="47151" name="Line 51"/>
            <p:cNvSpPr>
              <a:spLocks noChangeShapeType="1"/>
            </p:cNvSpPr>
            <p:nvPr/>
          </p:nvSpPr>
          <p:spPr bwMode="auto">
            <a:xfrm flipH="1">
              <a:off x="1858" y="2199"/>
              <a:ext cx="69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52" name="Line 52"/>
            <p:cNvSpPr>
              <a:spLocks noChangeShapeType="1"/>
            </p:cNvSpPr>
            <p:nvPr/>
          </p:nvSpPr>
          <p:spPr bwMode="auto">
            <a:xfrm>
              <a:off x="2637" y="2223"/>
              <a:ext cx="787" cy="36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53" name="Line 53"/>
            <p:cNvSpPr>
              <a:spLocks noChangeShapeType="1"/>
            </p:cNvSpPr>
            <p:nvPr/>
          </p:nvSpPr>
          <p:spPr bwMode="auto">
            <a:xfrm>
              <a:off x="2028" y="2044"/>
              <a:ext cx="3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54" name="Line 54"/>
            <p:cNvSpPr>
              <a:spLocks noChangeShapeType="1"/>
            </p:cNvSpPr>
            <p:nvPr/>
          </p:nvSpPr>
          <p:spPr bwMode="auto">
            <a:xfrm flipH="1" flipV="1">
              <a:off x="2959" y="2206"/>
              <a:ext cx="341" cy="1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55" name="Text Box 55"/>
            <p:cNvSpPr txBox="1">
              <a:spLocks noChangeArrowheads="1"/>
            </p:cNvSpPr>
            <p:nvPr/>
          </p:nvSpPr>
          <p:spPr bwMode="auto">
            <a:xfrm>
              <a:off x="1923" y="2255"/>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a:t>
              </a:r>
            </a:p>
          </p:txBody>
        </p:sp>
        <p:sp>
          <p:nvSpPr>
            <p:cNvPr id="47156" name="Text Box 56"/>
            <p:cNvSpPr txBox="1">
              <a:spLocks noChangeArrowheads="1"/>
            </p:cNvSpPr>
            <p:nvPr/>
          </p:nvSpPr>
          <p:spPr bwMode="auto">
            <a:xfrm>
              <a:off x="3123" y="2637"/>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9</a:t>
              </a:r>
            </a:p>
          </p:txBody>
        </p:sp>
        <p:sp>
          <p:nvSpPr>
            <p:cNvPr id="47157" name="Oval 57"/>
            <p:cNvSpPr>
              <a:spLocks noChangeArrowheads="1"/>
            </p:cNvSpPr>
            <p:nvPr/>
          </p:nvSpPr>
          <p:spPr bwMode="auto">
            <a:xfrm>
              <a:off x="3424" y="258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58" name="Oval 58"/>
            <p:cNvSpPr>
              <a:spLocks noChangeArrowheads="1"/>
            </p:cNvSpPr>
            <p:nvPr/>
          </p:nvSpPr>
          <p:spPr bwMode="auto">
            <a:xfrm>
              <a:off x="1778" y="2161"/>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1" name="Group 59"/>
          <p:cNvGrpSpPr>
            <a:grpSpLocks/>
          </p:cNvGrpSpPr>
          <p:nvPr/>
        </p:nvGrpSpPr>
        <p:grpSpPr bwMode="auto">
          <a:xfrm>
            <a:off x="6189663" y="3797300"/>
            <a:ext cx="3687762" cy="476250"/>
            <a:chOff x="3616" y="2384"/>
            <a:chExt cx="2144" cy="300"/>
          </a:xfrm>
        </p:grpSpPr>
        <p:sp>
          <p:nvSpPr>
            <p:cNvPr id="47149" name="Text Box 60"/>
            <p:cNvSpPr txBox="1">
              <a:spLocks noChangeArrowheads="1"/>
            </p:cNvSpPr>
            <p:nvPr/>
          </p:nvSpPr>
          <p:spPr bwMode="auto">
            <a:xfrm>
              <a:off x="3616" y="2396"/>
              <a:ext cx="1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{8,9,7,5,1,2} </a:t>
              </a:r>
            </a:p>
          </p:txBody>
        </p:sp>
        <p:sp>
          <p:nvSpPr>
            <p:cNvPr id="47150" name="Text Box 61"/>
            <p:cNvSpPr txBox="1">
              <a:spLocks noChangeArrowheads="1"/>
            </p:cNvSpPr>
            <p:nvPr/>
          </p:nvSpPr>
          <p:spPr bwMode="auto">
            <a:xfrm>
              <a:off x="4780" y="2384"/>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 </a:t>
              </a:r>
            </a:p>
          </p:txBody>
        </p:sp>
      </p:grpSp>
      <p:grpSp>
        <p:nvGrpSpPr>
          <p:cNvPr id="12" name="Group 62"/>
          <p:cNvGrpSpPr>
            <a:grpSpLocks/>
          </p:cNvGrpSpPr>
          <p:nvPr/>
        </p:nvGrpSpPr>
        <p:grpSpPr bwMode="auto">
          <a:xfrm>
            <a:off x="6176963" y="4165600"/>
            <a:ext cx="3686175" cy="841375"/>
            <a:chOff x="3616" y="2616"/>
            <a:chExt cx="2144" cy="530"/>
          </a:xfrm>
        </p:grpSpPr>
        <p:sp>
          <p:nvSpPr>
            <p:cNvPr id="47147" name="Text Box 63"/>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{10,11,9,7,5,1,2} </a:t>
              </a:r>
            </a:p>
          </p:txBody>
        </p:sp>
        <p:sp>
          <p:nvSpPr>
            <p:cNvPr id="47148" name="Text Box 64"/>
            <p:cNvSpPr txBox="1">
              <a:spLocks noChangeArrowheads="1"/>
            </p:cNvSpPr>
            <p:nvPr/>
          </p:nvSpPr>
          <p:spPr bwMode="auto">
            <a:xfrm>
              <a:off x="4780" y="2616"/>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 </a:t>
              </a:r>
            </a:p>
          </p:txBody>
        </p:sp>
      </p:grpSp>
      <p:grpSp>
        <p:nvGrpSpPr>
          <p:cNvPr id="13" name="Group 65"/>
          <p:cNvGrpSpPr>
            <a:grpSpLocks/>
          </p:cNvGrpSpPr>
          <p:nvPr/>
        </p:nvGrpSpPr>
        <p:grpSpPr bwMode="auto">
          <a:xfrm>
            <a:off x="1701800" y="3463925"/>
            <a:ext cx="2259013" cy="1643063"/>
            <a:chOff x="1006" y="2174"/>
            <a:chExt cx="1314" cy="1035"/>
          </a:xfrm>
        </p:grpSpPr>
        <p:sp>
          <p:nvSpPr>
            <p:cNvPr id="47139" name="Line 66"/>
            <p:cNvSpPr>
              <a:spLocks noChangeShapeType="1"/>
            </p:cNvSpPr>
            <p:nvPr/>
          </p:nvSpPr>
          <p:spPr bwMode="auto">
            <a:xfrm flipH="1">
              <a:off x="1079" y="2231"/>
              <a:ext cx="722" cy="32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40" name="Line 67"/>
            <p:cNvSpPr>
              <a:spLocks noChangeShapeType="1"/>
            </p:cNvSpPr>
            <p:nvPr/>
          </p:nvSpPr>
          <p:spPr bwMode="auto">
            <a:xfrm>
              <a:off x="1833" y="2247"/>
              <a:ext cx="340"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41" name="Oval 68"/>
            <p:cNvSpPr>
              <a:spLocks noChangeArrowheads="1"/>
            </p:cNvSpPr>
            <p:nvPr/>
          </p:nvSpPr>
          <p:spPr bwMode="auto">
            <a:xfrm>
              <a:off x="1032" y="2550"/>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2" name="Oval 69"/>
            <p:cNvSpPr>
              <a:spLocks noChangeArrowheads="1"/>
            </p:cNvSpPr>
            <p:nvPr/>
          </p:nvSpPr>
          <p:spPr bwMode="auto">
            <a:xfrm>
              <a:off x="2126" y="278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3" name="Text Box 70"/>
            <p:cNvSpPr txBox="1">
              <a:spLocks noChangeArrowheads="1"/>
            </p:cNvSpPr>
            <p:nvPr/>
          </p:nvSpPr>
          <p:spPr bwMode="auto">
            <a:xfrm>
              <a:off x="1006" y="262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a:t>
              </a:r>
            </a:p>
          </p:txBody>
        </p:sp>
        <p:sp>
          <p:nvSpPr>
            <p:cNvPr id="47144" name="Text Box 71"/>
            <p:cNvSpPr txBox="1">
              <a:spLocks noChangeArrowheads="1"/>
            </p:cNvSpPr>
            <p:nvPr/>
          </p:nvSpPr>
          <p:spPr bwMode="auto">
            <a:xfrm>
              <a:off x="1963" y="2921"/>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11</a:t>
              </a:r>
            </a:p>
          </p:txBody>
        </p:sp>
        <p:sp>
          <p:nvSpPr>
            <p:cNvPr id="47145" name="Line 72"/>
            <p:cNvSpPr>
              <a:spLocks noChangeShapeType="1"/>
            </p:cNvSpPr>
            <p:nvPr/>
          </p:nvSpPr>
          <p:spPr bwMode="auto">
            <a:xfrm flipV="1">
              <a:off x="1225" y="2174"/>
              <a:ext cx="381" cy="17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46" name="Line 73"/>
            <p:cNvSpPr>
              <a:spLocks noChangeShapeType="1"/>
            </p:cNvSpPr>
            <p:nvPr/>
          </p:nvSpPr>
          <p:spPr bwMode="auto">
            <a:xfrm flipH="1" flipV="1">
              <a:off x="1801" y="2418"/>
              <a:ext cx="138" cy="25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Group 74"/>
          <p:cNvGrpSpPr>
            <a:grpSpLocks/>
          </p:cNvGrpSpPr>
          <p:nvPr/>
        </p:nvGrpSpPr>
        <p:grpSpPr bwMode="auto">
          <a:xfrm>
            <a:off x="1058863" y="1700213"/>
            <a:ext cx="893762" cy="1746250"/>
            <a:chOff x="632" y="1063"/>
            <a:chExt cx="520" cy="1100"/>
          </a:xfrm>
        </p:grpSpPr>
        <p:sp>
          <p:nvSpPr>
            <p:cNvPr id="47131" name="Line 75"/>
            <p:cNvSpPr>
              <a:spLocks noChangeShapeType="1"/>
            </p:cNvSpPr>
            <p:nvPr/>
          </p:nvSpPr>
          <p:spPr bwMode="auto">
            <a:xfrm>
              <a:off x="1047" y="1063"/>
              <a:ext cx="0" cy="39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32" name="Oval 76"/>
            <p:cNvSpPr>
              <a:spLocks noChangeArrowheads="1"/>
            </p:cNvSpPr>
            <p:nvPr/>
          </p:nvSpPr>
          <p:spPr bwMode="auto">
            <a:xfrm>
              <a:off x="983" y="1471"/>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3" name="Line 77"/>
            <p:cNvSpPr>
              <a:spLocks noChangeShapeType="1"/>
            </p:cNvSpPr>
            <p:nvPr/>
          </p:nvSpPr>
          <p:spPr bwMode="auto">
            <a:xfrm>
              <a:off x="1047" y="1559"/>
              <a:ext cx="0" cy="39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34" name="Oval 78"/>
            <p:cNvSpPr>
              <a:spLocks noChangeArrowheads="1"/>
            </p:cNvSpPr>
            <p:nvPr/>
          </p:nvSpPr>
          <p:spPr bwMode="auto">
            <a:xfrm>
              <a:off x="983" y="1967"/>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5" name="Text Box 79"/>
            <p:cNvSpPr txBox="1">
              <a:spLocks noChangeArrowheads="1"/>
            </p:cNvSpPr>
            <p:nvPr/>
          </p:nvSpPr>
          <p:spPr bwMode="auto">
            <a:xfrm>
              <a:off x="632" y="1379"/>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a:t>
              </a:r>
            </a:p>
          </p:txBody>
        </p:sp>
        <p:sp>
          <p:nvSpPr>
            <p:cNvPr id="47136" name="Text Box 80"/>
            <p:cNvSpPr txBox="1">
              <a:spLocks noChangeArrowheads="1"/>
            </p:cNvSpPr>
            <p:nvPr/>
          </p:nvSpPr>
          <p:spPr bwMode="auto">
            <a:xfrm>
              <a:off x="632" y="1875"/>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a:t>
              </a:r>
            </a:p>
          </p:txBody>
        </p:sp>
        <p:sp>
          <p:nvSpPr>
            <p:cNvPr id="47137" name="Line 81"/>
            <p:cNvSpPr>
              <a:spLocks noChangeShapeType="1"/>
            </p:cNvSpPr>
            <p:nvPr/>
          </p:nvSpPr>
          <p:spPr bwMode="auto">
            <a:xfrm flipV="1">
              <a:off x="909" y="1095"/>
              <a:ext cx="0" cy="26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38" name="Line 82"/>
            <p:cNvSpPr>
              <a:spLocks noChangeShapeType="1"/>
            </p:cNvSpPr>
            <p:nvPr/>
          </p:nvSpPr>
          <p:spPr bwMode="auto">
            <a:xfrm flipV="1">
              <a:off x="901" y="1606"/>
              <a:ext cx="0" cy="2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 name="Group 83"/>
          <p:cNvGrpSpPr>
            <a:grpSpLocks/>
          </p:cNvGrpSpPr>
          <p:nvPr/>
        </p:nvGrpSpPr>
        <p:grpSpPr bwMode="auto">
          <a:xfrm>
            <a:off x="6162675" y="4851400"/>
            <a:ext cx="3687763" cy="841375"/>
            <a:chOff x="3616" y="2616"/>
            <a:chExt cx="2144" cy="530"/>
          </a:xfrm>
        </p:grpSpPr>
        <p:sp>
          <p:nvSpPr>
            <p:cNvPr id="47129" name="Text Box 84"/>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{13,10,11,9,7,5,2} </a:t>
              </a:r>
            </a:p>
          </p:txBody>
        </p:sp>
        <p:sp>
          <p:nvSpPr>
            <p:cNvPr id="47130" name="Text Box 85"/>
            <p:cNvSpPr txBox="1">
              <a:spLocks noChangeArrowheads="1"/>
            </p:cNvSpPr>
            <p:nvPr/>
          </p:nvSpPr>
          <p:spPr bwMode="auto">
            <a:xfrm>
              <a:off x="4780" y="2616"/>
              <a:ext cx="9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S,3,4,6,8,1,12} </a:t>
              </a:r>
            </a:p>
          </p:txBody>
        </p:sp>
      </p:grpSp>
      <p:grpSp>
        <p:nvGrpSpPr>
          <p:cNvPr id="16" name="Group 86"/>
          <p:cNvGrpSpPr>
            <a:grpSpLocks/>
          </p:cNvGrpSpPr>
          <p:nvPr/>
        </p:nvGrpSpPr>
        <p:grpSpPr bwMode="auto">
          <a:xfrm>
            <a:off x="376238" y="3284538"/>
            <a:ext cx="1381125" cy="973137"/>
            <a:chOff x="235" y="2061"/>
            <a:chExt cx="803" cy="613"/>
          </a:xfrm>
        </p:grpSpPr>
        <p:sp>
          <p:nvSpPr>
            <p:cNvPr id="47125" name="Line 87"/>
            <p:cNvSpPr>
              <a:spLocks noChangeShapeType="1"/>
            </p:cNvSpPr>
            <p:nvPr/>
          </p:nvSpPr>
          <p:spPr bwMode="auto">
            <a:xfrm flipH="1">
              <a:off x="422" y="2061"/>
              <a:ext cx="600" cy="3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26" name="Line 88"/>
            <p:cNvSpPr>
              <a:spLocks noChangeShapeType="1"/>
            </p:cNvSpPr>
            <p:nvPr/>
          </p:nvSpPr>
          <p:spPr bwMode="auto">
            <a:xfrm>
              <a:off x="1038" y="2093"/>
              <a:ext cx="0" cy="4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27" name="Text Box 89"/>
            <p:cNvSpPr txBox="1">
              <a:spLocks noChangeArrowheads="1"/>
            </p:cNvSpPr>
            <p:nvPr/>
          </p:nvSpPr>
          <p:spPr bwMode="auto">
            <a:xfrm>
              <a:off x="235" y="2386"/>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solidFill>
                    <a:srgbClr val="FF0000"/>
                  </a:solidFill>
                  <a:latin typeface="Tahoma" pitchFamily="34" charset="0"/>
                  <a:ea typeface="宋体" pitchFamily="2" charset="-122"/>
                </a:rPr>
                <a:t>14</a:t>
              </a:r>
            </a:p>
          </p:txBody>
        </p:sp>
        <p:sp>
          <p:nvSpPr>
            <p:cNvPr id="47128" name="Line 90"/>
            <p:cNvSpPr>
              <a:spLocks noChangeShapeType="1"/>
            </p:cNvSpPr>
            <p:nvPr/>
          </p:nvSpPr>
          <p:spPr bwMode="auto">
            <a:xfrm flipV="1">
              <a:off x="325" y="2126"/>
              <a:ext cx="283" cy="1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 name="Group 91"/>
          <p:cNvGrpSpPr>
            <a:grpSpLocks/>
          </p:cNvGrpSpPr>
          <p:nvPr/>
        </p:nvGrpSpPr>
        <p:grpSpPr bwMode="auto">
          <a:xfrm>
            <a:off x="6081713" y="5562600"/>
            <a:ext cx="3686175" cy="841375"/>
            <a:chOff x="3616" y="2616"/>
            <a:chExt cx="2144" cy="530"/>
          </a:xfrm>
        </p:grpSpPr>
        <p:sp>
          <p:nvSpPr>
            <p:cNvPr id="47123" name="Text Box 92"/>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{14,10,11,9,7,5,2} </a:t>
              </a:r>
            </a:p>
          </p:txBody>
        </p:sp>
        <p:sp>
          <p:nvSpPr>
            <p:cNvPr id="47124" name="Text Box 93"/>
            <p:cNvSpPr txBox="1">
              <a:spLocks noChangeArrowheads="1"/>
            </p:cNvSpPr>
            <p:nvPr/>
          </p:nvSpPr>
          <p:spPr bwMode="auto">
            <a:xfrm>
              <a:off x="4780" y="2616"/>
              <a:ext cx="9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S,3,4,6,8,1,12,13} </a:t>
              </a:r>
            </a:p>
          </p:txBody>
        </p:sp>
      </p:grpSp>
      <p:sp>
        <p:nvSpPr>
          <p:cNvPr id="47122" name="Rectangle 94"/>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down)">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heckerboard(down)">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heckerboard(down)">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heckerboard(down)">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checkerboard(down)">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5"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checkerboard(down)">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5"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checkerboard(down)">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5"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checkerboard(down)">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5"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checkerboard(down)">
                                      <p:cBhvr>
                                        <p:cTn id="67" dur="500"/>
                                        <p:tgtEl>
                                          <p:spTgt spid="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5"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checkerboard(down)">
                                      <p:cBhvr>
                                        <p:cTn id="72" dur="500"/>
                                        <p:tgtEl>
                                          <p:spTgt spid="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5"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checkerboard(down)">
                                      <p:cBhvr>
                                        <p:cTn id="77" dur="500"/>
                                        <p:tgtEl>
                                          <p:spTgt spid="1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ntr" presetSubtype="5" fill="hold"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checkerboard(down)">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2"/>
          <p:cNvSpPr>
            <a:spLocks noChangeArrowheads="1"/>
          </p:cNvSpPr>
          <p:nvPr/>
        </p:nvSpPr>
        <p:spPr bwMode="auto">
          <a:xfrm>
            <a:off x="4360863" y="1524000"/>
            <a:ext cx="1651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8131" name="Oval 3"/>
          <p:cNvSpPr>
            <a:spLocks noChangeArrowheads="1"/>
          </p:cNvSpPr>
          <p:nvPr/>
        </p:nvSpPr>
        <p:spPr bwMode="auto">
          <a:xfrm>
            <a:off x="6011863" y="20574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32" name="Oval 4"/>
          <p:cNvSpPr>
            <a:spLocks noChangeArrowheads="1"/>
          </p:cNvSpPr>
          <p:nvPr/>
        </p:nvSpPr>
        <p:spPr bwMode="auto">
          <a:xfrm>
            <a:off x="3005138" y="762000"/>
            <a:ext cx="1651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8133" name="Oval 5"/>
          <p:cNvSpPr>
            <a:spLocks noChangeArrowheads="1"/>
          </p:cNvSpPr>
          <p:nvPr/>
        </p:nvSpPr>
        <p:spPr bwMode="auto">
          <a:xfrm>
            <a:off x="1684338" y="1524000"/>
            <a:ext cx="1651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8134" name="Oval 6"/>
          <p:cNvSpPr>
            <a:spLocks noChangeArrowheads="1"/>
          </p:cNvSpPr>
          <p:nvPr/>
        </p:nvSpPr>
        <p:spPr bwMode="auto">
          <a:xfrm>
            <a:off x="3005138" y="22860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35" name="Line 7"/>
          <p:cNvSpPr>
            <a:spLocks noChangeShapeType="1"/>
          </p:cNvSpPr>
          <p:nvPr/>
        </p:nvSpPr>
        <p:spPr bwMode="auto">
          <a:xfrm flipH="1">
            <a:off x="1849438" y="914400"/>
            <a:ext cx="11557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6" name="Line 8"/>
          <p:cNvSpPr>
            <a:spLocks noChangeShapeType="1"/>
          </p:cNvSpPr>
          <p:nvPr/>
        </p:nvSpPr>
        <p:spPr bwMode="auto">
          <a:xfrm>
            <a:off x="3087688" y="914400"/>
            <a:ext cx="123825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Line 9"/>
          <p:cNvSpPr>
            <a:spLocks noChangeShapeType="1"/>
          </p:cNvSpPr>
          <p:nvPr/>
        </p:nvSpPr>
        <p:spPr bwMode="auto">
          <a:xfrm>
            <a:off x="3087688" y="914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8" name="Line 10"/>
          <p:cNvSpPr>
            <a:spLocks noChangeShapeType="1"/>
          </p:cNvSpPr>
          <p:nvPr/>
        </p:nvSpPr>
        <p:spPr bwMode="auto">
          <a:xfrm flipV="1">
            <a:off x="1849438" y="914400"/>
            <a:ext cx="8255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9" name="Line 11"/>
          <p:cNvSpPr>
            <a:spLocks noChangeShapeType="1"/>
          </p:cNvSpPr>
          <p:nvPr/>
        </p:nvSpPr>
        <p:spPr bwMode="auto">
          <a:xfrm flipH="1" flipV="1">
            <a:off x="3500438" y="914400"/>
            <a:ext cx="8255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0" name="Line 12"/>
          <p:cNvSpPr>
            <a:spLocks noChangeShapeType="1"/>
          </p:cNvSpPr>
          <p:nvPr/>
        </p:nvSpPr>
        <p:spPr bwMode="auto">
          <a:xfrm flipH="1" flipV="1">
            <a:off x="3252788" y="1295400"/>
            <a:ext cx="8255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1" name="Text Box 13"/>
          <p:cNvSpPr txBox="1">
            <a:spLocks noChangeArrowheads="1"/>
          </p:cNvSpPr>
          <p:nvPr/>
        </p:nvSpPr>
        <p:spPr bwMode="auto">
          <a:xfrm>
            <a:off x="3170238" y="2127250"/>
            <a:ext cx="47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sp>
        <p:nvSpPr>
          <p:cNvPr id="48142" name="Text Box 14"/>
          <p:cNvSpPr txBox="1">
            <a:spLocks noChangeArrowheads="1"/>
          </p:cNvSpPr>
          <p:nvPr/>
        </p:nvSpPr>
        <p:spPr bwMode="auto">
          <a:xfrm>
            <a:off x="2922588" y="342900"/>
            <a:ext cx="804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S</a:t>
            </a:r>
          </a:p>
        </p:txBody>
      </p:sp>
      <p:sp>
        <p:nvSpPr>
          <p:cNvPr id="48143" name="Text Box 15"/>
          <p:cNvSpPr txBox="1">
            <a:spLocks noChangeArrowheads="1"/>
          </p:cNvSpPr>
          <p:nvPr/>
        </p:nvSpPr>
        <p:spPr bwMode="auto">
          <a:xfrm>
            <a:off x="1228725" y="138112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a:t>
            </a:r>
          </a:p>
        </p:txBody>
      </p:sp>
      <p:sp>
        <p:nvSpPr>
          <p:cNvPr id="48144" name="Text Box 16"/>
          <p:cNvSpPr txBox="1">
            <a:spLocks noChangeArrowheads="1"/>
          </p:cNvSpPr>
          <p:nvPr/>
        </p:nvSpPr>
        <p:spPr bwMode="auto">
          <a:xfrm>
            <a:off x="4573588" y="1365250"/>
            <a:ext cx="47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a:t>
            </a:r>
          </a:p>
        </p:txBody>
      </p:sp>
      <p:grpSp>
        <p:nvGrpSpPr>
          <p:cNvPr id="2" name="Group 17"/>
          <p:cNvGrpSpPr>
            <a:grpSpLocks/>
          </p:cNvGrpSpPr>
          <p:nvPr/>
        </p:nvGrpSpPr>
        <p:grpSpPr bwMode="auto">
          <a:xfrm>
            <a:off x="6162675" y="2336800"/>
            <a:ext cx="2703513" cy="476250"/>
            <a:chOff x="3180" y="1896"/>
            <a:chExt cx="1572" cy="300"/>
          </a:xfrm>
        </p:grpSpPr>
        <p:sp>
          <p:nvSpPr>
            <p:cNvPr id="48222" name="Text Box 18"/>
            <p:cNvSpPr txBox="1">
              <a:spLocks noChangeArrowheads="1"/>
            </p:cNvSpPr>
            <p:nvPr/>
          </p:nvSpPr>
          <p:spPr bwMode="auto">
            <a:xfrm>
              <a:off x="3180" y="190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{1,2,3} </a:t>
              </a:r>
            </a:p>
          </p:txBody>
        </p:sp>
        <p:sp>
          <p:nvSpPr>
            <p:cNvPr id="48223" name="Text Box 19"/>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3" name="Group 20"/>
          <p:cNvGrpSpPr>
            <a:grpSpLocks/>
          </p:cNvGrpSpPr>
          <p:nvPr/>
        </p:nvGrpSpPr>
        <p:grpSpPr bwMode="auto">
          <a:xfrm>
            <a:off x="6176963" y="2717800"/>
            <a:ext cx="2701925" cy="476250"/>
            <a:chOff x="3180" y="1896"/>
            <a:chExt cx="1572" cy="300"/>
          </a:xfrm>
        </p:grpSpPr>
        <p:sp>
          <p:nvSpPr>
            <p:cNvPr id="48220" name="Text Box 21"/>
            <p:cNvSpPr txBox="1">
              <a:spLocks noChangeArrowheads="1"/>
            </p:cNvSpPr>
            <p:nvPr/>
          </p:nvSpPr>
          <p:spPr bwMode="auto">
            <a:xfrm>
              <a:off x="3180" y="190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{3,1,2} </a:t>
              </a:r>
            </a:p>
          </p:txBody>
        </p:sp>
        <p:sp>
          <p:nvSpPr>
            <p:cNvPr id="48221" name="Text Box 22"/>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4" name="Group 23"/>
          <p:cNvGrpSpPr>
            <a:grpSpLocks/>
          </p:cNvGrpSpPr>
          <p:nvPr/>
        </p:nvGrpSpPr>
        <p:grpSpPr bwMode="auto">
          <a:xfrm>
            <a:off x="5962650" y="1619250"/>
            <a:ext cx="3941763" cy="819150"/>
            <a:chOff x="3048" y="1164"/>
            <a:chExt cx="2292" cy="516"/>
          </a:xfrm>
        </p:grpSpPr>
        <p:sp>
          <p:nvSpPr>
            <p:cNvPr id="48216" name="Text Box 24"/>
            <p:cNvSpPr txBox="1">
              <a:spLocks noChangeArrowheads="1"/>
            </p:cNvSpPr>
            <p:nvPr/>
          </p:nvSpPr>
          <p:spPr bwMode="auto">
            <a:xfrm>
              <a:off x="3048" y="1188"/>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OPEN</a:t>
              </a:r>
            </a:p>
          </p:txBody>
        </p:sp>
        <p:sp>
          <p:nvSpPr>
            <p:cNvPr id="48217" name="Text Box 25"/>
            <p:cNvSpPr txBox="1">
              <a:spLocks noChangeArrowheads="1"/>
            </p:cNvSpPr>
            <p:nvPr/>
          </p:nvSpPr>
          <p:spPr bwMode="auto">
            <a:xfrm>
              <a:off x="4248" y="1164"/>
              <a:ext cx="1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CLOSE</a:t>
              </a:r>
            </a:p>
          </p:txBody>
        </p:sp>
        <p:sp>
          <p:nvSpPr>
            <p:cNvPr id="48218" name="Text Box 26"/>
            <p:cNvSpPr txBox="1">
              <a:spLocks noChangeArrowheads="1"/>
            </p:cNvSpPr>
            <p:nvPr/>
          </p:nvSpPr>
          <p:spPr bwMode="auto">
            <a:xfrm>
              <a:off x="3168" y="139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sp>
          <p:nvSpPr>
            <p:cNvPr id="48219" name="Text Box 27"/>
            <p:cNvSpPr txBox="1">
              <a:spLocks noChangeArrowheads="1"/>
            </p:cNvSpPr>
            <p:nvPr/>
          </p:nvSpPr>
          <p:spPr bwMode="auto">
            <a:xfrm>
              <a:off x="4368" y="1368"/>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  </a:t>
              </a:r>
            </a:p>
          </p:txBody>
        </p:sp>
      </p:grpSp>
      <p:sp>
        <p:nvSpPr>
          <p:cNvPr id="48148" name="Text Box 28"/>
          <p:cNvSpPr txBox="1">
            <a:spLocks noChangeArrowheads="1"/>
          </p:cNvSpPr>
          <p:nvPr/>
        </p:nvSpPr>
        <p:spPr bwMode="auto">
          <a:xfrm>
            <a:off x="3170238" y="2114550"/>
            <a:ext cx="47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grpSp>
        <p:nvGrpSpPr>
          <p:cNvPr id="48149" name="Group 29"/>
          <p:cNvGrpSpPr>
            <a:grpSpLocks/>
          </p:cNvGrpSpPr>
          <p:nvPr/>
        </p:nvGrpSpPr>
        <p:grpSpPr bwMode="auto">
          <a:xfrm>
            <a:off x="4360863" y="1600200"/>
            <a:ext cx="1733550" cy="1136650"/>
            <a:chOff x="2552" y="1008"/>
            <a:chExt cx="1008" cy="716"/>
          </a:xfrm>
        </p:grpSpPr>
        <p:sp>
          <p:nvSpPr>
            <p:cNvPr id="48209" name="Oval 30"/>
            <p:cNvSpPr>
              <a:spLocks noChangeArrowheads="1"/>
            </p:cNvSpPr>
            <p:nvPr/>
          </p:nvSpPr>
          <p:spPr bwMode="auto">
            <a:xfrm>
              <a:off x="2552" y="1536"/>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8210" name="Line 31"/>
            <p:cNvSpPr>
              <a:spLocks noChangeShapeType="1"/>
            </p:cNvSpPr>
            <p:nvPr/>
          </p:nvSpPr>
          <p:spPr bwMode="auto">
            <a:xfrm>
              <a:off x="2600" y="10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1" name="Line 32"/>
            <p:cNvSpPr>
              <a:spLocks noChangeShapeType="1"/>
            </p:cNvSpPr>
            <p:nvPr/>
          </p:nvSpPr>
          <p:spPr bwMode="auto">
            <a:xfrm flipH="1" flipV="1">
              <a:off x="2648" y="100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2" name="Line 33"/>
            <p:cNvSpPr>
              <a:spLocks noChangeShapeType="1"/>
            </p:cNvSpPr>
            <p:nvPr/>
          </p:nvSpPr>
          <p:spPr bwMode="auto">
            <a:xfrm flipH="1" flipV="1">
              <a:off x="2984" y="100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3" name="Line 34"/>
            <p:cNvSpPr>
              <a:spLocks noChangeShapeType="1"/>
            </p:cNvSpPr>
            <p:nvPr/>
          </p:nvSpPr>
          <p:spPr bwMode="auto">
            <a:xfrm flipV="1">
              <a:off x="2696" y="11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4" name="Text Box 35"/>
            <p:cNvSpPr txBox="1">
              <a:spLocks noChangeArrowheads="1"/>
            </p:cNvSpPr>
            <p:nvPr/>
          </p:nvSpPr>
          <p:spPr bwMode="auto">
            <a:xfrm>
              <a:off x="2636" y="14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a:t>
              </a:r>
            </a:p>
          </p:txBody>
        </p:sp>
        <p:sp>
          <p:nvSpPr>
            <p:cNvPr id="48215" name="Text Box 36"/>
            <p:cNvSpPr txBox="1">
              <a:spLocks noChangeArrowheads="1"/>
            </p:cNvSpPr>
            <p:nvPr/>
          </p:nvSpPr>
          <p:spPr bwMode="auto">
            <a:xfrm>
              <a:off x="3284" y="131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5</a:t>
              </a:r>
            </a:p>
          </p:txBody>
        </p:sp>
      </p:grpSp>
      <p:grpSp>
        <p:nvGrpSpPr>
          <p:cNvPr id="48150" name="Group 37"/>
          <p:cNvGrpSpPr>
            <a:grpSpLocks/>
          </p:cNvGrpSpPr>
          <p:nvPr/>
        </p:nvGrpSpPr>
        <p:grpSpPr bwMode="auto">
          <a:xfrm>
            <a:off x="6189663" y="3073400"/>
            <a:ext cx="2941637" cy="476250"/>
            <a:chOff x="3616" y="1936"/>
            <a:chExt cx="1710" cy="300"/>
          </a:xfrm>
        </p:grpSpPr>
        <p:sp>
          <p:nvSpPr>
            <p:cNvPr id="48207" name="Text Box 38"/>
            <p:cNvSpPr txBox="1">
              <a:spLocks noChangeArrowheads="1"/>
            </p:cNvSpPr>
            <p:nvPr/>
          </p:nvSpPr>
          <p:spPr bwMode="auto">
            <a:xfrm>
              <a:off x="3616" y="1948"/>
              <a:ext cx="9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{4,5,1,2} </a:t>
              </a:r>
            </a:p>
          </p:txBody>
        </p:sp>
        <p:sp>
          <p:nvSpPr>
            <p:cNvPr id="48208" name="Text Box 39"/>
            <p:cNvSpPr txBox="1">
              <a:spLocks noChangeArrowheads="1"/>
            </p:cNvSpPr>
            <p:nvPr/>
          </p:nvSpPr>
          <p:spPr bwMode="auto">
            <a:xfrm>
              <a:off x="4780" y="1936"/>
              <a:ext cx="5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 </a:t>
              </a:r>
            </a:p>
          </p:txBody>
        </p:sp>
      </p:grpSp>
      <p:grpSp>
        <p:nvGrpSpPr>
          <p:cNvPr id="48151" name="Group 40"/>
          <p:cNvGrpSpPr>
            <a:grpSpLocks/>
          </p:cNvGrpSpPr>
          <p:nvPr/>
        </p:nvGrpSpPr>
        <p:grpSpPr bwMode="auto">
          <a:xfrm>
            <a:off x="4373563" y="2552700"/>
            <a:ext cx="1733550" cy="1136650"/>
            <a:chOff x="2552" y="1008"/>
            <a:chExt cx="1008" cy="716"/>
          </a:xfrm>
        </p:grpSpPr>
        <p:sp>
          <p:nvSpPr>
            <p:cNvPr id="48200" name="Oval 41"/>
            <p:cNvSpPr>
              <a:spLocks noChangeArrowheads="1"/>
            </p:cNvSpPr>
            <p:nvPr/>
          </p:nvSpPr>
          <p:spPr bwMode="auto">
            <a:xfrm>
              <a:off x="2552" y="1536"/>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8201" name="Line 42"/>
            <p:cNvSpPr>
              <a:spLocks noChangeShapeType="1"/>
            </p:cNvSpPr>
            <p:nvPr/>
          </p:nvSpPr>
          <p:spPr bwMode="auto">
            <a:xfrm>
              <a:off x="2600" y="10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2" name="Line 43"/>
            <p:cNvSpPr>
              <a:spLocks noChangeShapeType="1"/>
            </p:cNvSpPr>
            <p:nvPr/>
          </p:nvSpPr>
          <p:spPr bwMode="auto">
            <a:xfrm flipH="1" flipV="1">
              <a:off x="2648" y="100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3" name="Line 44"/>
            <p:cNvSpPr>
              <a:spLocks noChangeShapeType="1"/>
            </p:cNvSpPr>
            <p:nvPr/>
          </p:nvSpPr>
          <p:spPr bwMode="auto">
            <a:xfrm flipH="1" flipV="1">
              <a:off x="2984" y="100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4" name="Line 45"/>
            <p:cNvSpPr>
              <a:spLocks noChangeShapeType="1"/>
            </p:cNvSpPr>
            <p:nvPr/>
          </p:nvSpPr>
          <p:spPr bwMode="auto">
            <a:xfrm flipV="1">
              <a:off x="2696" y="11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5" name="Text Box 46"/>
            <p:cNvSpPr txBox="1">
              <a:spLocks noChangeArrowheads="1"/>
            </p:cNvSpPr>
            <p:nvPr/>
          </p:nvSpPr>
          <p:spPr bwMode="auto">
            <a:xfrm>
              <a:off x="2636" y="14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a:t>
              </a:r>
            </a:p>
          </p:txBody>
        </p:sp>
        <p:sp>
          <p:nvSpPr>
            <p:cNvPr id="48206" name="Text Box 47"/>
            <p:cNvSpPr txBox="1">
              <a:spLocks noChangeArrowheads="1"/>
            </p:cNvSpPr>
            <p:nvPr/>
          </p:nvSpPr>
          <p:spPr bwMode="auto">
            <a:xfrm>
              <a:off x="3284" y="131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7</a:t>
              </a:r>
            </a:p>
          </p:txBody>
        </p:sp>
      </p:grpSp>
      <p:grpSp>
        <p:nvGrpSpPr>
          <p:cNvPr id="48152" name="Group 48"/>
          <p:cNvGrpSpPr>
            <a:grpSpLocks/>
          </p:cNvGrpSpPr>
          <p:nvPr/>
        </p:nvGrpSpPr>
        <p:grpSpPr bwMode="auto">
          <a:xfrm>
            <a:off x="6189663" y="3429000"/>
            <a:ext cx="3276600" cy="476250"/>
            <a:chOff x="3616" y="2160"/>
            <a:chExt cx="1905" cy="300"/>
          </a:xfrm>
        </p:grpSpPr>
        <p:sp>
          <p:nvSpPr>
            <p:cNvPr id="48198" name="Text Box 49"/>
            <p:cNvSpPr txBox="1">
              <a:spLocks noChangeArrowheads="1"/>
            </p:cNvSpPr>
            <p:nvPr/>
          </p:nvSpPr>
          <p:spPr bwMode="auto">
            <a:xfrm>
              <a:off x="3616" y="2172"/>
              <a:ext cx="1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{6,7,5,1,2} </a:t>
              </a:r>
            </a:p>
          </p:txBody>
        </p:sp>
        <p:sp>
          <p:nvSpPr>
            <p:cNvPr id="48199" name="Text Box 50"/>
            <p:cNvSpPr txBox="1">
              <a:spLocks noChangeArrowheads="1"/>
            </p:cNvSpPr>
            <p:nvPr/>
          </p:nvSpPr>
          <p:spPr bwMode="auto">
            <a:xfrm>
              <a:off x="4780" y="2160"/>
              <a:ext cx="7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 </a:t>
              </a:r>
            </a:p>
          </p:txBody>
        </p:sp>
      </p:grpSp>
      <p:grpSp>
        <p:nvGrpSpPr>
          <p:cNvPr id="48153" name="Group 51"/>
          <p:cNvGrpSpPr>
            <a:grpSpLocks/>
          </p:cNvGrpSpPr>
          <p:nvPr/>
        </p:nvGrpSpPr>
        <p:grpSpPr bwMode="auto">
          <a:xfrm>
            <a:off x="3028950" y="3244850"/>
            <a:ext cx="3025775" cy="1398588"/>
            <a:chOff x="1778" y="2044"/>
            <a:chExt cx="1759" cy="881"/>
          </a:xfrm>
        </p:grpSpPr>
        <p:sp>
          <p:nvSpPr>
            <p:cNvPr id="48190" name="Line 52"/>
            <p:cNvSpPr>
              <a:spLocks noChangeShapeType="1"/>
            </p:cNvSpPr>
            <p:nvPr/>
          </p:nvSpPr>
          <p:spPr bwMode="auto">
            <a:xfrm flipH="1">
              <a:off x="1858" y="2199"/>
              <a:ext cx="69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91" name="Line 53"/>
            <p:cNvSpPr>
              <a:spLocks noChangeShapeType="1"/>
            </p:cNvSpPr>
            <p:nvPr/>
          </p:nvSpPr>
          <p:spPr bwMode="auto">
            <a:xfrm>
              <a:off x="2637" y="2223"/>
              <a:ext cx="787" cy="36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92" name="Line 54"/>
            <p:cNvSpPr>
              <a:spLocks noChangeShapeType="1"/>
            </p:cNvSpPr>
            <p:nvPr/>
          </p:nvSpPr>
          <p:spPr bwMode="auto">
            <a:xfrm>
              <a:off x="2028" y="2044"/>
              <a:ext cx="3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93" name="Line 55"/>
            <p:cNvSpPr>
              <a:spLocks noChangeShapeType="1"/>
            </p:cNvSpPr>
            <p:nvPr/>
          </p:nvSpPr>
          <p:spPr bwMode="auto">
            <a:xfrm flipH="1" flipV="1">
              <a:off x="2959" y="2206"/>
              <a:ext cx="341" cy="1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94" name="Text Box 56"/>
            <p:cNvSpPr txBox="1">
              <a:spLocks noChangeArrowheads="1"/>
            </p:cNvSpPr>
            <p:nvPr/>
          </p:nvSpPr>
          <p:spPr bwMode="auto">
            <a:xfrm>
              <a:off x="1923" y="2255"/>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a:t>
              </a:r>
            </a:p>
          </p:txBody>
        </p:sp>
        <p:sp>
          <p:nvSpPr>
            <p:cNvPr id="48195" name="Text Box 57"/>
            <p:cNvSpPr txBox="1">
              <a:spLocks noChangeArrowheads="1"/>
            </p:cNvSpPr>
            <p:nvPr/>
          </p:nvSpPr>
          <p:spPr bwMode="auto">
            <a:xfrm>
              <a:off x="3123" y="2637"/>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9</a:t>
              </a:r>
            </a:p>
          </p:txBody>
        </p:sp>
        <p:sp>
          <p:nvSpPr>
            <p:cNvPr id="48196" name="Oval 58"/>
            <p:cNvSpPr>
              <a:spLocks noChangeArrowheads="1"/>
            </p:cNvSpPr>
            <p:nvPr/>
          </p:nvSpPr>
          <p:spPr bwMode="auto">
            <a:xfrm>
              <a:off x="3424" y="258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97" name="Oval 59"/>
            <p:cNvSpPr>
              <a:spLocks noChangeArrowheads="1"/>
            </p:cNvSpPr>
            <p:nvPr/>
          </p:nvSpPr>
          <p:spPr bwMode="auto">
            <a:xfrm>
              <a:off x="1778" y="2161"/>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8154" name="Group 60"/>
          <p:cNvGrpSpPr>
            <a:grpSpLocks/>
          </p:cNvGrpSpPr>
          <p:nvPr/>
        </p:nvGrpSpPr>
        <p:grpSpPr bwMode="auto">
          <a:xfrm>
            <a:off x="6189663" y="3784600"/>
            <a:ext cx="3687762" cy="476250"/>
            <a:chOff x="3616" y="2384"/>
            <a:chExt cx="2144" cy="300"/>
          </a:xfrm>
        </p:grpSpPr>
        <p:sp>
          <p:nvSpPr>
            <p:cNvPr id="48188" name="Text Box 61"/>
            <p:cNvSpPr txBox="1">
              <a:spLocks noChangeArrowheads="1"/>
            </p:cNvSpPr>
            <p:nvPr/>
          </p:nvSpPr>
          <p:spPr bwMode="auto">
            <a:xfrm>
              <a:off x="3616" y="2396"/>
              <a:ext cx="1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{8,9,7,5,1,2} </a:t>
              </a:r>
            </a:p>
          </p:txBody>
        </p:sp>
        <p:sp>
          <p:nvSpPr>
            <p:cNvPr id="48189" name="Text Box 62"/>
            <p:cNvSpPr txBox="1">
              <a:spLocks noChangeArrowheads="1"/>
            </p:cNvSpPr>
            <p:nvPr/>
          </p:nvSpPr>
          <p:spPr bwMode="auto">
            <a:xfrm>
              <a:off x="4780" y="2384"/>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 </a:t>
              </a:r>
            </a:p>
          </p:txBody>
        </p:sp>
      </p:grpSp>
      <p:grpSp>
        <p:nvGrpSpPr>
          <p:cNvPr id="48155" name="Group 63"/>
          <p:cNvGrpSpPr>
            <a:grpSpLocks/>
          </p:cNvGrpSpPr>
          <p:nvPr/>
        </p:nvGrpSpPr>
        <p:grpSpPr bwMode="auto">
          <a:xfrm>
            <a:off x="6176963" y="4152900"/>
            <a:ext cx="3686175" cy="841375"/>
            <a:chOff x="3616" y="2616"/>
            <a:chExt cx="2144" cy="530"/>
          </a:xfrm>
        </p:grpSpPr>
        <p:sp>
          <p:nvSpPr>
            <p:cNvPr id="48186" name="Text Box 64"/>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{10,11,9,7,5,1,2} </a:t>
              </a:r>
            </a:p>
          </p:txBody>
        </p:sp>
        <p:sp>
          <p:nvSpPr>
            <p:cNvPr id="48187" name="Text Box 65"/>
            <p:cNvSpPr txBox="1">
              <a:spLocks noChangeArrowheads="1"/>
            </p:cNvSpPr>
            <p:nvPr/>
          </p:nvSpPr>
          <p:spPr bwMode="auto">
            <a:xfrm>
              <a:off x="4780" y="2616"/>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 </a:t>
              </a:r>
            </a:p>
          </p:txBody>
        </p:sp>
      </p:grpSp>
      <p:sp>
        <p:nvSpPr>
          <p:cNvPr id="48156" name="Line 66"/>
          <p:cNvSpPr>
            <a:spLocks noChangeShapeType="1"/>
          </p:cNvSpPr>
          <p:nvPr/>
        </p:nvSpPr>
        <p:spPr bwMode="auto">
          <a:xfrm flipH="1">
            <a:off x="1827213" y="3541713"/>
            <a:ext cx="1241425" cy="5143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57" name="Line 67"/>
          <p:cNvSpPr>
            <a:spLocks noChangeShapeType="1"/>
          </p:cNvSpPr>
          <p:nvPr/>
        </p:nvSpPr>
        <p:spPr bwMode="auto">
          <a:xfrm>
            <a:off x="3124200" y="3567113"/>
            <a:ext cx="584200" cy="838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58" name="Oval 68"/>
          <p:cNvSpPr>
            <a:spLocks noChangeArrowheads="1"/>
          </p:cNvSpPr>
          <p:nvPr/>
        </p:nvSpPr>
        <p:spPr bwMode="auto">
          <a:xfrm>
            <a:off x="1746250" y="4048125"/>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59" name="Oval 69"/>
          <p:cNvSpPr>
            <a:spLocks noChangeArrowheads="1"/>
          </p:cNvSpPr>
          <p:nvPr/>
        </p:nvSpPr>
        <p:spPr bwMode="auto">
          <a:xfrm>
            <a:off x="3627438" y="44196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0" name="Text Box 70"/>
          <p:cNvSpPr txBox="1">
            <a:spLocks noChangeArrowheads="1"/>
          </p:cNvSpPr>
          <p:nvPr/>
        </p:nvSpPr>
        <p:spPr bwMode="auto">
          <a:xfrm>
            <a:off x="1701800" y="416242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a:t>
            </a:r>
          </a:p>
        </p:txBody>
      </p:sp>
      <p:sp>
        <p:nvSpPr>
          <p:cNvPr id="48161" name="Text Box 71"/>
          <p:cNvSpPr txBox="1">
            <a:spLocks noChangeArrowheads="1"/>
          </p:cNvSpPr>
          <p:nvPr/>
        </p:nvSpPr>
        <p:spPr bwMode="auto">
          <a:xfrm>
            <a:off x="3348038" y="4637088"/>
            <a:ext cx="61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11</a:t>
            </a:r>
          </a:p>
        </p:txBody>
      </p:sp>
      <p:sp>
        <p:nvSpPr>
          <p:cNvPr id="48162" name="Line 72"/>
          <p:cNvSpPr>
            <a:spLocks noChangeShapeType="1"/>
          </p:cNvSpPr>
          <p:nvPr/>
        </p:nvSpPr>
        <p:spPr bwMode="auto">
          <a:xfrm flipV="1">
            <a:off x="2078038" y="3451225"/>
            <a:ext cx="655637" cy="28416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63" name="Line 73"/>
          <p:cNvSpPr>
            <a:spLocks noChangeShapeType="1"/>
          </p:cNvSpPr>
          <p:nvPr/>
        </p:nvSpPr>
        <p:spPr bwMode="auto">
          <a:xfrm flipH="1" flipV="1">
            <a:off x="3068638" y="3838575"/>
            <a:ext cx="238125" cy="41116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8164" name="Group 74"/>
          <p:cNvGrpSpPr>
            <a:grpSpLocks/>
          </p:cNvGrpSpPr>
          <p:nvPr/>
        </p:nvGrpSpPr>
        <p:grpSpPr bwMode="auto">
          <a:xfrm>
            <a:off x="1058863" y="1687513"/>
            <a:ext cx="893762" cy="1746250"/>
            <a:chOff x="632" y="1063"/>
            <a:chExt cx="520" cy="1100"/>
          </a:xfrm>
        </p:grpSpPr>
        <p:sp>
          <p:nvSpPr>
            <p:cNvPr id="48178" name="Line 75"/>
            <p:cNvSpPr>
              <a:spLocks noChangeShapeType="1"/>
            </p:cNvSpPr>
            <p:nvPr/>
          </p:nvSpPr>
          <p:spPr bwMode="auto">
            <a:xfrm>
              <a:off x="1047" y="1063"/>
              <a:ext cx="0" cy="39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9" name="Oval 76"/>
            <p:cNvSpPr>
              <a:spLocks noChangeArrowheads="1"/>
            </p:cNvSpPr>
            <p:nvPr/>
          </p:nvSpPr>
          <p:spPr bwMode="auto">
            <a:xfrm>
              <a:off x="983" y="1471"/>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80" name="Line 77"/>
            <p:cNvSpPr>
              <a:spLocks noChangeShapeType="1"/>
            </p:cNvSpPr>
            <p:nvPr/>
          </p:nvSpPr>
          <p:spPr bwMode="auto">
            <a:xfrm>
              <a:off x="1047" y="1559"/>
              <a:ext cx="0" cy="39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81" name="Oval 78"/>
            <p:cNvSpPr>
              <a:spLocks noChangeArrowheads="1"/>
            </p:cNvSpPr>
            <p:nvPr/>
          </p:nvSpPr>
          <p:spPr bwMode="auto">
            <a:xfrm>
              <a:off x="983" y="1967"/>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82" name="Text Box 79"/>
            <p:cNvSpPr txBox="1">
              <a:spLocks noChangeArrowheads="1"/>
            </p:cNvSpPr>
            <p:nvPr/>
          </p:nvSpPr>
          <p:spPr bwMode="auto">
            <a:xfrm>
              <a:off x="632" y="1379"/>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a:t>
              </a:r>
            </a:p>
          </p:txBody>
        </p:sp>
        <p:sp>
          <p:nvSpPr>
            <p:cNvPr id="48183" name="Text Box 80"/>
            <p:cNvSpPr txBox="1">
              <a:spLocks noChangeArrowheads="1"/>
            </p:cNvSpPr>
            <p:nvPr/>
          </p:nvSpPr>
          <p:spPr bwMode="auto">
            <a:xfrm>
              <a:off x="632" y="1875"/>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a:t>
              </a:r>
            </a:p>
          </p:txBody>
        </p:sp>
        <p:sp>
          <p:nvSpPr>
            <p:cNvPr id="48184" name="Line 81"/>
            <p:cNvSpPr>
              <a:spLocks noChangeShapeType="1"/>
            </p:cNvSpPr>
            <p:nvPr/>
          </p:nvSpPr>
          <p:spPr bwMode="auto">
            <a:xfrm flipV="1">
              <a:off x="909" y="1095"/>
              <a:ext cx="0" cy="26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85" name="Line 82"/>
            <p:cNvSpPr>
              <a:spLocks noChangeShapeType="1"/>
            </p:cNvSpPr>
            <p:nvPr/>
          </p:nvSpPr>
          <p:spPr bwMode="auto">
            <a:xfrm flipV="1">
              <a:off x="901" y="1606"/>
              <a:ext cx="0" cy="2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8165" name="Group 83"/>
          <p:cNvGrpSpPr>
            <a:grpSpLocks/>
          </p:cNvGrpSpPr>
          <p:nvPr/>
        </p:nvGrpSpPr>
        <p:grpSpPr bwMode="auto">
          <a:xfrm>
            <a:off x="6162675" y="4838700"/>
            <a:ext cx="3686175" cy="841375"/>
            <a:chOff x="3616" y="2616"/>
            <a:chExt cx="2144" cy="530"/>
          </a:xfrm>
        </p:grpSpPr>
        <p:sp>
          <p:nvSpPr>
            <p:cNvPr id="48176" name="Text Box 84"/>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dirty="0">
                  <a:latin typeface="Tahoma" pitchFamily="34" charset="0"/>
                  <a:ea typeface="宋体" pitchFamily="2" charset="-122"/>
                </a:rPr>
                <a:t>{13,</a:t>
              </a:r>
              <a:r>
                <a:rPr kumimoji="1" lang="zh-CN" altLang="en-US" sz="2400" b="0" dirty="0">
                  <a:solidFill>
                    <a:srgbClr val="FF0000"/>
                  </a:solidFill>
                  <a:latin typeface="Tahoma" pitchFamily="34" charset="0"/>
                  <a:ea typeface="宋体" pitchFamily="2" charset="-122"/>
                </a:rPr>
                <a:t>10</a:t>
              </a:r>
              <a:r>
                <a:rPr kumimoji="1" lang="zh-CN" altLang="en-US" sz="2400" b="0" dirty="0">
                  <a:latin typeface="Tahoma" pitchFamily="34" charset="0"/>
                  <a:ea typeface="宋体" pitchFamily="2" charset="-122"/>
                </a:rPr>
                <a:t>,11,9,7,5,2} </a:t>
              </a:r>
            </a:p>
          </p:txBody>
        </p:sp>
        <p:sp>
          <p:nvSpPr>
            <p:cNvPr id="48177" name="Text Box 85"/>
            <p:cNvSpPr txBox="1">
              <a:spLocks noChangeArrowheads="1"/>
            </p:cNvSpPr>
            <p:nvPr/>
          </p:nvSpPr>
          <p:spPr bwMode="auto">
            <a:xfrm>
              <a:off x="4780" y="2616"/>
              <a:ext cx="9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S,3,4,6,8,1,12} </a:t>
              </a:r>
            </a:p>
          </p:txBody>
        </p:sp>
      </p:grpSp>
      <p:grpSp>
        <p:nvGrpSpPr>
          <p:cNvPr id="48166" name="Group 86"/>
          <p:cNvGrpSpPr>
            <a:grpSpLocks/>
          </p:cNvGrpSpPr>
          <p:nvPr/>
        </p:nvGrpSpPr>
        <p:grpSpPr bwMode="auto">
          <a:xfrm>
            <a:off x="376238" y="3271838"/>
            <a:ext cx="1381125" cy="973137"/>
            <a:chOff x="235" y="2061"/>
            <a:chExt cx="803" cy="613"/>
          </a:xfrm>
        </p:grpSpPr>
        <p:sp>
          <p:nvSpPr>
            <p:cNvPr id="48172" name="Line 87"/>
            <p:cNvSpPr>
              <a:spLocks noChangeShapeType="1"/>
            </p:cNvSpPr>
            <p:nvPr/>
          </p:nvSpPr>
          <p:spPr bwMode="auto">
            <a:xfrm flipH="1">
              <a:off x="422" y="2061"/>
              <a:ext cx="600" cy="3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3" name="Line 88"/>
            <p:cNvSpPr>
              <a:spLocks noChangeShapeType="1"/>
            </p:cNvSpPr>
            <p:nvPr/>
          </p:nvSpPr>
          <p:spPr bwMode="auto">
            <a:xfrm>
              <a:off x="1038" y="2093"/>
              <a:ext cx="0" cy="4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4" name="Text Box 89"/>
            <p:cNvSpPr txBox="1">
              <a:spLocks noChangeArrowheads="1"/>
            </p:cNvSpPr>
            <p:nvPr/>
          </p:nvSpPr>
          <p:spPr bwMode="auto">
            <a:xfrm>
              <a:off x="235" y="2386"/>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solidFill>
                    <a:srgbClr val="FF0000"/>
                  </a:solidFill>
                  <a:latin typeface="Tahoma" pitchFamily="34" charset="0"/>
                  <a:ea typeface="宋体" pitchFamily="2" charset="-122"/>
                </a:rPr>
                <a:t>14</a:t>
              </a:r>
            </a:p>
          </p:txBody>
        </p:sp>
        <p:sp>
          <p:nvSpPr>
            <p:cNvPr id="48175" name="Line 90"/>
            <p:cNvSpPr>
              <a:spLocks noChangeShapeType="1"/>
            </p:cNvSpPr>
            <p:nvPr/>
          </p:nvSpPr>
          <p:spPr bwMode="auto">
            <a:xfrm flipV="1">
              <a:off x="325" y="2126"/>
              <a:ext cx="283" cy="1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48167" name="Line 91"/>
          <p:cNvSpPr>
            <a:spLocks noChangeShapeType="1"/>
          </p:cNvSpPr>
          <p:nvPr/>
        </p:nvSpPr>
        <p:spPr bwMode="auto">
          <a:xfrm flipH="1">
            <a:off x="2301875" y="3490913"/>
            <a:ext cx="14288" cy="231775"/>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8" name="Line 92"/>
          <p:cNvSpPr>
            <a:spLocks noChangeShapeType="1"/>
          </p:cNvSpPr>
          <p:nvPr/>
        </p:nvSpPr>
        <p:spPr bwMode="auto">
          <a:xfrm>
            <a:off x="2217738" y="3579813"/>
            <a:ext cx="265112" cy="128587"/>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9" name="Line 93"/>
          <p:cNvSpPr>
            <a:spLocks noChangeShapeType="1"/>
          </p:cNvSpPr>
          <p:nvPr/>
        </p:nvSpPr>
        <p:spPr bwMode="auto">
          <a:xfrm flipV="1">
            <a:off x="1890713" y="3376613"/>
            <a:ext cx="0" cy="360362"/>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70" name="Text Box 94"/>
          <p:cNvSpPr txBox="1">
            <a:spLocks noChangeArrowheads="1"/>
          </p:cNvSpPr>
          <p:nvPr/>
        </p:nvSpPr>
        <p:spPr bwMode="auto">
          <a:xfrm>
            <a:off x="1939925" y="5835650"/>
            <a:ext cx="5157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OPEN</a:t>
            </a:r>
            <a:r>
              <a:rPr kumimoji="1" lang="zh-CN" altLang="en-US" sz="2400" b="0">
                <a:latin typeface="Tahoma" pitchFamily="34" charset="0"/>
                <a:ea typeface="宋体" pitchFamily="2" charset="-122"/>
              </a:rPr>
              <a:t>表中的节点修改指针</a:t>
            </a:r>
          </a:p>
        </p:txBody>
      </p:sp>
      <p:sp>
        <p:nvSpPr>
          <p:cNvPr id="48171" name="Rectangle 95"/>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377825" y="342900"/>
            <a:ext cx="9528175" cy="5337175"/>
            <a:chOff x="163" y="216"/>
            <a:chExt cx="5541" cy="3362"/>
          </a:xfrm>
        </p:grpSpPr>
        <p:sp>
          <p:nvSpPr>
            <p:cNvPr id="49160" name="Oval 3"/>
            <p:cNvSpPr>
              <a:spLocks noChangeArrowheads="1"/>
            </p:cNvSpPr>
            <p:nvPr/>
          </p:nvSpPr>
          <p:spPr bwMode="auto">
            <a:xfrm>
              <a:off x="2480" y="960"/>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9161" name="Oval 4"/>
            <p:cNvSpPr>
              <a:spLocks noChangeArrowheads="1"/>
            </p:cNvSpPr>
            <p:nvPr/>
          </p:nvSpPr>
          <p:spPr bwMode="auto">
            <a:xfrm>
              <a:off x="3440" y="129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2" name="Oval 5"/>
            <p:cNvSpPr>
              <a:spLocks noChangeArrowheads="1"/>
            </p:cNvSpPr>
            <p:nvPr/>
          </p:nvSpPr>
          <p:spPr bwMode="auto">
            <a:xfrm>
              <a:off x="1692" y="480"/>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9163" name="Oval 6"/>
            <p:cNvSpPr>
              <a:spLocks noChangeArrowheads="1"/>
            </p:cNvSpPr>
            <p:nvPr/>
          </p:nvSpPr>
          <p:spPr bwMode="auto">
            <a:xfrm>
              <a:off x="924" y="960"/>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9164" name="Oval 7"/>
            <p:cNvSpPr>
              <a:spLocks noChangeArrowheads="1"/>
            </p:cNvSpPr>
            <p:nvPr/>
          </p:nvSpPr>
          <p:spPr bwMode="auto">
            <a:xfrm>
              <a:off x="1692" y="1440"/>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5" name="Line 8"/>
            <p:cNvSpPr>
              <a:spLocks noChangeShapeType="1"/>
            </p:cNvSpPr>
            <p:nvPr/>
          </p:nvSpPr>
          <p:spPr bwMode="auto">
            <a:xfrm flipH="1">
              <a:off x="1020" y="576"/>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9"/>
            <p:cNvSpPr>
              <a:spLocks noChangeShapeType="1"/>
            </p:cNvSpPr>
            <p:nvPr/>
          </p:nvSpPr>
          <p:spPr bwMode="auto">
            <a:xfrm>
              <a:off x="1740" y="576"/>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0"/>
            <p:cNvSpPr>
              <a:spLocks noChangeShapeType="1"/>
            </p:cNvSpPr>
            <p:nvPr/>
          </p:nvSpPr>
          <p:spPr bwMode="auto">
            <a:xfrm>
              <a:off x="1740" y="576"/>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Line 11"/>
            <p:cNvSpPr>
              <a:spLocks noChangeShapeType="1"/>
            </p:cNvSpPr>
            <p:nvPr/>
          </p:nvSpPr>
          <p:spPr bwMode="auto">
            <a:xfrm flipV="1">
              <a:off x="1020" y="576"/>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12"/>
            <p:cNvSpPr>
              <a:spLocks noChangeShapeType="1"/>
            </p:cNvSpPr>
            <p:nvPr/>
          </p:nvSpPr>
          <p:spPr bwMode="auto">
            <a:xfrm flipH="1" flipV="1">
              <a:off x="1980" y="576"/>
              <a:ext cx="48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3"/>
            <p:cNvSpPr>
              <a:spLocks noChangeShapeType="1"/>
            </p:cNvSpPr>
            <p:nvPr/>
          </p:nvSpPr>
          <p:spPr bwMode="auto">
            <a:xfrm flipH="1" flipV="1">
              <a:off x="1836" y="816"/>
              <a:ext cx="4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Text Box 14"/>
            <p:cNvSpPr txBox="1">
              <a:spLocks noChangeArrowheads="1"/>
            </p:cNvSpPr>
            <p:nvPr/>
          </p:nvSpPr>
          <p:spPr bwMode="auto">
            <a:xfrm>
              <a:off x="1788" y="134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sp>
          <p:nvSpPr>
            <p:cNvPr id="49172" name="Text Box 15"/>
            <p:cNvSpPr txBox="1">
              <a:spLocks noChangeArrowheads="1"/>
            </p:cNvSpPr>
            <p:nvPr/>
          </p:nvSpPr>
          <p:spPr bwMode="auto">
            <a:xfrm>
              <a:off x="1644" y="216"/>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S</a:t>
              </a:r>
            </a:p>
          </p:txBody>
        </p:sp>
        <p:sp>
          <p:nvSpPr>
            <p:cNvPr id="49173" name="Text Box 16"/>
            <p:cNvSpPr txBox="1">
              <a:spLocks noChangeArrowheads="1"/>
            </p:cNvSpPr>
            <p:nvPr/>
          </p:nvSpPr>
          <p:spPr bwMode="auto">
            <a:xfrm>
              <a:off x="659" y="870"/>
              <a:ext cx="3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a:t>
              </a:r>
            </a:p>
          </p:txBody>
        </p:sp>
        <p:sp>
          <p:nvSpPr>
            <p:cNvPr id="49174" name="Text Box 17"/>
            <p:cNvSpPr txBox="1">
              <a:spLocks noChangeArrowheads="1"/>
            </p:cNvSpPr>
            <p:nvPr/>
          </p:nvSpPr>
          <p:spPr bwMode="auto">
            <a:xfrm>
              <a:off x="2604" y="86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a:t>
              </a:r>
            </a:p>
          </p:txBody>
        </p:sp>
        <p:grpSp>
          <p:nvGrpSpPr>
            <p:cNvPr id="49175" name="Group 18"/>
            <p:cNvGrpSpPr>
              <a:grpSpLocks/>
            </p:cNvGrpSpPr>
            <p:nvPr/>
          </p:nvGrpSpPr>
          <p:grpSpPr bwMode="auto">
            <a:xfrm>
              <a:off x="3528" y="1472"/>
              <a:ext cx="1572" cy="300"/>
              <a:chOff x="3180" y="1896"/>
              <a:chExt cx="1572" cy="300"/>
            </a:xfrm>
          </p:grpSpPr>
          <p:sp>
            <p:nvSpPr>
              <p:cNvPr id="49247" name="Text Box 19"/>
              <p:cNvSpPr txBox="1">
                <a:spLocks noChangeArrowheads="1"/>
              </p:cNvSpPr>
              <p:nvPr/>
            </p:nvSpPr>
            <p:spPr bwMode="auto">
              <a:xfrm>
                <a:off x="3180" y="190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{1,2,3} </a:t>
                </a:r>
              </a:p>
            </p:txBody>
          </p:sp>
          <p:sp>
            <p:nvSpPr>
              <p:cNvPr id="49248" name="Text Box 20"/>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49176" name="Group 21"/>
            <p:cNvGrpSpPr>
              <a:grpSpLocks/>
            </p:cNvGrpSpPr>
            <p:nvPr/>
          </p:nvGrpSpPr>
          <p:grpSpPr bwMode="auto">
            <a:xfrm>
              <a:off x="3536" y="1712"/>
              <a:ext cx="1572" cy="300"/>
              <a:chOff x="3180" y="1896"/>
              <a:chExt cx="1572" cy="300"/>
            </a:xfrm>
          </p:grpSpPr>
          <p:sp>
            <p:nvSpPr>
              <p:cNvPr id="49245" name="Text Box 22"/>
              <p:cNvSpPr txBox="1">
                <a:spLocks noChangeArrowheads="1"/>
              </p:cNvSpPr>
              <p:nvPr/>
            </p:nvSpPr>
            <p:spPr bwMode="auto">
              <a:xfrm>
                <a:off x="3180" y="190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{3,1,2} </a:t>
                </a:r>
              </a:p>
            </p:txBody>
          </p:sp>
          <p:sp>
            <p:nvSpPr>
              <p:cNvPr id="49246" name="Text Box 23"/>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49177" name="Group 24"/>
            <p:cNvGrpSpPr>
              <a:grpSpLocks/>
            </p:cNvGrpSpPr>
            <p:nvPr/>
          </p:nvGrpSpPr>
          <p:grpSpPr bwMode="auto">
            <a:xfrm>
              <a:off x="3412" y="1020"/>
              <a:ext cx="2292" cy="516"/>
              <a:chOff x="3048" y="1164"/>
              <a:chExt cx="2292" cy="516"/>
            </a:xfrm>
          </p:grpSpPr>
          <p:sp>
            <p:nvSpPr>
              <p:cNvPr id="49241" name="Text Box 25"/>
              <p:cNvSpPr txBox="1">
                <a:spLocks noChangeArrowheads="1"/>
              </p:cNvSpPr>
              <p:nvPr/>
            </p:nvSpPr>
            <p:spPr bwMode="auto">
              <a:xfrm>
                <a:off x="3048" y="1188"/>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OPEN</a:t>
                </a:r>
              </a:p>
            </p:txBody>
          </p:sp>
          <p:sp>
            <p:nvSpPr>
              <p:cNvPr id="49242" name="Text Box 26"/>
              <p:cNvSpPr txBox="1">
                <a:spLocks noChangeArrowheads="1"/>
              </p:cNvSpPr>
              <p:nvPr/>
            </p:nvSpPr>
            <p:spPr bwMode="auto">
              <a:xfrm>
                <a:off x="4248" y="1164"/>
                <a:ext cx="1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CLOSE</a:t>
                </a:r>
              </a:p>
            </p:txBody>
          </p:sp>
          <p:sp>
            <p:nvSpPr>
              <p:cNvPr id="49243" name="Text Box 27"/>
              <p:cNvSpPr txBox="1">
                <a:spLocks noChangeArrowheads="1"/>
              </p:cNvSpPr>
              <p:nvPr/>
            </p:nvSpPr>
            <p:spPr bwMode="auto">
              <a:xfrm>
                <a:off x="3168" y="139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sp>
            <p:nvSpPr>
              <p:cNvPr id="49244" name="Text Box 28"/>
              <p:cNvSpPr txBox="1">
                <a:spLocks noChangeArrowheads="1"/>
              </p:cNvSpPr>
              <p:nvPr/>
            </p:nvSpPr>
            <p:spPr bwMode="auto">
              <a:xfrm>
                <a:off x="4368" y="1368"/>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  </a:t>
                </a:r>
              </a:p>
            </p:txBody>
          </p:sp>
        </p:grpSp>
        <p:sp>
          <p:nvSpPr>
            <p:cNvPr id="49178" name="Text Box 29"/>
            <p:cNvSpPr txBox="1">
              <a:spLocks noChangeArrowheads="1"/>
            </p:cNvSpPr>
            <p:nvPr/>
          </p:nvSpPr>
          <p:spPr bwMode="auto">
            <a:xfrm>
              <a:off x="1788" y="133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grpSp>
          <p:nvGrpSpPr>
            <p:cNvPr id="49179" name="Group 30"/>
            <p:cNvGrpSpPr>
              <a:grpSpLocks/>
            </p:cNvGrpSpPr>
            <p:nvPr/>
          </p:nvGrpSpPr>
          <p:grpSpPr bwMode="auto">
            <a:xfrm>
              <a:off x="2480" y="1008"/>
              <a:ext cx="1008" cy="716"/>
              <a:chOff x="2552" y="1008"/>
              <a:chExt cx="1008" cy="716"/>
            </a:xfrm>
          </p:grpSpPr>
          <p:sp>
            <p:nvSpPr>
              <p:cNvPr id="49234" name="Oval 31"/>
              <p:cNvSpPr>
                <a:spLocks noChangeArrowheads="1"/>
              </p:cNvSpPr>
              <p:nvPr/>
            </p:nvSpPr>
            <p:spPr bwMode="auto">
              <a:xfrm>
                <a:off x="2552" y="1536"/>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9235" name="Line 32"/>
              <p:cNvSpPr>
                <a:spLocks noChangeShapeType="1"/>
              </p:cNvSpPr>
              <p:nvPr/>
            </p:nvSpPr>
            <p:spPr bwMode="auto">
              <a:xfrm>
                <a:off x="2600" y="10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6" name="Line 33"/>
              <p:cNvSpPr>
                <a:spLocks noChangeShapeType="1"/>
              </p:cNvSpPr>
              <p:nvPr/>
            </p:nvSpPr>
            <p:spPr bwMode="auto">
              <a:xfrm flipH="1" flipV="1">
                <a:off x="2648" y="100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7" name="Line 34"/>
              <p:cNvSpPr>
                <a:spLocks noChangeShapeType="1"/>
              </p:cNvSpPr>
              <p:nvPr/>
            </p:nvSpPr>
            <p:spPr bwMode="auto">
              <a:xfrm flipH="1" flipV="1">
                <a:off x="2984" y="100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8" name="Line 35"/>
              <p:cNvSpPr>
                <a:spLocks noChangeShapeType="1"/>
              </p:cNvSpPr>
              <p:nvPr/>
            </p:nvSpPr>
            <p:spPr bwMode="auto">
              <a:xfrm flipV="1">
                <a:off x="2696" y="11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9" name="Text Box 36"/>
              <p:cNvSpPr txBox="1">
                <a:spLocks noChangeArrowheads="1"/>
              </p:cNvSpPr>
              <p:nvPr/>
            </p:nvSpPr>
            <p:spPr bwMode="auto">
              <a:xfrm>
                <a:off x="2636" y="14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a:t>
                </a:r>
              </a:p>
            </p:txBody>
          </p:sp>
          <p:sp>
            <p:nvSpPr>
              <p:cNvPr id="49240" name="Text Box 37"/>
              <p:cNvSpPr txBox="1">
                <a:spLocks noChangeArrowheads="1"/>
              </p:cNvSpPr>
              <p:nvPr/>
            </p:nvSpPr>
            <p:spPr bwMode="auto">
              <a:xfrm>
                <a:off x="3284" y="131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5</a:t>
                </a:r>
              </a:p>
            </p:txBody>
          </p:sp>
        </p:grpSp>
        <p:grpSp>
          <p:nvGrpSpPr>
            <p:cNvPr id="49180" name="Group 38"/>
            <p:cNvGrpSpPr>
              <a:grpSpLocks/>
            </p:cNvGrpSpPr>
            <p:nvPr/>
          </p:nvGrpSpPr>
          <p:grpSpPr bwMode="auto">
            <a:xfrm>
              <a:off x="3544" y="1936"/>
              <a:ext cx="1710" cy="300"/>
              <a:chOff x="3616" y="1936"/>
              <a:chExt cx="1710" cy="300"/>
            </a:xfrm>
          </p:grpSpPr>
          <p:sp>
            <p:nvSpPr>
              <p:cNvPr id="49232" name="Text Box 39"/>
              <p:cNvSpPr txBox="1">
                <a:spLocks noChangeArrowheads="1"/>
              </p:cNvSpPr>
              <p:nvPr/>
            </p:nvSpPr>
            <p:spPr bwMode="auto">
              <a:xfrm>
                <a:off x="3616" y="1948"/>
                <a:ext cx="9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{4,5,1,2} </a:t>
                </a:r>
              </a:p>
            </p:txBody>
          </p:sp>
          <p:sp>
            <p:nvSpPr>
              <p:cNvPr id="49233" name="Text Box 40"/>
              <p:cNvSpPr txBox="1">
                <a:spLocks noChangeArrowheads="1"/>
              </p:cNvSpPr>
              <p:nvPr/>
            </p:nvSpPr>
            <p:spPr bwMode="auto">
              <a:xfrm>
                <a:off x="4780" y="1936"/>
                <a:ext cx="5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 </a:t>
                </a:r>
              </a:p>
            </p:txBody>
          </p:sp>
        </p:grpSp>
        <p:grpSp>
          <p:nvGrpSpPr>
            <p:cNvPr id="49181" name="Group 41"/>
            <p:cNvGrpSpPr>
              <a:grpSpLocks/>
            </p:cNvGrpSpPr>
            <p:nvPr/>
          </p:nvGrpSpPr>
          <p:grpSpPr bwMode="auto">
            <a:xfrm>
              <a:off x="2488" y="1608"/>
              <a:ext cx="1008" cy="716"/>
              <a:chOff x="2552" y="1008"/>
              <a:chExt cx="1008" cy="716"/>
            </a:xfrm>
          </p:grpSpPr>
          <p:sp>
            <p:nvSpPr>
              <p:cNvPr id="49225" name="Oval 42"/>
              <p:cNvSpPr>
                <a:spLocks noChangeArrowheads="1"/>
              </p:cNvSpPr>
              <p:nvPr/>
            </p:nvSpPr>
            <p:spPr bwMode="auto">
              <a:xfrm>
                <a:off x="2552" y="1536"/>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49226" name="Line 43"/>
              <p:cNvSpPr>
                <a:spLocks noChangeShapeType="1"/>
              </p:cNvSpPr>
              <p:nvPr/>
            </p:nvSpPr>
            <p:spPr bwMode="auto">
              <a:xfrm>
                <a:off x="2600" y="10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7" name="Line 44"/>
              <p:cNvSpPr>
                <a:spLocks noChangeShapeType="1"/>
              </p:cNvSpPr>
              <p:nvPr/>
            </p:nvSpPr>
            <p:spPr bwMode="auto">
              <a:xfrm flipH="1" flipV="1">
                <a:off x="2648" y="100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8" name="Line 45"/>
              <p:cNvSpPr>
                <a:spLocks noChangeShapeType="1"/>
              </p:cNvSpPr>
              <p:nvPr/>
            </p:nvSpPr>
            <p:spPr bwMode="auto">
              <a:xfrm flipH="1" flipV="1">
                <a:off x="2984" y="100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9" name="Line 46"/>
              <p:cNvSpPr>
                <a:spLocks noChangeShapeType="1"/>
              </p:cNvSpPr>
              <p:nvPr/>
            </p:nvSpPr>
            <p:spPr bwMode="auto">
              <a:xfrm flipV="1">
                <a:off x="2696" y="11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0" name="Text Box 47"/>
              <p:cNvSpPr txBox="1">
                <a:spLocks noChangeArrowheads="1"/>
              </p:cNvSpPr>
              <p:nvPr/>
            </p:nvSpPr>
            <p:spPr bwMode="auto">
              <a:xfrm>
                <a:off x="2636" y="14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a:t>
                </a:r>
              </a:p>
            </p:txBody>
          </p:sp>
          <p:sp>
            <p:nvSpPr>
              <p:cNvPr id="49231" name="Text Box 48"/>
              <p:cNvSpPr txBox="1">
                <a:spLocks noChangeArrowheads="1"/>
              </p:cNvSpPr>
              <p:nvPr/>
            </p:nvSpPr>
            <p:spPr bwMode="auto">
              <a:xfrm>
                <a:off x="3284" y="131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7</a:t>
                </a:r>
              </a:p>
            </p:txBody>
          </p:sp>
        </p:grpSp>
        <p:grpSp>
          <p:nvGrpSpPr>
            <p:cNvPr id="49182" name="Group 49"/>
            <p:cNvGrpSpPr>
              <a:grpSpLocks/>
            </p:cNvGrpSpPr>
            <p:nvPr/>
          </p:nvGrpSpPr>
          <p:grpSpPr bwMode="auto">
            <a:xfrm>
              <a:off x="3544" y="2160"/>
              <a:ext cx="1905" cy="300"/>
              <a:chOff x="3616" y="2160"/>
              <a:chExt cx="1905" cy="300"/>
            </a:xfrm>
          </p:grpSpPr>
          <p:sp>
            <p:nvSpPr>
              <p:cNvPr id="49223" name="Text Box 50"/>
              <p:cNvSpPr txBox="1">
                <a:spLocks noChangeArrowheads="1"/>
              </p:cNvSpPr>
              <p:nvPr/>
            </p:nvSpPr>
            <p:spPr bwMode="auto">
              <a:xfrm>
                <a:off x="3616" y="2172"/>
                <a:ext cx="1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{6,7,5,1,2} </a:t>
                </a:r>
              </a:p>
            </p:txBody>
          </p:sp>
          <p:sp>
            <p:nvSpPr>
              <p:cNvPr id="49224" name="Text Box 51"/>
              <p:cNvSpPr txBox="1">
                <a:spLocks noChangeArrowheads="1"/>
              </p:cNvSpPr>
              <p:nvPr/>
            </p:nvSpPr>
            <p:spPr bwMode="auto">
              <a:xfrm>
                <a:off x="4780" y="2160"/>
                <a:ext cx="7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 </a:t>
                </a:r>
              </a:p>
            </p:txBody>
          </p:sp>
        </p:grpSp>
        <p:grpSp>
          <p:nvGrpSpPr>
            <p:cNvPr id="49183" name="Group 52"/>
            <p:cNvGrpSpPr>
              <a:grpSpLocks/>
            </p:cNvGrpSpPr>
            <p:nvPr/>
          </p:nvGrpSpPr>
          <p:grpSpPr bwMode="auto">
            <a:xfrm>
              <a:off x="1706" y="2044"/>
              <a:ext cx="1759" cy="881"/>
              <a:chOff x="1778" y="2044"/>
              <a:chExt cx="1759" cy="881"/>
            </a:xfrm>
          </p:grpSpPr>
          <p:sp>
            <p:nvSpPr>
              <p:cNvPr id="49215" name="Line 53"/>
              <p:cNvSpPr>
                <a:spLocks noChangeShapeType="1"/>
              </p:cNvSpPr>
              <p:nvPr/>
            </p:nvSpPr>
            <p:spPr bwMode="auto">
              <a:xfrm flipH="1">
                <a:off x="1858" y="2199"/>
                <a:ext cx="69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16" name="Line 54"/>
              <p:cNvSpPr>
                <a:spLocks noChangeShapeType="1"/>
              </p:cNvSpPr>
              <p:nvPr/>
            </p:nvSpPr>
            <p:spPr bwMode="auto">
              <a:xfrm>
                <a:off x="2637" y="2223"/>
                <a:ext cx="787" cy="36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17" name="Line 55"/>
              <p:cNvSpPr>
                <a:spLocks noChangeShapeType="1"/>
              </p:cNvSpPr>
              <p:nvPr/>
            </p:nvSpPr>
            <p:spPr bwMode="auto">
              <a:xfrm>
                <a:off x="2028" y="2044"/>
                <a:ext cx="3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218" name="Line 56"/>
              <p:cNvSpPr>
                <a:spLocks noChangeShapeType="1"/>
              </p:cNvSpPr>
              <p:nvPr/>
            </p:nvSpPr>
            <p:spPr bwMode="auto">
              <a:xfrm flipH="1" flipV="1">
                <a:off x="2959" y="2206"/>
                <a:ext cx="341" cy="1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219" name="Text Box 57"/>
              <p:cNvSpPr txBox="1">
                <a:spLocks noChangeArrowheads="1"/>
              </p:cNvSpPr>
              <p:nvPr/>
            </p:nvSpPr>
            <p:spPr bwMode="auto">
              <a:xfrm>
                <a:off x="1923" y="2255"/>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a:t>
                </a:r>
              </a:p>
            </p:txBody>
          </p:sp>
          <p:sp>
            <p:nvSpPr>
              <p:cNvPr id="49220" name="Text Box 58"/>
              <p:cNvSpPr txBox="1">
                <a:spLocks noChangeArrowheads="1"/>
              </p:cNvSpPr>
              <p:nvPr/>
            </p:nvSpPr>
            <p:spPr bwMode="auto">
              <a:xfrm>
                <a:off x="3123" y="2637"/>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9</a:t>
                </a:r>
              </a:p>
            </p:txBody>
          </p:sp>
          <p:sp>
            <p:nvSpPr>
              <p:cNvPr id="49221" name="Oval 59"/>
              <p:cNvSpPr>
                <a:spLocks noChangeArrowheads="1"/>
              </p:cNvSpPr>
              <p:nvPr/>
            </p:nvSpPr>
            <p:spPr bwMode="auto">
              <a:xfrm>
                <a:off x="3424" y="258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22" name="Oval 60"/>
              <p:cNvSpPr>
                <a:spLocks noChangeArrowheads="1"/>
              </p:cNvSpPr>
              <p:nvPr/>
            </p:nvSpPr>
            <p:spPr bwMode="auto">
              <a:xfrm>
                <a:off x="1778" y="2161"/>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9184" name="Group 61"/>
            <p:cNvGrpSpPr>
              <a:grpSpLocks/>
            </p:cNvGrpSpPr>
            <p:nvPr/>
          </p:nvGrpSpPr>
          <p:grpSpPr bwMode="auto">
            <a:xfrm>
              <a:off x="3544" y="2384"/>
              <a:ext cx="2144" cy="300"/>
              <a:chOff x="3616" y="2384"/>
              <a:chExt cx="2144" cy="300"/>
            </a:xfrm>
          </p:grpSpPr>
          <p:sp>
            <p:nvSpPr>
              <p:cNvPr id="49213" name="Text Box 62"/>
              <p:cNvSpPr txBox="1">
                <a:spLocks noChangeArrowheads="1"/>
              </p:cNvSpPr>
              <p:nvPr/>
            </p:nvSpPr>
            <p:spPr bwMode="auto">
              <a:xfrm>
                <a:off x="3616" y="2396"/>
                <a:ext cx="1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{8,9,7,5,1,2} </a:t>
                </a:r>
              </a:p>
            </p:txBody>
          </p:sp>
          <p:sp>
            <p:nvSpPr>
              <p:cNvPr id="49214" name="Text Box 63"/>
              <p:cNvSpPr txBox="1">
                <a:spLocks noChangeArrowheads="1"/>
              </p:cNvSpPr>
              <p:nvPr/>
            </p:nvSpPr>
            <p:spPr bwMode="auto">
              <a:xfrm>
                <a:off x="4780" y="2384"/>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 </a:t>
                </a:r>
              </a:p>
            </p:txBody>
          </p:sp>
        </p:grpSp>
        <p:grpSp>
          <p:nvGrpSpPr>
            <p:cNvPr id="49185" name="Group 64"/>
            <p:cNvGrpSpPr>
              <a:grpSpLocks/>
            </p:cNvGrpSpPr>
            <p:nvPr/>
          </p:nvGrpSpPr>
          <p:grpSpPr bwMode="auto">
            <a:xfrm>
              <a:off x="3536" y="2616"/>
              <a:ext cx="2144" cy="530"/>
              <a:chOff x="3616" y="2616"/>
              <a:chExt cx="2144" cy="530"/>
            </a:xfrm>
          </p:grpSpPr>
          <p:sp>
            <p:nvSpPr>
              <p:cNvPr id="49211" name="Text Box 65"/>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{10,11,9,7,5,1,2} </a:t>
                </a:r>
              </a:p>
            </p:txBody>
          </p:sp>
          <p:sp>
            <p:nvSpPr>
              <p:cNvPr id="49212" name="Text Box 66"/>
              <p:cNvSpPr txBox="1">
                <a:spLocks noChangeArrowheads="1"/>
              </p:cNvSpPr>
              <p:nvPr/>
            </p:nvSpPr>
            <p:spPr bwMode="auto">
              <a:xfrm>
                <a:off x="4780" y="2616"/>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 </a:t>
                </a:r>
              </a:p>
            </p:txBody>
          </p:sp>
        </p:grpSp>
        <p:sp>
          <p:nvSpPr>
            <p:cNvPr id="49186" name="Line 67"/>
            <p:cNvSpPr>
              <a:spLocks noChangeShapeType="1"/>
            </p:cNvSpPr>
            <p:nvPr/>
          </p:nvSpPr>
          <p:spPr bwMode="auto">
            <a:xfrm flipH="1">
              <a:off x="1007" y="2231"/>
              <a:ext cx="722" cy="32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7" name="Line 68"/>
            <p:cNvSpPr>
              <a:spLocks noChangeShapeType="1"/>
            </p:cNvSpPr>
            <p:nvPr/>
          </p:nvSpPr>
          <p:spPr bwMode="auto">
            <a:xfrm>
              <a:off x="1761" y="2247"/>
              <a:ext cx="340"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8" name="Oval 69"/>
            <p:cNvSpPr>
              <a:spLocks noChangeArrowheads="1"/>
            </p:cNvSpPr>
            <p:nvPr/>
          </p:nvSpPr>
          <p:spPr bwMode="auto">
            <a:xfrm>
              <a:off x="960" y="2550"/>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9" name="Oval 70"/>
            <p:cNvSpPr>
              <a:spLocks noChangeArrowheads="1"/>
            </p:cNvSpPr>
            <p:nvPr/>
          </p:nvSpPr>
          <p:spPr bwMode="auto">
            <a:xfrm>
              <a:off x="2054" y="278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0" name="Text Box 71"/>
            <p:cNvSpPr txBox="1">
              <a:spLocks noChangeArrowheads="1"/>
            </p:cNvSpPr>
            <p:nvPr/>
          </p:nvSpPr>
          <p:spPr bwMode="auto">
            <a:xfrm>
              <a:off x="934" y="262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a:t>
              </a:r>
            </a:p>
          </p:txBody>
        </p:sp>
        <p:sp>
          <p:nvSpPr>
            <p:cNvPr id="49191" name="Text Box 72"/>
            <p:cNvSpPr txBox="1">
              <a:spLocks noChangeArrowheads="1"/>
            </p:cNvSpPr>
            <p:nvPr/>
          </p:nvSpPr>
          <p:spPr bwMode="auto">
            <a:xfrm>
              <a:off x="1891" y="2921"/>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11</a:t>
              </a:r>
            </a:p>
          </p:txBody>
        </p:sp>
        <p:sp>
          <p:nvSpPr>
            <p:cNvPr id="49192" name="Line 73"/>
            <p:cNvSpPr>
              <a:spLocks noChangeShapeType="1"/>
            </p:cNvSpPr>
            <p:nvPr/>
          </p:nvSpPr>
          <p:spPr bwMode="auto">
            <a:xfrm flipH="1" flipV="1">
              <a:off x="1729" y="2418"/>
              <a:ext cx="138" cy="25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9193" name="Group 74"/>
            <p:cNvGrpSpPr>
              <a:grpSpLocks/>
            </p:cNvGrpSpPr>
            <p:nvPr/>
          </p:nvGrpSpPr>
          <p:grpSpPr bwMode="auto">
            <a:xfrm>
              <a:off x="560" y="1063"/>
              <a:ext cx="520" cy="1100"/>
              <a:chOff x="632" y="1063"/>
              <a:chExt cx="520" cy="1100"/>
            </a:xfrm>
          </p:grpSpPr>
          <p:sp>
            <p:nvSpPr>
              <p:cNvPr id="49203" name="Line 75"/>
              <p:cNvSpPr>
                <a:spLocks noChangeShapeType="1"/>
              </p:cNvSpPr>
              <p:nvPr/>
            </p:nvSpPr>
            <p:spPr bwMode="auto">
              <a:xfrm>
                <a:off x="1047" y="1063"/>
                <a:ext cx="0" cy="39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4" name="Oval 76"/>
              <p:cNvSpPr>
                <a:spLocks noChangeArrowheads="1"/>
              </p:cNvSpPr>
              <p:nvPr/>
            </p:nvSpPr>
            <p:spPr bwMode="auto">
              <a:xfrm>
                <a:off x="983" y="1471"/>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5" name="Line 77"/>
              <p:cNvSpPr>
                <a:spLocks noChangeShapeType="1"/>
              </p:cNvSpPr>
              <p:nvPr/>
            </p:nvSpPr>
            <p:spPr bwMode="auto">
              <a:xfrm>
                <a:off x="1047" y="1559"/>
                <a:ext cx="0" cy="39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6" name="Oval 78"/>
              <p:cNvSpPr>
                <a:spLocks noChangeArrowheads="1"/>
              </p:cNvSpPr>
              <p:nvPr/>
            </p:nvSpPr>
            <p:spPr bwMode="auto">
              <a:xfrm>
                <a:off x="983" y="1967"/>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7" name="Text Box 79"/>
              <p:cNvSpPr txBox="1">
                <a:spLocks noChangeArrowheads="1"/>
              </p:cNvSpPr>
              <p:nvPr/>
            </p:nvSpPr>
            <p:spPr bwMode="auto">
              <a:xfrm>
                <a:off x="632" y="1379"/>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a:t>
                </a:r>
              </a:p>
            </p:txBody>
          </p:sp>
          <p:sp>
            <p:nvSpPr>
              <p:cNvPr id="49208" name="Text Box 80"/>
              <p:cNvSpPr txBox="1">
                <a:spLocks noChangeArrowheads="1"/>
              </p:cNvSpPr>
              <p:nvPr/>
            </p:nvSpPr>
            <p:spPr bwMode="auto">
              <a:xfrm>
                <a:off x="632" y="1875"/>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a:t>
                </a:r>
              </a:p>
            </p:txBody>
          </p:sp>
          <p:sp>
            <p:nvSpPr>
              <p:cNvPr id="49209" name="Line 81"/>
              <p:cNvSpPr>
                <a:spLocks noChangeShapeType="1"/>
              </p:cNvSpPr>
              <p:nvPr/>
            </p:nvSpPr>
            <p:spPr bwMode="auto">
              <a:xfrm flipV="1">
                <a:off x="909" y="1095"/>
                <a:ext cx="0" cy="26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210" name="Line 82"/>
              <p:cNvSpPr>
                <a:spLocks noChangeShapeType="1"/>
              </p:cNvSpPr>
              <p:nvPr/>
            </p:nvSpPr>
            <p:spPr bwMode="auto">
              <a:xfrm flipV="1">
                <a:off x="901" y="1606"/>
                <a:ext cx="0" cy="2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194" name="Group 83"/>
            <p:cNvGrpSpPr>
              <a:grpSpLocks/>
            </p:cNvGrpSpPr>
            <p:nvPr/>
          </p:nvGrpSpPr>
          <p:grpSpPr bwMode="auto">
            <a:xfrm>
              <a:off x="3528" y="3048"/>
              <a:ext cx="2144" cy="530"/>
              <a:chOff x="3616" y="2616"/>
              <a:chExt cx="2144" cy="530"/>
            </a:xfrm>
          </p:grpSpPr>
          <p:sp>
            <p:nvSpPr>
              <p:cNvPr id="49201" name="Text Box 84"/>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{13,10,11,9,7,5,</a:t>
                </a:r>
                <a:r>
                  <a:rPr kumimoji="1" lang="zh-CN" altLang="en-US" sz="2400" b="0">
                    <a:solidFill>
                      <a:srgbClr val="FF0000"/>
                    </a:solidFill>
                    <a:latin typeface="Tahoma" pitchFamily="34" charset="0"/>
                    <a:ea typeface="宋体" pitchFamily="2" charset="-122"/>
                  </a:rPr>
                  <a:t>2</a:t>
                </a:r>
                <a:r>
                  <a:rPr kumimoji="1" lang="zh-CN" altLang="en-US" sz="2400" b="0">
                    <a:latin typeface="Tahoma" pitchFamily="34" charset="0"/>
                    <a:ea typeface="宋体" pitchFamily="2" charset="-122"/>
                  </a:rPr>
                  <a:t>} </a:t>
                </a:r>
              </a:p>
            </p:txBody>
          </p:sp>
          <p:sp>
            <p:nvSpPr>
              <p:cNvPr id="49202" name="Text Box 85"/>
              <p:cNvSpPr txBox="1">
                <a:spLocks noChangeArrowheads="1"/>
              </p:cNvSpPr>
              <p:nvPr/>
            </p:nvSpPr>
            <p:spPr bwMode="auto">
              <a:xfrm>
                <a:off x="4780" y="2616"/>
                <a:ext cx="9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S,3,4,6,8,1,12} </a:t>
                </a:r>
              </a:p>
            </p:txBody>
          </p:sp>
        </p:grpSp>
        <p:grpSp>
          <p:nvGrpSpPr>
            <p:cNvPr id="49195" name="Group 86"/>
            <p:cNvGrpSpPr>
              <a:grpSpLocks/>
            </p:cNvGrpSpPr>
            <p:nvPr/>
          </p:nvGrpSpPr>
          <p:grpSpPr bwMode="auto">
            <a:xfrm>
              <a:off x="163" y="2061"/>
              <a:ext cx="803" cy="613"/>
              <a:chOff x="235" y="2061"/>
              <a:chExt cx="803" cy="613"/>
            </a:xfrm>
          </p:grpSpPr>
          <p:sp>
            <p:nvSpPr>
              <p:cNvPr id="49197" name="Line 87"/>
              <p:cNvSpPr>
                <a:spLocks noChangeShapeType="1"/>
              </p:cNvSpPr>
              <p:nvPr/>
            </p:nvSpPr>
            <p:spPr bwMode="auto">
              <a:xfrm flipH="1">
                <a:off x="422" y="2061"/>
                <a:ext cx="600" cy="3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8" name="Line 88"/>
              <p:cNvSpPr>
                <a:spLocks noChangeShapeType="1"/>
              </p:cNvSpPr>
              <p:nvPr/>
            </p:nvSpPr>
            <p:spPr bwMode="auto">
              <a:xfrm>
                <a:off x="1038" y="2093"/>
                <a:ext cx="0" cy="4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9" name="Text Box 89"/>
              <p:cNvSpPr txBox="1">
                <a:spLocks noChangeArrowheads="1"/>
              </p:cNvSpPr>
              <p:nvPr/>
            </p:nvSpPr>
            <p:spPr bwMode="auto">
              <a:xfrm>
                <a:off x="235" y="2386"/>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solidFill>
                      <a:srgbClr val="FF0000"/>
                    </a:solidFill>
                    <a:latin typeface="Tahoma" pitchFamily="34" charset="0"/>
                    <a:ea typeface="宋体" pitchFamily="2" charset="-122"/>
                  </a:rPr>
                  <a:t>14</a:t>
                </a:r>
              </a:p>
            </p:txBody>
          </p:sp>
          <p:sp>
            <p:nvSpPr>
              <p:cNvPr id="49200" name="Line 90"/>
              <p:cNvSpPr>
                <a:spLocks noChangeShapeType="1"/>
              </p:cNvSpPr>
              <p:nvPr/>
            </p:nvSpPr>
            <p:spPr bwMode="auto">
              <a:xfrm flipV="1">
                <a:off x="325" y="2126"/>
                <a:ext cx="283" cy="1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49196" name="Line 91"/>
            <p:cNvSpPr>
              <a:spLocks noChangeShapeType="1"/>
            </p:cNvSpPr>
            <p:nvPr/>
          </p:nvSpPr>
          <p:spPr bwMode="auto">
            <a:xfrm flipV="1">
              <a:off x="1044" y="2127"/>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Group 92"/>
          <p:cNvGrpSpPr>
            <a:grpSpLocks/>
          </p:cNvGrpSpPr>
          <p:nvPr/>
        </p:nvGrpSpPr>
        <p:grpSpPr bwMode="auto">
          <a:xfrm>
            <a:off x="6067425" y="5588000"/>
            <a:ext cx="3687763" cy="841375"/>
            <a:chOff x="3616" y="2616"/>
            <a:chExt cx="2144" cy="530"/>
          </a:xfrm>
        </p:grpSpPr>
        <p:sp>
          <p:nvSpPr>
            <p:cNvPr id="49158" name="Text Box 93"/>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{13,10,11,9,7,5} </a:t>
              </a:r>
            </a:p>
          </p:txBody>
        </p:sp>
        <p:sp>
          <p:nvSpPr>
            <p:cNvPr id="49159" name="Text Box 94"/>
            <p:cNvSpPr txBox="1">
              <a:spLocks noChangeArrowheads="1"/>
            </p:cNvSpPr>
            <p:nvPr/>
          </p:nvSpPr>
          <p:spPr bwMode="auto">
            <a:xfrm>
              <a:off x="4780" y="2616"/>
              <a:ext cx="9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S,3,4,6,8,1,12,</a:t>
              </a:r>
              <a:r>
                <a:rPr kumimoji="1" lang="en-US" altLang="zh-CN" sz="2400" b="0">
                  <a:solidFill>
                    <a:srgbClr val="FF0000"/>
                  </a:solidFill>
                  <a:latin typeface="Tahoma" pitchFamily="34" charset="0"/>
                  <a:ea typeface="宋体" pitchFamily="2" charset="-122"/>
                </a:rPr>
                <a:t>2</a:t>
              </a:r>
              <a:r>
                <a:rPr kumimoji="1" lang="en-US" altLang="zh-CN" sz="2400" b="0">
                  <a:latin typeface="Tahoma" pitchFamily="34" charset="0"/>
                  <a:ea typeface="宋体" pitchFamily="2" charset="-122"/>
                </a:rPr>
                <a:t>} </a:t>
              </a:r>
            </a:p>
          </p:txBody>
        </p:sp>
      </p:grpSp>
      <p:sp>
        <p:nvSpPr>
          <p:cNvPr id="981087" name="Line 95"/>
          <p:cNvSpPr>
            <a:spLocks noChangeShapeType="1"/>
          </p:cNvSpPr>
          <p:nvPr/>
        </p:nvSpPr>
        <p:spPr bwMode="auto">
          <a:xfrm>
            <a:off x="3081338" y="2446338"/>
            <a:ext cx="0" cy="9540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57" name="Rectangle 9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81087"/>
                                        </p:tgtEl>
                                        <p:attrNameLst>
                                          <p:attrName>style.visibility</p:attrName>
                                        </p:attrNameLst>
                                      </p:cBhvr>
                                      <p:to>
                                        <p:strVal val="visible"/>
                                      </p:to>
                                    </p:set>
                                    <p:animEffect transition="in" filter="checkerboard(down)">
                                      <p:cBhvr>
                                        <p:cTn id="7" dur="500"/>
                                        <p:tgtEl>
                                          <p:spTgt spid="981087"/>
                                        </p:tgtEl>
                                      </p:cBhvr>
                                    </p:animEffect>
                                  </p:childTnLst>
                                </p:cTn>
                              </p:par>
                            </p:childTnLst>
                          </p:cTn>
                        </p:par>
                        <p:par>
                          <p:cTn id="8" fill="hold" nodeType="afterGroup">
                            <p:stCondLst>
                              <p:cond delay="500"/>
                            </p:stCondLst>
                            <p:childTnLst>
                              <p:par>
                                <p:cTn id="9" presetID="5" presetClass="entr" presetSubtype="5"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checkerboard(down)">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08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2"/>
          <p:cNvSpPr>
            <a:spLocks noChangeArrowheads="1"/>
          </p:cNvSpPr>
          <p:nvPr/>
        </p:nvSpPr>
        <p:spPr bwMode="auto">
          <a:xfrm>
            <a:off x="4360863" y="1524000"/>
            <a:ext cx="1651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0179" name="Oval 3"/>
          <p:cNvSpPr>
            <a:spLocks noChangeArrowheads="1"/>
          </p:cNvSpPr>
          <p:nvPr/>
        </p:nvSpPr>
        <p:spPr bwMode="auto">
          <a:xfrm>
            <a:off x="6011863" y="20574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180" name="Oval 4"/>
          <p:cNvSpPr>
            <a:spLocks noChangeArrowheads="1"/>
          </p:cNvSpPr>
          <p:nvPr/>
        </p:nvSpPr>
        <p:spPr bwMode="auto">
          <a:xfrm>
            <a:off x="3005138" y="762000"/>
            <a:ext cx="1651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0181" name="Oval 5"/>
          <p:cNvSpPr>
            <a:spLocks noChangeArrowheads="1"/>
          </p:cNvSpPr>
          <p:nvPr/>
        </p:nvSpPr>
        <p:spPr bwMode="auto">
          <a:xfrm>
            <a:off x="1684338" y="1524000"/>
            <a:ext cx="1651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0182" name="Oval 6"/>
          <p:cNvSpPr>
            <a:spLocks noChangeArrowheads="1"/>
          </p:cNvSpPr>
          <p:nvPr/>
        </p:nvSpPr>
        <p:spPr bwMode="auto">
          <a:xfrm>
            <a:off x="3005138" y="22860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183" name="Line 7"/>
          <p:cNvSpPr>
            <a:spLocks noChangeShapeType="1"/>
          </p:cNvSpPr>
          <p:nvPr/>
        </p:nvSpPr>
        <p:spPr bwMode="auto">
          <a:xfrm flipH="1">
            <a:off x="1849438" y="914400"/>
            <a:ext cx="11557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4" name="Line 8"/>
          <p:cNvSpPr>
            <a:spLocks noChangeShapeType="1"/>
          </p:cNvSpPr>
          <p:nvPr/>
        </p:nvSpPr>
        <p:spPr bwMode="auto">
          <a:xfrm>
            <a:off x="3087688" y="914400"/>
            <a:ext cx="123825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5" name="Line 9"/>
          <p:cNvSpPr>
            <a:spLocks noChangeShapeType="1"/>
          </p:cNvSpPr>
          <p:nvPr/>
        </p:nvSpPr>
        <p:spPr bwMode="auto">
          <a:xfrm>
            <a:off x="3087688" y="914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6" name="Line 10"/>
          <p:cNvSpPr>
            <a:spLocks noChangeShapeType="1"/>
          </p:cNvSpPr>
          <p:nvPr/>
        </p:nvSpPr>
        <p:spPr bwMode="auto">
          <a:xfrm flipV="1">
            <a:off x="1849438" y="914400"/>
            <a:ext cx="8255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7" name="Line 11"/>
          <p:cNvSpPr>
            <a:spLocks noChangeShapeType="1"/>
          </p:cNvSpPr>
          <p:nvPr/>
        </p:nvSpPr>
        <p:spPr bwMode="auto">
          <a:xfrm flipH="1" flipV="1">
            <a:off x="3500438" y="914400"/>
            <a:ext cx="8255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8" name="Line 12"/>
          <p:cNvSpPr>
            <a:spLocks noChangeShapeType="1"/>
          </p:cNvSpPr>
          <p:nvPr/>
        </p:nvSpPr>
        <p:spPr bwMode="auto">
          <a:xfrm flipH="1" flipV="1">
            <a:off x="3252788" y="1295400"/>
            <a:ext cx="8255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9" name="Text Box 13"/>
          <p:cNvSpPr txBox="1">
            <a:spLocks noChangeArrowheads="1"/>
          </p:cNvSpPr>
          <p:nvPr/>
        </p:nvSpPr>
        <p:spPr bwMode="auto">
          <a:xfrm>
            <a:off x="3170238" y="2127250"/>
            <a:ext cx="47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sp>
        <p:nvSpPr>
          <p:cNvPr id="50190" name="Text Box 14"/>
          <p:cNvSpPr txBox="1">
            <a:spLocks noChangeArrowheads="1"/>
          </p:cNvSpPr>
          <p:nvPr/>
        </p:nvSpPr>
        <p:spPr bwMode="auto">
          <a:xfrm>
            <a:off x="2922588" y="342900"/>
            <a:ext cx="804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S</a:t>
            </a:r>
          </a:p>
        </p:txBody>
      </p:sp>
      <p:sp>
        <p:nvSpPr>
          <p:cNvPr id="50191" name="Text Box 15"/>
          <p:cNvSpPr txBox="1">
            <a:spLocks noChangeArrowheads="1"/>
          </p:cNvSpPr>
          <p:nvPr/>
        </p:nvSpPr>
        <p:spPr bwMode="auto">
          <a:xfrm>
            <a:off x="1228725" y="138112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a:t>
            </a:r>
          </a:p>
        </p:txBody>
      </p:sp>
      <p:sp>
        <p:nvSpPr>
          <p:cNvPr id="50192" name="Text Box 16"/>
          <p:cNvSpPr txBox="1">
            <a:spLocks noChangeArrowheads="1"/>
          </p:cNvSpPr>
          <p:nvPr/>
        </p:nvSpPr>
        <p:spPr bwMode="auto">
          <a:xfrm>
            <a:off x="4573588" y="1365250"/>
            <a:ext cx="47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a:t>
            </a:r>
          </a:p>
        </p:txBody>
      </p:sp>
      <p:grpSp>
        <p:nvGrpSpPr>
          <p:cNvPr id="2" name="Group 17"/>
          <p:cNvGrpSpPr>
            <a:grpSpLocks/>
          </p:cNvGrpSpPr>
          <p:nvPr/>
        </p:nvGrpSpPr>
        <p:grpSpPr bwMode="auto">
          <a:xfrm>
            <a:off x="6162675" y="2336800"/>
            <a:ext cx="2703513" cy="476250"/>
            <a:chOff x="3180" y="1896"/>
            <a:chExt cx="1572" cy="300"/>
          </a:xfrm>
        </p:grpSpPr>
        <p:sp>
          <p:nvSpPr>
            <p:cNvPr id="50273" name="Text Box 18"/>
            <p:cNvSpPr txBox="1">
              <a:spLocks noChangeArrowheads="1"/>
            </p:cNvSpPr>
            <p:nvPr/>
          </p:nvSpPr>
          <p:spPr bwMode="auto">
            <a:xfrm>
              <a:off x="3180" y="190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{1,2,3} </a:t>
              </a:r>
            </a:p>
          </p:txBody>
        </p:sp>
        <p:sp>
          <p:nvSpPr>
            <p:cNvPr id="50274" name="Text Box 19"/>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3" name="Group 20"/>
          <p:cNvGrpSpPr>
            <a:grpSpLocks/>
          </p:cNvGrpSpPr>
          <p:nvPr/>
        </p:nvGrpSpPr>
        <p:grpSpPr bwMode="auto">
          <a:xfrm>
            <a:off x="6176963" y="2717800"/>
            <a:ext cx="2701925" cy="481013"/>
            <a:chOff x="3180" y="1896"/>
            <a:chExt cx="1572" cy="303"/>
          </a:xfrm>
        </p:grpSpPr>
        <p:sp>
          <p:nvSpPr>
            <p:cNvPr id="50271" name="Text Box 21"/>
            <p:cNvSpPr txBox="1">
              <a:spLocks noChangeArrowheads="1"/>
            </p:cNvSpPr>
            <p:nvPr/>
          </p:nvSpPr>
          <p:spPr bwMode="auto">
            <a:xfrm>
              <a:off x="3180" y="1908"/>
              <a:ext cx="6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 3} </a:t>
              </a:r>
            </a:p>
          </p:txBody>
        </p:sp>
        <p:sp>
          <p:nvSpPr>
            <p:cNvPr id="50272" name="Text Box 22"/>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4" name="Group 23"/>
          <p:cNvGrpSpPr>
            <a:grpSpLocks/>
          </p:cNvGrpSpPr>
          <p:nvPr/>
        </p:nvGrpSpPr>
        <p:grpSpPr bwMode="auto">
          <a:xfrm>
            <a:off x="5962650" y="1619250"/>
            <a:ext cx="3941763" cy="819150"/>
            <a:chOff x="3048" y="1164"/>
            <a:chExt cx="2292" cy="516"/>
          </a:xfrm>
        </p:grpSpPr>
        <p:sp>
          <p:nvSpPr>
            <p:cNvPr id="50267" name="Text Box 24"/>
            <p:cNvSpPr txBox="1">
              <a:spLocks noChangeArrowheads="1"/>
            </p:cNvSpPr>
            <p:nvPr/>
          </p:nvSpPr>
          <p:spPr bwMode="auto">
            <a:xfrm>
              <a:off x="3048" y="1188"/>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OPEN</a:t>
              </a:r>
            </a:p>
          </p:txBody>
        </p:sp>
        <p:sp>
          <p:nvSpPr>
            <p:cNvPr id="50268" name="Text Box 25"/>
            <p:cNvSpPr txBox="1">
              <a:spLocks noChangeArrowheads="1"/>
            </p:cNvSpPr>
            <p:nvPr/>
          </p:nvSpPr>
          <p:spPr bwMode="auto">
            <a:xfrm>
              <a:off x="4248" y="1164"/>
              <a:ext cx="1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CLOSE</a:t>
              </a:r>
            </a:p>
          </p:txBody>
        </p:sp>
        <p:sp>
          <p:nvSpPr>
            <p:cNvPr id="50269" name="Text Box 26"/>
            <p:cNvSpPr txBox="1">
              <a:spLocks noChangeArrowheads="1"/>
            </p:cNvSpPr>
            <p:nvPr/>
          </p:nvSpPr>
          <p:spPr bwMode="auto">
            <a:xfrm>
              <a:off x="3168" y="139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sp>
          <p:nvSpPr>
            <p:cNvPr id="50270" name="Text Box 27"/>
            <p:cNvSpPr txBox="1">
              <a:spLocks noChangeArrowheads="1"/>
            </p:cNvSpPr>
            <p:nvPr/>
          </p:nvSpPr>
          <p:spPr bwMode="auto">
            <a:xfrm>
              <a:off x="4368" y="1368"/>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  </a:t>
              </a:r>
            </a:p>
          </p:txBody>
        </p:sp>
      </p:grpSp>
      <p:sp>
        <p:nvSpPr>
          <p:cNvPr id="50196" name="Text Box 28"/>
          <p:cNvSpPr txBox="1">
            <a:spLocks noChangeArrowheads="1"/>
          </p:cNvSpPr>
          <p:nvPr/>
        </p:nvSpPr>
        <p:spPr bwMode="auto">
          <a:xfrm>
            <a:off x="3170238" y="2114550"/>
            <a:ext cx="47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grpSp>
        <p:nvGrpSpPr>
          <p:cNvPr id="50197" name="Group 29"/>
          <p:cNvGrpSpPr>
            <a:grpSpLocks/>
          </p:cNvGrpSpPr>
          <p:nvPr/>
        </p:nvGrpSpPr>
        <p:grpSpPr bwMode="auto">
          <a:xfrm>
            <a:off x="4360863" y="1600200"/>
            <a:ext cx="1733550" cy="1136650"/>
            <a:chOff x="2552" y="1008"/>
            <a:chExt cx="1008" cy="716"/>
          </a:xfrm>
        </p:grpSpPr>
        <p:sp>
          <p:nvSpPr>
            <p:cNvPr id="50260" name="Oval 30"/>
            <p:cNvSpPr>
              <a:spLocks noChangeArrowheads="1"/>
            </p:cNvSpPr>
            <p:nvPr/>
          </p:nvSpPr>
          <p:spPr bwMode="auto">
            <a:xfrm>
              <a:off x="2552" y="1536"/>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0261" name="Line 31"/>
            <p:cNvSpPr>
              <a:spLocks noChangeShapeType="1"/>
            </p:cNvSpPr>
            <p:nvPr/>
          </p:nvSpPr>
          <p:spPr bwMode="auto">
            <a:xfrm>
              <a:off x="2600" y="10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2" name="Line 32"/>
            <p:cNvSpPr>
              <a:spLocks noChangeShapeType="1"/>
            </p:cNvSpPr>
            <p:nvPr/>
          </p:nvSpPr>
          <p:spPr bwMode="auto">
            <a:xfrm flipH="1" flipV="1">
              <a:off x="2648" y="100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3" name="Line 33"/>
            <p:cNvSpPr>
              <a:spLocks noChangeShapeType="1"/>
            </p:cNvSpPr>
            <p:nvPr/>
          </p:nvSpPr>
          <p:spPr bwMode="auto">
            <a:xfrm flipH="1" flipV="1">
              <a:off x="2984" y="100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4" name="Line 34"/>
            <p:cNvSpPr>
              <a:spLocks noChangeShapeType="1"/>
            </p:cNvSpPr>
            <p:nvPr/>
          </p:nvSpPr>
          <p:spPr bwMode="auto">
            <a:xfrm flipV="1">
              <a:off x="2696" y="11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5" name="Text Box 35"/>
            <p:cNvSpPr txBox="1">
              <a:spLocks noChangeArrowheads="1"/>
            </p:cNvSpPr>
            <p:nvPr/>
          </p:nvSpPr>
          <p:spPr bwMode="auto">
            <a:xfrm>
              <a:off x="2636" y="14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a:t>
              </a:r>
            </a:p>
          </p:txBody>
        </p:sp>
        <p:sp>
          <p:nvSpPr>
            <p:cNvPr id="50266" name="Text Box 36"/>
            <p:cNvSpPr txBox="1">
              <a:spLocks noChangeArrowheads="1"/>
            </p:cNvSpPr>
            <p:nvPr/>
          </p:nvSpPr>
          <p:spPr bwMode="auto">
            <a:xfrm>
              <a:off x="3284" y="131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5</a:t>
              </a:r>
            </a:p>
          </p:txBody>
        </p:sp>
      </p:grpSp>
      <p:grpSp>
        <p:nvGrpSpPr>
          <p:cNvPr id="50198" name="Group 37"/>
          <p:cNvGrpSpPr>
            <a:grpSpLocks/>
          </p:cNvGrpSpPr>
          <p:nvPr/>
        </p:nvGrpSpPr>
        <p:grpSpPr bwMode="auto">
          <a:xfrm>
            <a:off x="6189663" y="3073400"/>
            <a:ext cx="2941637" cy="481013"/>
            <a:chOff x="3616" y="1936"/>
            <a:chExt cx="1710" cy="303"/>
          </a:xfrm>
        </p:grpSpPr>
        <p:sp>
          <p:nvSpPr>
            <p:cNvPr id="50258" name="Text Box 38"/>
            <p:cNvSpPr txBox="1">
              <a:spLocks noChangeArrowheads="1"/>
            </p:cNvSpPr>
            <p:nvPr/>
          </p:nvSpPr>
          <p:spPr bwMode="auto">
            <a:xfrm>
              <a:off x="3616" y="1948"/>
              <a:ext cx="9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{1,24,5,} </a:t>
              </a:r>
            </a:p>
          </p:txBody>
        </p:sp>
        <p:sp>
          <p:nvSpPr>
            <p:cNvPr id="50259" name="Text Box 39"/>
            <p:cNvSpPr txBox="1">
              <a:spLocks noChangeArrowheads="1"/>
            </p:cNvSpPr>
            <p:nvPr/>
          </p:nvSpPr>
          <p:spPr bwMode="auto">
            <a:xfrm>
              <a:off x="4780" y="1936"/>
              <a:ext cx="5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 </a:t>
              </a:r>
            </a:p>
          </p:txBody>
        </p:sp>
      </p:grpSp>
      <p:grpSp>
        <p:nvGrpSpPr>
          <p:cNvPr id="50199" name="Group 40"/>
          <p:cNvGrpSpPr>
            <a:grpSpLocks/>
          </p:cNvGrpSpPr>
          <p:nvPr/>
        </p:nvGrpSpPr>
        <p:grpSpPr bwMode="auto">
          <a:xfrm>
            <a:off x="4373563" y="2552700"/>
            <a:ext cx="1733550" cy="1136650"/>
            <a:chOff x="2552" y="1008"/>
            <a:chExt cx="1008" cy="716"/>
          </a:xfrm>
        </p:grpSpPr>
        <p:sp>
          <p:nvSpPr>
            <p:cNvPr id="50251" name="Oval 41"/>
            <p:cNvSpPr>
              <a:spLocks noChangeArrowheads="1"/>
            </p:cNvSpPr>
            <p:nvPr/>
          </p:nvSpPr>
          <p:spPr bwMode="auto">
            <a:xfrm>
              <a:off x="2552" y="1536"/>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0252" name="Line 42"/>
            <p:cNvSpPr>
              <a:spLocks noChangeShapeType="1"/>
            </p:cNvSpPr>
            <p:nvPr/>
          </p:nvSpPr>
          <p:spPr bwMode="auto">
            <a:xfrm>
              <a:off x="2600" y="10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3" name="Line 43"/>
            <p:cNvSpPr>
              <a:spLocks noChangeShapeType="1"/>
            </p:cNvSpPr>
            <p:nvPr/>
          </p:nvSpPr>
          <p:spPr bwMode="auto">
            <a:xfrm flipH="1" flipV="1">
              <a:off x="2648" y="100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4" name="Line 44"/>
            <p:cNvSpPr>
              <a:spLocks noChangeShapeType="1"/>
            </p:cNvSpPr>
            <p:nvPr/>
          </p:nvSpPr>
          <p:spPr bwMode="auto">
            <a:xfrm flipH="1" flipV="1">
              <a:off x="2984" y="100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5" name="Line 45"/>
            <p:cNvSpPr>
              <a:spLocks noChangeShapeType="1"/>
            </p:cNvSpPr>
            <p:nvPr/>
          </p:nvSpPr>
          <p:spPr bwMode="auto">
            <a:xfrm flipV="1">
              <a:off x="2696" y="11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6" name="Text Box 46"/>
            <p:cNvSpPr txBox="1">
              <a:spLocks noChangeArrowheads="1"/>
            </p:cNvSpPr>
            <p:nvPr/>
          </p:nvSpPr>
          <p:spPr bwMode="auto">
            <a:xfrm>
              <a:off x="2636" y="14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a:t>
              </a:r>
            </a:p>
          </p:txBody>
        </p:sp>
        <p:sp>
          <p:nvSpPr>
            <p:cNvPr id="50257" name="Text Box 47"/>
            <p:cNvSpPr txBox="1">
              <a:spLocks noChangeArrowheads="1"/>
            </p:cNvSpPr>
            <p:nvPr/>
          </p:nvSpPr>
          <p:spPr bwMode="auto">
            <a:xfrm>
              <a:off x="3284" y="131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7</a:t>
              </a:r>
            </a:p>
          </p:txBody>
        </p:sp>
      </p:grpSp>
      <p:grpSp>
        <p:nvGrpSpPr>
          <p:cNvPr id="50200" name="Group 48"/>
          <p:cNvGrpSpPr>
            <a:grpSpLocks/>
          </p:cNvGrpSpPr>
          <p:nvPr/>
        </p:nvGrpSpPr>
        <p:grpSpPr bwMode="auto">
          <a:xfrm>
            <a:off x="6189663" y="3429000"/>
            <a:ext cx="3276600" cy="476250"/>
            <a:chOff x="3616" y="2160"/>
            <a:chExt cx="1905" cy="300"/>
          </a:xfrm>
        </p:grpSpPr>
        <p:sp>
          <p:nvSpPr>
            <p:cNvPr id="50249" name="Text Box 49"/>
            <p:cNvSpPr txBox="1">
              <a:spLocks noChangeArrowheads="1"/>
            </p:cNvSpPr>
            <p:nvPr/>
          </p:nvSpPr>
          <p:spPr bwMode="auto">
            <a:xfrm>
              <a:off x="3616" y="2172"/>
              <a:ext cx="1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{6,7,5,1,2} </a:t>
              </a:r>
            </a:p>
          </p:txBody>
        </p:sp>
        <p:sp>
          <p:nvSpPr>
            <p:cNvPr id="50250" name="Text Box 50"/>
            <p:cNvSpPr txBox="1">
              <a:spLocks noChangeArrowheads="1"/>
            </p:cNvSpPr>
            <p:nvPr/>
          </p:nvSpPr>
          <p:spPr bwMode="auto">
            <a:xfrm>
              <a:off x="4780" y="2160"/>
              <a:ext cx="7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 </a:t>
              </a:r>
            </a:p>
          </p:txBody>
        </p:sp>
      </p:grpSp>
      <p:sp>
        <p:nvSpPr>
          <p:cNvPr id="50201" name="Line 51"/>
          <p:cNvSpPr>
            <a:spLocks noChangeShapeType="1"/>
          </p:cNvSpPr>
          <p:nvPr/>
        </p:nvSpPr>
        <p:spPr bwMode="auto">
          <a:xfrm flipH="1">
            <a:off x="3167063" y="3490913"/>
            <a:ext cx="119856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2" name="Line 52"/>
          <p:cNvSpPr>
            <a:spLocks noChangeShapeType="1"/>
          </p:cNvSpPr>
          <p:nvPr/>
        </p:nvSpPr>
        <p:spPr bwMode="auto">
          <a:xfrm>
            <a:off x="4506913" y="3529013"/>
            <a:ext cx="1352550" cy="57943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3" name="Line 53"/>
          <p:cNvSpPr>
            <a:spLocks noChangeShapeType="1"/>
          </p:cNvSpPr>
          <p:nvPr/>
        </p:nvSpPr>
        <p:spPr bwMode="auto">
          <a:xfrm>
            <a:off x="3459163" y="3244850"/>
            <a:ext cx="51593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04" name="Line 54"/>
          <p:cNvSpPr>
            <a:spLocks noChangeShapeType="1"/>
          </p:cNvSpPr>
          <p:nvPr/>
        </p:nvSpPr>
        <p:spPr bwMode="auto">
          <a:xfrm flipH="1" flipV="1">
            <a:off x="5060950" y="3502025"/>
            <a:ext cx="585788" cy="2444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05" name="Text Box 55"/>
          <p:cNvSpPr txBox="1">
            <a:spLocks noChangeArrowheads="1"/>
          </p:cNvSpPr>
          <p:nvPr/>
        </p:nvSpPr>
        <p:spPr bwMode="auto">
          <a:xfrm>
            <a:off x="3278188" y="3579813"/>
            <a:ext cx="78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a:t>
            </a:r>
          </a:p>
        </p:txBody>
      </p:sp>
      <p:sp>
        <p:nvSpPr>
          <p:cNvPr id="50206" name="Text Box 56"/>
          <p:cNvSpPr txBox="1">
            <a:spLocks noChangeArrowheads="1"/>
          </p:cNvSpPr>
          <p:nvPr/>
        </p:nvSpPr>
        <p:spPr bwMode="auto">
          <a:xfrm>
            <a:off x="5341938" y="4186238"/>
            <a:ext cx="712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9</a:t>
            </a:r>
          </a:p>
        </p:txBody>
      </p:sp>
      <p:sp>
        <p:nvSpPr>
          <p:cNvPr id="50207" name="Oval 57"/>
          <p:cNvSpPr>
            <a:spLocks noChangeArrowheads="1"/>
          </p:cNvSpPr>
          <p:nvPr/>
        </p:nvSpPr>
        <p:spPr bwMode="auto">
          <a:xfrm>
            <a:off x="5859463" y="41021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08" name="Oval 58"/>
          <p:cNvSpPr>
            <a:spLocks noChangeArrowheads="1"/>
          </p:cNvSpPr>
          <p:nvPr/>
        </p:nvSpPr>
        <p:spPr bwMode="auto">
          <a:xfrm>
            <a:off x="3028950" y="3430588"/>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0209" name="Group 59"/>
          <p:cNvGrpSpPr>
            <a:grpSpLocks/>
          </p:cNvGrpSpPr>
          <p:nvPr/>
        </p:nvGrpSpPr>
        <p:grpSpPr bwMode="auto">
          <a:xfrm>
            <a:off x="6189663" y="3784600"/>
            <a:ext cx="3687762" cy="476250"/>
            <a:chOff x="3616" y="2384"/>
            <a:chExt cx="2144" cy="300"/>
          </a:xfrm>
        </p:grpSpPr>
        <p:sp>
          <p:nvSpPr>
            <p:cNvPr id="50247" name="Text Box 60"/>
            <p:cNvSpPr txBox="1">
              <a:spLocks noChangeArrowheads="1"/>
            </p:cNvSpPr>
            <p:nvPr/>
          </p:nvSpPr>
          <p:spPr bwMode="auto">
            <a:xfrm>
              <a:off x="3616" y="2396"/>
              <a:ext cx="1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{8,9,7,5,1,2} </a:t>
              </a:r>
            </a:p>
          </p:txBody>
        </p:sp>
        <p:sp>
          <p:nvSpPr>
            <p:cNvPr id="50248" name="Text Box 61"/>
            <p:cNvSpPr txBox="1">
              <a:spLocks noChangeArrowheads="1"/>
            </p:cNvSpPr>
            <p:nvPr/>
          </p:nvSpPr>
          <p:spPr bwMode="auto">
            <a:xfrm>
              <a:off x="4780" y="2384"/>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 </a:t>
              </a:r>
            </a:p>
          </p:txBody>
        </p:sp>
      </p:grpSp>
      <p:grpSp>
        <p:nvGrpSpPr>
          <p:cNvPr id="50210" name="Group 62"/>
          <p:cNvGrpSpPr>
            <a:grpSpLocks/>
          </p:cNvGrpSpPr>
          <p:nvPr/>
        </p:nvGrpSpPr>
        <p:grpSpPr bwMode="auto">
          <a:xfrm>
            <a:off x="6176963" y="4152900"/>
            <a:ext cx="3686175" cy="841375"/>
            <a:chOff x="3616" y="2616"/>
            <a:chExt cx="2144" cy="530"/>
          </a:xfrm>
        </p:grpSpPr>
        <p:sp>
          <p:nvSpPr>
            <p:cNvPr id="50245" name="Text Box 63"/>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{10,11,9,7,5,1,2} </a:t>
              </a:r>
            </a:p>
          </p:txBody>
        </p:sp>
        <p:sp>
          <p:nvSpPr>
            <p:cNvPr id="50246" name="Text Box 64"/>
            <p:cNvSpPr txBox="1">
              <a:spLocks noChangeArrowheads="1"/>
            </p:cNvSpPr>
            <p:nvPr/>
          </p:nvSpPr>
          <p:spPr bwMode="auto">
            <a:xfrm>
              <a:off x="4780" y="2616"/>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 </a:t>
              </a:r>
            </a:p>
          </p:txBody>
        </p:sp>
      </p:grpSp>
      <p:sp>
        <p:nvSpPr>
          <p:cNvPr id="50211" name="Line 65"/>
          <p:cNvSpPr>
            <a:spLocks noChangeShapeType="1"/>
          </p:cNvSpPr>
          <p:nvPr/>
        </p:nvSpPr>
        <p:spPr bwMode="auto">
          <a:xfrm flipH="1">
            <a:off x="1827213" y="3541713"/>
            <a:ext cx="1241425" cy="5143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2" name="Line 66"/>
          <p:cNvSpPr>
            <a:spLocks noChangeShapeType="1"/>
          </p:cNvSpPr>
          <p:nvPr/>
        </p:nvSpPr>
        <p:spPr bwMode="auto">
          <a:xfrm>
            <a:off x="3124200" y="3567113"/>
            <a:ext cx="584200" cy="838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3" name="Oval 67"/>
          <p:cNvSpPr>
            <a:spLocks noChangeArrowheads="1"/>
          </p:cNvSpPr>
          <p:nvPr/>
        </p:nvSpPr>
        <p:spPr bwMode="auto">
          <a:xfrm>
            <a:off x="1746250" y="4048125"/>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14" name="Oval 68"/>
          <p:cNvSpPr>
            <a:spLocks noChangeArrowheads="1"/>
          </p:cNvSpPr>
          <p:nvPr/>
        </p:nvSpPr>
        <p:spPr bwMode="auto">
          <a:xfrm>
            <a:off x="3627438" y="44196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15" name="Text Box 69"/>
          <p:cNvSpPr txBox="1">
            <a:spLocks noChangeArrowheads="1"/>
          </p:cNvSpPr>
          <p:nvPr/>
        </p:nvSpPr>
        <p:spPr bwMode="auto">
          <a:xfrm>
            <a:off x="1701800" y="416242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a:t>
            </a:r>
          </a:p>
        </p:txBody>
      </p:sp>
      <p:sp>
        <p:nvSpPr>
          <p:cNvPr id="50216" name="Text Box 70"/>
          <p:cNvSpPr txBox="1">
            <a:spLocks noChangeArrowheads="1"/>
          </p:cNvSpPr>
          <p:nvPr/>
        </p:nvSpPr>
        <p:spPr bwMode="auto">
          <a:xfrm>
            <a:off x="3348038" y="4637088"/>
            <a:ext cx="61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11</a:t>
            </a:r>
          </a:p>
        </p:txBody>
      </p:sp>
      <p:sp>
        <p:nvSpPr>
          <p:cNvPr id="50217" name="Line 71"/>
          <p:cNvSpPr>
            <a:spLocks noChangeShapeType="1"/>
          </p:cNvSpPr>
          <p:nvPr/>
        </p:nvSpPr>
        <p:spPr bwMode="auto">
          <a:xfrm flipH="1" flipV="1">
            <a:off x="3068638" y="3838575"/>
            <a:ext cx="238125" cy="41116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0218" name="Group 72"/>
          <p:cNvGrpSpPr>
            <a:grpSpLocks/>
          </p:cNvGrpSpPr>
          <p:nvPr/>
        </p:nvGrpSpPr>
        <p:grpSpPr bwMode="auto">
          <a:xfrm>
            <a:off x="1058863" y="1687513"/>
            <a:ext cx="893762" cy="1746250"/>
            <a:chOff x="632" y="1063"/>
            <a:chExt cx="520" cy="1100"/>
          </a:xfrm>
        </p:grpSpPr>
        <p:sp>
          <p:nvSpPr>
            <p:cNvPr id="50237" name="Line 73"/>
            <p:cNvSpPr>
              <a:spLocks noChangeShapeType="1"/>
            </p:cNvSpPr>
            <p:nvPr/>
          </p:nvSpPr>
          <p:spPr bwMode="auto">
            <a:xfrm>
              <a:off x="1047" y="1063"/>
              <a:ext cx="0" cy="39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8" name="Oval 74"/>
            <p:cNvSpPr>
              <a:spLocks noChangeArrowheads="1"/>
            </p:cNvSpPr>
            <p:nvPr/>
          </p:nvSpPr>
          <p:spPr bwMode="auto">
            <a:xfrm>
              <a:off x="983" y="1471"/>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39" name="Line 75"/>
            <p:cNvSpPr>
              <a:spLocks noChangeShapeType="1"/>
            </p:cNvSpPr>
            <p:nvPr/>
          </p:nvSpPr>
          <p:spPr bwMode="auto">
            <a:xfrm>
              <a:off x="1047" y="1559"/>
              <a:ext cx="0" cy="39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40" name="Oval 76"/>
            <p:cNvSpPr>
              <a:spLocks noChangeArrowheads="1"/>
            </p:cNvSpPr>
            <p:nvPr/>
          </p:nvSpPr>
          <p:spPr bwMode="auto">
            <a:xfrm>
              <a:off x="983" y="1967"/>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41" name="Text Box 77"/>
            <p:cNvSpPr txBox="1">
              <a:spLocks noChangeArrowheads="1"/>
            </p:cNvSpPr>
            <p:nvPr/>
          </p:nvSpPr>
          <p:spPr bwMode="auto">
            <a:xfrm>
              <a:off x="632" y="1379"/>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a:t>
              </a:r>
            </a:p>
          </p:txBody>
        </p:sp>
        <p:sp>
          <p:nvSpPr>
            <p:cNvPr id="50242" name="Text Box 78"/>
            <p:cNvSpPr txBox="1">
              <a:spLocks noChangeArrowheads="1"/>
            </p:cNvSpPr>
            <p:nvPr/>
          </p:nvSpPr>
          <p:spPr bwMode="auto">
            <a:xfrm>
              <a:off x="632" y="1875"/>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a:t>
              </a:r>
            </a:p>
          </p:txBody>
        </p:sp>
        <p:sp>
          <p:nvSpPr>
            <p:cNvPr id="50243" name="Line 79"/>
            <p:cNvSpPr>
              <a:spLocks noChangeShapeType="1"/>
            </p:cNvSpPr>
            <p:nvPr/>
          </p:nvSpPr>
          <p:spPr bwMode="auto">
            <a:xfrm flipV="1">
              <a:off x="909" y="1095"/>
              <a:ext cx="0" cy="26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44" name="Line 80"/>
            <p:cNvSpPr>
              <a:spLocks noChangeShapeType="1"/>
            </p:cNvSpPr>
            <p:nvPr/>
          </p:nvSpPr>
          <p:spPr bwMode="auto">
            <a:xfrm flipV="1">
              <a:off x="901" y="1606"/>
              <a:ext cx="0" cy="2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19" name="Group 81"/>
          <p:cNvGrpSpPr>
            <a:grpSpLocks/>
          </p:cNvGrpSpPr>
          <p:nvPr/>
        </p:nvGrpSpPr>
        <p:grpSpPr bwMode="auto">
          <a:xfrm>
            <a:off x="6162675" y="4838700"/>
            <a:ext cx="3686175" cy="841375"/>
            <a:chOff x="3616" y="2616"/>
            <a:chExt cx="2144" cy="530"/>
          </a:xfrm>
        </p:grpSpPr>
        <p:sp>
          <p:nvSpPr>
            <p:cNvPr id="50235" name="Text Box 82"/>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{13,10,11,9,7,5,2} </a:t>
              </a:r>
            </a:p>
          </p:txBody>
        </p:sp>
        <p:sp>
          <p:nvSpPr>
            <p:cNvPr id="50236" name="Text Box 83"/>
            <p:cNvSpPr txBox="1">
              <a:spLocks noChangeArrowheads="1"/>
            </p:cNvSpPr>
            <p:nvPr/>
          </p:nvSpPr>
          <p:spPr bwMode="auto">
            <a:xfrm>
              <a:off x="4780" y="2616"/>
              <a:ext cx="9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S,3,4,6,8,1,12} </a:t>
              </a:r>
            </a:p>
          </p:txBody>
        </p:sp>
      </p:grpSp>
      <p:grpSp>
        <p:nvGrpSpPr>
          <p:cNvPr id="50220" name="Group 84"/>
          <p:cNvGrpSpPr>
            <a:grpSpLocks/>
          </p:cNvGrpSpPr>
          <p:nvPr/>
        </p:nvGrpSpPr>
        <p:grpSpPr bwMode="auto">
          <a:xfrm>
            <a:off x="376238" y="3271838"/>
            <a:ext cx="1381125" cy="973137"/>
            <a:chOff x="235" y="2061"/>
            <a:chExt cx="803" cy="613"/>
          </a:xfrm>
        </p:grpSpPr>
        <p:sp>
          <p:nvSpPr>
            <p:cNvPr id="50231" name="Line 85"/>
            <p:cNvSpPr>
              <a:spLocks noChangeShapeType="1"/>
            </p:cNvSpPr>
            <p:nvPr/>
          </p:nvSpPr>
          <p:spPr bwMode="auto">
            <a:xfrm flipH="1">
              <a:off x="422" y="2061"/>
              <a:ext cx="600" cy="3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2" name="Line 86"/>
            <p:cNvSpPr>
              <a:spLocks noChangeShapeType="1"/>
            </p:cNvSpPr>
            <p:nvPr/>
          </p:nvSpPr>
          <p:spPr bwMode="auto">
            <a:xfrm>
              <a:off x="1038" y="2093"/>
              <a:ext cx="0" cy="4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3" name="Text Box 87"/>
            <p:cNvSpPr txBox="1">
              <a:spLocks noChangeArrowheads="1"/>
            </p:cNvSpPr>
            <p:nvPr/>
          </p:nvSpPr>
          <p:spPr bwMode="auto">
            <a:xfrm>
              <a:off x="235" y="2386"/>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solidFill>
                    <a:srgbClr val="FF0000"/>
                  </a:solidFill>
                  <a:latin typeface="Tahoma" pitchFamily="34" charset="0"/>
                  <a:ea typeface="宋体" pitchFamily="2" charset="-122"/>
                </a:rPr>
                <a:t>14</a:t>
              </a:r>
            </a:p>
          </p:txBody>
        </p:sp>
        <p:sp>
          <p:nvSpPr>
            <p:cNvPr id="50234" name="Line 88"/>
            <p:cNvSpPr>
              <a:spLocks noChangeShapeType="1"/>
            </p:cNvSpPr>
            <p:nvPr/>
          </p:nvSpPr>
          <p:spPr bwMode="auto">
            <a:xfrm flipV="1">
              <a:off x="325" y="2126"/>
              <a:ext cx="283" cy="1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0221" name="Line 89"/>
          <p:cNvSpPr>
            <a:spLocks noChangeShapeType="1"/>
          </p:cNvSpPr>
          <p:nvPr/>
        </p:nvSpPr>
        <p:spPr bwMode="auto">
          <a:xfrm flipV="1">
            <a:off x="1890713" y="3376613"/>
            <a:ext cx="0" cy="3603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4" name="Group 90"/>
          <p:cNvGrpSpPr>
            <a:grpSpLocks/>
          </p:cNvGrpSpPr>
          <p:nvPr/>
        </p:nvGrpSpPr>
        <p:grpSpPr bwMode="auto">
          <a:xfrm>
            <a:off x="6162675" y="5588000"/>
            <a:ext cx="3686175" cy="841375"/>
            <a:chOff x="3616" y="2616"/>
            <a:chExt cx="2144" cy="530"/>
          </a:xfrm>
        </p:grpSpPr>
        <p:sp>
          <p:nvSpPr>
            <p:cNvPr id="50229" name="Text Box 91"/>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{13,10,11,9,7,5} </a:t>
              </a:r>
            </a:p>
          </p:txBody>
        </p:sp>
        <p:sp>
          <p:nvSpPr>
            <p:cNvPr id="50230" name="Text Box 92"/>
            <p:cNvSpPr txBox="1">
              <a:spLocks noChangeArrowheads="1"/>
            </p:cNvSpPr>
            <p:nvPr/>
          </p:nvSpPr>
          <p:spPr bwMode="auto">
            <a:xfrm>
              <a:off x="4780" y="2616"/>
              <a:ext cx="9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a:t>
              </a:r>
              <a:r>
                <a:rPr kumimoji="1" lang="en-US" altLang="zh-CN" sz="2400" b="0">
                  <a:solidFill>
                    <a:srgbClr val="FF0000"/>
                  </a:solidFill>
                  <a:latin typeface="Tahoma" pitchFamily="34" charset="0"/>
                  <a:ea typeface="宋体" pitchFamily="2" charset="-122"/>
                </a:rPr>
                <a:t>8</a:t>
              </a:r>
              <a:r>
                <a:rPr kumimoji="1" lang="en-US" altLang="zh-CN" sz="2400" b="0">
                  <a:latin typeface="Tahoma" pitchFamily="34" charset="0"/>
                  <a:ea typeface="宋体" pitchFamily="2" charset="-122"/>
                </a:rPr>
                <a:t>,1,12,2} </a:t>
              </a:r>
            </a:p>
          </p:txBody>
        </p:sp>
      </p:grpSp>
      <p:sp>
        <p:nvSpPr>
          <p:cNvPr id="983133" name="Line 93"/>
          <p:cNvSpPr>
            <a:spLocks noChangeShapeType="1"/>
          </p:cNvSpPr>
          <p:nvPr/>
        </p:nvSpPr>
        <p:spPr bwMode="auto">
          <a:xfrm>
            <a:off x="3081338" y="2446338"/>
            <a:ext cx="0" cy="9540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4" name="Line 94"/>
          <p:cNvSpPr>
            <a:spLocks noChangeShapeType="1"/>
          </p:cNvSpPr>
          <p:nvPr/>
        </p:nvSpPr>
        <p:spPr bwMode="auto">
          <a:xfrm flipH="1">
            <a:off x="3597275" y="3155950"/>
            <a:ext cx="98425" cy="231775"/>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5" name="Line 95"/>
          <p:cNvSpPr>
            <a:spLocks noChangeShapeType="1"/>
          </p:cNvSpPr>
          <p:nvPr/>
        </p:nvSpPr>
        <p:spPr bwMode="auto">
          <a:xfrm>
            <a:off x="3597275" y="3168650"/>
            <a:ext cx="125413" cy="231775"/>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6" name="Line 96"/>
          <p:cNvSpPr>
            <a:spLocks noChangeShapeType="1"/>
          </p:cNvSpPr>
          <p:nvPr/>
        </p:nvSpPr>
        <p:spPr bwMode="auto">
          <a:xfrm flipV="1">
            <a:off x="3233738" y="2652713"/>
            <a:ext cx="0" cy="592137"/>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27" name="Rectangle 97"/>
          <p:cNvSpPr>
            <a:spLocks noChangeArrowheads="1"/>
          </p:cNvSpPr>
          <p:nvPr/>
        </p:nvSpPr>
        <p:spPr bwMode="auto">
          <a:xfrm>
            <a:off x="1366838" y="5549900"/>
            <a:ext cx="381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1" lang="en-US" altLang="zh-CN" sz="2400" b="0">
                <a:latin typeface="Tahoma" pitchFamily="34" charset="0"/>
                <a:ea typeface="宋体" pitchFamily="2" charset="-122"/>
              </a:rPr>
              <a:t>CLOSE</a:t>
            </a:r>
            <a:r>
              <a:rPr kumimoji="1" lang="zh-CN" altLang="en-US" sz="2400" b="0">
                <a:latin typeface="Tahoma" pitchFamily="34" charset="0"/>
                <a:ea typeface="宋体" pitchFamily="2" charset="-122"/>
              </a:rPr>
              <a:t>表中的节点修改指针</a:t>
            </a:r>
          </a:p>
        </p:txBody>
      </p:sp>
      <p:sp>
        <p:nvSpPr>
          <p:cNvPr id="50228" name="Rectangle 98"/>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983133"/>
                                        </p:tgtEl>
                                        <p:attrNameLst>
                                          <p:attrName>style.visibility</p:attrName>
                                        </p:attrNameLst>
                                      </p:cBhvr>
                                      <p:to>
                                        <p:strVal val="visible"/>
                                      </p:to>
                                    </p:set>
                                    <p:animEffect transition="in" filter="checkerboard(down)">
                                      <p:cBhvr>
                                        <p:cTn id="12" dur="500"/>
                                        <p:tgtEl>
                                          <p:spTgt spid="983133"/>
                                        </p:tgtEl>
                                      </p:cBhvr>
                                    </p:animEffect>
                                  </p:childTnLst>
                                </p:cTn>
                              </p:par>
                            </p:childTnLst>
                          </p:cTn>
                        </p:par>
                        <p:par>
                          <p:cTn id="13" fill="hold" nodeType="afterGroup">
                            <p:stCondLst>
                              <p:cond delay="500"/>
                            </p:stCondLst>
                            <p:childTnLst>
                              <p:par>
                                <p:cTn id="14" presetID="5" presetClass="entr" presetSubtype="5"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down)">
                                      <p:cBhvr>
                                        <p:cTn id="16" dur="5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5"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down)">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5"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heckerboard(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2"/>
          <p:cNvSpPr>
            <a:spLocks noChangeArrowheads="1"/>
          </p:cNvSpPr>
          <p:nvPr/>
        </p:nvSpPr>
        <p:spPr bwMode="auto">
          <a:xfrm>
            <a:off x="4360863" y="1524000"/>
            <a:ext cx="1651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1203" name="Oval 3"/>
          <p:cNvSpPr>
            <a:spLocks noChangeArrowheads="1"/>
          </p:cNvSpPr>
          <p:nvPr/>
        </p:nvSpPr>
        <p:spPr bwMode="auto">
          <a:xfrm>
            <a:off x="6011863" y="20574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04" name="Oval 4"/>
          <p:cNvSpPr>
            <a:spLocks noChangeArrowheads="1"/>
          </p:cNvSpPr>
          <p:nvPr/>
        </p:nvSpPr>
        <p:spPr bwMode="auto">
          <a:xfrm>
            <a:off x="3005138" y="762000"/>
            <a:ext cx="1651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1205" name="Oval 5"/>
          <p:cNvSpPr>
            <a:spLocks noChangeArrowheads="1"/>
          </p:cNvSpPr>
          <p:nvPr/>
        </p:nvSpPr>
        <p:spPr bwMode="auto">
          <a:xfrm>
            <a:off x="1684338" y="1524000"/>
            <a:ext cx="1651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1206" name="Oval 6"/>
          <p:cNvSpPr>
            <a:spLocks noChangeArrowheads="1"/>
          </p:cNvSpPr>
          <p:nvPr/>
        </p:nvSpPr>
        <p:spPr bwMode="auto">
          <a:xfrm>
            <a:off x="3005138" y="22860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07" name="Line 7"/>
          <p:cNvSpPr>
            <a:spLocks noChangeShapeType="1"/>
          </p:cNvSpPr>
          <p:nvPr/>
        </p:nvSpPr>
        <p:spPr bwMode="auto">
          <a:xfrm flipH="1">
            <a:off x="1849438" y="914400"/>
            <a:ext cx="11557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8" name="Line 8"/>
          <p:cNvSpPr>
            <a:spLocks noChangeShapeType="1"/>
          </p:cNvSpPr>
          <p:nvPr/>
        </p:nvSpPr>
        <p:spPr bwMode="auto">
          <a:xfrm>
            <a:off x="3087688" y="914400"/>
            <a:ext cx="123825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Line 9"/>
          <p:cNvSpPr>
            <a:spLocks noChangeShapeType="1"/>
          </p:cNvSpPr>
          <p:nvPr/>
        </p:nvSpPr>
        <p:spPr bwMode="auto">
          <a:xfrm>
            <a:off x="3087688" y="914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0" name="Line 10"/>
          <p:cNvSpPr>
            <a:spLocks noChangeShapeType="1"/>
          </p:cNvSpPr>
          <p:nvPr/>
        </p:nvSpPr>
        <p:spPr bwMode="auto">
          <a:xfrm flipV="1">
            <a:off x="1849438" y="914400"/>
            <a:ext cx="8255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1" name="Line 11"/>
          <p:cNvSpPr>
            <a:spLocks noChangeShapeType="1"/>
          </p:cNvSpPr>
          <p:nvPr/>
        </p:nvSpPr>
        <p:spPr bwMode="auto">
          <a:xfrm flipH="1" flipV="1">
            <a:off x="3500438" y="914400"/>
            <a:ext cx="8255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2" name="Line 12"/>
          <p:cNvSpPr>
            <a:spLocks noChangeShapeType="1"/>
          </p:cNvSpPr>
          <p:nvPr/>
        </p:nvSpPr>
        <p:spPr bwMode="auto">
          <a:xfrm flipH="1" flipV="1">
            <a:off x="3252788" y="1295400"/>
            <a:ext cx="8255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3" name="Text Box 13"/>
          <p:cNvSpPr txBox="1">
            <a:spLocks noChangeArrowheads="1"/>
          </p:cNvSpPr>
          <p:nvPr/>
        </p:nvSpPr>
        <p:spPr bwMode="auto">
          <a:xfrm>
            <a:off x="3170238" y="2127250"/>
            <a:ext cx="47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sp>
        <p:nvSpPr>
          <p:cNvPr id="51214" name="Text Box 14"/>
          <p:cNvSpPr txBox="1">
            <a:spLocks noChangeArrowheads="1"/>
          </p:cNvSpPr>
          <p:nvPr/>
        </p:nvSpPr>
        <p:spPr bwMode="auto">
          <a:xfrm>
            <a:off x="2922588" y="342900"/>
            <a:ext cx="804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S</a:t>
            </a:r>
          </a:p>
        </p:txBody>
      </p:sp>
      <p:sp>
        <p:nvSpPr>
          <p:cNvPr id="51215" name="Text Box 15"/>
          <p:cNvSpPr txBox="1">
            <a:spLocks noChangeArrowheads="1"/>
          </p:cNvSpPr>
          <p:nvPr/>
        </p:nvSpPr>
        <p:spPr bwMode="auto">
          <a:xfrm>
            <a:off x="1228725" y="138112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a:t>
            </a:r>
          </a:p>
        </p:txBody>
      </p:sp>
      <p:sp>
        <p:nvSpPr>
          <p:cNvPr id="51216" name="Text Box 16"/>
          <p:cNvSpPr txBox="1">
            <a:spLocks noChangeArrowheads="1"/>
          </p:cNvSpPr>
          <p:nvPr/>
        </p:nvSpPr>
        <p:spPr bwMode="auto">
          <a:xfrm>
            <a:off x="4573588" y="1365250"/>
            <a:ext cx="47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a:t>
            </a:r>
          </a:p>
        </p:txBody>
      </p:sp>
      <p:grpSp>
        <p:nvGrpSpPr>
          <p:cNvPr id="51217" name="Group 17"/>
          <p:cNvGrpSpPr>
            <a:grpSpLocks/>
          </p:cNvGrpSpPr>
          <p:nvPr/>
        </p:nvGrpSpPr>
        <p:grpSpPr bwMode="auto">
          <a:xfrm>
            <a:off x="6162675" y="2336800"/>
            <a:ext cx="2703513" cy="476250"/>
            <a:chOff x="3180" y="1896"/>
            <a:chExt cx="1572" cy="300"/>
          </a:xfrm>
        </p:grpSpPr>
        <p:sp>
          <p:nvSpPr>
            <p:cNvPr id="51297" name="Text Box 18"/>
            <p:cNvSpPr txBox="1">
              <a:spLocks noChangeArrowheads="1"/>
            </p:cNvSpPr>
            <p:nvPr/>
          </p:nvSpPr>
          <p:spPr bwMode="auto">
            <a:xfrm>
              <a:off x="3180" y="190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{1,2,3} </a:t>
              </a:r>
            </a:p>
          </p:txBody>
        </p:sp>
        <p:sp>
          <p:nvSpPr>
            <p:cNvPr id="51298" name="Text Box 19"/>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51218" name="Group 20"/>
          <p:cNvGrpSpPr>
            <a:grpSpLocks/>
          </p:cNvGrpSpPr>
          <p:nvPr/>
        </p:nvGrpSpPr>
        <p:grpSpPr bwMode="auto">
          <a:xfrm>
            <a:off x="6176963" y="2717800"/>
            <a:ext cx="2703512" cy="476250"/>
            <a:chOff x="3180" y="1896"/>
            <a:chExt cx="1572" cy="300"/>
          </a:xfrm>
        </p:grpSpPr>
        <p:sp>
          <p:nvSpPr>
            <p:cNvPr id="51295" name="Text Box 21"/>
            <p:cNvSpPr txBox="1">
              <a:spLocks noChangeArrowheads="1"/>
            </p:cNvSpPr>
            <p:nvPr/>
          </p:nvSpPr>
          <p:spPr bwMode="auto">
            <a:xfrm>
              <a:off x="3180" y="1908"/>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{3,1,2} </a:t>
              </a:r>
            </a:p>
          </p:txBody>
        </p:sp>
        <p:sp>
          <p:nvSpPr>
            <p:cNvPr id="51296" name="Text Box 22"/>
            <p:cNvSpPr txBox="1">
              <a:spLocks noChangeArrowheads="1"/>
            </p:cNvSpPr>
            <p:nvPr/>
          </p:nvSpPr>
          <p:spPr bwMode="auto">
            <a:xfrm>
              <a:off x="4344" y="189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grpSp>
      <p:grpSp>
        <p:nvGrpSpPr>
          <p:cNvPr id="51219" name="Group 23"/>
          <p:cNvGrpSpPr>
            <a:grpSpLocks/>
          </p:cNvGrpSpPr>
          <p:nvPr/>
        </p:nvGrpSpPr>
        <p:grpSpPr bwMode="auto">
          <a:xfrm>
            <a:off x="5962650" y="1619250"/>
            <a:ext cx="3941763" cy="819150"/>
            <a:chOff x="3048" y="1164"/>
            <a:chExt cx="2292" cy="516"/>
          </a:xfrm>
        </p:grpSpPr>
        <p:sp>
          <p:nvSpPr>
            <p:cNvPr id="51291" name="Text Box 24"/>
            <p:cNvSpPr txBox="1">
              <a:spLocks noChangeArrowheads="1"/>
            </p:cNvSpPr>
            <p:nvPr/>
          </p:nvSpPr>
          <p:spPr bwMode="auto">
            <a:xfrm>
              <a:off x="3048" y="1188"/>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OPEN</a:t>
              </a:r>
            </a:p>
          </p:txBody>
        </p:sp>
        <p:sp>
          <p:nvSpPr>
            <p:cNvPr id="51292" name="Text Box 25"/>
            <p:cNvSpPr txBox="1">
              <a:spLocks noChangeArrowheads="1"/>
            </p:cNvSpPr>
            <p:nvPr/>
          </p:nvSpPr>
          <p:spPr bwMode="auto">
            <a:xfrm>
              <a:off x="4248" y="1164"/>
              <a:ext cx="1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CLOSE</a:t>
              </a:r>
            </a:p>
          </p:txBody>
        </p:sp>
        <p:sp>
          <p:nvSpPr>
            <p:cNvPr id="51293" name="Text Box 26"/>
            <p:cNvSpPr txBox="1">
              <a:spLocks noChangeArrowheads="1"/>
            </p:cNvSpPr>
            <p:nvPr/>
          </p:nvSpPr>
          <p:spPr bwMode="auto">
            <a:xfrm>
              <a:off x="3168" y="1392"/>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 </a:t>
              </a:r>
            </a:p>
          </p:txBody>
        </p:sp>
        <p:sp>
          <p:nvSpPr>
            <p:cNvPr id="51294" name="Text Box 27"/>
            <p:cNvSpPr txBox="1">
              <a:spLocks noChangeArrowheads="1"/>
            </p:cNvSpPr>
            <p:nvPr/>
          </p:nvSpPr>
          <p:spPr bwMode="auto">
            <a:xfrm>
              <a:off x="4368" y="1368"/>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  </a:t>
              </a:r>
            </a:p>
          </p:txBody>
        </p:sp>
      </p:grpSp>
      <p:sp>
        <p:nvSpPr>
          <p:cNvPr id="51220" name="Text Box 28"/>
          <p:cNvSpPr txBox="1">
            <a:spLocks noChangeArrowheads="1"/>
          </p:cNvSpPr>
          <p:nvPr/>
        </p:nvSpPr>
        <p:spPr bwMode="auto">
          <a:xfrm>
            <a:off x="3170238" y="2114550"/>
            <a:ext cx="47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grpSp>
        <p:nvGrpSpPr>
          <p:cNvPr id="51221" name="Group 29"/>
          <p:cNvGrpSpPr>
            <a:grpSpLocks/>
          </p:cNvGrpSpPr>
          <p:nvPr/>
        </p:nvGrpSpPr>
        <p:grpSpPr bwMode="auto">
          <a:xfrm>
            <a:off x="4360863" y="1600200"/>
            <a:ext cx="1733550" cy="1136650"/>
            <a:chOff x="2552" y="1008"/>
            <a:chExt cx="1008" cy="716"/>
          </a:xfrm>
        </p:grpSpPr>
        <p:sp>
          <p:nvSpPr>
            <p:cNvPr id="51284" name="Oval 30"/>
            <p:cNvSpPr>
              <a:spLocks noChangeArrowheads="1"/>
            </p:cNvSpPr>
            <p:nvPr/>
          </p:nvSpPr>
          <p:spPr bwMode="auto">
            <a:xfrm>
              <a:off x="2552" y="1536"/>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1285" name="Line 31"/>
            <p:cNvSpPr>
              <a:spLocks noChangeShapeType="1"/>
            </p:cNvSpPr>
            <p:nvPr/>
          </p:nvSpPr>
          <p:spPr bwMode="auto">
            <a:xfrm>
              <a:off x="2600" y="10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6" name="Line 32"/>
            <p:cNvSpPr>
              <a:spLocks noChangeShapeType="1"/>
            </p:cNvSpPr>
            <p:nvPr/>
          </p:nvSpPr>
          <p:spPr bwMode="auto">
            <a:xfrm flipH="1" flipV="1">
              <a:off x="2648" y="100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7" name="Line 33"/>
            <p:cNvSpPr>
              <a:spLocks noChangeShapeType="1"/>
            </p:cNvSpPr>
            <p:nvPr/>
          </p:nvSpPr>
          <p:spPr bwMode="auto">
            <a:xfrm flipH="1" flipV="1">
              <a:off x="2984" y="100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8" name="Line 34"/>
            <p:cNvSpPr>
              <a:spLocks noChangeShapeType="1"/>
            </p:cNvSpPr>
            <p:nvPr/>
          </p:nvSpPr>
          <p:spPr bwMode="auto">
            <a:xfrm flipV="1">
              <a:off x="2696" y="11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9" name="Text Box 35"/>
            <p:cNvSpPr txBox="1">
              <a:spLocks noChangeArrowheads="1"/>
            </p:cNvSpPr>
            <p:nvPr/>
          </p:nvSpPr>
          <p:spPr bwMode="auto">
            <a:xfrm>
              <a:off x="2636" y="14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a:t>
              </a:r>
            </a:p>
          </p:txBody>
        </p:sp>
        <p:sp>
          <p:nvSpPr>
            <p:cNvPr id="51290" name="Text Box 36"/>
            <p:cNvSpPr txBox="1">
              <a:spLocks noChangeArrowheads="1"/>
            </p:cNvSpPr>
            <p:nvPr/>
          </p:nvSpPr>
          <p:spPr bwMode="auto">
            <a:xfrm>
              <a:off x="3284" y="131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5</a:t>
              </a:r>
            </a:p>
          </p:txBody>
        </p:sp>
      </p:grpSp>
      <p:grpSp>
        <p:nvGrpSpPr>
          <p:cNvPr id="51222" name="Group 37"/>
          <p:cNvGrpSpPr>
            <a:grpSpLocks/>
          </p:cNvGrpSpPr>
          <p:nvPr/>
        </p:nvGrpSpPr>
        <p:grpSpPr bwMode="auto">
          <a:xfrm>
            <a:off x="6189663" y="3073400"/>
            <a:ext cx="2941637" cy="476250"/>
            <a:chOff x="3616" y="1936"/>
            <a:chExt cx="1710" cy="300"/>
          </a:xfrm>
        </p:grpSpPr>
        <p:sp>
          <p:nvSpPr>
            <p:cNvPr id="51282" name="Text Box 38"/>
            <p:cNvSpPr txBox="1">
              <a:spLocks noChangeArrowheads="1"/>
            </p:cNvSpPr>
            <p:nvPr/>
          </p:nvSpPr>
          <p:spPr bwMode="auto">
            <a:xfrm>
              <a:off x="3616" y="1948"/>
              <a:ext cx="9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{4,5,1,2} </a:t>
              </a:r>
            </a:p>
          </p:txBody>
        </p:sp>
        <p:sp>
          <p:nvSpPr>
            <p:cNvPr id="51283" name="Text Box 39"/>
            <p:cNvSpPr txBox="1">
              <a:spLocks noChangeArrowheads="1"/>
            </p:cNvSpPr>
            <p:nvPr/>
          </p:nvSpPr>
          <p:spPr bwMode="auto">
            <a:xfrm>
              <a:off x="4780" y="1936"/>
              <a:ext cx="5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 </a:t>
              </a:r>
            </a:p>
          </p:txBody>
        </p:sp>
      </p:grpSp>
      <p:grpSp>
        <p:nvGrpSpPr>
          <p:cNvPr id="51223" name="Group 40"/>
          <p:cNvGrpSpPr>
            <a:grpSpLocks/>
          </p:cNvGrpSpPr>
          <p:nvPr/>
        </p:nvGrpSpPr>
        <p:grpSpPr bwMode="auto">
          <a:xfrm>
            <a:off x="4373563" y="2552700"/>
            <a:ext cx="1733550" cy="1136650"/>
            <a:chOff x="2552" y="1008"/>
            <a:chExt cx="1008" cy="716"/>
          </a:xfrm>
        </p:grpSpPr>
        <p:sp>
          <p:nvSpPr>
            <p:cNvPr id="51275" name="Oval 41"/>
            <p:cNvSpPr>
              <a:spLocks noChangeArrowheads="1"/>
            </p:cNvSpPr>
            <p:nvPr/>
          </p:nvSpPr>
          <p:spPr bwMode="auto">
            <a:xfrm>
              <a:off x="2552" y="1536"/>
              <a:ext cx="96" cy="96"/>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1276" name="Line 42"/>
            <p:cNvSpPr>
              <a:spLocks noChangeShapeType="1"/>
            </p:cNvSpPr>
            <p:nvPr/>
          </p:nvSpPr>
          <p:spPr bwMode="auto">
            <a:xfrm>
              <a:off x="2600" y="10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7" name="Line 43"/>
            <p:cNvSpPr>
              <a:spLocks noChangeShapeType="1"/>
            </p:cNvSpPr>
            <p:nvPr/>
          </p:nvSpPr>
          <p:spPr bwMode="auto">
            <a:xfrm flipH="1" flipV="1">
              <a:off x="2648" y="100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8" name="Line 44"/>
            <p:cNvSpPr>
              <a:spLocks noChangeShapeType="1"/>
            </p:cNvSpPr>
            <p:nvPr/>
          </p:nvSpPr>
          <p:spPr bwMode="auto">
            <a:xfrm flipH="1" flipV="1">
              <a:off x="2984" y="100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9" name="Line 45"/>
            <p:cNvSpPr>
              <a:spLocks noChangeShapeType="1"/>
            </p:cNvSpPr>
            <p:nvPr/>
          </p:nvSpPr>
          <p:spPr bwMode="auto">
            <a:xfrm flipV="1">
              <a:off x="2696" y="11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0" name="Text Box 46"/>
            <p:cNvSpPr txBox="1">
              <a:spLocks noChangeArrowheads="1"/>
            </p:cNvSpPr>
            <p:nvPr/>
          </p:nvSpPr>
          <p:spPr bwMode="auto">
            <a:xfrm>
              <a:off x="2636" y="143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a:t>
              </a:r>
            </a:p>
          </p:txBody>
        </p:sp>
        <p:sp>
          <p:nvSpPr>
            <p:cNvPr id="51281" name="Text Box 47"/>
            <p:cNvSpPr txBox="1">
              <a:spLocks noChangeArrowheads="1"/>
            </p:cNvSpPr>
            <p:nvPr/>
          </p:nvSpPr>
          <p:spPr bwMode="auto">
            <a:xfrm>
              <a:off x="3284" y="131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7</a:t>
              </a:r>
            </a:p>
          </p:txBody>
        </p:sp>
      </p:grpSp>
      <p:grpSp>
        <p:nvGrpSpPr>
          <p:cNvPr id="51224" name="Group 48"/>
          <p:cNvGrpSpPr>
            <a:grpSpLocks/>
          </p:cNvGrpSpPr>
          <p:nvPr/>
        </p:nvGrpSpPr>
        <p:grpSpPr bwMode="auto">
          <a:xfrm>
            <a:off x="6189663" y="3429000"/>
            <a:ext cx="3276600" cy="476250"/>
            <a:chOff x="3616" y="2160"/>
            <a:chExt cx="1905" cy="300"/>
          </a:xfrm>
        </p:grpSpPr>
        <p:sp>
          <p:nvSpPr>
            <p:cNvPr id="51273" name="Text Box 49"/>
            <p:cNvSpPr txBox="1">
              <a:spLocks noChangeArrowheads="1"/>
            </p:cNvSpPr>
            <p:nvPr/>
          </p:nvSpPr>
          <p:spPr bwMode="auto">
            <a:xfrm>
              <a:off x="3616" y="2172"/>
              <a:ext cx="1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{6,7,5,1,2} </a:t>
              </a:r>
            </a:p>
          </p:txBody>
        </p:sp>
        <p:sp>
          <p:nvSpPr>
            <p:cNvPr id="51274" name="Text Box 50"/>
            <p:cNvSpPr txBox="1">
              <a:spLocks noChangeArrowheads="1"/>
            </p:cNvSpPr>
            <p:nvPr/>
          </p:nvSpPr>
          <p:spPr bwMode="auto">
            <a:xfrm>
              <a:off x="4780" y="2160"/>
              <a:ext cx="7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 </a:t>
              </a:r>
            </a:p>
          </p:txBody>
        </p:sp>
      </p:grpSp>
      <p:sp>
        <p:nvSpPr>
          <p:cNvPr id="51225" name="Line 51"/>
          <p:cNvSpPr>
            <a:spLocks noChangeShapeType="1"/>
          </p:cNvSpPr>
          <p:nvPr/>
        </p:nvSpPr>
        <p:spPr bwMode="auto">
          <a:xfrm flipH="1">
            <a:off x="3167063" y="3490913"/>
            <a:ext cx="119856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6" name="Line 52"/>
          <p:cNvSpPr>
            <a:spLocks noChangeShapeType="1"/>
          </p:cNvSpPr>
          <p:nvPr/>
        </p:nvSpPr>
        <p:spPr bwMode="auto">
          <a:xfrm>
            <a:off x="4506913" y="3529013"/>
            <a:ext cx="1352550" cy="57943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7" name="Line 53"/>
          <p:cNvSpPr>
            <a:spLocks noChangeShapeType="1"/>
          </p:cNvSpPr>
          <p:nvPr/>
        </p:nvSpPr>
        <p:spPr bwMode="auto">
          <a:xfrm flipH="1" flipV="1">
            <a:off x="5060950" y="3502025"/>
            <a:ext cx="585788" cy="2444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228" name="Text Box 54"/>
          <p:cNvSpPr txBox="1">
            <a:spLocks noChangeArrowheads="1"/>
          </p:cNvSpPr>
          <p:nvPr/>
        </p:nvSpPr>
        <p:spPr bwMode="auto">
          <a:xfrm>
            <a:off x="3278188" y="3579813"/>
            <a:ext cx="78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a:t>
            </a:r>
          </a:p>
        </p:txBody>
      </p:sp>
      <p:sp>
        <p:nvSpPr>
          <p:cNvPr id="51229" name="Text Box 55"/>
          <p:cNvSpPr txBox="1">
            <a:spLocks noChangeArrowheads="1"/>
          </p:cNvSpPr>
          <p:nvPr/>
        </p:nvSpPr>
        <p:spPr bwMode="auto">
          <a:xfrm>
            <a:off x="5341938" y="4186238"/>
            <a:ext cx="712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9</a:t>
            </a:r>
          </a:p>
        </p:txBody>
      </p:sp>
      <p:sp>
        <p:nvSpPr>
          <p:cNvPr id="51230" name="Oval 56"/>
          <p:cNvSpPr>
            <a:spLocks noChangeArrowheads="1"/>
          </p:cNvSpPr>
          <p:nvPr/>
        </p:nvSpPr>
        <p:spPr bwMode="auto">
          <a:xfrm>
            <a:off x="5859463" y="41021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31" name="Oval 57"/>
          <p:cNvSpPr>
            <a:spLocks noChangeArrowheads="1"/>
          </p:cNvSpPr>
          <p:nvPr/>
        </p:nvSpPr>
        <p:spPr bwMode="auto">
          <a:xfrm>
            <a:off x="3028950" y="3430588"/>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1232" name="Group 58"/>
          <p:cNvGrpSpPr>
            <a:grpSpLocks/>
          </p:cNvGrpSpPr>
          <p:nvPr/>
        </p:nvGrpSpPr>
        <p:grpSpPr bwMode="auto">
          <a:xfrm>
            <a:off x="6189663" y="3784600"/>
            <a:ext cx="3687762" cy="476250"/>
            <a:chOff x="3616" y="2384"/>
            <a:chExt cx="2144" cy="300"/>
          </a:xfrm>
        </p:grpSpPr>
        <p:sp>
          <p:nvSpPr>
            <p:cNvPr id="51271" name="Text Box 59"/>
            <p:cNvSpPr txBox="1">
              <a:spLocks noChangeArrowheads="1"/>
            </p:cNvSpPr>
            <p:nvPr/>
          </p:nvSpPr>
          <p:spPr bwMode="auto">
            <a:xfrm>
              <a:off x="3616" y="2396"/>
              <a:ext cx="1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{8,9,7,5,1,2} </a:t>
              </a:r>
            </a:p>
          </p:txBody>
        </p:sp>
        <p:sp>
          <p:nvSpPr>
            <p:cNvPr id="51272" name="Text Box 60"/>
            <p:cNvSpPr txBox="1">
              <a:spLocks noChangeArrowheads="1"/>
            </p:cNvSpPr>
            <p:nvPr/>
          </p:nvSpPr>
          <p:spPr bwMode="auto">
            <a:xfrm>
              <a:off x="4780" y="2384"/>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 </a:t>
              </a:r>
            </a:p>
          </p:txBody>
        </p:sp>
      </p:grpSp>
      <p:grpSp>
        <p:nvGrpSpPr>
          <p:cNvPr id="51233" name="Group 61"/>
          <p:cNvGrpSpPr>
            <a:grpSpLocks/>
          </p:cNvGrpSpPr>
          <p:nvPr/>
        </p:nvGrpSpPr>
        <p:grpSpPr bwMode="auto">
          <a:xfrm>
            <a:off x="6176963" y="4152900"/>
            <a:ext cx="3686175" cy="841375"/>
            <a:chOff x="3616" y="2616"/>
            <a:chExt cx="2144" cy="530"/>
          </a:xfrm>
        </p:grpSpPr>
        <p:sp>
          <p:nvSpPr>
            <p:cNvPr id="51269" name="Text Box 62"/>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{10,11,9,7,5,1,2} </a:t>
              </a:r>
            </a:p>
          </p:txBody>
        </p:sp>
        <p:sp>
          <p:nvSpPr>
            <p:cNvPr id="51270" name="Text Box 63"/>
            <p:cNvSpPr txBox="1">
              <a:spLocks noChangeArrowheads="1"/>
            </p:cNvSpPr>
            <p:nvPr/>
          </p:nvSpPr>
          <p:spPr bwMode="auto">
            <a:xfrm>
              <a:off x="4780" y="2616"/>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 </a:t>
              </a:r>
            </a:p>
          </p:txBody>
        </p:sp>
      </p:grpSp>
      <p:sp>
        <p:nvSpPr>
          <p:cNvPr id="51234" name="Line 64"/>
          <p:cNvSpPr>
            <a:spLocks noChangeShapeType="1"/>
          </p:cNvSpPr>
          <p:nvPr/>
        </p:nvSpPr>
        <p:spPr bwMode="auto">
          <a:xfrm flipH="1">
            <a:off x="1827213" y="3541713"/>
            <a:ext cx="1241425" cy="5143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5" name="Line 65"/>
          <p:cNvSpPr>
            <a:spLocks noChangeShapeType="1"/>
          </p:cNvSpPr>
          <p:nvPr/>
        </p:nvSpPr>
        <p:spPr bwMode="auto">
          <a:xfrm>
            <a:off x="3124200" y="3567113"/>
            <a:ext cx="584200" cy="838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6" name="Oval 66"/>
          <p:cNvSpPr>
            <a:spLocks noChangeArrowheads="1"/>
          </p:cNvSpPr>
          <p:nvPr/>
        </p:nvSpPr>
        <p:spPr bwMode="auto">
          <a:xfrm>
            <a:off x="1746250" y="4048125"/>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37" name="Oval 67"/>
          <p:cNvSpPr>
            <a:spLocks noChangeArrowheads="1"/>
          </p:cNvSpPr>
          <p:nvPr/>
        </p:nvSpPr>
        <p:spPr bwMode="auto">
          <a:xfrm>
            <a:off x="3627438" y="4419600"/>
            <a:ext cx="1651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38" name="Text Box 68"/>
          <p:cNvSpPr txBox="1">
            <a:spLocks noChangeArrowheads="1"/>
          </p:cNvSpPr>
          <p:nvPr/>
        </p:nvSpPr>
        <p:spPr bwMode="auto">
          <a:xfrm>
            <a:off x="1701800" y="416242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a:t>
            </a:r>
          </a:p>
        </p:txBody>
      </p:sp>
      <p:sp>
        <p:nvSpPr>
          <p:cNvPr id="51239" name="Text Box 69"/>
          <p:cNvSpPr txBox="1">
            <a:spLocks noChangeArrowheads="1"/>
          </p:cNvSpPr>
          <p:nvPr/>
        </p:nvSpPr>
        <p:spPr bwMode="auto">
          <a:xfrm>
            <a:off x="3348038" y="4637088"/>
            <a:ext cx="61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11</a:t>
            </a:r>
          </a:p>
        </p:txBody>
      </p:sp>
      <p:sp>
        <p:nvSpPr>
          <p:cNvPr id="51240" name="Line 70"/>
          <p:cNvSpPr>
            <a:spLocks noChangeShapeType="1"/>
          </p:cNvSpPr>
          <p:nvPr/>
        </p:nvSpPr>
        <p:spPr bwMode="auto">
          <a:xfrm flipH="1" flipV="1">
            <a:off x="3068638" y="3838575"/>
            <a:ext cx="238125" cy="41116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1241" name="Group 71"/>
          <p:cNvGrpSpPr>
            <a:grpSpLocks/>
          </p:cNvGrpSpPr>
          <p:nvPr/>
        </p:nvGrpSpPr>
        <p:grpSpPr bwMode="auto">
          <a:xfrm>
            <a:off x="1058863" y="1687513"/>
            <a:ext cx="893762" cy="1746250"/>
            <a:chOff x="632" y="1063"/>
            <a:chExt cx="520" cy="1100"/>
          </a:xfrm>
        </p:grpSpPr>
        <p:sp>
          <p:nvSpPr>
            <p:cNvPr id="51261" name="Line 72"/>
            <p:cNvSpPr>
              <a:spLocks noChangeShapeType="1"/>
            </p:cNvSpPr>
            <p:nvPr/>
          </p:nvSpPr>
          <p:spPr bwMode="auto">
            <a:xfrm>
              <a:off x="1047" y="1063"/>
              <a:ext cx="0" cy="39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2" name="Oval 73"/>
            <p:cNvSpPr>
              <a:spLocks noChangeArrowheads="1"/>
            </p:cNvSpPr>
            <p:nvPr/>
          </p:nvSpPr>
          <p:spPr bwMode="auto">
            <a:xfrm>
              <a:off x="983" y="1471"/>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63" name="Line 74"/>
            <p:cNvSpPr>
              <a:spLocks noChangeShapeType="1"/>
            </p:cNvSpPr>
            <p:nvPr/>
          </p:nvSpPr>
          <p:spPr bwMode="auto">
            <a:xfrm>
              <a:off x="1047" y="1559"/>
              <a:ext cx="0" cy="39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4" name="Oval 75"/>
            <p:cNvSpPr>
              <a:spLocks noChangeArrowheads="1"/>
            </p:cNvSpPr>
            <p:nvPr/>
          </p:nvSpPr>
          <p:spPr bwMode="auto">
            <a:xfrm>
              <a:off x="983" y="1967"/>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65" name="Text Box 76"/>
            <p:cNvSpPr txBox="1">
              <a:spLocks noChangeArrowheads="1"/>
            </p:cNvSpPr>
            <p:nvPr/>
          </p:nvSpPr>
          <p:spPr bwMode="auto">
            <a:xfrm>
              <a:off x="632" y="1379"/>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a:t>
              </a:r>
            </a:p>
          </p:txBody>
        </p:sp>
        <p:sp>
          <p:nvSpPr>
            <p:cNvPr id="51266" name="Text Box 77"/>
            <p:cNvSpPr txBox="1">
              <a:spLocks noChangeArrowheads="1"/>
            </p:cNvSpPr>
            <p:nvPr/>
          </p:nvSpPr>
          <p:spPr bwMode="auto">
            <a:xfrm>
              <a:off x="632" y="1875"/>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a:t>
              </a:r>
            </a:p>
          </p:txBody>
        </p:sp>
        <p:sp>
          <p:nvSpPr>
            <p:cNvPr id="51267" name="Line 78"/>
            <p:cNvSpPr>
              <a:spLocks noChangeShapeType="1"/>
            </p:cNvSpPr>
            <p:nvPr/>
          </p:nvSpPr>
          <p:spPr bwMode="auto">
            <a:xfrm flipV="1">
              <a:off x="909" y="1095"/>
              <a:ext cx="0" cy="26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268" name="Line 79"/>
            <p:cNvSpPr>
              <a:spLocks noChangeShapeType="1"/>
            </p:cNvSpPr>
            <p:nvPr/>
          </p:nvSpPr>
          <p:spPr bwMode="auto">
            <a:xfrm flipV="1">
              <a:off x="901" y="1606"/>
              <a:ext cx="0" cy="2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242" name="Group 80"/>
          <p:cNvGrpSpPr>
            <a:grpSpLocks/>
          </p:cNvGrpSpPr>
          <p:nvPr/>
        </p:nvGrpSpPr>
        <p:grpSpPr bwMode="auto">
          <a:xfrm>
            <a:off x="6162675" y="4838700"/>
            <a:ext cx="3687763" cy="841375"/>
            <a:chOff x="3616" y="2616"/>
            <a:chExt cx="2144" cy="530"/>
          </a:xfrm>
        </p:grpSpPr>
        <p:sp>
          <p:nvSpPr>
            <p:cNvPr id="51259" name="Text Box 81"/>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{13,10,11,9,7,5,2} </a:t>
              </a:r>
            </a:p>
          </p:txBody>
        </p:sp>
        <p:sp>
          <p:nvSpPr>
            <p:cNvPr id="51260" name="Text Box 82"/>
            <p:cNvSpPr txBox="1">
              <a:spLocks noChangeArrowheads="1"/>
            </p:cNvSpPr>
            <p:nvPr/>
          </p:nvSpPr>
          <p:spPr bwMode="auto">
            <a:xfrm>
              <a:off x="4780" y="2616"/>
              <a:ext cx="9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S,3,4,6,8,1,12} </a:t>
              </a:r>
            </a:p>
          </p:txBody>
        </p:sp>
      </p:grpSp>
      <p:grpSp>
        <p:nvGrpSpPr>
          <p:cNvPr id="51243" name="Group 83"/>
          <p:cNvGrpSpPr>
            <a:grpSpLocks/>
          </p:cNvGrpSpPr>
          <p:nvPr/>
        </p:nvGrpSpPr>
        <p:grpSpPr bwMode="auto">
          <a:xfrm>
            <a:off x="376238" y="3271838"/>
            <a:ext cx="1381125" cy="973137"/>
            <a:chOff x="235" y="2061"/>
            <a:chExt cx="803" cy="613"/>
          </a:xfrm>
        </p:grpSpPr>
        <p:sp>
          <p:nvSpPr>
            <p:cNvPr id="51255" name="Line 84"/>
            <p:cNvSpPr>
              <a:spLocks noChangeShapeType="1"/>
            </p:cNvSpPr>
            <p:nvPr/>
          </p:nvSpPr>
          <p:spPr bwMode="auto">
            <a:xfrm flipH="1">
              <a:off x="422" y="2061"/>
              <a:ext cx="600" cy="3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56" name="Line 85"/>
            <p:cNvSpPr>
              <a:spLocks noChangeShapeType="1"/>
            </p:cNvSpPr>
            <p:nvPr/>
          </p:nvSpPr>
          <p:spPr bwMode="auto">
            <a:xfrm>
              <a:off x="1038" y="2093"/>
              <a:ext cx="0" cy="4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57" name="Text Box 86"/>
            <p:cNvSpPr txBox="1">
              <a:spLocks noChangeArrowheads="1"/>
            </p:cNvSpPr>
            <p:nvPr/>
          </p:nvSpPr>
          <p:spPr bwMode="auto">
            <a:xfrm>
              <a:off x="235" y="2386"/>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solidFill>
                    <a:srgbClr val="FF0000"/>
                  </a:solidFill>
                  <a:latin typeface="Tahoma" pitchFamily="34" charset="0"/>
                  <a:ea typeface="宋体" pitchFamily="2" charset="-122"/>
                </a:rPr>
                <a:t>14</a:t>
              </a:r>
            </a:p>
          </p:txBody>
        </p:sp>
        <p:sp>
          <p:nvSpPr>
            <p:cNvPr id="51258" name="Line 87"/>
            <p:cNvSpPr>
              <a:spLocks noChangeShapeType="1"/>
            </p:cNvSpPr>
            <p:nvPr/>
          </p:nvSpPr>
          <p:spPr bwMode="auto">
            <a:xfrm flipV="1">
              <a:off x="325" y="2126"/>
              <a:ext cx="283" cy="1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1244" name="Line 88"/>
          <p:cNvSpPr>
            <a:spLocks noChangeShapeType="1"/>
          </p:cNvSpPr>
          <p:nvPr/>
        </p:nvSpPr>
        <p:spPr bwMode="auto">
          <a:xfrm flipV="1">
            <a:off x="1890713" y="3376613"/>
            <a:ext cx="0" cy="3603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1245" name="Group 89"/>
          <p:cNvGrpSpPr>
            <a:grpSpLocks/>
          </p:cNvGrpSpPr>
          <p:nvPr/>
        </p:nvGrpSpPr>
        <p:grpSpPr bwMode="auto">
          <a:xfrm>
            <a:off x="6162675" y="5588000"/>
            <a:ext cx="3687763" cy="841375"/>
            <a:chOff x="3616" y="2616"/>
            <a:chExt cx="2144" cy="530"/>
          </a:xfrm>
        </p:grpSpPr>
        <p:sp>
          <p:nvSpPr>
            <p:cNvPr id="51253" name="Text Box 90"/>
            <p:cNvSpPr txBox="1">
              <a:spLocks noChangeArrowheads="1"/>
            </p:cNvSpPr>
            <p:nvPr/>
          </p:nvSpPr>
          <p:spPr bwMode="auto">
            <a:xfrm>
              <a:off x="3616" y="2628"/>
              <a:ext cx="12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a:t>
              </a:r>
              <a:r>
                <a:rPr kumimoji="1" lang="zh-CN" altLang="en-US" sz="2400" b="0">
                  <a:solidFill>
                    <a:srgbClr val="FF0000"/>
                  </a:solidFill>
                  <a:latin typeface="Tahoma" pitchFamily="34" charset="0"/>
                  <a:ea typeface="宋体" pitchFamily="2" charset="-122"/>
                </a:rPr>
                <a:t>10</a:t>
              </a:r>
              <a:r>
                <a:rPr kumimoji="1" lang="zh-CN" altLang="en-US" sz="2400" b="0">
                  <a:latin typeface="Tahoma" pitchFamily="34" charset="0"/>
                  <a:ea typeface="宋体" pitchFamily="2" charset="-122"/>
                </a:rPr>
                <a:t>,11,9,7,5} </a:t>
              </a:r>
            </a:p>
          </p:txBody>
        </p:sp>
        <p:sp>
          <p:nvSpPr>
            <p:cNvPr id="51254" name="Text Box 91"/>
            <p:cNvSpPr txBox="1">
              <a:spLocks noChangeArrowheads="1"/>
            </p:cNvSpPr>
            <p:nvPr/>
          </p:nvSpPr>
          <p:spPr bwMode="auto">
            <a:xfrm>
              <a:off x="4780" y="2616"/>
              <a:ext cx="9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a:t>
              </a:r>
              <a:r>
                <a:rPr kumimoji="1" lang="en-US" altLang="zh-CN" sz="2400" b="0">
                  <a:latin typeface="Tahoma" pitchFamily="34" charset="0"/>
                  <a:ea typeface="宋体" pitchFamily="2" charset="-122"/>
                </a:rPr>
                <a:t>S,3,4,6,</a:t>
              </a:r>
              <a:r>
                <a:rPr kumimoji="1" lang="en-US" altLang="zh-CN" sz="2400" b="0">
                  <a:solidFill>
                    <a:schemeClr val="hlink"/>
                  </a:solidFill>
                  <a:latin typeface="Tahoma" pitchFamily="34" charset="0"/>
                  <a:ea typeface="宋体" pitchFamily="2" charset="-122"/>
                </a:rPr>
                <a:t>8</a:t>
              </a:r>
              <a:r>
                <a:rPr kumimoji="1" lang="en-US" altLang="zh-CN" sz="2400" b="0">
                  <a:latin typeface="Tahoma" pitchFamily="34" charset="0"/>
                  <a:ea typeface="宋体" pitchFamily="2" charset="-122"/>
                </a:rPr>
                <a:t>,1,12,2} </a:t>
              </a:r>
            </a:p>
          </p:txBody>
        </p:sp>
      </p:grpSp>
      <p:sp>
        <p:nvSpPr>
          <p:cNvPr id="51246" name="Line 92"/>
          <p:cNvSpPr>
            <a:spLocks noChangeShapeType="1"/>
          </p:cNvSpPr>
          <p:nvPr/>
        </p:nvSpPr>
        <p:spPr bwMode="auto">
          <a:xfrm>
            <a:off x="3081338" y="2446338"/>
            <a:ext cx="0" cy="9540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47" name="Line 93"/>
          <p:cNvSpPr>
            <a:spLocks noChangeShapeType="1"/>
          </p:cNvSpPr>
          <p:nvPr/>
        </p:nvSpPr>
        <p:spPr bwMode="auto">
          <a:xfrm flipV="1">
            <a:off x="3233738" y="2652713"/>
            <a:ext cx="0" cy="59213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248" name="Rectangle 94"/>
          <p:cNvSpPr>
            <a:spLocks noChangeArrowheads="1"/>
          </p:cNvSpPr>
          <p:nvPr/>
        </p:nvSpPr>
        <p:spPr bwMode="auto">
          <a:xfrm>
            <a:off x="196850" y="5551488"/>
            <a:ext cx="564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1" lang="en-US" altLang="zh-CN" sz="2400" b="0">
                <a:latin typeface="Tahoma" pitchFamily="34" charset="0"/>
                <a:ea typeface="宋体" pitchFamily="2" charset="-122"/>
              </a:rPr>
              <a:t>CLOSE</a:t>
            </a:r>
            <a:r>
              <a:rPr kumimoji="1" lang="zh-CN" altLang="en-US" sz="2400" b="0">
                <a:latin typeface="Tahoma" pitchFamily="34" charset="0"/>
                <a:ea typeface="宋体" pitchFamily="2" charset="-122"/>
              </a:rPr>
              <a:t>表中的节点(8)</a:t>
            </a:r>
            <a:r>
              <a:rPr kumimoji="1" lang="zh-CN" altLang="en-US" sz="2400" b="0">
                <a:latin typeface="Times New Roman" pitchFamily="18" charset="0"/>
                <a:ea typeface="宋体" pitchFamily="2" charset="-122"/>
              </a:rPr>
              <a:t>的后裔(10)</a:t>
            </a:r>
            <a:r>
              <a:rPr kumimoji="1" lang="zh-CN" altLang="en-US" sz="2400" b="0">
                <a:latin typeface="Tahoma" pitchFamily="34" charset="0"/>
                <a:ea typeface="宋体" pitchFamily="2" charset="-122"/>
              </a:rPr>
              <a:t>修改指针</a:t>
            </a:r>
          </a:p>
        </p:txBody>
      </p:sp>
      <p:sp>
        <p:nvSpPr>
          <p:cNvPr id="51249" name="Line 95"/>
          <p:cNvSpPr>
            <a:spLocks noChangeShapeType="1"/>
          </p:cNvSpPr>
          <p:nvPr/>
        </p:nvSpPr>
        <p:spPr bwMode="auto">
          <a:xfrm flipH="1">
            <a:off x="1754188" y="3567113"/>
            <a:ext cx="238125" cy="777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50" name="Line 96"/>
          <p:cNvSpPr>
            <a:spLocks noChangeShapeType="1"/>
          </p:cNvSpPr>
          <p:nvPr/>
        </p:nvSpPr>
        <p:spPr bwMode="auto">
          <a:xfrm>
            <a:off x="1825625" y="3541713"/>
            <a:ext cx="168275" cy="1555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51" name="Line 97"/>
          <p:cNvSpPr>
            <a:spLocks noChangeShapeType="1"/>
          </p:cNvSpPr>
          <p:nvPr/>
        </p:nvSpPr>
        <p:spPr bwMode="auto">
          <a:xfrm flipV="1">
            <a:off x="2160588" y="3516313"/>
            <a:ext cx="488950" cy="231775"/>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252" name="Rectangle 98"/>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p:txBody>
          <a:bodyPr/>
          <a:lstStyle/>
          <a:p>
            <a:pPr marL="533400" indent="-533400">
              <a:buFont typeface="Wingdings" pitchFamily="2" charset="2"/>
              <a:buChar char="q"/>
            </a:pPr>
            <a:r>
              <a:rPr lang="zh-CN" altLang="en-US">
                <a:latin typeface="幼圆" pitchFamily="49" charset="-122"/>
                <a:ea typeface="幼圆" pitchFamily="49" charset="-122"/>
              </a:rPr>
              <a:t>注:这是一个通用的状态地图的搜索过程,后面讨论的状态空间各种搜索策略都是其特例.各种搜索策略的主要区别就是对</a:t>
            </a:r>
            <a:r>
              <a:rPr lang="en-US" altLang="zh-CN">
                <a:latin typeface="幼圆" pitchFamily="49" charset="-122"/>
                <a:ea typeface="幼圆" pitchFamily="49" charset="-122"/>
              </a:rPr>
              <a:t>OPEN</a:t>
            </a:r>
            <a:r>
              <a:rPr lang="zh-CN" altLang="zh-CN">
                <a:latin typeface="幼圆" pitchFamily="49" charset="-122"/>
                <a:ea typeface="幼圆" pitchFamily="49" charset="-122"/>
              </a:rPr>
              <a:t>表中节点排序准则不同</a:t>
            </a:r>
            <a:endParaRPr lang="zh-CN" altLang="en-US">
              <a:latin typeface="幼圆" pitchFamily="49" charset="-122"/>
              <a:ea typeface="幼圆" pitchFamily="49" charset="-122"/>
            </a:endParaRPr>
          </a:p>
          <a:p>
            <a:pPr marL="533400" indent="-533400">
              <a:buFont typeface="Wingdings" pitchFamily="2" charset="2"/>
              <a:buChar char="q"/>
            </a:pPr>
            <a:r>
              <a:rPr lang="zh-CN" altLang="en-US">
                <a:latin typeface="幼圆" pitchFamily="49" charset="-122"/>
                <a:ea typeface="幼圆" pitchFamily="49" charset="-122"/>
              </a:rPr>
              <a:t>算法结束后，将生成一个图</a:t>
            </a:r>
            <a:r>
              <a:rPr lang="en-US" altLang="zh-CN">
                <a:latin typeface="幼圆" pitchFamily="49" charset="-122"/>
                <a:ea typeface="幼圆" pitchFamily="49" charset="-122"/>
              </a:rPr>
              <a:t>G，</a:t>
            </a:r>
            <a:r>
              <a:rPr lang="zh-CN" altLang="en-US">
                <a:latin typeface="幼圆" pitchFamily="49" charset="-122"/>
                <a:ea typeface="幼圆" pitchFamily="49" charset="-122"/>
              </a:rPr>
              <a:t>称为</a:t>
            </a:r>
            <a:r>
              <a:rPr lang="zh-CN" altLang="en-US">
                <a:solidFill>
                  <a:srgbClr val="FF0000"/>
                </a:solidFill>
                <a:latin typeface="幼圆" pitchFamily="49" charset="-122"/>
                <a:ea typeface="幼圆" pitchFamily="49" charset="-122"/>
              </a:rPr>
              <a:t>搜索图</a:t>
            </a:r>
            <a:r>
              <a:rPr lang="zh-CN" altLang="en-US">
                <a:latin typeface="幼圆" pitchFamily="49" charset="-122"/>
                <a:ea typeface="幼圆" pitchFamily="49" charset="-122"/>
              </a:rPr>
              <a:t>。同时由于每个节点都有一个指针指向父节点，这些指针指向的节点构成</a:t>
            </a:r>
            <a:r>
              <a:rPr lang="en-US" altLang="zh-CN">
                <a:latin typeface="幼圆" pitchFamily="49" charset="-122"/>
                <a:ea typeface="幼圆" pitchFamily="49" charset="-122"/>
              </a:rPr>
              <a:t>G</a:t>
            </a:r>
            <a:r>
              <a:rPr lang="zh-CN" altLang="en-US">
                <a:latin typeface="幼圆" pitchFamily="49" charset="-122"/>
                <a:ea typeface="幼圆" pitchFamily="49" charset="-122"/>
              </a:rPr>
              <a:t>的一个支撑树，称为</a:t>
            </a:r>
            <a:r>
              <a:rPr lang="zh-CN" altLang="en-US">
                <a:solidFill>
                  <a:srgbClr val="FF0000"/>
                </a:solidFill>
                <a:latin typeface="幼圆" pitchFamily="49" charset="-122"/>
                <a:ea typeface="幼圆" pitchFamily="49" charset="-122"/>
              </a:rPr>
              <a:t>搜索树</a:t>
            </a:r>
            <a:r>
              <a:rPr lang="zh-CN" altLang="en-US">
                <a:latin typeface="幼圆" pitchFamily="49" charset="-122"/>
                <a:ea typeface="幼圆" pitchFamily="49" charset="-122"/>
              </a:rPr>
              <a:t>。  </a:t>
            </a:r>
          </a:p>
          <a:p>
            <a:pPr marL="533400" indent="-533400">
              <a:buFont typeface="Wingdings" pitchFamily="2" charset="2"/>
              <a:buChar char="q"/>
            </a:pPr>
            <a:r>
              <a:rPr lang="zh-CN" altLang="en-US">
                <a:latin typeface="幼圆" pitchFamily="49" charset="-122"/>
                <a:ea typeface="幼圆" pitchFamily="49" charset="-122"/>
              </a:rPr>
              <a:t>从目标节点开始，将指针指向的状态回串起来，即找到一条</a:t>
            </a:r>
            <a:r>
              <a:rPr lang="zh-CN" altLang="en-US">
                <a:solidFill>
                  <a:srgbClr val="FF0000"/>
                </a:solidFill>
                <a:latin typeface="幼圆" pitchFamily="49" charset="-122"/>
                <a:ea typeface="幼圆" pitchFamily="49" charset="-122"/>
              </a:rPr>
              <a:t>解路径</a:t>
            </a:r>
            <a:r>
              <a:rPr lang="zh-CN" altLang="en-US" b="0">
                <a:latin typeface="幼圆" pitchFamily="49" charset="-122"/>
                <a:ea typeface="幼圆" pitchFamily="49" charset="-122"/>
              </a:rPr>
              <a:t>.</a:t>
            </a:r>
          </a:p>
          <a:p>
            <a:pPr marL="533400" indent="-533400">
              <a:buFont typeface="Wingdings" pitchFamily="2" charset="2"/>
              <a:buChar char="q"/>
            </a:pPr>
            <a:r>
              <a:rPr lang="zh-CN" altLang="en-US">
                <a:latin typeface="幼圆" pitchFamily="49" charset="-122"/>
                <a:ea typeface="幼圆" pitchFamily="49" charset="-122"/>
              </a:rPr>
              <a:t>树/不修改指针; 图/修改指针;</a:t>
            </a:r>
          </a:p>
          <a:p>
            <a:pPr marL="533400" indent="-533400">
              <a:buFont typeface="Wingdings" pitchFamily="2" charset="2"/>
              <a:buChar char="q"/>
            </a:pPr>
            <a:r>
              <a:rPr lang="zh-CN" altLang="en-US">
                <a:latin typeface="幼圆" pitchFamily="49" charset="-122"/>
                <a:ea typeface="幼圆" pitchFamily="49" charset="-122"/>
              </a:rPr>
              <a:t>修改指针:找最优解 </a:t>
            </a:r>
          </a:p>
        </p:txBody>
      </p:sp>
      <p:sp>
        <p:nvSpPr>
          <p:cNvPr id="52227" name="Rectangle 5"/>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p:txBody>
          <a:bodyPr/>
          <a:lstStyle/>
          <a:p>
            <a:pPr marL="533400" indent="-533400"/>
            <a:r>
              <a:rPr lang="zh-CN" altLang="en-US">
                <a:latin typeface="Times New Roman" pitchFamily="18" charset="0"/>
                <a:ea typeface="宋体" pitchFamily="2" charset="-122"/>
              </a:rPr>
              <a:t>搜索图</a:t>
            </a:r>
          </a:p>
        </p:txBody>
      </p:sp>
      <p:sp>
        <p:nvSpPr>
          <p:cNvPr id="53251" name="Oval 4"/>
          <p:cNvSpPr>
            <a:spLocks noChangeArrowheads="1"/>
          </p:cNvSpPr>
          <p:nvPr/>
        </p:nvSpPr>
        <p:spPr bwMode="auto">
          <a:xfrm>
            <a:off x="5364163" y="2611438"/>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3252" name="Oval 5"/>
          <p:cNvSpPr>
            <a:spLocks noChangeArrowheads="1"/>
          </p:cNvSpPr>
          <p:nvPr/>
        </p:nvSpPr>
        <p:spPr bwMode="auto">
          <a:xfrm>
            <a:off x="6888163" y="314483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53" name="Oval 6"/>
          <p:cNvSpPr>
            <a:spLocks noChangeArrowheads="1"/>
          </p:cNvSpPr>
          <p:nvPr/>
        </p:nvSpPr>
        <p:spPr bwMode="auto">
          <a:xfrm>
            <a:off x="4113213" y="1849438"/>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3254" name="Oval 7"/>
          <p:cNvSpPr>
            <a:spLocks noChangeArrowheads="1"/>
          </p:cNvSpPr>
          <p:nvPr/>
        </p:nvSpPr>
        <p:spPr bwMode="auto">
          <a:xfrm>
            <a:off x="2894013" y="2611438"/>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3255" name="Oval 8"/>
          <p:cNvSpPr>
            <a:spLocks noChangeArrowheads="1"/>
          </p:cNvSpPr>
          <p:nvPr/>
        </p:nvSpPr>
        <p:spPr bwMode="auto">
          <a:xfrm>
            <a:off x="4113213" y="337343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56" name="Line 9"/>
          <p:cNvSpPr>
            <a:spLocks noChangeShapeType="1"/>
          </p:cNvSpPr>
          <p:nvPr/>
        </p:nvSpPr>
        <p:spPr bwMode="auto">
          <a:xfrm flipH="1">
            <a:off x="3046413" y="2001838"/>
            <a:ext cx="1066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7" name="Line 10"/>
          <p:cNvSpPr>
            <a:spLocks noChangeShapeType="1"/>
          </p:cNvSpPr>
          <p:nvPr/>
        </p:nvSpPr>
        <p:spPr bwMode="auto">
          <a:xfrm>
            <a:off x="4189413" y="2001838"/>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8" name="Line 11"/>
          <p:cNvSpPr>
            <a:spLocks noChangeShapeType="1"/>
          </p:cNvSpPr>
          <p:nvPr/>
        </p:nvSpPr>
        <p:spPr bwMode="auto">
          <a:xfrm>
            <a:off x="4189413" y="2001838"/>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9" name="Line 12"/>
          <p:cNvSpPr>
            <a:spLocks noChangeShapeType="1"/>
          </p:cNvSpPr>
          <p:nvPr/>
        </p:nvSpPr>
        <p:spPr bwMode="auto">
          <a:xfrm flipV="1">
            <a:off x="3046413" y="2001838"/>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0" name="Line 13"/>
          <p:cNvSpPr>
            <a:spLocks noChangeShapeType="1"/>
          </p:cNvSpPr>
          <p:nvPr/>
        </p:nvSpPr>
        <p:spPr bwMode="auto">
          <a:xfrm flipH="1" flipV="1">
            <a:off x="4570413" y="2001838"/>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1" name="Line 14"/>
          <p:cNvSpPr>
            <a:spLocks noChangeShapeType="1"/>
          </p:cNvSpPr>
          <p:nvPr/>
        </p:nvSpPr>
        <p:spPr bwMode="auto">
          <a:xfrm flipH="1" flipV="1">
            <a:off x="4341813" y="2382838"/>
            <a:ext cx="76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2" name="Text Box 15"/>
          <p:cNvSpPr txBox="1">
            <a:spLocks noChangeArrowheads="1"/>
          </p:cNvSpPr>
          <p:nvPr/>
        </p:nvSpPr>
        <p:spPr bwMode="auto">
          <a:xfrm>
            <a:off x="4265613" y="32146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sp>
        <p:nvSpPr>
          <p:cNvPr id="53263" name="Text Box 16"/>
          <p:cNvSpPr txBox="1">
            <a:spLocks noChangeArrowheads="1"/>
          </p:cNvSpPr>
          <p:nvPr/>
        </p:nvSpPr>
        <p:spPr bwMode="auto">
          <a:xfrm>
            <a:off x="4037013" y="1430338"/>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S</a:t>
            </a:r>
          </a:p>
        </p:txBody>
      </p:sp>
      <p:sp>
        <p:nvSpPr>
          <p:cNvPr id="53264" name="Text Box 17"/>
          <p:cNvSpPr txBox="1">
            <a:spLocks noChangeArrowheads="1"/>
          </p:cNvSpPr>
          <p:nvPr/>
        </p:nvSpPr>
        <p:spPr bwMode="auto">
          <a:xfrm>
            <a:off x="2473325" y="2468563"/>
            <a:ext cx="59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a:t>
            </a:r>
          </a:p>
        </p:txBody>
      </p:sp>
      <p:sp>
        <p:nvSpPr>
          <p:cNvPr id="53265" name="Text Box 18"/>
          <p:cNvSpPr txBox="1">
            <a:spLocks noChangeArrowheads="1"/>
          </p:cNvSpPr>
          <p:nvPr/>
        </p:nvSpPr>
        <p:spPr bwMode="auto">
          <a:xfrm>
            <a:off x="5561013" y="24526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a:t>
            </a:r>
          </a:p>
        </p:txBody>
      </p:sp>
      <p:sp>
        <p:nvSpPr>
          <p:cNvPr id="53266" name="Oval 19"/>
          <p:cNvSpPr>
            <a:spLocks noChangeArrowheads="1"/>
          </p:cNvSpPr>
          <p:nvPr/>
        </p:nvSpPr>
        <p:spPr bwMode="auto">
          <a:xfrm>
            <a:off x="5364163" y="3525838"/>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3267" name="Line 20"/>
          <p:cNvSpPr>
            <a:spLocks noChangeShapeType="1"/>
          </p:cNvSpPr>
          <p:nvPr/>
        </p:nvSpPr>
        <p:spPr bwMode="auto">
          <a:xfrm>
            <a:off x="5440363" y="2763838"/>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8" name="Line 21"/>
          <p:cNvSpPr>
            <a:spLocks noChangeShapeType="1"/>
          </p:cNvSpPr>
          <p:nvPr/>
        </p:nvSpPr>
        <p:spPr bwMode="auto">
          <a:xfrm flipH="1" flipV="1">
            <a:off x="5516563" y="2687638"/>
            <a:ext cx="1371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9" name="Line 22"/>
          <p:cNvSpPr>
            <a:spLocks noChangeShapeType="1"/>
          </p:cNvSpPr>
          <p:nvPr/>
        </p:nvSpPr>
        <p:spPr bwMode="auto">
          <a:xfrm flipH="1" flipV="1">
            <a:off x="6049963" y="2687638"/>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0" name="Line 23"/>
          <p:cNvSpPr>
            <a:spLocks noChangeShapeType="1"/>
          </p:cNvSpPr>
          <p:nvPr/>
        </p:nvSpPr>
        <p:spPr bwMode="auto">
          <a:xfrm flipV="1">
            <a:off x="5592763" y="2916238"/>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1" name="Text Box 24"/>
          <p:cNvSpPr txBox="1">
            <a:spLocks noChangeArrowheads="1"/>
          </p:cNvSpPr>
          <p:nvPr/>
        </p:nvSpPr>
        <p:spPr bwMode="auto">
          <a:xfrm>
            <a:off x="5497513" y="33670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a:t>
            </a:r>
          </a:p>
        </p:txBody>
      </p:sp>
      <p:sp>
        <p:nvSpPr>
          <p:cNvPr id="53272" name="Text Box 25"/>
          <p:cNvSpPr txBox="1">
            <a:spLocks noChangeArrowheads="1"/>
          </p:cNvSpPr>
          <p:nvPr/>
        </p:nvSpPr>
        <p:spPr bwMode="auto">
          <a:xfrm>
            <a:off x="6526213" y="31765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5</a:t>
            </a:r>
          </a:p>
        </p:txBody>
      </p:sp>
      <p:sp>
        <p:nvSpPr>
          <p:cNvPr id="53273" name="Oval 26"/>
          <p:cNvSpPr>
            <a:spLocks noChangeArrowheads="1"/>
          </p:cNvSpPr>
          <p:nvPr/>
        </p:nvSpPr>
        <p:spPr bwMode="auto">
          <a:xfrm>
            <a:off x="5376863" y="4478338"/>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3274" name="Line 27"/>
          <p:cNvSpPr>
            <a:spLocks noChangeShapeType="1"/>
          </p:cNvSpPr>
          <p:nvPr/>
        </p:nvSpPr>
        <p:spPr bwMode="auto">
          <a:xfrm>
            <a:off x="5453063" y="3716338"/>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5" name="Line 28"/>
          <p:cNvSpPr>
            <a:spLocks noChangeShapeType="1"/>
          </p:cNvSpPr>
          <p:nvPr/>
        </p:nvSpPr>
        <p:spPr bwMode="auto">
          <a:xfrm flipH="1" flipV="1">
            <a:off x="5529263" y="3640138"/>
            <a:ext cx="1371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6" name="Line 29"/>
          <p:cNvSpPr>
            <a:spLocks noChangeShapeType="1"/>
          </p:cNvSpPr>
          <p:nvPr/>
        </p:nvSpPr>
        <p:spPr bwMode="auto">
          <a:xfrm flipH="1" flipV="1">
            <a:off x="6062663" y="3640138"/>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7" name="Line 30"/>
          <p:cNvSpPr>
            <a:spLocks noChangeShapeType="1"/>
          </p:cNvSpPr>
          <p:nvPr/>
        </p:nvSpPr>
        <p:spPr bwMode="auto">
          <a:xfrm flipV="1">
            <a:off x="5605463" y="3868738"/>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8" name="Text Box 31"/>
          <p:cNvSpPr txBox="1">
            <a:spLocks noChangeArrowheads="1"/>
          </p:cNvSpPr>
          <p:nvPr/>
        </p:nvSpPr>
        <p:spPr bwMode="auto">
          <a:xfrm>
            <a:off x="5510213" y="43195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a:t>
            </a:r>
          </a:p>
        </p:txBody>
      </p:sp>
      <p:sp>
        <p:nvSpPr>
          <p:cNvPr id="53279" name="Text Box 32"/>
          <p:cNvSpPr txBox="1">
            <a:spLocks noChangeArrowheads="1"/>
          </p:cNvSpPr>
          <p:nvPr/>
        </p:nvSpPr>
        <p:spPr bwMode="auto">
          <a:xfrm>
            <a:off x="6538913" y="41290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7</a:t>
            </a:r>
          </a:p>
        </p:txBody>
      </p:sp>
      <p:sp>
        <p:nvSpPr>
          <p:cNvPr id="53280" name="Line 33"/>
          <p:cNvSpPr>
            <a:spLocks noChangeShapeType="1"/>
          </p:cNvSpPr>
          <p:nvPr/>
        </p:nvSpPr>
        <p:spPr bwMode="auto">
          <a:xfrm flipH="1">
            <a:off x="4262438" y="4578350"/>
            <a:ext cx="110648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1" name="Line 34"/>
          <p:cNvSpPr>
            <a:spLocks noChangeShapeType="1"/>
          </p:cNvSpPr>
          <p:nvPr/>
        </p:nvSpPr>
        <p:spPr bwMode="auto">
          <a:xfrm>
            <a:off x="5499100" y="4616450"/>
            <a:ext cx="1249363" cy="579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2" name="Line 35"/>
          <p:cNvSpPr>
            <a:spLocks noChangeShapeType="1"/>
          </p:cNvSpPr>
          <p:nvPr/>
        </p:nvSpPr>
        <p:spPr bwMode="auto">
          <a:xfrm flipH="1" flipV="1">
            <a:off x="6010275" y="4589463"/>
            <a:ext cx="541338" cy="2444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3" name="Text Box 36"/>
          <p:cNvSpPr txBox="1">
            <a:spLocks noChangeArrowheads="1"/>
          </p:cNvSpPr>
          <p:nvPr/>
        </p:nvSpPr>
        <p:spPr bwMode="auto">
          <a:xfrm>
            <a:off x="4365625" y="4667250"/>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a:t>
            </a:r>
          </a:p>
        </p:txBody>
      </p:sp>
      <p:sp>
        <p:nvSpPr>
          <p:cNvPr id="53284" name="Text Box 37"/>
          <p:cNvSpPr txBox="1">
            <a:spLocks noChangeArrowheads="1"/>
          </p:cNvSpPr>
          <p:nvPr/>
        </p:nvSpPr>
        <p:spPr bwMode="auto">
          <a:xfrm>
            <a:off x="6270625" y="5273675"/>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9</a:t>
            </a:r>
          </a:p>
        </p:txBody>
      </p:sp>
      <p:sp>
        <p:nvSpPr>
          <p:cNvPr id="53285" name="Oval 38"/>
          <p:cNvSpPr>
            <a:spLocks noChangeArrowheads="1"/>
          </p:cNvSpPr>
          <p:nvPr/>
        </p:nvSpPr>
        <p:spPr bwMode="auto">
          <a:xfrm>
            <a:off x="6748463" y="518953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6" name="Oval 39"/>
          <p:cNvSpPr>
            <a:spLocks noChangeArrowheads="1"/>
          </p:cNvSpPr>
          <p:nvPr/>
        </p:nvSpPr>
        <p:spPr bwMode="auto">
          <a:xfrm>
            <a:off x="4135438" y="451802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7" name="Line 40"/>
          <p:cNvSpPr>
            <a:spLocks noChangeShapeType="1"/>
          </p:cNvSpPr>
          <p:nvPr/>
        </p:nvSpPr>
        <p:spPr bwMode="auto">
          <a:xfrm flipH="1">
            <a:off x="3025775" y="4629150"/>
            <a:ext cx="1146175" cy="5143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8" name="Line 41"/>
          <p:cNvSpPr>
            <a:spLocks noChangeShapeType="1"/>
          </p:cNvSpPr>
          <p:nvPr/>
        </p:nvSpPr>
        <p:spPr bwMode="auto">
          <a:xfrm>
            <a:off x="4222750" y="4654550"/>
            <a:ext cx="539750" cy="838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9" name="Oval 42"/>
          <p:cNvSpPr>
            <a:spLocks noChangeArrowheads="1"/>
          </p:cNvSpPr>
          <p:nvPr/>
        </p:nvSpPr>
        <p:spPr bwMode="auto">
          <a:xfrm>
            <a:off x="2951163" y="5135563"/>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0" name="Oval 43"/>
          <p:cNvSpPr>
            <a:spLocks noChangeArrowheads="1"/>
          </p:cNvSpPr>
          <p:nvPr/>
        </p:nvSpPr>
        <p:spPr bwMode="auto">
          <a:xfrm>
            <a:off x="4687888" y="550703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1" name="Text Box 44"/>
          <p:cNvSpPr txBox="1">
            <a:spLocks noChangeArrowheads="1"/>
          </p:cNvSpPr>
          <p:nvPr/>
        </p:nvSpPr>
        <p:spPr bwMode="auto">
          <a:xfrm>
            <a:off x="2909888" y="524986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a:t>
            </a:r>
          </a:p>
        </p:txBody>
      </p:sp>
      <p:sp>
        <p:nvSpPr>
          <p:cNvPr id="53292" name="Text Box 45"/>
          <p:cNvSpPr txBox="1">
            <a:spLocks noChangeArrowheads="1"/>
          </p:cNvSpPr>
          <p:nvPr/>
        </p:nvSpPr>
        <p:spPr bwMode="auto">
          <a:xfrm>
            <a:off x="4429125" y="5724525"/>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11</a:t>
            </a:r>
          </a:p>
        </p:txBody>
      </p:sp>
      <p:sp>
        <p:nvSpPr>
          <p:cNvPr id="53293" name="Line 46"/>
          <p:cNvSpPr>
            <a:spLocks noChangeShapeType="1"/>
          </p:cNvSpPr>
          <p:nvPr/>
        </p:nvSpPr>
        <p:spPr bwMode="auto">
          <a:xfrm flipH="1" flipV="1">
            <a:off x="4171950" y="4926013"/>
            <a:ext cx="219075" cy="4111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4" name="Line 47"/>
          <p:cNvSpPr>
            <a:spLocks noChangeShapeType="1"/>
          </p:cNvSpPr>
          <p:nvPr/>
        </p:nvSpPr>
        <p:spPr bwMode="auto">
          <a:xfrm>
            <a:off x="2974975" y="2774950"/>
            <a:ext cx="0" cy="6302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95" name="Oval 48"/>
          <p:cNvSpPr>
            <a:spLocks noChangeArrowheads="1"/>
          </p:cNvSpPr>
          <p:nvPr/>
        </p:nvSpPr>
        <p:spPr bwMode="auto">
          <a:xfrm>
            <a:off x="2873375" y="342265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6" name="Line 49"/>
          <p:cNvSpPr>
            <a:spLocks noChangeShapeType="1"/>
          </p:cNvSpPr>
          <p:nvPr/>
        </p:nvSpPr>
        <p:spPr bwMode="auto">
          <a:xfrm>
            <a:off x="2974975" y="3562350"/>
            <a:ext cx="0" cy="6302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97" name="Oval 50"/>
          <p:cNvSpPr>
            <a:spLocks noChangeArrowheads="1"/>
          </p:cNvSpPr>
          <p:nvPr/>
        </p:nvSpPr>
        <p:spPr bwMode="auto">
          <a:xfrm>
            <a:off x="2873375" y="421005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8" name="Text Box 51"/>
          <p:cNvSpPr txBox="1">
            <a:spLocks noChangeArrowheads="1"/>
          </p:cNvSpPr>
          <p:nvPr/>
        </p:nvSpPr>
        <p:spPr bwMode="auto">
          <a:xfrm>
            <a:off x="2316163" y="327660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a:t>
            </a:r>
          </a:p>
        </p:txBody>
      </p:sp>
      <p:sp>
        <p:nvSpPr>
          <p:cNvPr id="53299" name="Text Box 52"/>
          <p:cNvSpPr txBox="1">
            <a:spLocks noChangeArrowheads="1"/>
          </p:cNvSpPr>
          <p:nvPr/>
        </p:nvSpPr>
        <p:spPr bwMode="auto">
          <a:xfrm>
            <a:off x="2316163" y="406400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a:t>
            </a:r>
          </a:p>
        </p:txBody>
      </p:sp>
      <p:sp>
        <p:nvSpPr>
          <p:cNvPr id="53300" name="Line 53"/>
          <p:cNvSpPr>
            <a:spLocks noChangeShapeType="1"/>
          </p:cNvSpPr>
          <p:nvPr/>
        </p:nvSpPr>
        <p:spPr bwMode="auto">
          <a:xfrm flipV="1">
            <a:off x="2755900" y="2825750"/>
            <a:ext cx="0" cy="4254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1" name="Line 54"/>
          <p:cNvSpPr>
            <a:spLocks noChangeShapeType="1"/>
          </p:cNvSpPr>
          <p:nvPr/>
        </p:nvSpPr>
        <p:spPr bwMode="auto">
          <a:xfrm flipV="1">
            <a:off x="2743200" y="3636963"/>
            <a:ext cx="0" cy="3873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2" name="Line 55"/>
          <p:cNvSpPr>
            <a:spLocks noChangeShapeType="1"/>
          </p:cNvSpPr>
          <p:nvPr/>
        </p:nvSpPr>
        <p:spPr bwMode="auto">
          <a:xfrm flipH="1">
            <a:off x="1982788" y="4359275"/>
            <a:ext cx="952500" cy="5016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3" name="Line 56"/>
          <p:cNvSpPr>
            <a:spLocks noChangeShapeType="1"/>
          </p:cNvSpPr>
          <p:nvPr/>
        </p:nvSpPr>
        <p:spPr bwMode="auto">
          <a:xfrm>
            <a:off x="2960688" y="4410075"/>
            <a:ext cx="0" cy="7334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4" name="Text Box 57"/>
          <p:cNvSpPr txBox="1">
            <a:spLocks noChangeArrowheads="1"/>
          </p:cNvSpPr>
          <p:nvPr/>
        </p:nvSpPr>
        <p:spPr bwMode="auto">
          <a:xfrm>
            <a:off x="1685925" y="4875213"/>
            <a:ext cx="528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14</a:t>
            </a:r>
          </a:p>
        </p:txBody>
      </p:sp>
      <p:sp>
        <p:nvSpPr>
          <p:cNvPr id="53305" name="Line 58"/>
          <p:cNvSpPr>
            <a:spLocks noChangeShapeType="1"/>
          </p:cNvSpPr>
          <p:nvPr/>
        </p:nvSpPr>
        <p:spPr bwMode="auto">
          <a:xfrm flipV="1">
            <a:off x="1828800" y="4462463"/>
            <a:ext cx="449263" cy="2571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6" name="Line 59"/>
          <p:cNvSpPr>
            <a:spLocks noChangeShapeType="1"/>
          </p:cNvSpPr>
          <p:nvPr/>
        </p:nvSpPr>
        <p:spPr bwMode="auto">
          <a:xfrm>
            <a:off x="4183063" y="3533775"/>
            <a:ext cx="0" cy="9540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7" name="Line 60"/>
          <p:cNvSpPr>
            <a:spLocks noChangeShapeType="1"/>
          </p:cNvSpPr>
          <p:nvPr/>
        </p:nvSpPr>
        <p:spPr bwMode="auto">
          <a:xfrm flipV="1">
            <a:off x="4324350" y="3740150"/>
            <a:ext cx="0" cy="5921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8" name="Line 61"/>
          <p:cNvSpPr>
            <a:spLocks noChangeShapeType="1"/>
          </p:cNvSpPr>
          <p:nvPr/>
        </p:nvSpPr>
        <p:spPr bwMode="auto">
          <a:xfrm flipV="1">
            <a:off x="3333750" y="4603750"/>
            <a:ext cx="450850" cy="2317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9" name="Rectangle 63"/>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1403350" y="1524000"/>
            <a:ext cx="80899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latin typeface="Tahoma" pitchFamily="34" charset="0"/>
                <a:ea typeface="宋体" pitchFamily="2" charset="-122"/>
              </a:rPr>
              <a:t>修道士和野人问题</a:t>
            </a:r>
            <a:r>
              <a:rPr lang="zh-CN" altLang="en-US" sz="2000">
                <a:latin typeface="Times New Roman" pitchFamily="18" charset="0"/>
                <a:ea typeface="幼圆" pitchFamily="49" charset="-122"/>
              </a:rPr>
              <a:t>有</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种最佳解法，每一种最佳解法要渡河达</a:t>
            </a:r>
            <a:r>
              <a:rPr kumimoji="1" lang="en-US" altLang="zh-CN" sz="2000">
                <a:latin typeface="Times New Roman" pitchFamily="18" charset="0"/>
                <a:ea typeface="幼圆" pitchFamily="49" charset="-122"/>
              </a:rPr>
              <a:t>11</a:t>
            </a:r>
            <a:r>
              <a:rPr kumimoji="1" lang="zh-CN" altLang="en-US" sz="2000">
                <a:latin typeface="Times New Roman" pitchFamily="18" charset="0"/>
                <a:ea typeface="幼圆" pitchFamily="49" charset="-122"/>
              </a:rPr>
              <a:t>次，才能将全部的修道士和野人渡过河。这样，在求解的路径上所经过的状态就不会重复，求解的步数也是最少的。否则，反反复复重复所经过的状态，求解既费力又费时，对于复杂问题来说，很难达到所要求的解。</a:t>
            </a:r>
          </a:p>
        </p:txBody>
      </p:sp>
      <p:pic>
        <p:nvPicPr>
          <p:cNvPr id="9219" name="Picture 6" descr="f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3016250"/>
            <a:ext cx="6429375"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课 前 索 引</a:t>
            </a:r>
            <a:r>
              <a:rPr lang="zh-CN" altLang="en-US" sz="3600">
                <a:solidFill>
                  <a:schemeClr val="tx2"/>
                </a:solidFill>
                <a:ea typeface="宋体" pitchFamily="2" charset="-122"/>
              </a:rPr>
              <a:t> </a:t>
            </a:r>
            <a:endParaRPr lang="en-US" altLang="zh-CN" sz="3600">
              <a:solidFill>
                <a:schemeClr val="tx2"/>
              </a:solidFill>
              <a:ea typeface="宋体" pitchFamily="2"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p:txBody>
          <a:bodyPr/>
          <a:lstStyle/>
          <a:p>
            <a:pPr marL="533400" indent="-533400"/>
            <a:r>
              <a:rPr lang="zh-CN" altLang="en-US">
                <a:latin typeface="Times New Roman" pitchFamily="18" charset="0"/>
                <a:ea typeface="宋体" pitchFamily="2" charset="-122"/>
              </a:rPr>
              <a:t>搜索树</a:t>
            </a:r>
            <a:endParaRPr lang="en-US" altLang="zh-CN">
              <a:latin typeface="Times New Roman" pitchFamily="18" charset="0"/>
              <a:ea typeface="宋体" pitchFamily="2" charset="-122"/>
            </a:endParaRPr>
          </a:p>
        </p:txBody>
      </p:sp>
      <p:sp>
        <p:nvSpPr>
          <p:cNvPr id="54275" name="Oval 5"/>
          <p:cNvSpPr>
            <a:spLocks noChangeArrowheads="1"/>
          </p:cNvSpPr>
          <p:nvPr/>
        </p:nvSpPr>
        <p:spPr bwMode="auto">
          <a:xfrm>
            <a:off x="5673725" y="2528888"/>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4276" name="Oval 6"/>
          <p:cNvSpPr>
            <a:spLocks noChangeArrowheads="1"/>
          </p:cNvSpPr>
          <p:nvPr/>
        </p:nvSpPr>
        <p:spPr bwMode="auto">
          <a:xfrm>
            <a:off x="7197725" y="306228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277" name="Oval 7"/>
          <p:cNvSpPr>
            <a:spLocks noChangeArrowheads="1"/>
          </p:cNvSpPr>
          <p:nvPr/>
        </p:nvSpPr>
        <p:spPr bwMode="auto">
          <a:xfrm>
            <a:off x="4422775" y="1766888"/>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4278" name="Oval 8"/>
          <p:cNvSpPr>
            <a:spLocks noChangeArrowheads="1"/>
          </p:cNvSpPr>
          <p:nvPr/>
        </p:nvSpPr>
        <p:spPr bwMode="auto">
          <a:xfrm>
            <a:off x="3203575" y="2528888"/>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4279" name="Oval 9"/>
          <p:cNvSpPr>
            <a:spLocks noChangeArrowheads="1"/>
          </p:cNvSpPr>
          <p:nvPr/>
        </p:nvSpPr>
        <p:spPr bwMode="auto">
          <a:xfrm>
            <a:off x="4422775" y="329088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280" name="Line 10"/>
          <p:cNvSpPr>
            <a:spLocks noChangeShapeType="1"/>
          </p:cNvSpPr>
          <p:nvPr/>
        </p:nvSpPr>
        <p:spPr bwMode="auto">
          <a:xfrm flipH="1">
            <a:off x="3355975" y="1919288"/>
            <a:ext cx="1066800" cy="6096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1" name="Line 11"/>
          <p:cNvSpPr>
            <a:spLocks noChangeShapeType="1"/>
          </p:cNvSpPr>
          <p:nvPr/>
        </p:nvSpPr>
        <p:spPr bwMode="auto">
          <a:xfrm>
            <a:off x="4498975" y="1919288"/>
            <a:ext cx="1143000" cy="6096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2" name="Line 12"/>
          <p:cNvSpPr>
            <a:spLocks noChangeShapeType="1"/>
          </p:cNvSpPr>
          <p:nvPr/>
        </p:nvSpPr>
        <p:spPr bwMode="auto">
          <a:xfrm>
            <a:off x="4498975" y="1919288"/>
            <a:ext cx="0" cy="13716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3" name="Line 13"/>
          <p:cNvSpPr>
            <a:spLocks noChangeShapeType="1"/>
          </p:cNvSpPr>
          <p:nvPr/>
        </p:nvSpPr>
        <p:spPr bwMode="auto">
          <a:xfrm flipV="1">
            <a:off x="3355975" y="1919288"/>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4" name="Line 14"/>
          <p:cNvSpPr>
            <a:spLocks noChangeShapeType="1"/>
          </p:cNvSpPr>
          <p:nvPr/>
        </p:nvSpPr>
        <p:spPr bwMode="auto">
          <a:xfrm flipH="1" flipV="1">
            <a:off x="4879975" y="1919288"/>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5" name="Line 15"/>
          <p:cNvSpPr>
            <a:spLocks noChangeShapeType="1"/>
          </p:cNvSpPr>
          <p:nvPr/>
        </p:nvSpPr>
        <p:spPr bwMode="auto">
          <a:xfrm flipH="1" flipV="1">
            <a:off x="4651375" y="2300288"/>
            <a:ext cx="76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6" name="Text Box 16"/>
          <p:cNvSpPr txBox="1">
            <a:spLocks noChangeArrowheads="1"/>
          </p:cNvSpPr>
          <p:nvPr/>
        </p:nvSpPr>
        <p:spPr bwMode="auto">
          <a:xfrm>
            <a:off x="4575175" y="313213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sp>
        <p:nvSpPr>
          <p:cNvPr id="54287" name="Text Box 17"/>
          <p:cNvSpPr txBox="1">
            <a:spLocks noChangeArrowheads="1"/>
          </p:cNvSpPr>
          <p:nvPr/>
        </p:nvSpPr>
        <p:spPr bwMode="auto">
          <a:xfrm>
            <a:off x="4346575" y="1347788"/>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S</a:t>
            </a:r>
          </a:p>
        </p:txBody>
      </p:sp>
      <p:sp>
        <p:nvSpPr>
          <p:cNvPr id="54288" name="Text Box 18"/>
          <p:cNvSpPr txBox="1">
            <a:spLocks noChangeArrowheads="1"/>
          </p:cNvSpPr>
          <p:nvPr/>
        </p:nvSpPr>
        <p:spPr bwMode="auto">
          <a:xfrm>
            <a:off x="2782888" y="2386013"/>
            <a:ext cx="59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a:t>
            </a:r>
          </a:p>
        </p:txBody>
      </p:sp>
      <p:sp>
        <p:nvSpPr>
          <p:cNvPr id="54289" name="Text Box 19"/>
          <p:cNvSpPr txBox="1">
            <a:spLocks noChangeArrowheads="1"/>
          </p:cNvSpPr>
          <p:nvPr/>
        </p:nvSpPr>
        <p:spPr bwMode="auto">
          <a:xfrm>
            <a:off x="5870575" y="237013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3</a:t>
            </a:r>
          </a:p>
        </p:txBody>
      </p:sp>
      <p:sp>
        <p:nvSpPr>
          <p:cNvPr id="54290" name="Text Box 20"/>
          <p:cNvSpPr txBox="1">
            <a:spLocks noChangeArrowheads="1"/>
          </p:cNvSpPr>
          <p:nvPr/>
        </p:nvSpPr>
        <p:spPr bwMode="auto">
          <a:xfrm>
            <a:off x="4575175" y="311943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2</a:t>
            </a:r>
          </a:p>
        </p:txBody>
      </p:sp>
      <p:sp>
        <p:nvSpPr>
          <p:cNvPr id="54291" name="Oval 21"/>
          <p:cNvSpPr>
            <a:spLocks noChangeArrowheads="1"/>
          </p:cNvSpPr>
          <p:nvPr/>
        </p:nvSpPr>
        <p:spPr bwMode="auto">
          <a:xfrm>
            <a:off x="5673725" y="3443288"/>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4292" name="Line 22"/>
          <p:cNvSpPr>
            <a:spLocks noChangeShapeType="1"/>
          </p:cNvSpPr>
          <p:nvPr/>
        </p:nvSpPr>
        <p:spPr bwMode="auto">
          <a:xfrm>
            <a:off x="5749925" y="2681288"/>
            <a:ext cx="0" cy="7620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3" name="Line 23"/>
          <p:cNvSpPr>
            <a:spLocks noChangeShapeType="1"/>
          </p:cNvSpPr>
          <p:nvPr/>
        </p:nvSpPr>
        <p:spPr bwMode="auto">
          <a:xfrm flipH="1" flipV="1">
            <a:off x="5826125" y="2605088"/>
            <a:ext cx="1371600" cy="533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4" name="Line 24"/>
          <p:cNvSpPr>
            <a:spLocks noChangeShapeType="1"/>
          </p:cNvSpPr>
          <p:nvPr/>
        </p:nvSpPr>
        <p:spPr bwMode="auto">
          <a:xfrm flipH="1" flipV="1">
            <a:off x="6359525" y="2605088"/>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5" name="Line 25"/>
          <p:cNvSpPr>
            <a:spLocks noChangeShapeType="1"/>
          </p:cNvSpPr>
          <p:nvPr/>
        </p:nvSpPr>
        <p:spPr bwMode="auto">
          <a:xfrm flipV="1">
            <a:off x="5902325" y="2833688"/>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6" name="Text Box 26"/>
          <p:cNvSpPr txBox="1">
            <a:spLocks noChangeArrowheads="1"/>
          </p:cNvSpPr>
          <p:nvPr/>
        </p:nvSpPr>
        <p:spPr bwMode="auto">
          <a:xfrm>
            <a:off x="5807075" y="328453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4</a:t>
            </a:r>
          </a:p>
        </p:txBody>
      </p:sp>
      <p:sp>
        <p:nvSpPr>
          <p:cNvPr id="54297" name="Text Box 27"/>
          <p:cNvSpPr txBox="1">
            <a:spLocks noChangeArrowheads="1"/>
          </p:cNvSpPr>
          <p:nvPr/>
        </p:nvSpPr>
        <p:spPr bwMode="auto">
          <a:xfrm>
            <a:off x="6835775" y="309403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5</a:t>
            </a:r>
          </a:p>
        </p:txBody>
      </p:sp>
      <p:sp>
        <p:nvSpPr>
          <p:cNvPr id="54298" name="Oval 28"/>
          <p:cNvSpPr>
            <a:spLocks noChangeArrowheads="1"/>
          </p:cNvSpPr>
          <p:nvPr/>
        </p:nvSpPr>
        <p:spPr bwMode="auto">
          <a:xfrm>
            <a:off x="5686425" y="4395788"/>
            <a:ext cx="152400" cy="152400"/>
          </a:xfrm>
          <a:prstGeom prst="ellipse">
            <a:avLst/>
          </a:prstGeom>
          <a:solidFill>
            <a:srgbClr val="FFFFFF"/>
          </a:solidFill>
          <a:ln w="9525">
            <a:solidFill>
              <a:schemeClr val="tx1"/>
            </a:solidFill>
            <a:round/>
            <a:headEnd/>
            <a:tailEnd/>
          </a:ln>
        </p:spPr>
        <p:txBody>
          <a:bodyPr wrap="none" anchor="ctr"/>
          <a:lstStyle/>
          <a:p>
            <a:endParaRPr lang="zh-CN" altLang="en-US"/>
          </a:p>
        </p:txBody>
      </p:sp>
      <p:sp>
        <p:nvSpPr>
          <p:cNvPr id="54299" name="Line 29"/>
          <p:cNvSpPr>
            <a:spLocks noChangeShapeType="1"/>
          </p:cNvSpPr>
          <p:nvPr/>
        </p:nvSpPr>
        <p:spPr bwMode="auto">
          <a:xfrm>
            <a:off x="5762625" y="3633788"/>
            <a:ext cx="0" cy="7620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0" name="Line 30"/>
          <p:cNvSpPr>
            <a:spLocks noChangeShapeType="1"/>
          </p:cNvSpPr>
          <p:nvPr/>
        </p:nvSpPr>
        <p:spPr bwMode="auto">
          <a:xfrm flipH="1" flipV="1">
            <a:off x="5838825" y="3557588"/>
            <a:ext cx="1371600" cy="533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1" name="Line 31"/>
          <p:cNvSpPr>
            <a:spLocks noChangeShapeType="1"/>
          </p:cNvSpPr>
          <p:nvPr/>
        </p:nvSpPr>
        <p:spPr bwMode="auto">
          <a:xfrm flipH="1" flipV="1">
            <a:off x="6372225" y="3557588"/>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2" name="Line 32"/>
          <p:cNvSpPr>
            <a:spLocks noChangeShapeType="1"/>
          </p:cNvSpPr>
          <p:nvPr/>
        </p:nvSpPr>
        <p:spPr bwMode="auto">
          <a:xfrm flipV="1">
            <a:off x="5915025" y="3786188"/>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3" name="Text Box 33"/>
          <p:cNvSpPr txBox="1">
            <a:spLocks noChangeArrowheads="1"/>
          </p:cNvSpPr>
          <p:nvPr/>
        </p:nvSpPr>
        <p:spPr bwMode="auto">
          <a:xfrm>
            <a:off x="5819775" y="423703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6</a:t>
            </a:r>
          </a:p>
        </p:txBody>
      </p:sp>
      <p:sp>
        <p:nvSpPr>
          <p:cNvPr id="54304" name="Text Box 34"/>
          <p:cNvSpPr txBox="1">
            <a:spLocks noChangeArrowheads="1"/>
          </p:cNvSpPr>
          <p:nvPr/>
        </p:nvSpPr>
        <p:spPr bwMode="auto">
          <a:xfrm>
            <a:off x="6848475" y="404653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7</a:t>
            </a:r>
          </a:p>
        </p:txBody>
      </p:sp>
      <p:sp>
        <p:nvSpPr>
          <p:cNvPr id="54305" name="Line 35"/>
          <p:cNvSpPr>
            <a:spLocks noChangeShapeType="1"/>
          </p:cNvSpPr>
          <p:nvPr/>
        </p:nvSpPr>
        <p:spPr bwMode="auto">
          <a:xfrm>
            <a:off x="5808663" y="4533900"/>
            <a:ext cx="1249362" cy="579438"/>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06" name="Line 36"/>
          <p:cNvSpPr>
            <a:spLocks noChangeShapeType="1"/>
          </p:cNvSpPr>
          <p:nvPr/>
        </p:nvSpPr>
        <p:spPr bwMode="auto">
          <a:xfrm flipH="1" flipV="1">
            <a:off x="6319838" y="4506913"/>
            <a:ext cx="541337" cy="2444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7" name="Text Box 37"/>
          <p:cNvSpPr txBox="1">
            <a:spLocks noChangeArrowheads="1"/>
          </p:cNvSpPr>
          <p:nvPr/>
        </p:nvSpPr>
        <p:spPr bwMode="auto">
          <a:xfrm>
            <a:off x="4675188" y="4584700"/>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8</a:t>
            </a:r>
          </a:p>
        </p:txBody>
      </p:sp>
      <p:sp>
        <p:nvSpPr>
          <p:cNvPr id="54308" name="Text Box 38"/>
          <p:cNvSpPr txBox="1">
            <a:spLocks noChangeArrowheads="1"/>
          </p:cNvSpPr>
          <p:nvPr/>
        </p:nvSpPr>
        <p:spPr bwMode="auto">
          <a:xfrm>
            <a:off x="6580188" y="5191125"/>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9</a:t>
            </a:r>
          </a:p>
        </p:txBody>
      </p:sp>
      <p:sp>
        <p:nvSpPr>
          <p:cNvPr id="54309" name="Oval 39"/>
          <p:cNvSpPr>
            <a:spLocks noChangeArrowheads="1"/>
          </p:cNvSpPr>
          <p:nvPr/>
        </p:nvSpPr>
        <p:spPr bwMode="auto">
          <a:xfrm>
            <a:off x="7058025" y="510698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0" name="Oval 40"/>
          <p:cNvSpPr>
            <a:spLocks noChangeArrowheads="1"/>
          </p:cNvSpPr>
          <p:nvPr/>
        </p:nvSpPr>
        <p:spPr bwMode="auto">
          <a:xfrm>
            <a:off x="4445000" y="443547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1" name="Line 41"/>
          <p:cNvSpPr>
            <a:spLocks noChangeShapeType="1"/>
          </p:cNvSpPr>
          <p:nvPr/>
        </p:nvSpPr>
        <p:spPr bwMode="auto">
          <a:xfrm flipH="1">
            <a:off x="3335338" y="4546600"/>
            <a:ext cx="1146175" cy="51435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12" name="Line 42"/>
          <p:cNvSpPr>
            <a:spLocks noChangeShapeType="1"/>
          </p:cNvSpPr>
          <p:nvPr/>
        </p:nvSpPr>
        <p:spPr bwMode="auto">
          <a:xfrm>
            <a:off x="4532313" y="4572000"/>
            <a:ext cx="539750" cy="83820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13" name="Oval 43"/>
          <p:cNvSpPr>
            <a:spLocks noChangeArrowheads="1"/>
          </p:cNvSpPr>
          <p:nvPr/>
        </p:nvSpPr>
        <p:spPr bwMode="auto">
          <a:xfrm>
            <a:off x="3260725" y="5053013"/>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4" name="Oval 44"/>
          <p:cNvSpPr>
            <a:spLocks noChangeArrowheads="1"/>
          </p:cNvSpPr>
          <p:nvPr/>
        </p:nvSpPr>
        <p:spPr bwMode="auto">
          <a:xfrm>
            <a:off x="4997450" y="542448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5" name="Text Box 45"/>
          <p:cNvSpPr txBox="1">
            <a:spLocks noChangeArrowheads="1"/>
          </p:cNvSpPr>
          <p:nvPr/>
        </p:nvSpPr>
        <p:spPr bwMode="auto">
          <a:xfrm>
            <a:off x="3219450" y="516731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10</a:t>
            </a:r>
          </a:p>
        </p:txBody>
      </p:sp>
      <p:sp>
        <p:nvSpPr>
          <p:cNvPr id="54316" name="Text Box 46"/>
          <p:cNvSpPr txBox="1">
            <a:spLocks noChangeArrowheads="1"/>
          </p:cNvSpPr>
          <p:nvPr/>
        </p:nvSpPr>
        <p:spPr bwMode="auto">
          <a:xfrm>
            <a:off x="4738688" y="5641975"/>
            <a:ext cx="56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11</a:t>
            </a:r>
          </a:p>
        </p:txBody>
      </p:sp>
      <p:sp>
        <p:nvSpPr>
          <p:cNvPr id="54317" name="Line 47"/>
          <p:cNvSpPr>
            <a:spLocks noChangeShapeType="1"/>
          </p:cNvSpPr>
          <p:nvPr/>
        </p:nvSpPr>
        <p:spPr bwMode="auto">
          <a:xfrm flipH="1" flipV="1">
            <a:off x="4481513" y="4843463"/>
            <a:ext cx="219075" cy="4111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8" name="Line 48"/>
          <p:cNvSpPr>
            <a:spLocks noChangeShapeType="1"/>
          </p:cNvSpPr>
          <p:nvPr/>
        </p:nvSpPr>
        <p:spPr bwMode="auto">
          <a:xfrm>
            <a:off x="3284538" y="2692400"/>
            <a:ext cx="0" cy="630238"/>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19" name="Oval 49"/>
          <p:cNvSpPr>
            <a:spLocks noChangeArrowheads="1"/>
          </p:cNvSpPr>
          <p:nvPr/>
        </p:nvSpPr>
        <p:spPr bwMode="auto">
          <a:xfrm>
            <a:off x="3182938" y="3340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20" name="Line 50"/>
          <p:cNvSpPr>
            <a:spLocks noChangeShapeType="1"/>
          </p:cNvSpPr>
          <p:nvPr/>
        </p:nvSpPr>
        <p:spPr bwMode="auto">
          <a:xfrm>
            <a:off x="3284538" y="3479800"/>
            <a:ext cx="0" cy="630238"/>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21" name="Oval 51"/>
          <p:cNvSpPr>
            <a:spLocks noChangeArrowheads="1"/>
          </p:cNvSpPr>
          <p:nvPr/>
        </p:nvSpPr>
        <p:spPr bwMode="auto">
          <a:xfrm>
            <a:off x="3182938" y="41275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22" name="Text Box 52"/>
          <p:cNvSpPr txBox="1">
            <a:spLocks noChangeArrowheads="1"/>
          </p:cNvSpPr>
          <p:nvPr/>
        </p:nvSpPr>
        <p:spPr bwMode="auto">
          <a:xfrm>
            <a:off x="2625725" y="319405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12</a:t>
            </a:r>
          </a:p>
        </p:txBody>
      </p:sp>
      <p:sp>
        <p:nvSpPr>
          <p:cNvPr id="54323" name="Text Box 53"/>
          <p:cNvSpPr txBox="1">
            <a:spLocks noChangeArrowheads="1"/>
          </p:cNvSpPr>
          <p:nvPr/>
        </p:nvSpPr>
        <p:spPr bwMode="auto">
          <a:xfrm>
            <a:off x="2625725" y="398145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13</a:t>
            </a:r>
          </a:p>
        </p:txBody>
      </p:sp>
      <p:sp>
        <p:nvSpPr>
          <p:cNvPr id="54324" name="Line 54"/>
          <p:cNvSpPr>
            <a:spLocks noChangeShapeType="1"/>
          </p:cNvSpPr>
          <p:nvPr/>
        </p:nvSpPr>
        <p:spPr bwMode="auto">
          <a:xfrm flipV="1">
            <a:off x="3065463" y="2743200"/>
            <a:ext cx="0" cy="4254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5" name="Line 55"/>
          <p:cNvSpPr>
            <a:spLocks noChangeShapeType="1"/>
          </p:cNvSpPr>
          <p:nvPr/>
        </p:nvSpPr>
        <p:spPr bwMode="auto">
          <a:xfrm flipV="1">
            <a:off x="3052763" y="3554413"/>
            <a:ext cx="0" cy="3873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6" name="Line 56"/>
          <p:cNvSpPr>
            <a:spLocks noChangeShapeType="1"/>
          </p:cNvSpPr>
          <p:nvPr/>
        </p:nvSpPr>
        <p:spPr bwMode="auto">
          <a:xfrm flipH="1">
            <a:off x="2292350" y="4276725"/>
            <a:ext cx="952500" cy="50165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27" name="Text Box 57"/>
          <p:cNvSpPr txBox="1">
            <a:spLocks noChangeArrowheads="1"/>
          </p:cNvSpPr>
          <p:nvPr/>
        </p:nvSpPr>
        <p:spPr bwMode="auto">
          <a:xfrm>
            <a:off x="1995488" y="4792663"/>
            <a:ext cx="528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14</a:t>
            </a:r>
          </a:p>
        </p:txBody>
      </p:sp>
      <p:sp>
        <p:nvSpPr>
          <p:cNvPr id="54328" name="Line 58"/>
          <p:cNvSpPr>
            <a:spLocks noChangeShapeType="1"/>
          </p:cNvSpPr>
          <p:nvPr/>
        </p:nvSpPr>
        <p:spPr bwMode="auto">
          <a:xfrm flipV="1">
            <a:off x="2138363" y="4379913"/>
            <a:ext cx="449262" cy="2571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9" name="Line 59"/>
          <p:cNvSpPr>
            <a:spLocks noChangeShapeType="1"/>
          </p:cNvSpPr>
          <p:nvPr/>
        </p:nvSpPr>
        <p:spPr bwMode="auto">
          <a:xfrm>
            <a:off x="4492625" y="3451225"/>
            <a:ext cx="0" cy="954088"/>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0" name="Line 60"/>
          <p:cNvSpPr>
            <a:spLocks noChangeShapeType="1"/>
          </p:cNvSpPr>
          <p:nvPr/>
        </p:nvSpPr>
        <p:spPr bwMode="auto">
          <a:xfrm flipV="1">
            <a:off x="4633913" y="3657600"/>
            <a:ext cx="0" cy="5921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1" name="Line 61"/>
          <p:cNvSpPr>
            <a:spLocks noChangeShapeType="1"/>
          </p:cNvSpPr>
          <p:nvPr/>
        </p:nvSpPr>
        <p:spPr bwMode="auto">
          <a:xfrm flipV="1">
            <a:off x="3643313" y="4521200"/>
            <a:ext cx="450850" cy="2317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2" name="Rectangle 63"/>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图搜索策略</a:t>
            </a:r>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1403350" y="1524000"/>
            <a:ext cx="80899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FF61"/>
                </a:solidFill>
                <a:latin typeface="Times New Roman" pitchFamily="18" charset="0"/>
                <a:ea typeface="幼圆" pitchFamily="49" charset="-122"/>
              </a:rPr>
              <a:t>        </a:t>
            </a:r>
            <a:r>
              <a:rPr kumimoji="1" lang="zh-CN" altLang="en-US" sz="2000">
                <a:latin typeface="Times New Roman" pitchFamily="18" charset="0"/>
                <a:ea typeface="幼圆" pitchFamily="49" charset="-122"/>
              </a:rPr>
              <a:t>无信息图搜索属于盲目搜索，这里给两种常用的无信息图搜索方法：广度优先搜索和深度优先搜索。</a:t>
            </a:r>
            <a:r>
              <a:rPr kumimoji="1" lang="zh-CN" altLang="en-US" sz="2000">
                <a:solidFill>
                  <a:srgbClr val="FFFF61"/>
                </a:solidFill>
                <a:latin typeface="Times New Roman" pitchFamily="18" charset="0"/>
                <a:ea typeface="幼圆" pitchFamily="49" charset="-122"/>
              </a:rPr>
              <a:t> </a:t>
            </a:r>
          </a:p>
          <a:p>
            <a:pPr algn="l" eaLnBrk="1" hangingPunct="1"/>
            <a:r>
              <a:rPr kumimoji="1" lang="zh-CN" altLang="en-US" sz="2000">
                <a:solidFill>
                  <a:srgbClr val="003399"/>
                </a:solidFill>
                <a:latin typeface="Times New Roman" pitchFamily="18" charset="0"/>
                <a:ea typeface="幼圆" pitchFamily="49" charset="-122"/>
              </a:rPr>
              <a:t>广度优先搜索</a:t>
            </a:r>
            <a:r>
              <a:rPr kumimoji="1" lang="en-US" altLang="zh-CN" sz="2000">
                <a:solidFill>
                  <a:srgbClr val="003399"/>
                </a:solidFill>
                <a:latin typeface="Times New Roman" pitchFamily="18" charset="0"/>
                <a:ea typeface="幼圆" pitchFamily="49" charset="-122"/>
              </a:rPr>
              <a:t>(Breadth</a:t>
            </a:r>
            <a:r>
              <a:rPr kumimoji="1" lang="zh-CN" altLang="en-US" sz="2000">
                <a:solidFill>
                  <a:srgbClr val="003399"/>
                </a:solidFill>
                <a:latin typeface="Times New Roman" pitchFamily="18" charset="0"/>
                <a:ea typeface="幼圆" pitchFamily="49" charset="-122"/>
              </a:rPr>
              <a:t>－</a:t>
            </a:r>
            <a:r>
              <a:rPr kumimoji="1" lang="en-US" altLang="zh-CN" sz="2000">
                <a:solidFill>
                  <a:srgbClr val="003399"/>
                </a:solidFill>
                <a:latin typeface="Times New Roman" pitchFamily="18" charset="0"/>
                <a:ea typeface="幼圆" pitchFamily="49" charset="-122"/>
              </a:rPr>
              <a:t>First Search)</a:t>
            </a:r>
          </a:p>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按“先产生的节点先扩展”原则进行的搜索。</a:t>
            </a:r>
          </a:p>
          <a:p>
            <a:pPr algn="l" eaLnBrk="1" hangingPunct="1"/>
            <a:r>
              <a:rPr kumimoji="1" lang="zh-CN" altLang="en-US" sz="2000">
                <a:latin typeface="Times New Roman" pitchFamily="18" charset="0"/>
                <a:ea typeface="幼圆" pitchFamily="49" charset="-122"/>
              </a:rPr>
              <a:t>        搜索过程是：从初始节点</a:t>
            </a:r>
            <a:r>
              <a:rPr kumimoji="1" lang="en-US" altLang="zh-CN" sz="2000">
                <a:latin typeface="Times New Roman" pitchFamily="18" charset="0"/>
                <a:ea typeface="幼圆" pitchFamily="49" charset="-122"/>
              </a:rPr>
              <a:t>S0</a:t>
            </a:r>
            <a:r>
              <a:rPr kumimoji="1" lang="zh-CN" altLang="en-US" sz="2000">
                <a:latin typeface="Times New Roman" pitchFamily="18" charset="0"/>
                <a:ea typeface="幼圆" pitchFamily="49" charset="-122"/>
              </a:rPr>
              <a:t>开始逐层向下扩展，先生成下一级各子节点，按顺序</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先生成的子节点，优先检查，优先扩展</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检查是否出现目标节点</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。按此方法，若在第</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层节点</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此层无目标节点</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还没有全部搜索完之前，不进入第</a:t>
            </a:r>
            <a:r>
              <a:rPr kumimoji="1" lang="en-US" altLang="zh-CN" sz="2000">
                <a:latin typeface="Times New Roman" pitchFamily="18" charset="0"/>
                <a:ea typeface="幼圆" pitchFamily="49" charset="-122"/>
              </a:rPr>
              <a:t>n+l</a:t>
            </a:r>
            <a:r>
              <a:rPr kumimoji="1" lang="zh-CN" altLang="en-US" sz="2000">
                <a:latin typeface="Times New Roman" pitchFamily="18" charset="0"/>
                <a:ea typeface="幼圆" pitchFamily="49" charset="-122"/>
              </a:rPr>
              <a:t>层节点的搜索。广度优先策略的搜索树是自顶向下一层一层逐渐生成的，一直到找到目标节点为止。</a:t>
            </a:r>
          </a:p>
        </p:txBody>
      </p:sp>
      <p:pic>
        <p:nvPicPr>
          <p:cNvPr id="55299" name="Picture 8" descr="f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4224338"/>
            <a:ext cx="2989263"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广度优先搜索</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1403350" y="1524000"/>
            <a:ext cx="808990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为了对广度优先搜索进行控制，也需要准备两张表。</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表是一个先进先出的顺序表，要扩展的节点从 </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表中取出，经过扩展后的节点放入 </a:t>
            </a:r>
            <a:r>
              <a:rPr kumimoji="1" lang="en-US" altLang="zh-CN" sz="2000">
                <a:latin typeface="Times New Roman" pitchFamily="18" charset="0"/>
                <a:ea typeface="幼圆" pitchFamily="49" charset="-122"/>
              </a:rPr>
              <a:t>Closed</a:t>
            </a:r>
            <a:r>
              <a:rPr kumimoji="1" lang="zh-CN" altLang="en-US" sz="2000">
                <a:latin typeface="Times New Roman" pitchFamily="18" charset="0"/>
                <a:ea typeface="幼圆" pitchFamily="49" charset="-122"/>
              </a:rPr>
              <a:t>表，该表中各节点按顺序编号，正被扩展的节点在表中编号最大。</a:t>
            </a:r>
          </a:p>
          <a:p>
            <a:pPr algn="l" eaLnBrk="1" hangingPunct="1"/>
            <a:r>
              <a:rPr kumimoji="1" lang="zh-CN" altLang="en-US" sz="2000">
                <a:latin typeface="Times New Roman" pitchFamily="18" charset="0"/>
                <a:ea typeface="幼圆" pitchFamily="49" charset="-122"/>
              </a:rPr>
              <a:t>        若问题有解，则必在</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表中出现目标节点</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，那么，当搜索到目标节点时，算法成功结束。然后从该目标节点</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，根据返回指针在</a:t>
            </a:r>
            <a:r>
              <a:rPr kumimoji="1" lang="en-US" altLang="zh-CN" sz="2000">
                <a:latin typeface="Times New Roman" pitchFamily="18" charset="0"/>
                <a:ea typeface="幼圆" pitchFamily="49" charset="-122"/>
              </a:rPr>
              <a:t>Closed</a:t>
            </a:r>
            <a:r>
              <a:rPr kumimoji="1" lang="zh-CN" altLang="en-US" sz="2000">
                <a:latin typeface="Times New Roman" pitchFamily="18" charset="0"/>
                <a:ea typeface="幼圆" pitchFamily="49" charset="-122"/>
              </a:rPr>
              <a:t>表中往回追溯，直至初始节点</a:t>
            </a:r>
            <a:r>
              <a:rPr kumimoji="1" lang="en-US" altLang="zh-CN" sz="2000">
                <a:latin typeface="Times New Roman" pitchFamily="18" charset="0"/>
                <a:ea typeface="幼圆" pitchFamily="49" charset="-122"/>
              </a:rPr>
              <a:t>S0</a:t>
            </a:r>
            <a:r>
              <a:rPr kumimoji="1" lang="zh-CN" altLang="en-US" sz="2000">
                <a:latin typeface="Times New Roman" pitchFamily="18" charset="0"/>
                <a:ea typeface="幼圆" pitchFamily="49" charset="-122"/>
              </a:rPr>
              <a:t>，所得的路径即为问题的解。</a:t>
            </a:r>
          </a:p>
          <a:p>
            <a:pPr algn="l" eaLnBrk="1" hangingPunct="1"/>
            <a:r>
              <a:rPr kumimoji="1" lang="zh-CN" altLang="en-US" sz="2000">
                <a:latin typeface="Times New Roman" pitchFamily="18" charset="0"/>
                <a:ea typeface="幼圆" pitchFamily="49" charset="-122"/>
              </a:rPr>
              <a:t>        只要问题可解，在树图中存在目标节点，则用广度优先搜索法一定能在有限的层次上，经过有限的操作序列</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搜索步数</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，搜索到目标节点。所以，广度优先搜索法是完备的，是一种推理算法。</a:t>
            </a:r>
          </a:p>
        </p:txBody>
      </p:sp>
      <p:sp>
        <p:nvSpPr>
          <p:cNvPr id="56323"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广度优先搜索</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1403350" y="1365250"/>
            <a:ext cx="80899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Times New Roman" pitchFamily="18" charset="0"/>
                <a:ea typeface="幼圆" pitchFamily="49" charset="-122"/>
              </a:rPr>
              <a:t>广度优先搜索流程</a:t>
            </a:r>
          </a:p>
        </p:txBody>
      </p:sp>
      <p:pic>
        <p:nvPicPr>
          <p:cNvPr id="5734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013" y="1390650"/>
            <a:ext cx="405447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广度优先搜索</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Times New Roman" pitchFamily="18" charset="0"/>
                <a:ea typeface="幼圆" pitchFamily="49" charset="-122"/>
              </a:rPr>
              <a:t>例： 重排九宫（八码）问题</a:t>
            </a:r>
          </a:p>
          <a:p>
            <a:pPr algn="l" eaLnBrk="1" hangingPunct="1"/>
            <a:r>
              <a:rPr kumimoji="1" lang="zh-CN" altLang="en-US" sz="2000">
                <a:latin typeface="Times New Roman" pitchFamily="18" charset="0"/>
                <a:ea typeface="幼圆" pitchFamily="49" charset="-122"/>
              </a:rPr>
              <a:t>         在</a:t>
            </a:r>
            <a:r>
              <a:rPr kumimoji="1" lang="en-US" altLang="zh-CN" sz="2000">
                <a:latin typeface="Times New Roman" pitchFamily="18" charset="0"/>
                <a:ea typeface="幼圆" pitchFamily="49" charset="-122"/>
              </a:rPr>
              <a:t>3 </a:t>
            </a:r>
            <a:r>
              <a:rPr kumimoji="1" lang="en-US" altLang="en-US" sz="2000">
                <a:solidFill>
                  <a:srgbClr val="FFFF61"/>
                </a:solidFill>
                <a:latin typeface="Tahoma" pitchFamily="34" charset="0"/>
                <a:ea typeface="宋体" pitchFamily="2" charset="-122"/>
              </a:rPr>
              <a:t>×</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的方格棋盘上，放置</a:t>
            </a:r>
            <a:r>
              <a:rPr kumimoji="1" lang="en-US" altLang="zh-CN" sz="2000">
                <a:latin typeface="Times New Roman" pitchFamily="18" charset="0"/>
                <a:ea typeface="幼圆" pitchFamily="49" charset="-122"/>
              </a:rPr>
              <a:t>8</a:t>
            </a:r>
            <a:r>
              <a:rPr kumimoji="1" lang="zh-CN" altLang="en-US" sz="2000">
                <a:latin typeface="Times New Roman" pitchFamily="18" charset="0"/>
                <a:ea typeface="幼圆" pitchFamily="49" charset="-122"/>
              </a:rPr>
              <a:t>个标有数码的纸牌</a:t>
            </a:r>
            <a:r>
              <a:rPr kumimoji="1" lang="en-US" altLang="zh-CN" sz="2000">
                <a:latin typeface="Times New Roman" pitchFamily="18" charset="0"/>
                <a:ea typeface="幼圆" pitchFamily="49" charset="-122"/>
              </a:rPr>
              <a:t>(l,2,…,8),</a:t>
            </a:r>
            <a:r>
              <a:rPr kumimoji="1" lang="zh-CN" altLang="en-US" sz="2000">
                <a:latin typeface="Times New Roman" pitchFamily="18" charset="0"/>
                <a:ea typeface="幼圆" pitchFamily="49" charset="-122"/>
              </a:rPr>
              <a:t>并留下一个空格。只允许把空格上、下、左、右的纸牌移入空格，而空格移至该纸牌原有的位置。要求寻找一条从初始状态到目标状态的最短移动路线。</a:t>
            </a: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r>
              <a:rPr kumimoji="1" lang="zh-CN" altLang="en-US" sz="2000">
                <a:solidFill>
                  <a:srgbClr val="003399"/>
                </a:solidFill>
                <a:latin typeface="Times New Roman" pitchFamily="18" charset="0"/>
                <a:ea typeface="幼圆" pitchFamily="49" charset="-122"/>
              </a:rPr>
              <a:t>解：</a:t>
            </a:r>
            <a:r>
              <a:rPr kumimoji="1" lang="zh-CN" altLang="en-US" sz="2000">
                <a:latin typeface="Times New Roman" pitchFamily="18" charset="0"/>
                <a:ea typeface="幼圆" pitchFamily="49" charset="-122"/>
              </a:rPr>
              <a:t>应用广度优先搜索法，纸牌移入空格的次序是由空格左边开始，顺时针方向移动，不允许斜方向移动，不允许返回。可以在第四级得到解。解的最佳路径是</a:t>
            </a:r>
            <a:r>
              <a:rPr kumimoji="1" lang="en-US" altLang="zh-CN" sz="2000">
                <a:latin typeface="Times New Roman" pitchFamily="18" charset="0"/>
                <a:ea typeface="幼圆" pitchFamily="49" charset="-122"/>
              </a:rPr>
              <a:t>S</a:t>
            </a:r>
            <a:r>
              <a:rPr kumimoji="1" lang="en-US" altLang="zh-CN" sz="2000" baseline="-25000">
                <a:latin typeface="Times New Roman" pitchFamily="18" charset="0"/>
                <a:ea typeface="幼圆" pitchFamily="49" charset="-122"/>
              </a:rPr>
              <a:t>O</a:t>
            </a:r>
            <a:r>
              <a:rPr kumimoji="1" lang="en-US" altLang="zh-CN" sz="2000">
                <a:latin typeface="Times New Roman" pitchFamily="18" charset="0"/>
                <a:ea typeface="幼圆" pitchFamily="49" charset="-122"/>
              </a:rPr>
              <a:t>—2—7—15—Sg</a:t>
            </a:r>
            <a:r>
              <a:rPr kumimoji="1" lang="zh-CN" altLang="en-US" sz="2000">
                <a:latin typeface="Times New Roman" pitchFamily="18" charset="0"/>
                <a:ea typeface="幼圆" pitchFamily="49" charset="-122"/>
              </a:rPr>
              <a:t>。</a:t>
            </a:r>
          </a:p>
        </p:txBody>
      </p:sp>
      <p:pic>
        <p:nvPicPr>
          <p:cNvPr id="583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3213100"/>
            <a:ext cx="39782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广度优先搜索</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1387475" y="1314450"/>
            <a:ext cx="80899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Tahoma" pitchFamily="34" charset="0"/>
                <a:ea typeface="幼圆" pitchFamily="49" charset="-122"/>
              </a:rPr>
              <a:t>重排九宫</a:t>
            </a:r>
            <a:r>
              <a:rPr kumimoji="1" lang="zh-CN" altLang="en-US" sz="2000">
                <a:solidFill>
                  <a:srgbClr val="003399"/>
                </a:solidFill>
                <a:latin typeface="Tahoma" pitchFamily="34" charset="0"/>
                <a:ea typeface="宋体" pitchFamily="2" charset="-122"/>
              </a:rPr>
              <a:t>（八码）</a:t>
            </a:r>
            <a:r>
              <a:rPr kumimoji="1" lang="zh-CN" altLang="en-US" sz="2000">
                <a:solidFill>
                  <a:srgbClr val="003399"/>
                </a:solidFill>
                <a:latin typeface="Times New Roman" pitchFamily="18" charset="0"/>
                <a:ea typeface="幼圆" pitchFamily="49" charset="-122"/>
              </a:rPr>
              <a:t>广度优先搜索树</a:t>
            </a:r>
          </a:p>
        </p:txBody>
      </p:sp>
      <p:pic>
        <p:nvPicPr>
          <p:cNvPr id="5939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450" y="1693863"/>
            <a:ext cx="8077200" cy="45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广度优先搜索</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Text Box 2"/>
          <p:cNvSpPr txBox="1">
            <a:spLocks noChangeArrowheads="1"/>
          </p:cNvSpPr>
          <p:nvPr/>
        </p:nvSpPr>
        <p:spPr bwMode="auto">
          <a:xfrm>
            <a:off x="4759325" y="1476375"/>
            <a:ext cx="803275" cy="8350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2        3</a:t>
            </a:r>
          </a:p>
          <a:p>
            <a:pPr algn="l" eaLnBrk="1" hangingPunct="1"/>
            <a:r>
              <a:rPr kumimoji="1" lang="zh-CN" altLang="en-US" sz="1600" b="0">
                <a:latin typeface="Times New Roman" pitchFamily="18" charset="0"/>
                <a:ea typeface="宋体" pitchFamily="2" charset="-122"/>
              </a:rPr>
              <a:t>1   8   4</a:t>
            </a:r>
          </a:p>
          <a:p>
            <a:pPr algn="l" eaLnBrk="1" hangingPunct="1"/>
            <a:r>
              <a:rPr kumimoji="1" lang="zh-CN" altLang="en-US" sz="1600" b="0">
                <a:latin typeface="Times New Roman" pitchFamily="18" charset="0"/>
                <a:ea typeface="宋体" pitchFamily="2" charset="-122"/>
              </a:rPr>
              <a:t>7   6   5</a:t>
            </a:r>
          </a:p>
        </p:txBody>
      </p:sp>
      <p:grpSp>
        <p:nvGrpSpPr>
          <p:cNvPr id="2" name="Group 3"/>
          <p:cNvGrpSpPr>
            <a:grpSpLocks/>
          </p:cNvGrpSpPr>
          <p:nvPr/>
        </p:nvGrpSpPr>
        <p:grpSpPr bwMode="auto">
          <a:xfrm>
            <a:off x="3352800" y="2314575"/>
            <a:ext cx="3851275" cy="1368425"/>
            <a:chOff x="1872" y="768"/>
            <a:chExt cx="2426" cy="862"/>
          </a:xfrm>
        </p:grpSpPr>
        <p:sp>
          <p:nvSpPr>
            <p:cNvPr id="60464" name="Text Box 4"/>
            <p:cNvSpPr txBox="1">
              <a:spLocks noChangeArrowheads="1"/>
            </p:cNvSpPr>
            <p:nvPr/>
          </p:nvSpPr>
          <p:spPr bwMode="auto">
            <a:xfrm>
              <a:off x="2784" y="1104"/>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     2   3</a:t>
              </a:r>
            </a:p>
            <a:p>
              <a:pPr algn="l" eaLnBrk="1" hangingPunct="1"/>
              <a:r>
                <a:rPr kumimoji="1" lang="zh-CN" altLang="en-US" sz="1600" b="0">
                  <a:latin typeface="Times New Roman" pitchFamily="18" charset="0"/>
                  <a:ea typeface="宋体" pitchFamily="2" charset="-122"/>
                </a:rPr>
                <a:t>1   8   4</a:t>
              </a:r>
            </a:p>
            <a:p>
              <a:pPr algn="l" eaLnBrk="1" hangingPunct="1"/>
              <a:r>
                <a:rPr kumimoji="1" lang="zh-CN" altLang="en-US" sz="1600" b="0">
                  <a:latin typeface="Times New Roman" pitchFamily="18" charset="0"/>
                  <a:ea typeface="宋体" pitchFamily="2" charset="-122"/>
                </a:rPr>
                <a:t>7   6   5</a:t>
              </a:r>
            </a:p>
          </p:txBody>
        </p:sp>
        <p:sp>
          <p:nvSpPr>
            <p:cNvPr id="60465" name="Text Box 5"/>
            <p:cNvSpPr txBox="1">
              <a:spLocks noChangeArrowheads="1"/>
            </p:cNvSpPr>
            <p:nvPr/>
          </p:nvSpPr>
          <p:spPr bwMode="auto">
            <a:xfrm>
              <a:off x="1872" y="1104"/>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2   8   3</a:t>
              </a:r>
            </a:p>
            <a:p>
              <a:pPr algn="l" eaLnBrk="1" hangingPunct="1"/>
              <a:r>
                <a:rPr kumimoji="1" lang="zh-CN" altLang="en-US" sz="1600" b="0">
                  <a:latin typeface="Times New Roman" pitchFamily="18" charset="0"/>
                  <a:ea typeface="宋体" pitchFamily="2" charset="-122"/>
                </a:rPr>
                <a:t>1        4</a:t>
              </a:r>
            </a:p>
            <a:p>
              <a:pPr algn="l" eaLnBrk="1" hangingPunct="1"/>
              <a:r>
                <a:rPr kumimoji="1" lang="zh-CN" altLang="en-US" sz="1600" b="0">
                  <a:latin typeface="Times New Roman" pitchFamily="18" charset="0"/>
                  <a:ea typeface="宋体" pitchFamily="2" charset="-122"/>
                </a:rPr>
                <a:t>7   6   5</a:t>
              </a:r>
            </a:p>
          </p:txBody>
        </p:sp>
        <p:sp>
          <p:nvSpPr>
            <p:cNvPr id="60466" name="Text Box 6"/>
            <p:cNvSpPr txBox="1">
              <a:spLocks noChangeArrowheads="1"/>
            </p:cNvSpPr>
            <p:nvPr/>
          </p:nvSpPr>
          <p:spPr bwMode="auto">
            <a:xfrm>
              <a:off x="3792" y="1104"/>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2   3</a:t>
              </a:r>
            </a:p>
            <a:p>
              <a:pPr algn="l" eaLnBrk="1" hangingPunct="1"/>
              <a:r>
                <a:rPr kumimoji="1" lang="zh-CN" altLang="en-US" sz="1600" b="0">
                  <a:latin typeface="Times New Roman" pitchFamily="18" charset="0"/>
                  <a:ea typeface="宋体" pitchFamily="2" charset="-122"/>
                </a:rPr>
                <a:t>1   8   4</a:t>
              </a:r>
            </a:p>
            <a:p>
              <a:pPr algn="l" eaLnBrk="1" hangingPunct="1"/>
              <a:r>
                <a:rPr kumimoji="1" lang="zh-CN" altLang="en-US" sz="1600" b="0">
                  <a:latin typeface="Times New Roman" pitchFamily="18" charset="0"/>
                  <a:ea typeface="宋体" pitchFamily="2" charset="-122"/>
                </a:rPr>
                <a:t>7   6   5</a:t>
              </a:r>
            </a:p>
          </p:txBody>
        </p:sp>
        <p:sp>
          <p:nvSpPr>
            <p:cNvPr id="60467" name="Line 7"/>
            <p:cNvSpPr>
              <a:spLocks noChangeShapeType="1"/>
            </p:cNvSpPr>
            <p:nvPr/>
          </p:nvSpPr>
          <p:spPr bwMode="auto">
            <a:xfrm flipV="1">
              <a:off x="2112" y="768"/>
              <a:ext cx="86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8" name="Line 8"/>
            <p:cNvSpPr>
              <a:spLocks noChangeShapeType="1"/>
            </p:cNvSpPr>
            <p:nvPr/>
          </p:nvSpPr>
          <p:spPr bwMode="auto">
            <a:xfrm flipH="1" flipV="1">
              <a:off x="2976" y="76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9" name="Line 9"/>
            <p:cNvSpPr>
              <a:spLocks noChangeShapeType="1"/>
            </p:cNvSpPr>
            <p:nvPr/>
          </p:nvSpPr>
          <p:spPr bwMode="auto">
            <a:xfrm flipH="1" flipV="1">
              <a:off x="3072" y="768"/>
              <a:ext cx="96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0"/>
          <p:cNvGrpSpPr>
            <a:grpSpLocks/>
          </p:cNvGrpSpPr>
          <p:nvPr/>
        </p:nvGrpSpPr>
        <p:grpSpPr bwMode="auto">
          <a:xfrm>
            <a:off x="2209800" y="3686175"/>
            <a:ext cx="3394075" cy="1292225"/>
            <a:chOff x="1152" y="1632"/>
            <a:chExt cx="2138" cy="814"/>
          </a:xfrm>
        </p:grpSpPr>
        <p:sp>
          <p:nvSpPr>
            <p:cNvPr id="60458" name="Text Box 11"/>
            <p:cNvSpPr txBox="1">
              <a:spLocks noChangeArrowheads="1"/>
            </p:cNvSpPr>
            <p:nvPr/>
          </p:nvSpPr>
          <p:spPr bwMode="auto">
            <a:xfrm>
              <a:off x="2784" y="1920"/>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2   8   3</a:t>
              </a:r>
            </a:p>
            <a:p>
              <a:pPr algn="l" eaLnBrk="1" hangingPunct="1"/>
              <a:r>
                <a:rPr kumimoji="1" lang="zh-CN" altLang="en-US" sz="1600" b="0">
                  <a:latin typeface="Times New Roman" pitchFamily="18" charset="0"/>
                  <a:ea typeface="宋体" pitchFamily="2" charset="-122"/>
                </a:rPr>
                <a:t>1   4</a:t>
              </a:r>
            </a:p>
            <a:p>
              <a:pPr algn="l" eaLnBrk="1" hangingPunct="1"/>
              <a:r>
                <a:rPr kumimoji="1" lang="zh-CN" altLang="en-US" sz="1600" b="0">
                  <a:latin typeface="Times New Roman" pitchFamily="18" charset="0"/>
                  <a:ea typeface="宋体" pitchFamily="2" charset="-122"/>
                </a:rPr>
                <a:t>7   6   5</a:t>
              </a:r>
            </a:p>
          </p:txBody>
        </p:sp>
        <p:sp>
          <p:nvSpPr>
            <p:cNvPr id="60459" name="Text Box 12"/>
            <p:cNvSpPr txBox="1">
              <a:spLocks noChangeArrowheads="1"/>
            </p:cNvSpPr>
            <p:nvPr/>
          </p:nvSpPr>
          <p:spPr bwMode="auto">
            <a:xfrm>
              <a:off x="1152"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2   8   3</a:t>
              </a:r>
            </a:p>
            <a:p>
              <a:pPr algn="l" eaLnBrk="1" hangingPunct="1"/>
              <a:r>
                <a:rPr kumimoji="1" lang="zh-CN" altLang="en-US" sz="1600" b="0">
                  <a:latin typeface="Times New Roman" pitchFamily="18" charset="0"/>
                  <a:ea typeface="宋体" pitchFamily="2" charset="-122"/>
                </a:rPr>
                <a:t>1   6   4</a:t>
              </a:r>
            </a:p>
            <a:p>
              <a:pPr algn="l" eaLnBrk="1" hangingPunct="1"/>
              <a:r>
                <a:rPr kumimoji="1" lang="zh-CN" altLang="en-US" sz="1600" b="0">
                  <a:latin typeface="Times New Roman" pitchFamily="18" charset="0"/>
                  <a:ea typeface="宋体" pitchFamily="2" charset="-122"/>
                </a:rPr>
                <a:t>7        5</a:t>
              </a:r>
            </a:p>
          </p:txBody>
        </p:sp>
        <p:sp>
          <p:nvSpPr>
            <p:cNvPr id="60460" name="Text Box 13"/>
            <p:cNvSpPr txBox="1">
              <a:spLocks noChangeArrowheads="1"/>
            </p:cNvSpPr>
            <p:nvPr/>
          </p:nvSpPr>
          <p:spPr bwMode="auto">
            <a:xfrm>
              <a:off x="1968"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2   8   3</a:t>
              </a:r>
            </a:p>
            <a:p>
              <a:pPr algn="l" eaLnBrk="1" hangingPunct="1"/>
              <a:r>
                <a:rPr kumimoji="1" lang="zh-CN" altLang="en-US" sz="1600" b="0">
                  <a:latin typeface="Times New Roman" pitchFamily="18" charset="0"/>
                  <a:ea typeface="宋体" pitchFamily="2" charset="-122"/>
                </a:rPr>
                <a:t>     1   4</a:t>
              </a:r>
            </a:p>
            <a:p>
              <a:pPr algn="l" eaLnBrk="1" hangingPunct="1"/>
              <a:r>
                <a:rPr kumimoji="1" lang="zh-CN" altLang="en-US" sz="1600" b="0">
                  <a:latin typeface="Times New Roman" pitchFamily="18" charset="0"/>
                  <a:ea typeface="宋体" pitchFamily="2" charset="-122"/>
                </a:rPr>
                <a:t>7   6   5</a:t>
              </a:r>
            </a:p>
          </p:txBody>
        </p:sp>
        <p:sp>
          <p:nvSpPr>
            <p:cNvPr id="60461" name="Line 14"/>
            <p:cNvSpPr>
              <a:spLocks noChangeShapeType="1"/>
            </p:cNvSpPr>
            <p:nvPr/>
          </p:nvSpPr>
          <p:spPr bwMode="auto">
            <a:xfrm flipV="1">
              <a:off x="1392" y="163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2" name="Line 15"/>
            <p:cNvSpPr>
              <a:spLocks noChangeShapeType="1"/>
            </p:cNvSpPr>
            <p:nvPr/>
          </p:nvSpPr>
          <p:spPr bwMode="auto">
            <a:xfrm flipH="1" flipV="1">
              <a:off x="2112" y="1632"/>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3" name="Line 16"/>
            <p:cNvSpPr>
              <a:spLocks noChangeShapeType="1"/>
            </p:cNvSpPr>
            <p:nvPr/>
          </p:nvSpPr>
          <p:spPr bwMode="auto">
            <a:xfrm flipH="1" flipV="1">
              <a:off x="2160" y="1632"/>
              <a:ext cx="86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7"/>
          <p:cNvGrpSpPr>
            <a:grpSpLocks/>
          </p:cNvGrpSpPr>
          <p:nvPr/>
        </p:nvGrpSpPr>
        <p:grpSpPr bwMode="auto">
          <a:xfrm>
            <a:off x="949325" y="4905375"/>
            <a:ext cx="1870075" cy="1368425"/>
            <a:chOff x="358" y="2400"/>
            <a:chExt cx="1178" cy="862"/>
          </a:xfrm>
        </p:grpSpPr>
        <p:sp>
          <p:nvSpPr>
            <p:cNvPr id="60454" name="Text Box 18"/>
            <p:cNvSpPr txBox="1">
              <a:spLocks noChangeArrowheads="1"/>
            </p:cNvSpPr>
            <p:nvPr/>
          </p:nvSpPr>
          <p:spPr bwMode="auto">
            <a:xfrm>
              <a:off x="1030"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2   8   3</a:t>
              </a:r>
            </a:p>
            <a:p>
              <a:pPr algn="l" eaLnBrk="1" hangingPunct="1"/>
              <a:r>
                <a:rPr kumimoji="1" lang="zh-CN" altLang="en-US" sz="1600" b="0">
                  <a:latin typeface="Times New Roman" pitchFamily="18" charset="0"/>
                  <a:ea typeface="宋体" pitchFamily="2" charset="-122"/>
                </a:rPr>
                <a:t>1   6   4</a:t>
              </a:r>
            </a:p>
            <a:p>
              <a:pPr algn="l" eaLnBrk="1" hangingPunct="1"/>
              <a:r>
                <a:rPr kumimoji="1" lang="zh-CN" altLang="en-US" sz="1600" b="0">
                  <a:latin typeface="Times New Roman" pitchFamily="18" charset="0"/>
                  <a:ea typeface="宋体" pitchFamily="2" charset="-122"/>
                </a:rPr>
                <a:t>7   5</a:t>
              </a:r>
            </a:p>
          </p:txBody>
        </p:sp>
        <p:sp>
          <p:nvSpPr>
            <p:cNvPr id="60455" name="Text Box 19"/>
            <p:cNvSpPr txBox="1">
              <a:spLocks noChangeArrowheads="1"/>
            </p:cNvSpPr>
            <p:nvPr/>
          </p:nvSpPr>
          <p:spPr bwMode="auto">
            <a:xfrm>
              <a:off x="358"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2   8   3</a:t>
              </a:r>
            </a:p>
            <a:p>
              <a:pPr algn="l" eaLnBrk="1" hangingPunct="1"/>
              <a:r>
                <a:rPr kumimoji="1" lang="zh-CN" altLang="en-US" sz="1600" b="0">
                  <a:latin typeface="Times New Roman" pitchFamily="18" charset="0"/>
                  <a:ea typeface="宋体" pitchFamily="2" charset="-122"/>
                </a:rPr>
                <a:t>1   6   4</a:t>
              </a:r>
            </a:p>
            <a:p>
              <a:pPr algn="l" eaLnBrk="1" hangingPunct="1"/>
              <a:r>
                <a:rPr kumimoji="1" lang="zh-CN" altLang="en-US" sz="1600" b="0">
                  <a:latin typeface="Times New Roman" pitchFamily="18" charset="0"/>
                  <a:ea typeface="宋体" pitchFamily="2" charset="-122"/>
                </a:rPr>
                <a:t>    7   5</a:t>
              </a:r>
            </a:p>
          </p:txBody>
        </p:sp>
        <p:sp>
          <p:nvSpPr>
            <p:cNvPr id="60456" name="Line 20"/>
            <p:cNvSpPr>
              <a:spLocks noChangeShapeType="1"/>
            </p:cNvSpPr>
            <p:nvPr/>
          </p:nvSpPr>
          <p:spPr bwMode="auto">
            <a:xfrm flipV="1">
              <a:off x="624" y="2400"/>
              <a:ext cx="72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7" name="Line 21"/>
            <p:cNvSpPr>
              <a:spLocks noChangeShapeType="1"/>
            </p:cNvSpPr>
            <p:nvPr/>
          </p:nvSpPr>
          <p:spPr bwMode="auto">
            <a:xfrm flipV="1">
              <a:off x="1296" y="240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2"/>
          <p:cNvGrpSpPr>
            <a:grpSpLocks/>
          </p:cNvGrpSpPr>
          <p:nvPr/>
        </p:nvGrpSpPr>
        <p:grpSpPr bwMode="auto">
          <a:xfrm>
            <a:off x="3082925" y="4905375"/>
            <a:ext cx="1870075" cy="1368425"/>
            <a:chOff x="1702" y="2400"/>
            <a:chExt cx="1178" cy="862"/>
          </a:xfrm>
        </p:grpSpPr>
        <p:sp>
          <p:nvSpPr>
            <p:cNvPr id="60450" name="Text Box 23"/>
            <p:cNvSpPr txBox="1">
              <a:spLocks noChangeArrowheads="1"/>
            </p:cNvSpPr>
            <p:nvPr/>
          </p:nvSpPr>
          <p:spPr bwMode="auto">
            <a:xfrm>
              <a:off x="2374"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2   8   3</a:t>
              </a:r>
            </a:p>
            <a:p>
              <a:pPr algn="l" eaLnBrk="1" hangingPunct="1"/>
              <a:r>
                <a:rPr kumimoji="1" lang="zh-CN" altLang="en-US" sz="1600" b="0">
                  <a:latin typeface="Times New Roman" pitchFamily="18" charset="0"/>
                  <a:ea typeface="宋体" pitchFamily="2" charset="-122"/>
                </a:rPr>
                <a:t>7   1   4</a:t>
              </a:r>
            </a:p>
            <a:p>
              <a:pPr algn="l" eaLnBrk="1" hangingPunct="1"/>
              <a:r>
                <a:rPr kumimoji="1" lang="zh-CN" altLang="en-US" sz="1600" b="0">
                  <a:latin typeface="Times New Roman" pitchFamily="18" charset="0"/>
                  <a:ea typeface="宋体" pitchFamily="2" charset="-122"/>
                </a:rPr>
                <a:t>     6   5</a:t>
              </a:r>
            </a:p>
          </p:txBody>
        </p:sp>
        <p:sp>
          <p:nvSpPr>
            <p:cNvPr id="60451" name="Text Box 24"/>
            <p:cNvSpPr txBox="1">
              <a:spLocks noChangeArrowheads="1"/>
            </p:cNvSpPr>
            <p:nvPr/>
          </p:nvSpPr>
          <p:spPr bwMode="auto">
            <a:xfrm>
              <a:off x="1702"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     8   3</a:t>
              </a:r>
            </a:p>
            <a:p>
              <a:pPr algn="l" eaLnBrk="1" hangingPunct="1"/>
              <a:r>
                <a:rPr kumimoji="1" lang="zh-CN" altLang="en-US" sz="1600" b="0">
                  <a:latin typeface="Times New Roman" pitchFamily="18" charset="0"/>
                  <a:ea typeface="宋体" pitchFamily="2" charset="-122"/>
                </a:rPr>
                <a:t>2   1   4</a:t>
              </a:r>
            </a:p>
            <a:p>
              <a:pPr algn="l" eaLnBrk="1" hangingPunct="1"/>
              <a:r>
                <a:rPr kumimoji="1" lang="zh-CN" altLang="en-US" sz="1600" b="0">
                  <a:latin typeface="Times New Roman" pitchFamily="18" charset="0"/>
                  <a:ea typeface="宋体" pitchFamily="2" charset="-122"/>
                </a:rPr>
                <a:t>7   6   5</a:t>
              </a:r>
            </a:p>
          </p:txBody>
        </p:sp>
        <p:sp>
          <p:nvSpPr>
            <p:cNvPr id="60452" name="Line 25"/>
            <p:cNvSpPr>
              <a:spLocks noChangeShapeType="1"/>
            </p:cNvSpPr>
            <p:nvPr/>
          </p:nvSpPr>
          <p:spPr bwMode="auto">
            <a:xfrm flipV="1">
              <a:off x="1968" y="2400"/>
              <a:ext cx="24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3" name="Line 26"/>
            <p:cNvSpPr>
              <a:spLocks noChangeShapeType="1"/>
            </p:cNvSpPr>
            <p:nvPr/>
          </p:nvSpPr>
          <p:spPr bwMode="auto">
            <a:xfrm flipH="1" flipV="1">
              <a:off x="2256" y="2400"/>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7"/>
          <p:cNvGrpSpPr>
            <a:grpSpLocks/>
          </p:cNvGrpSpPr>
          <p:nvPr/>
        </p:nvGrpSpPr>
        <p:grpSpPr bwMode="auto">
          <a:xfrm>
            <a:off x="5140325" y="4981575"/>
            <a:ext cx="1870075" cy="1292225"/>
            <a:chOff x="2998" y="2448"/>
            <a:chExt cx="1178" cy="814"/>
          </a:xfrm>
        </p:grpSpPr>
        <p:sp>
          <p:nvSpPr>
            <p:cNvPr id="60446" name="Text Box 28"/>
            <p:cNvSpPr txBox="1">
              <a:spLocks noChangeArrowheads="1"/>
            </p:cNvSpPr>
            <p:nvPr/>
          </p:nvSpPr>
          <p:spPr bwMode="auto">
            <a:xfrm>
              <a:off x="2998"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2   8</a:t>
              </a:r>
            </a:p>
            <a:p>
              <a:pPr algn="l" eaLnBrk="1" hangingPunct="1"/>
              <a:r>
                <a:rPr kumimoji="1" lang="zh-CN" altLang="en-US" sz="1600" b="0">
                  <a:latin typeface="Times New Roman" pitchFamily="18" charset="0"/>
                  <a:ea typeface="宋体" pitchFamily="2" charset="-122"/>
                </a:rPr>
                <a:t>1   4   3</a:t>
              </a:r>
            </a:p>
            <a:p>
              <a:pPr algn="l" eaLnBrk="1" hangingPunct="1"/>
              <a:r>
                <a:rPr kumimoji="1" lang="zh-CN" altLang="en-US" sz="1600" b="0">
                  <a:latin typeface="Times New Roman" pitchFamily="18" charset="0"/>
                  <a:ea typeface="宋体" pitchFamily="2" charset="-122"/>
                </a:rPr>
                <a:t>7   6   5</a:t>
              </a:r>
            </a:p>
          </p:txBody>
        </p:sp>
        <p:sp>
          <p:nvSpPr>
            <p:cNvPr id="60447" name="Text Box 29"/>
            <p:cNvSpPr txBox="1">
              <a:spLocks noChangeArrowheads="1"/>
            </p:cNvSpPr>
            <p:nvPr/>
          </p:nvSpPr>
          <p:spPr bwMode="auto">
            <a:xfrm>
              <a:off x="3670"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2   8   3</a:t>
              </a:r>
            </a:p>
            <a:p>
              <a:pPr algn="l" eaLnBrk="1" hangingPunct="1"/>
              <a:r>
                <a:rPr kumimoji="1" lang="zh-CN" altLang="en-US" sz="1600" b="0">
                  <a:latin typeface="Times New Roman" pitchFamily="18" charset="0"/>
                  <a:ea typeface="宋体" pitchFamily="2" charset="-122"/>
                </a:rPr>
                <a:t>1   4   5</a:t>
              </a:r>
            </a:p>
            <a:p>
              <a:pPr algn="l" eaLnBrk="1" hangingPunct="1"/>
              <a:r>
                <a:rPr kumimoji="1" lang="zh-CN" altLang="en-US" sz="1600" b="0">
                  <a:latin typeface="Times New Roman" pitchFamily="18" charset="0"/>
                  <a:ea typeface="宋体" pitchFamily="2" charset="-122"/>
                </a:rPr>
                <a:t>7   6   </a:t>
              </a:r>
            </a:p>
          </p:txBody>
        </p:sp>
        <p:sp>
          <p:nvSpPr>
            <p:cNvPr id="60448" name="Line 30"/>
            <p:cNvSpPr>
              <a:spLocks noChangeShapeType="1"/>
            </p:cNvSpPr>
            <p:nvPr/>
          </p:nvSpPr>
          <p:spPr bwMode="auto">
            <a:xfrm flipH="1" flipV="1">
              <a:off x="3024" y="2448"/>
              <a:ext cx="24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9" name="Line 31"/>
            <p:cNvSpPr>
              <a:spLocks noChangeShapeType="1"/>
            </p:cNvSpPr>
            <p:nvPr/>
          </p:nvSpPr>
          <p:spPr bwMode="auto">
            <a:xfrm flipH="1" flipV="1">
              <a:off x="3072" y="2448"/>
              <a:ext cx="86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2"/>
          <p:cNvGrpSpPr>
            <a:grpSpLocks/>
          </p:cNvGrpSpPr>
          <p:nvPr/>
        </p:nvGrpSpPr>
        <p:grpSpPr bwMode="auto">
          <a:xfrm>
            <a:off x="6705600" y="4905375"/>
            <a:ext cx="2387600" cy="1368425"/>
            <a:chOff x="3984" y="2400"/>
            <a:chExt cx="1504" cy="862"/>
          </a:xfrm>
        </p:grpSpPr>
        <p:sp>
          <p:nvSpPr>
            <p:cNvPr id="60442" name="Text Box 33"/>
            <p:cNvSpPr txBox="1">
              <a:spLocks noChangeArrowheads="1"/>
            </p:cNvSpPr>
            <p:nvPr/>
          </p:nvSpPr>
          <p:spPr bwMode="auto">
            <a:xfrm>
              <a:off x="4342" y="2736"/>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1   2   3</a:t>
              </a:r>
            </a:p>
            <a:p>
              <a:pPr algn="l" eaLnBrk="1" hangingPunct="1"/>
              <a:r>
                <a:rPr kumimoji="1" lang="zh-CN" altLang="en-US" sz="1600" b="0">
                  <a:latin typeface="Times New Roman" pitchFamily="18" charset="0"/>
                  <a:ea typeface="宋体" pitchFamily="2" charset="-122"/>
                </a:rPr>
                <a:t>7   8   4</a:t>
              </a:r>
            </a:p>
            <a:p>
              <a:pPr algn="l" eaLnBrk="1" hangingPunct="1"/>
              <a:r>
                <a:rPr kumimoji="1" lang="zh-CN" altLang="en-US" sz="1600" b="0">
                  <a:latin typeface="Times New Roman" pitchFamily="18" charset="0"/>
                  <a:ea typeface="宋体" pitchFamily="2" charset="-122"/>
                </a:rPr>
                <a:t>     6   5</a:t>
              </a:r>
            </a:p>
          </p:txBody>
        </p:sp>
        <p:sp>
          <p:nvSpPr>
            <p:cNvPr id="60443" name="Text Box 34"/>
            <p:cNvSpPr txBox="1">
              <a:spLocks noChangeArrowheads="1"/>
            </p:cNvSpPr>
            <p:nvPr/>
          </p:nvSpPr>
          <p:spPr bwMode="auto">
            <a:xfrm>
              <a:off x="5014" y="2736"/>
              <a:ext cx="474"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1  2   3</a:t>
              </a:r>
            </a:p>
            <a:p>
              <a:pPr algn="l" eaLnBrk="1" hangingPunct="1"/>
              <a:r>
                <a:rPr kumimoji="1" lang="zh-CN" altLang="en-US" sz="1600" b="0">
                  <a:latin typeface="Times New Roman" pitchFamily="18" charset="0"/>
                  <a:ea typeface="宋体" pitchFamily="2" charset="-122"/>
                </a:rPr>
                <a:t>8       4</a:t>
              </a:r>
            </a:p>
            <a:p>
              <a:pPr algn="l" eaLnBrk="1" hangingPunct="1"/>
              <a:r>
                <a:rPr kumimoji="1" lang="zh-CN" altLang="en-US" sz="1600" b="0">
                  <a:latin typeface="Times New Roman" pitchFamily="18" charset="0"/>
                  <a:ea typeface="宋体" pitchFamily="2" charset="-122"/>
                </a:rPr>
                <a:t>7   6  5</a:t>
              </a:r>
            </a:p>
          </p:txBody>
        </p:sp>
        <p:sp>
          <p:nvSpPr>
            <p:cNvPr id="60444" name="Line 35"/>
            <p:cNvSpPr>
              <a:spLocks noChangeShapeType="1"/>
            </p:cNvSpPr>
            <p:nvPr/>
          </p:nvSpPr>
          <p:spPr bwMode="auto">
            <a:xfrm flipH="1" flipV="1">
              <a:off x="3984" y="2400"/>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5" name="Line 36"/>
            <p:cNvSpPr>
              <a:spLocks noChangeShapeType="1"/>
            </p:cNvSpPr>
            <p:nvPr/>
          </p:nvSpPr>
          <p:spPr bwMode="auto">
            <a:xfrm flipH="1" flipV="1">
              <a:off x="4080" y="2400"/>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4341" name="Oval 37"/>
          <p:cNvSpPr>
            <a:spLocks noChangeArrowheads="1"/>
          </p:cNvSpPr>
          <p:nvPr/>
        </p:nvSpPr>
        <p:spPr bwMode="auto">
          <a:xfrm>
            <a:off x="5562600" y="1095375"/>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latin typeface="Times New Roman" pitchFamily="18" charset="0"/>
                <a:ea typeface="宋体" pitchFamily="2" charset="-122"/>
              </a:rPr>
              <a:t>1</a:t>
            </a:r>
            <a:endParaRPr kumimoji="1" lang="zh-CN" altLang="en-US" sz="2400" b="0">
              <a:latin typeface="Times New Roman" pitchFamily="18" charset="0"/>
              <a:ea typeface="宋体" pitchFamily="2" charset="-122"/>
            </a:endParaRPr>
          </a:p>
        </p:txBody>
      </p:sp>
      <p:sp>
        <p:nvSpPr>
          <p:cNvPr id="994342" name="Oval 38"/>
          <p:cNvSpPr>
            <a:spLocks noChangeArrowheads="1"/>
          </p:cNvSpPr>
          <p:nvPr/>
        </p:nvSpPr>
        <p:spPr bwMode="auto">
          <a:xfrm>
            <a:off x="3352800" y="2390775"/>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latin typeface="Times New Roman" pitchFamily="18" charset="0"/>
                <a:ea typeface="宋体" pitchFamily="2" charset="-122"/>
              </a:rPr>
              <a:t>2</a:t>
            </a:r>
            <a:endParaRPr kumimoji="1" lang="zh-CN" altLang="en-US" sz="2400" b="0">
              <a:latin typeface="Times New Roman" pitchFamily="18" charset="0"/>
              <a:ea typeface="宋体" pitchFamily="2" charset="-122"/>
            </a:endParaRPr>
          </a:p>
        </p:txBody>
      </p:sp>
      <p:sp>
        <p:nvSpPr>
          <p:cNvPr id="994343" name="Oval 39"/>
          <p:cNvSpPr>
            <a:spLocks noChangeArrowheads="1"/>
          </p:cNvSpPr>
          <p:nvPr/>
        </p:nvSpPr>
        <p:spPr bwMode="auto">
          <a:xfrm>
            <a:off x="2133600" y="3609975"/>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latin typeface="Times New Roman" pitchFamily="18" charset="0"/>
                <a:ea typeface="宋体" pitchFamily="2" charset="-122"/>
              </a:rPr>
              <a:t>5</a:t>
            </a:r>
            <a:endParaRPr kumimoji="1" lang="zh-CN" altLang="en-US" sz="2400" b="0">
              <a:latin typeface="Times New Roman" pitchFamily="18" charset="0"/>
              <a:ea typeface="宋体" pitchFamily="2" charset="-122"/>
            </a:endParaRPr>
          </a:p>
        </p:txBody>
      </p:sp>
      <p:sp>
        <p:nvSpPr>
          <p:cNvPr id="994344" name="Oval 40"/>
          <p:cNvSpPr>
            <a:spLocks noChangeArrowheads="1"/>
          </p:cNvSpPr>
          <p:nvPr/>
        </p:nvSpPr>
        <p:spPr bwMode="auto">
          <a:xfrm>
            <a:off x="3886200" y="3762375"/>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latin typeface="Times New Roman" pitchFamily="18" charset="0"/>
                <a:ea typeface="宋体" pitchFamily="2" charset="-122"/>
              </a:rPr>
              <a:t>6</a:t>
            </a:r>
            <a:endParaRPr kumimoji="1" lang="zh-CN" altLang="en-US" sz="2400" b="0">
              <a:latin typeface="Times New Roman" pitchFamily="18" charset="0"/>
              <a:ea typeface="宋体" pitchFamily="2" charset="-122"/>
            </a:endParaRPr>
          </a:p>
        </p:txBody>
      </p:sp>
      <p:sp>
        <p:nvSpPr>
          <p:cNvPr id="994345" name="Oval 41"/>
          <p:cNvSpPr>
            <a:spLocks noChangeArrowheads="1"/>
          </p:cNvSpPr>
          <p:nvPr/>
        </p:nvSpPr>
        <p:spPr bwMode="auto">
          <a:xfrm>
            <a:off x="5105400" y="3762375"/>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latin typeface="Times New Roman" pitchFamily="18" charset="0"/>
                <a:ea typeface="宋体" pitchFamily="2" charset="-122"/>
              </a:rPr>
              <a:t>7</a:t>
            </a:r>
            <a:endParaRPr kumimoji="1" lang="zh-CN" altLang="en-US" sz="2400" b="0">
              <a:latin typeface="Times New Roman" pitchFamily="18" charset="0"/>
              <a:ea typeface="宋体" pitchFamily="2" charset="-122"/>
            </a:endParaRPr>
          </a:p>
        </p:txBody>
      </p:sp>
      <p:sp>
        <p:nvSpPr>
          <p:cNvPr id="994346" name="Oval 42"/>
          <p:cNvSpPr>
            <a:spLocks noChangeArrowheads="1"/>
          </p:cNvSpPr>
          <p:nvPr/>
        </p:nvSpPr>
        <p:spPr bwMode="auto">
          <a:xfrm>
            <a:off x="5181600" y="2466975"/>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latin typeface="Times New Roman" pitchFamily="18" charset="0"/>
                <a:ea typeface="宋体" pitchFamily="2" charset="-122"/>
              </a:rPr>
              <a:t>3</a:t>
            </a:r>
            <a:endParaRPr kumimoji="1" lang="zh-CN" altLang="en-US" sz="2400" b="0">
              <a:latin typeface="Times New Roman" pitchFamily="18" charset="0"/>
              <a:ea typeface="宋体" pitchFamily="2" charset="-122"/>
            </a:endParaRPr>
          </a:p>
        </p:txBody>
      </p:sp>
      <p:grpSp>
        <p:nvGrpSpPr>
          <p:cNvPr id="8" name="Group 43"/>
          <p:cNvGrpSpPr>
            <a:grpSpLocks/>
          </p:cNvGrpSpPr>
          <p:nvPr/>
        </p:nvGrpSpPr>
        <p:grpSpPr bwMode="auto">
          <a:xfrm>
            <a:off x="5257800" y="3686175"/>
            <a:ext cx="1870075" cy="1216025"/>
            <a:chOff x="3072" y="1632"/>
            <a:chExt cx="1178" cy="766"/>
          </a:xfrm>
        </p:grpSpPr>
        <p:sp>
          <p:nvSpPr>
            <p:cNvPr id="60440" name="Text Box 44"/>
            <p:cNvSpPr txBox="1">
              <a:spLocks noChangeArrowheads="1"/>
            </p:cNvSpPr>
            <p:nvPr/>
          </p:nvSpPr>
          <p:spPr bwMode="auto">
            <a:xfrm>
              <a:off x="3744"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1   2   3</a:t>
              </a:r>
            </a:p>
            <a:p>
              <a:pPr algn="l" eaLnBrk="1" hangingPunct="1"/>
              <a:r>
                <a:rPr kumimoji="1" lang="zh-CN" altLang="en-US" sz="1600" b="0">
                  <a:latin typeface="Times New Roman" pitchFamily="18" charset="0"/>
                  <a:ea typeface="宋体" pitchFamily="2" charset="-122"/>
                </a:rPr>
                <a:t>     8   4</a:t>
              </a:r>
            </a:p>
            <a:p>
              <a:pPr algn="l" eaLnBrk="1" hangingPunct="1"/>
              <a:r>
                <a:rPr kumimoji="1" lang="zh-CN" altLang="en-US" sz="1600" b="0">
                  <a:latin typeface="Times New Roman" pitchFamily="18" charset="0"/>
                  <a:ea typeface="宋体" pitchFamily="2" charset="-122"/>
                </a:rPr>
                <a:t>7   6   5</a:t>
              </a:r>
            </a:p>
          </p:txBody>
        </p:sp>
        <p:sp>
          <p:nvSpPr>
            <p:cNvPr id="60441" name="Line 45"/>
            <p:cNvSpPr>
              <a:spLocks noChangeShapeType="1"/>
            </p:cNvSpPr>
            <p:nvPr/>
          </p:nvSpPr>
          <p:spPr bwMode="auto">
            <a:xfrm flipH="1" flipV="1">
              <a:off x="3072" y="1632"/>
              <a:ext cx="91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4350" name="AutoShape 46"/>
          <p:cNvSpPr>
            <a:spLocks noChangeArrowheads="1"/>
          </p:cNvSpPr>
          <p:nvPr/>
        </p:nvSpPr>
        <p:spPr bwMode="auto">
          <a:xfrm>
            <a:off x="9004300" y="4621213"/>
            <a:ext cx="838200" cy="457200"/>
          </a:xfrm>
          <a:prstGeom prst="wedgeRectCallout">
            <a:avLst>
              <a:gd name="adj1" fmla="val -61931"/>
              <a:gd name="adj2" fmla="val 124306"/>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r>
              <a:rPr kumimoji="1" lang="zh-CN" altLang="en-US" sz="2400" b="0">
                <a:solidFill>
                  <a:srgbClr val="FF0000"/>
                </a:solidFill>
                <a:latin typeface="Times New Roman" pitchFamily="18" charset="0"/>
                <a:ea typeface="宋体" pitchFamily="2" charset="-122"/>
              </a:rPr>
              <a:t>目标</a:t>
            </a:r>
          </a:p>
        </p:txBody>
      </p:sp>
      <p:sp>
        <p:nvSpPr>
          <p:cNvPr id="994351" name="Oval 47"/>
          <p:cNvSpPr>
            <a:spLocks noChangeArrowheads="1"/>
          </p:cNvSpPr>
          <p:nvPr/>
        </p:nvSpPr>
        <p:spPr bwMode="auto">
          <a:xfrm>
            <a:off x="6553200" y="3686175"/>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latin typeface="Times New Roman" pitchFamily="18" charset="0"/>
                <a:ea typeface="宋体" pitchFamily="2" charset="-122"/>
              </a:rPr>
              <a:t>8</a:t>
            </a:r>
            <a:endParaRPr kumimoji="1" lang="zh-CN" altLang="en-US" sz="2400" b="0">
              <a:latin typeface="Times New Roman" pitchFamily="18" charset="0"/>
              <a:ea typeface="宋体" pitchFamily="2" charset="-122"/>
            </a:endParaRPr>
          </a:p>
        </p:txBody>
      </p:sp>
      <p:grpSp>
        <p:nvGrpSpPr>
          <p:cNvPr id="9" name="Group 48"/>
          <p:cNvGrpSpPr>
            <a:grpSpLocks/>
          </p:cNvGrpSpPr>
          <p:nvPr/>
        </p:nvGrpSpPr>
        <p:grpSpPr bwMode="auto">
          <a:xfrm>
            <a:off x="6858000" y="3686175"/>
            <a:ext cx="1717675" cy="1216025"/>
            <a:chOff x="4080" y="1632"/>
            <a:chExt cx="1082" cy="766"/>
          </a:xfrm>
        </p:grpSpPr>
        <p:sp>
          <p:nvSpPr>
            <p:cNvPr id="60438" name="Text Box 49"/>
            <p:cNvSpPr txBox="1">
              <a:spLocks noChangeArrowheads="1"/>
            </p:cNvSpPr>
            <p:nvPr/>
          </p:nvSpPr>
          <p:spPr bwMode="auto">
            <a:xfrm>
              <a:off x="4656" y="1872"/>
              <a:ext cx="506" cy="5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latin typeface="Times New Roman" pitchFamily="18" charset="0"/>
                  <a:ea typeface="宋体" pitchFamily="2" charset="-122"/>
                </a:rPr>
                <a:t>2   3   4</a:t>
              </a:r>
            </a:p>
            <a:p>
              <a:pPr algn="l" eaLnBrk="1" hangingPunct="1"/>
              <a:r>
                <a:rPr kumimoji="1" lang="zh-CN" altLang="en-US" sz="1600" b="0">
                  <a:latin typeface="Times New Roman" pitchFamily="18" charset="0"/>
                  <a:ea typeface="宋体" pitchFamily="2" charset="-122"/>
                </a:rPr>
                <a:t>1   8   </a:t>
              </a:r>
            </a:p>
            <a:p>
              <a:pPr algn="l" eaLnBrk="1" hangingPunct="1"/>
              <a:r>
                <a:rPr kumimoji="1" lang="zh-CN" altLang="en-US" sz="1600" b="0">
                  <a:latin typeface="Times New Roman" pitchFamily="18" charset="0"/>
                  <a:ea typeface="宋体" pitchFamily="2" charset="-122"/>
                </a:rPr>
                <a:t>7   6   5</a:t>
              </a:r>
            </a:p>
          </p:txBody>
        </p:sp>
        <p:sp>
          <p:nvSpPr>
            <p:cNvPr id="60439" name="Line 50"/>
            <p:cNvSpPr>
              <a:spLocks noChangeShapeType="1"/>
            </p:cNvSpPr>
            <p:nvPr/>
          </p:nvSpPr>
          <p:spPr bwMode="auto">
            <a:xfrm flipH="1" flipV="1">
              <a:off x="4080" y="1632"/>
              <a:ext cx="81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4355" name="Oval 51"/>
          <p:cNvSpPr>
            <a:spLocks noChangeArrowheads="1"/>
          </p:cNvSpPr>
          <p:nvPr/>
        </p:nvSpPr>
        <p:spPr bwMode="auto">
          <a:xfrm>
            <a:off x="6705600" y="2466975"/>
            <a:ext cx="4095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latin typeface="Times New Roman" pitchFamily="18" charset="0"/>
                <a:ea typeface="宋体" pitchFamily="2" charset="-122"/>
              </a:rPr>
              <a:t>4</a:t>
            </a:r>
            <a:endParaRPr kumimoji="1" lang="zh-CN" altLang="en-US" sz="2400" b="0">
              <a:latin typeface="Times New Roman" pitchFamily="18" charset="0"/>
              <a:ea typeface="宋体" pitchFamily="2" charset="-122"/>
            </a:endParaRPr>
          </a:p>
        </p:txBody>
      </p:sp>
      <p:sp>
        <p:nvSpPr>
          <p:cNvPr id="60436" name="Text Box 3"/>
          <p:cNvSpPr txBox="1">
            <a:spLocks noChangeArrowheads="1"/>
          </p:cNvSpPr>
          <p:nvPr/>
        </p:nvSpPr>
        <p:spPr bwMode="auto">
          <a:xfrm>
            <a:off x="841375" y="1314450"/>
            <a:ext cx="8636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Tahoma" pitchFamily="34" charset="0"/>
                <a:ea typeface="幼圆" pitchFamily="49" charset="-122"/>
              </a:rPr>
              <a:t>重排九宫</a:t>
            </a:r>
            <a:r>
              <a:rPr kumimoji="1" lang="zh-CN" altLang="en-US" sz="2000">
                <a:solidFill>
                  <a:srgbClr val="003399"/>
                </a:solidFill>
                <a:latin typeface="Tahoma" pitchFamily="34" charset="0"/>
                <a:ea typeface="宋体" pitchFamily="2" charset="-122"/>
              </a:rPr>
              <a:t>练习</a:t>
            </a:r>
            <a:endParaRPr kumimoji="1" lang="zh-CN" altLang="en-US" sz="2000">
              <a:solidFill>
                <a:srgbClr val="003399"/>
              </a:solidFill>
              <a:latin typeface="Times New Roman" pitchFamily="18" charset="0"/>
              <a:ea typeface="幼圆" pitchFamily="49" charset="-122"/>
            </a:endParaRPr>
          </a:p>
        </p:txBody>
      </p:sp>
      <p:sp>
        <p:nvSpPr>
          <p:cNvPr id="60437" name="Rectangle 54"/>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广度优先搜索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43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4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4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43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435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9434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9434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9434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99435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994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6" grpId="0" animBg="1" autoUpdateAnimBg="0"/>
      <p:bldP spid="994341" grpId="0" animBg="1" autoUpdateAnimBg="0"/>
      <p:bldP spid="994342" grpId="0" animBg="1" autoUpdateAnimBg="0"/>
      <p:bldP spid="994343" grpId="0" animBg="1" autoUpdateAnimBg="0"/>
      <p:bldP spid="994344" grpId="0" animBg="1" autoUpdateAnimBg="0"/>
      <p:bldP spid="994345" grpId="0" animBg="1" autoUpdateAnimBg="0"/>
      <p:bldP spid="994346" grpId="0" animBg="1" autoUpdateAnimBg="0"/>
      <p:bldP spid="994350" grpId="0" animBg="1" autoUpdateAnimBg="0"/>
      <p:bldP spid="994351" grpId="0" animBg="1" autoUpdateAnimBg="0"/>
      <p:bldP spid="994355"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990600" y="1600200"/>
            <a:ext cx="8420100" cy="5029200"/>
          </a:xfrm>
        </p:spPr>
        <p:txBody>
          <a:bodyPr/>
          <a:lstStyle/>
          <a:p>
            <a:pPr marL="533400" indent="-533400">
              <a:buFont typeface="Wingdings" pitchFamily="2" charset="2"/>
              <a:buChar char="q"/>
            </a:pPr>
            <a:r>
              <a:rPr lang="zh-CN" altLang="en-US" sz="1800" dirty="0">
                <a:latin typeface="Times New Roman" pitchFamily="18" charset="0"/>
                <a:ea typeface="幼圆" pitchFamily="49" charset="-122"/>
              </a:rPr>
              <a:t>边上标有代价(</a:t>
            </a:r>
            <a:r>
              <a:rPr lang="zh-CN" altLang="en-US" sz="1800">
                <a:latin typeface="Times New Roman" pitchFamily="18" charset="0"/>
                <a:ea typeface="幼圆" pitchFamily="49" charset="-122"/>
              </a:rPr>
              <a:t>或费用，耗散值)的树称为代价树</a:t>
            </a:r>
          </a:p>
          <a:p>
            <a:pPr marL="533400" indent="-533400">
              <a:buFont typeface="Wingdings" pitchFamily="2" charset="2"/>
              <a:buChar char="q"/>
            </a:pPr>
            <a:r>
              <a:rPr lang="en-US" altLang="zh-CN" sz="1800" dirty="0">
                <a:latin typeface="Times New Roman" pitchFamily="18" charset="0"/>
                <a:ea typeface="幼圆" pitchFamily="49" charset="-122"/>
              </a:rPr>
              <a:t>g(x)</a:t>
            </a:r>
            <a:r>
              <a:rPr lang="zh-CN" altLang="zh-CN" sz="1800" dirty="0">
                <a:latin typeface="Times New Roman" pitchFamily="18" charset="0"/>
                <a:ea typeface="幼圆" pitchFamily="49" charset="-122"/>
              </a:rPr>
              <a:t>表示从初始节点</a:t>
            </a:r>
            <a:r>
              <a:rPr lang="en-US" altLang="zh-CN" sz="1800" dirty="0">
                <a:latin typeface="Times New Roman" pitchFamily="18" charset="0"/>
                <a:ea typeface="幼圆" pitchFamily="49" charset="-122"/>
              </a:rPr>
              <a:t>S0</a:t>
            </a:r>
            <a:r>
              <a:rPr lang="zh-CN" altLang="zh-CN" sz="1800" dirty="0">
                <a:latin typeface="Times New Roman" pitchFamily="18" charset="0"/>
                <a:ea typeface="幼圆" pitchFamily="49" charset="-122"/>
              </a:rPr>
              <a:t>到节点</a:t>
            </a:r>
            <a:r>
              <a:rPr lang="en-US" altLang="zh-CN" sz="1800" dirty="0">
                <a:latin typeface="Times New Roman" pitchFamily="18" charset="0"/>
                <a:ea typeface="幼圆" pitchFamily="49" charset="-122"/>
              </a:rPr>
              <a:t>x</a:t>
            </a:r>
            <a:r>
              <a:rPr lang="zh-CN" altLang="zh-CN" sz="1800" dirty="0">
                <a:latin typeface="Times New Roman" pitchFamily="18" charset="0"/>
                <a:ea typeface="幼圆" pitchFamily="49" charset="-122"/>
              </a:rPr>
              <a:t>的代价,</a:t>
            </a:r>
            <a:r>
              <a:rPr lang="en-US" altLang="zh-CN" sz="1800" dirty="0">
                <a:latin typeface="Times New Roman" pitchFamily="18" charset="0"/>
                <a:ea typeface="幼圆" pitchFamily="49" charset="-122"/>
              </a:rPr>
              <a:t>c(x1,x2)</a:t>
            </a:r>
            <a:r>
              <a:rPr lang="zh-CN" altLang="zh-CN" sz="1800" dirty="0">
                <a:latin typeface="Times New Roman" pitchFamily="18" charset="0"/>
                <a:ea typeface="幼圆" pitchFamily="49" charset="-122"/>
              </a:rPr>
              <a:t>表示从父节点</a:t>
            </a:r>
            <a:r>
              <a:rPr lang="en-US" altLang="zh-CN" sz="1800" dirty="0">
                <a:latin typeface="Times New Roman" pitchFamily="18" charset="0"/>
                <a:ea typeface="幼圆" pitchFamily="49" charset="-122"/>
              </a:rPr>
              <a:t>x1</a:t>
            </a:r>
            <a:r>
              <a:rPr lang="zh-CN" altLang="zh-CN" sz="1800" dirty="0">
                <a:latin typeface="Times New Roman" pitchFamily="18" charset="0"/>
                <a:ea typeface="幼圆" pitchFamily="49" charset="-122"/>
              </a:rPr>
              <a:t>到子节点</a:t>
            </a:r>
            <a:r>
              <a:rPr lang="en-US" altLang="zh-CN" sz="1800" dirty="0">
                <a:latin typeface="Times New Roman" pitchFamily="18" charset="0"/>
                <a:ea typeface="幼圆" pitchFamily="49" charset="-122"/>
              </a:rPr>
              <a:t>x2</a:t>
            </a:r>
            <a:r>
              <a:rPr lang="zh-CN" altLang="zh-CN" sz="1800" dirty="0">
                <a:latin typeface="Times New Roman" pitchFamily="18" charset="0"/>
                <a:ea typeface="幼圆" pitchFamily="49" charset="-122"/>
              </a:rPr>
              <a:t>的代价,则有</a:t>
            </a:r>
          </a:p>
          <a:p>
            <a:pPr marL="533400" indent="-533400">
              <a:buFontTx/>
              <a:buNone/>
            </a:pPr>
            <a:r>
              <a:rPr lang="en-US" altLang="zh-CN" sz="1800" dirty="0">
                <a:latin typeface="Times New Roman" pitchFamily="18" charset="0"/>
                <a:ea typeface="幼圆" pitchFamily="49" charset="-122"/>
              </a:rPr>
              <a:t>                           g(x2)=g(x1)+c(x1,x2)</a:t>
            </a:r>
            <a:endParaRPr lang="en-US" altLang="zh-CN" sz="2800" dirty="0">
              <a:latin typeface="Times New Roman" pitchFamily="18" charset="0"/>
              <a:ea typeface="幼圆" pitchFamily="49" charset="-122"/>
            </a:endParaRPr>
          </a:p>
          <a:p>
            <a:pPr marL="533400" indent="-533400"/>
            <a:r>
              <a:rPr lang="zh-CN" altLang="en-US" sz="2800" dirty="0">
                <a:latin typeface="Times New Roman" pitchFamily="18" charset="0"/>
                <a:ea typeface="幼圆" pitchFamily="49" charset="-122"/>
              </a:rPr>
              <a:t>搜索过程如下:</a:t>
            </a:r>
          </a:p>
          <a:p>
            <a:pPr marL="914400" lvl="1" indent="-457200">
              <a:buFontTx/>
              <a:buAutoNum type="arabicParenR"/>
            </a:pPr>
            <a:r>
              <a:rPr lang="zh-CN" altLang="en-US" sz="1800" dirty="0">
                <a:latin typeface="Times New Roman" pitchFamily="18" charset="0"/>
                <a:ea typeface="幼圆" pitchFamily="49" charset="-122"/>
              </a:rPr>
              <a:t>把初始节点</a:t>
            </a:r>
            <a:r>
              <a:rPr lang="en-US" altLang="zh-CN" sz="1800" dirty="0">
                <a:latin typeface="Times New Roman" pitchFamily="18" charset="0"/>
                <a:ea typeface="幼圆" pitchFamily="49" charset="-122"/>
              </a:rPr>
              <a:t>S0</a:t>
            </a:r>
            <a:r>
              <a:rPr lang="zh-CN" altLang="zh-CN" sz="1800" dirty="0">
                <a:latin typeface="Times New Roman" pitchFamily="18" charset="0"/>
                <a:ea typeface="幼圆" pitchFamily="49" charset="-122"/>
              </a:rPr>
              <a:t>放入OPEN表,令g(S0)=0</a:t>
            </a:r>
          </a:p>
          <a:p>
            <a:pPr marL="914400" lvl="1" indent="-457200">
              <a:buFontTx/>
              <a:buAutoNum type="arabicParenR"/>
            </a:pPr>
            <a:r>
              <a:rPr lang="zh-CN" altLang="zh-CN" sz="1800" dirty="0">
                <a:latin typeface="Times New Roman" pitchFamily="18" charset="0"/>
                <a:ea typeface="幼圆" pitchFamily="49" charset="-122"/>
              </a:rPr>
              <a:t>如果OPEN表为空,则问题无解,退出</a:t>
            </a:r>
          </a:p>
          <a:p>
            <a:pPr marL="914400" lvl="1" indent="-457200">
              <a:buFontTx/>
              <a:buAutoNum type="arabicParenR"/>
            </a:pPr>
            <a:r>
              <a:rPr lang="zh-CN" altLang="zh-CN" sz="1800" dirty="0">
                <a:latin typeface="Times New Roman" pitchFamily="18" charset="0"/>
                <a:ea typeface="幼圆" pitchFamily="49" charset="-122"/>
              </a:rPr>
              <a:t>把OPEN表的第一个节点(记为节点n)取出,放入CLOSED表</a:t>
            </a:r>
          </a:p>
          <a:p>
            <a:pPr marL="914400" lvl="1" indent="-457200">
              <a:buFontTx/>
              <a:buAutoNum type="arabicParenR"/>
            </a:pPr>
            <a:r>
              <a:rPr lang="zh-CN" altLang="zh-CN" sz="1800" dirty="0">
                <a:latin typeface="Times New Roman" pitchFamily="18" charset="0"/>
                <a:ea typeface="幼圆" pitchFamily="49" charset="-122"/>
              </a:rPr>
              <a:t>考查节点n是否为目标节点.若是,则求得了问题的解,退出</a:t>
            </a:r>
            <a:endParaRPr lang="en-US" altLang="zh-CN" sz="1800" dirty="0">
              <a:latin typeface="Times New Roman" pitchFamily="18" charset="0"/>
              <a:ea typeface="幼圆" pitchFamily="49" charset="-122"/>
            </a:endParaRPr>
          </a:p>
          <a:p>
            <a:pPr marL="914400" lvl="1" indent="-457200">
              <a:buFontTx/>
              <a:buAutoNum type="arabicParenR"/>
            </a:pPr>
            <a:r>
              <a:rPr lang="zh-CN" altLang="en-US" sz="1800" dirty="0">
                <a:latin typeface="Times New Roman" pitchFamily="18" charset="0"/>
                <a:ea typeface="幼圆" pitchFamily="49" charset="-122"/>
              </a:rPr>
              <a:t>若节点</a:t>
            </a:r>
            <a:r>
              <a:rPr lang="en-US" altLang="zh-CN" sz="1800" dirty="0">
                <a:latin typeface="Times New Roman" pitchFamily="18" charset="0"/>
                <a:ea typeface="幼圆" pitchFamily="49" charset="-122"/>
              </a:rPr>
              <a:t>n</a:t>
            </a:r>
            <a:r>
              <a:rPr lang="zh-CN" altLang="zh-CN" sz="1800" dirty="0">
                <a:latin typeface="Times New Roman" pitchFamily="18" charset="0"/>
                <a:ea typeface="幼圆" pitchFamily="49" charset="-122"/>
              </a:rPr>
              <a:t>不可扩展,则转第(2)步</a:t>
            </a:r>
          </a:p>
          <a:p>
            <a:pPr marL="914400" lvl="1" indent="-457200">
              <a:buFontTx/>
              <a:buAutoNum type="arabicParenR"/>
            </a:pPr>
            <a:r>
              <a:rPr lang="zh-CN" altLang="zh-CN" sz="1800" dirty="0">
                <a:latin typeface="Times New Roman" pitchFamily="18" charset="0"/>
                <a:ea typeface="幼圆" pitchFamily="49" charset="-122"/>
              </a:rPr>
              <a:t>扩展节点n,将其子节点放入OPEN表中,并为每一个子节点都配置指向父节点的指针;计算各子节点的代价,并按各节点的代价对OPEN表中</a:t>
            </a:r>
            <a:r>
              <a:rPr lang="zh-CN" altLang="zh-CN" sz="1800" dirty="0">
                <a:solidFill>
                  <a:srgbClr val="FF0000"/>
                </a:solidFill>
                <a:latin typeface="Times New Roman" pitchFamily="18" charset="0"/>
                <a:ea typeface="幼圆" pitchFamily="49" charset="-122"/>
              </a:rPr>
              <a:t>全部节点</a:t>
            </a:r>
            <a:r>
              <a:rPr lang="zh-CN" altLang="zh-CN" sz="1800" dirty="0">
                <a:latin typeface="Times New Roman" pitchFamily="18" charset="0"/>
                <a:ea typeface="幼圆" pitchFamily="49" charset="-122"/>
              </a:rPr>
              <a:t>进行排序(按从小到大的顺序),然后转第(2)步</a:t>
            </a:r>
          </a:p>
        </p:txBody>
      </p:sp>
      <p:sp>
        <p:nvSpPr>
          <p:cNvPr id="62467" name="Rectangle 5"/>
          <p:cNvSpPr>
            <a:spLocks noChangeArrowheads="1"/>
          </p:cNvSpPr>
          <p:nvPr/>
        </p:nvSpPr>
        <p:spPr bwMode="auto">
          <a:xfrm>
            <a:off x="989013" y="1214438"/>
            <a:ext cx="272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zh-CN" altLang="en-US" sz="2000">
                <a:solidFill>
                  <a:schemeClr val="tx2"/>
                </a:solidFill>
              </a:rPr>
              <a:t>代价树的广度优先搜索</a:t>
            </a:r>
          </a:p>
        </p:txBody>
      </p:sp>
      <p:sp>
        <p:nvSpPr>
          <p:cNvPr id="62468"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广度优先搜索</a:t>
            </a:r>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3"/>
          <p:cNvSpPr txBox="1">
            <a:spLocks noChangeArrowheads="1"/>
          </p:cNvSpPr>
          <p:nvPr/>
        </p:nvSpPr>
        <p:spPr bwMode="auto">
          <a:xfrm>
            <a:off x="1403350" y="1524000"/>
            <a:ext cx="808990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Times New Roman" pitchFamily="18" charset="0"/>
                <a:ea typeface="幼圆" pitchFamily="49" charset="-122"/>
              </a:rPr>
              <a:t>深度优先搜索</a:t>
            </a:r>
            <a:r>
              <a:rPr kumimoji="1" lang="en-US" altLang="zh-CN" sz="2000">
                <a:solidFill>
                  <a:srgbClr val="003399"/>
                </a:solidFill>
                <a:latin typeface="Times New Roman" pitchFamily="18" charset="0"/>
                <a:ea typeface="幼圆" pitchFamily="49" charset="-122"/>
              </a:rPr>
              <a:t>( </a:t>
            </a:r>
            <a:r>
              <a:rPr kumimoji="1" lang="en-US" altLang="zh-CN" sz="2000">
                <a:solidFill>
                  <a:srgbClr val="003399"/>
                </a:solidFill>
                <a:latin typeface="Times New Roman" pitchFamily="18" charset="0"/>
                <a:ea typeface="宋体" pitchFamily="2" charset="-122"/>
              </a:rPr>
              <a:t>Depth-first </a:t>
            </a:r>
            <a:r>
              <a:rPr kumimoji="1" lang="en-US" altLang="zh-CN" sz="2000">
                <a:solidFill>
                  <a:srgbClr val="003399"/>
                </a:solidFill>
                <a:latin typeface="Times New Roman" pitchFamily="18" charset="0"/>
                <a:ea typeface="幼圆" pitchFamily="49" charset="-122"/>
              </a:rPr>
              <a:t>Search)</a:t>
            </a:r>
          </a:p>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深度优先搜索是一种后生成的节点先扩展的搜索方法。</a:t>
            </a:r>
          </a:p>
          <a:p>
            <a:pPr algn="l" eaLnBrk="1" hangingPunct="1"/>
            <a:r>
              <a:rPr kumimoji="1" lang="zh-CN" altLang="en-US" sz="2000">
                <a:latin typeface="Times New Roman" pitchFamily="18" charset="0"/>
                <a:ea typeface="幼圆" pitchFamily="49" charset="-122"/>
              </a:rPr>
              <a:t>         搜索过程是：从初始节点</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状态</a:t>
            </a:r>
            <a:r>
              <a:rPr kumimoji="1" lang="en-US" altLang="zh-CN" sz="2000">
                <a:latin typeface="Times New Roman" pitchFamily="18" charset="0"/>
                <a:ea typeface="幼圆" pitchFamily="49" charset="-122"/>
              </a:rPr>
              <a:t>) S</a:t>
            </a:r>
            <a:r>
              <a:rPr kumimoji="1" lang="en-US" altLang="zh-CN" sz="2000" baseline="-25000">
                <a:latin typeface="Times New Roman" pitchFamily="18" charset="0"/>
                <a:ea typeface="幼圆" pitchFamily="49" charset="-122"/>
              </a:rPr>
              <a:t>O</a:t>
            </a:r>
            <a:r>
              <a:rPr kumimoji="1" lang="zh-CN" altLang="en-US" sz="2000">
                <a:latin typeface="Times New Roman" pitchFamily="18" charset="0"/>
                <a:ea typeface="幼圆" pitchFamily="49" charset="-122"/>
              </a:rPr>
              <a:t>开始，按生成规则生成第一级子节点，检查是否出现目标节点</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，若未出现</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在其子节点中选择一个最新生成的节点进行考察，如果该子节点可以扩展，则扩展该子节点，依此向下搜索，在搜索树的每一层始终先只扩展一个子节点，不断地向纵深前进，直至某个子节点既不是目标节点，又不能继续扩展或者到达叶节点，受到深度限制时，才从当前节点返回到上一级节点，沿另一方向又继续前进。这种方法的搜索树是从树根开始一枝一枝逐渐形成的。</a:t>
            </a:r>
          </a:p>
        </p:txBody>
      </p:sp>
      <p:sp>
        <p:nvSpPr>
          <p:cNvPr id="63491"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深度优先搜索</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3"/>
          <p:cNvSpPr txBox="1">
            <a:spLocks noChangeArrowheads="1"/>
          </p:cNvSpPr>
          <p:nvPr/>
        </p:nvSpPr>
        <p:spPr bwMode="auto">
          <a:xfrm>
            <a:off x="1403350" y="1524000"/>
            <a:ext cx="4408488"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Times New Roman" pitchFamily="18" charset="0"/>
                <a:ea typeface="幼圆" pitchFamily="49" charset="-122"/>
              </a:rPr>
              <a:t>深度优先搜索的节点扩展顺序：</a:t>
            </a:r>
          </a:p>
          <a:p>
            <a:pPr algn="l" eaLnBrk="1" hangingPunct="1"/>
            <a:endParaRPr kumimoji="1" lang="zh-CN" altLang="en-US" sz="2000">
              <a:solidFill>
                <a:srgbClr val="003399"/>
              </a:solidFill>
              <a:latin typeface="Times New Roman" pitchFamily="18" charset="0"/>
              <a:ea typeface="幼圆" pitchFamily="49" charset="-122"/>
            </a:endParaRPr>
          </a:p>
          <a:p>
            <a:pPr algn="l" eaLnBrk="1" hangingPunct="1"/>
            <a:r>
              <a:rPr kumimoji="1" lang="zh-CN" altLang="en-US" sz="2000">
                <a:latin typeface="Times New Roman" pitchFamily="18" charset="0"/>
                <a:ea typeface="幼圆" pitchFamily="49" charset="-122"/>
              </a:rPr>
              <a:t>        细虚线指明了扩展节点的顺序， </a:t>
            </a:r>
            <a:r>
              <a:rPr kumimoji="1" lang="en-US" altLang="zh-CN" sz="2000">
                <a:latin typeface="Times New Roman" pitchFamily="18" charset="0"/>
                <a:ea typeface="幼圆" pitchFamily="49" charset="-122"/>
              </a:rPr>
              <a:t>A</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B</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C</a:t>
            </a:r>
            <a:r>
              <a:rPr kumimoji="1" lang="zh-CN" altLang="en-US" sz="2000">
                <a:latin typeface="Times New Roman" pitchFamily="18" charset="0"/>
                <a:ea typeface="幼圆" pitchFamily="49" charset="-122"/>
              </a:rPr>
              <a:t>节点只是放在 </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表中，还没有放入</a:t>
            </a:r>
            <a:r>
              <a:rPr kumimoji="1" lang="en-US" altLang="zh-CN" sz="2000">
                <a:latin typeface="Times New Roman" pitchFamily="18" charset="0"/>
                <a:ea typeface="幼圆" pitchFamily="49" charset="-122"/>
              </a:rPr>
              <a:t>Closed</a:t>
            </a:r>
            <a:r>
              <a:rPr kumimoji="1" lang="zh-CN" altLang="en-US" sz="2000">
                <a:latin typeface="Times New Roman" pitchFamily="18" charset="0"/>
                <a:ea typeface="幼圆" pitchFamily="49" charset="-122"/>
              </a:rPr>
              <a:t>表中进行搜索。粗线和粗节点构成深度优先搜索树。</a:t>
            </a:r>
          </a:p>
          <a:p>
            <a:pPr algn="l" eaLnBrk="1" hangingPunct="1"/>
            <a:r>
              <a:rPr kumimoji="1" lang="zh-CN" altLang="en-US" sz="2000">
                <a:latin typeface="Times New Roman" pitchFamily="18" charset="0"/>
                <a:ea typeface="幼圆" pitchFamily="49" charset="-122"/>
              </a:rPr>
              <a:t>       若第</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个节点无解或不能进行扩展，第</a:t>
            </a:r>
            <a:r>
              <a:rPr kumimoji="1" lang="en-US" altLang="zh-CN" sz="2000">
                <a:latin typeface="Times New Roman" pitchFamily="18" charset="0"/>
                <a:ea typeface="幼圆" pitchFamily="49" charset="-122"/>
              </a:rPr>
              <a:t>6</a:t>
            </a:r>
            <a:r>
              <a:rPr kumimoji="1" lang="zh-CN" altLang="en-US" sz="2000">
                <a:latin typeface="Times New Roman" pitchFamily="18" charset="0"/>
                <a:ea typeface="幼圆" pitchFamily="49" charset="-122"/>
              </a:rPr>
              <a:t>号节点前已出现并搜索过，第</a:t>
            </a:r>
            <a:r>
              <a:rPr kumimoji="1" lang="en-US" altLang="zh-CN" sz="2000">
                <a:latin typeface="Times New Roman" pitchFamily="18" charset="0"/>
                <a:ea typeface="幼圆" pitchFamily="49" charset="-122"/>
              </a:rPr>
              <a:t>7</a:t>
            </a:r>
            <a:r>
              <a:rPr kumimoji="1" lang="zh-CN" altLang="en-US" sz="2000">
                <a:latin typeface="Times New Roman" pitchFamily="18" charset="0"/>
                <a:ea typeface="幼圆" pitchFamily="49" charset="-122"/>
              </a:rPr>
              <a:t>号节点为目标节点</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，那么扩展节点的顺序为</a:t>
            </a:r>
            <a:r>
              <a:rPr kumimoji="1" lang="en-US" altLang="zh-CN" sz="2000">
                <a:latin typeface="Times New Roman" pitchFamily="18" charset="0"/>
                <a:ea typeface="幼圆" pitchFamily="49" charset="-122"/>
              </a:rPr>
              <a:t>S0—1—2—…—6—Sg</a:t>
            </a:r>
            <a:r>
              <a:rPr kumimoji="1" lang="zh-CN" altLang="en-US" sz="2000">
                <a:latin typeface="Times New Roman" pitchFamily="18" charset="0"/>
                <a:ea typeface="幼圆" pitchFamily="49" charset="-122"/>
              </a:rPr>
              <a:t>，若还没有找到</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，则继续按上述思路搜索下去。</a:t>
            </a:r>
          </a:p>
          <a:p>
            <a:pPr algn="l" eaLnBrk="1" hangingPunct="1"/>
            <a:endParaRPr kumimoji="1" lang="en-US" altLang="zh-CN" sz="2000">
              <a:latin typeface="Times New Roman" pitchFamily="18" charset="0"/>
              <a:ea typeface="幼圆" pitchFamily="49" charset="-122"/>
            </a:endParaRPr>
          </a:p>
        </p:txBody>
      </p:sp>
      <p:pic>
        <p:nvPicPr>
          <p:cNvPr id="645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838" y="2133600"/>
            <a:ext cx="3346450"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深度优先搜索</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403350" y="1320800"/>
            <a:ext cx="80899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主要内容</a:t>
            </a:r>
            <a:r>
              <a:rPr kumimoji="1" lang="en-US" altLang="zh-CN" sz="2000">
                <a:latin typeface="幼圆" pitchFamily="49" charset="-122"/>
                <a:ea typeface="幼圆" pitchFamily="49" charset="-122"/>
              </a:rPr>
              <a:t>】</a:t>
            </a:r>
            <a:br>
              <a:rPr kumimoji="1" lang="en-US" altLang="zh-CN" sz="2000">
                <a:latin typeface="幼圆" pitchFamily="49" charset="-122"/>
                <a:ea typeface="幼圆" pitchFamily="49" charset="-122"/>
              </a:rPr>
            </a:br>
            <a:r>
              <a:rPr kumimoji="1" lang="en-US" altLang="zh-CN" sz="2000">
                <a:latin typeface="幼圆" pitchFamily="49" charset="-122"/>
                <a:ea typeface="幼圆" pitchFamily="49" charset="-122"/>
              </a:rPr>
              <a:t>	</a:t>
            </a:r>
            <a:r>
              <a:rPr kumimoji="1" lang="zh-CN" altLang="en-US" sz="2000">
                <a:solidFill>
                  <a:srgbClr val="FF0000"/>
                </a:solidFill>
              </a:rPr>
              <a:t>掌握回溯搜索算法、深度优先搜索算法、广度优先搜索算法和</a:t>
            </a:r>
            <a:r>
              <a:rPr kumimoji="1" lang="en-US" altLang="zh-CN" sz="2000">
                <a:solidFill>
                  <a:srgbClr val="FF0000"/>
                </a:solidFill>
              </a:rPr>
              <a:t>A( A*)</a:t>
            </a:r>
            <a:r>
              <a:rPr kumimoji="1" lang="zh-CN" altLang="en-US" sz="2000">
                <a:solidFill>
                  <a:srgbClr val="FF0000"/>
                </a:solidFill>
              </a:rPr>
              <a:t>搜索算法，对典型问题，掌握启发式函数的定义方法。 </a:t>
            </a:r>
            <a:r>
              <a:rPr kumimoji="1" lang="en-US" altLang="zh-CN" sz="2000">
                <a:solidFill>
                  <a:srgbClr val="FF0000"/>
                </a:solidFill>
                <a:latin typeface="幼圆" pitchFamily="49" charset="-122"/>
                <a:ea typeface="幼圆" pitchFamily="49" charset="-122"/>
              </a:rPr>
              <a:t>	</a:t>
            </a:r>
          </a:p>
          <a:p>
            <a:pPr algn="l"/>
            <a:r>
              <a:rPr kumimoji="1" lang="zh-CN" altLang="en-US" sz="2000">
                <a:latin typeface="幼圆" pitchFamily="49" charset="-122"/>
                <a:ea typeface="幼圆" pitchFamily="49" charset="-122"/>
              </a:rPr>
              <a:t>	</a:t>
            </a:r>
            <a:r>
              <a:rPr lang="zh-CN" altLang="en-US" sz="2000" u="sng"/>
              <a:t>概述</a:t>
            </a:r>
          </a:p>
          <a:p>
            <a:pPr algn="l"/>
            <a:r>
              <a:rPr lang="zh-CN" altLang="en-US" sz="2000"/>
              <a:t>	回溯搜索</a:t>
            </a:r>
          </a:p>
          <a:p>
            <a:pPr algn="l"/>
            <a:r>
              <a:rPr lang="zh-CN" altLang="en-US" sz="2000"/>
              <a:t>	图搜索</a:t>
            </a:r>
          </a:p>
          <a:p>
            <a:pPr algn="l"/>
            <a:r>
              <a:rPr lang="zh-CN" altLang="en-US" sz="2000"/>
              <a:t>	      盲目搜索</a:t>
            </a:r>
          </a:p>
          <a:p>
            <a:pPr lvl="3" algn="l"/>
            <a:r>
              <a:rPr lang="zh-CN" altLang="en-US" sz="2000"/>
              <a:t>	状态图的一般搜索过程</a:t>
            </a:r>
          </a:p>
          <a:p>
            <a:pPr lvl="3" algn="l"/>
            <a:r>
              <a:rPr lang="zh-CN" altLang="en-US" sz="2000"/>
              <a:t>	广度优先搜索</a:t>
            </a:r>
          </a:p>
          <a:p>
            <a:pPr lvl="3" algn="l"/>
            <a:r>
              <a:rPr lang="zh-CN" altLang="en-US" sz="2000"/>
              <a:t>	深度优先搜索</a:t>
            </a:r>
          </a:p>
          <a:p>
            <a:pPr lvl="1" algn="l"/>
            <a:r>
              <a:rPr lang="zh-CN" altLang="en-US" sz="2000"/>
              <a:t>		      启发式搜索</a:t>
            </a:r>
          </a:p>
          <a:p>
            <a:pPr lvl="3" algn="l"/>
            <a:r>
              <a:rPr lang="zh-CN" altLang="en-US" sz="2000"/>
              <a:t>	</a:t>
            </a:r>
            <a:r>
              <a:rPr lang="en-US" altLang="zh-CN" sz="2000"/>
              <a:t>A</a:t>
            </a:r>
            <a:r>
              <a:rPr lang="zh-CN" altLang="en-US" sz="2000"/>
              <a:t>和</a:t>
            </a:r>
            <a:r>
              <a:rPr lang="en-US" altLang="zh-CN" sz="2000"/>
              <a:t>A*</a:t>
            </a:r>
            <a:r>
              <a:rPr lang="zh-CN" altLang="zh-CN" sz="2000"/>
              <a:t>算法</a:t>
            </a:r>
            <a:endParaRPr lang="zh-CN" altLang="en-US" sz="2000"/>
          </a:p>
          <a:p>
            <a:pPr algn="l"/>
            <a:endParaRPr lang="en-US" altLang="zh-CN" sz="2000"/>
          </a:p>
          <a:p>
            <a:pPr algn="l"/>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知识点</a:t>
            </a:r>
            <a:r>
              <a:rPr kumimoji="1" lang="en-US" altLang="zh-CN" sz="2000">
                <a:latin typeface="幼圆" pitchFamily="49" charset="-122"/>
                <a:ea typeface="幼圆" pitchFamily="49" charset="-122"/>
              </a:rPr>
              <a:t>】</a:t>
            </a:r>
            <a:br>
              <a:rPr kumimoji="1" lang="en-US" altLang="zh-CN" sz="2000">
                <a:latin typeface="幼圆" pitchFamily="49" charset="-122"/>
                <a:ea typeface="幼圆" pitchFamily="49" charset="-122"/>
              </a:rPr>
            </a:br>
            <a:r>
              <a:rPr kumimoji="1" lang="zh-CN" altLang="en-US" sz="2000">
                <a:latin typeface="幼圆" pitchFamily="49" charset="-122"/>
                <a:ea typeface="幼圆" pitchFamily="49" charset="-122"/>
              </a:rPr>
              <a:t>　</a:t>
            </a:r>
          </a:p>
        </p:txBody>
      </p:sp>
      <p:sp>
        <p:nvSpPr>
          <p:cNvPr id="10243"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本章主要内容</a:t>
            </a:r>
          </a:p>
        </p:txBody>
      </p:sp>
      <p:pic>
        <p:nvPicPr>
          <p:cNvPr id="49972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575" y="2466975"/>
            <a:ext cx="4751388"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9721"/>
                                        </p:tgtEl>
                                        <p:attrNameLst>
                                          <p:attrName>style.visibility</p:attrName>
                                        </p:attrNameLst>
                                      </p:cBhvr>
                                      <p:to>
                                        <p:strVal val="visible"/>
                                      </p:to>
                                    </p:set>
                                    <p:anim calcmode="lin" valueType="num">
                                      <p:cBhvr additive="base">
                                        <p:cTn id="7" dur="500" fill="hold"/>
                                        <p:tgtEl>
                                          <p:spTgt spid="499721"/>
                                        </p:tgtEl>
                                        <p:attrNameLst>
                                          <p:attrName>ppt_x</p:attrName>
                                        </p:attrNameLst>
                                      </p:cBhvr>
                                      <p:tavLst>
                                        <p:tav tm="0">
                                          <p:val>
                                            <p:strVal val="#ppt_x"/>
                                          </p:val>
                                        </p:tav>
                                        <p:tav tm="100000">
                                          <p:val>
                                            <p:strVal val="#ppt_x"/>
                                          </p:val>
                                        </p:tav>
                                      </p:tavLst>
                                    </p:anim>
                                    <p:anim calcmode="lin" valueType="num">
                                      <p:cBhvr additive="base">
                                        <p:cTn id="8" dur="500" fill="hold"/>
                                        <p:tgtEl>
                                          <p:spTgt spid="4997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p:cNvSpPr txBox="1">
            <a:spLocks noChangeArrowheads="1"/>
          </p:cNvSpPr>
          <p:nvPr/>
        </p:nvSpPr>
        <p:spPr bwMode="auto">
          <a:xfrm>
            <a:off x="1403350" y="1524000"/>
            <a:ext cx="4251325"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深度优先搜索和广度优先搜索的唯一区别是节点在</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表中的排列顺序不同。</a:t>
            </a:r>
          </a:p>
          <a:p>
            <a:pPr algn="l" eaLnBrk="1" hangingPunct="1"/>
            <a:r>
              <a:rPr kumimoji="1" lang="zh-CN" altLang="en-US" sz="2000">
                <a:latin typeface="Times New Roman" pitchFamily="18" charset="0"/>
                <a:ea typeface="幼圆" pitchFamily="49" charset="-122"/>
              </a:rPr>
              <a:t>        广度优先搜索是一张先进先出表，即把最新生成的节点放在</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表的尾部</a:t>
            </a: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而深度优先搜索则是一张后进先出的表，即把最新生成的节点放在</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表的首部</a:t>
            </a:r>
            <a:r>
              <a:rPr kumimoji="1" lang="en-US" altLang="zh-CN" sz="2000">
                <a:latin typeface="Times New Roman" pitchFamily="18" charset="0"/>
                <a:ea typeface="幼圆" pitchFamily="49" charset="-122"/>
              </a:rPr>
              <a:t>.</a:t>
            </a:r>
          </a:p>
          <a:p>
            <a:pPr algn="l" eaLnBrk="1" hangingPunct="1"/>
            <a:r>
              <a:rPr kumimoji="1" lang="en-US" altLang="zh-CN" sz="2000">
                <a:latin typeface="Times New Roman" pitchFamily="18" charset="0"/>
                <a:ea typeface="幼圆" pitchFamily="49" charset="-122"/>
              </a:rPr>
              <a:t>        </a:t>
            </a:r>
            <a:r>
              <a:rPr kumimoji="1" lang="zh-CN" altLang="en-US" sz="2000">
                <a:solidFill>
                  <a:srgbClr val="003399"/>
                </a:solidFill>
                <a:latin typeface="Times New Roman" pitchFamily="18" charset="0"/>
                <a:ea typeface="幼圆" pitchFamily="49" charset="-122"/>
              </a:rPr>
              <a:t>一个有解的问题树可能含有无穷分枝，深度优先搜索如果误入无穷分枝，则不可能找到目标节点。所以，深度优先搜索策略是不完备的，带有一定的冒险性。另外，应用此策略得到的解不一定是最佳解</a:t>
            </a:r>
            <a:r>
              <a:rPr kumimoji="1" lang="en-US" altLang="zh-CN" sz="2000">
                <a:solidFill>
                  <a:srgbClr val="003399"/>
                </a:solidFill>
                <a:latin typeface="Times New Roman" pitchFamily="18" charset="0"/>
                <a:ea typeface="幼圆" pitchFamily="49" charset="-122"/>
              </a:rPr>
              <a:t>(</a:t>
            </a:r>
            <a:r>
              <a:rPr kumimoji="1" lang="zh-CN" altLang="en-US" sz="2000">
                <a:solidFill>
                  <a:srgbClr val="003399"/>
                </a:solidFill>
                <a:latin typeface="Times New Roman" pitchFamily="18" charset="0"/>
                <a:ea typeface="幼圆" pitchFamily="49" charset="-122"/>
              </a:rPr>
              <a:t>最短路径</a:t>
            </a:r>
            <a:r>
              <a:rPr kumimoji="1" lang="en-US" altLang="zh-CN" sz="2000">
                <a:solidFill>
                  <a:srgbClr val="003399"/>
                </a:solidFill>
                <a:latin typeface="Times New Roman" pitchFamily="18" charset="0"/>
                <a:ea typeface="幼圆" pitchFamily="49" charset="-122"/>
              </a:rPr>
              <a:t>)</a:t>
            </a:r>
            <a:r>
              <a:rPr kumimoji="1" lang="zh-CN" altLang="en-US" sz="2000">
                <a:solidFill>
                  <a:srgbClr val="003399"/>
                </a:solidFill>
                <a:latin typeface="Times New Roman" pitchFamily="18" charset="0"/>
                <a:ea typeface="幼圆" pitchFamily="49" charset="-122"/>
              </a:rPr>
              <a:t>。</a:t>
            </a:r>
          </a:p>
        </p:txBody>
      </p:sp>
      <p:pic>
        <p:nvPicPr>
          <p:cNvPr id="655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888" y="1341438"/>
            <a:ext cx="4040187"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6"/>
          <p:cNvSpPr txBox="1">
            <a:spLocks noChangeArrowheads="1"/>
          </p:cNvSpPr>
          <p:nvPr/>
        </p:nvSpPr>
        <p:spPr bwMode="auto">
          <a:xfrm>
            <a:off x="6278563" y="5997575"/>
            <a:ext cx="280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2000">
                <a:solidFill>
                  <a:srgbClr val="003399"/>
                </a:solidFill>
                <a:latin typeface="Tahoma" pitchFamily="34" charset="0"/>
                <a:ea typeface="幼圆" pitchFamily="49" charset="-122"/>
              </a:rPr>
              <a:t>深度优先搜索流程</a:t>
            </a:r>
          </a:p>
        </p:txBody>
      </p:sp>
      <p:sp>
        <p:nvSpPr>
          <p:cNvPr id="65541" name="Rectangle 8"/>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深度优先搜索</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
          <p:cNvSpPr txBox="1">
            <a:spLocks noChangeArrowheads="1"/>
          </p:cNvSpPr>
          <p:nvPr/>
        </p:nvSpPr>
        <p:spPr bwMode="auto">
          <a:xfrm>
            <a:off x="1403350" y="1524000"/>
            <a:ext cx="4251325"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FF13"/>
                </a:solidFill>
                <a:latin typeface="Times New Roman" pitchFamily="18" charset="0"/>
                <a:ea typeface="幼圆" pitchFamily="49" charset="-122"/>
              </a:rPr>
              <a:t>       </a:t>
            </a:r>
            <a:r>
              <a:rPr kumimoji="1" lang="zh-CN" altLang="en-US" sz="2000">
                <a:solidFill>
                  <a:srgbClr val="003399"/>
                </a:solidFill>
                <a:latin typeface="Times New Roman" pitchFamily="18" charset="0"/>
                <a:ea typeface="幼圆" pitchFamily="49" charset="-122"/>
              </a:rPr>
              <a:t>例：利用深度优先搜索求解重排九宫问题</a:t>
            </a:r>
          </a:p>
          <a:p>
            <a:pPr algn="l" eaLnBrk="1" hangingPunct="1"/>
            <a:r>
              <a:rPr kumimoji="1" lang="zh-CN" altLang="en-US" sz="2000">
                <a:latin typeface="Times New Roman" pitchFamily="18" charset="0"/>
                <a:ea typeface="幼圆" pitchFamily="49" charset="-122"/>
              </a:rPr>
              <a:t>       解：搜索次序为</a:t>
            </a:r>
            <a:r>
              <a:rPr kumimoji="1" lang="en-US" altLang="zh-CN" sz="2000">
                <a:latin typeface="Times New Roman" pitchFamily="18" charset="0"/>
                <a:ea typeface="幼圆" pitchFamily="49" charset="-122"/>
              </a:rPr>
              <a:t>S0</a:t>
            </a:r>
            <a:r>
              <a:rPr kumimoji="1" lang="zh-CN" altLang="en-US" sz="2000">
                <a:latin typeface="Tahoma" pitchFamily="34" charset="0"/>
                <a:ea typeface="宋体" pitchFamily="2" charset="-122"/>
              </a:rPr>
              <a:t>－</a:t>
            </a:r>
            <a:r>
              <a:rPr kumimoji="1" lang="en-US" altLang="zh-CN" sz="2000">
                <a:latin typeface="Times New Roman" pitchFamily="18" charset="0"/>
                <a:ea typeface="幼圆" pitchFamily="49" charset="-122"/>
              </a:rPr>
              <a:t>1</a:t>
            </a:r>
            <a:r>
              <a:rPr kumimoji="1" lang="zh-CN" altLang="en-US" sz="2000">
                <a:latin typeface="Tahoma" pitchFamily="34" charset="0"/>
                <a:ea typeface="宋体" pitchFamily="2" charset="-122"/>
              </a:rPr>
              <a:t>－</a:t>
            </a:r>
            <a:r>
              <a:rPr kumimoji="1" lang="en-US" altLang="zh-CN" sz="2000">
                <a:latin typeface="Times New Roman" pitchFamily="18" charset="0"/>
                <a:ea typeface="幼圆" pitchFamily="49" charset="-122"/>
              </a:rPr>
              <a:t>2</a:t>
            </a:r>
            <a:r>
              <a:rPr kumimoji="1" lang="zh-CN" altLang="en-US" sz="2000">
                <a:latin typeface="Tahoma" pitchFamily="34" charset="0"/>
                <a:ea typeface="宋体" pitchFamily="2" charset="-122"/>
              </a:rPr>
              <a:t>－</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5…, </a:t>
            </a:r>
            <a:r>
              <a:rPr kumimoji="1" lang="zh-CN" altLang="en-US" sz="2000">
                <a:latin typeface="Times New Roman" pitchFamily="18" charset="0"/>
                <a:ea typeface="幼圆" pitchFamily="49" charset="-122"/>
              </a:rPr>
              <a:t>由于问题的目标尚未到达，因此搜索还需要继续进行下去。</a:t>
            </a:r>
          </a:p>
          <a:p>
            <a:pPr algn="l" eaLnBrk="1" hangingPunct="1"/>
            <a:r>
              <a:rPr kumimoji="1" lang="zh-CN" altLang="en-US" sz="2000">
                <a:latin typeface="Times New Roman" pitchFamily="18" charset="0"/>
                <a:ea typeface="幼圆" pitchFamily="49" charset="-122"/>
              </a:rPr>
              <a:t>        在深度优先搜索中，若树有无限支路，进入无限支路则过程永远不结束。若树枝有限，一直搜索下去，最后能到达目标，但经过的通常不是最佳路径，会浪费很大精力和时间。为了防止这种情况的发生，必须加入深度控制，这就是有界深度优先搜索要解决的问题。</a:t>
            </a:r>
          </a:p>
        </p:txBody>
      </p:sp>
      <p:sp>
        <p:nvSpPr>
          <p:cNvPr id="66563" name="Text Box 6"/>
          <p:cNvSpPr txBox="1">
            <a:spLocks noChangeArrowheads="1"/>
          </p:cNvSpPr>
          <p:nvPr/>
        </p:nvSpPr>
        <p:spPr bwMode="auto">
          <a:xfrm>
            <a:off x="4100513" y="5837238"/>
            <a:ext cx="34337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1800">
                <a:solidFill>
                  <a:srgbClr val="003399"/>
                </a:solidFill>
                <a:latin typeface="Tahoma" pitchFamily="34" charset="0"/>
                <a:ea typeface="幼圆" pitchFamily="49" charset="-122"/>
              </a:rPr>
              <a:t>重排九宫的深度优先搜索树</a:t>
            </a:r>
          </a:p>
        </p:txBody>
      </p:sp>
      <p:pic>
        <p:nvPicPr>
          <p:cNvPr id="6656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838" y="1268413"/>
            <a:ext cx="2994025"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Rectangle 8"/>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深度优先搜索</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3"/>
          <p:cNvSpPr txBox="1">
            <a:spLocks noChangeArrowheads="1"/>
          </p:cNvSpPr>
          <p:nvPr/>
        </p:nvSpPr>
        <p:spPr bwMode="auto">
          <a:xfrm>
            <a:off x="1403350" y="1270000"/>
            <a:ext cx="80899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幼圆" pitchFamily="49" charset="-122"/>
                <a:ea typeface="幼圆" pitchFamily="49" charset="-122"/>
              </a:rPr>
              <a:t>有界深度优先搜索</a:t>
            </a:r>
          </a:p>
          <a:p>
            <a:pPr algn="l" eaLnBrk="1" hangingPunct="1"/>
            <a:r>
              <a:rPr kumimoji="1" lang="zh-CN" altLang="en-US" sz="2000">
                <a:solidFill>
                  <a:srgbClr val="FFFF13"/>
                </a:solidFill>
                <a:latin typeface="幼圆" pitchFamily="49" charset="-122"/>
                <a:ea typeface="幼圆" pitchFamily="49" charset="-122"/>
              </a:rPr>
              <a:t>    </a:t>
            </a:r>
            <a:r>
              <a:rPr kumimoji="1" lang="zh-CN" altLang="en-US" sz="2000">
                <a:latin typeface="幼圆" pitchFamily="49" charset="-122"/>
                <a:ea typeface="幼圆" pitchFamily="49" charset="-122"/>
              </a:rPr>
              <a:t>对搜索深度需要给出一个深度限制</a:t>
            </a:r>
            <a:r>
              <a:rPr kumimoji="1" lang="en-US" altLang="zh-CN" sz="2000">
                <a:latin typeface="幼圆" pitchFamily="49" charset="-122"/>
                <a:ea typeface="幼圆" pitchFamily="49" charset="-122"/>
              </a:rPr>
              <a:t>dm</a:t>
            </a:r>
            <a:r>
              <a:rPr kumimoji="1" lang="zh-CN" altLang="en-US" sz="2000">
                <a:latin typeface="幼圆" pitchFamily="49" charset="-122"/>
                <a:ea typeface="幼圆" pitchFamily="49" charset="-122"/>
              </a:rPr>
              <a:t>。当从初始节点出发沿某一分枝扩展到</a:t>
            </a:r>
            <a:r>
              <a:rPr kumimoji="1" lang="en-US" altLang="zh-CN" sz="2000">
                <a:latin typeface="幼圆" pitchFamily="49" charset="-122"/>
                <a:ea typeface="幼圆" pitchFamily="49" charset="-122"/>
              </a:rPr>
              <a:t>dm</a:t>
            </a:r>
            <a:r>
              <a:rPr kumimoji="1" lang="zh-CN" altLang="en-US" sz="2000">
                <a:latin typeface="幼圆" pitchFamily="49" charset="-122"/>
                <a:ea typeface="幼圆" pitchFamily="49" charset="-122"/>
              </a:rPr>
              <a:t>深度，但还没有找到目标时，就不能再继续向下扩展，而只能改变方向继续搜索。</a:t>
            </a:r>
          </a:p>
          <a:p>
            <a:pPr algn="l" eaLnBrk="1" hangingPunct="1"/>
            <a:r>
              <a:rPr kumimoji="1" lang="zh-CN" altLang="en-US" sz="2000">
                <a:latin typeface="幼圆" pitchFamily="49" charset="-122"/>
                <a:ea typeface="幼圆" pitchFamily="49" charset="-122"/>
              </a:rPr>
              <a:t>    取深度限制</a:t>
            </a:r>
            <a:r>
              <a:rPr kumimoji="1" lang="en-US" altLang="zh-CN" sz="2000">
                <a:latin typeface="幼圆" pitchFamily="49" charset="-122"/>
                <a:ea typeface="幼圆" pitchFamily="49" charset="-122"/>
              </a:rPr>
              <a:t>dm</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3</a:t>
            </a:r>
            <a:r>
              <a:rPr kumimoji="1" lang="zh-CN" altLang="en-US" sz="2000">
                <a:latin typeface="幼圆" pitchFamily="49" charset="-122"/>
                <a:ea typeface="幼圆" pitchFamily="49" charset="-122"/>
              </a:rPr>
              <a:t>，细虚线指明了扩展节点的顺序。粗线和粗节点构成有界深度优先搜索树。由于深度限制为</a:t>
            </a:r>
            <a:r>
              <a:rPr kumimoji="1" lang="en-US" altLang="zh-CN" sz="2000">
                <a:latin typeface="幼圆" pitchFamily="49" charset="-122"/>
                <a:ea typeface="幼圆" pitchFamily="49" charset="-122"/>
              </a:rPr>
              <a:t>3</a:t>
            </a:r>
            <a:r>
              <a:rPr kumimoji="1" lang="zh-CN" altLang="en-US" sz="2000">
                <a:latin typeface="幼圆" pitchFamily="49" charset="-122"/>
                <a:ea typeface="幼圆" pitchFamily="49" charset="-122"/>
              </a:rPr>
              <a:t>，到达第</a:t>
            </a:r>
            <a:r>
              <a:rPr kumimoji="1" lang="en-US" altLang="zh-CN" sz="2000">
                <a:latin typeface="幼圆" pitchFamily="49" charset="-122"/>
                <a:ea typeface="幼圆" pitchFamily="49" charset="-122"/>
              </a:rPr>
              <a:t>3</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5</a:t>
            </a:r>
            <a:r>
              <a:rPr kumimoji="1" lang="zh-CN" altLang="en-US" sz="2000">
                <a:latin typeface="幼圆" pitchFamily="49" charset="-122"/>
                <a:ea typeface="幼圆" pitchFamily="49" charset="-122"/>
              </a:rPr>
              <a:t>号节点时，强迫返回，结果找到第</a:t>
            </a:r>
            <a:r>
              <a:rPr kumimoji="1" lang="en-US" altLang="zh-CN" sz="2000">
                <a:latin typeface="幼圆" pitchFamily="49" charset="-122"/>
                <a:ea typeface="幼圆" pitchFamily="49" charset="-122"/>
              </a:rPr>
              <a:t>6</a:t>
            </a:r>
            <a:r>
              <a:rPr kumimoji="1" lang="zh-CN" altLang="en-US" sz="2000">
                <a:latin typeface="幼圆" pitchFamily="49" charset="-122"/>
                <a:ea typeface="幼圆" pitchFamily="49" charset="-122"/>
              </a:rPr>
              <a:t>个节点为目标节点</a:t>
            </a:r>
            <a:r>
              <a:rPr kumimoji="1" lang="en-US" altLang="zh-CN" sz="2000">
                <a:latin typeface="幼圆" pitchFamily="49" charset="-122"/>
                <a:ea typeface="幼圆" pitchFamily="49" charset="-122"/>
              </a:rPr>
              <a:t>Sg</a:t>
            </a:r>
            <a:r>
              <a:rPr kumimoji="1" lang="zh-CN" altLang="en-US" sz="2000">
                <a:latin typeface="幼圆" pitchFamily="49" charset="-122"/>
                <a:ea typeface="幼圆" pitchFamily="49" charset="-122"/>
              </a:rPr>
              <a:t>，搜索成功完毕。扩展节点的顺序为</a:t>
            </a:r>
            <a:r>
              <a:rPr kumimoji="1" lang="en-US" altLang="zh-CN" sz="2000">
                <a:latin typeface="幼圆" pitchFamily="49" charset="-122"/>
                <a:ea typeface="幼圆" pitchFamily="49" charset="-122"/>
              </a:rPr>
              <a:t>S0</a:t>
            </a:r>
            <a:r>
              <a:rPr kumimoji="1" lang="en-US" altLang="zh-CN" sz="2000">
                <a:latin typeface="Tahoma" pitchFamily="34" charset="0"/>
                <a:ea typeface="幼圆" pitchFamily="49" charset="-122"/>
              </a:rPr>
              <a:t>—</a:t>
            </a:r>
            <a:r>
              <a:rPr kumimoji="1" lang="en-US" altLang="zh-CN" sz="2000">
                <a:latin typeface="幼圆" pitchFamily="49" charset="-122"/>
                <a:ea typeface="幼圆" pitchFamily="49" charset="-122"/>
              </a:rPr>
              <a:t>1</a:t>
            </a:r>
            <a:r>
              <a:rPr kumimoji="1" lang="en-US" altLang="zh-CN" sz="2000">
                <a:latin typeface="Tahoma" pitchFamily="34" charset="0"/>
                <a:ea typeface="幼圆" pitchFamily="49" charset="-122"/>
              </a:rPr>
              <a:t>—</a:t>
            </a:r>
            <a:r>
              <a:rPr kumimoji="1" lang="en-US" altLang="zh-CN" sz="2000">
                <a:latin typeface="幼圆" pitchFamily="49" charset="-122"/>
                <a:ea typeface="幼圆" pitchFamily="49" charset="-122"/>
              </a:rPr>
              <a:t>2</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3</a:t>
            </a:r>
            <a:r>
              <a:rPr kumimoji="1" lang="en-US" altLang="zh-CN" sz="2000">
                <a:latin typeface="Tahoma" pitchFamily="34" charset="0"/>
                <a:ea typeface="幼圆" pitchFamily="49" charset="-122"/>
              </a:rPr>
              <a:t>—</a:t>
            </a:r>
            <a:r>
              <a:rPr kumimoji="1" lang="en-US" altLang="zh-CN" sz="2000">
                <a:latin typeface="幼圆" pitchFamily="49" charset="-122"/>
                <a:ea typeface="幼圆" pitchFamily="49" charset="-122"/>
              </a:rPr>
              <a:t>4</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5</a:t>
            </a:r>
            <a:r>
              <a:rPr kumimoji="1" lang="en-US" altLang="zh-CN" sz="2000">
                <a:latin typeface="Tahoma" pitchFamily="34" charset="0"/>
                <a:ea typeface="幼圆" pitchFamily="49" charset="-122"/>
              </a:rPr>
              <a:t>—</a:t>
            </a:r>
            <a:r>
              <a:rPr kumimoji="1" lang="en-US" altLang="zh-CN" sz="2000">
                <a:latin typeface="幼圆" pitchFamily="49" charset="-122"/>
                <a:ea typeface="幼圆" pitchFamily="49" charset="-122"/>
              </a:rPr>
              <a:t>Sg</a:t>
            </a:r>
            <a:r>
              <a:rPr kumimoji="1" lang="zh-CN" altLang="en-US" sz="2000">
                <a:latin typeface="幼圆" pitchFamily="49" charset="-122"/>
                <a:ea typeface="幼圆" pitchFamily="49" charset="-122"/>
              </a:rPr>
              <a:t>。若还没有找到</a:t>
            </a:r>
            <a:r>
              <a:rPr kumimoji="1" lang="en-US" altLang="zh-CN" sz="2000">
                <a:latin typeface="幼圆" pitchFamily="49" charset="-122"/>
                <a:ea typeface="幼圆" pitchFamily="49" charset="-122"/>
              </a:rPr>
              <a:t>Sg</a:t>
            </a:r>
            <a:r>
              <a:rPr kumimoji="1" lang="zh-CN" altLang="en-US" sz="2000">
                <a:latin typeface="幼圆" pitchFamily="49" charset="-122"/>
                <a:ea typeface="幼圆" pitchFamily="49" charset="-122"/>
              </a:rPr>
              <a:t>，则继续按上述思路搜索下去。</a:t>
            </a:r>
          </a:p>
        </p:txBody>
      </p:sp>
      <p:pic>
        <p:nvPicPr>
          <p:cNvPr id="686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4003675"/>
            <a:ext cx="3589338"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Rectangle 6"/>
          <p:cNvSpPr>
            <a:spLocks noChangeArrowheads="1"/>
          </p:cNvSpPr>
          <p:nvPr/>
        </p:nvSpPr>
        <p:spPr bwMode="auto">
          <a:xfrm>
            <a:off x="5967413" y="4724400"/>
            <a:ext cx="9985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p>
            <a:pPr eaLnBrk="1" hangingPunct="1"/>
            <a:r>
              <a:rPr kumimoji="1" lang="zh-CN" altLang="en-US" sz="1800">
                <a:solidFill>
                  <a:srgbClr val="003399"/>
                </a:solidFill>
                <a:latin typeface="Tahoma" pitchFamily="34" charset="0"/>
                <a:ea typeface="幼圆" pitchFamily="49" charset="-122"/>
              </a:rPr>
              <a:t>有界深度搜索节点扩展顺序</a:t>
            </a:r>
          </a:p>
        </p:txBody>
      </p:sp>
      <p:sp>
        <p:nvSpPr>
          <p:cNvPr id="68613" name="TextBox 7"/>
          <p:cNvSpPr txBox="1">
            <a:spLocks noChangeArrowheads="1"/>
          </p:cNvSpPr>
          <p:nvPr/>
        </p:nvSpPr>
        <p:spPr bwMode="auto">
          <a:xfrm>
            <a:off x="7739063" y="5000625"/>
            <a:ext cx="1779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r>
              <a:rPr kumimoji="1" lang="zh-CN" altLang="en-US" sz="2000">
                <a:solidFill>
                  <a:srgbClr val="003399"/>
                </a:solidFill>
                <a:latin typeface="Tahoma" pitchFamily="34" charset="0"/>
                <a:ea typeface="宋体" pitchFamily="2" charset="-122"/>
              </a:rPr>
              <a:t>也可以迭代加深搜索</a:t>
            </a:r>
          </a:p>
        </p:txBody>
      </p:sp>
      <p:sp>
        <p:nvSpPr>
          <p:cNvPr id="68614" name="Rectangle 9"/>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深度优先搜索</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txBox="1">
            <a:spLocks noChangeArrowheads="1"/>
          </p:cNvSpPr>
          <p:nvPr/>
        </p:nvSpPr>
        <p:spPr bwMode="auto">
          <a:xfrm>
            <a:off x="1403350" y="1524000"/>
            <a:ext cx="3471863"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003399"/>
                </a:solidFill>
                <a:latin typeface="幼圆" pitchFamily="49" charset="-122"/>
                <a:ea typeface="幼圆" pitchFamily="49" charset="-122"/>
              </a:rPr>
              <a:t>有界深度优先搜索流程</a:t>
            </a:r>
          </a:p>
          <a:p>
            <a:pPr algn="l" eaLnBrk="1" hangingPunct="1"/>
            <a:endParaRPr kumimoji="1" lang="zh-CN" altLang="en-US" sz="2000">
              <a:solidFill>
                <a:srgbClr val="003399"/>
              </a:solidFill>
              <a:latin typeface="幼圆" pitchFamily="49" charset="-122"/>
              <a:ea typeface="幼圆" pitchFamily="49" charset="-122"/>
            </a:endParaRPr>
          </a:p>
          <a:p>
            <a:pPr algn="l" eaLnBrk="1" hangingPunct="1"/>
            <a:endParaRPr kumimoji="1" lang="zh-CN" altLang="en-US" sz="2000">
              <a:solidFill>
                <a:srgbClr val="003399"/>
              </a:solidFill>
              <a:latin typeface="幼圆" pitchFamily="49" charset="-122"/>
              <a:ea typeface="幼圆" pitchFamily="49" charset="-122"/>
            </a:endParaRPr>
          </a:p>
          <a:p>
            <a:pPr algn="l" eaLnBrk="1" hangingPunct="1"/>
            <a:endParaRPr kumimoji="1" lang="zh-CN" altLang="en-US" sz="2000">
              <a:solidFill>
                <a:srgbClr val="003399"/>
              </a:solidFill>
              <a:latin typeface="幼圆" pitchFamily="49" charset="-122"/>
              <a:ea typeface="幼圆" pitchFamily="49" charset="-122"/>
            </a:endParaRPr>
          </a:p>
          <a:p>
            <a:pPr algn="l" eaLnBrk="1" hangingPunct="1"/>
            <a:r>
              <a:rPr kumimoji="1" lang="zh-CN" altLang="en-US" sz="2000">
                <a:solidFill>
                  <a:srgbClr val="003399"/>
                </a:solidFill>
                <a:latin typeface="幼圆" pitchFamily="49" charset="-122"/>
                <a:ea typeface="幼圆" pitchFamily="49" charset="-122"/>
              </a:rPr>
              <a:t>例：用有界深度优先搜索算法求解重排九宫</a:t>
            </a:r>
            <a:r>
              <a:rPr kumimoji="1" lang="zh-CN" altLang="en-US" sz="2000">
                <a:solidFill>
                  <a:srgbClr val="003399"/>
                </a:solidFill>
                <a:latin typeface="Tahoma" pitchFamily="34" charset="0"/>
                <a:ea typeface="宋体" pitchFamily="2" charset="-122"/>
              </a:rPr>
              <a:t>（八码）</a:t>
            </a:r>
            <a:r>
              <a:rPr kumimoji="1" lang="zh-CN" altLang="en-US" sz="2000">
                <a:solidFill>
                  <a:srgbClr val="003399"/>
                </a:solidFill>
                <a:latin typeface="幼圆" pitchFamily="49" charset="-122"/>
                <a:ea typeface="幼圆" pitchFamily="49" charset="-122"/>
              </a:rPr>
              <a:t>问题，取深度限界</a:t>
            </a:r>
            <a:r>
              <a:rPr kumimoji="1" lang="en-US" altLang="zh-CN" sz="2000">
                <a:solidFill>
                  <a:srgbClr val="003399"/>
                </a:solidFill>
                <a:latin typeface="幼圆" pitchFamily="49" charset="-122"/>
                <a:ea typeface="幼圆" pitchFamily="49" charset="-122"/>
              </a:rPr>
              <a:t>dm=4</a:t>
            </a:r>
            <a:r>
              <a:rPr kumimoji="1" lang="zh-CN" altLang="en-US" sz="2000">
                <a:solidFill>
                  <a:srgbClr val="003399"/>
                </a:solidFill>
                <a:latin typeface="幼圆" pitchFamily="49" charset="-122"/>
                <a:ea typeface="幼圆" pitchFamily="49" charset="-122"/>
              </a:rPr>
              <a:t>。</a:t>
            </a:r>
          </a:p>
          <a:p>
            <a:pPr algn="l" eaLnBrk="1" hangingPunct="1"/>
            <a:r>
              <a:rPr kumimoji="1" lang="zh-CN" altLang="en-US" sz="2000">
                <a:latin typeface="幼圆" pitchFamily="49" charset="-122"/>
                <a:ea typeface="幼圆" pitchFamily="49" charset="-122"/>
              </a:rPr>
              <a:t>    </a:t>
            </a:r>
          </a:p>
          <a:p>
            <a:pPr algn="l" eaLnBrk="1" hangingPunct="1"/>
            <a:r>
              <a:rPr kumimoji="1" lang="zh-CN" altLang="en-US" sz="2000">
                <a:latin typeface="幼圆" pitchFamily="49" charset="-122"/>
                <a:ea typeface="幼圆" pitchFamily="49" charset="-122"/>
              </a:rPr>
              <a:t>    </a:t>
            </a:r>
            <a:endParaRPr kumimoji="1" lang="en-US" altLang="zh-CN" sz="2000">
              <a:latin typeface="幼圆" pitchFamily="49" charset="-122"/>
              <a:ea typeface="幼圆" pitchFamily="49" charset="-122"/>
            </a:endParaRPr>
          </a:p>
        </p:txBody>
      </p:sp>
      <p:pic>
        <p:nvPicPr>
          <p:cNvPr id="696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25" y="1287463"/>
            <a:ext cx="3668713"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深度优先搜索</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nvSpPr>
        <p:spPr bwMode="auto">
          <a:xfrm>
            <a:off x="9244013" y="6400800"/>
            <a:ext cx="579437" cy="381000"/>
          </a:xfrm>
          <a:prstGeom prst="rect">
            <a:avLst/>
          </a:prstGeom>
          <a:solidFill>
            <a:schemeClr val="bg1"/>
          </a:solidFill>
          <a:ln w="57150">
            <a:solidFill>
              <a:schemeClr val="hlink"/>
            </a:solidFill>
            <a:miter lim="800000"/>
            <a:headEnd/>
            <a:tailEnd/>
          </a:ln>
        </p:spPr>
        <p:txBody>
          <a:bodyPr wrap="none" anchor="ct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r" eaLnBrk="1" hangingPunct="1"/>
            <a:fld id="{68905B1E-D762-43BD-9EBF-4F197D1002C7}" type="slidenum">
              <a:rPr kumimoji="1" lang="en-US" altLang="zh-CN" sz="1800" i="1">
                <a:solidFill>
                  <a:srgbClr val="FFFF61"/>
                </a:solidFill>
                <a:latin typeface="Tahoma" pitchFamily="34" charset="0"/>
                <a:ea typeface="宋体" pitchFamily="2" charset="-122"/>
              </a:rPr>
              <a:pPr algn="r" eaLnBrk="1" hangingPunct="1"/>
              <a:t>64</a:t>
            </a:fld>
            <a:endParaRPr kumimoji="1" lang="en-US" altLang="zh-CN" sz="1800" i="1">
              <a:solidFill>
                <a:srgbClr val="FFFF61"/>
              </a:solidFill>
              <a:latin typeface="Tahoma" pitchFamily="34" charset="0"/>
              <a:ea typeface="宋体" pitchFamily="2" charset="-122"/>
            </a:endParaRPr>
          </a:p>
        </p:txBody>
      </p:sp>
      <p:sp>
        <p:nvSpPr>
          <p:cNvPr id="70659" name="Text Box 3"/>
          <p:cNvSpPr txBox="1">
            <a:spLocks noChangeArrowheads="1"/>
          </p:cNvSpPr>
          <p:nvPr/>
        </p:nvSpPr>
        <p:spPr bwMode="auto">
          <a:xfrm>
            <a:off x="1403350" y="1365250"/>
            <a:ext cx="799465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幼圆" pitchFamily="49" charset="-122"/>
                <a:ea typeface="幼圆" pitchFamily="49" charset="-122"/>
              </a:rPr>
              <a:t>    </a:t>
            </a:r>
            <a:r>
              <a:rPr kumimoji="1" lang="zh-CN" altLang="en-US" sz="2000">
                <a:latin typeface="幼圆" pitchFamily="49" charset="-122"/>
                <a:ea typeface="幼圆" pitchFamily="49" charset="-122"/>
              </a:rPr>
              <a:t>当搜索到节点</a:t>
            </a:r>
            <a:r>
              <a:rPr kumimoji="1" lang="en-US" altLang="zh-CN" sz="2000">
                <a:latin typeface="幼圆" pitchFamily="49" charset="-122"/>
                <a:ea typeface="幼圆" pitchFamily="49" charset="-122"/>
              </a:rPr>
              <a:t>4</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5</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8</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9</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13</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14</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17</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18</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22</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23</a:t>
            </a:r>
            <a:r>
              <a:rPr kumimoji="1" lang="zh-CN" altLang="en-US" sz="2000">
                <a:latin typeface="幼圆" pitchFamily="49" charset="-122"/>
                <a:ea typeface="幼圆" pitchFamily="49" charset="-122"/>
              </a:rPr>
              <a:t>、</a:t>
            </a:r>
            <a:r>
              <a:rPr kumimoji="1" lang="en-US" altLang="zh-CN" sz="2000">
                <a:latin typeface="幼圆" pitchFamily="49" charset="-122"/>
                <a:ea typeface="幼圆" pitchFamily="49" charset="-122"/>
              </a:rPr>
              <a:t>26</a:t>
            </a:r>
            <a:r>
              <a:rPr kumimoji="1" lang="zh-CN" altLang="en-US" sz="2000">
                <a:latin typeface="幼圆" pitchFamily="49" charset="-122"/>
                <a:ea typeface="幼圆" pitchFamily="49" charset="-122"/>
              </a:rPr>
              <a:t>时，搜索深度到达</a:t>
            </a:r>
            <a:r>
              <a:rPr kumimoji="1" lang="en-US" altLang="zh-CN" sz="2000">
                <a:latin typeface="幼圆" pitchFamily="49" charset="-122"/>
                <a:ea typeface="幼圆" pitchFamily="49" charset="-122"/>
              </a:rPr>
              <a:t>4</a:t>
            </a:r>
            <a:r>
              <a:rPr kumimoji="1" lang="zh-CN" altLang="en-US" sz="2000">
                <a:latin typeface="幼圆" pitchFamily="49" charset="-122"/>
                <a:ea typeface="幼圆" pitchFamily="49" charset="-122"/>
              </a:rPr>
              <a:t>，强迫指针返回搜索。其搜索次序为</a:t>
            </a:r>
            <a:r>
              <a:rPr kumimoji="1" lang="en-US" altLang="zh-CN" sz="2000">
                <a:latin typeface="幼圆" pitchFamily="49" charset="-122"/>
                <a:ea typeface="幼圆" pitchFamily="49" charset="-122"/>
              </a:rPr>
              <a:t>S0</a:t>
            </a:r>
            <a:r>
              <a:rPr kumimoji="1" lang="en-US" altLang="zh-CN" sz="2000">
                <a:latin typeface="Tahoma" pitchFamily="34" charset="0"/>
                <a:ea typeface="幼圆" pitchFamily="49" charset="-122"/>
              </a:rPr>
              <a:t>—</a:t>
            </a:r>
            <a:r>
              <a:rPr kumimoji="1" lang="en-US" altLang="zh-CN" sz="2000">
                <a:latin typeface="幼圆" pitchFamily="49" charset="-122"/>
                <a:ea typeface="幼圆" pitchFamily="49" charset="-122"/>
              </a:rPr>
              <a:t>1</a:t>
            </a:r>
            <a:r>
              <a:rPr kumimoji="1" lang="en-US" altLang="zh-CN" sz="2000">
                <a:latin typeface="Tahoma" pitchFamily="34" charset="0"/>
                <a:ea typeface="幼圆" pitchFamily="49" charset="-122"/>
              </a:rPr>
              <a:t>—</a:t>
            </a:r>
            <a:r>
              <a:rPr kumimoji="1" lang="en-US" altLang="zh-CN" sz="2000">
                <a:latin typeface="幼圆" pitchFamily="49" charset="-122"/>
                <a:ea typeface="幼圆" pitchFamily="49" charset="-122"/>
              </a:rPr>
              <a:t>2</a:t>
            </a:r>
            <a:r>
              <a:rPr kumimoji="1" lang="en-US" altLang="zh-CN" sz="2000">
                <a:latin typeface="Tahoma" pitchFamily="34" charset="0"/>
                <a:ea typeface="幼圆" pitchFamily="49" charset="-122"/>
              </a:rPr>
              <a:t>—</a:t>
            </a:r>
            <a:r>
              <a:rPr kumimoji="1" lang="en-US" altLang="zh-CN" sz="2000">
                <a:latin typeface="幼圆" pitchFamily="49" charset="-122"/>
                <a:ea typeface="幼圆" pitchFamily="49" charset="-122"/>
              </a:rPr>
              <a:t>3</a:t>
            </a:r>
            <a:r>
              <a:rPr kumimoji="1" lang="en-US" altLang="zh-CN" sz="2000">
                <a:latin typeface="Tahoma" pitchFamily="34" charset="0"/>
                <a:ea typeface="幼圆" pitchFamily="49" charset="-122"/>
              </a:rPr>
              <a:t>—…—</a:t>
            </a:r>
            <a:r>
              <a:rPr kumimoji="1" lang="en-US" altLang="zh-CN" sz="2000">
                <a:latin typeface="幼圆" pitchFamily="49" charset="-122"/>
                <a:ea typeface="幼圆" pitchFamily="49" charset="-122"/>
              </a:rPr>
              <a:t>26</a:t>
            </a:r>
            <a:r>
              <a:rPr kumimoji="1" lang="en-US" altLang="zh-CN" sz="2000">
                <a:latin typeface="Tahoma" pitchFamily="34" charset="0"/>
                <a:ea typeface="幼圆" pitchFamily="49" charset="-122"/>
              </a:rPr>
              <a:t>—</a:t>
            </a:r>
            <a:r>
              <a:rPr kumimoji="1" lang="en-US" altLang="zh-CN" sz="2000">
                <a:latin typeface="幼圆" pitchFamily="49" charset="-122"/>
                <a:ea typeface="幼圆" pitchFamily="49" charset="-122"/>
              </a:rPr>
              <a:t>Sg</a:t>
            </a:r>
            <a:r>
              <a:rPr kumimoji="1" lang="zh-CN" altLang="en-US" sz="2000">
                <a:latin typeface="幼圆" pitchFamily="49" charset="-122"/>
                <a:ea typeface="幼圆" pitchFamily="49" charset="-122"/>
              </a:rPr>
              <a:t>，若还未达到目标，按以上思路继续搜索。</a:t>
            </a:r>
          </a:p>
        </p:txBody>
      </p:sp>
      <p:pic>
        <p:nvPicPr>
          <p:cNvPr id="70660" name="Picture 6" descr="f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3" y="2301875"/>
            <a:ext cx="7723187"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深度优先搜索</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990600" y="1295400"/>
            <a:ext cx="8420100" cy="5334000"/>
          </a:xfrm>
        </p:spPr>
        <p:txBody>
          <a:bodyPr/>
          <a:lstStyle/>
          <a:p>
            <a:r>
              <a:rPr lang="zh-CN" altLang="en-US">
                <a:latin typeface="Times New Roman" pitchFamily="18" charset="0"/>
                <a:ea typeface="幼圆" pitchFamily="49" charset="-122"/>
              </a:rPr>
              <a:t>对于有界深度搜索策略，有下面几点需要说明： </a:t>
            </a:r>
          </a:p>
          <a:p>
            <a:pPr lvl="1">
              <a:buFontTx/>
              <a:buNone/>
            </a:pPr>
            <a:r>
              <a:rPr lang="zh-CN" altLang="en-US">
                <a:latin typeface="Times New Roman" pitchFamily="18" charset="0"/>
                <a:ea typeface="幼圆" pitchFamily="49" charset="-122"/>
              </a:rPr>
              <a:t>1）在有界深度搜索算法中，深度限制</a:t>
            </a:r>
            <a:r>
              <a:rPr lang="en-US" altLang="zh-CN">
                <a:latin typeface="Times New Roman" pitchFamily="18" charset="0"/>
                <a:ea typeface="幼圆" pitchFamily="49" charset="-122"/>
              </a:rPr>
              <a:t>d</a:t>
            </a:r>
            <a:r>
              <a:rPr lang="en-US" altLang="zh-CN" baseline="-30000">
                <a:latin typeface="Times New Roman" pitchFamily="18" charset="0"/>
                <a:ea typeface="幼圆" pitchFamily="49" charset="-122"/>
              </a:rPr>
              <a:t>m</a:t>
            </a:r>
            <a:r>
              <a:rPr lang="zh-CN" altLang="en-US">
                <a:latin typeface="Times New Roman" pitchFamily="18" charset="0"/>
                <a:ea typeface="幼圆" pitchFamily="49" charset="-122"/>
              </a:rPr>
              <a:t>是一个很重要的参数。 </a:t>
            </a:r>
          </a:p>
          <a:p>
            <a:pPr lvl="1">
              <a:buFontTx/>
              <a:buNone/>
            </a:pPr>
            <a:r>
              <a:rPr lang="zh-CN" altLang="en-US">
                <a:latin typeface="Times New Roman" pitchFamily="18" charset="0"/>
                <a:ea typeface="幼圆" pitchFamily="49" charset="-122"/>
              </a:rPr>
              <a:t>2）深度限制</a:t>
            </a:r>
            <a:r>
              <a:rPr lang="en-US" altLang="zh-CN">
                <a:latin typeface="Times New Roman" pitchFamily="18" charset="0"/>
                <a:ea typeface="幼圆" pitchFamily="49" charset="-122"/>
              </a:rPr>
              <a:t>d</a:t>
            </a:r>
            <a:r>
              <a:rPr lang="en-US" altLang="zh-CN" baseline="-30000">
                <a:latin typeface="Times New Roman" pitchFamily="18" charset="0"/>
                <a:ea typeface="幼圆" pitchFamily="49" charset="-122"/>
              </a:rPr>
              <a:t>m</a:t>
            </a:r>
            <a:r>
              <a:rPr lang="zh-CN" altLang="en-US">
                <a:latin typeface="Times New Roman" pitchFamily="18" charset="0"/>
                <a:ea typeface="幼圆" pitchFamily="49" charset="-122"/>
              </a:rPr>
              <a:t>不能太大。 </a:t>
            </a:r>
          </a:p>
          <a:p>
            <a:pPr lvl="1">
              <a:buFontTx/>
              <a:buNone/>
            </a:pPr>
            <a:r>
              <a:rPr lang="zh-CN" altLang="en-US">
                <a:latin typeface="Times New Roman" pitchFamily="18" charset="0"/>
                <a:ea typeface="幼圆" pitchFamily="49" charset="-122"/>
              </a:rPr>
              <a:t>3）有界深度搜索的主要问题是深度限制值</a:t>
            </a:r>
            <a:r>
              <a:rPr lang="en-US" altLang="zh-CN">
                <a:latin typeface="Times New Roman" pitchFamily="18" charset="0"/>
                <a:ea typeface="幼圆" pitchFamily="49" charset="-122"/>
              </a:rPr>
              <a:t>d</a:t>
            </a:r>
            <a:r>
              <a:rPr lang="en-US" altLang="zh-CN" baseline="-30000">
                <a:latin typeface="Times New Roman" pitchFamily="18" charset="0"/>
                <a:ea typeface="幼圆" pitchFamily="49" charset="-122"/>
              </a:rPr>
              <a:t>m</a:t>
            </a:r>
            <a:r>
              <a:rPr lang="zh-CN" altLang="en-US">
                <a:latin typeface="Times New Roman" pitchFamily="18" charset="0"/>
                <a:ea typeface="幼圆" pitchFamily="49" charset="-122"/>
              </a:rPr>
              <a:t>的选取。 </a:t>
            </a:r>
          </a:p>
          <a:p>
            <a:r>
              <a:rPr lang="zh-CN" altLang="en-US">
                <a:latin typeface="Times New Roman" pitchFamily="18" charset="0"/>
                <a:ea typeface="幼圆" pitchFamily="49" charset="-122"/>
              </a:rPr>
              <a:t>问题对很多实际问题，我们并不知道该值到底为多少，直到该问题求解完成了，才可以确定出深度限制</a:t>
            </a:r>
            <a:r>
              <a:rPr lang="en-US" altLang="zh-CN">
                <a:latin typeface="Times New Roman" pitchFamily="18" charset="0"/>
                <a:ea typeface="幼圆" pitchFamily="49" charset="-122"/>
              </a:rPr>
              <a:t>d</a:t>
            </a:r>
            <a:r>
              <a:rPr lang="en-US" altLang="zh-CN" baseline="-30000">
                <a:latin typeface="Times New Roman" pitchFamily="18" charset="0"/>
                <a:ea typeface="幼圆" pitchFamily="49" charset="-122"/>
              </a:rPr>
              <a:t>m</a:t>
            </a:r>
            <a:r>
              <a:rPr lang="en-US" altLang="zh-CN">
                <a:latin typeface="Times New Roman" pitchFamily="18" charset="0"/>
                <a:ea typeface="幼圆" pitchFamily="49" charset="-122"/>
              </a:rPr>
              <a:t>。</a:t>
            </a:r>
            <a:endParaRPr lang="zh-CN" altLang="zh-CN">
              <a:latin typeface="Times New Roman" pitchFamily="18" charset="0"/>
              <a:ea typeface="幼圆" pitchFamily="49" charset="-122"/>
            </a:endParaRPr>
          </a:p>
        </p:txBody>
      </p:sp>
      <p:sp>
        <p:nvSpPr>
          <p:cNvPr id="71683" name="Rectangle 5"/>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深度优先搜索</a:t>
            </a:r>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990600" y="1295400"/>
            <a:ext cx="8420100" cy="5334000"/>
          </a:xfrm>
        </p:spPr>
        <p:txBody>
          <a:bodyPr/>
          <a:lstStyle/>
          <a:p>
            <a:r>
              <a:rPr lang="zh-CN" altLang="en-US">
                <a:latin typeface="Times New Roman" pitchFamily="18" charset="0"/>
                <a:ea typeface="幼圆" pitchFamily="49" charset="-122"/>
              </a:rPr>
              <a:t>改进方法---迭代加深搜索算法 ：</a:t>
            </a:r>
          </a:p>
          <a:p>
            <a:pPr lvl="1"/>
            <a:r>
              <a:rPr lang="zh-CN" altLang="en-US" sz="2400">
                <a:latin typeface="Times New Roman" pitchFamily="18" charset="0"/>
                <a:ea typeface="幼圆" pitchFamily="49" charset="-122"/>
              </a:rPr>
              <a:t>先任意给定一个较小的数作为</a:t>
            </a:r>
            <a:r>
              <a:rPr lang="en-US" altLang="zh-CN" sz="2400">
                <a:latin typeface="Times New Roman" pitchFamily="18" charset="0"/>
                <a:ea typeface="幼圆" pitchFamily="49" charset="-122"/>
              </a:rPr>
              <a:t>d</a:t>
            </a:r>
            <a:r>
              <a:rPr lang="en-US" altLang="zh-CN" sz="2400" baseline="-30000">
                <a:latin typeface="Times New Roman" pitchFamily="18" charset="0"/>
                <a:ea typeface="幼圆" pitchFamily="49" charset="-122"/>
              </a:rPr>
              <a:t>m</a:t>
            </a:r>
            <a:r>
              <a:rPr lang="en-US" altLang="zh-CN" sz="2400">
                <a:latin typeface="Times New Roman" pitchFamily="18" charset="0"/>
                <a:ea typeface="幼圆" pitchFamily="49" charset="-122"/>
              </a:rPr>
              <a:t>，</a:t>
            </a:r>
            <a:r>
              <a:rPr lang="zh-CN" altLang="en-US" sz="2400">
                <a:latin typeface="Times New Roman" pitchFamily="18" charset="0"/>
                <a:ea typeface="幼圆" pitchFamily="49" charset="-122"/>
              </a:rPr>
              <a:t>然后按有界深度算法搜索，若在此深度限制内找到了解，则算法结束；如在此限度内没有找到问题的解，则增大深度限制</a:t>
            </a:r>
            <a:r>
              <a:rPr lang="en-US" altLang="zh-CN" sz="2400">
                <a:latin typeface="Times New Roman" pitchFamily="18" charset="0"/>
                <a:ea typeface="幼圆" pitchFamily="49" charset="-122"/>
              </a:rPr>
              <a:t>d</a:t>
            </a:r>
            <a:r>
              <a:rPr lang="en-US" altLang="zh-CN" sz="2400" baseline="-30000">
                <a:latin typeface="Times New Roman" pitchFamily="18" charset="0"/>
                <a:ea typeface="幼圆" pitchFamily="49" charset="-122"/>
              </a:rPr>
              <a:t>m</a:t>
            </a:r>
            <a:r>
              <a:rPr lang="en-US" altLang="zh-CN" sz="2400">
                <a:latin typeface="Times New Roman" pitchFamily="18" charset="0"/>
                <a:ea typeface="幼圆" pitchFamily="49" charset="-122"/>
              </a:rPr>
              <a:t>，</a:t>
            </a:r>
            <a:r>
              <a:rPr lang="zh-CN" altLang="en-US" sz="2400">
                <a:latin typeface="Times New Roman" pitchFamily="18" charset="0"/>
                <a:ea typeface="幼圆" pitchFamily="49" charset="-122"/>
              </a:rPr>
              <a:t>继续搜索。 </a:t>
            </a:r>
          </a:p>
          <a:p>
            <a:pPr lvl="1"/>
            <a:r>
              <a:rPr lang="zh-CN" altLang="en-US" sz="2400">
                <a:latin typeface="Times New Roman" pitchFamily="18" charset="0"/>
                <a:ea typeface="幼圆" pitchFamily="49" charset="-122"/>
              </a:rPr>
              <a:t>迭代加深搜索是一种回避选择最优深度限制问题的策略，它是试图尝试所有可能的深度限制：首先深度为0，然后深度为1，然后为2，等等，一直进行下去。 </a:t>
            </a:r>
          </a:p>
          <a:p>
            <a:r>
              <a:rPr lang="zh-CN" altLang="en-US">
                <a:latin typeface="Times New Roman" pitchFamily="18" charset="0"/>
                <a:ea typeface="幼圆" pitchFamily="49" charset="-122"/>
              </a:rPr>
              <a:t>问题：</a:t>
            </a:r>
          </a:p>
          <a:p>
            <a:pPr lvl="1"/>
            <a:r>
              <a:rPr lang="zh-CN" altLang="en-US" sz="2400">
                <a:latin typeface="Times New Roman" pitchFamily="18" charset="0"/>
                <a:ea typeface="幼圆" pitchFamily="49" charset="-122"/>
              </a:rPr>
              <a:t>迭代加深搜索看起来会很浪费，因为很多节点都要扩展</a:t>
            </a:r>
            <a:r>
              <a:rPr lang="zh-CN" altLang="en-US" sz="2400">
                <a:solidFill>
                  <a:srgbClr val="FF0000"/>
                </a:solidFill>
                <a:latin typeface="Times New Roman" pitchFamily="18" charset="0"/>
                <a:ea typeface="幼圆" pitchFamily="49" charset="-122"/>
              </a:rPr>
              <a:t>多次</a:t>
            </a:r>
            <a:r>
              <a:rPr lang="zh-CN" altLang="en-US" sz="2400">
                <a:latin typeface="Times New Roman" pitchFamily="18" charset="0"/>
                <a:ea typeface="幼圆" pitchFamily="49" charset="-122"/>
              </a:rPr>
              <a:t>。 </a:t>
            </a:r>
          </a:p>
          <a:p>
            <a:pPr lvl="1">
              <a:buFontTx/>
              <a:buNone/>
            </a:pPr>
            <a:endParaRPr lang="zh-CN" altLang="zh-CN">
              <a:latin typeface="Times New Roman" pitchFamily="18" charset="0"/>
              <a:ea typeface="幼圆" pitchFamily="49" charset="-122"/>
            </a:endParaRPr>
          </a:p>
        </p:txBody>
      </p:sp>
      <p:sp>
        <p:nvSpPr>
          <p:cNvPr id="72707" name="Rectangle 5"/>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深度优先搜索</a:t>
            </a:r>
          </a:p>
        </p:txBody>
      </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990600" y="1873250"/>
            <a:ext cx="8420100" cy="4756150"/>
          </a:xfrm>
        </p:spPr>
        <p:txBody>
          <a:bodyPr/>
          <a:lstStyle/>
          <a:p>
            <a:pPr marL="609600" indent="-609600"/>
            <a:r>
              <a:rPr lang="zh-CN" altLang="en-US">
                <a:latin typeface="Times New Roman" pitchFamily="18" charset="0"/>
                <a:ea typeface="幼圆" pitchFamily="49" charset="-122"/>
              </a:rPr>
              <a:t>搜索过程如下:</a:t>
            </a:r>
          </a:p>
          <a:p>
            <a:pPr marL="990600" lvl="1" indent="-533400">
              <a:buFontTx/>
              <a:buAutoNum type="arabicParenR"/>
            </a:pPr>
            <a:r>
              <a:rPr lang="zh-CN" altLang="en-US">
                <a:latin typeface="Times New Roman" pitchFamily="18" charset="0"/>
                <a:ea typeface="幼圆" pitchFamily="49" charset="-122"/>
              </a:rPr>
              <a:t>把初始节点</a:t>
            </a:r>
            <a:r>
              <a:rPr lang="en-US" altLang="zh-CN">
                <a:latin typeface="Times New Roman" pitchFamily="18" charset="0"/>
                <a:ea typeface="幼圆" pitchFamily="49" charset="-122"/>
              </a:rPr>
              <a:t>S0</a:t>
            </a:r>
            <a:r>
              <a:rPr lang="zh-CN" altLang="zh-CN">
                <a:latin typeface="Times New Roman" pitchFamily="18" charset="0"/>
                <a:ea typeface="幼圆" pitchFamily="49" charset="-122"/>
              </a:rPr>
              <a:t>放入OPEN表</a:t>
            </a:r>
          </a:p>
          <a:p>
            <a:pPr marL="990600" lvl="1" indent="-533400">
              <a:buFontTx/>
              <a:buAutoNum type="arabicParenR"/>
            </a:pPr>
            <a:r>
              <a:rPr lang="zh-CN" altLang="zh-CN">
                <a:latin typeface="Times New Roman" pitchFamily="18" charset="0"/>
                <a:ea typeface="幼圆" pitchFamily="49" charset="-122"/>
              </a:rPr>
              <a:t>如果OPEN表为空,则问题无解,退出</a:t>
            </a:r>
          </a:p>
          <a:p>
            <a:pPr marL="990600" lvl="1" indent="-533400">
              <a:buFontTx/>
              <a:buAutoNum type="arabicParenR"/>
            </a:pPr>
            <a:r>
              <a:rPr lang="zh-CN" altLang="zh-CN">
                <a:latin typeface="Times New Roman" pitchFamily="18" charset="0"/>
                <a:ea typeface="幼圆" pitchFamily="49" charset="-122"/>
              </a:rPr>
              <a:t>把OPEN表的第一个节点(记为节点n)取出,放入CLOSED表</a:t>
            </a:r>
          </a:p>
          <a:p>
            <a:pPr marL="990600" lvl="1" indent="-533400">
              <a:buFontTx/>
              <a:buAutoNum type="arabicParenR"/>
            </a:pPr>
            <a:r>
              <a:rPr lang="zh-CN" altLang="zh-CN">
                <a:latin typeface="Times New Roman" pitchFamily="18" charset="0"/>
                <a:ea typeface="幼圆" pitchFamily="49" charset="-122"/>
              </a:rPr>
              <a:t>考查节点n是否为目标节点.若是,则求得了问题的解,退出</a:t>
            </a:r>
            <a:endParaRPr lang="en-US" altLang="zh-CN">
              <a:latin typeface="Times New Roman" pitchFamily="18" charset="0"/>
              <a:ea typeface="幼圆" pitchFamily="49" charset="-122"/>
            </a:endParaRPr>
          </a:p>
          <a:p>
            <a:pPr marL="990600" lvl="1" indent="-533400">
              <a:buFontTx/>
              <a:buAutoNum type="arabicParenR"/>
            </a:pPr>
            <a:r>
              <a:rPr lang="zh-CN" altLang="en-US">
                <a:latin typeface="Times New Roman" pitchFamily="18" charset="0"/>
                <a:ea typeface="幼圆" pitchFamily="49" charset="-122"/>
              </a:rPr>
              <a:t>若节点</a:t>
            </a:r>
            <a:r>
              <a:rPr lang="en-US" altLang="zh-CN">
                <a:latin typeface="Times New Roman" pitchFamily="18" charset="0"/>
                <a:ea typeface="幼圆" pitchFamily="49" charset="-122"/>
              </a:rPr>
              <a:t>n</a:t>
            </a:r>
            <a:r>
              <a:rPr lang="zh-CN" altLang="zh-CN">
                <a:latin typeface="Times New Roman" pitchFamily="18" charset="0"/>
                <a:ea typeface="幼圆" pitchFamily="49" charset="-122"/>
              </a:rPr>
              <a:t>不可扩展,则转第(2)步</a:t>
            </a:r>
          </a:p>
          <a:p>
            <a:pPr marL="990600" lvl="1" indent="-533400">
              <a:buFontTx/>
              <a:buAutoNum type="arabicParenR"/>
            </a:pPr>
            <a:r>
              <a:rPr lang="zh-CN" altLang="zh-CN">
                <a:latin typeface="Times New Roman" pitchFamily="18" charset="0"/>
                <a:ea typeface="幼圆" pitchFamily="49" charset="-122"/>
              </a:rPr>
              <a:t>扩展节点n,将其子节点按边代价从小到大的顺序放入OPEN表的</a:t>
            </a:r>
            <a:r>
              <a:rPr lang="zh-CN" altLang="zh-CN">
                <a:solidFill>
                  <a:srgbClr val="FF0000"/>
                </a:solidFill>
                <a:latin typeface="Times New Roman" pitchFamily="18" charset="0"/>
                <a:ea typeface="幼圆" pitchFamily="49" charset="-122"/>
              </a:rPr>
              <a:t>首部</a:t>
            </a:r>
            <a:r>
              <a:rPr lang="zh-CN" altLang="zh-CN">
                <a:latin typeface="Times New Roman" pitchFamily="18" charset="0"/>
                <a:ea typeface="幼圆" pitchFamily="49" charset="-122"/>
              </a:rPr>
              <a:t>,并为每一个子节点都配置指向父节点的指针,然后转第(2)步</a:t>
            </a:r>
          </a:p>
        </p:txBody>
      </p:sp>
      <p:sp>
        <p:nvSpPr>
          <p:cNvPr id="79875" name="Rectangle 4"/>
          <p:cNvSpPr>
            <a:spLocks noChangeArrowheads="1"/>
          </p:cNvSpPr>
          <p:nvPr/>
        </p:nvSpPr>
        <p:spPr bwMode="auto">
          <a:xfrm>
            <a:off x="1068388" y="1304925"/>
            <a:ext cx="3567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zh-CN" altLang="en-US" sz="2400">
                <a:solidFill>
                  <a:srgbClr val="FF0000"/>
                </a:solidFill>
              </a:rPr>
              <a:t>代价树的深度优先搜索</a:t>
            </a:r>
          </a:p>
        </p:txBody>
      </p:sp>
      <p:sp>
        <p:nvSpPr>
          <p:cNvPr id="79876"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深度优先搜索</a:t>
            </a:r>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3"/>
          <p:cNvSpPr txBox="1">
            <a:spLocks noChangeArrowheads="1"/>
          </p:cNvSpPr>
          <p:nvPr/>
        </p:nvSpPr>
        <p:spPr bwMode="auto">
          <a:xfrm>
            <a:off x="1403350" y="1330325"/>
            <a:ext cx="799465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FF13"/>
                </a:solidFill>
                <a:latin typeface="Times New Roman" pitchFamily="18" charset="0"/>
                <a:ea typeface="幼圆" pitchFamily="49" charset="-122"/>
              </a:rPr>
              <a:t>        </a:t>
            </a:r>
            <a:r>
              <a:rPr kumimoji="1" lang="zh-CN" altLang="en-US" sz="2000">
                <a:latin typeface="Times New Roman" pitchFamily="18" charset="0"/>
                <a:ea typeface="幼圆" pitchFamily="49" charset="-122"/>
              </a:rPr>
              <a:t>尽管有些问题是处在完备知识的环境中，其解是完全确定了的，理论上也能找到解决问题的算法，但在工程实践中，这些算法不是效率太低，就是无法实现。为此，不得不放弃理论性算法，改用经验性的启发式方法。</a:t>
            </a:r>
          </a:p>
          <a:p>
            <a:pPr algn="l" eaLnBrk="1" hangingPunct="1"/>
            <a:r>
              <a:rPr kumimoji="1" lang="zh-CN" altLang="en-US" sz="2000">
                <a:solidFill>
                  <a:srgbClr val="FF0000"/>
                </a:solidFill>
                <a:latin typeface="Times New Roman" pitchFamily="18" charset="0"/>
                <a:ea typeface="幼圆" pitchFamily="49" charset="-122"/>
              </a:rPr>
              <a:t>启发式搜索的概念</a:t>
            </a:r>
          </a:p>
          <a:p>
            <a:pPr algn="l" eaLnBrk="1" hangingPunct="1"/>
            <a:r>
              <a:rPr kumimoji="1" lang="zh-CN" altLang="en-US" sz="2000">
                <a:solidFill>
                  <a:srgbClr val="FFFF13"/>
                </a:solidFill>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1</a:t>
            </a:r>
            <a:r>
              <a:rPr kumimoji="1" lang="zh-CN" altLang="en-US" sz="2000">
                <a:solidFill>
                  <a:srgbClr val="FF0000"/>
                </a:solidFill>
                <a:latin typeface="Times New Roman" pitchFamily="18" charset="0"/>
                <a:ea typeface="幼圆" pitchFamily="49" charset="-122"/>
              </a:rPr>
              <a:t>、启发式搜索</a:t>
            </a:r>
            <a:r>
              <a:rPr kumimoji="1" lang="zh-CN" altLang="en-US" sz="2000">
                <a:latin typeface="Times New Roman" pitchFamily="18" charset="0"/>
                <a:ea typeface="幼圆" pitchFamily="49" charset="-122"/>
              </a:rPr>
              <a:t>就是利用知识来引导搜索，达到减少搜索范围，降低问题复杂度的目的。</a:t>
            </a:r>
          </a:p>
          <a:p>
            <a:pPr algn="l" eaLnBrk="1" hangingPunct="1"/>
            <a:r>
              <a:rPr kumimoji="1" lang="zh-CN" altLang="en-US" sz="2000">
                <a:solidFill>
                  <a:srgbClr val="FF0000"/>
                </a:solidFill>
                <a:latin typeface="Times New Roman" pitchFamily="18" charset="0"/>
                <a:ea typeface="幼圆" pitchFamily="49" charset="-122"/>
              </a:rPr>
              <a:t>        启发式搜索</a:t>
            </a:r>
            <a:r>
              <a:rPr kumimoji="1" lang="zh-CN" altLang="en-US" sz="2000">
                <a:latin typeface="Times New Roman" pitchFamily="18" charset="0"/>
                <a:ea typeface="幼圆" pitchFamily="49" charset="-122"/>
              </a:rPr>
              <a:t>是在控制性知识中增加关于被解问题和相应任务的某些特性，利用启发性信息来确定节点的生成、扩展和搜索顺序，以便指导搜索向最有希望的方向前进。</a:t>
            </a:r>
          </a:p>
          <a:p>
            <a:pPr algn="l" eaLnBrk="1" hangingPunct="1"/>
            <a:endParaRPr kumimoji="1" lang="zh-CN" altLang="en-US" sz="2000">
              <a:latin typeface="Times New Roman" pitchFamily="18" charset="0"/>
              <a:ea typeface="幼圆" pitchFamily="49" charset="-122"/>
            </a:endParaRPr>
          </a:p>
          <a:p>
            <a:pPr algn="l" eaLnBrk="1" hangingPunct="1"/>
            <a:r>
              <a:rPr kumimoji="1" lang="zh-CN" altLang="en-US" sz="2000">
                <a:solidFill>
                  <a:srgbClr val="FFFF61"/>
                </a:solidFill>
                <a:latin typeface="Tahoma" pitchFamily="34" charset="0"/>
                <a:ea typeface="宋体" pitchFamily="2" charset="-122"/>
              </a:rPr>
              <a:t>       </a:t>
            </a:r>
            <a:r>
              <a:rPr kumimoji="1" lang="zh-CN" altLang="en-US" sz="2000">
                <a:solidFill>
                  <a:srgbClr val="FF0000"/>
                </a:solidFill>
                <a:latin typeface="Times New Roman" pitchFamily="18" charset="0"/>
                <a:ea typeface="幼圆" pitchFamily="49" charset="-122"/>
              </a:rPr>
              <a:t>启发信息：强</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降低搜索的工作量，但可能导致找不到</a:t>
            </a:r>
          </a:p>
          <a:p>
            <a:pPr algn="l" eaLnBrk="1" hangingPunct="1"/>
            <a:r>
              <a:rPr kumimoji="1" lang="zh-CN" altLang="en-US" sz="2000">
                <a:latin typeface="Times New Roman" pitchFamily="18" charset="0"/>
                <a:ea typeface="幼圆" pitchFamily="49" charset="-122"/>
              </a:rPr>
              <a:t>                                 最优解；</a:t>
            </a:r>
          </a:p>
          <a:p>
            <a:pPr algn="l" eaLnBrk="1" hangingPunct="1"/>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弱</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一般会导致搜索的工作量加大，极端情况</a:t>
            </a:r>
          </a:p>
          <a:p>
            <a:pPr algn="l" eaLnBrk="1" hangingPunct="1"/>
            <a:r>
              <a:rPr kumimoji="1" lang="zh-CN" altLang="en-US" sz="2000">
                <a:latin typeface="Times New Roman" pitchFamily="18" charset="0"/>
                <a:ea typeface="幼圆" pitchFamily="49" charset="-122"/>
              </a:rPr>
              <a:t>                                 下演变为盲目搜索，但可能找到最优解。</a:t>
            </a:r>
          </a:p>
        </p:txBody>
      </p:sp>
      <p:sp>
        <p:nvSpPr>
          <p:cNvPr id="80899"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1403350" y="1524000"/>
            <a:ext cx="7994650"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0000"/>
                </a:solidFill>
                <a:latin typeface="Times New Roman" pitchFamily="18" charset="0"/>
                <a:ea typeface="幼圆" pitchFamily="49" charset="-122"/>
              </a:rPr>
              <a:t>        2. </a:t>
            </a:r>
            <a:r>
              <a:rPr kumimoji="1" lang="zh-CN" altLang="en-US" sz="2000">
                <a:solidFill>
                  <a:srgbClr val="FF0000"/>
                </a:solidFill>
                <a:latin typeface="Times New Roman" pitchFamily="18" charset="0"/>
                <a:ea typeface="幼圆" pitchFamily="49" charset="-122"/>
              </a:rPr>
              <a:t>启发式搜索的基本思路</a:t>
            </a:r>
          </a:p>
          <a:p>
            <a:pPr algn="l" eaLnBrk="1" hangingPunct="1"/>
            <a:r>
              <a:rPr kumimoji="1" lang="zh-CN" altLang="en-US" sz="2000">
                <a:latin typeface="Times New Roman" pitchFamily="18" charset="0"/>
                <a:ea typeface="幼圆" pitchFamily="49" charset="-122"/>
              </a:rPr>
              <a:t>        定义一个评价函数</a:t>
            </a:r>
            <a:r>
              <a:rPr kumimoji="1" lang="en-US" altLang="zh-CN" sz="2000">
                <a:latin typeface="Times New Roman" pitchFamily="18" charset="0"/>
                <a:ea typeface="幼圆" pitchFamily="49" charset="-122"/>
              </a:rPr>
              <a:t>f(Evaluation function)</a:t>
            </a:r>
            <a:r>
              <a:rPr kumimoji="1" lang="zh-CN" altLang="en-US" sz="2000">
                <a:latin typeface="Times New Roman" pitchFamily="18" charset="0"/>
                <a:ea typeface="幼圆" pitchFamily="49" charset="-122"/>
              </a:rPr>
              <a:t>对各个子节点进行计算，其目的就是用来估算出“有希望”的节点来。定义一个评价函数的原则有：</a:t>
            </a:r>
            <a:endParaRPr kumimoji="1" lang="en-US" altLang="zh-CN" sz="2000">
              <a:latin typeface="Times New Roman" pitchFamily="18" charset="0"/>
              <a:ea typeface="幼圆" pitchFamily="49" charset="-122"/>
            </a:endParaRPr>
          </a:p>
          <a:p>
            <a:pPr algn="l" eaLnBrk="1" hangingPunct="1"/>
            <a:endParaRPr kumimoji="1" lang="en-US" altLang="zh-CN" sz="2000">
              <a:latin typeface="Times New Roman" pitchFamily="18" charset="0"/>
              <a:ea typeface="幼圆" pitchFamily="49" charset="-122"/>
            </a:endParaRPr>
          </a:p>
          <a:p>
            <a:pPr algn="l" eaLnBrk="1" hangingPunct="1"/>
            <a:r>
              <a:rPr kumimoji="1" lang="en-US" altLang="zh-CN" sz="2000">
                <a:latin typeface="Times New Roman" pitchFamily="18" charset="0"/>
                <a:ea typeface="幼圆" pitchFamily="49" charset="-122"/>
              </a:rPr>
              <a:t>a.</a:t>
            </a:r>
            <a:r>
              <a:rPr kumimoji="1" lang="zh-CN" altLang="en-US" sz="2000">
                <a:latin typeface="Times New Roman" pitchFamily="18" charset="0"/>
                <a:ea typeface="幼圆" pitchFamily="49" charset="-122"/>
              </a:rPr>
              <a:t>一个节点处在最佳路径上的概率；</a:t>
            </a:r>
            <a:endParaRPr kumimoji="1" lang="en-US" altLang="zh-CN" sz="2000">
              <a:latin typeface="Times New Roman" pitchFamily="18" charset="0"/>
              <a:ea typeface="幼圆" pitchFamily="49" charset="-122"/>
            </a:endParaRPr>
          </a:p>
          <a:p>
            <a:pPr algn="l" eaLnBrk="1" hangingPunct="1"/>
            <a:r>
              <a:rPr kumimoji="1" lang="en-US" altLang="zh-CN" sz="2000">
                <a:latin typeface="Times New Roman" pitchFamily="18" charset="0"/>
                <a:ea typeface="幼圆" pitchFamily="49" charset="-122"/>
              </a:rPr>
              <a:t>b.</a:t>
            </a:r>
            <a:r>
              <a:rPr kumimoji="1" lang="zh-CN" altLang="en-US" sz="2000">
                <a:latin typeface="Times New Roman" pitchFamily="18" charset="0"/>
                <a:ea typeface="幼圆" pitchFamily="49" charset="-122"/>
              </a:rPr>
              <a:t>求出任意一个节点与目标节点集之间的距离度量或差异度量；</a:t>
            </a:r>
            <a:r>
              <a:rPr kumimoji="1" lang="en-US" altLang="zh-CN" sz="2000">
                <a:latin typeface="Times New Roman" pitchFamily="18" charset="0"/>
                <a:ea typeface="幼圆" pitchFamily="49" charset="-122"/>
              </a:rPr>
              <a:t>c.</a:t>
            </a:r>
            <a:r>
              <a:rPr kumimoji="1" lang="zh-CN" altLang="en-US" sz="2000">
                <a:latin typeface="Times New Roman" pitchFamily="18" charset="0"/>
                <a:ea typeface="幼圆" pitchFamily="49" charset="-122"/>
              </a:rPr>
              <a:t>根据格局</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博弈问题</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或状态的特点来打分。</a:t>
            </a:r>
          </a:p>
        </p:txBody>
      </p:sp>
      <p:sp>
        <p:nvSpPr>
          <p:cNvPr id="81923"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pPr>
              <a:lnSpc>
                <a:spcPct val="90000"/>
              </a:lnSpc>
            </a:pPr>
            <a:r>
              <a:rPr lang="zh-CN" altLang="en-US">
                <a:latin typeface="微软雅黑" pitchFamily="34" charset="-122"/>
                <a:ea typeface="微软雅黑" pitchFamily="34" charset="-122"/>
              </a:rPr>
              <a:t>问题求解</a:t>
            </a:r>
          </a:p>
          <a:p>
            <a:pPr lvl="1">
              <a:lnSpc>
                <a:spcPct val="90000"/>
              </a:lnSpc>
              <a:buFont typeface="Wingdings" pitchFamily="2" charset="2"/>
              <a:buChar char="§"/>
            </a:pPr>
            <a:r>
              <a:rPr lang="en-US" altLang="zh-CN" sz="2400">
                <a:latin typeface="微软雅黑" pitchFamily="34" charset="-122"/>
                <a:ea typeface="微软雅黑" pitchFamily="34" charset="-122"/>
              </a:rPr>
              <a:t>AI</a:t>
            </a:r>
            <a:r>
              <a:rPr lang="zh-CN" altLang="zh-CN" sz="2400">
                <a:latin typeface="微软雅黑" pitchFamily="34" charset="-122"/>
                <a:ea typeface="微软雅黑" pitchFamily="34" charset="-122"/>
              </a:rPr>
              <a:t>中每个研究领域都有其各自的特点和规律,但就求解</a:t>
            </a:r>
            <a:r>
              <a:rPr lang="zh-CN" altLang="en-US" sz="2400">
                <a:latin typeface="微软雅黑" pitchFamily="34" charset="-122"/>
                <a:ea typeface="微软雅黑" pitchFamily="34" charset="-122"/>
              </a:rPr>
              <a:t>问题</a:t>
            </a:r>
            <a:r>
              <a:rPr lang="zh-CN" altLang="zh-CN" sz="2400">
                <a:latin typeface="微软雅黑" pitchFamily="34" charset="-122"/>
                <a:ea typeface="微软雅黑" pitchFamily="34" charset="-122"/>
              </a:rPr>
              <a:t>的过程看,都可抽象为一个问题求解过程</a:t>
            </a:r>
            <a:r>
              <a:rPr lang="zh-CN" altLang="en-US" sz="2400">
                <a:latin typeface="微软雅黑" pitchFamily="34" charset="-122"/>
                <a:ea typeface="微软雅黑" pitchFamily="34" charset="-122"/>
              </a:rPr>
              <a:t>。</a:t>
            </a:r>
          </a:p>
          <a:p>
            <a:pPr lvl="1">
              <a:lnSpc>
                <a:spcPct val="90000"/>
              </a:lnSpc>
              <a:buFont typeface="Wingdings" pitchFamily="2" charset="2"/>
              <a:buChar char="§"/>
            </a:pPr>
            <a:r>
              <a:rPr lang="zh-CN" altLang="en-US" sz="2400">
                <a:latin typeface="微软雅黑" pitchFamily="34" charset="-122"/>
                <a:ea typeface="微软雅黑" pitchFamily="34" charset="-122"/>
              </a:rPr>
              <a:t>问题求解过程实际上是一个搜索,广义地说,它包含了全部计算机科学。</a:t>
            </a:r>
          </a:p>
          <a:p>
            <a:pPr lvl="1">
              <a:lnSpc>
                <a:spcPct val="90000"/>
              </a:lnSpc>
              <a:buFont typeface="Wingdings" pitchFamily="2" charset="2"/>
              <a:buChar char="§"/>
            </a:pPr>
            <a:r>
              <a:rPr lang="zh-CN" altLang="en-US" sz="2400">
                <a:latin typeface="微软雅黑" pitchFamily="34" charset="-122"/>
                <a:ea typeface="微软雅黑" pitchFamily="34" charset="-122"/>
              </a:rPr>
              <a:t>任何问题求解技术都包括两个重要的方面:表示和搜索</a:t>
            </a:r>
          </a:p>
          <a:p>
            <a:pPr lvl="1">
              <a:lnSpc>
                <a:spcPct val="90000"/>
              </a:lnSpc>
              <a:buFont typeface="Wingdings" pitchFamily="2" charset="2"/>
              <a:buChar char="§"/>
            </a:pPr>
            <a:r>
              <a:rPr lang="zh-CN" altLang="en-US" sz="2400">
                <a:latin typeface="微软雅黑" pitchFamily="34" charset="-122"/>
                <a:ea typeface="微软雅黑" pitchFamily="34" charset="-122"/>
              </a:rPr>
              <a:t>表示是基本的,搜索必须要在表示的基础上进行。表示关系到搜索的效率。</a:t>
            </a:r>
          </a:p>
        </p:txBody>
      </p:sp>
      <p:sp>
        <p:nvSpPr>
          <p:cNvPr id="11267" name="Rectangle 5"/>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搜索策略概述</a:t>
            </a:r>
            <a:endParaRPr lang="zh-CN" altLang="en-US" sz="2000" b="0">
              <a:solidFill>
                <a:srgbClr val="FFFF61"/>
              </a:solidFill>
              <a:latin typeface="幼圆" pitchFamily="49" charset="-122"/>
              <a:ea typeface="幼圆" pitchFamily="49" charset="-122"/>
            </a:endParaRP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3"/>
          <p:cNvSpPr txBox="1">
            <a:spLocks noChangeArrowheads="1"/>
          </p:cNvSpPr>
          <p:nvPr/>
        </p:nvSpPr>
        <p:spPr bwMode="auto">
          <a:xfrm>
            <a:off x="1403350" y="1524000"/>
            <a:ext cx="799465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0000"/>
                </a:solidFill>
                <a:latin typeface="Times New Roman" pitchFamily="18" charset="0"/>
                <a:ea typeface="幼圆" pitchFamily="49" charset="-122"/>
              </a:rPr>
              <a:t>3. </a:t>
            </a:r>
            <a:r>
              <a:rPr kumimoji="1" lang="zh-CN" altLang="en-US" sz="2000">
                <a:solidFill>
                  <a:srgbClr val="FF0000"/>
                </a:solidFill>
                <a:latin typeface="Times New Roman" pitchFamily="18" charset="0"/>
                <a:ea typeface="幼圆" pitchFamily="49" charset="-122"/>
              </a:rPr>
              <a:t>启发式搜索的特点</a:t>
            </a:r>
          </a:p>
          <a:p>
            <a:pPr algn="l" eaLnBrk="1" hangingPunct="1"/>
            <a:endParaRPr kumimoji="1" lang="en-US" altLang="zh-CN" sz="2000">
              <a:solidFill>
                <a:srgbClr val="FF0000"/>
              </a:solidFill>
              <a:latin typeface="Times New Roman" pitchFamily="18" charset="0"/>
              <a:ea typeface="幼圆" pitchFamily="49" charset="-122"/>
            </a:endParaRP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大多是深度优先搜索的改进，即尽量沿着最有希望的路径，向深度方向小范围前进；</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在多条路可走时，建议该走哪条路径，从而指导搜索过程朝最有利的方向前进；</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利用问题求解的先验知识，使问题尽快找到解；</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可采用估值的方法进行搜索指导；</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(5)</a:t>
            </a:r>
            <a:r>
              <a:rPr kumimoji="1" lang="zh-CN" altLang="en-US" sz="2000">
                <a:latin typeface="Times New Roman" pitchFamily="18" charset="0"/>
                <a:ea typeface="幼圆" pitchFamily="49" charset="-122"/>
              </a:rPr>
              <a:t>生成的状态空间小、搜索时间短且效率高、控制性好，易于使问题得到解决。</a:t>
            </a:r>
          </a:p>
        </p:txBody>
      </p:sp>
      <p:sp>
        <p:nvSpPr>
          <p:cNvPr id="82947"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3"/>
          <p:cNvSpPr txBox="1">
            <a:spLocks noChangeArrowheads="1"/>
          </p:cNvSpPr>
          <p:nvPr/>
        </p:nvSpPr>
        <p:spPr bwMode="auto">
          <a:xfrm>
            <a:off x="1403350" y="1524000"/>
            <a:ext cx="799465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0000"/>
                </a:solidFill>
                <a:latin typeface="Times New Roman" pitchFamily="18" charset="0"/>
                <a:ea typeface="幼圆" pitchFamily="49" charset="-122"/>
              </a:rPr>
              <a:t>        4. </a:t>
            </a:r>
            <a:r>
              <a:rPr kumimoji="1" lang="zh-CN" altLang="en-US" sz="2000">
                <a:solidFill>
                  <a:srgbClr val="FF0000"/>
                </a:solidFill>
                <a:latin typeface="Times New Roman" pitchFamily="18" charset="0"/>
                <a:ea typeface="幼圆" pitchFamily="49" charset="-122"/>
              </a:rPr>
              <a:t>评价函数</a:t>
            </a:r>
          </a:p>
          <a:p>
            <a:pPr algn="l" eaLnBrk="1" hangingPunct="1"/>
            <a:r>
              <a:rPr kumimoji="1" lang="zh-CN" altLang="en-US" sz="2000">
                <a:solidFill>
                  <a:srgbClr val="FFFF13"/>
                </a:solidFill>
                <a:latin typeface="Times New Roman" pitchFamily="18" charset="0"/>
                <a:ea typeface="幼圆" pitchFamily="49" charset="-122"/>
              </a:rPr>
              <a:t>        </a:t>
            </a:r>
            <a:r>
              <a:rPr kumimoji="1" lang="zh-CN" altLang="en-US" sz="2000">
                <a:latin typeface="Times New Roman" pitchFamily="18" charset="0"/>
                <a:ea typeface="幼圆" pitchFamily="49" charset="-122"/>
              </a:rPr>
              <a:t>评价函数的任务就是估计</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表中各节点的重要程度，给它们排定次序。  </a:t>
            </a:r>
          </a:p>
          <a:p>
            <a:pPr algn="l" eaLnBrk="1" hangingPunct="1"/>
            <a:r>
              <a:rPr kumimoji="1" lang="zh-CN" altLang="en-US" sz="2000">
                <a:latin typeface="Times New Roman" pitchFamily="18" charset="0"/>
                <a:ea typeface="幼圆" pitchFamily="49" charset="-122"/>
              </a:rPr>
              <a:t>        评价函数</a:t>
            </a:r>
            <a:r>
              <a:rPr kumimoji="1" lang="en-US" altLang="zh-CN" sz="2000">
                <a:latin typeface="Times New Roman" pitchFamily="18" charset="0"/>
                <a:ea typeface="幼圆" pitchFamily="49" charset="-122"/>
              </a:rPr>
              <a:t>f(x)</a:t>
            </a:r>
            <a:r>
              <a:rPr kumimoji="1" lang="zh-CN" altLang="en-US" sz="2000">
                <a:latin typeface="Times New Roman" pitchFamily="18" charset="0"/>
                <a:ea typeface="幼圆" pitchFamily="49" charset="-122"/>
              </a:rPr>
              <a:t>可以是某一个函数，它可以为节点</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处于最佳路径上的概率，或是节点</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和目标节点</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之间的距离等等。一般来讲，评价一个节点的价值，必须综合考虑两方面的因素，已经付出的代价和将要付出的代价。</a:t>
            </a:r>
          </a:p>
          <a:p>
            <a:pPr algn="l" eaLnBrk="1" hangingPunct="1"/>
            <a:r>
              <a:rPr kumimoji="1" lang="zh-CN" altLang="en-US" sz="2000">
                <a:latin typeface="Times New Roman" pitchFamily="18" charset="0"/>
                <a:ea typeface="幼圆" pitchFamily="49" charset="-122"/>
              </a:rPr>
              <a:t>        评价函数</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定义为初始节点经过节点</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到达目标节点的所有路径中最小路径代价的估计值，它的一般形式是：</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g(n)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h(n)</a:t>
            </a:r>
          </a:p>
          <a:p>
            <a:pPr algn="l" eaLnBrk="1" hangingPunct="1"/>
            <a:r>
              <a:rPr kumimoji="1" lang="en-US" altLang="zh-CN" sz="2000">
                <a:latin typeface="Times New Roman" pitchFamily="18" charset="0"/>
                <a:ea typeface="幼圆" pitchFamily="49" charset="-122"/>
              </a:rPr>
              <a:t>         g(n)</a:t>
            </a:r>
            <a:r>
              <a:rPr kumimoji="1" lang="zh-CN" altLang="en-US" sz="2000">
                <a:latin typeface="Times New Roman" pitchFamily="18" charset="0"/>
                <a:ea typeface="幼圆" pitchFamily="49" charset="-122"/>
              </a:rPr>
              <a:t>是从</a:t>
            </a:r>
            <a:r>
              <a:rPr kumimoji="1" lang="en-US" altLang="zh-CN" sz="2000">
                <a:latin typeface="Times New Roman" pitchFamily="18" charset="0"/>
                <a:ea typeface="幼圆" pitchFamily="49" charset="-122"/>
              </a:rPr>
              <a:t>S0</a:t>
            </a:r>
            <a:r>
              <a:rPr kumimoji="1" lang="zh-CN" altLang="en-US" sz="2000">
                <a:latin typeface="Times New Roman" pitchFamily="18" charset="0"/>
                <a:ea typeface="幼圆" pitchFamily="49" charset="-122"/>
              </a:rPr>
              <a:t>到</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的实际代价，</a:t>
            </a:r>
            <a:r>
              <a:rPr kumimoji="1" lang="en-US" altLang="zh-CN" sz="2000">
                <a:latin typeface="Times New Roman" pitchFamily="18" charset="0"/>
                <a:ea typeface="幼圆" pitchFamily="49" charset="-122"/>
              </a:rPr>
              <a:t>h(n)</a:t>
            </a:r>
            <a:r>
              <a:rPr kumimoji="1" lang="zh-CN" altLang="en-US" sz="2000">
                <a:latin typeface="Times New Roman" pitchFamily="18" charset="0"/>
                <a:ea typeface="幼圆" pitchFamily="49" charset="-122"/>
              </a:rPr>
              <a:t>是从节点</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到目标节点</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的估计代价，它体现了搜索的启发式信息</a:t>
            </a:r>
            <a:r>
              <a:rPr kumimoji="1" lang="zh-CN" altLang="en-US" sz="2000">
                <a:solidFill>
                  <a:srgbClr val="FFFF13"/>
                </a:solidFill>
                <a:latin typeface="Times New Roman" pitchFamily="18" charset="0"/>
                <a:ea typeface="幼圆" pitchFamily="49" charset="-122"/>
              </a:rPr>
              <a:t>。</a:t>
            </a:r>
          </a:p>
        </p:txBody>
      </p:sp>
      <p:sp>
        <p:nvSpPr>
          <p:cNvPr id="83971"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3"/>
          <p:cNvSpPr txBox="1">
            <a:spLocks noChangeArrowheads="1"/>
          </p:cNvSpPr>
          <p:nvPr/>
        </p:nvSpPr>
        <p:spPr bwMode="auto">
          <a:xfrm>
            <a:off x="1403350" y="1524000"/>
            <a:ext cx="7994650"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Times New Roman" pitchFamily="18" charset="0"/>
                <a:ea typeface="幼圆" pitchFamily="49" charset="-122"/>
              </a:rPr>
              <a:t>        g(n)</a:t>
            </a:r>
            <a:r>
              <a:rPr kumimoji="1" lang="zh-CN" altLang="en-US" sz="2000">
                <a:latin typeface="Times New Roman" pitchFamily="18" charset="0"/>
                <a:ea typeface="幼圆" pitchFamily="49" charset="-122"/>
              </a:rPr>
              <a:t>可以根据已生成的搜索树实际计算，而</a:t>
            </a:r>
            <a:r>
              <a:rPr kumimoji="1" lang="en-US" altLang="zh-CN" sz="2000">
                <a:latin typeface="Times New Roman" pitchFamily="18" charset="0"/>
                <a:ea typeface="幼圆" pitchFamily="49" charset="-122"/>
              </a:rPr>
              <a:t>h(n)</a:t>
            </a:r>
            <a:r>
              <a:rPr kumimoji="1" lang="zh-CN" altLang="en-US" sz="2000">
                <a:latin typeface="Times New Roman" pitchFamily="18" charset="0"/>
                <a:ea typeface="幼圆" pitchFamily="49" charset="-122"/>
              </a:rPr>
              <a:t>有赖某种经验估计，它来源于我们对问题的解的某些特性的认识。这些特性，可以帮助我们更快地找到问题的解。</a:t>
            </a:r>
          </a:p>
          <a:p>
            <a:pPr algn="l" eaLnBrk="1" hangingPunct="1"/>
            <a:r>
              <a:rPr kumimoji="1" lang="zh-CN" altLang="en-US" sz="2000">
                <a:latin typeface="Times New Roman" pitchFamily="18" charset="0"/>
                <a:ea typeface="幼圆" pitchFamily="49" charset="-122"/>
              </a:rPr>
              <a:t>        如果</a:t>
            </a:r>
            <a:r>
              <a:rPr kumimoji="1" lang="en-US" altLang="zh-CN" sz="2000">
                <a:latin typeface="Times New Roman" pitchFamily="18" charset="0"/>
                <a:ea typeface="幼圆" pitchFamily="49" charset="-122"/>
              </a:rPr>
              <a:t>h(n)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g(n)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，就成了广度优先搜索。</a:t>
            </a:r>
          </a:p>
          <a:p>
            <a:pPr algn="l" eaLnBrk="1" hangingPunct="1"/>
            <a:r>
              <a:rPr kumimoji="1" lang="zh-CN" altLang="en-US" sz="2000">
                <a:latin typeface="Times New Roman" pitchFamily="18" charset="0"/>
                <a:ea typeface="幼圆" pitchFamily="49" charset="-122"/>
              </a:rPr>
              <a:t>        在</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中， </a:t>
            </a:r>
            <a:r>
              <a:rPr kumimoji="1" lang="en-US" altLang="zh-CN" sz="2000">
                <a:latin typeface="Times New Roman" pitchFamily="18" charset="0"/>
                <a:ea typeface="幼圆" pitchFamily="49" charset="-122"/>
              </a:rPr>
              <a:t>g(n)</a:t>
            </a:r>
            <a:r>
              <a:rPr kumimoji="1" lang="zh-CN" altLang="en-US" sz="2000">
                <a:latin typeface="Times New Roman" pitchFamily="18" charset="0"/>
                <a:ea typeface="幼圆" pitchFamily="49" charset="-122"/>
              </a:rPr>
              <a:t>的比重越大，越倾向于</a:t>
            </a:r>
            <a:r>
              <a:rPr kumimoji="1" lang="zh-CN" altLang="en-US" sz="2000">
                <a:latin typeface="Tahoma" pitchFamily="34" charset="0"/>
                <a:ea typeface="宋体" pitchFamily="2" charset="-122"/>
              </a:rPr>
              <a:t>广</a:t>
            </a:r>
            <a:r>
              <a:rPr kumimoji="1" lang="zh-CN" altLang="en-US" sz="2000">
                <a:latin typeface="Times New Roman" pitchFamily="18" charset="0"/>
                <a:ea typeface="幼圆" pitchFamily="49" charset="-122"/>
              </a:rPr>
              <a:t>度优先搜索， </a:t>
            </a:r>
            <a:r>
              <a:rPr kumimoji="1" lang="en-US" altLang="zh-CN" sz="2000">
                <a:latin typeface="Times New Roman" pitchFamily="18" charset="0"/>
                <a:ea typeface="幼圆" pitchFamily="49" charset="-122"/>
              </a:rPr>
              <a:t>h(n)</a:t>
            </a:r>
            <a:r>
              <a:rPr kumimoji="1" lang="zh-CN" altLang="en-US" sz="2000">
                <a:latin typeface="Times New Roman" pitchFamily="18" charset="0"/>
                <a:ea typeface="幼圆" pitchFamily="49" charset="-122"/>
              </a:rPr>
              <a:t>的比重越大，越倾向于深度优先搜索。</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g(n)</a:t>
            </a:r>
            <a:r>
              <a:rPr kumimoji="1" lang="zh-CN" altLang="en-US" sz="2000">
                <a:latin typeface="Times New Roman" pitchFamily="18" charset="0"/>
                <a:ea typeface="幼圆" pitchFamily="49" charset="-122"/>
              </a:rPr>
              <a:t>的作用代表了从</a:t>
            </a:r>
            <a:r>
              <a:rPr kumimoji="1" lang="en-US" altLang="zh-CN" sz="2000">
                <a:latin typeface="Times New Roman" pitchFamily="18" charset="0"/>
                <a:ea typeface="幼圆" pitchFamily="49" charset="-122"/>
              </a:rPr>
              <a:t>S0</a:t>
            </a:r>
            <a:r>
              <a:rPr kumimoji="1" lang="zh-CN" altLang="en-US" sz="2000">
                <a:latin typeface="Times New Roman" pitchFamily="18" charset="0"/>
                <a:ea typeface="幼圆" pitchFamily="49" charset="-122"/>
              </a:rPr>
              <a:t>经过</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到达</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的总代价估值中实际已付出的那一部分。保持</a:t>
            </a:r>
            <a:r>
              <a:rPr kumimoji="1" lang="en-US" altLang="zh-CN" sz="2000">
                <a:latin typeface="Times New Roman" pitchFamily="18" charset="0"/>
                <a:ea typeface="幼圆" pitchFamily="49" charset="-122"/>
              </a:rPr>
              <a:t>g(n)</a:t>
            </a:r>
            <a:r>
              <a:rPr kumimoji="1" lang="zh-CN" altLang="en-US" sz="2000">
                <a:latin typeface="Times New Roman" pitchFamily="18" charset="0"/>
                <a:ea typeface="幼圆" pitchFamily="49" charset="-122"/>
              </a:rPr>
              <a:t>项就保持了搜索的宽度为主趋势，这有利于搜索的完备性。</a:t>
            </a:r>
          </a:p>
          <a:p>
            <a:pPr algn="l" eaLnBrk="1" hangingPunct="1"/>
            <a:r>
              <a:rPr kumimoji="1" lang="zh-CN" altLang="en-US" sz="2000">
                <a:latin typeface="Times New Roman" pitchFamily="18" charset="0"/>
                <a:ea typeface="幼圆" pitchFamily="49" charset="-122"/>
              </a:rPr>
              <a:t>        在特殊情况下，如果只希望找到达到目标节点的路而不关心已付出的代价，只关心从</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点开始继续搜索目标的代价，则可以忽略</a:t>
            </a:r>
            <a:r>
              <a:rPr kumimoji="1" lang="en-US" altLang="zh-CN" sz="2000">
                <a:latin typeface="Times New Roman" pitchFamily="18" charset="0"/>
                <a:ea typeface="幼圆" pitchFamily="49" charset="-122"/>
              </a:rPr>
              <a:t>g(n)</a:t>
            </a:r>
            <a:r>
              <a:rPr kumimoji="1" lang="zh-CN" altLang="en-US" sz="2000">
                <a:latin typeface="Times New Roman" pitchFamily="18" charset="0"/>
                <a:ea typeface="幼圆" pitchFamily="49" charset="-122"/>
              </a:rPr>
              <a:t>，这时有</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h(n)</a:t>
            </a:r>
          </a:p>
        </p:txBody>
      </p:sp>
      <p:sp>
        <p:nvSpPr>
          <p:cNvPr id="84995"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1"/>
          </p:nvPr>
        </p:nvSpPr>
        <p:spPr/>
        <p:txBody>
          <a:bodyPr/>
          <a:lstStyle/>
          <a:p>
            <a:pPr eaLnBrk="1" hangingPunct="1">
              <a:spcBef>
                <a:spcPct val="20000"/>
              </a:spcBef>
              <a:spcAft>
                <a:spcPct val="0"/>
              </a:spcAft>
              <a:buClr>
                <a:schemeClr val="folHlink"/>
              </a:buClr>
              <a:buSzPct val="60000"/>
              <a:buFont typeface="Wingdings" pitchFamily="2" charset="2"/>
              <a:buChar char="n"/>
            </a:pPr>
            <a:r>
              <a:rPr kumimoji="1" lang="zh-CN" altLang="en-US" sz="3200" b="0">
                <a:latin typeface="Times New Roman" pitchFamily="18" charset="0"/>
                <a:ea typeface="幼圆" pitchFamily="49" charset="-122"/>
              </a:rPr>
              <a:t>例：八数码问题，评价函数</a:t>
            </a:r>
          </a:p>
          <a:p>
            <a:pPr lvl="1" eaLnBrk="1" hangingPunct="1">
              <a:buClr>
                <a:schemeClr val="hlink"/>
              </a:buClr>
              <a:buSzPct val="55000"/>
              <a:buFont typeface="Wingdings" pitchFamily="2" charset="2"/>
              <a:buChar char="n"/>
            </a:pPr>
            <a:r>
              <a:rPr kumimoji="1" lang="en-US" altLang="zh-CN" sz="2800" b="0">
                <a:latin typeface="Times New Roman" pitchFamily="18" charset="0"/>
                <a:ea typeface="幼圆" pitchFamily="49" charset="-122"/>
              </a:rPr>
              <a:t>f(n) = g(n) + h(n)</a:t>
            </a:r>
          </a:p>
          <a:p>
            <a:pPr lvl="1" eaLnBrk="1" hangingPunct="1">
              <a:buClr>
                <a:schemeClr val="hlink"/>
              </a:buClr>
              <a:buSzPct val="55000"/>
              <a:buFont typeface="Wingdings" pitchFamily="2" charset="2"/>
              <a:buChar char="n"/>
            </a:pPr>
            <a:r>
              <a:rPr kumimoji="1" lang="en-US" altLang="zh-CN" sz="2800" b="0">
                <a:latin typeface="Times New Roman" pitchFamily="18" charset="0"/>
                <a:ea typeface="幼圆" pitchFamily="49" charset="-122"/>
              </a:rPr>
              <a:t>g(n): </a:t>
            </a:r>
            <a:r>
              <a:rPr kumimoji="1" lang="zh-CN" altLang="en-US" sz="2800" b="0">
                <a:latin typeface="Times New Roman" pitchFamily="18" charset="0"/>
                <a:ea typeface="幼圆" pitchFamily="49" charset="-122"/>
              </a:rPr>
              <a:t>节点</a:t>
            </a:r>
            <a:r>
              <a:rPr kumimoji="1" lang="en-US" altLang="zh-CN" sz="2800" b="0">
                <a:latin typeface="Times New Roman" pitchFamily="18" charset="0"/>
                <a:ea typeface="幼圆" pitchFamily="49" charset="-122"/>
              </a:rPr>
              <a:t>n</a:t>
            </a:r>
            <a:r>
              <a:rPr kumimoji="1" lang="zh-CN" altLang="en-US" sz="2800" b="0">
                <a:latin typeface="Times New Roman" pitchFamily="18" charset="0"/>
                <a:ea typeface="幼圆" pitchFamily="49" charset="-122"/>
              </a:rPr>
              <a:t>的深度;</a:t>
            </a:r>
          </a:p>
          <a:p>
            <a:pPr lvl="1" eaLnBrk="1" hangingPunct="1">
              <a:buClr>
                <a:schemeClr val="hlink"/>
              </a:buClr>
              <a:buSzPct val="55000"/>
              <a:buFont typeface="Wingdings" pitchFamily="2" charset="2"/>
              <a:buChar char="n"/>
            </a:pPr>
            <a:r>
              <a:rPr kumimoji="1" lang="en-US" altLang="zh-CN" sz="2800" b="0">
                <a:latin typeface="Times New Roman" pitchFamily="18" charset="0"/>
                <a:ea typeface="幼圆" pitchFamily="49" charset="-122"/>
              </a:rPr>
              <a:t>h(n):</a:t>
            </a:r>
            <a:r>
              <a:rPr kumimoji="1" lang="zh-CN" altLang="en-US" sz="2800" b="0">
                <a:latin typeface="Times New Roman" pitchFamily="18" charset="0"/>
                <a:ea typeface="幼圆" pitchFamily="49" charset="-122"/>
              </a:rPr>
              <a:t>与目标相比, </a:t>
            </a:r>
            <a:r>
              <a:rPr kumimoji="1" lang="zh-CN" altLang="en-US" sz="2800">
                <a:solidFill>
                  <a:srgbClr val="003399"/>
                </a:solidFill>
                <a:latin typeface="Times New Roman" pitchFamily="18" charset="0"/>
                <a:ea typeface="幼圆" pitchFamily="49" charset="-122"/>
              </a:rPr>
              <a:t>错位的数字数目</a:t>
            </a:r>
            <a:r>
              <a:rPr kumimoji="1" lang="zh-CN" altLang="en-US" sz="2800" b="0">
                <a:latin typeface="Times New Roman" pitchFamily="18" charset="0"/>
                <a:ea typeface="幼圆" pitchFamily="49" charset="-122"/>
              </a:rPr>
              <a:t>;</a:t>
            </a:r>
          </a:p>
        </p:txBody>
      </p:sp>
      <p:grpSp>
        <p:nvGrpSpPr>
          <p:cNvPr id="86019" name="Group 4"/>
          <p:cNvGrpSpPr>
            <a:grpSpLocks/>
          </p:cNvGrpSpPr>
          <p:nvPr/>
        </p:nvGrpSpPr>
        <p:grpSpPr bwMode="auto">
          <a:xfrm>
            <a:off x="3994150" y="3838575"/>
            <a:ext cx="1447800" cy="1338263"/>
            <a:chOff x="-3" y="-3"/>
            <a:chExt cx="1320" cy="1215"/>
          </a:xfrm>
        </p:grpSpPr>
        <p:grpSp>
          <p:nvGrpSpPr>
            <p:cNvPr id="86053" name="Group 5"/>
            <p:cNvGrpSpPr>
              <a:grpSpLocks/>
            </p:cNvGrpSpPr>
            <p:nvPr/>
          </p:nvGrpSpPr>
          <p:grpSpPr bwMode="auto">
            <a:xfrm>
              <a:off x="0" y="0"/>
              <a:ext cx="1314" cy="1209"/>
              <a:chOff x="0" y="0"/>
              <a:chExt cx="1314" cy="1209"/>
            </a:xfrm>
          </p:grpSpPr>
          <p:grpSp>
            <p:nvGrpSpPr>
              <p:cNvPr id="86055" name="Group 6"/>
              <p:cNvGrpSpPr>
                <a:grpSpLocks/>
              </p:cNvGrpSpPr>
              <p:nvPr/>
            </p:nvGrpSpPr>
            <p:grpSpPr bwMode="auto">
              <a:xfrm>
                <a:off x="0" y="0"/>
                <a:ext cx="438" cy="403"/>
                <a:chOff x="0" y="0"/>
                <a:chExt cx="438" cy="403"/>
              </a:xfrm>
            </p:grpSpPr>
            <p:sp>
              <p:nvSpPr>
                <p:cNvPr id="86080" name="Rectangle 7"/>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1</a:t>
                  </a:r>
                </a:p>
                <a:p>
                  <a:pPr algn="just"/>
                  <a:endParaRPr kumimoji="1" lang="zh-CN" altLang="en-US" sz="1800" b="0">
                    <a:latin typeface="Times New Roman" pitchFamily="18" charset="0"/>
                    <a:ea typeface="宋体" pitchFamily="2" charset="-122"/>
                  </a:endParaRPr>
                </a:p>
              </p:txBody>
            </p:sp>
            <p:sp>
              <p:nvSpPr>
                <p:cNvPr id="86081" name="Rectangle 8"/>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56" name="Group 9"/>
              <p:cNvGrpSpPr>
                <a:grpSpLocks/>
              </p:cNvGrpSpPr>
              <p:nvPr/>
            </p:nvGrpSpPr>
            <p:grpSpPr bwMode="auto">
              <a:xfrm>
                <a:off x="438" y="0"/>
                <a:ext cx="438" cy="403"/>
                <a:chOff x="438" y="0"/>
                <a:chExt cx="438" cy="403"/>
              </a:xfrm>
            </p:grpSpPr>
            <p:sp>
              <p:nvSpPr>
                <p:cNvPr id="86078" name="Rectangle 10"/>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2</a:t>
                  </a:r>
                </a:p>
                <a:p>
                  <a:pPr algn="just"/>
                  <a:endParaRPr kumimoji="1" lang="zh-CN" altLang="en-US" sz="1800" b="0">
                    <a:latin typeface="Times New Roman" pitchFamily="18" charset="0"/>
                    <a:ea typeface="宋体" pitchFamily="2" charset="-122"/>
                  </a:endParaRPr>
                </a:p>
              </p:txBody>
            </p:sp>
            <p:sp>
              <p:nvSpPr>
                <p:cNvPr id="86079" name="Rectangle 11"/>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57" name="Group 12"/>
              <p:cNvGrpSpPr>
                <a:grpSpLocks/>
              </p:cNvGrpSpPr>
              <p:nvPr/>
            </p:nvGrpSpPr>
            <p:grpSpPr bwMode="auto">
              <a:xfrm>
                <a:off x="876" y="0"/>
                <a:ext cx="438" cy="403"/>
                <a:chOff x="876" y="0"/>
                <a:chExt cx="438" cy="403"/>
              </a:xfrm>
            </p:grpSpPr>
            <p:sp>
              <p:nvSpPr>
                <p:cNvPr id="86076" name="Rectangle 13"/>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3</a:t>
                  </a:r>
                </a:p>
                <a:p>
                  <a:pPr algn="just"/>
                  <a:endParaRPr kumimoji="1" lang="zh-CN" altLang="en-US" sz="1800" b="0">
                    <a:latin typeface="Times New Roman" pitchFamily="18" charset="0"/>
                    <a:ea typeface="宋体" pitchFamily="2" charset="-122"/>
                  </a:endParaRPr>
                </a:p>
              </p:txBody>
            </p:sp>
            <p:sp>
              <p:nvSpPr>
                <p:cNvPr id="86077" name="Rectangle 14"/>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58" name="Group 15"/>
              <p:cNvGrpSpPr>
                <a:grpSpLocks/>
              </p:cNvGrpSpPr>
              <p:nvPr/>
            </p:nvGrpSpPr>
            <p:grpSpPr bwMode="auto">
              <a:xfrm>
                <a:off x="0" y="403"/>
                <a:ext cx="438" cy="403"/>
                <a:chOff x="0" y="403"/>
                <a:chExt cx="438" cy="403"/>
              </a:xfrm>
            </p:grpSpPr>
            <p:sp>
              <p:nvSpPr>
                <p:cNvPr id="86074" name="Rectangle 16"/>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8</a:t>
                  </a:r>
                </a:p>
              </p:txBody>
            </p:sp>
            <p:sp>
              <p:nvSpPr>
                <p:cNvPr id="86075" name="Rectangle 17"/>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59" name="Group 18"/>
              <p:cNvGrpSpPr>
                <a:grpSpLocks/>
              </p:cNvGrpSpPr>
              <p:nvPr/>
            </p:nvGrpSpPr>
            <p:grpSpPr bwMode="auto">
              <a:xfrm>
                <a:off x="438" y="403"/>
                <a:ext cx="438" cy="403"/>
                <a:chOff x="438" y="403"/>
                <a:chExt cx="438" cy="403"/>
              </a:xfrm>
            </p:grpSpPr>
            <p:sp>
              <p:nvSpPr>
                <p:cNvPr id="86072" name="Rectangle 19"/>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kumimoji="1" lang="zh-CN" altLang="en-US" sz="1800" b="0">
                    <a:latin typeface="Times New Roman" pitchFamily="18" charset="0"/>
                    <a:ea typeface="宋体" pitchFamily="2" charset="-122"/>
                  </a:endParaRPr>
                </a:p>
              </p:txBody>
            </p:sp>
            <p:sp>
              <p:nvSpPr>
                <p:cNvPr id="86073" name="Rectangle 20"/>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60" name="Group 21"/>
              <p:cNvGrpSpPr>
                <a:grpSpLocks/>
              </p:cNvGrpSpPr>
              <p:nvPr/>
            </p:nvGrpSpPr>
            <p:grpSpPr bwMode="auto">
              <a:xfrm>
                <a:off x="876" y="403"/>
                <a:ext cx="438" cy="403"/>
                <a:chOff x="876" y="403"/>
                <a:chExt cx="438" cy="403"/>
              </a:xfrm>
            </p:grpSpPr>
            <p:sp>
              <p:nvSpPr>
                <p:cNvPr id="86070" name="Rectangle 22"/>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4</a:t>
                  </a:r>
                </a:p>
                <a:p>
                  <a:pPr algn="just"/>
                  <a:endParaRPr kumimoji="1" lang="zh-CN" altLang="en-US" sz="1800" b="0">
                    <a:latin typeface="Times New Roman" pitchFamily="18" charset="0"/>
                    <a:ea typeface="宋体" pitchFamily="2" charset="-122"/>
                  </a:endParaRPr>
                </a:p>
              </p:txBody>
            </p:sp>
            <p:sp>
              <p:nvSpPr>
                <p:cNvPr id="86071" name="Rectangle 23"/>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61" name="Group 24"/>
              <p:cNvGrpSpPr>
                <a:grpSpLocks/>
              </p:cNvGrpSpPr>
              <p:nvPr/>
            </p:nvGrpSpPr>
            <p:grpSpPr bwMode="auto">
              <a:xfrm>
                <a:off x="0" y="806"/>
                <a:ext cx="438" cy="403"/>
                <a:chOff x="0" y="806"/>
                <a:chExt cx="438" cy="403"/>
              </a:xfrm>
            </p:grpSpPr>
            <p:sp>
              <p:nvSpPr>
                <p:cNvPr id="86068" name="Rectangle 25"/>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7</a:t>
                  </a:r>
                </a:p>
                <a:p>
                  <a:pPr algn="just"/>
                  <a:endParaRPr kumimoji="1" lang="zh-CN" altLang="en-US" sz="1800" b="0">
                    <a:latin typeface="Times New Roman" pitchFamily="18" charset="0"/>
                    <a:ea typeface="宋体" pitchFamily="2" charset="-122"/>
                  </a:endParaRPr>
                </a:p>
              </p:txBody>
            </p:sp>
            <p:sp>
              <p:nvSpPr>
                <p:cNvPr id="86069" name="Rectangle 26"/>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62" name="Group 27"/>
              <p:cNvGrpSpPr>
                <a:grpSpLocks/>
              </p:cNvGrpSpPr>
              <p:nvPr/>
            </p:nvGrpSpPr>
            <p:grpSpPr bwMode="auto">
              <a:xfrm>
                <a:off x="438" y="806"/>
                <a:ext cx="438" cy="403"/>
                <a:chOff x="438" y="806"/>
                <a:chExt cx="438" cy="403"/>
              </a:xfrm>
            </p:grpSpPr>
            <p:sp>
              <p:nvSpPr>
                <p:cNvPr id="86066" name="Rectangle 28"/>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6</a:t>
                  </a:r>
                </a:p>
              </p:txBody>
            </p:sp>
            <p:sp>
              <p:nvSpPr>
                <p:cNvPr id="86067" name="Rectangle 29"/>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63" name="Group 30"/>
              <p:cNvGrpSpPr>
                <a:grpSpLocks/>
              </p:cNvGrpSpPr>
              <p:nvPr/>
            </p:nvGrpSpPr>
            <p:grpSpPr bwMode="auto">
              <a:xfrm>
                <a:off x="876" y="806"/>
                <a:ext cx="438" cy="403"/>
                <a:chOff x="876" y="806"/>
                <a:chExt cx="438" cy="403"/>
              </a:xfrm>
            </p:grpSpPr>
            <p:sp>
              <p:nvSpPr>
                <p:cNvPr id="86064" name="Rectangle 31"/>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5</a:t>
                  </a:r>
                </a:p>
                <a:p>
                  <a:pPr algn="just"/>
                  <a:endParaRPr kumimoji="1" lang="zh-CN" altLang="en-US" sz="1800" b="0">
                    <a:latin typeface="Times New Roman" pitchFamily="18" charset="0"/>
                    <a:ea typeface="宋体" pitchFamily="2" charset="-122"/>
                  </a:endParaRPr>
                </a:p>
              </p:txBody>
            </p:sp>
            <p:sp>
              <p:nvSpPr>
                <p:cNvPr id="86065" name="Rectangle 32"/>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86054" name="Rectangle 33"/>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20" name="Group 34"/>
          <p:cNvGrpSpPr>
            <a:grpSpLocks/>
          </p:cNvGrpSpPr>
          <p:nvPr/>
        </p:nvGrpSpPr>
        <p:grpSpPr bwMode="auto">
          <a:xfrm>
            <a:off x="1955800" y="3819525"/>
            <a:ext cx="1447800" cy="1338263"/>
            <a:chOff x="-3" y="-3"/>
            <a:chExt cx="1320" cy="1215"/>
          </a:xfrm>
        </p:grpSpPr>
        <p:grpSp>
          <p:nvGrpSpPr>
            <p:cNvPr id="86024" name="Group 35"/>
            <p:cNvGrpSpPr>
              <a:grpSpLocks/>
            </p:cNvGrpSpPr>
            <p:nvPr/>
          </p:nvGrpSpPr>
          <p:grpSpPr bwMode="auto">
            <a:xfrm>
              <a:off x="0" y="0"/>
              <a:ext cx="1314" cy="1209"/>
              <a:chOff x="0" y="0"/>
              <a:chExt cx="1314" cy="1209"/>
            </a:xfrm>
          </p:grpSpPr>
          <p:grpSp>
            <p:nvGrpSpPr>
              <p:cNvPr id="86026" name="Group 36"/>
              <p:cNvGrpSpPr>
                <a:grpSpLocks/>
              </p:cNvGrpSpPr>
              <p:nvPr/>
            </p:nvGrpSpPr>
            <p:grpSpPr bwMode="auto">
              <a:xfrm>
                <a:off x="0" y="0"/>
                <a:ext cx="438" cy="403"/>
                <a:chOff x="0" y="0"/>
                <a:chExt cx="438" cy="403"/>
              </a:xfrm>
            </p:grpSpPr>
            <p:sp>
              <p:nvSpPr>
                <p:cNvPr id="86051" name="Rectangle 37"/>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2</a:t>
                  </a:r>
                </a:p>
                <a:p>
                  <a:pPr algn="just"/>
                  <a:endParaRPr kumimoji="1" lang="zh-CN" altLang="en-US" sz="1800" b="0">
                    <a:latin typeface="Times New Roman" pitchFamily="18" charset="0"/>
                    <a:ea typeface="宋体" pitchFamily="2" charset="-122"/>
                  </a:endParaRPr>
                </a:p>
              </p:txBody>
            </p:sp>
            <p:sp>
              <p:nvSpPr>
                <p:cNvPr id="86052" name="Rectangle 38"/>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27" name="Group 39"/>
              <p:cNvGrpSpPr>
                <a:grpSpLocks/>
              </p:cNvGrpSpPr>
              <p:nvPr/>
            </p:nvGrpSpPr>
            <p:grpSpPr bwMode="auto">
              <a:xfrm>
                <a:off x="438" y="0"/>
                <a:ext cx="438" cy="403"/>
                <a:chOff x="438" y="0"/>
                <a:chExt cx="438" cy="403"/>
              </a:xfrm>
            </p:grpSpPr>
            <p:sp>
              <p:nvSpPr>
                <p:cNvPr id="86049" name="Rectangle 40"/>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8</a:t>
                  </a:r>
                </a:p>
                <a:p>
                  <a:pPr algn="just"/>
                  <a:endParaRPr kumimoji="1" lang="zh-CN" altLang="en-US" sz="1800" b="0">
                    <a:latin typeface="Times New Roman" pitchFamily="18" charset="0"/>
                    <a:ea typeface="宋体" pitchFamily="2" charset="-122"/>
                  </a:endParaRPr>
                </a:p>
              </p:txBody>
            </p:sp>
            <p:sp>
              <p:nvSpPr>
                <p:cNvPr id="86050" name="Rectangle 41"/>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28" name="Group 42"/>
              <p:cNvGrpSpPr>
                <a:grpSpLocks/>
              </p:cNvGrpSpPr>
              <p:nvPr/>
            </p:nvGrpSpPr>
            <p:grpSpPr bwMode="auto">
              <a:xfrm>
                <a:off x="876" y="0"/>
                <a:ext cx="438" cy="403"/>
                <a:chOff x="876" y="0"/>
                <a:chExt cx="438" cy="403"/>
              </a:xfrm>
            </p:grpSpPr>
            <p:sp>
              <p:nvSpPr>
                <p:cNvPr id="86047" name="Rectangle 43"/>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3</a:t>
                  </a:r>
                </a:p>
                <a:p>
                  <a:pPr algn="just"/>
                  <a:endParaRPr kumimoji="1" lang="zh-CN" altLang="en-US" sz="1800" b="0">
                    <a:latin typeface="Times New Roman" pitchFamily="18" charset="0"/>
                    <a:ea typeface="宋体" pitchFamily="2" charset="-122"/>
                  </a:endParaRPr>
                </a:p>
              </p:txBody>
            </p:sp>
            <p:sp>
              <p:nvSpPr>
                <p:cNvPr id="86048" name="Rectangle 44"/>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29" name="Group 45"/>
              <p:cNvGrpSpPr>
                <a:grpSpLocks/>
              </p:cNvGrpSpPr>
              <p:nvPr/>
            </p:nvGrpSpPr>
            <p:grpSpPr bwMode="auto">
              <a:xfrm>
                <a:off x="0" y="403"/>
                <a:ext cx="438" cy="403"/>
                <a:chOff x="0" y="403"/>
                <a:chExt cx="438" cy="403"/>
              </a:xfrm>
            </p:grpSpPr>
            <p:sp>
              <p:nvSpPr>
                <p:cNvPr id="86045" name="Rectangle 46"/>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1</a:t>
                  </a:r>
                </a:p>
              </p:txBody>
            </p:sp>
            <p:sp>
              <p:nvSpPr>
                <p:cNvPr id="86046" name="Rectangle 47"/>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30" name="Group 48"/>
              <p:cNvGrpSpPr>
                <a:grpSpLocks/>
              </p:cNvGrpSpPr>
              <p:nvPr/>
            </p:nvGrpSpPr>
            <p:grpSpPr bwMode="auto">
              <a:xfrm>
                <a:off x="438" y="403"/>
                <a:ext cx="438" cy="403"/>
                <a:chOff x="438" y="403"/>
                <a:chExt cx="438" cy="403"/>
              </a:xfrm>
            </p:grpSpPr>
            <p:sp>
              <p:nvSpPr>
                <p:cNvPr id="86043" name="Rectangle 49"/>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6</a:t>
                  </a:r>
                </a:p>
                <a:p>
                  <a:pPr algn="just"/>
                  <a:endParaRPr kumimoji="1" lang="zh-CN" altLang="en-US" sz="1800" b="0">
                    <a:latin typeface="Times New Roman" pitchFamily="18" charset="0"/>
                    <a:ea typeface="宋体" pitchFamily="2" charset="-122"/>
                  </a:endParaRPr>
                </a:p>
              </p:txBody>
            </p:sp>
            <p:sp>
              <p:nvSpPr>
                <p:cNvPr id="86044" name="Rectangle 50"/>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31" name="Group 51"/>
              <p:cNvGrpSpPr>
                <a:grpSpLocks/>
              </p:cNvGrpSpPr>
              <p:nvPr/>
            </p:nvGrpSpPr>
            <p:grpSpPr bwMode="auto">
              <a:xfrm>
                <a:off x="876" y="403"/>
                <a:ext cx="438" cy="403"/>
                <a:chOff x="876" y="403"/>
                <a:chExt cx="438" cy="403"/>
              </a:xfrm>
            </p:grpSpPr>
            <p:sp>
              <p:nvSpPr>
                <p:cNvPr id="86041" name="Rectangle 52"/>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4</a:t>
                  </a:r>
                </a:p>
                <a:p>
                  <a:pPr algn="just"/>
                  <a:endParaRPr kumimoji="1" lang="zh-CN" altLang="en-US" sz="1800" b="0">
                    <a:latin typeface="Times New Roman" pitchFamily="18" charset="0"/>
                    <a:ea typeface="宋体" pitchFamily="2" charset="-122"/>
                  </a:endParaRPr>
                </a:p>
              </p:txBody>
            </p:sp>
            <p:sp>
              <p:nvSpPr>
                <p:cNvPr id="86042" name="Rectangle 53"/>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32" name="Group 54"/>
              <p:cNvGrpSpPr>
                <a:grpSpLocks/>
              </p:cNvGrpSpPr>
              <p:nvPr/>
            </p:nvGrpSpPr>
            <p:grpSpPr bwMode="auto">
              <a:xfrm>
                <a:off x="0" y="806"/>
                <a:ext cx="438" cy="403"/>
                <a:chOff x="0" y="806"/>
                <a:chExt cx="438" cy="403"/>
              </a:xfrm>
            </p:grpSpPr>
            <p:sp>
              <p:nvSpPr>
                <p:cNvPr id="86039" name="Rectangle 55"/>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7</a:t>
                  </a:r>
                </a:p>
                <a:p>
                  <a:pPr algn="just"/>
                  <a:endParaRPr kumimoji="1" lang="zh-CN" altLang="en-US" sz="1800" b="0">
                    <a:latin typeface="Times New Roman" pitchFamily="18" charset="0"/>
                    <a:ea typeface="宋体" pitchFamily="2" charset="-122"/>
                  </a:endParaRPr>
                </a:p>
              </p:txBody>
            </p:sp>
            <p:sp>
              <p:nvSpPr>
                <p:cNvPr id="86040" name="Rectangle 56"/>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33" name="Group 57"/>
              <p:cNvGrpSpPr>
                <a:grpSpLocks/>
              </p:cNvGrpSpPr>
              <p:nvPr/>
            </p:nvGrpSpPr>
            <p:grpSpPr bwMode="auto">
              <a:xfrm>
                <a:off x="438" y="806"/>
                <a:ext cx="438" cy="403"/>
                <a:chOff x="438" y="806"/>
                <a:chExt cx="438" cy="403"/>
              </a:xfrm>
            </p:grpSpPr>
            <p:sp>
              <p:nvSpPr>
                <p:cNvPr id="86037" name="Rectangle 58"/>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kumimoji="1" lang="zh-CN" altLang="en-US" sz="1800" b="0">
                    <a:latin typeface="Times New Roman" pitchFamily="18" charset="0"/>
                    <a:ea typeface="宋体" pitchFamily="2" charset="-122"/>
                  </a:endParaRPr>
                </a:p>
                <a:p>
                  <a:pPr algn="just"/>
                  <a:endParaRPr kumimoji="1" lang="zh-CN" altLang="en-US" sz="1800" b="0">
                    <a:latin typeface="Times New Roman" pitchFamily="18" charset="0"/>
                    <a:ea typeface="宋体" pitchFamily="2" charset="-122"/>
                  </a:endParaRPr>
                </a:p>
              </p:txBody>
            </p:sp>
            <p:sp>
              <p:nvSpPr>
                <p:cNvPr id="86038" name="Rectangle 59"/>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34" name="Group 60"/>
              <p:cNvGrpSpPr>
                <a:grpSpLocks/>
              </p:cNvGrpSpPr>
              <p:nvPr/>
            </p:nvGrpSpPr>
            <p:grpSpPr bwMode="auto">
              <a:xfrm>
                <a:off x="876" y="806"/>
                <a:ext cx="438" cy="403"/>
                <a:chOff x="876" y="806"/>
                <a:chExt cx="438" cy="403"/>
              </a:xfrm>
            </p:grpSpPr>
            <p:sp>
              <p:nvSpPr>
                <p:cNvPr id="86035" name="Rectangle 61"/>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5</a:t>
                  </a:r>
                </a:p>
                <a:p>
                  <a:pPr algn="just"/>
                  <a:endParaRPr kumimoji="1" lang="zh-CN" altLang="en-US" sz="1800" b="0">
                    <a:latin typeface="Times New Roman" pitchFamily="18" charset="0"/>
                    <a:ea typeface="宋体" pitchFamily="2" charset="-122"/>
                  </a:endParaRPr>
                </a:p>
              </p:txBody>
            </p:sp>
            <p:sp>
              <p:nvSpPr>
                <p:cNvPr id="86036" name="Rectangle 62"/>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86025" name="Rectangle 63"/>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6021" name="Text Box 64"/>
          <p:cNvSpPr txBox="1">
            <a:spLocks noChangeArrowheads="1"/>
          </p:cNvSpPr>
          <p:nvPr/>
        </p:nvSpPr>
        <p:spPr bwMode="auto">
          <a:xfrm>
            <a:off x="1917700" y="5362575"/>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初始状态</a:t>
            </a:r>
          </a:p>
        </p:txBody>
      </p:sp>
      <p:sp>
        <p:nvSpPr>
          <p:cNvPr id="86022" name="Text Box 65"/>
          <p:cNvSpPr txBox="1">
            <a:spLocks noChangeArrowheads="1"/>
          </p:cNvSpPr>
          <p:nvPr/>
        </p:nvSpPr>
        <p:spPr bwMode="auto">
          <a:xfrm>
            <a:off x="4032250" y="5362575"/>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latin typeface="Tahoma" pitchFamily="34" charset="0"/>
                <a:ea typeface="宋体" pitchFamily="2" charset="-122"/>
              </a:rPr>
              <a:t>目标状态 </a:t>
            </a:r>
          </a:p>
        </p:txBody>
      </p:sp>
      <p:sp>
        <p:nvSpPr>
          <p:cNvPr id="86023" name="Rectangle 6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defTabSz="463550"/>
            <a:r>
              <a:rPr lang="zh-CN" altLang="en-US" sz="4000">
                <a:solidFill>
                  <a:schemeClr val="tx2"/>
                </a:solidFill>
                <a:latin typeface="微软雅黑" pitchFamily="34" charset="-122"/>
              </a:rPr>
              <a:t>启发式搜索</a:t>
            </a:r>
          </a:p>
        </p:txBody>
      </p:sp>
      <p:sp>
        <p:nvSpPr>
          <p:cNvPr id="1025082" name="Text Box 58"/>
          <p:cNvSpPr txBox="1">
            <a:spLocks noChangeArrowheads="1"/>
          </p:cNvSpPr>
          <p:nvPr/>
        </p:nvSpPr>
        <p:spPr bwMode="auto">
          <a:xfrm>
            <a:off x="5026025" y="104775"/>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2   8   3</a:t>
            </a:r>
          </a:p>
          <a:p>
            <a:pPr algn="l" eaLnBrk="1" hangingPunct="1"/>
            <a:r>
              <a:rPr kumimoji="1" lang="zh-CN" altLang="en-US" sz="1600" b="0">
                <a:solidFill>
                  <a:srgbClr val="003399"/>
                </a:solidFill>
                <a:latin typeface="Times New Roman" pitchFamily="18" charset="0"/>
                <a:ea typeface="宋体" pitchFamily="2" charset="-122"/>
              </a:rPr>
              <a:t>1   6   4</a:t>
            </a:r>
          </a:p>
          <a:p>
            <a:pPr algn="l" eaLnBrk="1" hangingPunct="1"/>
            <a:r>
              <a:rPr kumimoji="1" lang="zh-CN" altLang="en-US" sz="1600" b="0">
                <a:solidFill>
                  <a:srgbClr val="003399"/>
                </a:solidFill>
                <a:latin typeface="Times New Roman" pitchFamily="18" charset="0"/>
                <a:ea typeface="宋体" pitchFamily="2" charset="-122"/>
              </a:rPr>
              <a:t>7        5</a:t>
            </a:r>
          </a:p>
        </p:txBody>
      </p:sp>
      <p:grpSp>
        <p:nvGrpSpPr>
          <p:cNvPr id="2" name="Group 59"/>
          <p:cNvGrpSpPr>
            <a:grpSpLocks/>
          </p:cNvGrpSpPr>
          <p:nvPr/>
        </p:nvGrpSpPr>
        <p:grpSpPr bwMode="auto">
          <a:xfrm>
            <a:off x="3336925" y="942975"/>
            <a:ext cx="4270375" cy="1063625"/>
            <a:chOff x="768" y="624"/>
            <a:chExt cx="2483" cy="670"/>
          </a:xfrm>
        </p:grpSpPr>
        <p:sp>
          <p:nvSpPr>
            <p:cNvPr id="87091" name="Text Box 60"/>
            <p:cNvSpPr txBox="1">
              <a:spLocks noChangeArrowheads="1"/>
            </p:cNvSpPr>
            <p:nvPr/>
          </p:nvSpPr>
          <p:spPr bwMode="auto">
            <a:xfrm>
              <a:off x="1728" y="768"/>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2   8   3</a:t>
              </a:r>
            </a:p>
            <a:p>
              <a:pPr algn="l" eaLnBrk="1" hangingPunct="1"/>
              <a:r>
                <a:rPr kumimoji="1" lang="zh-CN" altLang="en-US" sz="1600" b="0">
                  <a:solidFill>
                    <a:srgbClr val="003399"/>
                  </a:solidFill>
                  <a:latin typeface="Times New Roman" pitchFamily="18" charset="0"/>
                  <a:ea typeface="宋体" pitchFamily="2" charset="-122"/>
                </a:rPr>
                <a:t>1        4</a:t>
              </a:r>
            </a:p>
            <a:p>
              <a:pPr algn="l" eaLnBrk="1" hangingPunct="1"/>
              <a:r>
                <a:rPr kumimoji="1" lang="zh-CN" altLang="en-US" sz="1600" b="0">
                  <a:solidFill>
                    <a:srgbClr val="003399"/>
                  </a:solidFill>
                  <a:latin typeface="Times New Roman" pitchFamily="18" charset="0"/>
                  <a:ea typeface="宋体" pitchFamily="2" charset="-122"/>
                </a:rPr>
                <a:t>7   6   5</a:t>
              </a:r>
            </a:p>
          </p:txBody>
        </p:sp>
        <p:sp>
          <p:nvSpPr>
            <p:cNvPr id="87092" name="Text Box 61"/>
            <p:cNvSpPr txBox="1">
              <a:spLocks noChangeArrowheads="1"/>
            </p:cNvSpPr>
            <p:nvPr/>
          </p:nvSpPr>
          <p:spPr bwMode="auto">
            <a:xfrm>
              <a:off x="768" y="768"/>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2   8   3</a:t>
              </a:r>
            </a:p>
            <a:p>
              <a:pPr algn="l" eaLnBrk="1" hangingPunct="1"/>
              <a:r>
                <a:rPr kumimoji="1" lang="zh-CN" altLang="en-US" sz="1600" b="0">
                  <a:solidFill>
                    <a:srgbClr val="003399"/>
                  </a:solidFill>
                  <a:latin typeface="Times New Roman" pitchFamily="18" charset="0"/>
                  <a:ea typeface="宋体" pitchFamily="2" charset="-122"/>
                </a:rPr>
                <a:t>1   6   4</a:t>
              </a:r>
            </a:p>
            <a:p>
              <a:pPr algn="l" eaLnBrk="1" hangingPunct="1"/>
              <a:r>
                <a:rPr kumimoji="1" lang="zh-CN" altLang="en-US" sz="1600" b="0">
                  <a:solidFill>
                    <a:srgbClr val="003399"/>
                  </a:solidFill>
                  <a:latin typeface="Times New Roman" pitchFamily="18" charset="0"/>
                  <a:ea typeface="宋体" pitchFamily="2" charset="-122"/>
                </a:rPr>
                <a:t>    7    5</a:t>
              </a:r>
            </a:p>
          </p:txBody>
        </p:sp>
        <p:sp>
          <p:nvSpPr>
            <p:cNvPr id="87093" name="Text Box 62"/>
            <p:cNvSpPr txBox="1">
              <a:spLocks noChangeArrowheads="1"/>
            </p:cNvSpPr>
            <p:nvPr/>
          </p:nvSpPr>
          <p:spPr bwMode="auto">
            <a:xfrm>
              <a:off x="2784" y="768"/>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2   8   3</a:t>
              </a:r>
            </a:p>
            <a:p>
              <a:pPr algn="l" eaLnBrk="1" hangingPunct="1"/>
              <a:r>
                <a:rPr kumimoji="1" lang="zh-CN" altLang="en-US" sz="1600" b="0">
                  <a:solidFill>
                    <a:srgbClr val="003399"/>
                  </a:solidFill>
                  <a:latin typeface="Times New Roman" pitchFamily="18" charset="0"/>
                  <a:ea typeface="宋体" pitchFamily="2" charset="-122"/>
                </a:rPr>
                <a:t>1   6   4</a:t>
              </a:r>
            </a:p>
            <a:p>
              <a:pPr algn="l" eaLnBrk="1" hangingPunct="1"/>
              <a:r>
                <a:rPr kumimoji="1" lang="zh-CN" altLang="en-US" sz="1600" b="0">
                  <a:solidFill>
                    <a:srgbClr val="003399"/>
                  </a:solidFill>
                  <a:latin typeface="Times New Roman" pitchFamily="18" charset="0"/>
                  <a:ea typeface="宋体" pitchFamily="2" charset="-122"/>
                </a:rPr>
                <a:t>7   5</a:t>
              </a:r>
            </a:p>
          </p:txBody>
        </p:sp>
        <p:sp>
          <p:nvSpPr>
            <p:cNvPr id="87094" name="Line 63"/>
            <p:cNvSpPr>
              <a:spLocks noChangeShapeType="1"/>
            </p:cNvSpPr>
            <p:nvPr/>
          </p:nvSpPr>
          <p:spPr bwMode="auto">
            <a:xfrm flipV="1">
              <a:off x="1968" y="6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95" name="Line 64"/>
            <p:cNvSpPr>
              <a:spLocks noChangeShapeType="1"/>
            </p:cNvSpPr>
            <p:nvPr/>
          </p:nvSpPr>
          <p:spPr bwMode="auto">
            <a:xfrm flipV="1">
              <a:off x="1056" y="624"/>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96" name="Line 65"/>
            <p:cNvSpPr>
              <a:spLocks noChangeShapeType="1"/>
            </p:cNvSpPr>
            <p:nvPr/>
          </p:nvSpPr>
          <p:spPr bwMode="auto">
            <a:xfrm flipH="1" flipV="1">
              <a:off x="2016" y="624"/>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66"/>
          <p:cNvGrpSpPr>
            <a:grpSpLocks/>
          </p:cNvGrpSpPr>
          <p:nvPr/>
        </p:nvGrpSpPr>
        <p:grpSpPr bwMode="auto">
          <a:xfrm>
            <a:off x="3336925" y="2009775"/>
            <a:ext cx="4270375" cy="1139825"/>
            <a:chOff x="768" y="1296"/>
            <a:chExt cx="2483" cy="718"/>
          </a:xfrm>
        </p:grpSpPr>
        <p:sp>
          <p:nvSpPr>
            <p:cNvPr id="87085" name="Text Box 67"/>
            <p:cNvSpPr txBox="1">
              <a:spLocks noChangeArrowheads="1"/>
            </p:cNvSpPr>
            <p:nvPr/>
          </p:nvSpPr>
          <p:spPr bwMode="auto">
            <a:xfrm>
              <a:off x="1728" y="1488"/>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2        3</a:t>
              </a:r>
            </a:p>
            <a:p>
              <a:pPr algn="l" eaLnBrk="1" hangingPunct="1"/>
              <a:r>
                <a:rPr kumimoji="1" lang="zh-CN" altLang="en-US" sz="1600" b="0">
                  <a:solidFill>
                    <a:srgbClr val="003399"/>
                  </a:solidFill>
                  <a:latin typeface="Times New Roman" pitchFamily="18" charset="0"/>
                  <a:ea typeface="宋体" pitchFamily="2" charset="-122"/>
                </a:rPr>
                <a:t>1   8   4</a:t>
              </a:r>
            </a:p>
            <a:p>
              <a:pPr algn="l" eaLnBrk="1" hangingPunct="1"/>
              <a:r>
                <a:rPr kumimoji="1" lang="zh-CN" altLang="en-US" sz="1600" b="0">
                  <a:solidFill>
                    <a:srgbClr val="003399"/>
                  </a:solidFill>
                  <a:latin typeface="Times New Roman" pitchFamily="18" charset="0"/>
                  <a:ea typeface="宋体" pitchFamily="2" charset="-122"/>
                </a:rPr>
                <a:t>7   6   5</a:t>
              </a:r>
            </a:p>
          </p:txBody>
        </p:sp>
        <p:sp>
          <p:nvSpPr>
            <p:cNvPr id="87086" name="Text Box 68"/>
            <p:cNvSpPr txBox="1">
              <a:spLocks noChangeArrowheads="1"/>
            </p:cNvSpPr>
            <p:nvPr/>
          </p:nvSpPr>
          <p:spPr bwMode="auto">
            <a:xfrm>
              <a:off x="768" y="1488"/>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2   8   3</a:t>
              </a:r>
            </a:p>
            <a:p>
              <a:pPr algn="l" eaLnBrk="1" hangingPunct="1"/>
              <a:r>
                <a:rPr kumimoji="1" lang="zh-CN" altLang="en-US" sz="1600" b="0">
                  <a:solidFill>
                    <a:srgbClr val="003399"/>
                  </a:solidFill>
                  <a:latin typeface="Times New Roman" pitchFamily="18" charset="0"/>
                  <a:ea typeface="宋体" pitchFamily="2" charset="-122"/>
                </a:rPr>
                <a:t>     1   4</a:t>
              </a:r>
            </a:p>
            <a:p>
              <a:pPr algn="l" eaLnBrk="1" hangingPunct="1"/>
              <a:r>
                <a:rPr kumimoji="1" lang="zh-CN" altLang="en-US" sz="1600" b="0">
                  <a:solidFill>
                    <a:srgbClr val="003399"/>
                  </a:solidFill>
                  <a:latin typeface="Times New Roman" pitchFamily="18" charset="0"/>
                  <a:ea typeface="宋体" pitchFamily="2" charset="-122"/>
                </a:rPr>
                <a:t>7   6   5</a:t>
              </a:r>
            </a:p>
          </p:txBody>
        </p:sp>
        <p:sp>
          <p:nvSpPr>
            <p:cNvPr id="87087" name="Text Box 69"/>
            <p:cNvSpPr txBox="1">
              <a:spLocks noChangeArrowheads="1"/>
            </p:cNvSpPr>
            <p:nvPr/>
          </p:nvSpPr>
          <p:spPr bwMode="auto">
            <a:xfrm>
              <a:off x="2784" y="1488"/>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2   8   3</a:t>
              </a:r>
            </a:p>
            <a:p>
              <a:pPr algn="l" eaLnBrk="1" hangingPunct="1"/>
              <a:r>
                <a:rPr kumimoji="1" lang="zh-CN" altLang="en-US" sz="1600" b="0">
                  <a:solidFill>
                    <a:srgbClr val="003399"/>
                  </a:solidFill>
                  <a:latin typeface="Times New Roman" pitchFamily="18" charset="0"/>
                  <a:ea typeface="宋体" pitchFamily="2" charset="-122"/>
                </a:rPr>
                <a:t>1   4</a:t>
              </a:r>
            </a:p>
            <a:p>
              <a:pPr algn="l" eaLnBrk="1" hangingPunct="1"/>
              <a:r>
                <a:rPr kumimoji="1" lang="zh-CN" altLang="en-US" sz="1600" b="0">
                  <a:solidFill>
                    <a:srgbClr val="003399"/>
                  </a:solidFill>
                  <a:latin typeface="Times New Roman" pitchFamily="18" charset="0"/>
                  <a:ea typeface="宋体" pitchFamily="2" charset="-122"/>
                </a:rPr>
                <a:t>7    6  5</a:t>
              </a:r>
            </a:p>
          </p:txBody>
        </p:sp>
        <p:sp>
          <p:nvSpPr>
            <p:cNvPr id="87088" name="Line 70"/>
            <p:cNvSpPr>
              <a:spLocks noChangeShapeType="1"/>
            </p:cNvSpPr>
            <p:nvPr/>
          </p:nvSpPr>
          <p:spPr bwMode="auto">
            <a:xfrm flipV="1">
              <a:off x="1968" y="129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89" name="Line 71"/>
            <p:cNvSpPr>
              <a:spLocks noChangeShapeType="1"/>
            </p:cNvSpPr>
            <p:nvPr/>
          </p:nvSpPr>
          <p:spPr bwMode="auto">
            <a:xfrm flipV="1">
              <a:off x="1056" y="1296"/>
              <a:ext cx="91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90" name="Line 72"/>
            <p:cNvSpPr>
              <a:spLocks noChangeShapeType="1"/>
            </p:cNvSpPr>
            <p:nvPr/>
          </p:nvSpPr>
          <p:spPr bwMode="auto">
            <a:xfrm flipH="1" flipV="1">
              <a:off x="2016" y="1296"/>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73"/>
          <p:cNvGrpSpPr>
            <a:grpSpLocks/>
          </p:cNvGrpSpPr>
          <p:nvPr/>
        </p:nvGrpSpPr>
        <p:grpSpPr bwMode="auto">
          <a:xfrm>
            <a:off x="2263775" y="3152775"/>
            <a:ext cx="2454275" cy="1292225"/>
            <a:chOff x="144" y="2016"/>
            <a:chExt cx="1427" cy="814"/>
          </a:xfrm>
        </p:grpSpPr>
        <p:sp>
          <p:nvSpPr>
            <p:cNvPr id="87081" name="Text Box 74"/>
            <p:cNvSpPr txBox="1">
              <a:spLocks noChangeArrowheads="1"/>
            </p:cNvSpPr>
            <p:nvPr/>
          </p:nvSpPr>
          <p:spPr bwMode="auto">
            <a:xfrm>
              <a:off x="1104" y="2304"/>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2   8   3</a:t>
              </a:r>
            </a:p>
            <a:p>
              <a:pPr algn="l" eaLnBrk="1" hangingPunct="1"/>
              <a:r>
                <a:rPr kumimoji="1" lang="zh-CN" altLang="en-US" sz="1600" b="0">
                  <a:solidFill>
                    <a:srgbClr val="003399"/>
                  </a:solidFill>
                  <a:latin typeface="Times New Roman" pitchFamily="18" charset="0"/>
                  <a:ea typeface="宋体" pitchFamily="2" charset="-122"/>
                </a:rPr>
                <a:t>7   1   4</a:t>
              </a:r>
            </a:p>
            <a:p>
              <a:pPr algn="l" eaLnBrk="1" hangingPunct="1"/>
              <a:r>
                <a:rPr kumimoji="1" lang="zh-CN" altLang="en-US" sz="1600" b="0">
                  <a:solidFill>
                    <a:srgbClr val="003399"/>
                  </a:solidFill>
                  <a:latin typeface="Times New Roman" pitchFamily="18" charset="0"/>
                  <a:ea typeface="宋体" pitchFamily="2" charset="-122"/>
                </a:rPr>
                <a:t>    6    5</a:t>
              </a:r>
            </a:p>
          </p:txBody>
        </p:sp>
        <p:sp>
          <p:nvSpPr>
            <p:cNvPr id="87082" name="Text Box 75"/>
            <p:cNvSpPr txBox="1">
              <a:spLocks noChangeArrowheads="1"/>
            </p:cNvSpPr>
            <p:nvPr/>
          </p:nvSpPr>
          <p:spPr bwMode="auto">
            <a:xfrm>
              <a:off x="144" y="2304"/>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     8   3</a:t>
              </a:r>
            </a:p>
            <a:p>
              <a:pPr algn="l" eaLnBrk="1" hangingPunct="1"/>
              <a:r>
                <a:rPr kumimoji="1" lang="zh-CN" altLang="en-US" sz="1600" b="0">
                  <a:solidFill>
                    <a:srgbClr val="003399"/>
                  </a:solidFill>
                  <a:latin typeface="Times New Roman" pitchFamily="18" charset="0"/>
                  <a:ea typeface="宋体" pitchFamily="2" charset="-122"/>
                </a:rPr>
                <a:t>2   1   4</a:t>
              </a:r>
            </a:p>
            <a:p>
              <a:pPr algn="l" eaLnBrk="1" hangingPunct="1"/>
              <a:r>
                <a:rPr kumimoji="1" lang="zh-CN" altLang="en-US" sz="1600" b="0">
                  <a:solidFill>
                    <a:srgbClr val="003399"/>
                  </a:solidFill>
                  <a:latin typeface="Times New Roman" pitchFamily="18" charset="0"/>
                  <a:ea typeface="宋体" pitchFamily="2" charset="-122"/>
                </a:rPr>
                <a:t>7   6   5</a:t>
              </a:r>
            </a:p>
          </p:txBody>
        </p:sp>
        <p:sp>
          <p:nvSpPr>
            <p:cNvPr id="87083" name="Line 76"/>
            <p:cNvSpPr>
              <a:spLocks noChangeShapeType="1"/>
            </p:cNvSpPr>
            <p:nvPr/>
          </p:nvSpPr>
          <p:spPr bwMode="auto">
            <a:xfrm flipV="1">
              <a:off x="432" y="2016"/>
              <a:ext cx="57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84" name="Line 77"/>
            <p:cNvSpPr>
              <a:spLocks noChangeShapeType="1"/>
            </p:cNvSpPr>
            <p:nvPr/>
          </p:nvSpPr>
          <p:spPr bwMode="auto">
            <a:xfrm flipH="1" flipV="1">
              <a:off x="1008" y="2016"/>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78"/>
          <p:cNvGrpSpPr>
            <a:grpSpLocks/>
          </p:cNvGrpSpPr>
          <p:nvPr/>
        </p:nvGrpSpPr>
        <p:grpSpPr bwMode="auto">
          <a:xfrm>
            <a:off x="5400675" y="3152775"/>
            <a:ext cx="2784475" cy="1292225"/>
            <a:chOff x="1968" y="2016"/>
            <a:chExt cx="1619" cy="814"/>
          </a:xfrm>
        </p:grpSpPr>
        <p:sp>
          <p:nvSpPr>
            <p:cNvPr id="87077" name="Text Box 79"/>
            <p:cNvSpPr txBox="1">
              <a:spLocks noChangeArrowheads="1"/>
            </p:cNvSpPr>
            <p:nvPr/>
          </p:nvSpPr>
          <p:spPr bwMode="auto">
            <a:xfrm>
              <a:off x="2064" y="2304"/>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     2   3</a:t>
              </a:r>
            </a:p>
            <a:p>
              <a:pPr algn="l" eaLnBrk="1" hangingPunct="1"/>
              <a:r>
                <a:rPr kumimoji="1" lang="zh-CN" altLang="en-US" sz="1600" b="0">
                  <a:solidFill>
                    <a:srgbClr val="003399"/>
                  </a:solidFill>
                  <a:latin typeface="Times New Roman" pitchFamily="18" charset="0"/>
                  <a:ea typeface="宋体" pitchFamily="2" charset="-122"/>
                </a:rPr>
                <a:t>1   8   4</a:t>
              </a:r>
            </a:p>
            <a:p>
              <a:pPr algn="l" eaLnBrk="1" hangingPunct="1"/>
              <a:r>
                <a:rPr kumimoji="1" lang="zh-CN" altLang="en-US" sz="1600" b="0">
                  <a:solidFill>
                    <a:srgbClr val="003399"/>
                  </a:solidFill>
                  <a:latin typeface="Times New Roman" pitchFamily="18" charset="0"/>
                  <a:ea typeface="宋体" pitchFamily="2" charset="-122"/>
                </a:rPr>
                <a:t>7   6   5</a:t>
              </a:r>
            </a:p>
          </p:txBody>
        </p:sp>
        <p:sp>
          <p:nvSpPr>
            <p:cNvPr id="87078" name="Text Box 80"/>
            <p:cNvSpPr txBox="1">
              <a:spLocks noChangeArrowheads="1"/>
            </p:cNvSpPr>
            <p:nvPr/>
          </p:nvSpPr>
          <p:spPr bwMode="auto">
            <a:xfrm>
              <a:off x="3120" y="2304"/>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2   3</a:t>
              </a:r>
            </a:p>
            <a:p>
              <a:pPr algn="l" eaLnBrk="1" hangingPunct="1"/>
              <a:r>
                <a:rPr kumimoji="1" lang="zh-CN" altLang="en-US" sz="1600" b="0">
                  <a:solidFill>
                    <a:srgbClr val="003399"/>
                  </a:solidFill>
                  <a:latin typeface="Times New Roman" pitchFamily="18" charset="0"/>
                  <a:ea typeface="宋体" pitchFamily="2" charset="-122"/>
                </a:rPr>
                <a:t>1   8   4</a:t>
              </a:r>
            </a:p>
            <a:p>
              <a:pPr algn="l" eaLnBrk="1" hangingPunct="1"/>
              <a:r>
                <a:rPr kumimoji="1" lang="zh-CN" altLang="en-US" sz="1600" b="0">
                  <a:solidFill>
                    <a:srgbClr val="003399"/>
                  </a:solidFill>
                  <a:latin typeface="Times New Roman" pitchFamily="18" charset="0"/>
                  <a:ea typeface="宋体" pitchFamily="2" charset="-122"/>
                </a:rPr>
                <a:t>7   6   5</a:t>
              </a:r>
            </a:p>
          </p:txBody>
        </p:sp>
        <p:sp>
          <p:nvSpPr>
            <p:cNvPr id="87079" name="Line 81"/>
            <p:cNvSpPr>
              <a:spLocks noChangeShapeType="1"/>
            </p:cNvSpPr>
            <p:nvPr/>
          </p:nvSpPr>
          <p:spPr bwMode="auto">
            <a:xfrm flipH="1" flipV="1">
              <a:off x="1968" y="2016"/>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80" name="Line 82"/>
            <p:cNvSpPr>
              <a:spLocks noChangeShapeType="1"/>
            </p:cNvSpPr>
            <p:nvPr/>
          </p:nvSpPr>
          <p:spPr bwMode="auto">
            <a:xfrm flipH="1" flipV="1">
              <a:off x="2016" y="2016"/>
              <a:ext cx="139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83"/>
          <p:cNvGrpSpPr>
            <a:grpSpLocks/>
          </p:cNvGrpSpPr>
          <p:nvPr/>
        </p:nvGrpSpPr>
        <p:grpSpPr bwMode="auto">
          <a:xfrm>
            <a:off x="5565775" y="4448175"/>
            <a:ext cx="852488" cy="1063625"/>
            <a:chOff x="2064" y="2832"/>
            <a:chExt cx="496" cy="670"/>
          </a:xfrm>
        </p:grpSpPr>
        <p:sp>
          <p:nvSpPr>
            <p:cNvPr id="87075" name="Text Box 84"/>
            <p:cNvSpPr txBox="1">
              <a:spLocks noChangeArrowheads="1"/>
            </p:cNvSpPr>
            <p:nvPr/>
          </p:nvSpPr>
          <p:spPr bwMode="auto">
            <a:xfrm>
              <a:off x="2064" y="2976"/>
              <a:ext cx="49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1   2    3</a:t>
              </a:r>
            </a:p>
            <a:p>
              <a:pPr algn="l" eaLnBrk="1" hangingPunct="1"/>
              <a:r>
                <a:rPr kumimoji="1" lang="zh-CN" altLang="en-US" sz="1600" b="0">
                  <a:solidFill>
                    <a:srgbClr val="003399"/>
                  </a:solidFill>
                  <a:latin typeface="Times New Roman" pitchFamily="18" charset="0"/>
                  <a:ea typeface="宋体" pitchFamily="2" charset="-122"/>
                </a:rPr>
                <a:t>     8   4</a:t>
              </a:r>
            </a:p>
            <a:p>
              <a:pPr algn="l" eaLnBrk="1" hangingPunct="1"/>
              <a:r>
                <a:rPr kumimoji="1" lang="zh-CN" altLang="en-US" sz="1600" b="0">
                  <a:solidFill>
                    <a:srgbClr val="003399"/>
                  </a:solidFill>
                  <a:latin typeface="Times New Roman" pitchFamily="18" charset="0"/>
                  <a:ea typeface="宋体" pitchFamily="2" charset="-122"/>
                </a:rPr>
                <a:t>7   6   5</a:t>
              </a:r>
            </a:p>
          </p:txBody>
        </p:sp>
        <p:sp>
          <p:nvSpPr>
            <p:cNvPr id="87076" name="Line 85"/>
            <p:cNvSpPr>
              <a:spLocks noChangeShapeType="1"/>
            </p:cNvSpPr>
            <p:nvPr/>
          </p:nvSpPr>
          <p:spPr bwMode="auto">
            <a:xfrm flipV="1">
              <a:off x="2304" y="28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86"/>
          <p:cNvGrpSpPr>
            <a:grpSpLocks/>
          </p:cNvGrpSpPr>
          <p:nvPr/>
        </p:nvGrpSpPr>
        <p:grpSpPr bwMode="auto">
          <a:xfrm>
            <a:off x="3667125" y="5514975"/>
            <a:ext cx="4638675" cy="1063625"/>
            <a:chOff x="960" y="3504"/>
            <a:chExt cx="2697" cy="670"/>
          </a:xfrm>
        </p:grpSpPr>
        <p:sp>
          <p:nvSpPr>
            <p:cNvPr id="87071" name="Text Box 87"/>
            <p:cNvSpPr txBox="1">
              <a:spLocks noChangeArrowheads="1"/>
            </p:cNvSpPr>
            <p:nvPr/>
          </p:nvSpPr>
          <p:spPr bwMode="auto">
            <a:xfrm>
              <a:off x="960" y="3648"/>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1   2   3</a:t>
              </a:r>
            </a:p>
            <a:p>
              <a:pPr algn="l" eaLnBrk="1" hangingPunct="1"/>
              <a:r>
                <a:rPr kumimoji="1" lang="zh-CN" altLang="en-US" sz="1600" b="0">
                  <a:solidFill>
                    <a:srgbClr val="003399"/>
                  </a:solidFill>
                  <a:latin typeface="Times New Roman" pitchFamily="18" charset="0"/>
                  <a:ea typeface="宋体" pitchFamily="2" charset="-122"/>
                </a:rPr>
                <a:t>8        4</a:t>
              </a:r>
            </a:p>
            <a:p>
              <a:pPr algn="l" eaLnBrk="1" hangingPunct="1"/>
              <a:r>
                <a:rPr kumimoji="1" lang="zh-CN" altLang="en-US" sz="1600" b="0">
                  <a:solidFill>
                    <a:srgbClr val="003399"/>
                  </a:solidFill>
                  <a:latin typeface="Times New Roman" pitchFamily="18" charset="0"/>
                  <a:ea typeface="宋体" pitchFamily="2" charset="-122"/>
                </a:rPr>
                <a:t>7   6   5</a:t>
              </a:r>
            </a:p>
          </p:txBody>
        </p:sp>
        <p:sp>
          <p:nvSpPr>
            <p:cNvPr id="87072" name="Text Box 88"/>
            <p:cNvSpPr txBox="1">
              <a:spLocks noChangeArrowheads="1"/>
            </p:cNvSpPr>
            <p:nvPr/>
          </p:nvSpPr>
          <p:spPr bwMode="auto">
            <a:xfrm>
              <a:off x="3190" y="3648"/>
              <a:ext cx="467"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1600" b="0">
                  <a:solidFill>
                    <a:srgbClr val="003399"/>
                  </a:solidFill>
                  <a:latin typeface="Times New Roman" pitchFamily="18" charset="0"/>
                  <a:ea typeface="宋体" pitchFamily="2" charset="-122"/>
                </a:rPr>
                <a:t>1   2   3</a:t>
              </a:r>
            </a:p>
            <a:p>
              <a:pPr algn="l" eaLnBrk="1" hangingPunct="1"/>
              <a:r>
                <a:rPr kumimoji="1" lang="zh-CN" altLang="en-US" sz="1600" b="0">
                  <a:solidFill>
                    <a:srgbClr val="003399"/>
                  </a:solidFill>
                  <a:latin typeface="Times New Roman" pitchFamily="18" charset="0"/>
                  <a:ea typeface="宋体" pitchFamily="2" charset="-122"/>
                </a:rPr>
                <a:t>7   8   4</a:t>
              </a:r>
            </a:p>
            <a:p>
              <a:pPr algn="l" eaLnBrk="1" hangingPunct="1"/>
              <a:r>
                <a:rPr kumimoji="1" lang="zh-CN" altLang="en-US" sz="1600" b="0">
                  <a:solidFill>
                    <a:srgbClr val="003399"/>
                  </a:solidFill>
                  <a:latin typeface="Times New Roman" pitchFamily="18" charset="0"/>
                  <a:ea typeface="宋体" pitchFamily="2" charset="-122"/>
                </a:rPr>
                <a:t>     6   5</a:t>
              </a:r>
            </a:p>
          </p:txBody>
        </p:sp>
        <p:sp>
          <p:nvSpPr>
            <p:cNvPr id="87073" name="Line 89"/>
            <p:cNvSpPr>
              <a:spLocks noChangeShapeType="1"/>
            </p:cNvSpPr>
            <p:nvPr/>
          </p:nvSpPr>
          <p:spPr bwMode="auto">
            <a:xfrm flipV="1">
              <a:off x="1200" y="3504"/>
              <a:ext cx="110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74" name="Line 90"/>
            <p:cNvSpPr>
              <a:spLocks noChangeShapeType="1"/>
            </p:cNvSpPr>
            <p:nvPr/>
          </p:nvSpPr>
          <p:spPr bwMode="auto">
            <a:xfrm flipH="1" flipV="1">
              <a:off x="2304" y="3504"/>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25115" name="Text Box 91"/>
          <p:cNvSpPr txBox="1">
            <a:spLocks noChangeArrowheads="1"/>
          </p:cNvSpPr>
          <p:nvPr/>
        </p:nvSpPr>
        <p:spPr bwMode="auto">
          <a:xfrm>
            <a:off x="5918200" y="-47625"/>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s(4)</a:t>
            </a:r>
          </a:p>
        </p:txBody>
      </p:sp>
      <p:sp>
        <p:nvSpPr>
          <p:cNvPr id="1025116" name="Text Box 92"/>
          <p:cNvSpPr txBox="1">
            <a:spLocks noChangeArrowheads="1"/>
          </p:cNvSpPr>
          <p:nvPr/>
        </p:nvSpPr>
        <p:spPr bwMode="auto">
          <a:xfrm>
            <a:off x="2619375" y="14001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A(6)</a:t>
            </a:r>
          </a:p>
        </p:txBody>
      </p:sp>
      <p:sp>
        <p:nvSpPr>
          <p:cNvPr id="1025117" name="Text Box 93"/>
          <p:cNvSpPr txBox="1">
            <a:spLocks noChangeArrowheads="1"/>
          </p:cNvSpPr>
          <p:nvPr/>
        </p:nvSpPr>
        <p:spPr bwMode="auto">
          <a:xfrm>
            <a:off x="5927725" y="1490663"/>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B(4)</a:t>
            </a:r>
          </a:p>
        </p:txBody>
      </p:sp>
      <p:sp>
        <p:nvSpPr>
          <p:cNvPr id="1025118" name="Text Box 94"/>
          <p:cNvSpPr txBox="1">
            <a:spLocks noChangeArrowheads="1"/>
          </p:cNvSpPr>
          <p:nvPr/>
        </p:nvSpPr>
        <p:spPr bwMode="auto">
          <a:xfrm>
            <a:off x="7826375" y="1400175"/>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C(6)</a:t>
            </a:r>
          </a:p>
        </p:txBody>
      </p:sp>
      <p:sp>
        <p:nvSpPr>
          <p:cNvPr id="1025119" name="Text Box 95"/>
          <p:cNvSpPr txBox="1">
            <a:spLocks noChangeArrowheads="1"/>
          </p:cNvSpPr>
          <p:nvPr/>
        </p:nvSpPr>
        <p:spPr bwMode="auto">
          <a:xfrm>
            <a:off x="2701925" y="25431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D(5)</a:t>
            </a:r>
          </a:p>
        </p:txBody>
      </p:sp>
      <p:sp>
        <p:nvSpPr>
          <p:cNvPr id="1025120" name="Text Box 96"/>
          <p:cNvSpPr txBox="1">
            <a:spLocks noChangeArrowheads="1"/>
          </p:cNvSpPr>
          <p:nvPr/>
        </p:nvSpPr>
        <p:spPr bwMode="auto">
          <a:xfrm>
            <a:off x="5934075" y="2543175"/>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E(5)</a:t>
            </a:r>
          </a:p>
        </p:txBody>
      </p:sp>
      <p:sp>
        <p:nvSpPr>
          <p:cNvPr id="1025121" name="Text Box 97"/>
          <p:cNvSpPr txBox="1">
            <a:spLocks noChangeArrowheads="1"/>
          </p:cNvSpPr>
          <p:nvPr/>
        </p:nvSpPr>
        <p:spPr bwMode="auto">
          <a:xfrm>
            <a:off x="7750175" y="2543175"/>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F(6)</a:t>
            </a:r>
          </a:p>
        </p:txBody>
      </p:sp>
      <p:sp>
        <p:nvSpPr>
          <p:cNvPr id="1025122" name="Text Box 98"/>
          <p:cNvSpPr txBox="1">
            <a:spLocks noChangeArrowheads="1"/>
          </p:cNvSpPr>
          <p:nvPr/>
        </p:nvSpPr>
        <p:spPr bwMode="auto">
          <a:xfrm>
            <a:off x="2351088" y="45243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G(6)</a:t>
            </a:r>
          </a:p>
        </p:txBody>
      </p:sp>
      <p:sp>
        <p:nvSpPr>
          <p:cNvPr id="1025123" name="Text Box 99"/>
          <p:cNvSpPr txBox="1">
            <a:spLocks noChangeArrowheads="1"/>
          </p:cNvSpPr>
          <p:nvPr/>
        </p:nvSpPr>
        <p:spPr bwMode="auto">
          <a:xfrm>
            <a:off x="4022725" y="45243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H(7)</a:t>
            </a:r>
          </a:p>
        </p:txBody>
      </p:sp>
      <p:sp>
        <p:nvSpPr>
          <p:cNvPr id="1025124" name="Text Box 100"/>
          <p:cNvSpPr txBox="1">
            <a:spLocks noChangeArrowheads="1"/>
          </p:cNvSpPr>
          <p:nvPr/>
        </p:nvSpPr>
        <p:spPr bwMode="auto">
          <a:xfrm>
            <a:off x="6446838" y="383857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I(5)</a:t>
            </a:r>
          </a:p>
        </p:txBody>
      </p:sp>
      <p:sp>
        <p:nvSpPr>
          <p:cNvPr id="1025125" name="Text Box 101"/>
          <p:cNvSpPr txBox="1">
            <a:spLocks noChangeArrowheads="1"/>
          </p:cNvSpPr>
          <p:nvPr/>
        </p:nvSpPr>
        <p:spPr bwMode="auto">
          <a:xfrm>
            <a:off x="8331200" y="3838575"/>
            <a:ext cx="58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J(7)</a:t>
            </a:r>
          </a:p>
        </p:txBody>
      </p:sp>
      <p:sp>
        <p:nvSpPr>
          <p:cNvPr id="1025126" name="Text Box 102"/>
          <p:cNvSpPr txBox="1">
            <a:spLocks noChangeArrowheads="1"/>
          </p:cNvSpPr>
          <p:nvPr/>
        </p:nvSpPr>
        <p:spPr bwMode="auto">
          <a:xfrm>
            <a:off x="6534150" y="50577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K(5)</a:t>
            </a:r>
          </a:p>
        </p:txBody>
      </p:sp>
      <p:sp>
        <p:nvSpPr>
          <p:cNvPr id="1025127" name="Text Box 103"/>
          <p:cNvSpPr txBox="1">
            <a:spLocks noChangeArrowheads="1"/>
          </p:cNvSpPr>
          <p:nvPr/>
        </p:nvSpPr>
        <p:spPr bwMode="auto">
          <a:xfrm>
            <a:off x="2962275" y="5972175"/>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L(5)</a:t>
            </a:r>
          </a:p>
        </p:txBody>
      </p:sp>
      <p:sp>
        <p:nvSpPr>
          <p:cNvPr id="1025128" name="Text Box 104"/>
          <p:cNvSpPr txBox="1">
            <a:spLocks noChangeArrowheads="1"/>
          </p:cNvSpPr>
          <p:nvPr/>
        </p:nvSpPr>
        <p:spPr bwMode="auto">
          <a:xfrm>
            <a:off x="8455025" y="5895975"/>
            <a:ext cx="825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en-US" altLang="zh-CN" sz="1800" b="0">
                <a:solidFill>
                  <a:srgbClr val="003399"/>
                </a:solidFill>
                <a:latin typeface="Times New Roman" pitchFamily="18" charset="0"/>
                <a:ea typeface="宋体" pitchFamily="2" charset="-122"/>
              </a:rPr>
              <a:t>M(7)</a:t>
            </a:r>
          </a:p>
        </p:txBody>
      </p:sp>
      <p:sp>
        <p:nvSpPr>
          <p:cNvPr id="1025129" name="Text Box 105"/>
          <p:cNvSpPr txBox="1">
            <a:spLocks noChangeArrowheads="1"/>
          </p:cNvSpPr>
          <p:nvPr/>
        </p:nvSpPr>
        <p:spPr bwMode="auto">
          <a:xfrm>
            <a:off x="4656138" y="61245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spcBef>
                <a:spcPct val="50000"/>
              </a:spcBef>
            </a:pPr>
            <a:r>
              <a:rPr kumimoji="1" lang="zh-CN" altLang="en-US" sz="1800" b="0">
                <a:solidFill>
                  <a:srgbClr val="003399"/>
                </a:solidFill>
                <a:latin typeface="Times New Roman" pitchFamily="18" charset="0"/>
                <a:ea typeface="宋体" pitchFamily="2" charset="-122"/>
              </a:rPr>
              <a:t>目标</a:t>
            </a:r>
          </a:p>
        </p:txBody>
      </p:sp>
      <p:sp>
        <p:nvSpPr>
          <p:cNvPr id="1025130" name="Oval 106"/>
          <p:cNvSpPr>
            <a:spLocks noChangeArrowheads="1"/>
          </p:cNvSpPr>
          <p:nvPr/>
        </p:nvSpPr>
        <p:spPr bwMode="auto">
          <a:xfrm>
            <a:off x="5978525" y="333375"/>
            <a:ext cx="2444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solidFill>
                  <a:srgbClr val="003399"/>
                </a:solidFill>
                <a:latin typeface="Times New Roman" pitchFamily="18" charset="0"/>
                <a:ea typeface="宋体" pitchFamily="2" charset="-122"/>
              </a:rPr>
              <a:t>1</a:t>
            </a:r>
          </a:p>
        </p:txBody>
      </p:sp>
      <p:sp>
        <p:nvSpPr>
          <p:cNvPr id="1025131" name="Oval 107"/>
          <p:cNvSpPr>
            <a:spLocks noChangeArrowheads="1"/>
          </p:cNvSpPr>
          <p:nvPr/>
        </p:nvSpPr>
        <p:spPr bwMode="auto">
          <a:xfrm>
            <a:off x="5895975" y="1095375"/>
            <a:ext cx="2444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solidFill>
                  <a:srgbClr val="003399"/>
                </a:solidFill>
                <a:latin typeface="Times New Roman" pitchFamily="18" charset="0"/>
                <a:ea typeface="宋体" pitchFamily="2" charset="-122"/>
              </a:rPr>
              <a:t>2</a:t>
            </a:r>
          </a:p>
        </p:txBody>
      </p:sp>
      <p:sp>
        <p:nvSpPr>
          <p:cNvPr id="1025132" name="Oval 108"/>
          <p:cNvSpPr>
            <a:spLocks noChangeArrowheads="1"/>
          </p:cNvSpPr>
          <p:nvPr/>
        </p:nvSpPr>
        <p:spPr bwMode="auto">
          <a:xfrm>
            <a:off x="4244975" y="2238375"/>
            <a:ext cx="2444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solidFill>
                  <a:srgbClr val="003399"/>
                </a:solidFill>
                <a:latin typeface="Times New Roman" pitchFamily="18" charset="0"/>
                <a:ea typeface="宋体" pitchFamily="2" charset="-122"/>
              </a:rPr>
              <a:t>3</a:t>
            </a:r>
          </a:p>
        </p:txBody>
      </p:sp>
      <p:sp>
        <p:nvSpPr>
          <p:cNvPr id="1025133" name="Oval 109"/>
          <p:cNvSpPr>
            <a:spLocks noChangeArrowheads="1"/>
          </p:cNvSpPr>
          <p:nvPr/>
        </p:nvSpPr>
        <p:spPr bwMode="auto">
          <a:xfrm>
            <a:off x="5895975" y="2162175"/>
            <a:ext cx="2444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solidFill>
                  <a:srgbClr val="003399"/>
                </a:solidFill>
                <a:latin typeface="Times New Roman" pitchFamily="18" charset="0"/>
                <a:ea typeface="宋体" pitchFamily="2" charset="-122"/>
              </a:rPr>
              <a:t>4</a:t>
            </a:r>
          </a:p>
        </p:txBody>
      </p:sp>
      <p:sp>
        <p:nvSpPr>
          <p:cNvPr id="1025134" name="Oval 110"/>
          <p:cNvSpPr>
            <a:spLocks noChangeArrowheads="1"/>
          </p:cNvSpPr>
          <p:nvPr/>
        </p:nvSpPr>
        <p:spPr bwMode="auto">
          <a:xfrm>
            <a:off x="6556375" y="3457575"/>
            <a:ext cx="2444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solidFill>
                  <a:srgbClr val="003399"/>
                </a:solidFill>
                <a:latin typeface="Times New Roman" pitchFamily="18" charset="0"/>
                <a:ea typeface="宋体" pitchFamily="2" charset="-122"/>
              </a:rPr>
              <a:t>5</a:t>
            </a:r>
          </a:p>
        </p:txBody>
      </p:sp>
      <p:sp>
        <p:nvSpPr>
          <p:cNvPr id="1025135" name="Oval 111"/>
          <p:cNvSpPr>
            <a:spLocks noChangeArrowheads="1"/>
          </p:cNvSpPr>
          <p:nvPr/>
        </p:nvSpPr>
        <p:spPr bwMode="auto">
          <a:xfrm>
            <a:off x="6556375" y="4600575"/>
            <a:ext cx="244475" cy="4032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1" hangingPunct="1">
              <a:spcBef>
                <a:spcPct val="50000"/>
              </a:spcBef>
            </a:pPr>
            <a:r>
              <a:rPr kumimoji="1" lang="zh-CN" altLang="en-US" b="0">
                <a:solidFill>
                  <a:srgbClr val="003399"/>
                </a:solidFill>
                <a:latin typeface="Times New Roman" pitchFamily="18" charset="0"/>
                <a:ea typeface="宋体" pitchFamily="2" charset="-122"/>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50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51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51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51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51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51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513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251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2512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2512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2513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2512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2512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2513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2512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2512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2513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02512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02513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025127"/>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025128"/>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1025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82" grpId="0" animBg="1" autoUpdateAnimBg="0"/>
      <p:bldP spid="1025115" grpId="0" autoUpdateAnimBg="0"/>
      <p:bldP spid="1025116" grpId="0" autoUpdateAnimBg="0"/>
      <p:bldP spid="1025117" grpId="0" autoUpdateAnimBg="0"/>
      <p:bldP spid="1025118" grpId="0" autoUpdateAnimBg="0"/>
      <p:bldP spid="1025119" grpId="0" autoUpdateAnimBg="0"/>
      <p:bldP spid="1025120" grpId="0" autoUpdateAnimBg="0"/>
      <p:bldP spid="1025121" grpId="0" autoUpdateAnimBg="0"/>
      <p:bldP spid="1025122" grpId="0" autoUpdateAnimBg="0"/>
      <p:bldP spid="1025123" grpId="0" autoUpdateAnimBg="0"/>
      <p:bldP spid="1025124" grpId="0" autoUpdateAnimBg="0"/>
      <p:bldP spid="1025125" grpId="0" autoUpdateAnimBg="0"/>
      <p:bldP spid="1025126" grpId="0" autoUpdateAnimBg="0"/>
      <p:bldP spid="1025127" grpId="0" autoUpdateAnimBg="0"/>
      <p:bldP spid="1025128" grpId="0" autoUpdateAnimBg="0"/>
      <p:bldP spid="1025129" grpId="0" autoUpdateAnimBg="0"/>
      <p:bldP spid="1025130" grpId="0" animBg="1" autoUpdateAnimBg="0"/>
      <p:bldP spid="1025131" grpId="0" animBg="1" autoUpdateAnimBg="0"/>
      <p:bldP spid="1025132" grpId="0" animBg="1" autoUpdateAnimBg="0"/>
      <p:bldP spid="1025133" grpId="0" animBg="1" autoUpdateAnimBg="0"/>
      <p:bldP spid="1025134" grpId="0" animBg="1" autoUpdateAnimBg="0"/>
      <p:bldP spid="1025135"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990600" y="1600200"/>
            <a:ext cx="8420100" cy="5029200"/>
          </a:xfrm>
        </p:spPr>
        <p:txBody>
          <a:bodyPr/>
          <a:lstStyle/>
          <a:p>
            <a:pPr marL="609600" indent="-609600"/>
            <a:r>
              <a:rPr lang="zh-CN" altLang="en-US" sz="2800">
                <a:latin typeface="Times New Roman" pitchFamily="18" charset="0"/>
                <a:ea typeface="幼圆" pitchFamily="49" charset="-122"/>
              </a:rPr>
              <a:t>启发式就是要猜测：</a:t>
            </a:r>
          </a:p>
          <a:p>
            <a:pPr marL="990600" lvl="1" indent="-533400"/>
            <a:r>
              <a:rPr lang="zh-CN" altLang="en-US" sz="2800">
                <a:latin typeface="Times New Roman" pitchFamily="18" charset="0"/>
                <a:ea typeface="幼圆" pitchFamily="49" charset="-122"/>
              </a:rPr>
              <a:t>从节点</a:t>
            </a:r>
            <a:r>
              <a:rPr lang="en-US" altLang="zh-CN" sz="2800">
                <a:latin typeface="Times New Roman" pitchFamily="18" charset="0"/>
                <a:ea typeface="幼圆" pitchFamily="49" charset="-122"/>
              </a:rPr>
              <a:t>n</a:t>
            </a:r>
            <a:r>
              <a:rPr lang="zh-CN" altLang="en-US" sz="2800">
                <a:latin typeface="Times New Roman" pitchFamily="18" charset="0"/>
                <a:ea typeface="幼圆" pitchFamily="49" charset="-122"/>
              </a:rPr>
              <a:t>开始，找到最优解的可能性有多大？ </a:t>
            </a:r>
          </a:p>
          <a:p>
            <a:pPr marL="990600" lvl="1" indent="-533400"/>
            <a:r>
              <a:rPr lang="zh-CN" altLang="en-US" sz="2800">
                <a:latin typeface="Times New Roman" pitchFamily="18" charset="0"/>
                <a:ea typeface="幼圆" pitchFamily="49" charset="-122"/>
              </a:rPr>
              <a:t>从起始节点开始，经过节点</a:t>
            </a:r>
            <a:r>
              <a:rPr lang="en-US" altLang="zh-CN" sz="2800">
                <a:latin typeface="Times New Roman" pitchFamily="18" charset="0"/>
                <a:ea typeface="幼圆" pitchFamily="49" charset="-122"/>
              </a:rPr>
              <a:t>n，</a:t>
            </a:r>
            <a:r>
              <a:rPr lang="zh-CN" altLang="en-US" sz="2800">
                <a:latin typeface="Times New Roman" pitchFamily="18" charset="0"/>
                <a:ea typeface="幼圆" pitchFamily="49" charset="-122"/>
              </a:rPr>
              <a:t>到达目标节点的最佳路径的费用是多少？ </a:t>
            </a:r>
          </a:p>
          <a:p>
            <a:pPr marL="1371600" lvl="2" indent="-457200"/>
            <a:r>
              <a:rPr lang="en-US" altLang="zh-CN" sz="2800">
                <a:latin typeface="Times New Roman" pitchFamily="18" charset="0"/>
                <a:ea typeface="幼圆" pitchFamily="49" charset="-122"/>
              </a:rPr>
              <a:t>g</a:t>
            </a:r>
          </a:p>
          <a:p>
            <a:pPr marL="1371600" lvl="2" indent="-457200"/>
            <a:r>
              <a:rPr lang="en-US" altLang="zh-CN" sz="2800">
                <a:latin typeface="Times New Roman" pitchFamily="18" charset="0"/>
                <a:ea typeface="幼圆" pitchFamily="49" charset="-122"/>
              </a:rPr>
              <a:t>h</a:t>
            </a:r>
          </a:p>
        </p:txBody>
      </p:sp>
      <p:sp>
        <p:nvSpPr>
          <p:cNvPr id="88067" name="Rectangle 5"/>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3"/>
          <p:cNvSpPr txBox="1">
            <a:spLocks noChangeArrowheads="1"/>
          </p:cNvSpPr>
          <p:nvPr/>
        </p:nvSpPr>
        <p:spPr bwMode="auto">
          <a:xfrm>
            <a:off x="1403350" y="1524000"/>
            <a:ext cx="799465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FF0000"/>
                </a:solidFill>
                <a:latin typeface="Times New Roman" pitchFamily="18" charset="0"/>
                <a:ea typeface="幼圆" pitchFamily="49" charset="-122"/>
              </a:rPr>
              <a:t>局部择优搜索</a:t>
            </a:r>
          </a:p>
          <a:p>
            <a:pPr algn="l" eaLnBrk="1" hangingPunct="1"/>
            <a:r>
              <a:rPr kumimoji="1" lang="zh-CN" altLang="en-US" sz="2000">
                <a:solidFill>
                  <a:srgbClr val="FFFF13"/>
                </a:solidFill>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1. </a:t>
            </a:r>
            <a:r>
              <a:rPr kumimoji="1" lang="zh-CN" altLang="en-US" sz="2000">
                <a:solidFill>
                  <a:srgbClr val="FF0000"/>
                </a:solidFill>
                <a:latin typeface="Times New Roman" pitchFamily="18" charset="0"/>
                <a:ea typeface="幼圆" pitchFamily="49" charset="-122"/>
              </a:rPr>
              <a:t>基本思想</a:t>
            </a:r>
          </a:p>
          <a:p>
            <a:pPr algn="l" eaLnBrk="1" hangingPunct="1"/>
            <a:r>
              <a:rPr kumimoji="1" lang="zh-CN" altLang="en-US" sz="2000">
                <a:latin typeface="Times New Roman" pitchFamily="18" charset="0"/>
                <a:ea typeface="幼圆" pitchFamily="49" charset="-122"/>
              </a:rPr>
              <a:t>        局部择优搜索法又称爬山法，其基本思想是：搜索到一个节点后，只从其所有后继子节点中，按</a:t>
            </a:r>
            <a:r>
              <a:rPr kumimoji="1" lang="en-US" altLang="zh-CN" sz="2000">
                <a:latin typeface="Times New Roman" pitchFamily="18" charset="0"/>
                <a:ea typeface="幼圆" pitchFamily="49" charset="-122"/>
              </a:rPr>
              <a:t>f(x)</a:t>
            </a:r>
            <a:r>
              <a:rPr kumimoji="1" lang="zh-CN" altLang="en-US" sz="2000">
                <a:latin typeface="Times New Roman" pitchFamily="18" charset="0"/>
                <a:ea typeface="幼圆" pitchFamily="49" charset="-122"/>
              </a:rPr>
              <a:t>选择最优者，也就是在后继子节点的局部范围内选择最优者进行扩展，选取最有希望逼近目标节点的方向，逐级沿纵向深度进行搜索。由于是小范围内的局部优选，故称之为局部择优搜索法。</a:t>
            </a:r>
          </a:p>
          <a:p>
            <a:pPr algn="l" eaLnBrk="1" hangingPunct="1"/>
            <a:r>
              <a:rPr kumimoji="1" lang="zh-CN" altLang="en-US" sz="2000">
                <a:latin typeface="Times New Roman" pitchFamily="18" charset="0"/>
                <a:ea typeface="幼圆" pitchFamily="49" charset="-122"/>
              </a:rPr>
              <a:t>        优点是：可以删除许多次要的分枝，方法简便，搜索过程快</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最陡上升</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、占用计算机内存少</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只需搜索部分状态空间，不需存储全部状态空间</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，适用于单峰极值、单因素问题。</a:t>
            </a:r>
          </a:p>
          <a:p>
            <a:pPr algn="l" eaLnBrk="1" hangingPunct="1"/>
            <a:r>
              <a:rPr kumimoji="1" lang="zh-CN" altLang="en-US" sz="2000">
                <a:latin typeface="Times New Roman" pitchFamily="18" charset="0"/>
                <a:ea typeface="幼圆" pitchFamily="49" charset="-122"/>
              </a:rPr>
              <a:t>        缺点是：对于多峰极值、多因素问题，可能搜索失败，找不到所求的目标节点。因此，局部择优搜索法，是不完备的推理方法。</a:t>
            </a:r>
          </a:p>
        </p:txBody>
      </p:sp>
      <p:sp>
        <p:nvSpPr>
          <p:cNvPr id="89091"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3"/>
          <p:cNvSpPr txBox="1">
            <a:spLocks noChangeArrowheads="1"/>
          </p:cNvSpPr>
          <p:nvPr/>
        </p:nvSpPr>
        <p:spPr bwMode="auto">
          <a:xfrm>
            <a:off x="1403350" y="1524000"/>
            <a:ext cx="43307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0000"/>
                </a:solidFill>
                <a:latin typeface="Times New Roman" pitchFamily="18" charset="0"/>
                <a:ea typeface="幼圆" pitchFamily="49" charset="-122"/>
              </a:rPr>
              <a:t>         2. </a:t>
            </a:r>
            <a:r>
              <a:rPr kumimoji="1" lang="zh-CN" altLang="en-US" sz="2000">
                <a:solidFill>
                  <a:srgbClr val="FF0000"/>
                </a:solidFill>
                <a:latin typeface="Times New Roman" pitchFamily="18" charset="0"/>
                <a:ea typeface="幼圆" pitchFamily="49" charset="-122"/>
              </a:rPr>
              <a:t>过程</a:t>
            </a:r>
            <a:r>
              <a:rPr kumimoji="1" lang="en-US" altLang="zh-CN" sz="2000">
                <a:solidFill>
                  <a:srgbClr val="FF0000"/>
                </a:solidFill>
                <a:latin typeface="Times New Roman" pitchFamily="18" charset="0"/>
                <a:ea typeface="幼圆" pitchFamily="49" charset="-122"/>
              </a:rPr>
              <a:t>Hill-climbing</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①n:=s</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s</a:t>
            </a:r>
            <a:r>
              <a:rPr kumimoji="1" lang="zh-CN" altLang="en-US" sz="2000">
                <a:latin typeface="Times New Roman" pitchFamily="18" charset="0"/>
                <a:ea typeface="幼圆" pitchFamily="49" charset="-122"/>
              </a:rPr>
              <a:t>为初始节点</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②</a:t>
            </a:r>
            <a:r>
              <a:rPr kumimoji="1" lang="en-US" altLang="zh-CN" sz="2000">
                <a:latin typeface="Times New Roman" pitchFamily="18" charset="0"/>
                <a:ea typeface="幼圆" pitchFamily="49" charset="-122"/>
              </a:rPr>
              <a:t>LOOP</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IF GOAL(n)THEN EXIT (SUCCESS)</a:t>
            </a:r>
            <a:r>
              <a:rPr kumimoji="1" lang="zh-CN" altLang="en-US" sz="2000">
                <a:latin typeface="Times New Roman" pitchFamily="18" charset="0"/>
                <a:ea typeface="幼圆" pitchFamily="49" charset="-122"/>
              </a:rPr>
              <a:t>；</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③</a:t>
            </a:r>
            <a:r>
              <a:rPr kumimoji="1" lang="en-US" altLang="zh-CN" sz="2000">
                <a:latin typeface="Times New Roman" pitchFamily="18" charset="0"/>
                <a:ea typeface="幼圆" pitchFamily="49" charset="-122"/>
              </a:rPr>
              <a:t>EXPAND(n)→{mi}</a:t>
            </a:r>
            <a:r>
              <a:rPr kumimoji="1" lang="zh-CN" altLang="en-US" sz="2000">
                <a:latin typeface="Times New Roman" pitchFamily="18" charset="0"/>
                <a:ea typeface="幼圆" pitchFamily="49" charset="-122"/>
              </a:rPr>
              <a:t>，计算</a:t>
            </a:r>
            <a:r>
              <a:rPr kumimoji="1" lang="en-US" altLang="zh-CN" sz="2000">
                <a:latin typeface="Times New Roman" pitchFamily="18" charset="0"/>
                <a:ea typeface="幼圆" pitchFamily="49" charset="-122"/>
              </a:rPr>
              <a:t>h(mi)</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nextn:=m (</a:t>
            </a:r>
            <a:r>
              <a:rPr kumimoji="1" lang="zh-CN" altLang="en-US" sz="2000">
                <a:latin typeface="Times New Roman" pitchFamily="18" charset="0"/>
                <a:ea typeface="幼圆" pitchFamily="49" charset="-122"/>
              </a:rPr>
              <a:t>即</a:t>
            </a:r>
            <a:r>
              <a:rPr kumimoji="1" lang="en-US" altLang="zh-CN" sz="2000">
                <a:latin typeface="Times New Roman" pitchFamily="18" charset="0"/>
                <a:ea typeface="幼圆" pitchFamily="49" charset="-122"/>
              </a:rPr>
              <a:t>min h(mi)</a:t>
            </a:r>
            <a:r>
              <a:rPr kumimoji="1" lang="zh-CN" altLang="en-US" sz="2000">
                <a:latin typeface="Times New Roman" pitchFamily="18" charset="0"/>
                <a:ea typeface="幼圆" pitchFamily="49" charset="-122"/>
              </a:rPr>
              <a:t>的节点</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④</a:t>
            </a:r>
            <a:r>
              <a:rPr kumimoji="1" lang="en-US" altLang="zh-CN" sz="2000">
                <a:latin typeface="Times New Roman" pitchFamily="18" charset="0"/>
                <a:ea typeface="幼圆" pitchFamily="49" charset="-122"/>
              </a:rPr>
              <a:t>IF h(n)&lt;h(nextn) THEN EXIT(FAIL);</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⑤n:=nextn</a:t>
            </a:r>
            <a:r>
              <a:rPr kumimoji="1" lang="zh-CN" altLang="en-US" sz="2000">
                <a:latin typeface="Times New Roman" pitchFamily="18" charset="0"/>
                <a:ea typeface="幼圆" pitchFamily="49" charset="-122"/>
              </a:rPr>
              <a:t>；</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⑥</a:t>
            </a:r>
            <a:r>
              <a:rPr kumimoji="1" lang="en-US" altLang="zh-CN" sz="2000">
                <a:latin typeface="Times New Roman" pitchFamily="18" charset="0"/>
                <a:ea typeface="幼圆" pitchFamily="49" charset="-122"/>
              </a:rPr>
              <a:t>GO LOOP</a:t>
            </a:r>
            <a:r>
              <a:rPr kumimoji="1" lang="zh-CN" altLang="en-US" sz="2000">
                <a:latin typeface="Times New Roman" pitchFamily="18" charset="0"/>
                <a:ea typeface="幼圆" pitchFamily="49" charset="-122"/>
              </a:rPr>
              <a:t>；</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显然如果将山顶作为目标，</a:t>
            </a:r>
            <a:r>
              <a:rPr kumimoji="1" lang="en-US" altLang="zh-CN" sz="2000">
                <a:latin typeface="Times New Roman" pitchFamily="18" charset="0"/>
                <a:ea typeface="幼圆" pitchFamily="49" charset="-122"/>
              </a:rPr>
              <a:t>h(n)</a:t>
            </a:r>
            <a:r>
              <a:rPr kumimoji="1" lang="zh-CN" altLang="en-US" sz="2000">
                <a:latin typeface="Times New Roman" pitchFamily="18" charset="0"/>
                <a:ea typeface="幼圆" pitchFamily="49" charset="-122"/>
              </a:rPr>
              <a:t>表示山顶与当前位置</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之间高度之差，则该算法相当于总是登向山顶，在单峰的条件下，必能到达山峰。 </a:t>
            </a:r>
          </a:p>
        </p:txBody>
      </p:sp>
      <p:pic>
        <p:nvPicPr>
          <p:cNvPr id="901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238" y="1477963"/>
            <a:ext cx="37385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圆角矩形 6"/>
          <p:cNvSpPr>
            <a:spLocks noChangeArrowheads="1"/>
          </p:cNvSpPr>
          <p:nvPr/>
        </p:nvSpPr>
        <p:spPr bwMode="auto">
          <a:xfrm>
            <a:off x="1100138" y="2714625"/>
            <a:ext cx="4452937" cy="1571625"/>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kumimoji="1" lang="zh-CN" altLang="en-US" sz="2000">
              <a:solidFill>
                <a:srgbClr val="FFFF61"/>
              </a:solidFill>
              <a:latin typeface="Tahoma" pitchFamily="34" charset="0"/>
              <a:ea typeface="宋体" pitchFamily="2" charset="-122"/>
            </a:endParaRPr>
          </a:p>
        </p:txBody>
      </p:sp>
      <p:sp>
        <p:nvSpPr>
          <p:cNvPr id="90117" name="Rectangle 8"/>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3"/>
          <p:cNvSpPr txBox="1">
            <a:spLocks noChangeArrowheads="1"/>
          </p:cNvSpPr>
          <p:nvPr/>
        </p:nvSpPr>
        <p:spPr bwMode="auto">
          <a:xfrm>
            <a:off x="1403350" y="1524000"/>
            <a:ext cx="433070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0000"/>
                </a:solidFill>
                <a:latin typeface="Times New Roman" pitchFamily="18" charset="0"/>
                <a:ea typeface="幼圆" pitchFamily="49" charset="-122"/>
              </a:rPr>
              <a:t>       3. </a:t>
            </a:r>
            <a:r>
              <a:rPr kumimoji="1" lang="zh-CN" altLang="en-US" sz="2000">
                <a:solidFill>
                  <a:srgbClr val="FF0000"/>
                </a:solidFill>
                <a:latin typeface="Times New Roman" pitchFamily="18" charset="0"/>
                <a:ea typeface="幼圆" pitchFamily="49" charset="-122"/>
              </a:rPr>
              <a:t>例</a:t>
            </a:r>
            <a:r>
              <a:rPr kumimoji="1" lang="en-US" altLang="zh-CN" sz="2000">
                <a:solidFill>
                  <a:srgbClr val="FF0000"/>
                </a:solidFill>
                <a:latin typeface="Times New Roman" pitchFamily="18" charset="0"/>
                <a:ea typeface="幼圆" pitchFamily="49" charset="-122"/>
              </a:rPr>
              <a:t>: </a:t>
            </a:r>
          </a:p>
          <a:p>
            <a:pPr algn="l" eaLnBrk="1" hangingPunct="1"/>
            <a:r>
              <a:rPr kumimoji="1" lang="en-US" altLang="zh-CN" sz="2000">
                <a:solidFill>
                  <a:srgbClr val="FF0000"/>
                </a:solidFill>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用局部择优搜索重排九宫问题</a:t>
            </a:r>
          </a:p>
          <a:p>
            <a:pPr algn="l" eaLnBrk="1" hangingPunct="1"/>
            <a:r>
              <a:rPr kumimoji="1" lang="zh-CN" altLang="en-US" sz="2000">
                <a:latin typeface="Times New Roman" pitchFamily="18" charset="0"/>
                <a:ea typeface="幼圆" pitchFamily="49" charset="-122"/>
              </a:rPr>
              <a:t>       定义估价函数</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h(n)</a:t>
            </a:r>
            <a:r>
              <a:rPr kumimoji="1" lang="zh-CN" altLang="en-US" sz="2000">
                <a:latin typeface="Times New Roman" pitchFamily="18" charset="0"/>
                <a:ea typeface="幼圆" pitchFamily="49" charset="-122"/>
              </a:rPr>
              <a:t>为：取节点</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与目标节点</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两个格局中位置不符合的将牌数目。</a:t>
            </a:r>
          </a:p>
          <a:p>
            <a:pPr algn="l" eaLnBrk="1" hangingPunct="1"/>
            <a:r>
              <a:rPr kumimoji="1" lang="zh-CN" altLang="en-US" sz="2000">
                <a:latin typeface="Times New Roman" pitchFamily="18" charset="0"/>
                <a:ea typeface="幼圆" pitchFamily="49" charset="-122"/>
              </a:rPr>
              <a:t>        搜索树如图所示，每一个节点的估价值标在节点旁。</a:t>
            </a:r>
          </a:p>
          <a:p>
            <a:pPr algn="l" eaLnBrk="1" hangingPunct="1"/>
            <a:r>
              <a:rPr kumimoji="1" lang="zh-CN" altLang="en-US" sz="2000">
                <a:latin typeface="Times New Roman" pitchFamily="18" charset="0"/>
                <a:ea typeface="幼圆" pitchFamily="49" charset="-122"/>
              </a:rPr>
              <a:t>        产生节点的总数</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不包括初始节点</a:t>
            </a:r>
            <a:r>
              <a:rPr kumimoji="1" lang="en-US" altLang="zh-CN" sz="2000">
                <a:latin typeface="Times New Roman" pitchFamily="18" charset="0"/>
                <a:ea typeface="幼圆" pitchFamily="49" charset="-122"/>
              </a:rPr>
              <a:t>)T</a:t>
            </a:r>
            <a:r>
              <a:rPr kumimoji="1" lang="zh-CN" altLang="en-US" sz="2000">
                <a:latin typeface="Times New Roman" pitchFamily="18" charset="0"/>
                <a:ea typeface="幼圆" pitchFamily="49" charset="-122"/>
              </a:rPr>
              <a:t>为</a:t>
            </a:r>
            <a:r>
              <a:rPr kumimoji="1" lang="en-US" altLang="zh-CN" sz="2000">
                <a:latin typeface="Times New Roman" pitchFamily="18" charset="0"/>
                <a:ea typeface="幼圆" pitchFamily="49" charset="-122"/>
              </a:rPr>
              <a:t>17</a:t>
            </a:r>
            <a:r>
              <a:rPr kumimoji="1" lang="zh-CN" altLang="en-US" sz="2000">
                <a:latin typeface="Times New Roman" pitchFamily="18" charset="0"/>
                <a:ea typeface="幼圆" pitchFamily="49" charset="-122"/>
              </a:rPr>
              <a:t>，深度</a:t>
            </a:r>
            <a:r>
              <a:rPr kumimoji="1" lang="en-US" altLang="zh-CN" sz="2000">
                <a:latin typeface="Times New Roman" pitchFamily="18" charset="0"/>
                <a:ea typeface="幼圆" pitchFamily="49" charset="-122"/>
              </a:rPr>
              <a:t>L</a:t>
            </a:r>
            <a:r>
              <a:rPr kumimoji="1" lang="zh-CN" altLang="en-US" sz="2000">
                <a:latin typeface="Times New Roman" pitchFamily="18" charset="0"/>
                <a:ea typeface="幼圆" pitchFamily="49" charset="-122"/>
              </a:rPr>
              <a:t>为</a:t>
            </a:r>
            <a:r>
              <a:rPr kumimoji="1" lang="en-US" altLang="zh-CN" sz="2000">
                <a:latin typeface="Times New Roman" pitchFamily="18" charset="0"/>
                <a:ea typeface="幼圆" pitchFamily="49" charset="-122"/>
              </a:rPr>
              <a:t>8</a:t>
            </a:r>
            <a:r>
              <a:rPr kumimoji="1" lang="zh-CN" altLang="en-US" sz="2000">
                <a:latin typeface="Times New Roman" pitchFamily="18" charset="0"/>
                <a:ea typeface="幼圆" pitchFamily="49" charset="-122"/>
              </a:rPr>
              <a:t>，搜索效率</a:t>
            </a:r>
            <a:r>
              <a:rPr kumimoji="1" lang="en-US" altLang="zh-CN" sz="2000">
                <a:latin typeface="Times New Roman" pitchFamily="18" charset="0"/>
                <a:ea typeface="幼圆" pitchFamily="49" charset="-122"/>
              </a:rPr>
              <a:t>P</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L/T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0.47</a:t>
            </a:r>
            <a:r>
              <a:rPr kumimoji="1" lang="zh-CN" altLang="en-US" sz="2000">
                <a:latin typeface="Times New Roman" pitchFamily="18" charset="0"/>
                <a:ea typeface="幼圆" pitchFamily="49" charset="-122"/>
              </a:rPr>
              <a:t>，可见搜索效率较高。</a:t>
            </a:r>
          </a:p>
        </p:txBody>
      </p:sp>
      <p:pic>
        <p:nvPicPr>
          <p:cNvPr id="9113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850" y="0"/>
            <a:ext cx="35560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
          <p:cNvSpPr txBox="1">
            <a:spLocks noChangeArrowheads="1"/>
          </p:cNvSpPr>
          <p:nvPr/>
        </p:nvSpPr>
        <p:spPr bwMode="auto">
          <a:xfrm>
            <a:off x="1403350" y="1524000"/>
            <a:ext cx="799465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000">
                <a:solidFill>
                  <a:srgbClr val="FF0000"/>
                </a:solidFill>
                <a:latin typeface="Times New Roman" pitchFamily="18" charset="0"/>
                <a:ea typeface="幼圆" pitchFamily="49" charset="-122"/>
              </a:rPr>
              <a:t>全局择优搜索</a:t>
            </a:r>
          </a:p>
          <a:p>
            <a:pPr algn="l" eaLnBrk="1" hangingPunct="1"/>
            <a:r>
              <a:rPr kumimoji="1" lang="zh-CN" altLang="en-US" sz="2000">
                <a:solidFill>
                  <a:srgbClr val="FF0000"/>
                </a:solidFill>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1</a:t>
            </a:r>
            <a:r>
              <a:rPr kumimoji="1" lang="zh-CN" altLang="en-US" sz="2000">
                <a:solidFill>
                  <a:srgbClr val="FF0000"/>
                </a:solidFill>
                <a:latin typeface="Times New Roman" pitchFamily="18" charset="0"/>
                <a:ea typeface="幼圆" pitchFamily="49" charset="-122"/>
              </a:rPr>
              <a:t>．概念</a:t>
            </a:r>
          </a:p>
          <a:p>
            <a:pPr algn="l" eaLnBrk="1" hangingPunct="1"/>
            <a:r>
              <a:rPr kumimoji="1" lang="zh-CN" altLang="en-US" sz="2000">
                <a:latin typeface="Times New Roman" pitchFamily="18" charset="0"/>
                <a:ea typeface="幼圆" pitchFamily="49" charset="-122"/>
              </a:rPr>
              <a:t>        全局择优搜索又称最好优先搜索和有序搜索。它避免爬山法的缺点，不是在局部节点中择优，而是在全部节点中择优。</a:t>
            </a:r>
          </a:p>
          <a:p>
            <a:pPr algn="l" eaLnBrk="1" hangingPunct="1"/>
            <a:r>
              <a:rPr kumimoji="1" lang="zh-CN" altLang="en-US" sz="2000">
                <a:latin typeface="Times New Roman" pitchFamily="18" charset="0"/>
                <a:ea typeface="幼圆" pitchFamily="49" charset="-122"/>
              </a:rPr>
              <a:t>        它在</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表中保留了所有己生成但尚未扩展的节点，并用评价函数</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对它们全部都进行估值。不管这个节点出现在搜索树的任何地方，都从中选出最优的节点进行扩展。</a:t>
            </a:r>
          </a:p>
          <a:p>
            <a:pPr algn="l" eaLnBrk="1" hangingPunct="1"/>
            <a:r>
              <a:rPr kumimoji="1" lang="zh-CN" altLang="en-US" sz="2000">
                <a:latin typeface="Times New Roman" pitchFamily="18" charset="0"/>
                <a:ea typeface="幼圆" pitchFamily="49" charset="-122"/>
              </a:rPr>
              <a:t>        最好优先搜索法比爬山法更有希望接近找到最佳解；但也不一定完备。原因在于评价函数</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的设计不一定是最佳的，按</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找出的最好解不一定是实际上的最佳解。</a:t>
            </a:r>
          </a:p>
        </p:txBody>
      </p:sp>
      <p:sp>
        <p:nvSpPr>
          <p:cNvPr id="92163"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a:buFont typeface="Wingdings" pitchFamily="2" charset="2"/>
              <a:buChar char="q"/>
            </a:pPr>
            <a:r>
              <a:rPr lang="zh-CN" altLang="en-US">
                <a:latin typeface="微软雅黑" pitchFamily="34" charset="-122"/>
                <a:ea typeface="微软雅黑" pitchFamily="34" charset="-122"/>
              </a:rPr>
              <a:t>1974年，</a:t>
            </a:r>
            <a:r>
              <a:rPr lang="en-US" altLang="zh-CN">
                <a:latin typeface="微软雅黑" pitchFamily="34" charset="-122"/>
                <a:ea typeface="微软雅黑" pitchFamily="34" charset="-122"/>
              </a:rPr>
              <a:t>Nilsson</a:t>
            </a:r>
            <a:r>
              <a:rPr lang="zh-CN" altLang="en-US">
                <a:latin typeface="微软雅黑" pitchFamily="34" charset="-122"/>
                <a:ea typeface="微软雅黑" pitchFamily="34" charset="-122"/>
              </a:rPr>
              <a:t>归纳出的</a:t>
            </a:r>
            <a:r>
              <a:rPr lang="en-US" altLang="zh-CN">
                <a:latin typeface="微软雅黑" pitchFamily="34" charset="-122"/>
                <a:ea typeface="微软雅黑" pitchFamily="34" charset="-122"/>
              </a:rPr>
              <a:t>AI</a:t>
            </a:r>
            <a:r>
              <a:rPr lang="zh-CN" altLang="zh-CN">
                <a:latin typeface="微软雅黑" pitchFamily="34" charset="-122"/>
                <a:ea typeface="微软雅黑" pitchFamily="34" charset="-122"/>
              </a:rPr>
              <a:t>研究的基本</a:t>
            </a:r>
            <a:r>
              <a:rPr lang="zh-CN" altLang="en-US">
                <a:latin typeface="微软雅黑" pitchFamily="34" charset="-122"/>
                <a:ea typeface="微软雅黑" pitchFamily="34" charset="-122"/>
              </a:rPr>
              <a:t>问题</a:t>
            </a:r>
          </a:p>
          <a:p>
            <a:pPr lvl="1"/>
            <a:r>
              <a:rPr lang="zh-CN" altLang="en-US" sz="2400">
                <a:latin typeface="微软雅黑" pitchFamily="34" charset="-122"/>
                <a:ea typeface="微软雅黑" pitchFamily="34" charset="-122"/>
              </a:rPr>
              <a:t>知识的模型化和表示</a:t>
            </a:r>
          </a:p>
          <a:p>
            <a:pPr lvl="1"/>
            <a:r>
              <a:rPr lang="zh-CN" altLang="en-US" sz="2400">
                <a:latin typeface="微软雅黑" pitchFamily="34" charset="-122"/>
                <a:ea typeface="微软雅黑" pitchFamily="34" charset="-122"/>
              </a:rPr>
              <a:t>常识性推理、演绎和问题解决</a:t>
            </a:r>
          </a:p>
          <a:p>
            <a:pPr lvl="1"/>
            <a:r>
              <a:rPr lang="zh-CN" altLang="en-US" sz="2400">
                <a:solidFill>
                  <a:srgbClr val="FF0000"/>
                </a:solidFill>
                <a:latin typeface="微软雅黑" pitchFamily="34" charset="-122"/>
                <a:ea typeface="微软雅黑" pitchFamily="34" charset="-122"/>
              </a:rPr>
              <a:t>启发式搜索</a:t>
            </a:r>
          </a:p>
          <a:p>
            <a:pPr lvl="1"/>
            <a:r>
              <a:rPr lang="zh-CN" altLang="en-US" sz="2400">
                <a:latin typeface="微软雅黑" pitchFamily="34" charset="-122"/>
                <a:ea typeface="微软雅黑" pitchFamily="34" charset="-122"/>
              </a:rPr>
              <a:t>人工智能系统和语言</a:t>
            </a:r>
          </a:p>
          <a:p>
            <a:pPr>
              <a:buFont typeface="Wingdings" pitchFamily="2" charset="2"/>
              <a:buChar char="q"/>
            </a:pPr>
            <a:r>
              <a:rPr lang="zh-CN" altLang="en-US">
                <a:latin typeface="微软雅黑" pitchFamily="34" charset="-122"/>
                <a:ea typeface="微软雅黑" pitchFamily="34" charset="-122"/>
              </a:rPr>
              <a:t>搜索是人工智能中的一个基本问题,是推理不可分割的一部分,直接关系到智能系统的性能和运行效率</a:t>
            </a:r>
          </a:p>
          <a:p>
            <a:pPr>
              <a:buFont typeface="Wingdings" pitchFamily="2" charset="2"/>
              <a:buChar char="q"/>
            </a:pPr>
            <a:r>
              <a:rPr lang="en-US" altLang="zh-CN">
                <a:latin typeface="微软雅黑" pitchFamily="34" charset="-122"/>
                <a:ea typeface="微软雅黑" pitchFamily="34" charset="-122"/>
              </a:rPr>
              <a:t>AI</a:t>
            </a:r>
            <a:r>
              <a:rPr lang="zh-CN" altLang="en-US">
                <a:latin typeface="微软雅黑" pitchFamily="34" charset="-122"/>
                <a:ea typeface="微软雅黑" pitchFamily="34" charset="-122"/>
              </a:rPr>
              <a:t>为什么要研究</a:t>
            </a:r>
            <a:r>
              <a:rPr lang="en-US" altLang="zh-CN">
                <a:latin typeface="微软雅黑" pitchFamily="34" charset="-122"/>
                <a:ea typeface="微软雅黑" pitchFamily="34" charset="-122"/>
              </a:rPr>
              <a:t>search?</a:t>
            </a:r>
          </a:p>
          <a:p>
            <a:pPr lvl="1"/>
            <a:r>
              <a:rPr lang="zh-CN" altLang="en-US">
                <a:latin typeface="微软雅黑" pitchFamily="34" charset="-122"/>
                <a:ea typeface="微软雅黑" pitchFamily="34" charset="-122"/>
              </a:rPr>
              <a:t>问题没有直接的解法;</a:t>
            </a:r>
          </a:p>
          <a:p>
            <a:pPr lvl="1"/>
            <a:r>
              <a:rPr lang="zh-CN" altLang="en-US">
                <a:latin typeface="微软雅黑" pitchFamily="34" charset="-122"/>
                <a:ea typeface="微软雅黑" pitchFamily="34" charset="-122"/>
              </a:rPr>
              <a:t>需要探索地求解;</a:t>
            </a:r>
          </a:p>
        </p:txBody>
      </p:sp>
      <p:sp>
        <p:nvSpPr>
          <p:cNvPr id="12291" name="Rectangle 5"/>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搜索策略概述</a:t>
            </a:r>
            <a:endParaRPr lang="zh-CN" altLang="en-US" sz="2000" b="0">
              <a:solidFill>
                <a:srgbClr val="FFFF61"/>
              </a:solidFill>
              <a:latin typeface="幼圆" pitchFamily="49" charset="-122"/>
              <a:ea typeface="幼圆" pitchFamily="49" charset="-122"/>
            </a:endParaRP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3"/>
          <p:cNvSpPr txBox="1">
            <a:spLocks noChangeArrowheads="1"/>
          </p:cNvSpPr>
          <p:nvPr/>
        </p:nvSpPr>
        <p:spPr bwMode="auto">
          <a:xfrm>
            <a:off x="1403350" y="1524000"/>
            <a:ext cx="79946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0000"/>
                </a:solidFill>
                <a:latin typeface="Times New Roman" pitchFamily="18" charset="0"/>
                <a:ea typeface="幼圆" pitchFamily="49" charset="-122"/>
              </a:rPr>
              <a:t>2. </a:t>
            </a:r>
            <a:r>
              <a:rPr kumimoji="1" lang="zh-CN" altLang="en-US" sz="2000">
                <a:solidFill>
                  <a:srgbClr val="FF0000"/>
                </a:solidFill>
                <a:latin typeface="Times New Roman" pitchFamily="18" charset="0"/>
                <a:ea typeface="幼圆" pitchFamily="49" charset="-122"/>
              </a:rPr>
              <a:t>全局择优搜索流程</a:t>
            </a:r>
          </a:p>
        </p:txBody>
      </p:sp>
      <p:pic>
        <p:nvPicPr>
          <p:cNvPr id="931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163" y="1446213"/>
            <a:ext cx="3252787"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3"/>
          <p:cNvSpPr txBox="1">
            <a:spLocks noChangeArrowheads="1"/>
          </p:cNvSpPr>
          <p:nvPr/>
        </p:nvSpPr>
        <p:spPr bwMode="auto">
          <a:xfrm>
            <a:off x="1403350" y="1524000"/>
            <a:ext cx="3392488"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FF0000"/>
                </a:solidFill>
                <a:latin typeface="Times New Roman" pitchFamily="18" charset="0"/>
                <a:ea typeface="幼圆" pitchFamily="49" charset="-122"/>
              </a:rPr>
              <a:t>3. </a:t>
            </a:r>
            <a:r>
              <a:rPr kumimoji="1" lang="zh-CN" altLang="en-US" sz="2000">
                <a:solidFill>
                  <a:srgbClr val="FF0000"/>
                </a:solidFill>
                <a:latin typeface="Times New Roman" pitchFamily="18" charset="0"/>
                <a:ea typeface="幼圆" pitchFamily="49" charset="-122"/>
              </a:rPr>
              <a:t>例：应用全局择优搜索法求解重排九宫问题</a:t>
            </a:r>
          </a:p>
          <a:p>
            <a:pPr algn="l" eaLnBrk="1" hangingPunct="1"/>
            <a:r>
              <a:rPr kumimoji="1" lang="zh-CN" altLang="en-US" sz="2000">
                <a:latin typeface="Times New Roman" pitchFamily="18" charset="0"/>
                <a:ea typeface="幼圆" pitchFamily="49" charset="-122"/>
              </a:rPr>
              <a:t>        将估价函数定义为</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d(n)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h(n)</a:t>
            </a:r>
          </a:p>
          <a:p>
            <a:pPr algn="l" eaLnBrk="1" hangingPunct="1"/>
            <a:r>
              <a:rPr kumimoji="1" lang="en-US" altLang="zh-CN" sz="2000">
                <a:latin typeface="Times New Roman" pitchFamily="18" charset="0"/>
                <a:ea typeface="幼圆" pitchFamily="49" charset="-122"/>
              </a:rPr>
              <a:t>        d(n)</a:t>
            </a:r>
            <a:r>
              <a:rPr kumimoji="1" lang="zh-CN" altLang="en-US" sz="2000">
                <a:latin typeface="Times New Roman" pitchFamily="18" charset="0"/>
                <a:ea typeface="幼圆" pitchFamily="49" charset="-122"/>
              </a:rPr>
              <a:t>为搜索深度，</a:t>
            </a:r>
            <a:r>
              <a:rPr kumimoji="1" lang="en-US" altLang="zh-CN" sz="2000">
                <a:latin typeface="Times New Roman" pitchFamily="18" charset="0"/>
                <a:ea typeface="幼圆" pitchFamily="49" charset="-122"/>
              </a:rPr>
              <a:t>h(n)</a:t>
            </a:r>
            <a:r>
              <a:rPr kumimoji="1" lang="zh-CN" altLang="en-US" sz="2000">
                <a:latin typeface="Times New Roman" pitchFamily="18" charset="0"/>
                <a:ea typeface="幼圆" pitchFamily="49" charset="-122"/>
              </a:rPr>
              <a:t>取节点</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与目标节点</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两个格局中位置不符合的将牌数目。</a:t>
            </a:r>
          </a:p>
          <a:p>
            <a:pPr algn="l" eaLnBrk="1" hangingPunct="1"/>
            <a:r>
              <a:rPr kumimoji="1" lang="zh-CN" altLang="en-US" sz="2000">
                <a:latin typeface="Times New Roman" pitchFamily="18" charset="0"/>
                <a:ea typeface="幼圆" pitchFamily="49" charset="-122"/>
              </a:rPr>
              <a:t>       搜索树如图所示，每一个节点的估价值也标在节点旁。</a:t>
            </a:r>
          </a:p>
          <a:p>
            <a:pPr algn="l" eaLnBrk="1" hangingPunct="1"/>
            <a:r>
              <a:rPr kumimoji="1" lang="zh-CN" altLang="en-US" sz="2000">
                <a:latin typeface="Times New Roman" pitchFamily="18" charset="0"/>
                <a:ea typeface="幼圆" pitchFamily="49" charset="-122"/>
              </a:rPr>
              <a:t>       只需</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步就搜索成功。由于</a:t>
            </a:r>
            <a:r>
              <a:rPr kumimoji="1" lang="en-US" altLang="zh-CN" sz="2000">
                <a:latin typeface="Times New Roman" pitchFamily="18" charset="0"/>
                <a:ea typeface="幼圆" pitchFamily="49" charset="-122"/>
              </a:rPr>
              <a:t>L</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10</a:t>
            </a:r>
            <a:r>
              <a:rPr kumimoji="1" lang="zh-CN" altLang="en-US" sz="2000">
                <a:latin typeface="Times New Roman" pitchFamily="18" charset="0"/>
                <a:ea typeface="幼圆" pitchFamily="49" charset="-122"/>
              </a:rPr>
              <a:t>，得搜索效率</a:t>
            </a:r>
            <a:r>
              <a:rPr kumimoji="1" lang="en-US" altLang="zh-CN" sz="2000">
                <a:latin typeface="Times New Roman" pitchFamily="18" charset="0"/>
                <a:ea typeface="幼圆" pitchFamily="49" charset="-122"/>
              </a:rPr>
              <a:t>P</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0.4</a:t>
            </a:r>
            <a:r>
              <a:rPr kumimoji="1" lang="zh-CN" altLang="en-US" sz="2000">
                <a:latin typeface="Times New Roman" pitchFamily="18" charset="0"/>
                <a:ea typeface="幼圆" pitchFamily="49" charset="-122"/>
              </a:rPr>
              <a:t>。</a:t>
            </a:r>
          </a:p>
        </p:txBody>
      </p:sp>
      <p:pic>
        <p:nvPicPr>
          <p:cNvPr id="942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025" y="1557338"/>
            <a:ext cx="442277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3"/>
          <p:cNvSpPr txBox="1">
            <a:spLocks noChangeArrowheads="1"/>
          </p:cNvSpPr>
          <p:nvPr/>
        </p:nvSpPr>
        <p:spPr bwMode="auto">
          <a:xfrm>
            <a:off x="1403350" y="1524000"/>
            <a:ext cx="7994650"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上述</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的定义方法并不是最理想的，因为</a:t>
            </a:r>
            <a:r>
              <a:rPr kumimoji="1" lang="en-US" altLang="zh-CN" sz="2000">
                <a:latin typeface="Times New Roman" pitchFamily="18" charset="0"/>
                <a:ea typeface="幼圆" pitchFamily="49" charset="-122"/>
              </a:rPr>
              <a:t>h(n)</a:t>
            </a:r>
            <a:r>
              <a:rPr kumimoji="1" lang="zh-CN" altLang="en-US" sz="2000">
                <a:latin typeface="Times New Roman" pitchFamily="18" charset="0"/>
                <a:ea typeface="幼圆" pitchFamily="49" charset="-122"/>
              </a:rPr>
              <a:t>并不能很好反映从</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节点变化到目标节点</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的难易程度。</a:t>
            </a:r>
          </a:p>
          <a:p>
            <a:pPr algn="l" eaLnBrk="1" hangingPunct="1"/>
            <a:r>
              <a:rPr kumimoji="1" lang="zh-CN" altLang="en-US" sz="2000">
                <a:latin typeface="Times New Roman" pitchFamily="18" charset="0"/>
                <a:ea typeface="幼圆" pitchFamily="49" charset="-122"/>
              </a:rPr>
              <a:t>        对于重排九宫问题，估价函数的一个较好的定义是：</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h(n)</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P(n)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3S(n)</a:t>
            </a:r>
          </a:p>
          <a:p>
            <a:pPr algn="l" eaLnBrk="1" hangingPunct="1"/>
            <a:r>
              <a:rPr kumimoji="1" lang="en-US" altLang="zh-CN" sz="2000">
                <a:latin typeface="Times New Roman" pitchFamily="18" charset="0"/>
                <a:ea typeface="幼圆" pitchFamily="49" charset="-122"/>
              </a:rPr>
              <a:t>        P(n)</a:t>
            </a:r>
            <a:r>
              <a:rPr kumimoji="1" lang="zh-CN" altLang="en-US" sz="2000">
                <a:latin typeface="Times New Roman" pitchFamily="18" charset="0"/>
                <a:ea typeface="幼圆" pitchFamily="49" charset="-122"/>
              </a:rPr>
              <a:t>是每个将牌离“家”</a:t>
            </a:r>
            <a:r>
              <a:rPr kumimoji="1" lang="en-US" altLang="zh-CN" sz="2000">
                <a:latin typeface="Times New Roman" pitchFamily="18" charset="0"/>
                <a:ea typeface="幼圆" pitchFamily="49" charset="-122"/>
              </a:rPr>
              <a:t>(Sg</a:t>
            </a:r>
            <a:r>
              <a:rPr kumimoji="1" lang="zh-CN" altLang="en-US" sz="2000">
                <a:latin typeface="Times New Roman" pitchFamily="18" charset="0"/>
                <a:ea typeface="幼圆" pitchFamily="49" charset="-122"/>
              </a:rPr>
              <a:t>格局中的位置</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最短距离的总和。如下图所示，</a:t>
            </a:r>
            <a:r>
              <a:rPr kumimoji="1" lang="en-US" altLang="zh-CN" sz="2000">
                <a:latin typeface="Times New Roman" pitchFamily="18" charset="0"/>
                <a:ea typeface="幼圆" pitchFamily="49" charset="-122"/>
              </a:rPr>
              <a:t>S0</a:t>
            </a:r>
            <a:r>
              <a:rPr kumimoji="1" lang="zh-CN" altLang="en-US" sz="2000">
                <a:latin typeface="Times New Roman" pitchFamily="18" charset="0"/>
                <a:ea typeface="幼圆" pitchFamily="49" charset="-122"/>
              </a:rPr>
              <a:t>格局</a:t>
            </a:r>
            <a:r>
              <a:rPr kumimoji="1" lang="en-US" altLang="zh-CN" sz="2000">
                <a:latin typeface="Times New Roman" pitchFamily="18" charset="0"/>
                <a:ea typeface="幼圆" pitchFamily="49" charset="-122"/>
              </a:rPr>
              <a:t>P(n)</a:t>
            </a:r>
            <a:r>
              <a:rPr kumimoji="1" lang="zh-CN" altLang="en-US" sz="2000">
                <a:latin typeface="Times New Roman" pitchFamily="18" charset="0"/>
                <a:ea typeface="幼圆" pitchFamily="49" charset="-122"/>
              </a:rPr>
              <a:t>得分为：</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S0</a:t>
            </a:r>
            <a:r>
              <a:rPr kumimoji="1" lang="zh-CN" altLang="en-US" sz="2000">
                <a:latin typeface="Times New Roman" pitchFamily="18" charset="0"/>
                <a:ea typeface="幼圆" pitchFamily="49" charset="-122"/>
              </a:rPr>
              <a:t>中的将牌：  </a:t>
            </a:r>
            <a:r>
              <a:rPr kumimoji="1" lang="en-US" altLang="zh-CN" sz="2000">
                <a:latin typeface="Times New Roman" pitchFamily="18" charset="0"/>
                <a:ea typeface="幼圆" pitchFamily="49" charset="-122"/>
              </a:rPr>
              <a:t>1   2   3   4   5   6   7   8</a:t>
            </a:r>
          </a:p>
          <a:p>
            <a:pPr algn="l" eaLnBrk="1" hangingPunct="1"/>
            <a:r>
              <a:rPr kumimoji="1" lang="en-US" altLang="zh-CN" sz="2000">
                <a:latin typeface="Times New Roman" pitchFamily="18" charset="0"/>
                <a:ea typeface="幼圆" pitchFamily="49" charset="-122"/>
              </a:rPr>
              <a:t>        P(S0)</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l</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l</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l</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0</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0</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0</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7(</a:t>
            </a:r>
            <a:r>
              <a:rPr kumimoji="1" lang="zh-CN" altLang="en-US" sz="2000">
                <a:latin typeface="Times New Roman" pitchFamily="18" charset="0"/>
                <a:ea typeface="幼圆" pitchFamily="49" charset="-122"/>
              </a:rPr>
              <a:t>分</a:t>
            </a:r>
            <a:r>
              <a:rPr kumimoji="1" lang="en-US" altLang="zh-CN" sz="2000">
                <a:latin typeface="Times New Roman" pitchFamily="18" charset="0"/>
                <a:ea typeface="幼圆" pitchFamily="49" charset="-122"/>
              </a:rPr>
              <a:t>)  </a:t>
            </a:r>
          </a:p>
        </p:txBody>
      </p:sp>
      <p:pic>
        <p:nvPicPr>
          <p:cNvPr id="952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4076700"/>
            <a:ext cx="4211637"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3"/>
          <p:cNvSpPr txBox="1">
            <a:spLocks noChangeArrowheads="1"/>
          </p:cNvSpPr>
          <p:nvPr/>
        </p:nvSpPr>
        <p:spPr bwMode="auto">
          <a:xfrm>
            <a:off x="1403350" y="1365250"/>
            <a:ext cx="7994650"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Times New Roman" pitchFamily="18" charset="0"/>
                <a:ea typeface="幼圆" pitchFamily="49" charset="-122"/>
              </a:rPr>
              <a:t>        S(n)</a:t>
            </a:r>
            <a:r>
              <a:rPr kumimoji="1" lang="zh-CN" altLang="en-US" sz="2000">
                <a:latin typeface="Times New Roman" pitchFamily="18" charset="0"/>
                <a:ea typeface="幼圆" pitchFamily="49" charset="-122"/>
              </a:rPr>
              <a:t>是这样来计算的：沿着周围那些非中心方格上依顺时针方向检查</a:t>
            </a:r>
            <a:r>
              <a:rPr kumimoji="1" lang="en-US" altLang="zh-CN" sz="2000">
                <a:latin typeface="Times New Roman" pitchFamily="18" charset="0"/>
                <a:ea typeface="幼圆" pitchFamily="49" charset="-122"/>
              </a:rPr>
              <a:t>n</a:t>
            </a:r>
            <a:r>
              <a:rPr kumimoji="1" lang="zh-CN" altLang="en-US" sz="2000">
                <a:latin typeface="Times New Roman" pitchFamily="18" charset="0"/>
                <a:ea typeface="幼圆" pitchFamily="49" charset="-122"/>
              </a:rPr>
              <a:t>格局中的每一个将牌，如果其后紧跟着的将牌正好是目标格局中该将牌的后续者的话，该将牌得</a:t>
            </a:r>
            <a:r>
              <a:rPr kumimoji="1" lang="en-US" altLang="zh-CN" sz="2000">
                <a:latin typeface="Times New Roman" pitchFamily="18" charset="0"/>
                <a:ea typeface="幼圆" pitchFamily="49" charset="-122"/>
              </a:rPr>
              <a:t>0</a:t>
            </a:r>
            <a:r>
              <a:rPr kumimoji="1" lang="zh-CN" altLang="en-US" sz="2000">
                <a:latin typeface="Times New Roman" pitchFamily="18" charset="0"/>
                <a:ea typeface="幼圆" pitchFamily="49" charset="-122"/>
              </a:rPr>
              <a:t>分，否则得</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分，在正中方格中的将牌得</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分。</a:t>
            </a: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r>
              <a:rPr kumimoji="1" lang="zh-CN" altLang="en-US" sz="2000">
                <a:latin typeface="Times New Roman" pitchFamily="18" charset="0"/>
                <a:ea typeface="幼圆" pitchFamily="49" charset="-122"/>
              </a:rPr>
              <a:t>        所有将牌得分之和为</a:t>
            </a:r>
            <a:r>
              <a:rPr kumimoji="1" lang="en-US" altLang="zh-CN" sz="2000">
                <a:latin typeface="Times New Roman" pitchFamily="18" charset="0"/>
                <a:ea typeface="幼圆" pitchFamily="49" charset="-122"/>
              </a:rPr>
              <a:t>S(n)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S0</a:t>
            </a:r>
            <a:r>
              <a:rPr kumimoji="1" lang="zh-CN" altLang="en-US" sz="2000">
                <a:latin typeface="Times New Roman" pitchFamily="18" charset="0"/>
                <a:ea typeface="幼圆" pitchFamily="49" charset="-122"/>
              </a:rPr>
              <a:t>格局</a:t>
            </a:r>
            <a:r>
              <a:rPr kumimoji="1" lang="en-US" altLang="zh-CN" sz="2000">
                <a:latin typeface="Times New Roman" pitchFamily="18" charset="0"/>
                <a:ea typeface="幼圆" pitchFamily="49" charset="-122"/>
              </a:rPr>
              <a:t>S(S0)</a:t>
            </a:r>
            <a:r>
              <a:rPr kumimoji="1" lang="zh-CN" altLang="en-US" sz="2000">
                <a:latin typeface="Times New Roman" pitchFamily="18" charset="0"/>
                <a:ea typeface="幼圆" pitchFamily="49" charset="-122"/>
              </a:rPr>
              <a:t>得分为：</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S0</a:t>
            </a:r>
            <a:r>
              <a:rPr kumimoji="1" lang="zh-CN" altLang="en-US" sz="2000">
                <a:latin typeface="Times New Roman" pitchFamily="18" charset="0"/>
                <a:ea typeface="幼圆" pitchFamily="49" charset="-122"/>
              </a:rPr>
              <a:t>中的将牌：    </a:t>
            </a:r>
            <a:r>
              <a:rPr kumimoji="1" lang="en-US" altLang="zh-CN" sz="2000">
                <a:latin typeface="Times New Roman" pitchFamily="18" charset="0"/>
                <a:ea typeface="幼圆" pitchFamily="49" charset="-122"/>
              </a:rPr>
              <a:t>1  2   3   4   5   6   7   8</a:t>
            </a:r>
          </a:p>
          <a:p>
            <a:pPr algn="l" eaLnBrk="1" hangingPunct="1"/>
            <a:r>
              <a:rPr kumimoji="1" lang="en-US" altLang="zh-CN" sz="2000">
                <a:latin typeface="Times New Roman" pitchFamily="18" charset="0"/>
                <a:ea typeface="幼圆" pitchFamily="49" charset="-122"/>
              </a:rPr>
              <a:t>        S(S0)</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2+ 2</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2 + l + 0 + 0 + 2 + 0</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9(</a:t>
            </a:r>
            <a:r>
              <a:rPr kumimoji="1" lang="zh-CN" altLang="en-US" sz="2000">
                <a:latin typeface="Times New Roman" pitchFamily="18" charset="0"/>
                <a:ea typeface="幼圆" pitchFamily="49" charset="-122"/>
              </a:rPr>
              <a:t>分</a:t>
            </a:r>
            <a:r>
              <a:rPr kumimoji="1" lang="en-US" altLang="zh-CN" sz="2000">
                <a:latin typeface="Times New Roman" pitchFamily="18" charset="0"/>
                <a:ea typeface="幼圆" pitchFamily="49" charset="-122"/>
              </a:rPr>
              <a:t>)</a:t>
            </a:r>
          </a:p>
          <a:p>
            <a:pPr algn="l" eaLnBrk="1" hangingPunct="1"/>
            <a:r>
              <a:rPr kumimoji="1" lang="zh-CN" altLang="en-US" sz="2000">
                <a:latin typeface="Times New Roman" pitchFamily="18" charset="0"/>
                <a:ea typeface="幼圆" pitchFamily="49" charset="-122"/>
              </a:rPr>
              <a:t>所以  </a:t>
            </a:r>
            <a:r>
              <a:rPr kumimoji="1" lang="en-US" altLang="zh-CN" sz="2000">
                <a:latin typeface="Times New Roman" pitchFamily="18" charset="0"/>
                <a:ea typeface="幼圆" pitchFamily="49" charset="-122"/>
              </a:rPr>
              <a:t>h(S0) </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P(S0)</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3S(S0)</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7</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3 </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 9</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34(</a:t>
            </a:r>
            <a:r>
              <a:rPr kumimoji="1" lang="zh-CN" altLang="en-US" sz="2000">
                <a:latin typeface="Times New Roman" pitchFamily="18" charset="0"/>
                <a:ea typeface="幼圆" pitchFamily="49" charset="-122"/>
              </a:rPr>
              <a:t>分</a:t>
            </a:r>
            <a:r>
              <a:rPr kumimoji="1" lang="en-US" altLang="zh-CN" sz="2000">
                <a:latin typeface="Times New Roman" pitchFamily="18" charset="0"/>
                <a:ea typeface="幼圆" pitchFamily="49" charset="-122"/>
              </a:rPr>
              <a:t>)</a:t>
            </a:r>
          </a:p>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在更一般的情况下，估价函数可取以下形式：</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f(n)</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g(n)</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W </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 h(n)</a:t>
            </a:r>
          </a:p>
          <a:p>
            <a:pPr algn="l" eaLnBrk="1" hangingPunct="1"/>
            <a:r>
              <a:rPr kumimoji="1" lang="en-US" altLang="zh-CN" sz="2000">
                <a:latin typeface="Times New Roman" pitchFamily="18" charset="0"/>
                <a:ea typeface="幼圆" pitchFamily="49" charset="-122"/>
              </a:rPr>
              <a:t>       W</a:t>
            </a:r>
            <a:r>
              <a:rPr kumimoji="1" lang="zh-CN" altLang="en-US" sz="2000">
                <a:latin typeface="Times New Roman" pitchFamily="18" charset="0"/>
                <a:ea typeface="幼圆" pitchFamily="49" charset="-122"/>
              </a:rPr>
              <a:t>是一个起调整作用的正实数。</a:t>
            </a:r>
            <a:r>
              <a:rPr kumimoji="1" lang="en-US" altLang="zh-CN" sz="2000">
                <a:latin typeface="Times New Roman" pitchFamily="18" charset="0"/>
                <a:ea typeface="幼圆" pitchFamily="49" charset="-122"/>
              </a:rPr>
              <a:t>W</a:t>
            </a:r>
            <a:r>
              <a:rPr kumimoji="1" lang="zh-CN" altLang="en-US" sz="2000">
                <a:latin typeface="Times New Roman" pitchFamily="18" charset="0"/>
                <a:ea typeface="幼圆" pitchFamily="49" charset="-122"/>
              </a:rPr>
              <a:t>提高则强调启发信息的作用，</a:t>
            </a:r>
            <a:r>
              <a:rPr kumimoji="1" lang="en-US" altLang="zh-CN" sz="2000">
                <a:latin typeface="Times New Roman" pitchFamily="18" charset="0"/>
                <a:ea typeface="幼圆" pitchFamily="49" charset="-122"/>
              </a:rPr>
              <a:t>W</a:t>
            </a:r>
            <a:r>
              <a:rPr kumimoji="1" lang="zh-CN" altLang="en-US" sz="2000">
                <a:latin typeface="Times New Roman" pitchFamily="18" charset="0"/>
                <a:ea typeface="幼圆" pitchFamily="49" charset="-122"/>
              </a:rPr>
              <a:t>降低则强调先宽度搜索向后纵深的搜索趋势。经验表明，</a:t>
            </a:r>
            <a:r>
              <a:rPr kumimoji="1" lang="en-US" altLang="zh-CN" sz="2000">
                <a:latin typeface="Times New Roman" pitchFamily="18" charset="0"/>
                <a:ea typeface="幼圆" pitchFamily="49" charset="-122"/>
              </a:rPr>
              <a:t>W</a:t>
            </a:r>
            <a:r>
              <a:rPr kumimoji="1" lang="zh-CN" altLang="en-US" sz="2000">
                <a:latin typeface="Times New Roman" pitchFamily="18" charset="0"/>
                <a:ea typeface="幼圆" pitchFamily="49" charset="-122"/>
              </a:rPr>
              <a:t>值与树的深度成反比时可以提高搜索效率。</a:t>
            </a:r>
          </a:p>
        </p:txBody>
      </p:sp>
      <p:pic>
        <p:nvPicPr>
          <p:cNvPr id="962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352675"/>
            <a:ext cx="33543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启发式搜索</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123" name="Rectangle 3"/>
          <p:cNvSpPr>
            <a:spLocks noGrp="1" noChangeArrowheads="1"/>
          </p:cNvSpPr>
          <p:nvPr>
            <p:ph type="body" idx="1"/>
          </p:nvPr>
        </p:nvSpPr>
        <p:spPr/>
        <p:txBody>
          <a:bodyPr/>
          <a:lstStyle/>
          <a:p>
            <a:pPr marL="609600" indent="-609600">
              <a:buFont typeface="Wingdings" pitchFamily="2" charset="2"/>
              <a:buChar char="q"/>
            </a:pPr>
            <a:r>
              <a:rPr lang="zh-CN" altLang="en-US" sz="2000">
                <a:latin typeface="Times New Roman" pitchFamily="18" charset="0"/>
                <a:ea typeface="幼圆" pitchFamily="49" charset="-122"/>
              </a:rPr>
              <a:t>将状态空间一般搜索过程进行如下的限制,就是</a:t>
            </a:r>
            <a:r>
              <a:rPr lang="en-US" altLang="zh-CN" sz="2000">
                <a:latin typeface="Times New Roman" pitchFamily="18" charset="0"/>
                <a:ea typeface="幼圆" pitchFamily="49" charset="-122"/>
              </a:rPr>
              <a:t>A*</a:t>
            </a:r>
            <a:r>
              <a:rPr lang="zh-CN" altLang="zh-CN" sz="2000">
                <a:latin typeface="Times New Roman" pitchFamily="18" charset="0"/>
                <a:ea typeface="幼圆" pitchFamily="49" charset="-122"/>
              </a:rPr>
              <a:t>算法</a:t>
            </a:r>
            <a:endParaRPr lang="zh-CN" altLang="en-US" sz="2000">
              <a:latin typeface="Times New Roman" pitchFamily="18" charset="0"/>
              <a:ea typeface="幼圆" pitchFamily="49" charset="-122"/>
            </a:endParaRPr>
          </a:p>
          <a:p>
            <a:pPr marL="990600" lvl="1" indent="-533400">
              <a:buFontTx/>
              <a:buAutoNum type="arabicParenR"/>
            </a:pPr>
            <a:r>
              <a:rPr lang="zh-CN" altLang="en-US">
                <a:latin typeface="Times New Roman" pitchFamily="18" charset="0"/>
                <a:ea typeface="幼圆" pitchFamily="49" charset="-122"/>
              </a:rPr>
              <a:t>把</a:t>
            </a:r>
            <a:r>
              <a:rPr lang="en-US" altLang="zh-CN">
                <a:latin typeface="Times New Roman" pitchFamily="18" charset="0"/>
                <a:ea typeface="幼圆" pitchFamily="49" charset="-122"/>
              </a:rPr>
              <a:t>OPEN</a:t>
            </a:r>
            <a:r>
              <a:rPr lang="zh-CN" altLang="zh-CN">
                <a:latin typeface="Times New Roman" pitchFamily="18" charset="0"/>
                <a:ea typeface="幼圆" pitchFamily="49" charset="-122"/>
              </a:rPr>
              <a:t>表中的节点按估价函数</a:t>
            </a:r>
          </a:p>
          <a:p>
            <a:pPr marL="1371600" lvl="2" indent="-457200">
              <a:buFontTx/>
              <a:buNone/>
            </a:pPr>
            <a:r>
              <a:rPr lang="zh-CN" altLang="zh-CN" sz="2000">
                <a:latin typeface="Times New Roman" pitchFamily="18" charset="0"/>
                <a:ea typeface="幼圆" pitchFamily="49" charset="-122"/>
              </a:rPr>
              <a:t>                     f(x) = g(x) + h(x)</a:t>
            </a:r>
          </a:p>
          <a:p>
            <a:pPr marL="1371600" lvl="2" indent="-457200">
              <a:buFontTx/>
              <a:buNone/>
            </a:pPr>
            <a:r>
              <a:rPr lang="zh-CN" altLang="zh-CN" sz="2000">
                <a:latin typeface="Times New Roman" pitchFamily="18" charset="0"/>
                <a:ea typeface="幼圆" pitchFamily="49" charset="-122"/>
              </a:rPr>
              <a:t>的值从小到大进行排序</a:t>
            </a:r>
            <a:endParaRPr lang="zh-CN" altLang="en-US" sz="2000">
              <a:latin typeface="Times New Roman" pitchFamily="18" charset="0"/>
              <a:ea typeface="幼圆" pitchFamily="49" charset="-122"/>
            </a:endParaRPr>
          </a:p>
          <a:p>
            <a:pPr marL="990600" lvl="1" indent="-533400">
              <a:buFontTx/>
              <a:buAutoNum type="arabicParenR"/>
            </a:pPr>
            <a:r>
              <a:rPr lang="en-US" altLang="zh-CN">
                <a:latin typeface="Times New Roman" pitchFamily="18" charset="0"/>
                <a:ea typeface="幼圆" pitchFamily="49" charset="-122"/>
              </a:rPr>
              <a:t>g(x)</a:t>
            </a:r>
            <a:r>
              <a:rPr lang="zh-CN" altLang="en-US">
                <a:latin typeface="Times New Roman" pitchFamily="18" charset="0"/>
                <a:ea typeface="幼圆" pitchFamily="49" charset="-122"/>
              </a:rPr>
              <a:t>是对</a:t>
            </a:r>
            <a:r>
              <a:rPr lang="en-US" altLang="zh-CN">
                <a:latin typeface="Times New Roman" pitchFamily="18" charset="0"/>
                <a:ea typeface="幼圆" pitchFamily="49" charset="-122"/>
              </a:rPr>
              <a:t>g*(x)</a:t>
            </a:r>
            <a:r>
              <a:rPr lang="zh-CN" altLang="zh-CN">
                <a:latin typeface="Times New Roman" pitchFamily="18" charset="0"/>
                <a:ea typeface="幼圆" pitchFamily="49" charset="-122"/>
              </a:rPr>
              <a:t>的估价,</a:t>
            </a:r>
            <a:r>
              <a:rPr lang="en-US" altLang="zh-CN">
                <a:latin typeface="Times New Roman" pitchFamily="18" charset="0"/>
                <a:ea typeface="幼圆" pitchFamily="49" charset="-122"/>
              </a:rPr>
              <a:t>g(x)&gt;0</a:t>
            </a:r>
          </a:p>
          <a:p>
            <a:pPr marL="990600" lvl="1" indent="-533400">
              <a:buFontTx/>
              <a:buAutoNum type="arabicParenR"/>
            </a:pPr>
            <a:r>
              <a:rPr lang="en-US" altLang="zh-CN">
                <a:latin typeface="Times New Roman" pitchFamily="18" charset="0"/>
                <a:ea typeface="幼圆" pitchFamily="49" charset="-122"/>
              </a:rPr>
              <a:t>h(x)</a:t>
            </a:r>
            <a:r>
              <a:rPr lang="zh-CN" altLang="zh-CN">
                <a:latin typeface="Times New Roman" pitchFamily="18" charset="0"/>
                <a:ea typeface="幼圆" pitchFamily="49" charset="-122"/>
              </a:rPr>
              <a:t>是</a:t>
            </a:r>
            <a:r>
              <a:rPr lang="en-US" altLang="zh-CN">
                <a:latin typeface="Times New Roman" pitchFamily="18" charset="0"/>
                <a:ea typeface="幼圆" pitchFamily="49" charset="-122"/>
              </a:rPr>
              <a:t>h*(x)</a:t>
            </a:r>
            <a:r>
              <a:rPr lang="zh-CN" altLang="zh-CN">
                <a:latin typeface="Times New Roman" pitchFamily="18" charset="0"/>
                <a:ea typeface="幼圆" pitchFamily="49" charset="-122"/>
              </a:rPr>
              <a:t>的下界,即对所有的</a:t>
            </a:r>
            <a:r>
              <a:rPr lang="en-US" altLang="zh-CN">
                <a:latin typeface="Times New Roman" pitchFamily="18" charset="0"/>
                <a:ea typeface="幼圆" pitchFamily="49" charset="-122"/>
              </a:rPr>
              <a:t>x,  h(x)&lt;=h*(x)</a:t>
            </a:r>
          </a:p>
          <a:p>
            <a:pPr marL="990600" lvl="1" indent="-533400">
              <a:buFontTx/>
              <a:buNone/>
            </a:pPr>
            <a:endParaRPr lang="en-US" altLang="zh-CN">
              <a:latin typeface="Times New Roman" pitchFamily="18" charset="0"/>
              <a:ea typeface="幼圆" pitchFamily="49" charset="-122"/>
            </a:endParaRPr>
          </a:p>
          <a:p>
            <a:pPr marL="990600" lvl="1" indent="-533400">
              <a:buFontTx/>
              <a:buNone/>
            </a:pPr>
            <a:r>
              <a:rPr lang="zh-CN" altLang="en-US">
                <a:latin typeface="Times New Roman" pitchFamily="18" charset="0"/>
                <a:ea typeface="幼圆" pitchFamily="49" charset="-122"/>
              </a:rPr>
              <a:t>其中:</a:t>
            </a:r>
          </a:p>
          <a:p>
            <a:pPr marL="990600" lvl="1" indent="-533400">
              <a:buFontTx/>
              <a:buNone/>
            </a:pPr>
            <a:r>
              <a:rPr lang="zh-CN" altLang="en-US">
                <a:latin typeface="Times New Roman" pitchFamily="18" charset="0"/>
                <a:ea typeface="幼圆" pitchFamily="49" charset="-122"/>
              </a:rPr>
              <a:t>         </a:t>
            </a:r>
            <a:r>
              <a:rPr lang="en-US" altLang="zh-CN">
                <a:latin typeface="Times New Roman" pitchFamily="18" charset="0"/>
                <a:ea typeface="幼圆" pitchFamily="49" charset="-122"/>
              </a:rPr>
              <a:t>g*(x)</a:t>
            </a:r>
            <a:r>
              <a:rPr lang="zh-CN" altLang="zh-CN">
                <a:latin typeface="Times New Roman" pitchFamily="18" charset="0"/>
                <a:ea typeface="幼圆" pitchFamily="49" charset="-122"/>
              </a:rPr>
              <a:t>是从初始节点</a:t>
            </a:r>
            <a:r>
              <a:rPr lang="en-US" altLang="zh-CN">
                <a:latin typeface="Times New Roman" pitchFamily="18" charset="0"/>
                <a:ea typeface="幼圆" pitchFamily="49" charset="-122"/>
              </a:rPr>
              <a:t>S</a:t>
            </a:r>
            <a:r>
              <a:rPr lang="en-US" altLang="zh-CN" baseline="-25000">
                <a:latin typeface="Times New Roman" pitchFamily="18" charset="0"/>
                <a:ea typeface="幼圆" pitchFamily="49" charset="-122"/>
              </a:rPr>
              <a:t>0</a:t>
            </a:r>
            <a:r>
              <a:rPr lang="zh-CN" altLang="zh-CN">
                <a:latin typeface="Times New Roman" pitchFamily="18" charset="0"/>
                <a:ea typeface="幼圆" pitchFamily="49" charset="-122"/>
              </a:rPr>
              <a:t>到节点</a:t>
            </a:r>
            <a:r>
              <a:rPr lang="en-US" altLang="zh-CN">
                <a:latin typeface="Times New Roman" pitchFamily="18" charset="0"/>
                <a:ea typeface="幼圆" pitchFamily="49" charset="-122"/>
              </a:rPr>
              <a:t>x</a:t>
            </a:r>
            <a:r>
              <a:rPr lang="zh-CN" altLang="zh-CN">
                <a:latin typeface="Times New Roman" pitchFamily="18" charset="0"/>
                <a:ea typeface="幼圆" pitchFamily="49" charset="-122"/>
              </a:rPr>
              <a:t>的最小代价</a:t>
            </a:r>
          </a:p>
          <a:p>
            <a:pPr marL="990600" lvl="1" indent="-533400">
              <a:buFontTx/>
              <a:buNone/>
            </a:pPr>
            <a:r>
              <a:rPr lang="zh-CN" altLang="zh-CN">
                <a:latin typeface="Times New Roman" pitchFamily="18" charset="0"/>
                <a:ea typeface="幼圆" pitchFamily="49" charset="-122"/>
              </a:rPr>
              <a:t>         </a:t>
            </a:r>
            <a:r>
              <a:rPr lang="en-US" altLang="zh-CN">
                <a:latin typeface="Times New Roman" pitchFamily="18" charset="0"/>
                <a:ea typeface="幼圆" pitchFamily="49" charset="-122"/>
              </a:rPr>
              <a:t>h*(x)</a:t>
            </a:r>
            <a:r>
              <a:rPr lang="zh-CN" altLang="zh-CN">
                <a:latin typeface="Times New Roman" pitchFamily="18" charset="0"/>
                <a:ea typeface="幼圆" pitchFamily="49" charset="-122"/>
              </a:rPr>
              <a:t>是从节点</a:t>
            </a:r>
            <a:r>
              <a:rPr lang="en-US" altLang="zh-CN">
                <a:latin typeface="Times New Roman" pitchFamily="18" charset="0"/>
                <a:ea typeface="幼圆" pitchFamily="49" charset="-122"/>
              </a:rPr>
              <a:t>x</a:t>
            </a:r>
            <a:r>
              <a:rPr lang="zh-CN" altLang="zh-CN">
                <a:latin typeface="Times New Roman" pitchFamily="18" charset="0"/>
                <a:ea typeface="幼圆" pitchFamily="49" charset="-122"/>
              </a:rPr>
              <a:t>到目标节点的最小代价,若有多个目标节点,则为</a:t>
            </a:r>
          </a:p>
          <a:p>
            <a:pPr marL="990600" lvl="1" indent="-533400">
              <a:buFontTx/>
              <a:buNone/>
            </a:pPr>
            <a:r>
              <a:rPr lang="zh-CN" altLang="zh-CN">
                <a:latin typeface="Times New Roman" pitchFamily="18" charset="0"/>
                <a:ea typeface="幼圆" pitchFamily="49" charset="-122"/>
              </a:rPr>
              <a:t>                  其中最小的一个</a:t>
            </a:r>
            <a:endParaRPr lang="zh-CN" altLang="en-US">
              <a:latin typeface="Times New Roman" pitchFamily="18" charset="0"/>
              <a:ea typeface="幼圆" pitchFamily="49" charset="-122"/>
            </a:endParaRPr>
          </a:p>
        </p:txBody>
      </p:sp>
      <p:sp>
        <p:nvSpPr>
          <p:cNvPr id="97283" name="Rectangle 4"/>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en-US" altLang="zh-CN" sz="4000">
                <a:solidFill>
                  <a:schemeClr val="tx2"/>
                </a:solidFill>
                <a:latin typeface="微软雅黑" pitchFamily="34" charset="-122"/>
              </a:rPr>
              <a:t>A*</a:t>
            </a:r>
            <a:r>
              <a:rPr lang="zh-CN" altLang="zh-CN" sz="4000">
                <a:solidFill>
                  <a:schemeClr val="tx2"/>
                </a:solidFill>
                <a:latin typeface="微软雅黑" pitchFamily="34" charset="-122"/>
              </a:rPr>
              <a:t>算法</a:t>
            </a:r>
            <a:endParaRPr lang="zh-CN" altLang="en-US" sz="4000">
              <a:solidFill>
                <a:schemeClr val="tx2"/>
              </a:solidFill>
              <a:latin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9123">
                                            <p:txEl>
                                              <p:pRg st="0" end="0"/>
                                            </p:txEl>
                                          </p:spTgt>
                                        </p:tgtEl>
                                        <p:attrNameLst>
                                          <p:attrName>style.visibility</p:attrName>
                                        </p:attrNameLst>
                                      </p:cBhvr>
                                      <p:to>
                                        <p:strVal val="visible"/>
                                      </p:to>
                                    </p:set>
                                    <p:animEffect transition="in" filter="wipe(up)">
                                      <p:cBhvr>
                                        <p:cTn id="7" dur="500"/>
                                        <p:tgtEl>
                                          <p:spTgt spid="102912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29123">
                                            <p:txEl>
                                              <p:pRg st="1" end="1"/>
                                            </p:txEl>
                                          </p:spTgt>
                                        </p:tgtEl>
                                        <p:attrNameLst>
                                          <p:attrName>style.visibility</p:attrName>
                                        </p:attrNameLst>
                                      </p:cBhvr>
                                      <p:to>
                                        <p:strVal val="visible"/>
                                      </p:to>
                                    </p:set>
                                    <p:animEffect transition="in" filter="wipe(up)">
                                      <p:cBhvr>
                                        <p:cTn id="10" dur="500"/>
                                        <p:tgtEl>
                                          <p:spTgt spid="102912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29123">
                                            <p:txEl>
                                              <p:pRg st="2" end="2"/>
                                            </p:txEl>
                                          </p:spTgt>
                                        </p:tgtEl>
                                        <p:attrNameLst>
                                          <p:attrName>style.visibility</p:attrName>
                                        </p:attrNameLst>
                                      </p:cBhvr>
                                      <p:to>
                                        <p:strVal val="visible"/>
                                      </p:to>
                                    </p:set>
                                    <p:animEffect transition="in" filter="wipe(up)">
                                      <p:cBhvr>
                                        <p:cTn id="13" dur="500"/>
                                        <p:tgtEl>
                                          <p:spTgt spid="102912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29123">
                                            <p:txEl>
                                              <p:pRg st="3" end="3"/>
                                            </p:txEl>
                                          </p:spTgt>
                                        </p:tgtEl>
                                        <p:attrNameLst>
                                          <p:attrName>style.visibility</p:attrName>
                                        </p:attrNameLst>
                                      </p:cBhvr>
                                      <p:to>
                                        <p:strVal val="visible"/>
                                      </p:to>
                                    </p:set>
                                    <p:animEffect transition="in" filter="wipe(up)">
                                      <p:cBhvr>
                                        <p:cTn id="16" dur="500"/>
                                        <p:tgtEl>
                                          <p:spTgt spid="102912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29123">
                                            <p:txEl>
                                              <p:pRg st="4" end="4"/>
                                            </p:txEl>
                                          </p:spTgt>
                                        </p:tgtEl>
                                        <p:attrNameLst>
                                          <p:attrName>style.visibility</p:attrName>
                                        </p:attrNameLst>
                                      </p:cBhvr>
                                      <p:to>
                                        <p:strVal val="visible"/>
                                      </p:to>
                                    </p:set>
                                    <p:animEffect transition="in" filter="wipe(up)">
                                      <p:cBhvr>
                                        <p:cTn id="19" dur="500"/>
                                        <p:tgtEl>
                                          <p:spTgt spid="102912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029123">
                                            <p:txEl>
                                              <p:pRg st="5" end="5"/>
                                            </p:txEl>
                                          </p:spTgt>
                                        </p:tgtEl>
                                        <p:attrNameLst>
                                          <p:attrName>style.visibility</p:attrName>
                                        </p:attrNameLst>
                                      </p:cBhvr>
                                      <p:to>
                                        <p:strVal val="visible"/>
                                      </p:to>
                                    </p:set>
                                    <p:animEffect transition="in" filter="wipe(up)">
                                      <p:cBhvr>
                                        <p:cTn id="22" dur="500"/>
                                        <p:tgtEl>
                                          <p:spTgt spid="102912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029123">
                                            <p:txEl>
                                              <p:pRg st="7" end="7"/>
                                            </p:txEl>
                                          </p:spTgt>
                                        </p:tgtEl>
                                        <p:attrNameLst>
                                          <p:attrName>style.visibility</p:attrName>
                                        </p:attrNameLst>
                                      </p:cBhvr>
                                      <p:to>
                                        <p:strVal val="visible"/>
                                      </p:to>
                                    </p:set>
                                    <p:animEffect transition="in" filter="wipe(up)">
                                      <p:cBhvr>
                                        <p:cTn id="25" dur="500"/>
                                        <p:tgtEl>
                                          <p:spTgt spid="1029123">
                                            <p:txEl>
                                              <p:pRg st="7" end="7"/>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029123">
                                            <p:txEl>
                                              <p:pRg st="8" end="8"/>
                                            </p:txEl>
                                          </p:spTgt>
                                        </p:tgtEl>
                                        <p:attrNameLst>
                                          <p:attrName>style.visibility</p:attrName>
                                        </p:attrNameLst>
                                      </p:cBhvr>
                                      <p:to>
                                        <p:strVal val="visible"/>
                                      </p:to>
                                    </p:set>
                                    <p:animEffect transition="in" filter="wipe(up)">
                                      <p:cBhvr>
                                        <p:cTn id="28" dur="500"/>
                                        <p:tgtEl>
                                          <p:spTgt spid="1029123">
                                            <p:txEl>
                                              <p:pRg st="8" end="8"/>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029123">
                                            <p:txEl>
                                              <p:pRg st="9" end="9"/>
                                            </p:txEl>
                                          </p:spTgt>
                                        </p:tgtEl>
                                        <p:attrNameLst>
                                          <p:attrName>style.visibility</p:attrName>
                                        </p:attrNameLst>
                                      </p:cBhvr>
                                      <p:to>
                                        <p:strVal val="visible"/>
                                      </p:to>
                                    </p:set>
                                    <p:animEffect transition="in" filter="wipe(up)">
                                      <p:cBhvr>
                                        <p:cTn id="31" dur="500"/>
                                        <p:tgtEl>
                                          <p:spTgt spid="1029123">
                                            <p:txEl>
                                              <p:pRg st="9" end="9"/>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029123">
                                            <p:txEl>
                                              <p:pRg st="10" end="10"/>
                                            </p:txEl>
                                          </p:spTgt>
                                        </p:tgtEl>
                                        <p:attrNameLst>
                                          <p:attrName>style.visibility</p:attrName>
                                        </p:attrNameLst>
                                      </p:cBhvr>
                                      <p:to>
                                        <p:strVal val="visible"/>
                                      </p:to>
                                    </p:set>
                                    <p:animEffect transition="in" filter="wipe(up)">
                                      <p:cBhvr>
                                        <p:cTn id="34" dur="500"/>
                                        <p:tgtEl>
                                          <p:spTgt spid="10291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Line 2"/>
          <p:cNvSpPr>
            <a:spLocks noChangeShapeType="1"/>
          </p:cNvSpPr>
          <p:nvPr/>
        </p:nvSpPr>
        <p:spPr bwMode="auto">
          <a:xfrm>
            <a:off x="4498975" y="2209800"/>
            <a:ext cx="0" cy="28003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8307" name="Oval 3"/>
          <p:cNvSpPr>
            <a:spLocks noChangeArrowheads="1"/>
          </p:cNvSpPr>
          <p:nvPr/>
        </p:nvSpPr>
        <p:spPr bwMode="auto">
          <a:xfrm>
            <a:off x="4416425" y="3562350"/>
            <a:ext cx="165100" cy="133350"/>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98308" name="Text Box 4"/>
          <p:cNvSpPr txBox="1">
            <a:spLocks noChangeArrowheads="1"/>
          </p:cNvSpPr>
          <p:nvPr/>
        </p:nvSpPr>
        <p:spPr bwMode="auto">
          <a:xfrm>
            <a:off x="4705350" y="3390900"/>
            <a:ext cx="51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n</a:t>
            </a:r>
          </a:p>
        </p:txBody>
      </p:sp>
      <p:sp>
        <p:nvSpPr>
          <p:cNvPr id="98309" name="Freeform 5"/>
          <p:cNvSpPr>
            <a:spLocks/>
          </p:cNvSpPr>
          <p:nvPr/>
        </p:nvSpPr>
        <p:spPr bwMode="auto">
          <a:xfrm>
            <a:off x="3622675" y="2190750"/>
            <a:ext cx="793750" cy="1352550"/>
          </a:xfrm>
          <a:custGeom>
            <a:avLst/>
            <a:gdLst>
              <a:gd name="T0" fmla="*/ 2147483647 w 462"/>
              <a:gd name="T1" fmla="*/ 0 h 852"/>
              <a:gd name="T2" fmla="*/ 2147483647 w 462"/>
              <a:gd name="T3" fmla="*/ 2147483647 h 852"/>
              <a:gd name="T4" fmla="*/ 2147483647 w 462"/>
              <a:gd name="T5" fmla="*/ 2147483647 h 852"/>
              <a:gd name="T6" fmla="*/ 2147483647 w 462"/>
              <a:gd name="T7" fmla="*/ 2147483647 h 852"/>
              <a:gd name="T8" fmla="*/ 0 60000 65536"/>
              <a:gd name="T9" fmla="*/ 0 60000 65536"/>
              <a:gd name="T10" fmla="*/ 0 60000 65536"/>
              <a:gd name="T11" fmla="*/ 0 60000 65536"/>
              <a:gd name="T12" fmla="*/ 0 w 462"/>
              <a:gd name="T13" fmla="*/ 0 h 852"/>
              <a:gd name="T14" fmla="*/ 462 w 462"/>
              <a:gd name="T15" fmla="*/ 852 h 852"/>
            </a:gdLst>
            <a:ahLst/>
            <a:cxnLst>
              <a:cxn ang="T8">
                <a:pos x="T0" y="T1"/>
              </a:cxn>
              <a:cxn ang="T9">
                <a:pos x="T2" y="T3"/>
              </a:cxn>
              <a:cxn ang="T10">
                <a:pos x="T4" y="T5"/>
              </a:cxn>
              <a:cxn ang="T11">
                <a:pos x="T6" y="T7"/>
              </a:cxn>
            </a:cxnLst>
            <a:rect l="T12" t="T13" r="T14" b="T15"/>
            <a:pathLst>
              <a:path w="462" h="852">
                <a:moveTo>
                  <a:pt x="462" y="0"/>
                </a:moveTo>
                <a:cubicBezTo>
                  <a:pt x="261" y="136"/>
                  <a:pt x="60" y="272"/>
                  <a:pt x="30" y="396"/>
                </a:cubicBezTo>
                <a:cubicBezTo>
                  <a:pt x="0" y="520"/>
                  <a:pt x="216" y="668"/>
                  <a:pt x="282" y="744"/>
                </a:cubicBezTo>
                <a:cubicBezTo>
                  <a:pt x="348" y="820"/>
                  <a:pt x="408" y="836"/>
                  <a:pt x="426" y="852"/>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10" name="Freeform 6"/>
          <p:cNvSpPr>
            <a:spLocks/>
          </p:cNvSpPr>
          <p:nvPr/>
        </p:nvSpPr>
        <p:spPr bwMode="auto">
          <a:xfrm>
            <a:off x="4144963" y="2247900"/>
            <a:ext cx="271462" cy="1200150"/>
          </a:xfrm>
          <a:custGeom>
            <a:avLst/>
            <a:gdLst>
              <a:gd name="T0" fmla="*/ 2147483647 w 158"/>
              <a:gd name="T1" fmla="*/ 0 h 756"/>
              <a:gd name="T2" fmla="*/ 2147483647 w 158"/>
              <a:gd name="T3" fmla="*/ 2147483647 h 756"/>
              <a:gd name="T4" fmla="*/ 2147483647 w 158"/>
              <a:gd name="T5" fmla="*/ 2147483647 h 756"/>
              <a:gd name="T6" fmla="*/ 0 60000 65536"/>
              <a:gd name="T7" fmla="*/ 0 60000 65536"/>
              <a:gd name="T8" fmla="*/ 0 60000 65536"/>
              <a:gd name="T9" fmla="*/ 0 w 158"/>
              <a:gd name="T10" fmla="*/ 0 h 756"/>
              <a:gd name="T11" fmla="*/ 158 w 158"/>
              <a:gd name="T12" fmla="*/ 756 h 756"/>
            </a:gdLst>
            <a:ahLst/>
            <a:cxnLst>
              <a:cxn ang="T6">
                <a:pos x="T0" y="T1"/>
              </a:cxn>
              <a:cxn ang="T7">
                <a:pos x="T2" y="T3"/>
              </a:cxn>
              <a:cxn ang="T8">
                <a:pos x="T4" y="T5"/>
              </a:cxn>
            </a:cxnLst>
            <a:rect l="T9" t="T10" r="T11" b="T12"/>
            <a:pathLst>
              <a:path w="158" h="756">
                <a:moveTo>
                  <a:pt x="158" y="0"/>
                </a:moveTo>
                <a:cubicBezTo>
                  <a:pt x="81" y="135"/>
                  <a:pt x="4" y="270"/>
                  <a:pt x="2" y="396"/>
                </a:cubicBezTo>
                <a:cubicBezTo>
                  <a:pt x="0" y="522"/>
                  <a:pt x="118" y="692"/>
                  <a:pt x="146" y="756"/>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11" name="Freeform 7"/>
          <p:cNvSpPr>
            <a:spLocks/>
          </p:cNvSpPr>
          <p:nvPr/>
        </p:nvSpPr>
        <p:spPr bwMode="auto">
          <a:xfrm>
            <a:off x="4581525" y="2171700"/>
            <a:ext cx="300038" cy="1276350"/>
          </a:xfrm>
          <a:custGeom>
            <a:avLst/>
            <a:gdLst>
              <a:gd name="T0" fmla="*/ 0 w 282"/>
              <a:gd name="T1" fmla="*/ 0 h 804"/>
              <a:gd name="T2" fmla="*/ 2147483647 w 282"/>
              <a:gd name="T3" fmla="*/ 2147483647 h 804"/>
              <a:gd name="T4" fmla="*/ 2147483647 w 282"/>
              <a:gd name="T5" fmla="*/ 2147483647 h 804"/>
              <a:gd name="T6" fmla="*/ 2147483647 w 282"/>
              <a:gd name="T7" fmla="*/ 2147483647 h 804"/>
              <a:gd name="T8" fmla="*/ 0 60000 65536"/>
              <a:gd name="T9" fmla="*/ 0 60000 65536"/>
              <a:gd name="T10" fmla="*/ 0 60000 65536"/>
              <a:gd name="T11" fmla="*/ 0 60000 65536"/>
              <a:gd name="T12" fmla="*/ 0 w 282"/>
              <a:gd name="T13" fmla="*/ 0 h 804"/>
              <a:gd name="T14" fmla="*/ 282 w 282"/>
              <a:gd name="T15" fmla="*/ 804 h 804"/>
            </a:gdLst>
            <a:ahLst/>
            <a:cxnLst>
              <a:cxn ang="T8">
                <a:pos x="T0" y="T1"/>
              </a:cxn>
              <a:cxn ang="T9">
                <a:pos x="T2" y="T3"/>
              </a:cxn>
              <a:cxn ang="T10">
                <a:pos x="T4" y="T5"/>
              </a:cxn>
              <a:cxn ang="T11">
                <a:pos x="T6" y="T7"/>
              </a:cxn>
            </a:cxnLst>
            <a:rect l="T12" t="T13" r="T14" b="T15"/>
            <a:pathLst>
              <a:path w="282" h="804">
                <a:moveTo>
                  <a:pt x="0" y="0"/>
                </a:moveTo>
                <a:cubicBezTo>
                  <a:pt x="75" y="74"/>
                  <a:pt x="150" y="148"/>
                  <a:pt x="192" y="216"/>
                </a:cubicBezTo>
                <a:cubicBezTo>
                  <a:pt x="234" y="284"/>
                  <a:pt x="282" y="310"/>
                  <a:pt x="252" y="408"/>
                </a:cubicBezTo>
                <a:cubicBezTo>
                  <a:pt x="222" y="506"/>
                  <a:pt x="48" y="746"/>
                  <a:pt x="12" y="804"/>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12" name="Freeform 8"/>
          <p:cNvSpPr>
            <a:spLocks/>
          </p:cNvSpPr>
          <p:nvPr/>
        </p:nvSpPr>
        <p:spPr bwMode="auto">
          <a:xfrm>
            <a:off x="4664075" y="2171700"/>
            <a:ext cx="577850" cy="1352550"/>
          </a:xfrm>
          <a:custGeom>
            <a:avLst/>
            <a:gdLst>
              <a:gd name="T0" fmla="*/ 0 w 336"/>
              <a:gd name="T1" fmla="*/ 0 h 852"/>
              <a:gd name="T2" fmla="*/ 2147483647 w 336"/>
              <a:gd name="T3" fmla="*/ 2147483647 h 852"/>
              <a:gd name="T4" fmla="*/ 0 w 336"/>
              <a:gd name="T5" fmla="*/ 2147483647 h 852"/>
              <a:gd name="T6" fmla="*/ 0 60000 65536"/>
              <a:gd name="T7" fmla="*/ 0 60000 65536"/>
              <a:gd name="T8" fmla="*/ 0 60000 65536"/>
              <a:gd name="T9" fmla="*/ 0 w 336"/>
              <a:gd name="T10" fmla="*/ 0 h 852"/>
              <a:gd name="T11" fmla="*/ 336 w 336"/>
              <a:gd name="T12" fmla="*/ 852 h 852"/>
            </a:gdLst>
            <a:ahLst/>
            <a:cxnLst>
              <a:cxn ang="T6">
                <a:pos x="T0" y="T1"/>
              </a:cxn>
              <a:cxn ang="T7">
                <a:pos x="T2" y="T3"/>
              </a:cxn>
              <a:cxn ang="T8">
                <a:pos x="T4" y="T5"/>
              </a:cxn>
            </a:cxnLst>
            <a:rect l="T9" t="T10" r="T11" b="T12"/>
            <a:pathLst>
              <a:path w="336" h="852">
                <a:moveTo>
                  <a:pt x="0" y="0"/>
                </a:moveTo>
                <a:cubicBezTo>
                  <a:pt x="168" y="163"/>
                  <a:pt x="336" y="326"/>
                  <a:pt x="336" y="468"/>
                </a:cubicBezTo>
                <a:cubicBezTo>
                  <a:pt x="336" y="610"/>
                  <a:pt x="56" y="788"/>
                  <a:pt x="0" y="852"/>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13" name="Oval 9"/>
          <p:cNvSpPr>
            <a:spLocks noChangeArrowheads="1"/>
          </p:cNvSpPr>
          <p:nvPr/>
        </p:nvSpPr>
        <p:spPr bwMode="auto">
          <a:xfrm>
            <a:off x="4416425" y="5124450"/>
            <a:ext cx="165100" cy="133350"/>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98314" name="Freeform 10"/>
          <p:cNvSpPr>
            <a:spLocks/>
          </p:cNvSpPr>
          <p:nvPr/>
        </p:nvSpPr>
        <p:spPr bwMode="auto">
          <a:xfrm>
            <a:off x="3622675" y="3752850"/>
            <a:ext cx="793750" cy="1352550"/>
          </a:xfrm>
          <a:custGeom>
            <a:avLst/>
            <a:gdLst>
              <a:gd name="T0" fmla="*/ 2147483647 w 462"/>
              <a:gd name="T1" fmla="*/ 0 h 852"/>
              <a:gd name="T2" fmla="*/ 2147483647 w 462"/>
              <a:gd name="T3" fmla="*/ 2147483647 h 852"/>
              <a:gd name="T4" fmla="*/ 2147483647 w 462"/>
              <a:gd name="T5" fmla="*/ 2147483647 h 852"/>
              <a:gd name="T6" fmla="*/ 2147483647 w 462"/>
              <a:gd name="T7" fmla="*/ 2147483647 h 852"/>
              <a:gd name="T8" fmla="*/ 0 60000 65536"/>
              <a:gd name="T9" fmla="*/ 0 60000 65536"/>
              <a:gd name="T10" fmla="*/ 0 60000 65536"/>
              <a:gd name="T11" fmla="*/ 0 60000 65536"/>
              <a:gd name="T12" fmla="*/ 0 w 462"/>
              <a:gd name="T13" fmla="*/ 0 h 852"/>
              <a:gd name="T14" fmla="*/ 462 w 462"/>
              <a:gd name="T15" fmla="*/ 852 h 852"/>
            </a:gdLst>
            <a:ahLst/>
            <a:cxnLst>
              <a:cxn ang="T8">
                <a:pos x="T0" y="T1"/>
              </a:cxn>
              <a:cxn ang="T9">
                <a:pos x="T2" y="T3"/>
              </a:cxn>
              <a:cxn ang="T10">
                <a:pos x="T4" y="T5"/>
              </a:cxn>
              <a:cxn ang="T11">
                <a:pos x="T6" y="T7"/>
              </a:cxn>
            </a:cxnLst>
            <a:rect l="T12" t="T13" r="T14" b="T15"/>
            <a:pathLst>
              <a:path w="462" h="852">
                <a:moveTo>
                  <a:pt x="462" y="0"/>
                </a:moveTo>
                <a:cubicBezTo>
                  <a:pt x="261" y="136"/>
                  <a:pt x="60" y="272"/>
                  <a:pt x="30" y="396"/>
                </a:cubicBezTo>
                <a:cubicBezTo>
                  <a:pt x="0" y="520"/>
                  <a:pt x="216" y="668"/>
                  <a:pt x="282" y="744"/>
                </a:cubicBezTo>
                <a:cubicBezTo>
                  <a:pt x="348" y="820"/>
                  <a:pt x="408" y="836"/>
                  <a:pt x="426" y="852"/>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15" name="Freeform 11"/>
          <p:cNvSpPr>
            <a:spLocks/>
          </p:cNvSpPr>
          <p:nvPr/>
        </p:nvSpPr>
        <p:spPr bwMode="auto">
          <a:xfrm>
            <a:off x="4144963" y="3810000"/>
            <a:ext cx="271462" cy="1200150"/>
          </a:xfrm>
          <a:custGeom>
            <a:avLst/>
            <a:gdLst>
              <a:gd name="T0" fmla="*/ 2147483647 w 158"/>
              <a:gd name="T1" fmla="*/ 0 h 756"/>
              <a:gd name="T2" fmla="*/ 2147483647 w 158"/>
              <a:gd name="T3" fmla="*/ 2147483647 h 756"/>
              <a:gd name="T4" fmla="*/ 2147483647 w 158"/>
              <a:gd name="T5" fmla="*/ 2147483647 h 756"/>
              <a:gd name="T6" fmla="*/ 0 60000 65536"/>
              <a:gd name="T7" fmla="*/ 0 60000 65536"/>
              <a:gd name="T8" fmla="*/ 0 60000 65536"/>
              <a:gd name="T9" fmla="*/ 0 w 158"/>
              <a:gd name="T10" fmla="*/ 0 h 756"/>
              <a:gd name="T11" fmla="*/ 158 w 158"/>
              <a:gd name="T12" fmla="*/ 756 h 756"/>
            </a:gdLst>
            <a:ahLst/>
            <a:cxnLst>
              <a:cxn ang="T6">
                <a:pos x="T0" y="T1"/>
              </a:cxn>
              <a:cxn ang="T7">
                <a:pos x="T2" y="T3"/>
              </a:cxn>
              <a:cxn ang="T8">
                <a:pos x="T4" y="T5"/>
              </a:cxn>
            </a:cxnLst>
            <a:rect l="T9" t="T10" r="T11" b="T12"/>
            <a:pathLst>
              <a:path w="158" h="756">
                <a:moveTo>
                  <a:pt x="158" y="0"/>
                </a:moveTo>
                <a:cubicBezTo>
                  <a:pt x="81" y="135"/>
                  <a:pt x="4" y="270"/>
                  <a:pt x="2" y="396"/>
                </a:cubicBezTo>
                <a:cubicBezTo>
                  <a:pt x="0" y="522"/>
                  <a:pt x="118" y="692"/>
                  <a:pt x="146" y="756"/>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16" name="Freeform 12"/>
          <p:cNvSpPr>
            <a:spLocks/>
          </p:cNvSpPr>
          <p:nvPr/>
        </p:nvSpPr>
        <p:spPr bwMode="auto">
          <a:xfrm>
            <a:off x="4581525" y="3733800"/>
            <a:ext cx="300038" cy="1276350"/>
          </a:xfrm>
          <a:custGeom>
            <a:avLst/>
            <a:gdLst>
              <a:gd name="T0" fmla="*/ 0 w 282"/>
              <a:gd name="T1" fmla="*/ 0 h 804"/>
              <a:gd name="T2" fmla="*/ 2147483647 w 282"/>
              <a:gd name="T3" fmla="*/ 2147483647 h 804"/>
              <a:gd name="T4" fmla="*/ 2147483647 w 282"/>
              <a:gd name="T5" fmla="*/ 2147483647 h 804"/>
              <a:gd name="T6" fmla="*/ 2147483647 w 282"/>
              <a:gd name="T7" fmla="*/ 2147483647 h 804"/>
              <a:gd name="T8" fmla="*/ 0 60000 65536"/>
              <a:gd name="T9" fmla="*/ 0 60000 65536"/>
              <a:gd name="T10" fmla="*/ 0 60000 65536"/>
              <a:gd name="T11" fmla="*/ 0 60000 65536"/>
              <a:gd name="T12" fmla="*/ 0 w 282"/>
              <a:gd name="T13" fmla="*/ 0 h 804"/>
              <a:gd name="T14" fmla="*/ 282 w 282"/>
              <a:gd name="T15" fmla="*/ 804 h 804"/>
            </a:gdLst>
            <a:ahLst/>
            <a:cxnLst>
              <a:cxn ang="T8">
                <a:pos x="T0" y="T1"/>
              </a:cxn>
              <a:cxn ang="T9">
                <a:pos x="T2" y="T3"/>
              </a:cxn>
              <a:cxn ang="T10">
                <a:pos x="T4" y="T5"/>
              </a:cxn>
              <a:cxn ang="T11">
                <a:pos x="T6" y="T7"/>
              </a:cxn>
            </a:cxnLst>
            <a:rect l="T12" t="T13" r="T14" b="T15"/>
            <a:pathLst>
              <a:path w="282" h="804">
                <a:moveTo>
                  <a:pt x="0" y="0"/>
                </a:moveTo>
                <a:cubicBezTo>
                  <a:pt x="75" y="74"/>
                  <a:pt x="150" y="148"/>
                  <a:pt x="192" y="216"/>
                </a:cubicBezTo>
                <a:cubicBezTo>
                  <a:pt x="234" y="284"/>
                  <a:pt x="282" y="310"/>
                  <a:pt x="252" y="408"/>
                </a:cubicBezTo>
                <a:cubicBezTo>
                  <a:pt x="222" y="506"/>
                  <a:pt x="48" y="746"/>
                  <a:pt x="12" y="804"/>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17" name="Freeform 13"/>
          <p:cNvSpPr>
            <a:spLocks/>
          </p:cNvSpPr>
          <p:nvPr/>
        </p:nvSpPr>
        <p:spPr bwMode="auto">
          <a:xfrm>
            <a:off x="4664075" y="3733800"/>
            <a:ext cx="577850" cy="1352550"/>
          </a:xfrm>
          <a:custGeom>
            <a:avLst/>
            <a:gdLst>
              <a:gd name="T0" fmla="*/ 0 w 336"/>
              <a:gd name="T1" fmla="*/ 0 h 852"/>
              <a:gd name="T2" fmla="*/ 2147483647 w 336"/>
              <a:gd name="T3" fmla="*/ 2147483647 h 852"/>
              <a:gd name="T4" fmla="*/ 0 w 336"/>
              <a:gd name="T5" fmla="*/ 2147483647 h 852"/>
              <a:gd name="T6" fmla="*/ 0 60000 65536"/>
              <a:gd name="T7" fmla="*/ 0 60000 65536"/>
              <a:gd name="T8" fmla="*/ 0 60000 65536"/>
              <a:gd name="T9" fmla="*/ 0 w 336"/>
              <a:gd name="T10" fmla="*/ 0 h 852"/>
              <a:gd name="T11" fmla="*/ 336 w 336"/>
              <a:gd name="T12" fmla="*/ 852 h 852"/>
            </a:gdLst>
            <a:ahLst/>
            <a:cxnLst>
              <a:cxn ang="T6">
                <a:pos x="T0" y="T1"/>
              </a:cxn>
              <a:cxn ang="T7">
                <a:pos x="T2" y="T3"/>
              </a:cxn>
              <a:cxn ang="T8">
                <a:pos x="T4" y="T5"/>
              </a:cxn>
            </a:cxnLst>
            <a:rect l="T9" t="T10" r="T11" b="T12"/>
            <a:pathLst>
              <a:path w="336" h="852">
                <a:moveTo>
                  <a:pt x="0" y="0"/>
                </a:moveTo>
                <a:cubicBezTo>
                  <a:pt x="168" y="163"/>
                  <a:pt x="336" y="326"/>
                  <a:pt x="336" y="468"/>
                </a:cubicBezTo>
                <a:cubicBezTo>
                  <a:pt x="336" y="610"/>
                  <a:pt x="56" y="788"/>
                  <a:pt x="0" y="852"/>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18" name="Text Box 14"/>
          <p:cNvSpPr txBox="1">
            <a:spLocks noChangeArrowheads="1"/>
          </p:cNvSpPr>
          <p:nvPr/>
        </p:nvSpPr>
        <p:spPr bwMode="auto">
          <a:xfrm>
            <a:off x="4292600" y="1676400"/>
            <a:ext cx="51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S</a:t>
            </a:r>
          </a:p>
        </p:txBody>
      </p:sp>
      <p:sp>
        <p:nvSpPr>
          <p:cNvPr id="98319" name="Oval 15"/>
          <p:cNvSpPr>
            <a:spLocks noChangeArrowheads="1"/>
          </p:cNvSpPr>
          <p:nvPr/>
        </p:nvSpPr>
        <p:spPr bwMode="auto">
          <a:xfrm>
            <a:off x="4416425" y="2076450"/>
            <a:ext cx="165100" cy="133350"/>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98320" name="Line 16"/>
          <p:cNvSpPr>
            <a:spLocks noChangeShapeType="1"/>
          </p:cNvSpPr>
          <p:nvPr/>
        </p:nvSpPr>
        <p:spPr bwMode="auto">
          <a:xfrm flipH="1">
            <a:off x="4498975" y="2171700"/>
            <a:ext cx="1093788" cy="6286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8321" name="Text Box 17"/>
          <p:cNvSpPr txBox="1">
            <a:spLocks noChangeArrowheads="1"/>
          </p:cNvSpPr>
          <p:nvPr/>
        </p:nvSpPr>
        <p:spPr bwMode="auto">
          <a:xfrm>
            <a:off x="5551488" y="1905000"/>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g*(n)</a:t>
            </a:r>
          </a:p>
        </p:txBody>
      </p:sp>
      <p:sp>
        <p:nvSpPr>
          <p:cNvPr id="98322" name="Text Box 18"/>
          <p:cNvSpPr txBox="1">
            <a:spLocks noChangeArrowheads="1"/>
          </p:cNvSpPr>
          <p:nvPr/>
        </p:nvSpPr>
        <p:spPr bwMode="auto">
          <a:xfrm>
            <a:off x="5546725" y="3743325"/>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h*(n) </a:t>
            </a:r>
          </a:p>
        </p:txBody>
      </p:sp>
      <p:sp>
        <p:nvSpPr>
          <p:cNvPr id="98323" name="Line 19"/>
          <p:cNvSpPr>
            <a:spLocks noChangeShapeType="1"/>
          </p:cNvSpPr>
          <p:nvPr/>
        </p:nvSpPr>
        <p:spPr bwMode="auto">
          <a:xfrm flipH="1">
            <a:off x="4524375" y="4010025"/>
            <a:ext cx="1093788" cy="6286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8324" name="Text Box 20"/>
          <p:cNvSpPr txBox="1">
            <a:spLocks noChangeArrowheads="1"/>
          </p:cNvSpPr>
          <p:nvPr/>
        </p:nvSpPr>
        <p:spPr bwMode="auto">
          <a:xfrm>
            <a:off x="4702175" y="499427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en-US" altLang="zh-CN" sz="2400" b="0">
                <a:latin typeface="Tahoma" pitchFamily="34" charset="0"/>
                <a:ea typeface="宋体" pitchFamily="2" charset="-122"/>
              </a:rPr>
              <a:t>g</a:t>
            </a:r>
          </a:p>
        </p:txBody>
      </p:sp>
      <p:sp>
        <p:nvSpPr>
          <p:cNvPr id="98325" name="Rectangle 21"/>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en-US" altLang="zh-CN" sz="4000">
                <a:solidFill>
                  <a:schemeClr val="tx2"/>
                </a:solidFill>
                <a:latin typeface="微软雅黑" pitchFamily="34" charset="-122"/>
              </a:rPr>
              <a:t>A*</a:t>
            </a:r>
            <a:r>
              <a:rPr lang="zh-CN" altLang="zh-CN" sz="4000">
                <a:solidFill>
                  <a:schemeClr val="tx2"/>
                </a:solidFill>
                <a:latin typeface="微软雅黑" pitchFamily="34" charset="-122"/>
              </a:rPr>
              <a:t>算法</a:t>
            </a:r>
            <a:endParaRPr lang="zh-CN" altLang="en-US" sz="4000">
              <a:solidFill>
                <a:schemeClr val="tx2"/>
              </a:solidFill>
              <a:latin typeface="微软雅黑" pitchFamily="3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3219" name="Rectangle 3"/>
          <p:cNvSpPr>
            <a:spLocks noGrp="1" noChangeArrowheads="1"/>
          </p:cNvSpPr>
          <p:nvPr>
            <p:ph type="body" idx="1"/>
          </p:nvPr>
        </p:nvSpPr>
        <p:spPr/>
        <p:txBody>
          <a:bodyPr/>
          <a:lstStyle/>
          <a:p>
            <a:pPr marL="609600" indent="-609600"/>
            <a:r>
              <a:rPr lang="en-US" altLang="zh-CN">
                <a:latin typeface="Times New Roman" pitchFamily="18" charset="0"/>
                <a:ea typeface="幼圆" pitchFamily="49" charset="-122"/>
              </a:rPr>
              <a:t>f*(S)</a:t>
            </a:r>
          </a:p>
          <a:p>
            <a:pPr marL="990600" lvl="1" indent="-533400"/>
            <a:r>
              <a:rPr lang="en-US" altLang="zh-CN">
                <a:latin typeface="Times New Roman" pitchFamily="18" charset="0"/>
                <a:ea typeface="幼圆" pitchFamily="49" charset="-122"/>
              </a:rPr>
              <a:t>f*(S) = g*(S)+h*(S) = h*(S)</a:t>
            </a:r>
          </a:p>
          <a:p>
            <a:pPr marL="990600" lvl="1" indent="-533400"/>
            <a:r>
              <a:rPr lang="zh-CN" altLang="en-US">
                <a:latin typeface="Times New Roman" pitchFamily="18" charset="0"/>
                <a:ea typeface="幼圆" pitchFamily="49" charset="-122"/>
              </a:rPr>
              <a:t>从</a:t>
            </a:r>
            <a:r>
              <a:rPr lang="en-US" altLang="zh-CN">
                <a:latin typeface="Times New Roman" pitchFamily="18" charset="0"/>
                <a:ea typeface="幼圆" pitchFamily="49" charset="-122"/>
              </a:rPr>
              <a:t>S</a:t>
            </a:r>
            <a:r>
              <a:rPr lang="zh-CN" altLang="en-US">
                <a:latin typeface="Times New Roman" pitchFamily="18" charset="0"/>
                <a:ea typeface="幼圆" pitchFamily="49" charset="-122"/>
              </a:rPr>
              <a:t>无约束地到达目标的最佳路经上的耗散值;</a:t>
            </a:r>
          </a:p>
          <a:p>
            <a:pPr marL="609600" indent="-609600"/>
            <a:r>
              <a:rPr lang="en-US" altLang="zh-CN">
                <a:latin typeface="Times New Roman" pitchFamily="18" charset="0"/>
                <a:ea typeface="幼圆" pitchFamily="49" charset="-122"/>
              </a:rPr>
              <a:t>g(n)</a:t>
            </a:r>
          </a:p>
          <a:p>
            <a:pPr marL="990600" lvl="1" indent="-533400"/>
            <a:r>
              <a:rPr lang="zh-CN" altLang="en-US">
                <a:latin typeface="Times New Roman" pitchFamily="18" charset="0"/>
                <a:ea typeface="幼圆" pitchFamily="49" charset="-122"/>
              </a:rPr>
              <a:t>一般取实际走过的路径的费用和.</a:t>
            </a:r>
          </a:p>
          <a:p>
            <a:pPr marL="990600" lvl="1" indent="-533400"/>
            <a:r>
              <a:rPr lang="en-US" altLang="zh-CN">
                <a:latin typeface="Times New Roman" pitchFamily="18" charset="0"/>
                <a:ea typeface="幼圆" pitchFamily="49" charset="-122"/>
              </a:rPr>
              <a:t>g(n) </a:t>
            </a:r>
            <a:r>
              <a:rPr lang="en-US" altLang="zh-CN">
                <a:latin typeface="Times New Roman" pitchFamily="18" charset="0"/>
                <a:ea typeface="幼圆" pitchFamily="49" charset="-122"/>
                <a:sym typeface="Symbol" pitchFamily="18" charset="2"/>
              </a:rPr>
              <a:t> </a:t>
            </a:r>
            <a:r>
              <a:rPr lang="en-US" altLang="zh-CN">
                <a:latin typeface="Times New Roman" pitchFamily="18" charset="0"/>
                <a:ea typeface="幼圆" pitchFamily="49" charset="-122"/>
              </a:rPr>
              <a:t>g*(n)</a:t>
            </a:r>
          </a:p>
          <a:p>
            <a:pPr marL="990600" lvl="1" indent="-533400"/>
            <a:r>
              <a:rPr lang="zh-CN" altLang="en-US">
                <a:latin typeface="Times New Roman" pitchFamily="18" charset="0"/>
                <a:ea typeface="幼圆" pitchFamily="49" charset="-122"/>
              </a:rPr>
              <a:t>随着算法的执行，由于指针的变动，</a:t>
            </a:r>
            <a:r>
              <a:rPr lang="en-US" altLang="zh-CN">
                <a:latin typeface="Times New Roman" pitchFamily="18" charset="0"/>
                <a:ea typeface="幼圆" pitchFamily="49" charset="-122"/>
              </a:rPr>
              <a:t>g(n)</a:t>
            </a:r>
            <a:r>
              <a:rPr lang="zh-CN" altLang="en-US">
                <a:latin typeface="Times New Roman" pitchFamily="18" charset="0"/>
                <a:ea typeface="幼圆" pitchFamily="49" charset="-122"/>
              </a:rPr>
              <a:t>会下降. </a:t>
            </a:r>
          </a:p>
          <a:p>
            <a:pPr marL="609600" indent="-609600"/>
            <a:r>
              <a:rPr lang="en-US" altLang="zh-CN">
                <a:latin typeface="Times New Roman" pitchFamily="18" charset="0"/>
                <a:ea typeface="幼圆" pitchFamily="49" charset="-122"/>
              </a:rPr>
              <a:t>h</a:t>
            </a:r>
            <a:r>
              <a:rPr lang="en-US" altLang="zh-CN">
                <a:latin typeface="Times New Roman" pitchFamily="18" charset="0"/>
                <a:ea typeface="幼圆" pitchFamily="49" charset="-122"/>
                <a:sym typeface="Symbol" pitchFamily="18" charset="2"/>
              </a:rPr>
              <a:t></a:t>
            </a:r>
            <a:r>
              <a:rPr lang="en-US" altLang="zh-CN">
                <a:latin typeface="Times New Roman" pitchFamily="18" charset="0"/>
                <a:ea typeface="幼圆" pitchFamily="49" charset="-122"/>
              </a:rPr>
              <a:t>0</a:t>
            </a:r>
          </a:p>
          <a:p>
            <a:pPr marL="990600" lvl="1" indent="-533400"/>
            <a:r>
              <a:rPr lang="zh-CN" altLang="en-US">
                <a:latin typeface="Times New Roman" pitchFamily="18" charset="0"/>
                <a:ea typeface="幼圆" pitchFamily="49" charset="-122"/>
              </a:rPr>
              <a:t>没有启发式信息;</a:t>
            </a:r>
          </a:p>
        </p:txBody>
      </p:sp>
      <p:sp>
        <p:nvSpPr>
          <p:cNvPr id="99331" name="Rectangle 5"/>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en-US" altLang="zh-CN" sz="4000">
                <a:solidFill>
                  <a:schemeClr val="tx2"/>
                </a:solidFill>
                <a:latin typeface="微软雅黑" pitchFamily="34" charset="-122"/>
              </a:rPr>
              <a:t>A*</a:t>
            </a:r>
            <a:r>
              <a:rPr lang="zh-CN" altLang="zh-CN" sz="4000">
                <a:solidFill>
                  <a:schemeClr val="tx2"/>
                </a:solidFill>
                <a:latin typeface="微软雅黑" pitchFamily="34" charset="-122"/>
              </a:rPr>
              <a:t>算法</a:t>
            </a:r>
            <a:endParaRPr lang="zh-CN" altLang="en-US" sz="4000">
              <a:solidFill>
                <a:schemeClr val="tx2"/>
              </a:solidFill>
              <a:latin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3219">
                                            <p:txEl>
                                              <p:pRg st="0" end="0"/>
                                            </p:txEl>
                                          </p:spTgt>
                                        </p:tgtEl>
                                        <p:attrNameLst>
                                          <p:attrName>style.visibility</p:attrName>
                                        </p:attrNameLst>
                                      </p:cBhvr>
                                      <p:to>
                                        <p:strVal val="visible"/>
                                      </p:to>
                                    </p:set>
                                    <p:animEffect transition="in" filter="wipe(up)">
                                      <p:cBhvr>
                                        <p:cTn id="7" dur="500"/>
                                        <p:tgtEl>
                                          <p:spTgt spid="103321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33219">
                                            <p:txEl>
                                              <p:pRg st="1" end="1"/>
                                            </p:txEl>
                                          </p:spTgt>
                                        </p:tgtEl>
                                        <p:attrNameLst>
                                          <p:attrName>style.visibility</p:attrName>
                                        </p:attrNameLst>
                                      </p:cBhvr>
                                      <p:to>
                                        <p:strVal val="visible"/>
                                      </p:to>
                                    </p:set>
                                    <p:animEffect transition="in" filter="wipe(up)">
                                      <p:cBhvr>
                                        <p:cTn id="10" dur="500"/>
                                        <p:tgtEl>
                                          <p:spTgt spid="103321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33219">
                                            <p:txEl>
                                              <p:pRg st="2" end="2"/>
                                            </p:txEl>
                                          </p:spTgt>
                                        </p:tgtEl>
                                        <p:attrNameLst>
                                          <p:attrName>style.visibility</p:attrName>
                                        </p:attrNameLst>
                                      </p:cBhvr>
                                      <p:to>
                                        <p:strVal val="visible"/>
                                      </p:to>
                                    </p:set>
                                    <p:animEffect transition="in" filter="wipe(up)">
                                      <p:cBhvr>
                                        <p:cTn id="13" dur="500"/>
                                        <p:tgtEl>
                                          <p:spTgt spid="103321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33219">
                                            <p:txEl>
                                              <p:pRg st="3" end="3"/>
                                            </p:txEl>
                                          </p:spTgt>
                                        </p:tgtEl>
                                        <p:attrNameLst>
                                          <p:attrName>style.visibility</p:attrName>
                                        </p:attrNameLst>
                                      </p:cBhvr>
                                      <p:to>
                                        <p:strVal val="visible"/>
                                      </p:to>
                                    </p:set>
                                    <p:animEffect transition="in" filter="wipe(up)">
                                      <p:cBhvr>
                                        <p:cTn id="18" dur="500"/>
                                        <p:tgtEl>
                                          <p:spTgt spid="103321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033219">
                                            <p:txEl>
                                              <p:pRg st="4" end="4"/>
                                            </p:txEl>
                                          </p:spTgt>
                                        </p:tgtEl>
                                        <p:attrNameLst>
                                          <p:attrName>style.visibility</p:attrName>
                                        </p:attrNameLst>
                                      </p:cBhvr>
                                      <p:to>
                                        <p:strVal val="visible"/>
                                      </p:to>
                                    </p:set>
                                    <p:animEffect transition="in" filter="wipe(up)">
                                      <p:cBhvr>
                                        <p:cTn id="21" dur="500"/>
                                        <p:tgtEl>
                                          <p:spTgt spid="103321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33219">
                                            <p:txEl>
                                              <p:pRg st="5" end="5"/>
                                            </p:txEl>
                                          </p:spTgt>
                                        </p:tgtEl>
                                        <p:attrNameLst>
                                          <p:attrName>style.visibility</p:attrName>
                                        </p:attrNameLst>
                                      </p:cBhvr>
                                      <p:to>
                                        <p:strVal val="visible"/>
                                      </p:to>
                                    </p:set>
                                    <p:animEffect transition="in" filter="wipe(up)">
                                      <p:cBhvr>
                                        <p:cTn id="24" dur="500"/>
                                        <p:tgtEl>
                                          <p:spTgt spid="103321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033219">
                                            <p:txEl>
                                              <p:pRg st="6" end="6"/>
                                            </p:txEl>
                                          </p:spTgt>
                                        </p:tgtEl>
                                        <p:attrNameLst>
                                          <p:attrName>style.visibility</p:attrName>
                                        </p:attrNameLst>
                                      </p:cBhvr>
                                      <p:to>
                                        <p:strVal val="visible"/>
                                      </p:to>
                                    </p:set>
                                    <p:animEffect transition="in" filter="wipe(up)">
                                      <p:cBhvr>
                                        <p:cTn id="27" dur="500"/>
                                        <p:tgtEl>
                                          <p:spTgt spid="10332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33219">
                                            <p:txEl>
                                              <p:pRg st="7" end="7"/>
                                            </p:txEl>
                                          </p:spTgt>
                                        </p:tgtEl>
                                        <p:attrNameLst>
                                          <p:attrName>style.visibility</p:attrName>
                                        </p:attrNameLst>
                                      </p:cBhvr>
                                      <p:to>
                                        <p:strVal val="visible"/>
                                      </p:to>
                                    </p:set>
                                    <p:animEffect transition="in" filter="wipe(up)">
                                      <p:cBhvr>
                                        <p:cTn id="32" dur="500"/>
                                        <p:tgtEl>
                                          <p:spTgt spid="1033219">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033219">
                                            <p:txEl>
                                              <p:pRg st="8" end="8"/>
                                            </p:txEl>
                                          </p:spTgt>
                                        </p:tgtEl>
                                        <p:attrNameLst>
                                          <p:attrName>style.visibility</p:attrName>
                                        </p:attrNameLst>
                                      </p:cBhvr>
                                      <p:to>
                                        <p:strVal val="visible"/>
                                      </p:to>
                                    </p:set>
                                    <p:animEffect transition="in" filter="wipe(up)">
                                      <p:cBhvr>
                                        <p:cTn id="35" dur="500"/>
                                        <p:tgtEl>
                                          <p:spTgt spid="1033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219"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5267" name="Rectangle 3"/>
          <p:cNvSpPr>
            <a:spLocks noGrp="1" noChangeArrowheads="1"/>
          </p:cNvSpPr>
          <p:nvPr>
            <p:ph type="body" idx="1"/>
          </p:nvPr>
        </p:nvSpPr>
        <p:spPr/>
        <p:txBody>
          <a:bodyPr/>
          <a:lstStyle/>
          <a:p>
            <a:pPr marL="609600" indent="-609600"/>
            <a:r>
              <a:rPr lang="zh-CN" altLang="en-US">
                <a:latin typeface="Times New Roman" pitchFamily="18" charset="0"/>
                <a:ea typeface="幼圆" pitchFamily="49" charset="-122"/>
              </a:rPr>
              <a:t>8数码问题</a:t>
            </a:r>
          </a:p>
          <a:p>
            <a:pPr marL="990600" lvl="1" indent="-533400"/>
            <a:r>
              <a:rPr lang="en-US" altLang="zh-CN">
                <a:latin typeface="Times New Roman" pitchFamily="18" charset="0"/>
                <a:ea typeface="幼圆" pitchFamily="49" charset="-122"/>
              </a:rPr>
              <a:t>h(n) = “</a:t>
            </a:r>
            <a:r>
              <a:rPr lang="zh-CN" altLang="en-US">
                <a:latin typeface="Times New Roman" pitchFamily="18" charset="0"/>
                <a:ea typeface="幼圆" pitchFamily="49" charset="-122"/>
              </a:rPr>
              <a:t>不在位”的将牌数</a:t>
            </a:r>
          </a:p>
          <a:p>
            <a:pPr marL="990600" lvl="1" indent="-533400"/>
            <a:r>
              <a:rPr lang="en-US" altLang="zh-CN">
                <a:latin typeface="Times New Roman" pitchFamily="18" charset="0"/>
                <a:ea typeface="幼圆" pitchFamily="49" charset="-122"/>
              </a:rPr>
              <a:t>h(n) = </a:t>
            </a:r>
            <a:r>
              <a:rPr lang="zh-CN" altLang="zh-CN">
                <a:latin typeface="Times New Roman" pitchFamily="18" charset="0"/>
                <a:ea typeface="幼圆" pitchFamily="49" charset="-122"/>
              </a:rPr>
              <a:t>将牌“不在位”的距离和</a:t>
            </a:r>
            <a:endParaRPr lang="zh-CN" altLang="en-US">
              <a:latin typeface="Times New Roman" pitchFamily="18" charset="0"/>
              <a:ea typeface="幼圆" pitchFamily="49" charset="-122"/>
            </a:endParaRPr>
          </a:p>
        </p:txBody>
      </p:sp>
      <p:grpSp>
        <p:nvGrpSpPr>
          <p:cNvPr id="2" name="Group 4"/>
          <p:cNvGrpSpPr>
            <a:grpSpLocks/>
          </p:cNvGrpSpPr>
          <p:nvPr/>
        </p:nvGrpSpPr>
        <p:grpSpPr bwMode="auto">
          <a:xfrm>
            <a:off x="2066925" y="3506788"/>
            <a:ext cx="4840288" cy="2209800"/>
            <a:chOff x="912" y="2352"/>
            <a:chExt cx="3049" cy="1392"/>
          </a:xfrm>
        </p:grpSpPr>
        <p:sp>
          <p:nvSpPr>
            <p:cNvPr id="100357" name="Text Box 5"/>
            <p:cNvSpPr txBox="1">
              <a:spLocks noChangeArrowheads="1"/>
            </p:cNvSpPr>
            <p:nvPr/>
          </p:nvSpPr>
          <p:spPr bwMode="auto">
            <a:xfrm>
              <a:off x="1172" y="2640"/>
              <a:ext cx="864" cy="75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400" b="0">
                  <a:solidFill>
                    <a:schemeClr val="tx2"/>
                  </a:solidFill>
                  <a:latin typeface="Times New Roman" pitchFamily="18" charset="0"/>
                  <a:ea typeface="宋体" pitchFamily="2" charset="-122"/>
                </a:rPr>
                <a:t>2</a:t>
              </a:r>
              <a:r>
                <a:rPr kumimoji="1" lang="zh-CN" altLang="en-US" sz="2400" b="0">
                  <a:latin typeface="Times New Roman" pitchFamily="18" charset="0"/>
                  <a:ea typeface="宋体" pitchFamily="2" charset="-122"/>
                </a:rPr>
                <a:t>    </a:t>
              </a:r>
              <a:r>
                <a:rPr kumimoji="1" lang="zh-CN" altLang="en-US" sz="2400" b="0">
                  <a:solidFill>
                    <a:schemeClr val="tx2"/>
                  </a:solidFill>
                  <a:latin typeface="Times New Roman" pitchFamily="18" charset="0"/>
                  <a:ea typeface="宋体" pitchFamily="2" charset="-122"/>
                </a:rPr>
                <a:t>8</a:t>
              </a:r>
              <a:r>
                <a:rPr kumimoji="1" lang="zh-CN" altLang="en-US" sz="2400" b="0">
                  <a:latin typeface="Times New Roman" pitchFamily="18" charset="0"/>
                  <a:ea typeface="宋体" pitchFamily="2" charset="-122"/>
                </a:rPr>
                <a:t>    3</a:t>
              </a:r>
            </a:p>
            <a:p>
              <a:pPr algn="l" eaLnBrk="1" hangingPunct="1"/>
              <a:r>
                <a:rPr kumimoji="1" lang="zh-CN" altLang="en-US" sz="2400" b="0">
                  <a:solidFill>
                    <a:schemeClr val="tx2"/>
                  </a:solidFill>
                  <a:latin typeface="Times New Roman" pitchFamily="18" charset="0"/>
                  <a:ea typeface="宋体" pitchFamily="2" charset="-122"/>
                </a:rPr>
                <a:t>1</a:t>
              </a:r>
              <a:r>
                <a:rPr kumimoji="1" lang="zh-CN" altLang="en-US" sz="2400" b="0">
                  <a:latin typeface="Times New Roman" pitchFamily="18" charset="0"/>
                  <a:ea typeface="宋体" pitchFamily="2" charset="-122"/>
                </a:rPr>
                <a:t>    </a:t>
              </a:r>
              <a:r>
                <a:rPr kumimoji="1" lang="zh-CN" altLang="en-US" sz="2400" b="0">
                  <a:solidFill>
                    <a:schemeClr val="tx2"/>
                  </a:solidFill>
                  <a:latin typeface="Times New Roman" pitchFamily="18" charset="0"/>
                  <a:ea typeface="宋体" pitchFamily="2" charset="-122"/>
                </a:rPr>
                <a:t>6</a:t>
              </a:r>
              <a:r>
                <a:rPr kumimoji="1" lang="zh-CN" altLang="en-US" sz="2400" b="0">
                  <a:latin typeface="Times New Roman" pitchFamily="18" charset="0"/>
                  <a:ea typeface="宋体" pitchFamily="2" charset="-122"/>
                </a:rPr>
                <a:t>    4</a:t>
              </a:r>
            </a:p>
            <a:p>
              <a:pPr algn="l" eaLnBrk="1" hangingPunct="1"/>
              <a:r>
                <a:rPr kumimoji="1" lang="zh-CN" altLang="en-US" sz="2400" b="0">
                  <a:latin typeface="Times New Roman" pitchFamily="18" charset="0"/>
                  <a:ea typeface="宋体" pitchFamily="2" charset="-122"/>
                </a:rPr>
                <a:t>7          5</a:t>
              </a:r>
            </a:p>
          </p:txBody>
        </p:sp>
        <p:sp>
          <p:nvSpPr>
            <p:cNvPr id="100358" name="Text Box 6"/>
            <p:cNvSpPr txBox="1">
              <a:spLocks noChangeArrowheads="1"/>
            </p:cNvSpPr>
            <p:nvPr/>
          </p:nvSpPr>
          <p:spPr bwMode="auto">
            <a:xfrm>
              <a:off x="1172" y="2352"/>
              <a:ext cx="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solidFill>
                    <a:srgbClr val="FF0000"/>
                  </a:solidFill>
                  <a:latin typeface="Times New Roman" pitchFamily="18" charset="0"/>
                  <a:ea typeface="宋体" pitchFamily="2" charset="-122"/>
                </a:rPr>
                <a:t>1    2    3</a:t>
              </a:r>
              <a:endParaRPr kumimoji="1" lang="zh-CN" altLang="en-US" sz="2400" b="0">
                <a:latin typeface="Times New Roman" pitchFamily="18" charset="0"/>
                <a:ea typeface="宋体" pitchFamily="2" charset="-122"/>
              </a:endParaRPr>
            </a:p>
          </p:txBody>
        </p:sp>
        <p:sp>
          <p:nvSpPr>
            <p:cNvPr id="100359" name="Text Box 7"/>
            <p:cNvSpPr txBox="1">
              <a:spLocks noChangeArrowheads="1"/>
            </p:cNvSpPr>
            <p:nvPr/>
          </p:nvSpPr>
          <p:spPr bwMode="auto">
            <a:xfrm>
              <a:off x="2180" y="2889"/>
              <a:ext cx="2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r>
                <a:rPr kumimoji="1" lang="zh-CN" altLang="en-US" sz="2400" b="0">
                  <a:solidFill>
                    <a:srgbClr val="FF0000"/>
                  </a:solidFill>
                  <a:latin typeface="Times New Roman" pitchFamily="18" charset="0"/>
                  <a:ea typeface="宋体" pitchFamily="2" charset="-122"/>
                </a:rPr>
                <a:t>4</a:t>
              </a:r>
            </a:p>
            <a:p>
              <a:pPr eaLnBrk="1" hangingPunct="1"/>
              <a:r>
                <a:rPr kumimoji="1" lang="zh-CN" altLang="en-US" sz="2400" b="0">
                  <a:solidFill>
                    <a:srgbClr val="FF0000"/>
                  </a:solidFill>
                  <a:latin typeface="Times New Roman" pitchFamily="18" charset="0"/>
                  <a:ea typeface="宋体" pitchFamily="2" charset="-122"/>
                </a:rPr>
                <a:t>5</a:t>
              </a:r>
              <a:endParaRPr kumimoji="1" lang="zh-CN" altLang="en-US" sz="2400" b="0">
                <a:latin typeface="Times New Roman" pitchFamily="18" charset="0"/>
                <a:ea typeface="宋体" pitchFamily="2" charset="-122"/>
              </a:endParaRPr>
            </a:p>
          </p:txBody>
        </p:sp>
        <p:sp>
          <p:nvSpPr>
            <p:cNvPr id="100360" name="Text Box 8"/>
            <p:cNvSpPr txBox="1">
              <a:spLocks noChangeArrowheads="1"/>
            </p:cNvSpPr>
            <p:nvPr/>
          </p:nvSpPr>
          <p:spPr bwMode="auto">
            <a:xfrm>
              <a:off x="1220" y="345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spcBef>
                  <a:spcPct val="50000"/>
                </a:spcBef>
              </a:pPr>
              <a:r>
                <a:rPr kumimoji="1" lang="zh-CN" altLang="en-US" sz="2400" b="0">
                  <a:solidFill>
                    <a:srgbClr val="FF0000"/>
                  </a:solidFill>
                  <a:latin typeface="Times New Roman" pitchFamily="18" charset="0"/>
                  <a:ea typeface="宋体" pitchFamily="2" charset="-122"/>
                </a:rPr>
                <a:t>7    6    </a:t>
              </a:r>
              <a:endParaRPr kumimoji="1" lang="zh-CN" altLang="en-US" sz="2400" b="0">
                <a:latin typeface="Times New Roman" pitchFamily="18" charset="0"/>
                <a:ea typeface="宋体" pitchFamily="2" charset="-122"/>
              </a:endParaRPr>
            </a:p>
          </p:txBody>
        </p:sp>
        <p:sp>
          <p:nvSpPr>
            <p:cNvPr id="100361" name="Text Box 9"/>
            <p:cNvSpPr txBox="1">
              <a:spLocks noChangeArrowheads="1"/>
            </p:cNvSpPr>
            <p:nvPr/>
          </p:nvSpPr>
          <p:spPr bwMode="auto">
            <a:xfrm>
              <a:off x="912"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eaLnBrk="1" hangingPunct="1"/>
              <a:r>
                <a:rPr kumimoji="1" lang="zh-CN" altLang="en-US" sz="2400" b="0">
                  <a:solidFill>
                    <a:srgbClr val="FF0000"/>
                  </a:solidFill>
                  <a:latin typeface="Times New Roman" pitchFamily="18" charset="0"/>
                  <a:ea typeface="宋体" pitchFamily="2" charset="-122"/>
                </a:rPr>
                <a:t>8</a:t>
              </a:r>
              <a:endParaRPr kumimoji="1" lang="zh-CN" altLang="en-US" sz="2400" b="0">
                <a:latin typeface="Times New Roman" pitchFamily="18" charset="0"/>
                <a:ea typeface="宋体" pitchFamily="2" charset="-122"/>
              </a:endParaRPr>
            </a:p>
          </p:txBody>
        </p:sp>
        <p:sp>
          <p:nvSpPr>
            <p:cNvPr id="100362" name="Text Box 10"/>
            <p:cNvSpPr txBox="1">
              <a:spLocks noChangeArrowheads="1"/>
            </p:cNvSpPr>
            <p:nvPr/>
          </p:nvSpPr>
          <p:spPr bwMode="auto">
            <a:xfrm>
              <a:off x="3072" y="2496"/>
              <a:ext cx="889"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zh-CN" altLang="en-US" sz="2400">
                  <a:solidFill>
                    <a:schemeClr val="tx2"/>
                  </a:solidFill>
                  <a:latin typeface="幼圆" pitchFamily="49" charset="-122"/>
                  <a:ea typeface="幼圆" pitchFamily="49" charset="-122"/>
                </a:rPr>
                <a:t>将牌1：1</a:t>
              </a:r>
            </a:p>
            <a:p>
              <a:pPr algn="l" eaLnBrk="1" hangingPunct="1"/>
              <a:r>
                <a:rPr kumimoji="1" lang="zh-CN" altLang="en-US" sz="2400">
                  <a:solidFill>
                    <a:schemeClr val="tx2"/>
                  </a:solidFill>
                  <a:latin typeface="幼圆" pitchFamily="49" charset="-122"/>
                  <a:ea typeface="幼圆" pitchFamily="49" charset="-122"/>
                </a:rPr>
                <a:t>将牌2：1</a:t>
              </a:r>
            </a:p>
            <a:p>
              <a:pPr algn="l" eaLnBrk="1" hangingPunct="1"/>
              <a:r>
                <a:rPr kumimoji="1" lang="zh-CN" altLang="en-US" sz="2400">
                  <a:solidFill>
                    <a:schemeClr val="tx2"/>
                  </a:solidFill>
                  <a:latin typeface="幼圆" pitchFamily="49" charset="-122"/>
                  <a:ea typeface="幼圆" pitchFamily="49" charset="-122"/>
                </a:rPr>
                <a:t>将牌6：1</a:t>
              </a:r>
            </a:p>
            <a:p>
              <a:pPr algn="l" eaLnBrk="1" hangingPunct="1"/>
              <a:r>
                <a:rPr kumimoji="1" lang="zh-CN" altLang="en-US" sz="2400">
                  <a:solidFill>
                    <a:schemeClr val="tx2"/>
                  </a:solidFill>
                  <a:latin typeface="幼圆" pitchFamily="49" charset="-122"/>
                  <a:ea typeface="幼圆" pitchFamily="49" charset="-122"/>
                </a:rPr>
                <a:t>将牌8：2</a:t>
              </a:r>
              <a:endParaRPr kumimoji="1" lang="zh-CN" altLang="en-US" sz="2400">
                <a:latin typeface="幼圆" pitchFamily="49" charset="-122"/>
                <a:ea typeface="幼圆" pitchFamily="49" charset="-122"/>
              </a:endParaRPr>
            </a:p>
          </p:txBody>
        </p:sp>
      </p:grpSp>
      <p:sp>
        <p:nvSpPr>
          <p:cNvPr id="100356" name="Rectangle 12"/>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en-US" altLang="zh-CN" sz="4000">
                <a:solidFill>
                  <a:schemeClr val="tx2"/>
                </a:solidFill>
                <a:latin typeface="微软雅黑" pitchFamily="34" charset="-122"/>
              </a:rPr>
              <a:t>A*</a:t>
            </a:r>
            <a:r>
              <a:rPr lang="zh-CN" altLang="zh-CN" sz="4000">
                <a:solidFill>
                  <a:schemeClr val="tx2"/>
                </a:solidFill>
                <a:latin typeface="微软雅黑" pitchFamily="34" charset="-122"/>
              </a:rPr>
              <a:t>算法</a:t>
            </a:r>
            <a:endParaRPr lang="zh-CN" altLang="en-US" sz="4000">
              <a:solidFill>
                <a:schemeClr val="tx2"/>
              </a:solidFill>
              <a:latin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5267">
                                            <p:txEl>
                                              <p:pRg st="0" end="0"/>
                                            </p:txEl>
                                          </p:spTgt>
                                        </p:tgtEl>
                                        <p:attrNameLst>
                                          <p:attrName>style.visibility</p:attrName>
                                        </p:attrNameLst>
                                      </p:cBhvr>
                                      <p:to>
                                        <p:strVal val="visible"/>
                                      </p:to>
                                    </p:set>
                                    <p:animEffect transition="in" filter="wipe(up)">
                                      <p:cBhvr>
                                        <p:cTn id="7" dur="500"/>
                                        <p:tgtEl>
                                          <p:spTgt spid="103526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35267">
                                            <p:txEl>
                                              <p:pRg st="1" end="1"/>
                                            </p:txEl>
                                          </p:spTgt>
                                        </p:tgtEl>
                                        <p:attrNameLst>
                                          <p:attrName>style.visibility</p:attrName>
                                        </p:attrNameLst>
                                      </p:cBhvr>
                                      <p:to>
                                        <p:strVal val="visible"/>
                                      </p:to>
                                    </p:set>
                                    <p:animEffect transition="in" filter="wipe(up)">
                                      <p:cBhvr>
                                        <p:cTn id="10" dur="500"/>
                                        <p:tgtEl>
                                          <p:spTgt spid="103526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35267">
                                            <p:txEl>
                                              <p:pRg st="2" end="2"/>
                                            </p:txEl>
                                          </p:spTgt>
                                        </p:tgtEl>
                                        <p:attrNameLst>
                                          <p:attrName>style.visibility</p:attrName>
                                        </p:attrNameLst>
                                      </p:cBhvr>
                                      <p:to>
                                        <p:strVal val="visible"/>
                                      </p:to>
                                    </p:set>
                                    <p:animEffect transition="in" filter="wipe(up)">
                                      <p:cBhvr>
                                        <p:cTn id="13" dur="500"/>
                                        <p:tgtEl>
                                          <p:spTgt spid="10352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67"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7315" name="Object 3"/>
          <p:cNvGraphicFramePr>
            <a:graphicFrameLocks noChangeAspect="1"/>
          </p:cNvGraphicFramePr>
          <p:nvPr/>
        </p:nvGraphicFramePr>
        <p:xfrm>
          <a:off x="1401763" y="1271588"/>
          <a:ext cx="6934200" cy="5076825"/>
        </p:xfrm>
        <a:graphic>
          <a:graphicData uri="http://schemas.openxmlformats.org/presentationml/2006/ole">
            <mc:AlternateContent xmlns:mc="http://schemas.openxmlformats.org/markup-compatibility/2006">
              <mc:Choice xmlns:v="urn:schemas-microsoft-com:vml" Requires="v">
                <p:oleObj spid="_x0000_s2058" r:id="rId4" imgW="2800741" imgH="2467319" progId="Paint.Picture">
                  <p:embed/>
                </p:oleObj>
              </mc:Choice>
              <mc:Fallback>
                <p:oleObj r:id="rId4" imgW="2800741" imgH="2467319"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763" y="1271588"/>
                        <a:ext cx="6934200" cy="507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Rectangle 5"/>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en-US" altLang="zh-CN" sz="4000">
                <a:solidFill>
                  <a:schemeClr val="tx2"/>
                </a:solidFill>
                <a:latin typeface="微软雅黑" pitchFamily="34" charset="-122"/>
              </a:rPr>
              <a:t>A*</a:t>
            </a:r>
            <a:r>
              <a:rPr lang="zh-CN" altLang="zh-CN" sz="4000">
                <a:solidFill>
                  <a:schemeClr val="tx2"/>
                </a:solidFill>
                <a:latin typeface="微软雅黑" pitchFamily="34" charset="-122"/>
              </a:rPr>
              <a:t>算法</a:t>
            </a:r>
            <a:endParaRPr lang="zh-CN" altLang="en-US" sz="4000">
              <a:solidFill>
                <a:schemeClr val="tx2"/>
              </a:solidFill>
              <a:latin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37315"/>
                                        </p:tgtEl>
                                        <p:attrNameLst>
                                          <p:attrName>style.visibility</p:attrName>
                                        </p:attrNameLst>
                                      </p:cBhvr>
                                      <p:to>
                                        <p:strVal val="visible"/>
                                      </p:to>
                                    </p:set>
                                    <p:anim calcmode="lin" valueType="num">
                                      <p:cBhvr additive="base">
                                        <p:cTn id="7" dur="500" fill="hold"/>
                                        <p:tgtEl>
                                          <p:spTgt spid="1037315"/>
                                        </p:tgtEl>
                                        <p:attrNameLst>
                                          <p:attrName>ppt_x</p:attrName>
                                        </p:attrNameLst>
                                      </p:cBhvr>
                                      <p:tavLst>
                                        <p:tav tm="0">
                                          <p:val>
                                            <p:strVal val="0-#ppt_w/2"/>
                                          </p:val>
                                        </p:tav>
                                        <p:tav tm="100000">
                                          <p:val>
                                            <p:strVal val="#ppt_x"/>
                                          </p:val>
                                        </p:tav>
                                      </p:tavLst>
                                    </p:anim>
                                    <p:anim calcmode="lin" valueType="num">
                                      <p:cBhvr additive="base">
                                        <p:cTn id="8" dur="500" fill="hold"/>
                                        <p:tgtEl>
                                          <p:spTgt spid="1037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9363" name="Rectangle 3"/>
          <p:cNvSpPr>
            <a:spLocks noGrp="1" noChangeArrowheads="1"/>
          </p:cNvSpPr>
          <p:nvPr>
            <p:ph type="body" idx="1"/>
          </p:nvPr>
        </p:nvSpPr>
        <p:spPr/>
        <p:txBody>
          <a:bodyPr/>
          <a:lstStyle/>
          <a:p>
            <a:pPr marL="609600" indent="-609600"/>
            <a:r>
              <a:rPr lang="zh-CN" altLang="en-US">
                <a:latin typeface="Times New Roman" pitchFamily="18" charset="0"/>
                <a:ea typeface="幼圆" pitchFamily="49" charset="-122"/>
              </a:rPr>
              <a:t>广度优先: 当问题为单位耗散值，且问题有解时，一定能找到最优解;</a:t>
            </a:r>
          </a:p>
          <a:p>
            <a:pPr marL="990600" lvl="1" indent="-533400"/>
            <a:r>
              <a:rPr lang="en-US" altLang="zh-CN">
                <a:latin typeface="Times New Roman" pitchFamily="18" charset="0"/>
                <a:ea typeface="幼圆" pitchFamily="49" charset="-122"/>
              </a:rPr>
              <a:t>f(n) = g(n) + h(n)</a:t>
            </a:r>
          </a:p>
          <a:p>
            <a:pPr marL="990600" lvl="1" indent="-533400"/>
            <a:r>
              <a:rPr lang="en-US" altLang="zh-CN">
                <a:latin typeface="Times New Roman" pitchFamily="18" charset="0"/>
                <a:ea typeface="幼圆" pitchFamily="49" charset="-122"/>
              </a:rPr>
              <a:t>g(n)</a:t>
            </a:r>
          </a:p>
          <a:p>
            <a:pPr marL="990600" lvl="1" indent="-533400"/>
            <a:r>
              <a:rPr lang="en-US" altLang="zh-CN">
                <a:latin typeface="Times New Roman" pitchFamily="18" charset="0"/>
                <a:ea typeface="幼圆" pitchFamily="49" charset="-122"/>
              </a:rPr>
              <a:t>h(n) = 0 ≤ h*(n)</a:t>
            </a:r>
          </a:p>
          <a:p>
            <a:pPr marL="609600" indent="-609600"/>
            <a:endParaRPr lang="zh-CN" altLang="en-US">
              <a:latin typeface="Times New Roman" pitchFamily="18" charset="0"/>
              <a:ea typeface="幼圆" pitchFamily="49" charset="-122"/>
            </a:endParaRPr>
          </a:p>
        </p:txBody>
      </p:sp>
      <p:sp>
        <p:nvSpPr>
          <p:cNvPr id="101379" name="Rectangle 5"/>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en-US" altLang="zh-CN" sz="4000">
                <a:solidFill>
                  <a:schemeClr val="tx2"/>
                </a:solidFill>
                <a:latin typeface="微软雅黑" pitchFamily="34" charset="-122"/>
              </a:rPr>
              <a:t>A*</a:t>
            </a:r>
            <a:r>
              <a:rPr lang="zh-CN" altLang="zh-CN" sz="4000">
                <a:solidFill>
                  <a:schemeClr val="tx2"/>
                </a:solidFill>
                <a:latin typeface="微软雅黑" pitchFamily="34" charset="-122"/>
              </a:rPr>
              <a:t>算法</a:t>
            </a:r>
            <a:endParaRPr lang="zh-CN" altLang="en-US" sz="4000">
              <a:solidFill>
                <a:schemeClr val="tx2"/>
              </a:solidFill>
              <a:latin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9363">
                                            <p:txEl>
                                              <p:pRg st="0" end="0"/>
                                            </p:txEl>
                                          </p:spTgt>
                                        </p:tgtEl>
                                        <p:attrNameLst>
                                          <p:attrName>style.visibility</p:attrName>
                                        </p:attrNameLst>
                                      </p:cBhvr>
                                      <p:to>
                                        <p:strVal val="visible"/>
                                      </p:to>
                                    </p:set>
                                    <p:animEffect transition="in" filter="wipe(up)">
                                      <p:cBhvr>
                                        <p:cTn id="7" dur="500"/>
                                        <p:tgtEl>
                                          <p:spTgt spid="103936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39363">
                                            <p:txEl>
                                              <p:pRg st="1" end="1"/>
                                            </p:txEl>
                                          </p:spTgt>
                                        </p:tgtEl>
                                        <p:attrNameLst>
                                          <p:attrName>style.visibility</p:attrName>
                                        </p:attrNameLst>
                                      </p:cBhvr>
                                      <p:to>
                                        <p:strVal val="visible"/>
                                      </p:to>
                                    </p:set>
                                    <p:animEffect transition="in" filter="wipe(up)">
                                      <p:cBhvr>
                                        <p:cTn id="10" dur="500"/>
                                        <p:tgtEl>
                                          <p:spTgt spid="103936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39363">
                                            <p:txEl>
                                              <p:pRg st="2" end="2"/>
                                            </p:txEl>
                                          </p:spTgt>
                                        </p:tgtEl>
                                        <p:attrNameLst>
                                          <p:attrName>style.visibility</p:attrName>
                                        </p:attrNameLst>
                                      </p:cBhvr>
                                      <p:to>
                                        <p:strVal val="visible"/>
                                      </p:to>
                                    </p:set>
                                    <p:animEffect transition="in" filter="wipe(up)">
                                      <p:cBhvr>
                                        <p:cTn id="13" dur="500"/>
                                        <p:tgtEl>
                                          <p:spTgt spid="103936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39363">
                                            <p:txEl>
                                              <p:pRg st="3" end="3"/>
                                            </p:txEl>
                                          </p:spTgt>
                                        </p:tgtEl>
                                        <p:attrNameLst>
                                          <p:attrName>style.visibility</p:attrName>
                                        </p:attrNameLst>
                                      </p:cBhvr>
                                      <p:to>
                                        <p:strVal val="visible"/>
                                      </p:to>
                                    </p:set>
                                    <p:animEffect transition="in" filter="wipe(up)">
                                      <p:cBhvr>
                                        <p:cTn id="16" dur="500"/>
                                        <p:tgtEl>
                                          <p:spTgt spid="1039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6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p:txBody>
          <a:bodyPr/>
          <a:lstStyle/>
          <a:p>
            <a:pPr>
              <a:lnSpc>
                <a:spcPct val="90000"/>
              </a:lnSpc>
            </a:pPr>
            <a:r>
              <a:rPr lang="zh-CN" altLang="en-US" sz="2800">
                <a:latin typeface="微软雅黑" pitchFamily="34" charset="-122"/>
                <a:ea typeface="微软雅黑" pitchFamily="34" charset="-122"/>
              </a:rPr>
              <a:t>什么是搜索</a:t>
            </a:r>
          </a:p>
          <a:p>
            <a:pPr lvl="1">
              <a:lnSpc>
                <a:spcPct val="90000"/>
              </a:lnSpc>
              <a:buFont typeface="Wingdings" pitchFamily="2" charset="2"/>
              <a:buChar char="§"/>
            </a:pPr>
            <a:r>
              <a:rPr lang="zh-CN" altLang="en-US" sz="2800" b="0">
                <a:latin typeface="微软雅黑" pitchFamily="34" charset="-122"/>
                <a:ea typeface="微软雅黑" pitchFamily="34" charset="-122"/>
              </a:rPr>
              <a:t>根据问题的实际情况不断寻找可利用的知识,构造出一条代价较少的推理路线,使问题得到圆满解决的过程（路径）称为搜索</a:t>
            </a:r>
          </a:p>
          <a:p>
            <a:pPr lvl="1">
              <a:lnSpc>
                <a:spcPct val="90000"/>
              </a:lnSpc>
              <a:buFont typeface="Wingdings" pitchFamily="2" charset="2"/>
              <a:buChar char="§"/>
            </a:pPr>
            <a:endParaRPr lang="zh-CN" altLang="en-US" sz="2800" b="0">
              <a:latin typeface="微软雅黑" pitchFamily="34" charset="-122"/>
              <a:ea typeface="微软雅黑" pitchFamily="34" charset="-122"/>
            </a:endParaRPr>
          </a:p>
          <a:p>
            <a:pPr lvl="1">
              <a:lnSpc>
                <a:spcPct val="90000"/>
              </a:lnSpc>
              <a:buFont typeface="Wingdings" pitchFamily="2" charset="2"/>
              <a:buNone/>
            </a:pPr>
            <a:r>
              <a:rPr lang="zh-CN" altLang="en-US" sz="2800" b="0">
                <a:latin typeface="微软雅黑" pitchFamily="34" charset="-122"/>
                <a:ea typeface="微软雅黑" pitchFamily="34" charset="-122"/>
              </a:rPr>
              <a:t>   </a:t>
            </a:r>
            <a:r>
              <a:rPr lang="zh-CN" altLang="en-US" sz="2400" b="0">
                <a:latin typeface="微软雅黑" pitchFamily="34" charset="-122"/>
                <a:ea typeface="微软雅黑" pitchFamily="34" charset="-122"/>
              </a:rPr>
              <a:t>包括两个方面：</a:t>
            </a:r>
          </a:p>
          <a:p>
            <a:pPr lvl="1">
              <a:lnSpc>
                <a:spcPct val="90000"/>
              </a:lnSpc>
              <a:buFont typeface="Wingdings" pitchFamily="2" charset="2"/>
              <a:buNone/>
            </a:pPr>
            <a:r>
              <a:rPr lang="zh-CN" altLang="en-US" sz="2400" b="0">
                <a:latin typeface="微软雅黑" pitchFamily="34" charset="-122"/>
                <a:ea typeface="微软雅黑" pitchFamily="34" charset="-122"/>
              </a:rPr>
              <a:t>      --- 找到从初始事实到问题最终答案的一条推理路径</a:t>
            </a:r>
          </a:p>
          <a:p>
            <a:pPr lvl="1">
              <a:lnSpc>
                <a:spcPct val="90000"/>
              </a:lnSpc>
              <a:buFont typeface="Wingdings" pitchFamily="2" charset="2"/>
              <a:buNone/>
            </a:pPr>
            <a:r>
              <a:rPr lang="zh-CN" altLang="en-US" sz="2400" b="0">
                <a:latin typeface="微软雅黑" pitchFamily="34" charset="-122"/>
                <a:ea typeface="微软雅黑" pitchFamily="34" charset="-122"/>
              </a:rPr>
              <a:t>      --- 找到的这条路径在时间和空间上复杂度最小</a:t>
            </a:r>
          </a:p>
        </p:txBody>
      </p:sp>
      <p:sp>
        <p:nvSpPr>
          <p:cNvPr id="13315" name="Rectangle 5"/>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搜索策略概述</a:t>
            </a:r>
            <a:endParaRPr lang="zh-CN" altLang="en-US" sz="2000" b="0">
              <a:solidFill>
                <a:srgbClr val="FFFF61"/>
              </a:solidFill>
              <a:latin typeface="幼圆" pitchFamily="49" charset="-122"/>
              <a:ea typeface="幼圆" pitchFamily="49" charset="-122"/>
            </a:endParaRP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622300" y="0"/>
          <a:ext cx="9283700" cy="6858000"/>
        </p:xfrm>
        <a:graphic>
          <a:graphicData uri="http://schemas.openxmlformats.org/presentationml/2006/ole">
            <mc:AlternateContent xmlns:mc="http://schemas.openxmlformats.org/markup-compatibility/2006">
              <mc:Choice xmlns:v="urn:schemas-microsoft-com:vml" Requires="v">
                <p:oleObj spid="_x0000_s3081" name="位图图像" r:id="rId4" imgW="5172797" imgH="5191850" progId="Paint.Picture">
                  <p:embed/>
                </p:oleObj>
              </mc:Choice>
              <mc:Fallback>
                <p:oleObj name="位图图像" r:id="rId4" imgW="5172797" imgH="5191850"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00" y="0"/>
                        <a:ext cx="9283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3459" name="Rectangle 3"/>
          <p:cNvSpPr>
            <a:spLocks noGrp="1" noChangeArrowheads="1"/>
          </p:cNvSpPr>
          <p:nvPr>
            <p:ph type="body" idx="1"/>
          </p:nvPr>
        </p:nvSpPr>
        <p:spPr/>
        <p:txBody>
          <a:bodyPr/>
          <a:lstStyle/>
          <a:p>
            <a:pPr>
              <a:buFont typeface="Wingdings" pitchFamily="2" charset="2"/>
              <a:buChar char="q"/>
            </a:pPr>
            <a:r>
              <a:rPr lang="zh-CN" altLang="en-US">
                <a:latin typeface="幼圆" pitchFamily="49" charset="-122"/>
                <a:ea typeface="幼圆" pitchFamily="49" charset="-122"/>
              </a:rPr>
              <a:t>对于可解状态图(即从初始节点到目标节点有路径存在)所说,如果一个搜索算法能在有限步内终止,并且能找到最优解,则称该搜索算法是</a:t>
            </a:r>
            <a:r>
              <a:rPr lang="zh-CN" altLang="en-US">
                <a:solidFill>
                  <a:srgbClr val="003399"/>
                </a:solidFill>
                <a:latin typeface="幼圆" pitchFamily="49" charset="-122"/>
                <a:ea typeface="幼圆" pitchFamily="49" charset="-122"/>
              </a:rPr>
              <a:t>可纳的.</a:t>
            </a:r>
            <a:r>
              <a:rPr lang="zh-CN" altLang="en-US">
                <a:latin typeface="幼圆" pitchFamily="49" charset="-122"/>
                <a:ea typeface="幼圆" pitchFamily="49" charset="-122"/>
              </a:rPr>
              <a:t> </a:t>
            </a:r>
          </a:p>
          <a:p>
            <a:pPr>
              <a:buFont typeface="Wingdings" pitchFamily="2" charset="2"/>
              <a:buChar char="q"/>
            </a:pPr>
            <a:r>
              <a:rPr lang="zh-CN" altLang="en-US">
                <a:solidFill>
                  <a:srgbClr val="003399"/>
                </a:solidFill>
                <a:latin typeface="幼圆" pitchFamily="49" charset="-122"/>
                <a:ea typeface="幼圆" pitchFamily="49" charset="-122"/>
              </a:rPr>
              <a:t>定理:</a:t>
            </a:r>
            <a:r>
              <a:rPr lang="en-US" altLang="zh-CN">
                <a:latin typeface="幼圆" pitchFamily="49" charset="-122"/>
                <a:ea typeface="幼圆" pitchFamily="49" charset="-122"/>
              </a:rPr>
              <a:t>A*</a:t>
            </a:r>
            <a:r>
              <a:rPr lang="zh-CN" altLang="zh-CN">
                <a:latin typeface="幼圆" pitchFamily="49" charset="-122"/>
                <a:ea typeface="幼圆" pitchFamily="49" charset="-122"/>
              </a:rPr>
              <a:t>算法是可纳的,即在有限步内终止,并且找到最优解</a:t>
            </a:r>
          </a:p>
          <a:p>
            <a:pPr>
              <a:buFont typeface="Wingdings" pitchFamily="2" charset="2"/>
              <a:buChar char="q"/>
            </a:pPr>
            <a:r>
              <a:rPr lang="zh-CN" altLang="zh-CN">
                <a:latin typeface="幼圆" pitchFamily="49" charset="-122"/>
                <a:ea typeface="幼圆" pitchFamily="49" charset="-122"/>
              </a:rPr>
              <a:t>证明思路</a:t>
            </a:r>
          </a:p>
          <a:p>
            <a:pPr lvl="1"/>
            <a:r>
              <a:rPr lang="zh-CN" altLang="zh-CN" sz="2400">
                <a:latin typeface="幼圆" pitchFamily="49" charset="-122"/>
                <a:ea typeface="幼圆" pitchFamily="49" charset="-122"/>
              </a:rPr>
              <a:t>对于有限图,A*算法一定会在有限步内终止</a:t>
            </a:r>
          </a:p>
          <a:p>
            <a:pPr lvl="1"/>
            <a:r>
              <a:rPr lang="zh-CN" altLang="zh-CN" sz="2400">
                <a:latin typeface="幼圆" pitchFamily="49" charset="-122"/>
                <a:ea typeface="幼圆" pitchFamily="49" charset="-122"/>
              </a:rPr>
              <a:t>对应无限图,只要从初始节点到目标节点有路径存在,A*算法也必然终止</a:t>
            </a:r>
          </a:p>
          <a:p>
            <a:pPr lvl="1"/>
            <a:r>
              <a:rPr lang="zh-CN" altLang="zh-CN" sz="2400">
                <a:latin typeface="幼圆" pitchFamily="49" charset="-122"/>
                <a:ea typeface="幼圆" pitchFamily="49" charset="-122"/>
              </a:rPr>
              <a:t>A*算法一定终止在最优路径上</a:t>
            </a:r>
          </a:p>
        </p:txBody>
      </p:sp>
      <p:sp>
        <p:nvSpPr>
          <p:cNvPr id="102403"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en-US" altLang="zh-CN" sz="4000">
                <a:solidFill>
                  <a:schemeClr val="tx2"/>
                </a:solidFill>
                <a:latin typeface="微软雅黑" pitchFamily="34" charset="-122"/>
              </a:rPr>
              <a:t>A*</a:t>
            </a:r>
            <a:r>
              <a:rPr lang="zh-CN" altLang="zh-CN" sz="4000">
                <a:solidFill>
                  <a:schemeClr val="tx2"/>
                </a:solidFill>
                <a:latin typeface="微软雅黑" pitchFamily="34" charset="-122"/>
              </a:rPr>
              <a:t>算法的可纳性</a:t>
            </a:r>
            <a:endParaRPr lang="en-US" altLang="zh-CN" sz="4000">
              <a:solidFill>
                <a:schemeClr val="tx2"/>
              </a:solidFill>
              <a:latin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43459">
                                            <p:txEl>
                                              <p:pRg st="0" end="0"/>
                                            </p:txEl>
                                          </p:spTgt>
                                        </p:tgtEl>
                                        <p:attrNameLst>
                                          <p:attrName>style.visibility</p:attrName>
                                        </p:attrNameLst>
                                      </p:cBhvr>
                                      <p:to>
                                        <p:strVal val="visible"/>
                                      </p:to>
                                    </p:set>
                                    <p:animEffect transition="in" filter="wipe(up)">
                                      <p:cBhvr>
                                        <p:cTn id="7" dur="500"/>
                                        <p:tgtEl>
                                          <p:spTgt spid="1043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3459">
                                            <p:txEl>
                                              <p:pRg st="1" end="1"/>
                                            </p:txEl>
                                          </p:spTgt>
                                        </p:tgtEl>
                                        <p:attrNameLst>
                                          <p:attrName>style.visibility</p:attrName>
                                        </p:attrNameLst>
                                      </p:cBhvr>
                                      <p:to>
                                        <p:strVal val="visible"/>
                                      </p:to>
                                    </p:set>
                                    <p:animEffect transition="in" filter="wipe(up)">
                                      <p:cBhvr>
                                        <p:cTn id="12" dur="500"/>
                                        <p:tgtEl>
                                          <p:spTgt spid="1043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3459">
                                            <p:txEl>
                                              <p:pRg st="2" end="2"/>
                                            </p:txEl>
                                          </p:spTgt>
                                        </p:tgtEl>
                                        <p:attrNameLst>
                                          <p:attrName>style.visibility</p:attrName>
                                        </p:attrNameLst>
                                      </p:cBhvr>
                                      <p:to>
                                        <p:strVal val="visible"/>
                                      </p:to>
                                    </p:set>
                                    <p:animEffect transition="in" filter="wipe(up)">
                                      <p:cBhvr>
                                        <p:cTn id="17" dur="500"/>
                                        <p:tgtEl>
                                          <p:spTgt spid="1043459">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043459">
                                            <p:txEl>
                                              <p:pRg st="3" end="3"/>
                                            </p:txEl>
                                          </p:spTgt>
                                        </p:tgtEl>
                                        <p:attrNameLst>
                                          <p:attrName>style.visibility</p:attrName>
                                        </p:attrNameLst>
                                      </p:cBhvr>
                                      <p:to>
                                        <p:strVal val="visible"/>
                                      </p:to>
                                    </p:set>
                                    <p:animEffect transition="in" filter="wipe(up)">
                                      <p:cBhvr>
                                        <p:cTn id="20" dur="500"/>
                                        <p:tgtEl>
                                          <p:spTgt spid="1043459">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043459">
                                            <p:txEl>
                                              <p:pRg st="4" end="4"/>
                                            </p:txEl>
                                          </p:spTgt>
                                        </p:tgtEl>
                                        <p:attrNameLst>
                                          <p:attrName>style.visibility</p:attrName>
                                        </p:attrNameLst>
                                      </p:cBhvr>
                                      <p:to>
                                        <p:strVal val="visible"/>
                                      </p:to>
                                    </p:set>
                                    <p:animEffect transition="in" filter="wipe(up)">
                                      <p:cBhvr>
                                        <p:cTn id="23" dur="500"/>
                                        <p:tgtEl>
                                          <p:spTgt spid="1043459">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043459">
                                            <p:txEl>
                                              <p:pRg st="5" end="5"/>
                                            </p:txEl>
                                          </p:spTgt>
                                        </p:tgtEl>
                                        <p:attrNameLst>
                                          <p:attrName>style.visibility</p:attrName>
                                        </p:attrNameLst>
                                      </p:cBhvr>
                                      <p:to>
                                        <p:strVal val="visible"/>
                                      </p:to>
                                    </p:set>
                                    <p:animEffect transition="in" filter="wipe(up)">
                                      <p:cBhvr>
                                        <p:cTn id="26" dur="500"/>
                                        <p:tgtEl>
                                          <p:spTgt spid="1043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459"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sz="4000">
                <a:latin typeface="微软雅黑" pitchFamily="34" charset="-122"/>
                <a:ea typeface="微软雅黑" pitchFamily="34" charset="-122"/>
              </a:rPr>
              <a:t>A*</a:t>
            </a:r>
            <a:r>
              <a:rPr lang="zh-CN" altLang="zh-CN" sz="4000">
                <a:latin typeface="微软雅黑" pitchFamily="34" charset="-122"/>
                <a:ea typeface="微软雅黑" pitchFamily="34" charset="-122"/>
              </a:rPr>
              <a:t>算法的最优性和单调性</a:t>
            </a:r>
            <a:endParaRPr lang="zh-CN" altLang="en-US" sz="4000">
              <a:latin typeface="微软雅黑" pitchFamily="34" charset="-122"/>
              <a:ea typeface="微软雅黑" pitchFamily="34" charset="-122"/>
            </a:endParaRPr>
          </a:p>
        </p:txBody>
      </p:sp>
      <p:sp>
        <p:nvSpPr>
          <p:cNvPr id="1045507" name="Rectangle 3"/>
          <p:cNvSpPr>
            <a:spLocks noGrp="1" noChangeArrowheads="1"/>
          </p:cNvSpPr>
          <p:nvPr>
            <p:ph type="body" idx="1"/>
          </p:nvPr>
        </p:nvSpPr>
        <p:spPr/>
        <p:txBody>
          <a:bodyPr/>
          <a:lstStyle/>
          <a:p>
            <a:pPr marL="533400" indent="-533400">
              <a:lnSpc>
                <a:spcPct val="90000"/>
              </a:lnSpc>
              <a:buFont typeface="Wingdings" pitchFamily="2" charset="2"/>
              <a:buChar char="q"/>
            </a:pPr>
            <a:r>
              <a:rPr lang="zh-CN" altLang="en-US" sz="2000">
                <a:latin typeface="Times New Roman" pitchFamily="18" charset="0"/>
                <a:ea typeface="幼圆" pitchFamily="49" charset="-122"/>
              </a:rPr>
              <a:t>最优性</a:t>
            </a:r>
          </a:p>
          <a:p>
            <a:pPr marL="914400" lvl="1" indent="-457200">
              <a:lnSpc>
                <a:spcPct val="90000"/>
              </a:lnSpc>
            </a:pPr>
            <a:r>
              <a:rPr lang="en-US" altLang="zh-CN">
                <a:latin typeface="Times New Roman" pitchFamily="18" charset="0"/>
                <a:ea typeface="幼圆" pitchFamily="49" charset="-122"/>
              </a:rPr>
              <a:t>A*</a:t>
            </a:r>
            <a:r>
              <a:rPr lang="zh-CN" altLang="zh-CN">
                <a:latin typeface="Times New Roman" pitchFamily="18" charset="0"/>
                <a:ea typeface="幼圆" pitchFamily="49" charset="-122"/>
              </a:rPr>
              <a:t>算法的搜索效率在很大程度上取决于h(x),在满足h(x)&lt;=h*(x)的前提下,h(x)的值越大越好.</a:t>
            </a:r>
          </a:p>
          <a:p>
            <a:pPr marL="914400" lvl="1" indent="-457200">
              <a:lnSpc>
                <a:spcPct val="90000"/>
              </a:lnSpc>
            </a:pPr>
            <a:r>
              <a:rPr lang="en-US" altLang="zh-CN">
                <a:latin typeface="Times New Roman" pitchFamily="18" charset="0"/>
                <a:ea typeface="幼圆" pitchFamily="49" charset="-122"/>
              </a:rPr>
              <a:t>h</a:t>
            </a:r>
            <a:r>
              <a:rPr lang="zh-CN" altLang="zh-CN">
                <a:latin typeface="Times New Roman" pitchFamily="18" charset="0"/>
                <a:ea typeface="幼圆" pitchFamily="49" charset="-122"/>
              </a:rPr>
              <a:t>(x)所携带的启发性信息越多,搜索时所扩展的节点数越少,搜索效率就越高</a:t>
            </a:r>
          </a:p>
          <a:p>
            <a:pPr marL="533400" indent="-533400">
              <a:lnSpc>
                <a:spcPct val="90000"/>
              </a:lnSpc>
              <a:buFont typeface="Wingdings" pitchFamily="2" charset="2"/>
              <a:buChar char="q"/>
            </a:pPr>
            <a:r>
              <a:rPr lang="zh-CN" altLang="zh-CN" sz="2000">
                <a:latin typeface="Times New Roman" pitchFamily="18" charset="0"/>
                <a:ea typeface="幼圆" pitchFamily="49" charset="-122"/>
              </a:rPr>
              <a:t>单调性限制</a:t>
            </a:r>
          </a:p>
          <a:p>
            <a:pPr marL="914400" lvl="1" indent="-457200">
              <a:lnSpc>
                <a:spcPct val="90000"/>
              </a:lnSpc>
            </a:pPr>
            <a:r>
              <a:rPr lang="zh-CN" altLang="zh-CN">
                <a:latin typeface="Times New Roman" pitchFamily="18" charset="0"/>
                <a:ea typeface="幼圆" pitchFamily="49" charset="-122"/>
              </a:rPr>
              <a:t>单调性限制是指h(x)满足如下两个条件</a:t>
            </a:r>
          </a:p>
          <a:p>
            <a:pPr marL="1295400" lvl="2" indent="-381000">
              <a:lnSpc>
                <a:spcPct val="90000"/>
              </a:lnSpc>
              <a:buFontTx/>
              <a:buAutoNum type="arabicParenR"/>
            </a:pPr>
            <a:r>
              <a:rPr lang="zh-CN" altLang="zh-CN" sz="2000">
                <a:latin typeface="Times New Roman" pitchFamily="18" charset="0"/>
                <a:ea typeface="幼圆" pitchFamily="49" charset="-122"/>
              </a:rPr>
              <a:t>h(Sg)=0</a:t>
            </a:r>
          </a:p>
          <a:p>
            <a:pPr marL="1295400" lvl="2" indent="-381000">
              <a:lnSpc>
                <a:spcPct val="90000"/>
              </a:lnSpc>
              <a:buFontTx/>
              <a:buAutoNum type="arabicParenR"/>
            </a:pPr>
            <a:r>
              <a:rPr lang="zh-CN" altLang="zh-CN" sz="2000">
                <a:latin typeface="Times New Roman" pitchFamily="18" charset="0"/>
                <a:ea typeface="幼圆" pitchFamily="49" charset="-122"/>
              </a:rPr>
              <a:t>设xj是节点xi</a:t>
            </a:r>
            <a:r>
              <a:rPr lang="zh-CN" altLang="en-US" sz="2000">
                <a:latin typeface="Times New Roman" pitchFamily="18" charset="0"/>
                <a:ea typeface="幼圆" pitchFamily="49" charset="-122"/>
              </a:rPr>
              <a:t> </a:t>
            </a:r>
            <a:r>
              <a:rPr lang="zh-CN" altLang="zh-CN" sz="2000">
                <a:latin typeface="Times New Roman" pitchFamily="18" charset="0"/>
                <a:ea typeface="幼圆" pitchFamily="49" charset="-122"/>
              </a:rPr>
              <a:t>的任意子节点,则有 h(xi)-h(xj)&lt;=c(xi,xj)</a:t>
            </a:r>
          </a:p>
          <a:p>
            <a:pPr marL="1295400" lvl="2" indent="-381000">
              <a:lnSpc>
                <a:spcPct val="90000"/>
              </a:lnSpc>
              <a:buFontTx/>
              <a:buNone/>
            </a:pPr>
            <a:r>
              <a:rPr lang="zh-CN" altLang="zh-CN" sz="2000">
                <a:latin typeface="Times New Roman" pitchFamily="18" charset="0"/>
                <a:ea typeface="幼圆" pitchFamily="49" charset="-122"/>
              </a:rPr>
              <a:t>     其中:Sg是目标节点,c(xi,xj)是节点xi到子节点xj的边代价</a:t>
            </a:r>
          </a:p>
          <a:p>
            <a:pPr marL="914400" lvl="1" indent="-457200">
              <a:lnSpc>
                <a:spcPct val="90000"/>
              </a:lnSpc>
            </a:pPr>
            <a:r>
              <a:rPr lang="en-US" altLang="zh-CN">
                <a:latin typeface="Times New Roman" pitchFamily="18" charset="0"/>
                <a:ea typeface="幼圆" pitchFamily="49" charset="-122"/>
              </a:rPr>
              <a:t>A*</a:t>
            </a:r>
            <a:r>
              <a:rPr lang="zh-CN" altLang="zh-CN">
                <a:latin typeface="Times New Roman" pitchFamily="18" charset="0"/>
                <a:ea typeface="幼圆" pitchFamily="49" charset="-122"/>
              </a:rPr>
              <a:t>算法的h(x)满足单调性限制时,可有下面的结论</a:t>
            </a:r>
          </a:p>
          <a:p>
            <a:pPr marL="1295400" lvl="2" indent="-381000">
              <a:lnSpc>
                <a:spcPct val="90000"/>
              </a:lnSpc>
              <a:buFontTx/>
              <a:buAutoNum type="arabicParenR"/>
            </a:pPr>
            <a:r>
              <a:rPr lang="zh-CN" altLang="zh-CN" sz="2000">
                <a:latin typeface="Times New Roman" pitchFamily="18" charset="0"/>
                <a:ea typeface="幼圆" pitchFamily="49" charset="-122"/>
              </a:rPr>
              <a:t>若A*算法选择节点xn进行扩展,则g(xn)=g*(x)</a:t>
            </a:r>
          </a:p>
          <a:p>
            <a:pPr marL="1295400" lvl="2" indent="-381000">
              <a:lnSpc>
                <a:spcPct val="90000"/>
              </a:lnSpc>
              <a:buFontTx/>
              <a:buAutoNum type="arabicParenR"/>
            </a:pPr>
            <a:r>
              <a:rPr lang="zh-CN" altLang="zh-CN" sz="2000">
                <a:latin typeface="Times New Roman" pitchFamily="18" charset="0"/>
                <a:ea typeface="幼圆" pitchFamily="49" charset="-122"/>
              </a:rPr>
              <a:t>由A*算法所扩展的节点序列其f值是非递减的</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45507">
                                            <p:txEl>
                                              <p:pRg st="0" end="0"/>
                                            </p:txEl>
                                          </p:spTgt>
                                        </p:tgtEl>
                                        <p:attrNameLst>
                                          <p:attrName>style.visibility</p:attrName>
                                        </p:attrNameLst>
                                      </p:cBhvr>
                                      <p:to>
                                        <p:strVal val="visible"/>
                                      </p:to>
                                    </p:set>
                                    <p:animEffect transition="in" filter="wipe(up)">
                                      <p:cBhvr>
                                        <p:cTn id="7" dur="500"/>
                                        <p:tgtEl>
                                          <p:spTgt spid="1045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45507">
                                            <p:txEl>
                                              <p:pRg st="1" end="1"/>
                                            </p:txEl>
                                          </p:spTgt>
                                        </p:tgtEl>
                                        <p:attrNameLst>
                                          <p:attrName>style.visibility</p:attrName>
                                        </p:attrNameLst>
                                      </p:cBhvr>
                                      <p:to>
                                        <p:strVal val="visible"/>
                                      </p:to>
                                    </p:set>
                                    <p:animEffect transition="in" filter="wipe(up)">
                                      <p:cBhvr>
                                        <p:cTn id="10" dur="500"/>
                                        <p:tgtEl>
                                          <p:spTgt spid="10455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45507">
                                            <p:txEl>
                                              <p:pRg st="2" end="2"/>
                                            </p:txEl>
                                          </p:spTgt>
                                        </p:tgtEl>
                                        <p:attrNameLst>
                                          <p:attrName>style.visibility</p:attrName>
                                        </p:attrNameLst>
                                      </p:cBhvr>
                                      <p:to>
                                        <p:strVal val="visible"/>
                                      </p:to>
                                    </p:set>
                                    <p:animEffect transition="in" filter="wipe(up)">
                                      <p:cBhvr>
                                        <p:cTn id="13" dur="500"/>
                                        <p:tgtEl>
                                          <p:spTgt spid="10455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45507">
                                            <p:txEl>
                                              <p:pRg st="3" end="3"/>
                                            </p:txEl>
                                          </p:spTgt>
                                        </p:tgtEl>
                                        <p:attrNameLst>
                                          <p:attrName>style.visibility</p:attrName>
                                        </p:attrNameLst>
                                      </p:cBhvr>
                                      <p:to>
                                        <p:strVal val="visible"/>
                                      </p:to>
                                    </p:set>
                                    <p:animEffect transition="in" filter="wipe(up)">
                                      <p:cBhvr>
                                        <p:cTn id="18" dur="500"/>
                                        <p:tgtEl>
                                          <p:spTgt spid="104550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045507">
                                            <p:txEl>
                                              <p:pRg st="4" end="4"/>
                                            </p:txEl>
                                          </p:spTgt>
                                        </p:tgtEl>
                                        <p:attrNameLst>
                                          <p:attrName>style.visibility</p:attrName>
                                        </p:attrNameLst>
                                      </p:cBhvr>
                                      <p:to>
                                        <p:strVal val="visible"/>
                                      </p:to>
                                    </p:set>
                                    <p:animEffect transition="in" filter="wipe(up)">
                                      <p:cBhvr>
                                        <p:cTn id="21" dur="500"/>
                                        <p:tgtEl>
                                          <p:spTgt spid="104550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45507">
                                            <p:txEl>
                                              <p:pRg st="5" end="5"/>
                                            </p:txEl>
                                          </p:spTgt>
                                        </p:tgtEl>
                                        <p:attrNameLst>
                                          <p:attrName>style.visibility</p:attrName>
                                        </p:attrNameLst>
                                      </p:cBhvr>
                                      <p:to>
                                        <p:strVal val="visible"/>
                                      </p:to>
                                    </p:set>
                                    <p:animEffect transition="in" filter="wipe(up)">
                                      <p:cBhvr>
                                        <p:cTn id="24" dur="500"/>
                                        <p:tgtEl>
                                          <p:spTgt spid="104550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045507">
                                            <p:txEl>
                                              <p:pRg st="6" end="6"/>
                                            </p:txEl>
                                          </p:spTgt>
                                        </p:tgtEl>
                                        <p:attrNameLst>
                                          <p:attrName>style.visibility</p:attrName>
                                        </p:attrNameLst>
                                      </p:cBhvr>
                                      <p:to>
                                        <p:strVal val="visible"/>
                                      </p:to>
                                    </p:set>
                                    <p:animEffect transition="in" filter="wipe(up)">
                                      <p:cBhvr>
                                        <p:cTn id="27" dur="500"/>
                                        <p:tgtEl>
                                          <p:spTgt spid="1045507">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045507">
                                            <p:txEl>
                                              <p:pRg st="7" end="7"/>
                                            </p:txEl>
                                          </p:spTgt>
                                        </p:tgtEl>
                                        <p:attrNameLst>
                                          <p:attrName>style.visibility</p:attrName>
                                        </p:attrNameLst>
                                      </p:cBhvr>
                                      <p:to>
                                        <p:strVal val="visible"/>
                                      </p:to>
                                    </p:set>
                                    <p:animEffect transition="in" filter="wipe(up)">
                                      <p:cBhvr>
                                        <p:cTn id="30" dur="500"/>
                                        <p:tgtEl>
                                          <p:spTgt spid="1045507">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045507">
                                            <p:txEl>
                                              <p:pRg st="8" end="8"/>
                                            </p:txEl>
                                          </p:spTgt>
                                        </p:tgtEl>
                                        <p:attrNameLst>
                                          <p:attrName>style.visibility</p:attrName>
                                        </p:attrNameLst>
                                      </p:cBhvr>
                                      <p:to>
                                        <p:strVal val="visible"/>
                                      </p:to>
                                    </p:set>
                                    <p:animEffect transition="in" filter="wipe(up)">
                                      <p:cBhvr>
                                        <p:cTn id="33" dur="500"/>
                                        <p:tgtEl>
                                          <p:spTgt spid="1045507">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045507">
                                            <p:txEl>
                                              <p:pRg st="9" end="9"/>
                                            </p:txEl>
                                          </p:spTgt>
                                        </p:tgtEl>
                                        <p:attrNameLst>
                                          <p:attrName>style.visibility</p:attrName>
                                        </p:attrNameLst>
                                      </p:cBhvr>
                                      <p:to>
                                        <p:strVal val="visible"/>
                                      </p:to>
                                    </p:set>
                                    <p:animEffect transition="in" filter="wipe(up)">
                                      <p:cBhvr>
                                        <p:cTn id="36" dur="500"/>
                                        <p:tgtEl>
                                          <p:spTgt spid="1045507">
                                            <p:txEl>
                                              <p:pRg st="9" end="9"/>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045507">
                                            <p:txEl>
                                              <p:pRg st="10" end="10"/>
                                            </p:txEl>
                                          </p:spTgt>
                                        </p:tgtEl>
                                        <p:attrNameLst>
                                          <p:attrName>style.visibility</p:attrName>
                                        </p:attrNameLst>
                                      </p:cBhvr>
                                      <p:to>
                                        <p:strVal val="visible"/>
                                      </p:to>
                                    </p:set>
                                    <p:animEffect transition="in" filter="wipe(up)">
                                      <p:cBhvr>
                                        <p:cTn id="39" dur="500"/>
                                        <p:tgtEl>
                                          <p:spTgt spid="1045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07"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3"/>
          <p:cNvSpPr txBox="1">
            <a:spLocks noChangeArrowheads="1"/>
          </p:cNvSpPr>
          <p:nvPr/>
        </p:nvSpPr>
        <p:spPr bwMode="auto">
          <a:xfrm>
            <a:off x="1403350" y="1524000"/>
            <a:ext cx="799465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搜索策略是人工智能系统最主要的组成部分，其主要任务是决定如何选取规则，判定是否满足目标条件，以及记录解序列。本章较详细讨论了回溯策略算法，图搜索算法，无信息搜索过程，启发式搜索算法。还通过若干实际例题，深入讨论了搜索算法的应用及研究工作中所提出的一些问题。</a:t>
            </a:r>
          </a:p>
          <a:p>
            <a:pPr algn="l" eaLnBrk="1" hangingPunct="1"/>
            <a:r>
              <a:rPr kumimoji="1" lang="zh-CN" altLang="en-US" sz="2000">
                <a:latin typeface="Times New Roman" pitchFamily="18" charset="0"/>
                <a:ea typeface="幼圆" pitchFamily="49" charset="-122"/>
              </a:rPr>
              <a:t>        本章所讨论的启发式图搜索策略是人工智能系统中最常用的控制策略，它是利用问题领域拥有的启发信息来引导搜索过程，达到减少搜索范围，降低问题复杂度的目的。</a:t>
            </a:r>
          </a:p>
          <a:p>
            <a:pPr algn="l" eaLnBrk="1" hangingPunct="1"/>
            <a:r>
              <a:rPr kumimoji="1" lang="zh-CN" altLang="en-US" sz="2000">
                <a:latin typeface="Times New Roman" pitchFamily="18" charset="0"/>
                <a:ea typeface="幼圆" pitchFamily="49" charset="-122"/>
              </a:rPr>
              <a:t>       搜索策略是人工智能研究的核心课题之一，已有许多成熟的成果并在实践中得到广泛应用。实际应用中的研究工作，主要是解决算法复杂性的问题，探索有效和实用的搜索策略仍然是很有实际意义的工作。</a:t>
            </a:r>
          </a:p>
        </p:txBody>
      </p:sp>
      <p:sp>
        <p:nvSpPr>
          <p:cNvPr id="104451"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本章小结</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3"/>
          <p:cNvSpPr txBox="1">
            <a:spLocks noChangeArrowheads="1"/>
          </p:cNvSpPr>
          <p:nvPr/>
        </p:nvSpPr>
        <p:spPr bwMode="auto">
          <a:xfrm>
            <a:off x="1403350" y="1524000"/>
            <a:ext cx="7994650"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solidFill>
                  <a:srgbClr val="003399"/>
                </a:solidFill>
                <a:latin typeface="Times New Roman" pitchFamily="18" charset="0"/>
                <a:ea typeface="幼圆" pitchFamily="49" charset="-122"/>
              </a:rPr>
              <a:t>        1. </a:t>
            </a:r>
            <a:r>
              <a:rPr kumimoji="1" lang="zh-CN" altLang="en-US" sz="2000">
                <a:solidFill>
                  <a:srgbClr val="003399"/>
                </a:solidFill>
                <a:latin typeface="Times New Roman" pitchFamily="18" charset="0"/>
                <a:ea typeface="幼圆" pitchFamily="49" charset="-122"/>
              </a:rPr>
              <a:t>问答题</a:t>
            </a:r>
          </a:p>
          <a:p>
            <a:pPr algn="l" eaLnBrk="1" hangingPunct="1"/>
            <a:r>
              <a:rPr kumimoji="1" lang="zh-CN" altLang="en-US" sz="2000">
                <a:solidFill>
                  <a:srgbClr val="003399"/>
                </a:solidFill>
                <a:latin typeface="Times New Roman" pitchFamily="18" charset="0"/>
                <a:ea typeface="幼圆" pitchFamily="49" charset="-122"/>
              </a:rPr>
              <a:t>        </a:t>
            </a:r>
            <a:r>
              <a:rPr kumimoji="1" lang="en-US" altLang="zh-CN" sz="2000">
                <a:solidFill>
                  <a:srgbClr val="003399"/>
                </a:solidFill>
                <a:latin typeface="Times New Roman" pitchFamily="18" charset="0"/>
                <a:ea typeface="幼圆" pitchFamily="49" charset="-122"/>
              </a:rPr>
              <a:t>(1)</a:t>
            </a:r>
            <a:r>
              <a:rPr kumimoji="1" lang="zh-CN" altLang="en-US" sz="2000">
                <a:latin typeface="Times New Roman" pitchFamily="18" charset="0"/>
                <a:ea typeface="幼圆" pitchFamily="49" charset="-122"/>
              </a:rPr>
              <a:t>什么是搜索？有哪两大类不同的搜索方法？两者的区别是什么？</a:t>
            </a:r>
          </a:p>
          <a:p>
            <a:pPr algn="l" eaLnBrk="1" hangingPunct="1"/>
            <a:r>
              <a:rPr kumimoji="1" lang="zh-CN" altLang="en-US" sz="2000">
                <a:solidFill>
                  <a:srgbClr val="003399"/>
                </a:solidFill>
                <a:latin typeface="Times New Roman" pitchFamily="18" charset="0"/>
                <a:ea typeface="幼圆" pitchFamily="49" charset="-122"/>
              </a:rPr>
              <a:t>        </a:t>
            </a:r>
            <a:r>
              <a:rPr kumimoji="1" lang="en-US" altLang="zh-CN" sz="2000">
                <a:solidFill>
                  <a:srgbClr val="003399"/>
                </a:solidFill>
                <a:latin typeface="Times New Roman" pitchFamily="18" charset="0"/>
                <a:ea typeface="幼圆" pitchFamily="49" charset="-122"/>
              </a:rPr>
              <a:t>(2)</a:t>
            </a:r>
            <a:r>
              <a:rPr kumimoji="1" lang="zh-CN" altLang="en-US" sz="2000">
                <a:latin typeface="Times New Roman" pitchFamily="18" charset="0"/>
                <a:ea typeface="幼圆" pitchFamily="49" charset="-122"/>
              </a:rPr>
              <a:t>在状态空间一般搜索过程中，</a:t>
            </a:r>
            <a:r>
              <a:rPr kumimoji="1" lang="en-US" altLang="zh-CN" sz="2000">
                <a:latin typeface="Times New Roman" pitchFamily="18" charset="0"/>
                <a:ea typeface="幼圆" pitchFamily="49" charset="-122"/>
              </a:rPr>
              <a:t>Open</a:t>
            </a:r>
            <a:r>
              <a:rPr kumimoji="1" lang="zh-CN" altLang="en-US" sz="2000">
                <a:latin typeface="Times New Roman" pitchFamily="18" charset="0"/>
                <a:ea typeface="幼圆" pitchFamily="49" charset="-122"/>
              </a:rPr>
              <a:t>表与</a:t>
            </a:r>
            <a:r>
              <a:rPr kumimoji="1" lang="en-US" altLang="zh-CN" sz="2000">
                <a:latin typeface="Times New Roman" pitchFamily="18" charset="0"/>
                <a:ea typeface="幼圆" pitchFamily="49" charset="-122"/>
              </a:rPr>
              <a:t>Closed</a:t>
            </a:r>
            <a:r>
              <a:rPr kumimoji="1" lang="zh-CN" altLang="en-US" sz="2000">
                <a:latin typeface="Times New Roman" pitchFamily="18" charset="0"/>
                <a:ea typeface="幼圆" pitchFamily="49" charset="-122"/>
              </a:rPr>
              <a:t>表的作用与区别是什么？</a:t>
            </a:r>
          </a:p>
          <a:p>
            <a:pPr algn="l" eaLnBrk="1" hangingPunct="1"/>
            <a:r>
              <a:rPr kumimoji="1" lang="zh-CN" altLang="en-US" sz="2000">
                <a:solidFill>
                  <a:srgbClr val="003399"/>
                </a:solidFill>
                <a:latin typeface="Times New Roman" pitchFamily="18" charset="0"/>
                <a:ea typeface="幼圆" pitchFamily="49" charset="-122"/>
              </a:rPr>
              <a:t>        </a:t>
            </a:r>
            <a:r>
              <a:rPr kumimoji="1" lang="en-US" altLang="zh-CN" sz="2000">
                <a:solidFill>
                  <a:srgbClr val="003399"/>
                </a:solidFill>
                <a:latin typeface="Times New Roman" pitchFamily="18" charset="0"/>
                <a:ea typeface="幼圆" pitchFamily="49" charset="-122"/>
              </a:rPr>
              <a:t>(3)</a:t>
            </a:r>
            <a:r>
              <a:rPr kumimoji="1" lang="zh-CN" altLang="en-US" sz="2000">
                <a:latin typeface="Times New Roman" pitchFamily="18" charset="0"/>
                <a:ea typeface="幼圆" pitchFamily="49" charset="-122"/>
              </a:rPr>
              <a:t>广度优先搜索与深度优先搜索各有什么特点？广度优先搜索与深度优先搜索有何区别？在何种情况下，广度优先搜索优于深度优先搜索？在何种情况下深度优先搜索优于广度优先搜索？</a:t>
            </a:r>
          </a:p>
          <a:p>
            <a:pPr algn="l" eaLnBrk="1" hangingPunct="1"/>
            <a:r>
              <a:rPr kumimoji="1" lang="zh-CN" altLang="en-US" sz="2000">
                <a:solidFill>
                  <a:srgbClr val="003399"/>
                </a:solidFill>
                <a:latin typeface="Times New Roman" pitchFamily="18" charset="0"/>
                <a:ea typeface="幼圆" pitchFamily="49" charset="-122"/>
              </a:rPr>
              <a:t>        </a:t>
            </a:r>
            <a:r>
              <a:rPr kumimoji="1" lang="en-US" altLang="zh-CN" sz="2000">
                <a:solidFill>
                  <a:srgbClr val="003399"/>
                </a:solidFill>
                <a:latin typeface="Times New Roman" pitchFamily="18" charset="0"/>
                <a:ea typeface="幼圆" pitchFamily="49" charset="-122"/>
              </a:rPr>
              <a:t>(4)</a:t>
            </a:r>
            <a:r>
              <a:rPr kumimoji="1" lang="zh-CN" altLang="en-US" sz="2000">
                <a:latin typeface="Times New Roman" pitchFamily="18" charset="0"/>
                <a:ea typeface="幼圆" pitchFamily="49" charset="-122"/>
              </a:rPr>
              <a:t>在深度优先搜索中，每一个节点的子结点是按某种次序生成和扩展的。在决定生成子状态的最优次序时，应用什么标准来衡量？</a:t>
            </a:r>
          </a:p>
          <a:p>
            <a:pPr algn="l" eaLnBrk="1" hangingPunct="1"/>
            <a:r>
              <a:rPr kumimoji="1" lang="zh-CN" altLang="en-US" sz="2000">
                <a:solidFill>
                  <a:srgbClr val="003399"/>
                </a:solidFill>
                <a:latin typeface="Times New Roman" pitchFamily="18" charset="0"/>
                <a:ea typeface="幼圆" pitchFamily="49" charset="-122"/>
              </a:rPr>
              <a:t>        </a:t>
            </a:r>
            <a:r>
              <a:rPr kumimoji="1" lang="en-US" altLang="zh-CN" sz="2000">
                <a:solidFill>
                  <a:srgbClr val="003399"/>
                </a:solidFill>
                <a:latin typeface="Times New Roman" pitchFamily="18" charset="0"/>
                <a:ea typeface="幼圆" pitchFamily="49" charset="-122"/>
              </a:rPr>
              <a:t>(5)</a:t>
            </a:r>
            <a:r>
              <a:rPr kumimoji="1" lang="zh-CN" altLang="en-US" sz="2000">
                <a:latin typeface="Times New Roman" pitchFamily="18" charset="0"/>
                <a:ea typeface="幼圆" pitchFamily="49" charset="-122"/>
              </a:rPr>
              <a:t>为什么说深度优先搜索可以看作局部择优搜索的特例？</a:t>
            </a:r>
          </a:p>
          <a:p>
            <a:pPr algn="l" eaLnBrk="1" hangingPunct="1"/>
            <a:r>
              <a:rPr kumimoji="1" lang="zh-CN" altLang="en-US" sz="2000">
                <a:solidFill>
                  <a:srgbClr val="003399"/>
                </a:solidFill>
                <a:latin typeface="Times New Roman" pitchFamily="18" charset="0"/>
                <a:ea typeface="幼圆" pitchFamily="49" charset="-122"/>
              </a:rPr>
              <a:t>        </a:t>
            </a:r>
            <a:r>
              <a:rPr kumimoji="1" lang="en-US" altLang="zh-CN" sz="2000">
                <a:solidFill>
                  <a:srgbClr val="003399"/>
                </a:solidFill>
                <a:latin typeface="Times New Roman" pitchFamily="18" charset="0"/>
                <a:ea typeface="幼圆" pitchFamily="49" charset="-122"/>
              </a:rPr>
              <a:t>(6)</a:t>
            </a:r>
            <a:r>
              <a:rPr kumimoji="1" lang="zh-CN" altLang="en-US" sz="2000">
                <a:latin typeface="Times New Roman" pitchFamily="18" charset="0"/>
                <a:ea typeface="幼圆" pitchFamily="49" charset="-122"/>
              </a:rPr>
              <a:t>何谓评价函数？在评价函数中</a:t>
            </a:r>
            <a:r>
              <a:rPr kumimoji="1" lang="en-US" altLang="zh-CN" sz="2000">
                <a:latin typeface="Times New Roman" pitchFamily="18" charset="0"/>
                <a:ea typeface="幼圆" pitchFamily="49" charset="-122"/>
              </a:rPr>
              <a:t>, g(n)</a:t>
            </a:r>
            <a:r>
              <a:rPr kumimoji="1" lang="zh-CN" altLang="en-US" sz="2000">
                <a:latin typeface="Times New Roman" pitchFamily="18" charset="0"/>
                <a:ea typeface="幼圆" pitchFamily="49" charset="-122"/>
              </a:rPr>
              <a:t>和</a:t>
            </a:r>
            <a:r>
              <a:rPr kumimoji="1" lang="en-US" altLang="zh-CN" sz="2000">
                <a:latin typeface="Times New Roman" pitchFamily="18" charset="0"/>
                <a:ea typeface="幼圆" pitchFamily="49" charset="-122"/>
              </a:rPr>
              <a:t>h(n)</a:t>
            </a:r>
            <a:r>
              <a:rPr kumimoji="1" lang="zh-CN" altLang="en-US" sz="2000">
                <a:latin typeface="Times New Roman" pitchFamily="18" charset="0"/>
                <a:ea typeface="幼圆" pitchFamily="49" charset="-122"/>
              </a:rPr>
              <a:t>各起什么作用？</a:t>
            </a:r>
          </a:p>
          <a:p>
            <a:pPr algn="l" eaLnBrk="1" hangingPunct="1"/>
            <a:r>
              <a:rPr kumimoji="1" lang="zh-CN" altLang="en-US" sz="2000">
                <a:solidFill>
                  <a:srgbClr val="003399"/>
                </a:solidFill>
                <a:latin typeface="Times New Roman" pitchFamily="18" charset="0"/>
                <a:ea typeface="幼圆" pitchFamily="49" charset="-122"/>
              </a:rPr>
              <a:t>        </a:t>
            </a:r>
            <a:r>
              <a:rPr kumimoji="1" lang="en-US" altLang="zh-CN" sz="2000">
                <a:solidFill>
                  <a:srgbClr val="003399"/>
                </a:solidFill>
                <a:latin typeface="Times New Roman" pitchFamily="18" charset="0"/>
                <a:ea typeface="幼圆" pitchFamily="49" charset="-122"/>
              </a:rPr>
              <a:t>(7)</a:t>
            </a:r>
            <a:r>
              <a:rPr kumimoji="1" lang="zh-CN" altLang="en-US" sz="2000">
                <a:latin typeface="Times New Roman" pitchFamily="18" charset="0"/>
                <a:ea typeface="幼圆" pitchFamily="49" charset="-122"/>
              </a:rPr>
              <a:t>局部择优搜索与全局择优搜索的相同之处与区别是什么？</a:t>
            </a:r>
          </a:p>
        </p:txBody>
      </p:sp>
      <p:sp>
        <p:nvSpPr>
          <p:cNvPr id="105475" name="Rectangle 7"/>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课后习题</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3"/>
          <p:cNvSpPr txBox="1">
            <a:spLocks noChangeArrowheads="1"/>
          </p:cNvSpPr>
          <p:nvPr/>
        </p:nvSpPr>
        <p:spPr bwMode="auto">
          <a:xfrm>
            <a:off x="1403350" y="1317625"/>
            <a:ext cx="799465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pitchFamily="34"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en-US" altLang="zh-CN" sz="2000">
                <a:solidFill>
                  <a:srgbClr val="003399"/>
                </a:solidFill>
                <a:latin typeface="Times New Roman" pitchFamily="18" charset="0"/>
                <a:ea typeface="幼圆" pitchFamily="49" charset="-122"/>
              </a:rPr>
              <a:t>2. </a:t>
            </a:r>
            <a:r>
              <a:rPr kumimoji="1" lang="zh-CN" altLang="en-US" sz="2000">
                <a:solidFill>
                  <a:srgbClr val="003399"/>
                </a:solidFill>
                <a:latin typeface="Times New Roman" pitchFamily="18" charset="0"/>
                <a:ea typeface="幼圆" pitchFamily="49" charset="-122"/>
              </a:rPr>
              <a:t>用回溯策略求解如下所示二阶梵塔问题，画出搜索过程的状态变化示意图。 </a:t>
            </a:r>
          </a:p>
          <a:p>
            <a:pPr algn="l" eaLnBrk="1" hangingPunct="1"/>
            <a:endParaRPr kumimoji="1" lang="zh-CN" altLang="en-US" sz="2000">
              <a:solidFill>
                <a:srgbClr val="003399"/>
              </a:solidFill>
              <a:latin typeface="Times New Roman" pitchFamily="18" charset="0"/>
              <a:ea typeface="幼圆" pitchFamily="49" charset="-122"/>
            </a:endParaRPr>
          </a:p>
          <a:p>
            <a:pPr algn="l" eaLnBrk="1" hangingPunct="1"/>
            <a:endParaRPr kumimoji="1" lang="zh-CN" altLang="en-US" sz="2000">
              <a:latin typeface="Times New Roman" pitchFamily="18" charset="0"/>
              <a:ea typeface="幼圆" pitchFamily="49" charset="-122"/>
            </a:endParaRPr>
          </a:p>
          <a:p>
            <a:pPr algn="l" eaLnBrk="1" hangingPunct="1"/>
            <a:r>
              <a:rPr kumimoji="1" lang="zh-CN" altLang="en-US" sz="2000">
                <a:latin typeface="Times New Roman" pitchFamily="18" charset="0"/>
                <a:ea typeface="幼圆" pitchFamily="49" charset="-122"/>
              </a:rPr>
              <a:t>      对每个状态规定的操作顺序为：先搬</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柱的盘，放的顺序是先</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柱后</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柱；再搬</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柱的盘，放的顺序是先</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柱后</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柱；最后搬</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柱的盘，放的顺序是先</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柱后</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柱。 </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solidFill>
                  <a:srgbClr val="003399"/>
                </a:solidFill>
                <a:latin typeface="Times New Roman" pitchFamily="18" charset="0"/>
                <a:ea typeface="幼圆" pitchFamily="49" charset="-122"/>
              </a:rPr>
              <a:t>3. </a:t>
            </a:r>
            <a:r>
              <a:rPr kumimoji="1" lang="zh-CN" altLang="en-US" sz="2000">
                <a:solidFill>
                  <a:srgbClr val="003399"/>
                </a:solidFill>
                <a:latin typeface="Times New Roman" pitchFamily="18" charset="0"/>
                <a:ea typeface="幼圆" pitchFamily="49" charset="-122"/>
              </a:rPr>
              <a:t>滑动积木块游戏的棋盘结构及某一种将牌的初始排列结构如下图。其中</a:t>
            </a:r>
            <a:r>
              <a:rPr kumimoji="1" lang="en-US" altLang="zh-CN" sz="2000">
                <a:solidFill>
                  <a:srgbClr val="003399"/>
                </a:solidFill>
                <a:latin typeface="Times New Roman" pitchFamily="18" charset="0"/>
                <a:ea typeface="幼圆" pitchFamily="49" charset="-122"/>
              </a:rPr>
              <a:t>B</a:t>
            </a:r>
            <a:r>
              <a:rPr kumimoji="1" lang="zh-CN" altLang="en-US" sz="2000">
                <a:solidFill>
                  <a:srgbClr val="003399"/>
                </a:solidFill>
                <a:latin typeface="Times New Roman" pitchFamily="18" charset="0"/>
                <a:ea typeface="幼圆" pitchFamily="49" charset="-122"/>
              </a:rPr>
              <a:t>表示黑色将牌，</a:t>
            </a:r>
            <a:r>
              <a:rPr kumimoji="1" lang="en-US" altLang="zh-CN" sz="2000">
                <a:solidFill>
                  <a:srgbClr val="003399"/>
                </a:solidFill>
                <a:latin typeface="Times New Roman" pitchFamily="18" charset="0"/>
                <a:ea typeface="幼圆" pitchFamily="49" charset="-122"/>
              </a:rPr>
              <a:t>W</a:t>
            </a:r>
            <a:r>
              <a:rPr kumimoji="1" lang="zh-CN" altLang="en-US" sz="2000">
                <a:solidFill>
                  <a:srgbClr val="003399"/>
                </a:solidFill>
                <a:latin typeface="Times New Roman" pitchFamily="18" charset="0"/>
                <a:ea typeface="幼圆" pitchFamily="49" charset="-122"/>
              </a:rPr>
              <a:t>表示白色将牌，</a:t>
            </a:r>
            <a:r>
              <a:rPr kumimoji="1" lang="en-US" altLang="zh-CN" sz="2000">
                <a:solidFill>
                  <a:srgbClr val="003399"/>
                </a:solidFill>
                <a:latin typeface="Times New Roman" pitchFamily="18" charset="0"/>
                <a:ea typeface="幼圆" pitchFamily="49" charset="-122"/>
              </a:rPr>
              <a:t>E</a:t>
            </a:r>
            <a:r>
              <a:rPr kumimoji="1" lang="zh-CN" altLang="en-US" sz="2000">
                <a:solidFill>
                  <a:srgbClr val="003399"/>
                </a:solidFill>
                <a:latin typeface="Times New Roman" pitchFamily="18" charset="0"/>
                <a:ea typeface="幼圆" pitchFamily="49" charset="-122"/>
              </a:rPr>
              <a:t>表示空格。游戏的规定走法是：</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任意一个将牌可移入相邻的空格，规定其代价为</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任何一个将牌可相隔</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个或</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个其他的将牌跳入空格，其代价为跳过将牌的数目。</a:t>
            </a:r>
          </a:p>
          <a:p>
            <a:pPr algn="l" eaLnBrk="1" hangingPunct="1"/>
            <a:r>
              <a:rPr kumimoji="1" lang="zh-CN" altLang="en-US" sz="2000">
                <a:latin typeface="Times New Roman" pitchFamily="18" charset="0"/>
                <a:ea typeface="幼圆" pitchFamily="49" charset="-122"/>
              </a:rPr>
              <a:t>        </a:t>
            </a:r>
            <a:r>
              <a:rPr kumimoji="1" lang="zh-CN" altLang="en-US" sz="2000">
                <a:solidFill>
                  <a:srgbClr val="003399"/>
                </a:solidFill>
                <a:latin typeface="Times New Roman" pitchFamily="18" charset="0"/>
                <a:ea typeface="幼圆" pitchFamily="49" charset="-122"/>
              </a:rPr>
              <a:t>游戏要达到的目标是把所有</a:t>
            </a:r>
            <a:r>
              <a:rPr kumimoji="1" lang="en-US" altLang="zh-CN" sz="2000">
                <a:solidFill>
                  <a:srgbClr val="003399"/>
                </a:solidFill>
                <a:latin typeface="Times New Roman" pitchFamily="18" charset="0"/>
                <a:ea typeface="幼圆" pitchFamily="49" charset="-122"/>
              </a:rPr>
              <a:t>W</a:t>
            </a:r>
            <a:r>
              <a:rPr kumimoji="1" lang="zh-CN" altLang="en-US" sz="2000">
                <a:solidFill>
                  <a:srgbClr val="003399"/>
                </a:solidFill>
                <a:latin typeface="Times New Roman" pitchFamily="18" charset="0"/>
                <a:ea typeface="幼圆" pitchFamily="49" charset="-122"/>
              </a:rPr>
              <a:t>都移到</a:t>
            </a:r>
            <a:r>
              <a:rPr kumimoji="1" lang="en-US" altLang="zh-CN" sz="2000">
                <a:solidFill>
                  <a:srgbClr val="003399"/>
                </a:solidFill>
                <a:latin typeface="Times New Roman" pitchFamily="18" charset="0"/>
                <a:ea typeface="幼圆" pitchFamily="49" charset="-122"/>
              </a:rPr>
              <a:t>B</a:t>
            </a:r>
            <a:r>
              <a:rPr kumimoji="1" lang="zh-CN" altLang="en-US" sz="2000">
                <a:solidFill>
                  <a:srgbClr val="003399"/>
                </a:solidFill>
                <a:latin typeface="Times New Roman" pitchFamily="18" charset="0"/>
                <a:ea typeface="幼圆" pitchFamily="49" charset="-122"/>
              </a:rPr>
              <a:t>的左边。对这个问题</a:t>
            </a:r>
            <a:r>
              <a:rPr kumimoji="1" lang="en-US" altLang="zh-CN" sz="2000">
                <a:solidFill>
                  <a:srgbClr val="003399"/>
                </a:solidFill>
                <a:latin typeface="Times New Roman" pitchFamily="18" charset="0"/>
                <a:ea typeface="幼圆" pitchFamily="49" charset="-122"/>
              </a:rPr>
              <a:t>,</a:t>
            </a:r>
            <a:r>
              <a:rPr kumimoji="1" lang="zh-CN" altLang="en-US" sz="2000">
                <a:solidFill>
                  <a:srgbClr val="003399"/>
                </a:solidFill>
                <a:latin typeface="Times New Roman" pitchFamily="18" charset="0"/>
                <a:ea typeface="幼圆" pitchFamily="49" charset="-122"/>
              </a:rPr>
              <a:t>请定义一个启发函数</a:t>
            </a:r>
            <a:r>
              <a:rPr kumimoji="1" lang="en-US" altLang="zh-CN" sz="2000">
                <a:solidFill>
                  <a:srgbClr val="003399"/>
                </a:solidFill>
                <a:latin typeface="Times New Roman" pitchFamily="18" charset="0"/>
                <a:ea typeface="幼圆" pitchFamily="49" charset="-122"/>
              </a:rPr>
              <a:t>h(n),</a:t>
            </a:r>
            <a:r>
              <a:rPr kumimoji="1" lang="zh-CN" altLang="en-US" sz="2000">
                <a:solidFill>
                  <a:srgbClr val="003399"/>
                </a:solidFill>
                <a:latin typeface="Times New Roman" pitchFamily="18" charset="0"/>
                <a:ea typeface="幼圆" pitchFamily="49" charset="-122"/>
              </a:rPr>
              <a:t>并给出用这个启发函数产生的搜索树。</a:t>
            </a:r>
          </a:p>
        </p:txBody>
      </p:sp>
      <p:pic>
        <p:nvPicPr>
          <p:cNvPr id="106499" name="Picture 6" desc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38" y="1685925"/>
            <a:ext cx="3683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0" name="Picture 8" descr="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713" y="5895975"/>
            <a:ext cx="39004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Rectangle 9"/>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课后习题</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63" y="1428750"/>
            <a:ext cx="8966200"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107523" name="Rectangle 6"/>
          <p:cNvSpPr>
            <a:spLocks noChangeArrowheads="1"/>
          </p:cNvSpPr>
          <p:nvPr/>
        </p:nvSpPr>
        <p:spPr bwMode="auto">
          <a:xfrm>
            <a:off x="846138" y="200025"/>
            <a:ext cx="88407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课后习题</a:t>
            </a:r>
          </a:p>
        </p:txBody>
      </p:sp>
    </p:spTree>
  </p:cSld>
  <p:clrMapOvr>
    <a:masterClrMapping/>
  </p:clrMapOvr>
  <p:transition/>
</p:sld>
</file>

<file path=ppt/theme/theme1.xml><?xml version="1.0" encoding="utf-8"?>
<a:theme xmlns:a="http://schemas.openxmlformats.org/drawingml/2006/main" name="CS3510">
  <a:themeElements>
    <a:clrScheme name="">
      <a:dk1>
        <a:srgbClr val="000000"/>
      </a:dk1>
      <a:lt1>
        <a:srgbClr val="FFFFFF"/>
      </a:lt1>
      <a:dk2>
        <a:srgbClr val="232323"/>
      </a:dk2>
      <a:lt2>
        <a:srgbClr val="333333"/>
      </a:lt2>
      <a:accent1>
        <a:srgbClr val="CECECE"/>
      </a:accent1>
      <a:accent2>
        <a:srgbClr val="474747"/>
      </a:accent2>
      <a:accent3>
        <a:srgbClr val="FFFFFF"/>
      </a:accent3>
      <a:accent4>
        <a:srgbClr val="000000"/>
      </a:accent4>
      <a:accent5>
        <a:srgbClr val="E3E3E3"/>
      </a:accent5>
      <a:accent6>
        <a:srgbClr val="3F3F3F"/>
      </a:accent6>
      <a:hlink>
        <a:srgbClr val="0A0A0A"/>
      </a:hlink>
      <a:folHlink>
        <a:srgbClr val="000000"/>
      </a:folHlink>
    </a:clrScheme>
    <a:fontScheme name="CS35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4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4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Office\Templates\Presentations\CS3510.pot</Template>
  <TotalTime>67271</TotalTime>
  <Pages>22</Pages>
  <Words>8964</Words>
  <Application>Microsoft Office PowerPoint</Application>
  <PresentationFormat>A4 纸张(210x297 毫米)</PresentationFormat>
  <Paragraphs>967</Paragraphs>
  <Slides>96</Slides>
  <Notes>45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96</vt:i4>
      </vt:variant>
    </vt:vector>
  </HeadingPairs>
  <TitlesOfParts>
    <vt:vector size="111" baseType="lpstr">
      <vt:lpstr>Monotype Sorts</vt:lpstr>
      <vt:lpstr>黑体</vt:lpstr>
      <vt:lpstr>宋体</vt:lpstr>
      <vt:lpstr>微软雅黑</vt:lpstr>
      <vt:lpstr>幼圆</vt:lpstr>
      <vt:lpstr>Arial</vt:lpstr>
      <vt:lpstr>Arial Black</vt:lpstr>
      <vt:lpstr>Symbol</vt:lpstr>
      <vt:lpstr>Tahoma</vt:lpstr>
      <vt:lpstr>Times New Roman</vt:lpstr>
      <vt:lpstr>Wingdings</vt:lpstr>
      <vt:lpstr>CS3510</vt:lpstr>
      <vt:lpstr>文档</vt:lpstr>
      <vt:lpstr>Bitmap Image</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A*算法的最优性和单调性</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Reasoning</dc:title>
  <dc:creator>Ken Brown</dc:creator>
  <cp:lastModifiedBy>King Wang</cp:lastModifiedBy>
  <cp:revision>278</cp:revision>
  <cp:lastPrinted>2001-06-01T11:15:49Z</cp:lastPrinted>
  <dcterms:created xsi:type="dcterms:W3CDTF">1998-12-17T18:10:20Z</dcterms:created>
  <dcterms:modified xsi:type="dcterms:W3CDTF">2018-10-17T01:45:44Z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2</vt:i4>
  </property>
  <property fmtid="{D5CDD505-2E9C-101B-9397-08002B2CF9AE}" pid="7" name="MailAddress">
    <vt:lpwstr>jhunter@csd.abdn.ac.uk</vt:lpwstr>
  </property>
  <property fmtid="{D5CDD505-2E9C-101B-9397-08002B2CF9AE}" pid="8" name="HomePage">
    <vt:lpwstr>http://www.csd.abdn.ac.uk/~jhunter/teaching/CS5907/index.htm</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H:\public_html\teaching\CS5907\Lectures</vt:lpwstr>
  </property>
</Properties>
</file>