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27"/>
  </p:notesMasterIdLst>
  <p:handoutMasterIdLst>
    <p:handoutMasterId r:id="rId28"/>
  </p:handoutMasterIdLst>
  <p:sldIdLst>
    <p:sldId id="695" r:id="rId2"/>
    <p:sldId id="606" r:id="rId3"/>
    <p:sldId id="613" r:id="rId4"/>
    <p:sldId id="611" r:id="rId5"/>
    <p:sldId id="614" r:id="rId6"/>
    <p:sldId id="615" r:id="rId7"/>
    <p:sldId id="616" r:id="rId8"/>
    <p:sldId id="623" r:id="rId9"/>
    <p:sldId id="621" r:id="rId10"/>
    <p:sldId id="703" r:id="rId11"/>
    <p:sldId id="704" r:id="rId12"/>
    <p:sldId id="705" r:id="rId13"/>
    <p:sldId id="706" r:id="rId14"/>
    <p:sldId id="718" r:id="rId15"/>
    <p:sldId id="708" r:id="rId16"/>
    <p:sldId id="709" r:id="rId17"/>
    <p:sldId id="712" r:id="rId18"/>
    <p:sldId id="719" r:id="rId19"/>
    <p:sldId id="720" r:id="rId20"/>
    <p:sldId id="721" r:id="rId21"/>
    <p:sldId id="722" r:id="rId22"/>
    <p:sldId id="723" r:id="rId23"/>
    <p:sldId id="724" r:id="rId24"/>
    <p:sldId id="725" r:id="rId25"/>
    <p:sldId id="726" r:id="rId26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A8"/>
    <a:srgbClr val="3333FF"/>
    <a:srgbClr val="FF00FF"/>
    <a:srgbClr val="F50909"/>
    <a:srgbClr val="130A36"/>
    <a:srgbClr val="79710F"/>
    <a:srgbClr val="EEE6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98" autoAdjust="0"/>
    <p:restoredTop sz="94660"/>
  </p:normalViewPr>
  <p:slideViewPr>
    <p:cSldViewPr>
      <p:cViewPr varScale="1">
        <p:scale>
          <a:sx n="68" d="100"/>
          <a:sy n="68" d="100"/>
        </p:scale>
        <p:origin x="-1116" y="-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8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2.xml"/><Relationship Id="rId2" Type="http://schemas.openxmlformats.org/officeDocument/2006/relationships/slide" Target="slides/slide11.xml"/><Relationship Id="rId1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B4DC7-23EF-48F9-9964-92323F091F2F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678C6-9B61-4522-9DDB-AA52F10A96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259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E87B28F8-1007-4304-B4ED-FB0C2BA0B9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06187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E8988A3-298F-40AB-830B-AB5224EC273F}" type="slidenum">
              <a:rPr lang="en-US" altLang="zh-CN" smtClean="0"/>
              <a:pPr algn="r" eaLnBrk="1" hangingPunct="1">
                <a:spcBef>
                  <a:spcPct val="0"/>
                </a:spcBef>
              </a:pPr>
              <a:t>1</a:t>
            </a:fld>
            <a:endParaRPr lang="en-US" altLang="zh-CN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It is time to begin the class, first of all, welcome all of the leaders ,teachers, and anyone coming here to attend today</a:t>
            </a:r>
            <a:r>
              <a:rPr lang="en-US" altLang="zh-CN" smtClean="0">
                <a:latin typeface="Arial" charset="0"/>
              </a:rPr>
              <a:t>’</a:t>
            </a:r>
            <a:r>
              <a:rPr lang="en-US" altLang="zh-CN" smtClean="0"/>
              <a:t>s lecture</a:t>
            </a:r>
          </a:p>
          <a:p>
            <a:pPr eaLnBrk="1" hangingPunct="1"/>
            <a:r>
              <a:rPr lang="en-US" altLang="zh-CN" smtClean="0"/>
              <a:t>Ok ,let</a:t>
            </a:r>
            <a:r>
              <a:rPr lang="en-US" altLang="zh-CN" smtClean="0">
                <a:latin typeface="Arial" charset="0"/>
              </a:rPr>
              <a:t>’</a:t>
            </a:r>
            <a:r>
              <a:rPr lang="en-US" altLang="zh-CN" smtClean="0"/>
              <a:t>s get back to our class. Today</a:t>
            </a:r>
            <a:r>
              <a:rPr lang="en-US" altLang="zh-CN" smtClean="0">
                <a:latin typeface="Arial" charset="0"/>
              </a:rPr>
              <a:t>’</a:t>
            </a:r>
            <a:r>
              <a:rPr lang="en-US" altLang="zh-CN" smtClean="0"/>
              <a:t>s topic is database design.</a:t>
            </a:r>
          </a:p>
          <a:p>
            <a:pPr eaLnBrk="1" hangingPunct="1"/>
            <a:r>
              <a:rPr lang="en-US" altLang="zh-CN" smtClean="0"/>
              <a:t>Actually ,it is a big ,complex topic . We can</a:t>
            </a:r>
            <a:r>
              <a:rPr lang="en-US" altLang="zh-CN" smtClean="0">
                <a:latin typeface="Arial" charset="0"/>
              </a:rPr>
              <a:t>’</a:t>
            </a:r>
            <a:r>
              <a:rPr lang="en-US" altLang="zh-CN" smtClean="0"/>
              <a:t>t cover all of the things in DB design just in one single lecture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12/5/2019</a:t>
            </a:fld>
            <a:endParaRPr 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12/5/2019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60EC73-6927-441A-8B73-186D61B2523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12/5/2019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C4016B-06AD-489D-A667-7B4EBB53F95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12/5/2019</a:t>
            </a:fld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B8197DD1-DC88-48E8-8286-FB7AE5654CA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12/5/2019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>
              <a:defRPr/>
            </a:pPr>
            <a:fld id="{A872B8DD-5EC5-470D-AF2B-5C63DE785C6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12/5/2019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FFDF70-EB8F-4CC8-A534-D0875D8C795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12/5/2019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119674-88BE-4C37-945A-17DF7B5EED8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12/5/2019</a:t>
            </a:fld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B96C1BF4-3F02-40C3-B185-7881C92CD7A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12/5/2019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88D760-7C56-43BA-8246-249386DA518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12/5/2019</a:t>
            </a:fld>
            <a:endParaRPr lang="en-US" dirty="0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A541D448-48AC-4BBA-96AA-3C38B37D6E3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12/5/2019</a:t>
            </a:fld>
            <a:endParaRPr 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CD8D83F7-69CB-4DFA-BE51-86652D4013D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12/5/2019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066856" y="6364176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2FF6472-D878-41CD-B030-DEDB39D74FBB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png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 bwMode="invGray">
          <a:xfrm>
            <a:off x="683568" y="1052736"/>
            <a:ext cx="7488832" cy="685800"/>
          </a:xfr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eaLnBrk="1" hangingPunct="1"/>
            <a:r>
              <a:rPr kumimoji="1"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kumimoji="1" lang="en-US" altLang="zh-CN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kumimoji="1"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 关系查询处理和查询优化</a:t>
            </a:r>
          </a:p>
        </p:txBody>
      </p:sp>
      <p:sp>
        <p:nvSpPr>
          <p:cNvPr id="2" name="矩形 1"/>
          <p:cNvSpPr/>
          <p:nvPr/>
        </p:nvSpPr>
        <p:spPr>
          <a:xfrm>
            <a:off x="1403648" y="2060848"/>
            <a:ext cx="5616624" cy="353246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查询处理步骤</a:t>
            </a:r>
            <a:endParaRPr lang="en-US" altLang="zh-CN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查询优化必要性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优化方法与步骤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代数优化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物理优化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16471" y="188119"/>
            <a:ext cx="8387977" cy="936625"/>
          </a:xfrm>
        </p:spPr>
        <p:txBody>
          <a:bodyPr anchor="ctr">
            <a:no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en-US" altLang="zh-CN" sz="3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3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.2  </a:t>
            </a:r>
            <a:r>
              <a:rPr lang="zh-CN" altLang="en-US" sz="3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代数优化</a:t>
            </a:r>
            <a:endParaRPr lang="zh-CN" altLang="en-US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7032" y="1196008"/>
            <a:ext cx="8153400" cy="54733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一、等价变换规则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、连接和笛卡尔积的交换律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、连接和笛卡尔积的结合律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endParaRPr lang="zh-CN" altLang="en-US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、投影的串接</a:t>
            </a:r>
          </a:p>
          <a:p>
            <a:pPr eaLnBrk="1" hangingPunct="1">
              <a:lnSpc>
                <a:spcPct val="150000"/>
              </a:lnSpc>
            </a:pPr>
            <a:endParaRPr lang="zh-CN" altLang="en-US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、选择的串接</a:t>
            </a:r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4632824"/>
              </p:ext>
            </p:extLst>
          </p:nvPr>
        </p:nvGraphicFramePr>
        <p:xfrm>
          <a:off x="4139952" y="1196752"/>
          <a:ext cx="2952526" cy="1279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2" name="公式" r:id="rId3" imgW="1002865" imgH="622030" progId="Equation.3">
                  <p:embed/>
                </p:oleObj>
              </mc:Choice>
              <mc:Fallback>
                <p:oleObj name="公式" r:id="rId3" imgW="1002865" imgH="62203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1196752"/>
                        <a:ext cx="2952526" cy="1279693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690029"/>
              </p:ext>
            </p:extLst>
          </p:nvPr>
        </p:nvGraphicFramePr>
        <p:xfrm>
          <a:off x="4139952" y="2852936"/>
          <a:ext cx="3815804" cy="1264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3" name="公式" r:id="rId5" imgW="1930400" imgH="736600" progId="Equation.3">
                  <p:embed/>
                </p:oleObj>
              </mc:Choice>
              <mc:Fallback>
                <p:oleObj name="公式" r:id="rId5" imgW="1930400" imgH="736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2852936"/>
                        <a:ext cx="3815804" cy="1264684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8506016"/>
              </p:ext>
            </p:extLst>
          </p:nvPr>
        </p:nvGraphicFramePr>
        <p:xfrm>
          <a:off x="2483843" y="4651475"/>
          <a:ext cx="5472608" cy="648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4" name="Equation" r:id="rId7" imgW="2590800" imgH="457200" progId="Equation.3">
                  <p:embed/>
                </p:oleObj>
              </mc:Choice>
              <mc:Fallback>
                <p:oleObj name="Equation" r:id="rId7" imgW="25908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843" y="4651475"/>
                        <a:ext cx="5472608" cy="648989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887289"/>
              </p:ext>
            </p:extLst>
          </p:nvPr>
        </p:nvGraphicFramePr>
        <p:xfrm>
          <a:off x="2483842" y="6020544"/>
          <a:ext cx="4535710" cy="359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5" name="Equation" r:id="rId9" imgW="1586811" imgH="215806" progId="Equation.3">
                  <p:embed/>
                </p:oleObj>
              </mc:Choice>
              <mc:Fallback>
                <p:oleObj name="Equation" r:id="rId9" imgW="1586811" imgH="21580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842" y="6020544"/>
                        <a:ext cx="4535710" cy="359939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252413" y="260350"/>
            <a:ext cx="3635375" cy="629285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、选择与投影的交换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endParaRPr lang="zh-CN" altLang="en-US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、选择与笛卡尔积的交换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endParaRPr lang="zh-CN" altLang="en-US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endParaRPr lang="zh-CN" altLang="en-US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endParaRPr lang="zh-CN" altLang="en-US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endParaRPr lang="zh-CN" altLang="en-US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endParaRPr lang="zh-CN" altLang="en-US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endParaRPr lang="zh-CN" altLang="en-US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、选择与并的交换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endParaRPr lang="zh-CN" altLang="en-US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、选择与差的交换</a:t>
            </a:r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8062049"/>
              </p:ext>
            </p:extLst>
          </p:nvPr>
        </p:nvGraphicFramePr>
        <p:xfrm>
          <a:off x="3275137" y="260648"/>
          <a:ext cx="4825255" cy="432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7" name="公式" r:id="rId3" imgW="2413000" imgH="241300" progId="Equation.3">
                  <p:embed/>
                </p:oleObj>
              </mc:Choice>
              <mc:Fallback>
                <p:oleObj name="公式" r:id="rId3" imgW="2413000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137" y="260648"/>
                        <a:ext cx="4825255" cy="432518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9331517"/>
              </p:ext>
            </p:extLst>
          </p:nvPr>
        </p:nvGraphicFramePr>
        <p:xfrm>
          <a:off x="2987675" y="5589240"/>
          <a:ext cx="5400749" cy="792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8" name="Equation" r:id="rId5" imgW="2006600" imgH="457200" progId="Equation.3">
                  <p:embed/>
                </p:oleObj>
              </mc:Choice>
              <mc:Fallback>
                <p:oleObj name="Equation" r:id="rId5" imgW="20066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5589240"/>
                        <a:ext cx="5400749" cy="79251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0039986"/>
              </p:ext>
            </p:extLst>
          </p:nvPr>
        </p:nvGraphicFramePr>
        <p:xfrm>
          <a:off x="2987675" y="4363367"/>
          <a:ext cx="5400750" cy="7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9" name="公式" r:id="rId7" imgW="2438400" imgH="457200" progId="Equation.3">
                  <p:embed/>
                </p:oleObj>
              </mc:Choice>
              <mc:Fallback>
                <p:oleObj name="公式" r:id="rId7" imgW="24384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363367"/>
                        <a:ext cx="5400750" cy="793825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839014"/>
              </p:ext>
            </p:extLst>
          </p:nvPr>
        </p:nvGraphicFramePr>
        <p:xfrm>
          <a:off x="611560" y="1745720"/>
          <a:ext cx="7777111" cy="2331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0" name="Equation" r:id="rId9" imgW="3530600" imgH="1155700" progId="Equation.DSMT4">
                  <p:embed/>
                </p:oleObj>
              </mc:Choice>
              <mc:Fallback>
                <p:oleObj name="Equation" r:id="rId9" imgW="3530600" imgH="1155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745720"/>
                        <a:ext cx="7777111" cy="2331352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381000" y="404813"/>
            <a:ext cx="8458200" cy="6192837"/>
          </a:xfrm>
        </p:spPr>
        <p:txBody>
          <a:bodyPr>
            <a:normAutofit/>
          </a:bodyPr>
          <a:lstStyle/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、投影与笛卡尔积的交换</a:t>
            </a:r>
          </a:p>
          <a:p>
            <a:pPr eaLnBrk="1" hangingPunct="1">
              <a:spcBef>
                <a:spcPct val="50000"/>
              </a:spcBef>
            </a:pPr>
            <a:endParaRPr lang="zh-CN" altLang="en-US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</a:pPr>
            <a:endParaRPr lang="zh-CN" altLang="en-US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</a:pPr>
            <a:endParaRPr lang="zh-CN" altLang="en-US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endParaRPr lang="zh-CN" altLang="en-US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、投影与并的交换</a:t>
            </a:r>
          </a:p>
          <a:p>
            <a:pPr lvl="1" eaLnBrk="1" hangingPunct="1">
              <a:spcBef>
                <a:spcPct val="50000"/>
              </a:spcBef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9556958"/>
              </p:ext>
            </p:extLst>
          </p:nvPr>
        </p:nvGraphicFramePr>
        <p:xfrm>
          <a:off x="539552" y="3501008"/>
          <a:ext cx="7705551" cy="928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1" name="Equation" r:id="rId3" imgW="3314700" imgH="482600" progId="Equation.3">
                  <p:embed/>
                </p:oleObj>
              </mc:Choice>
              <mc:Fallback>
                <p:oleObj name="Equation" r:id="rId3" imgW="3314700" imgH="482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501008"/>
                        <a:ext cx="7705551" cy="928117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5816427"/>
              </p:ext>
            </p:extLst>
          </p:nvPr>
        </p:nvGraphicFramePr>
        <p:xfrm>
          <a:off x="467544" y="1124744"/>
          <a:ext cx="7613921" cy="864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2" name="公式" r:id="rId5" imgW="3352800" imgH="393700" progId="Equation.3">
                  <p:embed/>
                </p:oleObj>
              </mc:Choice>
              <mc:Fallback>
                <p:oleObj name="公式" r:id="rId5" imgW="33528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124744"/>
                        <a:ext cx="7613921" cy="86427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Rectangle 6"/>
          <p:cNvSpPr>
            <a:spLocks noGrp="1" noChangeArrowheads="1"/>
          </p:cNvSpPr>
          <p:nvPr>
            <p:ph type="title"/>
          </p:nvPr>
        </p:nvSpPr>
        <p:spPr>
          <a:xfrm>
            <a:off x="323850" y="260648"/>
            <a:ext cx="7772400" cy="64135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二、代数优化算法</a:t>
            </a:r>
          </a:p>
        </p:txBody>
      </p:sp>
      <p:sp>
        <p:nvSpPr>
          <p:cNvPr id="23559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51520" y="1052736"/>
            <a:ext cx="8352284" cy="532923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输入：一个关系表达式的语法树 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：计算该表达式的程序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代数优化</a:t>
            </a:r>
            <a:r>
              <a:rPr lang="zh-CN" altLang="en-US" sz="2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、利用规则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(4)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把形如 </a:t>
            </a:r>
            <a:r>
              <a:rPr lang="en-US" altLang="zh-CN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σ</a:t>
            </a:r>
            <a:r>
              <a:rPr lang="zh-CN" altLang="en-US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b="1" baseline="-250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F1∧F2...∧</a:t>
            </a:r>
            <a:r>
              <a:rPr lang="en-US" altLang="zh-CN" sz="2200" b="1" baseline="-25000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Fn</a:t>
            </a:r>
            <a:r>
              <a:rPr lang="en-US" altLang="zh-CN" sz="2200" b="1" baseline="-250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E )</a:t>
            </a:r>
            <a:r>
              <a:rPr lang="en-US" altLang="zh-CN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的表达式变换为：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200" b="1" kern="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σ </a:t>
            </a:r>
            <a:r>
              <a:rPr lang="en-US" altLang="zh-CN" sz="2200" b="1" baseline="-250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F1 </a:t>
            </a:r>
            <a:r>
              <a:rPr lang="en-US" altLang="zh-CN" sz="2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200" b="1" kern="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σ </a:t>
            </a:r>
            <a:r>
              <a:rPr lang="en-US" altLang="zh-CN" sz="2200" b="1" baseline="-250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F2 </a:t>
            </a:r>
            <a:r>
              <a:rPr lang="en-US" altLang="zh-CN" sz="2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.. .(</a:t>
            </a:r>
            <a:r>
              <a:rPr lang="en-US" altLang="zh-CN" sz="2200" b="1" kern="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σ </a:t>
            </a:r>
            <a:r>
              <a:rPr lang="en-US" altLang="zh-CN" sz="2200" b="1" baseline="-25000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Fn</a:t>
            </a:r>
            <a:r>
              <a:rPr lang="en-US" altLang="zh-CN" sz="2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 E ) ) ... ) )  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、对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每一个</a:t>
            </a:r>
            <a:r>
              <a:rPr lang="zh-CN" altLang="en-US" sz="2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，利用规则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(4) ~ (8)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尽可能 </a:t>
            </a:r>
            <a:r>
              <a:rPr lang="zh-CN" altLang="en-US" sz="2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</a:t>
            </a:r>
            <a:r>
              <a:rPr lang="zh-CN" altLang="en-US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到树的叶端</a:t>
            </a:r>
            <a:endParaRPr lang="en-US" altLang="zh-CN" sz="22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、对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每一个</a:t>
            </a:r>
            <a:r>
              <a:rPr lang="zh-CN" altLang="en-US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投影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，利用规则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(3)(5)(9)(l0)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尽可能 </a:t>
            </a:r>
            <a:r>
              <a:rPr lang="zh-CN" altLang="en-US" sz="2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</a:t>
            </a:r>
            <a:r>
              <a:rPr lang="zh-CN" altLang="en-US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到树的</a:t>
            </a:r>
            <a:r>
              <a:rPr lang="zh-CN" altLang="en-US" sz="2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叶端</a:t>
            </a:r>
            <a:endParaRPr lang="en-US" altLang="zh-CN" sz="22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、利用规则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(5)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，把</a:t>
            </a:r>
            <a:r>
              <a:rPr lang="zh-CN" altLang="en-US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选择和投影的串接合并成单个选择、单个</a:t>
            </a:r>
            <a:r>
              <a:rPr lang="zh-CN" altLang="en-US" sz="2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投影，或者一</a:t>
            </a:r>
            <a:r>
              <a:rPr lang="zh-CN" altLang="en-US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个选择后跟一个</a:t>
            </a:r>
            <a:r>
              <a:rPr lang="zh-CN" altLang="en-US" sz="2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投影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，使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多个选择或投影能同时执行，或在一次扫描中完成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2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Rectangle 6"/>
          <p:cNvSpPr>
            <a:spLocks noGrp="1" noChangeArrowheads="1"/>
          </p:cNvSpPr>
          <p:nvPr>
            <p:ph type="title"/>
          </p:nvPr>
        </p:nvSpPr>
        <p:spPr>
          <a:xfrm>
            <a:off x="323850" y="260648"/>
            <a:ext cx="7772400" cy="64135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二、代数优化算法</a:t>
            </a:r>
          </a:p>
        </p:txBody>
      </p:sp>
      <p:sp>
        <p:nvSpPr>
          <p:cNvPr id="23559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51520" y="1196107"/>
            <a:ext cx="8352284" cy="53292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输入：一个关系表达式的语法树 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：计算该表达式的程序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代数优化</a:t>
            </a:r>
            <a:r>
              <a:rPr lang="zh-CN" altLang="en-US" sz="2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算法（续）</a:t>
            </a:r>
            <a:endParaRPr lang="en-US" altLang="zh-CN" sz="22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Aft>
                <a:spcPct val="20000"/>
              </a:spcAft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、将变换后的语法树内节点分组。</a:t>
            </a:r>
            <a:r>
              <a:rPr lang="zh-CN" altLang="en-US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每一双目运算</a:t>
            </a:r>
            <a:r>
              <a:rPr lang="en-US" altLang="zh-CN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(×</a:t>
            </a:r>
            <a:r>
              <a:rPr lang="zh-CN" altLang="en-US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∞</a:t>
            </a:r>
            <a:r>
              <a:rPr lang="zh-CN" altLang="en-US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、∪、</a:t>
            </a:r>
            <a:r>
              <a:rPr lang="en-US" altLang="zh-CN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—)</a:t>
            </a:r>
            <a:r>
              <a:rPr lang="zh-CN" altLang="en-US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及其所有直接祖先为一组</a:t>
            </a:r>
            <a:r>
              <a:rPr lang="en-US" altLang="zh-CN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这些直接祖先是</a:t>
            </a:r>
            <a:r>
              <a:rPr lang="en-US" altLang="zh-CN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σ</a:t>
            </a:r>
            <a:r>
              <a:rPr lang="zh-CN" altLang="en-US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zh-CN" altLang="en-US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  <a:r>
              <a:rPr lang="en-US" altLang="zh-CN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。如果其后代直到叶子全是单目运算则也将它们并入该组。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Aft>
                <a:spcPct val="20000"/>
              </a:spcAft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、生成一个程序，</a:t>
            </a:r>
            <a:r>
              <a:rPr lang="zh-CN" altLang="en-US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每组结点的计算是程序中的一步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。各步的顺序是任意的，只要保证任何一组的计算不会在它的后代组之前计算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558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328613" y="404813"/>
            <a:ext cx="8491537" cy="863947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三、例子：求选修了</a:t>
            </a:r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号课程的学生姓名</a:t>
            </a:r>
            <a:endParaRPr lang="zh-CN" altLang="en-US" sz="28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603" name="Group 3"/>
          <p:cNvGrpSpPr>
            <a:grpSpLocks/>
          </p:cNvGrpSpPr>
          <p:nvPr/>
        </p:nvGrpSpPr>
        <p:grpSpPr bwMode="auto">
          <a:xfrm>
            <a:off x="1475705" y="1859310"/>
            <a:ext cx="5616575" cy="4017962"/>
            <a:chOff x="1292" y="1138"/>
            <a:chExt cx="3120" cy="2531"/>
          </a:xfrm>
        </p:grpSpPr>
        <p:sp>
          <p:nvSpPr>
            <p:cNvPr id="25604" name="Rectangle 4"/>
            <p:cNvSpPr>
              <a:spLocks noChangeArrowheads="1"/>
            </p:cNvSpPr>
            <p:nvPr/>
          </p:nvSpPr>
          <p:spPr bwMode="auto">
            <a:xfrm>
              <a:off x="2300" y="1138"/>
              <a:ext cx="864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accent2"/>
                  </a:solidFill>
                  <a:latin typeface="Verdan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π</a:t>
              </a:r>
              <a:r>
                <a:rPr lang="en-US" altLang="zh-CN" sz="3200" baseline="-30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Sname</a:t>
              </a:r>
              <a:r>
                <a:rPr lang="en-US" altLang="zh-CN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05" name="Line 5"/>
            <p:cNvSpPr>
              <a:spLocks noChangeShapeType="1"/>
            </p:cNvSpPr>
            <p:nvPr/>
          </p:nvSpPr>
          <p:spPr bwMode="auto">
            <a:xfrm>
              <a:off x="2732" y="1592"/>
              <a:ext cx="12" cy="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06" name="Rectangle 6"/>
            <p:cNvSpPr>
              <a:spLocks noChangeArrowheads="1"/>
            </p:cNvSpPr>
            <p:nvPr/>
          </p:nvSpPr>
          <p:spPr bwMode="auto">
            <a:xfrm>
              <a:off x="1837" y="2018"/>
              <a:ext cx="2404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accent2"/>
                  </a:solidFill>
                  <a:latin typeface="Verdan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2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</a:t>
              </a:r>
              <a:r>
                <a:rPr lang="en-US" altLang="zh-CN" sz="3200" b="0" baseline="-25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SC.Cno=’2’ </a:t>
              </a:r>
              <a:r>
                <a:rPr kumimoji="0" lang="en-US" altLang="zh-CN" sz="3200" b="0" baseline="-25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∧</a:t>
              </a:r>
              <a:r>
                <a:rPr lang="en-US" altLang="zh-CN" sz="3200" b="0" baseline="-25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Student.Sno=SC.Sno</a:t>
              </a:r>
              <a:r>
                <a:rPr lang="en-US" altLang="zh-CN" sz="3200" b="0" baseline="-30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  <p:sp>
          <p:nvSpPr>
            <p:cNvPr id="25607" name="Line 7"/>
            <p:cNvSpPr>
              <a:spLocks noChangeShapeType="1"/>
            </p:cNvSpPr>
            <p:nvPr/>
          </p:nvSpPr>
          <p:spPr bwMode="auto">
            <a:xfrm>
              <a:off x="2740" y="2523"/>
              <a:ext cx="4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08" name="Rectangle 8"/>
            <p:cNvSpPr>
              <a:spLocks noChangeArrowheads="1"/>
            </p:cNvSpPr>
            <p:nvPr/>
          </p:nvSpPr>
          <p:spPr bwMode="auto">
            <a:xfrm>
              <a:off x="2492" y="2757"/>
              <a:ext cx="57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accent2"/>
                  </a:solidFill>
                  <a:latin typeface="Verdan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×</a:t>
              </a:r>
              <a:r>
                <a:rPr lang="en-US" altLang="zh-CN" sz="24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  <p:sp>
          <p:nvSpPr>
            <p:cNvPr id="25609" name="Rectangle 9"/>
            <p:cNvSpPr>
              <a:spLocks noChangeArrowheads="1"/>
            </p:cNvSpPr>
            <p:nvPr/>
          </p:nvSpPr>
          <p:spPr bwMode="auto">
            <a:xfrm>
              <a:off x="1292" y="3285"/>
              <a:ext cx="57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accent2"/>
                  </a:solidFill>
                  <a:latin typeface="Verdan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Student</a:t>
              </a:r>
              <a:endParaRPr lang="en-US" altLang="zh-CN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10" name="Rectangle 10"/>
            <p:cNvSpPr>
              <a:spLocks noChangeArrowheads="1"/>
            </p:cNvSpPr>
            <p:nvPr/>
          </p:nvSpPr>
          <p:spPr bwMode="auto">
            <a:xfrm>
              <a:off x="3692" y="3285"/>
              <a:ext cx="720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accent2"/>
                  </a:solidFill>
                  <a:latin typeface="Verdan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</a:t>
              </a:r>
            </a:p>
          </p:txBody>
        </p:sp>
        <p:sp>
          <p:nvSpPr>
            <p:cNvPr id="25611" name="Line 11"/>
            <p:cNvSpPr>
              <a:spLocks noChangeShapeType="1"/>
            </p:cNvSpPr>
            <p:nvPr/>
          </p:nvSpPr>
          <p:spPr bwMode="auto">
            <a:xfrm flipH="1">
              <a:off x="1724" y="2997"/>
              <a:ext cx="86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12" name="Line 12"/>
            <p:cNvSpPr>
              <a:spLocks noChangeShapeType="1"/>
            </p:cNvSpPr>
            <p:nvPr/>
          </p:nvSpPr>
          <p:spPr bwMode="auto">
            <a:xfrm>
              <a:off x="2972" y="2997"/>
              <a:ext cx="864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400943" y="1412925"/>
            <a:ext cx="7987481" cy="86394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3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600" b="1" dirty="0" smtClean="0">
                <a:solidFill>
                  <a:srgbClr val="0000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600" b="1" dirty="0" smtClean="0">
                <a:solidFill>
                  <a:srgbClr val="0000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、语法树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>
          <a:xfrm>
            <a:off x="323528" y="260648"/>
            <a:ext cx="8130288" cy="487375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>
                <a:solidFill>
                  <a:srgbClr val="0000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solidFill>
                  <a:srgbClr val="0000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、代数</a:t>
            </a:r>
            <a:r>
              <a:rPr lang="zh-CN" altLang="en-US" sz="2800" b="1" dirty="0" smtClean="0">
                <a:solidFill>
                  <a:srgbClr val="0000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lang="en-US" altLang="zh-CN" sz="2800" b="1" dirty="0" smtClean="0">
              <a:solidFill>
                <a:srgbClr val="0000A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优化算法把语法树转换成标准（优化）形式</a:t>
            </a:r>
            <a:b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3059832" y="1988840"/>
            <a:ext cx="3629950" cy="4195202"/>
            <a:chOff x="3168985" y="2133600"/>
            <a:chExt cx="3992990" cy="4195202"/>
          </a:xfrm>
        </p:grpSpPr>
        <p:sp>
          <p:nvSpPr>
            <p:cNvPr id="26628" name="Text Box 4"/>
            <p:cNvSpPr txBox="1">
              <a:spLocks noChangeArrowheads="1"/>
            </p:cNvSpPr>
            <p:nvPr/>
          </p:nvSpPr>
          <p:spPr bwMode="auto">
            <a:xfrm>
              <a:off x="4033837" y="2133600"/>
              <a:ext cx="199899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accent2"/>
                  </a:solidFill>
                  <a:latin typeface="Verdan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dirty="0">
                  <a:solidFill>
                    <a:srgbClr val="0000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</a:t>
              </a:r>
              <a:r>
                <a:rPr lang="en-US" altLang="zh-CN" sz="2400" baseline="-25000" dirty="0">
                  <a:solidFill>
                    <a:srgbClr val="0000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Sname</a:t>
              </a:r>
            </a:p>
          </p:txBody>
        </p:sp>
        <p:sp>
          <p:nvSpPr>
            <p:cNvPr id="26629" name="Text Box 5"/>
            <p:cNvSpPr txBox="1">
              <a:spLocks noChangeArrowheads="1"/>
            </p:cNvSpPr>
            <p:nvPr/>
          </p:nvSpPr>
          <p:spPr bwMode="auto">
            <a:xfrm>
              <a:off x="3563937" y="2997200"/>
              <a:ext cx="359803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accent2"/>
                  </a:solidFill>
                  <a:latin typeface="Verdan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dirty="0">
                  <a:solidFill>
                    <a:srgbClr val="0000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</a:t>
              </a:r>
              <a:r>
                <a:rPr lang="en-US" altLang="zh-CN" sz="2400" dirty="0">
                  <a:solidFill>
                    <a:srgbClr val="0000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baseline="-25000" dirty="0">
                  <a:solidFill>
                    <a:srgbClr val="0000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Student.Sno =</a:t>
              </a:r>
              <a:r>
                <a:rPr lang="en-US" altLang="zh-CN" sz="2400" baseline="-25000" dirty="0" err="1">
                  <a:solidFill>
                    <a:srgbClr val="0000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SC.Sno</a:t>
              </a:r>
              <a:endParaRPr lang="en-US" altLang="zh-CN" sz="2400" baseline="-25000" dirty="0">
                <a:solidFill>
                  <a:srgbClr val="0000A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30" name="Text Box 6"/>
            <p:cNvSpPr txBox="1">
              <a:spLocks noChangeArrowheads="1"/>
            </p:cNvSpPr>
            <p:nvPr/>
          </p:nvSpPr>
          <p:spPr bwMode="auto">
            <a:xfrm>
              <a:off x="4299285" y="3933056"/>
              <a:ext cx="5270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accent2"/>
                  </a:solidFill>
                  <a:latin typeface="Verdan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3200">
                  <a:solidFill>
                    <a:srgbClr val="0000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</a:t>
              </a:r>
            </a:p>
          </p:txBody>
        </p:sp>
        <p:sp>
          <p:nvSpPr>
            <p:cNvPr id="26631" name="Text Box 7"/>
            <p:cNvSpPr txBox="1">
              <a:spLocks noChangeArrowheads="1"/>
            </p:cNvSpPr>
            <p:nvPr/>
          </p:nvSpPr>
          <p:spPr bwMode="auto">
            <a:xfrm>
              <a:off x="3168985" y="4834756"/>
              <a:ext cx="139110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accent2"/>
                  </a:solidFill>
                  <a:latin typeface="Verdan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000" dirty="0">
                  <a:solidFill>
                    <a:srgbClr val="0000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Student</a:t>
              </a:r>
            </a:p>
          </p:txBody>
        </p:sp>
        <p:sp>
          <p:nvSpPr>
            <p:cNvPr id="26632" name="Text Box 8"/>
            <p:cNvSpPr txBox="1">
              <a:spLocks noChangeArrowheads="1"/>
            </p:cNvSpPr>
            <p:nvPr/>
          </p:nvSpPr>
          <p:spPr bwMode="auto">
            <a:xfrm>
              <a:off x="4537410" y="4767535"/>
              <a:ext cx="197880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accent2"/>
                  </a:solidFill>
                  <a:latin typeface="Verdan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dirty="0">
                  <a:solidFill>
                    <a:srgbClr val="0000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</a:t>
              </a:r>
              <a:r>
                <a:rPr lang="en-US" altLang="zh-CN" sz="2400" dirty="0">
                  <a:solidFill>
                    <a:srgbClr val="0000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baseline="-25000" dirty="0">
                  <a:solidFill>
                    <a:srgbClr val="0000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SC.Cno= ‘2’</a:t>
              </a:r>
            </a:p>
          </p:txBody>
        </p:sp>
        <p:sp>
          <p:nvSpPr>
            <p:cNvPr id="26633" name="Text Box 9"/>
            <p:cNvSpPr txBox="1">
              <a:spLocks noChangeArrowheads="1"/>
            </p:cNvSpPr>
            <p:nvPr/>
          </p:nvSpPr>
          <p:spPr bwMode="auto">
            <a:xfrm>
              <a:off x="5127960" y="5928692"/>
              <a:ext cx="90487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accent2"/>
                  </a:solidFill>
                  <a:latin typeface="Verdan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000" dirty="0">
                  <a:solidFill>
                    <a:srgbClr val="0000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</a:t>
              </a:r>
            </a:p>
          </p:txBody>
        </p:sp>
        <p:sp>
          <p:nvSpPr>
            <p:cNvPr id="26634" name="Line 10"/>
            <p:cNvSpPr>
              <a:spLocks noChangeShapeType="1"/>
            </p:cNvSpPr>
            <p:nvPr/>
          </p:nvSpPr>
          <p:spPr bwMode="auto">
            <a:xfrm>
              <a:off x="4484688" y="2647950"/>
              <a:ext cx="0" cy="579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A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35" name="Line 11"/>
            <p:cNvSpPr>
              <a:spLocks noChangeShapeType="1"/>
            </p:cNvSpPr>
            <p:nvPr/>
          </p:nvSpPr>
          <p:spPr bwMode="auto">
            <a:xfrm>
              <a:off x="4484688" y="3484563"/>
              <a:ext cx="0" cy="579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A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36" name="Line 12"/>
            <p:cNvSpPr>
              <a:spLocks noChangeShapeType="1"/>
            </p:cNvSpPr>
            <p:nvPr/>
          </p:nvSpPr>
          <p:spPr bwMode="auto">
            <a:xfrm flipH="1">
              <a:off x="3846847" y="4426675"/>
              <a:ext cx="603250" cy="4064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A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37" name="Line 13"/>
            <p:cNvSpPr>
              <a:spLocks noChangeShapeType="1"/>
            </p:cNvSpPr>
            <p:nvPr/>
          </p:nvSpPr>
          <p:spPr bwMode="auto">
            <a:xfrm>
              <a:off x="4562810" y="4426675"/>
              <a:ext cx="715963" cy="4064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A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38" name="Line 14"/>
            <p:cNvSpPr>
              <a:spLocks noChangeShapeType="1"/>
            </p:cNvSpPr>
            <p:nvPr/>
          </p:nvSpPr>
          <p:spPr bwMode="auto">
            <a:xfrm>
              <a:off x="5429585" y="5349254"/>
              <a:ext cx="0" cy="579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A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639" name="Group 15"/>
          <p:cNvGrpSpPr>
            <a:grpSpLocks/>
          </p:cNvGrpSpPr>
          <p:nvPr/>
        </p:nvGrpSpPr>
        <p:grpSpPr bwMode="auto">
          <a:xfrm>
            <a:off x="6588224" y="2060575"/>
            <a:ext cx="2232248" cy="3600450"/>
            <a:chOff x="1632" y="1536"/>
            <a:chExt cx="2832" cy="2166"/>
          </a:xfrm>
        </p:grpSpPr>
        <p:sp>
          <p:nvSpPr>
            <p:cNvPr id="26652" name="Rectangle 16"/>
            <p:cNvSpPr>
              <a:spLocks noChangeArrowheads="1"/>
            </p:cNvSpPr>
            <p:nvPr/>
          </p:nvSpPr>
          <p:spPr bwMode="auto">
            <a:xfrm>
              <a:off x="2208" y="1536"/>
              <a:ext cx="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accent2"/>
                  </a:solidFill>
                  <a:latin typeface="Verdan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π</a:t>
              </a:r>
              <a:r>
                <a:rPr lang="en-US" altLang="zh-CN" sz="2000" baseline="-30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Sname</a:t>
              </a:r>
              <a:r>
                <a:rPr lang="en-US" altLang="zh-CN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  <p:sp>
          <p:nvSpPr>
            <p:cNvPr id="26653" name="Line 17"/>
            <p:cNvSpPr>
              <a:spLocks noChangeShapeType="1"/>
            </p:cNvSpPr>
            <p:nvPr/>
          </p:nvSpPr>
          <p:spPr bwMode="auto">
            <a:xfrm>
              <a:off x="2640" y="1979"/>
              <a:ext cx="0" cy="5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54" name="Rectangle 18"/>
            <p:cNvSpPr>
              <a:spLocks noChangeArrowheads="1"/>
            </p:cNvSpPr>
            <p:nvPr/>
          </p:nvSpPr>
          <p:spPr bwMode="auto">
            <a:xfrm>
              <a:off x="2832" y="2832"/>
              <a:ext cx="163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accent2"/>
                  </a:solidFill>
                  <a:latin typeface="Verdan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</a:t>
              </a:r>
              <a:r>
                <a:rPr lang="en-US" altLang="zh-CN" sz="2000" baseline="-30000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SC.Cno</a:t>
              </a:r>
              <a:r>
                <a:rPr lang="en-US" altLang="zh-CN" sz="2000" baseline="-30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en-US" altLang="zh-CN" sz="2000" baseline="-30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</a:t>
              </a:r>
              <a:r>
                <a:rPr lang="en-US" altLang="zh-CN" sz="2000" baseline="-30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CN" sz="2000" baseline="-30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</a:t>
              </a:r>
              <a:r>
                <a:rPr lang="en-US" altLang="zh-CN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  <p:sp>
          <p:nvSpPr>
            <p:cNvPr id="26655" name="Rectangle 19"/>
            <p:cNvSpPr>
              <a:spLocks noChangeArrowheads="1"/>
            </p:cNvSpPr>
            <p:nvPr/>
          </p:nvSpPr>
          <p:spPr bwMode="auto">
            <a:xfrm>
              <a:off x="1632" y="2880"/>
              <a:ext cx="57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accent2"/>
                  </a:solidFill>
                  <a:latin typeface="Verdan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Student</a:t>
              </a:r>
            </a:p>
          </p:txBody>
        </p:sp>
        <p:sp>
          <p:nvSpPr>
            <p:cNvPr id="26656" name="Rectangle 20"/>
            <p:cNvSpPr>
              <a:spLocks noChangeArrowheads="1"/>
            </p:cNvSpPr>
            <p:nvPr/>
          </p:nvSpPr>
          <p:spPr bwMode="auto">
            <a:xfrm>
              <a:off x="3264" y="3318"/>
              <a:ext cx="720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accent2"/>
                  </a:solidFill>
                  <a:latin typeface="Verdan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</a:t>
              </a:r>
            </a:p>
          </p:txBody>
        </p:sp>
        <p:sp>
          <p:nvSpPr>
            <p:cNvPr id="26657" name="Line 21"/>
            <p:cNvSpPr>
              <a:spLocks noChangeShapeType="1"/>
            </p:cNvSpPr>
            <p:nvPr/>
          </p:nvSpPr>
          <p:spPr bwMode="auto">
            <a:xfrm flipH="1">
              <a:off x="3648" y="322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58" name="Line 22"/>
            <p:cNvSpPr>
              <a:spLocks noChangeShapeType="1"/>
            </p:cNvSpPr>
            <p:nvPr/>
          </p:nvSpPr>
          <p:spPr bwMode="auto">
            <a:xfrm flipH="1">
              <a:off x="1920" y="2688"/>
              <a:ext cx="528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59" name="Line 23"/>
            <p:cNvSpPr>
              <a:spLocks noChangeShapeType="1"/>
            </p:cNvSpPr>
            <p:nvPr/>
          </p:nvSpPr>
          <p:spPr bwMode="auto">
            <a:xfrm>
              <a:off x="2976" y="2688"/>
              <a:ext cx="62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640" name="Group 25"/>
          <p:cNvGrpSpPr>
            <a:grpSpLocks/>
          </p:cNvGrpSpPr>
          <p:nvPr/>
        </p:nvGrpSpPr>
        <p:grpSpPr bwMode="auto">
          <a:xfrm>
            <a:off x="395427" y="2065337"/>
            <a:ext cx="2376373" cy="3667919"/>
            <a:chOff x="852" y="1344"/>
            <a:chExt cx="3946" cy="2688"/>
          </a:xfrm>
        </p:grpSpPr>
        <p:sp>
          <p:nvSpPr>
            <p:cNvPr id="26641" name="Rectangle 26"/>
            <p:cNvSpPr>
              <a:spLocks noChangeArrowheads="1"/>
            </p:cNvSpPr>
            <p:nvPr/>
          </p:nvSpPr>
          <p:spPr bwMode="auto">
            <a:xfrm>
              <a:off x="2208" y="1344"/>
              <a:ext cx="864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accent2"/>
                  </a:solidFill>
                  <a:latin typeface="Verdan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π</a:t>
              </a:r>
              <a:r>
                <a:rPr lang="en-US" altLang="zh-CN" baseline="-30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Sname</a:t>
              </a:r>
              <a:r>
                <a:rPr lang="en-US" altLang="zh-CN" sz="2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  <p:sp>
          <p:nvSpPr>
            <p:cNvPr id="26642" name="Line 27"/>
            <p:cNvSpPr>
              <a:spLocks noChangeShapeType="1"/>
            </p:cNvSpPr>
            <p:nvPr/>
          </p:nvSpPr>
          <p:spPr bwMode="auto">
            <a:xfrm>
              <a:off x="2640" y="172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43" name="Rectangle 28"/>
            <p:cNvSpPr>
              <a:spLocks noChangeArrowheads="1"/>
            </p:cNvSpPr>
            <p:nvPr/>
          </p:nvSpPr>
          <p:spPr bwMode="auto">
            <a:xfrm>
              <a:off x="1200" y="2064"/>
              <a:ext cx="31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accent2"/>
                  </a:solidFill>
                  <a:latin typeface="Verdan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 </a:t>
              </a:r>
              <a:r>
                <a:rPr lang="en-US" altLang="zh-CN" sz="2400" baseline="-300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SC.Cno</a:t>
              </a:r>
              <a:r>
                <a:rPr lang="en-US" altLang="zh-CN" sz="2400" baseline="-30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=’2’</a:t>
              </a:r>
              <a:r>
                <a:rPr lang="en-US" altLang="zh-CN" sz="2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  <p:sp>
          <p:nvSpPr>
            <p:cNvPr id="26644" name="Line 29"/>
            <p:cNvSpPr>
              <a:spLocks noChangeShapeType="1"/>
            </p:cNvSpPr>
            <p:nvPr/>
          </p:nvSpPr>
          <p:spPr bwMode="auto">
            <a:xfrm>
              <a:off x="2640" y="240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45" name="Rectangle 30"/>
            <p:cNvSpPr>
              <a:spLocks noChangeArrowheads="1"/>
            </p:cNvSpPr>
            <p:nvPr/>
          </p:nvSpPr>
          <p:spPr bwMode="auto">
            <a:xfrm>
              <a:off x="852" y="2544"/>
              <a:ext cx="394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accent2"/>
                  </a:solidFill>
                  <a:latin typeface="Verdan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</a:t>
              </a:r>
              <a:r>
                <a:rPr lang="en-US" altLang="zh-CN" baseline="-30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Student.Sno=</a:t>
              </a:r>
              <a:r>
                <a:rPr lang="en-US" altLang="zh-CN" baseline="-30000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SC.Sno</a:t>
              </a:r>
              <a:r>
                <a:rPr lang="en-US" altLang="zh-CN" sz="2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  <p:sp>
          <p:nvSpPr>
            <p:cNvPr id="26646" name="Rectangle 31"/>
            <p:cNvSpPr>
              <a:spLocks noChangeArrowheads="1"/>
            </p:cNvSpPr>
            <p:nvPr/>
          </p:nvSpPr>
          <p:spPr bwMode="auto">
            <a:xfrm>
              <a:off x="2400" y="3120"/>
              <a:ext cx="57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accent2"/>
                  </a:solidFill>
                  <a:latin typeface="Verdan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× </a:t>
              </a:r>
            </a:p>
          </p:txBody>
        </p:sp>
        <p:sp>
          <p:nvSpPr>
            <p:cNvPr id="26647" name="Rectangle 32"/>
            <p:cNvSpPr>
              <a:spLocks noChangeArrowheads="1"/>
            </p:cNvSpPr>
            <p:nvPr/>
          </p:nvSpPr>
          <p:spPr bwMode="auto">
            <a:xfrm>
              <a:off x="1200" y="3648"/>
              <a:ext cx="57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accent2"/>
                  </a:solidFill>
                  <a:latin typeface="Verdan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Student</a:t>
              </a:r>
            </a:p>
          </p:txBody>
        </p:sp>
        <p:sp>
          <p:nvSpPr>
            <p:cNvPr id="26648" name="Rectangle 33"/>
            <p:cNvSpPr>
              <a:spLocks noChangeArrowheads="1"/>
            </p:cNvSpPr>
            <p:nvPr/>
          </p:nvSpPr>
          <p:spPr bwMode="auto">
            <a:xfrm>
              <a:off x="3600" y="3648"/>
              <a:ext cx="720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accent2"/>
                  </a:solidFill>
                  <a:latin typeface="Verdan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</a:t>
              </a:r>
            </a:p>
          </p:txBody>
        </p:sp>
        <p:sp>
          <p:nvSpPr>
            <p:cNvPr id="26649" name="Line 34"/>
            <p:cNvSpPr>
              <a:spLocks noChangeShapeType="1"/>
            </p:cNvSpPr>
            <p:nvPr/>
          </p:nvSpPr>
          <p:spPr bwMode="auto">
            <a:xfrm>
              <a:off x="2640" y="2976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50" name="Line 35"/>
            <p:cNvSpPr>
              <a:spLocks noChangeShapeType="1"/>
            </p:cNvSpPr>
            <p:nvPr/>
          </p:nvSpPr>
          <p:spPr bwMode="auto">
            <a:xfrm flipH="1">
              <a:off x="1632" y="3360"/>
              <a:ext cx="86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51" name="Line 36"/>
            <p:cNvSpPr>
              <a:spLocks noChangeShapeType="1"/>
            </p:cNvSpPr>
            <p:nvPr/>
          </p:nvSpPr>
          <p:spPr bwMode="auto">
            <a:xfrm>
              <a:off x="2880" y="3360"/>
              <a:ext cx="864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7167887" y="3553852"/>
            <a:ext cx="5004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∞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489173"/>
            <a:ext cx="8280920" cy="5635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3600" b="1" dirty="0" smtClean="0">
                <a:solidFill>
                  <a:srgbClr val="0000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10.3 </a:t>
            </a:r>
            <a:r>
              <a:rPr lang="zh-CN" altLang="en-US" sz="3600" b="1" dirty="0" smtClean="0">
                <a:solidFill>
                  <a:srgbClr val="0000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物理优化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98648" y="1268760"/>
            <a:ext cx="8305800" cy="216024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代数优化改变语句的操作次序和组合，不涉及底层的存取路径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查询有许多存取方案，执行效率不同，仅代数优化是不够的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物理优化：选择高效合理的操作算法或存取路径，求得优化的查询计划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3568" y="3633212"/>
            <a:ext cx="3754760" cy="26433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优化算法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基于规则的启发式优化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基于代价估算的优化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两者结合的优化方法</a:t>
            </a:r>
            <a:endParaRPr lang="zh-CN" altLang="en-US" sz="2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04048" y="3645024"/>
            <a:ext cx="3456384" cy="26314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63525"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执行策略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4320" indent="-27432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</a:pPr>
            <a:r>
              <a:rPr kumimoji="0"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嵌套循环方法</a:t>
            </a:r>
            <a:endParaRPr kumimoji="0"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4320" indent="-27432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</a:pPr>
            <a:r>
              <a:rPr kumimoji="0"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r>
              <a:rPr kumimoji="0"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合并方法</a:t>
            </a:r>
            <a:endParaRPr kumimoji="0"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4320" indent="-27432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</a:pPr>
            <a:r>
              <a:rPr kumimoji="0"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索引连接方法</a:t>
            </a:r>
            <a:endParaRPr kumimoji="0"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4320" indent="-27432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</a:pPr>
            <a:r>
              <a:rPr kumimoji="0"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 Join</a:t>
            </a:r>
            <a:r>
              <a:rPr kumimoji="0"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417166"/>
            <a:ext cx="8136904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10.4  </a:t>
            </a: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查询优化的意义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95536" y="1208112"/>
            <a:ext cx="8496944" cy="5029200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一、优化意义</a:t>
            </a:r>
            <a:endParaRPr lang="en-US" altLang="zh-CN" sz="28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3525" indent="-263525" eaLnBrk="1" hangingPunct="1"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用户不必考虑查询路径，系统可以比用户程序做得更好 </a:t>
            </a:r>
          </a:p>
          <a:p>
            <a:pPr marL="539750" lvl="1" indent="-276225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优化器可以从数据字典中获取许多统计信息</a:t>
            </a:r>
          </a:p>
          <a:p>
            <a:pPr marL="539750" lvl="1" indent="-276225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物理统计信息改变了，系统可以自动对查询重新优化</a:t>
            </a:r>
          </a:p>
          <a:p>
            <a:pPr marL="539750" lvl="1" indent="-276225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优化器中包括了很多复杂的优化技术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9750" lvl="1" indent="-276225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优化器可以考虑多种不同的执行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计划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3525" indent="-263525">
              <a:lnSpc>
                <a:spcPct val="16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查询优化是影响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RDBMS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性能的关键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因素</a:t>
            </a:r>
            <a:endParaRPr lang="en-US" altLang="zh-CN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3525" indent="-263525">
              <a:lnSpc>
                <a:spcPct val="16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选择有效的策略，求得给定关系表达式的值，使得查询代价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最小（实际上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较小）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969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98450" y="1268760"/>
            <a:ext cx="8305800" cy="4732784"/>
          </a:xfrm>
        </p:spPr>
        <p:txBody>
          <a:bodyPr>
            <a:normAutofit lnSpcReduction="10000"/>
          </a:bodyPr>
          <a:lstStyle/>
          <a:p>
            <a:pPr>
              <a:lnSpc>
                <a:spcPct val="140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 </a:t>
            </a:r>
            <a:r>
              <a:rPr lang="en-US" altLang="zh-CN" sz="22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Student.Sname</a:t>
            </a:r>
            <a:r>
              <a:rPr lang="en-US" altLang="zh-CN" sz="2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 Student</a:t>
            </a:r>
            <a:r>
              <a:rPr lang="zh-CN" altLang="en-US" sz="2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WHERE </a:t>
            </a:r>
            <a:r>
              <a:rPr lang="en-US" altLang="zh-CN" sz="22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Student.Sno</a:t>
            </a:r>
            <a:r>
              <a:rPr lang="en-US" altLang="zh-CN" sz="2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2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SC.Sno</a:t>
            </a:r>
            <a:r>
              <a:rPr lang="en-US" altLang="zh-CN" sz="2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AND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en-US" altLang="zh-CN" sz="22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SC.Cno</a:t>
            </a:r>
            <a:r>
              <a:rPr lang="en-US" altLang="zh-CN" sz="2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=‘2’</a:t>
            </a:r>
            <a:r>
              <a:rPr lang="zh-CN" altLang="en-US" sz="2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关系代数表达式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sz="2200" i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en-US" altLang="zh-CN" sz="2200" baseline="-25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en-US" altLang="zh-CN" sz="2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π</a:t>
            </a:r>
            <a:r>
              <a:rPr lang="en-US" altLang="zh-CN" sz="2200" baseline="-25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en-US" altLang="zh-CN" sz="2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2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σ</a:t>
            </a:r>
            <a:r>
              <a:rPr lang="en-US" altLang="zh-CN" sz="2200" baseline="-25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Student.Sno</a:t>
            </a:r>
            <a:r>
              <a:rPr lang="en-US" altLang="zh-CN" sz="2200" baseline="-25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200" baseline="-25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SC.Sno∧Sc.Cno</a:t>
            </a:r>
            <a:r>
              <a:rPr lang="en-US" altLang="zh-CN" sz="2200" baseline="-25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='2'</a:t>
            </a:r>
            <a:r>
              <a:rPr lang="en-US" altLang="zh-CN" sz="2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22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Student×SC</a:t>
            </a:r>
            <a:r>
              <a:rPr lang="en-US" altLang="zh-CN" sz="2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  <a:endParaRPr lang="en-US" altLang="zh-CN" sz="2200" i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sz="2200" i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en-US" altLang="zh-CN" sz="2200" baseline="-25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en-US" altLang="zh-CN" sz="2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π</a:t>
            </a:r>
            <a:r>
              <a:rPr lang="en-US" altLang="zh-CN" sz="2200" baseline="-25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en-US" altLang="zh-CN" sz="2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2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σ</a:t>
            </a:r>
            <a:r>
              <a:rPr lang="en-US" altLang="zh-CN" sz="2200" baseline="-25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Sc.Cno</a:t>
            </a:r>
            <a:r>
              <a:rPr lang="en-US" altLang="zh-CN" sz="2200" baseline="-25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='2'</a:t>
            </a:r>
            <a:r>
              <a:rPr lang="en-US" altLang="zh-CN" sz="2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(Student</a:t>
            </a:r>
            <a:r>
              <a:rPr lang="en-US" altLang="zh-CN" sz="2000" dirty="0">
                <a:solidFill>
                  <a:srgbClr val="0035DE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∞ </a:t>
            </a:r>
            <a:r>
              <a:rPr lang="en-US" altLang="zh-CN" sz="2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SC))</a:t>
            </a:r>
          </a:p>
          <a:p>
            <a:pPr lvl="1">
              <a:lnSpc>
                <a:spcPct val="140000"/>
              </a:lnSpc>
            </a:pPr>
            <a:r>
              <a:rPr lang="en-US" altLang="zh-CN" sz="2200" i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en-US" altLang="zh-CN" sz="2200" baseline="-25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en-US" altLang="zh-CN" sz="2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π</a:t>
            </a:r>
            <a:r>
              <a:rPr lang="en-US" altLang="zh-CN" sz="2200" i="1" baseline="-25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en-US" altLang="zh-CN" sz="2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(Student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∞</a:t>
            </a:r>
            <a:r>
              <a:rPr lang="en-US" altLang="zh-CN" sz="2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σ</a:t>
            </a:r>
            <a:r>
              <a:rPr lang="en-US" altLang="zh-CN" sz="2200" baseline="-25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Sc.Cno</a:t>
            </a:r>
            <a:r>
              <a:rPr lang="en-US" altLang="zh-CN" sz="2200" baseline="-25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=‘2‘ </a:t>
            </a:r>
            <a:r>
              <a:rPr lang="en-US" altLang="zh-CN" sz="2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(SC))</a:t>
            </a:r>
            <a:r>
              <a:rPr lang="zh-CN" altLang="en-US" sz="2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2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404664"/>
            <a:ext cx="8280920" cy="563562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二、优化举例：查询选修</a:t>
            </a:r>
            <a:r>
              <a:rPr lang="en-US" altLang="zh-CN" sz="3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号课程的学生姓名</a:t>
            </a:r>
            <a:endParaRPr lang="zh-CN" altLang="en-US" sz="32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737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45157"/>
            <a:ext cx="8280920" cy="56356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3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10.1 </a:t>
            </a:r>
            <a:r>
              <a:rPr lang="zh-CN" altLang="en-US" sz="3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查询处理步骤</a:t>
            </a:r>
          </a:p>
        </p:txBody>
      </p:sp>
      <p:pic>
        <p:nvPicPr>
          <p:cNvPr id="4099" name="Picture 4" descr="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12908"/>
            <a:ext cx="7848872" cy="5484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87337" y="1052736"/>
            <a:ext cx="8389119" cy="5400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：外存数据量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千条</a:t>
            </a:r>
            <a:endParaRPr lang="en-US" altLang="zh-CN" sz="22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sz="2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万条</a:t>
            </a:r>
            <a:endParaRPr lang="en-US" altLang="zh-CN" sz="22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选修</a:t>
            </a:r>
            <a:r>
              <a:rPr lang="en-US" altLang="zh-CN" sz="2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号课程：</a:t>
            </a:r>
            <a:r>
              <a:rPr lang="en-US" altLang="zh-CN" sz="2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2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：内存缓冲区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一块缓冲区容量：</a:t>
            </a:r>
            <a:r>
              <a:rPr lang="en-US" altLang="zh-CN" sz="2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元组，</a:t>
            </a:r>
            <a:r>
              <a:rPr lang="en-US" altLang="zh-CN" sz="2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sz="2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</a:t>
            </a:r>
            <a:r>
              <a:rPr lang="en-US" altLang="zh-CN" sz="2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内存缓冲区块数：</a:t>
            </a:r>
            <a:r>
              <a:rPr lang="en-US" altLang="zh-CN" sz="2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</a:t>
            </a:r>
            <a:r>
              <a:rPr lang="en-US" altLang="zh-CN" sz="2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元组，</a:t>
            </a:r>
            <a:r>
              <a:rPr lang="en-US" altLang="zh-CN" sz="2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</a:t>
            </a:r>
            <a:r>
              <a:rPr lang="en-US" altLang="zh-CN" sz="2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sz="2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元组，若干块连接结果元组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：读写速度为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：连接方法为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基于数据块的嵌套循环法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404664"/>
            <a:ext cx="8280920" cy="563562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二、优化举例：查询选修</a:t>
            </a:r>
            <a:r>
              <a:rPr lang="en-US" altLang="zh-CN" sz="3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号课程的学生姓名</a:t>
            </a:r>
            <a:endParaRPr lang="zh-CN" altLang="en-US" sz="32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40167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13" y="1052736"/>
            <a:ext cx="8525643" cy="728662"/>
          </a:xfrm>
          <a:noFill/>
        </p:spPr>
        <p:txBody>
          <a:bodyPr tIns="0" bIns="0" anchor="ctr">
            <a:normAutofit/>
          </a:bodyPr>
          <a:lstStyle/>
          <a:p>
            <a:r>
              <a:rPr lang="en-US" altLang="zh-CN" sz="2200" b="1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(1) </a:t>
            </a:r>
            <a:r>
              <a:rPr lang="zh-CN" altLang="en-US" sz="2200" b="1" i="1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Ｑ</a:t>
            </a:r>
            <a:r>
              <a:rPr lang="en-US" altLang="zh-CN" sz="2200" b="1" i="1" baseline="-25000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 </a:t>
            </a:r>
            <a:r>
              <a:rPr lang="zh-CN" altLang="en-US" sz="2200" b="1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＝</a:t>
            </a:r>
            <a:r>
              <a:rPr lang="en-US" altLang="zh-CN" sz="2200" b="1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/>
              </a:rPr>
              <a:t></a:t>
            </a:r>
            <a:r>
              <a:rPr lang="zh-CN" altLang="en-US" sz="2200" b="1" baseline="-25000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ｓ</a:t>
            </a:r>
            <a:r>
              <a:rPr lang="en-US" altLang="zh-CN" sz="2200" b="1" baseline="-25000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name </a:t>
            </a:r>
            <a:r>
              <a:rPr lang="en-US" altLang="zh-CN" sz="2200" b="1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200" b="1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/>
              </a:rPr>
              <a:t></a:t>
            </a:r>
            <a:r>
              <a:rPr lang="en-US" altLang="zh-CN" sz="2200" b="1" baseline="-25000" dirty="0" err="1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Student.Sno</a:t>
            </a:r>
            <a:r>
              <a:rPr lang="en-US" altLang="zh-CN" sz="2200" b="1" baseline="-25000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</a:t>
            </a:r>
            <a:r>
              <a:rPr lang="en-US" altLang="zh-CN" sz="2200" b="1" baseline="-25000" dirty="0" err="1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SC.Sno</a:t>
            </a:r>
            <a:r>
              <a:rPr lang="en-US" altLang="zh-CN" sz="2200" b="1" baseline="-25000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∧</a:t>
            </a:r>
            <a:r>
              <a:rPr lang="en-US" altLang="zh-CN" sz="2200" b="1" baseline="-25000" dirty="0" err="1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SC.Cno</a:t>
            </a:r>
            <a:r>
              <a:rPr lang="en-US" altLang="zh-CN" sz="2200" b="1" baseline="-25000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='2' </a:t>
            </a:r>
            <a:r>
              <a:rPr lang="en-US" altLang="zh-CN" sz="2200" b="1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200" b="1" dirty="0" err="1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Student×SC</a:t>
            </a:r>
            <a:r>
              <a:rPr lang="en-US" altLang="zh-CN" sz="2200" b="1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)) 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1147" y="1844303"/>
            <a:ext cx="8569325" cy="4753049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35000"/>
              </a:lnSpc>
              <a:spcAft>
                <a:spcPts val="900"/>
              </a:spcAft>
              <a:buFont typeface="Wingdings" pitchFamily="2" charset="2"/>
              <a:buNone/>
            </a:pPr>
            <a:r>
              <a:rPr lang="zh-CN" altLang="en-US" sz="2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第一步：计算广义笛卡尔积</a:t>
            </a:r>
          </a:p>
          <a:p>
            <a:pPr eaLnBrk="1" hangingPunct="1">
              <a:lnSpc>
                <a:spcPct val="135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10000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条，选修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号课程：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一块能装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元组或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l00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元组，在内存中存放五块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元组 和 一块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元组，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则读取总块数为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eaLnBrk="1" hangingPunct="1">
              <a:lnSpc>
                <a:spcPct val="135000"/>
              </a:lnSpc>
            </a:pP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5000"/>
              </a:lnSpc>
            </a:pP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5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l00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块，分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次读入内存。读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遍，每遍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l00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块。若每秒读写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块，则总计要花：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2100/20 = 105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（秒） 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无条件连接后的元组数为：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5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设每块能装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个元组，则写出这些块的时间：花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832799"/>
              </p:ext>
            </p:extLst>
          </p:nvPr>
        </p:nvGraphicFramePr>
        <p:xfrm>
          <a:off x="683965" y="3789040"/>
          <a:ext cx="4824139" cy="695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位图图像" r:id="rId3" imgW="3019048" imgH="400000" progId="Paint.Picture">
                  <p:embed/>
                </p:oleObj>
              </mc:Choice>
              <mc:Fallback>
                <p:oleObj name="位图图像" r:id="rId3" imgW="3019048" imgH="40000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965" y="3789040"/>
                        <a:ext cx="4824139" cy="6953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688555"/>
              </p:ext>
            </p:extLst>
          </p:nvPr>
        </p:nvGraphicFramePr>
        <p:xfrm>
          <a:off x="3635896" y="5589240"/>
          <a:ext cx="2087562" cy="36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位图图像" r:id="rId5" imgW="1076475" imgH="228571" progId="Paint.Picture">
                  <p:embed/>
                </p:oleObj>
              </mc:Choice>
              <mc:Fallback>
                <p:oleObj name="位图图像" r:id="rId5" imgW="1076475" imgH="22857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5589240"/>
                        <a:ext cx="2087562" cy="360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040008"/>
              </p:ext>
            </p:extLst>
          </p:nvPr>
        </p:nvGraphicFramePr>
        <p:xfrm>
          <a:off x="5580063" y="5949280"/>
          <a:ext cx="2663825" cy="381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位图图像" r:id="rId7" imgW="1476190" imgH="257007" progId="Paint.Picture">
                  <p:embed/>
                </p:oleObj>
              </mc:Choice>
              <mc:Fallback>
                <p:oleObj name="位图图像" r:id="rId7" imgW="1476190" imgH="25700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5949280"/>
                        <a:ext cx="2663825" cy="3814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323528" y="232145"/>
            <a:ext cx="8208912" cy="74398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74320" indent="-274320" algn="l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kumimoji="0"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r>
              <a:rPr kumimoji="0"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查询计划的执行时间估算</a:t>
            </a:r>
            <a:endParaRPr kumimoji="0" lang="en-US" altLang="zh-CN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900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0825" y="1269107"/>
            <a:ext cx="8353623" cy="5112221"/>
          </a:xfrm>
        </p:spPr>
        <p:txBody>
          <a:bodyPr>
            <a:normAutofit/>
          </a:bodyPr>
          <a:lstStyle/>
          <a:p>
            <a:pPr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5029200" algn="l"/>
              </a:tabLst>
            </a:pP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第二步</a:t>
            </a:r>
            <a:r>
              <a:rPr lang="zh-CN" altLang="en-US" sz="2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：选择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</a:p>
          <a:p>
            <a:pPr>
              <a:lnSpc>
                <a:spcPts val="3500"/>
              </a:lnSpc>
              <a:spcBef>
                <a:spcPts val="0"/>
              </a:spcBef>
              <a:tabLst>
                <a:tab pos="5029200" algn="l"/>
              </a:tabLst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依次读入连接后元组，按选择条件选取满足要求的记录，假设内存处理时间忽略。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  <a:spcBef>
                <a:spcPts val="0"/>
              </a:spcBef>
              <a:tabLst>
                <a:tab pos="5029200" algn="l"/>
              </a:tabLst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读取连接后元组的时间需                    秒，同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写中间文件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一样。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  <a:spcBef>
                <a:spcPts val="0"/>
              </a:spcBef>
              <a:tabLst>
                <a:tab pos="5029200" algn="l"/>
              </a:tabLst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满足条件的元组仅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个，可放在内存。 </a:t>
            </a:r>
          </a:p>
          <a:p>
            <a:pPr>
              <a:lnSpc>
                <a:spcPts val="3500"/>
              </a:lnSpc>
              <a:spcBef>
                <a:spcPts val="1200"/>
              </a:spcBef>
              <a:spcAft>
                <a:spcPts val="600"/>
              </a:spcAft>
              <a:buNone/>
              <a:tabLst>
                <a:tab pos="5029200" algn="l"/>
              </a:tabLst>
            </a:pP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第三步</a:t>
            </a: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作投影</a:t>
            </a:r>
          </a:p>
          <a:p>
            <a:pPr>
              <a:lnSpc>
                <a:spcPts val="3500"/>
              </a:lnSpc>
              <a:spcBef>
                <a:spcPts val="0"/>
              </a:spcBef>
              <a:tabLst>
                <a:tab pos="5029200" algn="l"/>
              </a:tabLst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第二步的结果在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上作投影输出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得到最终结果</a:t>
            </a:r>
          </a:p>
          <a:p>
            <a:pPr>
              <a:lnSpc>
                <a:spcPts val="3500"/>
              </a:lnSpc>
              <a:spcBef>
                <a:spcPts val="1200"/>
              </a:spcBef>
              <a:spcAft>
                <a:spcPts val="600"/>
              </a:spcAft>
              <a:buNone/>
              <a:tabLst>
                <a:tab pos="5029200" algn="l"/>
              </a:tabLst>
            </a:pP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执行查询的总时间 </a:t>
            </a: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27.8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</a:t>
            </a:r>
          </a:p>
          <a:p>
            <a:pPr marL="263525" indent="-263525" eaLnBrk="1" hangingPunct="1">
              <a:lnSpc>
                <a:spcPts val="3500"/>
              </a:lnSpc>
              <a:spcBef>
                <a:spcPts val="0"/>
              </a:spcBef>
              <a:tabLst>
                <a:tab pos="5029200" algn="l"/>
              </a:tabLst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9568442"/>
              </p:ext>
            </p:extLst>
          </p:nvPr>
        </p:nvGraphicFramePr>
        <p:xfrm>
          <a:off x="3577208" y="2636912"/>
          <a:ext cx="1066800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位图图像" r:id="rId3" imgW="552527" imgH="228571" progId="Paint.Picture">
                  <p:embed/>
                </p:oleObj>
              </mc:Choice>
              <mc:Fallback>
                <p:oleObj name="位图图像" r:id="rId3" imgW="552527" imgH="22857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7208" y="2636912"/>
                        <a:ext cx="1066800" cy="432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5445224"/>
            <a:ext cx="3886200" cy="359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13" y="404664"/>
            <a:ext cx="8525643" cy="728662"/>
          </a:xfrm>
          <a:noFill/>
        </p:spPr>
        <p:txBody>
          <a:bodyPr tIns="0" bIns="0" anchor="ctr">
            <a:normAutofit fontScale="90000"/>
          </a:bodyPr>
          <a:lstStyle/>
          <a:p>
            <a:r>
              <a:rPr lang="en-US" altLang="zh-CN" sz="2400" b="1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(2) </a:t>
            </a:r>
            <a:r>
              <a:rPr lang="zh-CN" altLang="en-US" sz="2400" b="1" i="1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Ｑ</a:t>
            </a:r>
            <a:r>
              <a:rPr lang="en-US" altLang="zh-CN" sz="2400" b="1" i="1" baseline="-25000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 </a:t>
            </a:r>
            <a:r>
              <a:rPr lang="zh-CN" altLang="en-US" sz="2400" b="1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＝ </a:t>
            </a:r>
            <a:r>
              <a:rPr lang="en-US" altLang="zh-CN" sz="2400" b="1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/>
              </a:rPr>
              <a:t></a:t>
            </a:r>
            <a:r>
              <a:rPr lang="zh-CN" altLang="en-US" sz="2400" b="1" baseline="-25000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ｓ</a:t>
            </a:r>
            <a:r>
              <a:rPr lang="en-US" altLang="zh-CN" sz="2400" b="1" baseline="-25000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name </a:t>
            </a:r>
            <a:r>
              <a:rPr lang="en-US" altLang="zh-CN" sz="2400" b="1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400" b="1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/>
              </a:rPr>
              <a:t></a:t>
            </a:r>
            <a:r>
              <a:rPr lang="en-US" altLang="zh-CN" sz="2400" b="1" baseline="-25000" dirty="0" err="1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Student.Sno</a:t>
            </a:r>
            <a:r>
              <a:rPr lang="en-US" altLang="zh-CN" sz="2400" b="1" baseline="-25000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</a:t>
            </a:r>
            <a:r>
              <a:rPr lang="en-US" altLang="zh-CN" sz="2400" b="1" baseline="-25000" dirty="0" err="1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SC.Sno</a:t>
            </a:r>
            <a:r>
              <a:rPr lang="en-US" altLang="zh-CN" sz="2400" b="1" baseline="-25000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∧</a:t>
            </a:r>
            <a:r>
              <a:rPr lang="en-US" altLang="zh-CN" sz="2400" b="1" baseline="-25000" dirty="0" err="1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SC.Cno</a:t>
            </a:r>
            <a:r>
              <a:rPr lang="en-US" altLang="zh-CN" sz="2400" b="1" baseline="-25000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='2' </a:t>
            </a:r>
            <a:r>
              <a:rPr lang="en-US" altLang="zh-CN" sz="2400" b="1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400" b="1" dirty="0" err="1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Student×SC</a:t>
            </a:r>
            <a:r>
              <a:rPr lang="en-US" altLang="zh-CN" sz="2400" b="1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)) </a:t>
            </a:r>
          </a:p>
        </p:txBody>
      </p:sp>
    </p:spTree>
    <p:extLst>
      <p:ext uri="{BB962C8B-B14F-4D97-AF65-F5344CB8AC3E}">
        <p14:creationId xmlns:p14="http://schemas.microsoft.com/office/powerpoint/2010/main" val="396554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5"/>
          <p:cNvSpPr>
            <a:spLocks noGrp="1" noChangeArrowheads="1"/>
          </p:cNvSpPr>
          <p:nvPr>
            <p:ph type="title"/>
          </p:nvPr>
        </p:nvSpPr>
        <p:spPr>
          <a:xfrm>
            <a:off x="251966" y="400348"/>
            <a:ext cx="8424490" cy="461665"/>
          </a:xfrm>
          <a:noFill/>
          <a:extLst/>
        </p:spPr>
        <p:txBody>
          <a:bodyPr vert="horz" tIns="0" bIns="0" anchor="ctr"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en-US" altLang="zh-CN" sz="2200" b="1" i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en-US" altLang="zh-CN" sz="2200" b="1" baseline="-250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en-US" altLang="zh-CN" sz="2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π</a:t>
            </a:r>
            <a:r>
              <a:rPr lang="en-US" altLang="zh-CN" sz="2200" b="1" baseline="-250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en-US" altLang="zh-CN" sz="2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200" b="1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σ</a:t>
            </a:r>
            <a:r>
              <a:rPr lang="en-US" altLang="zh-CN" sz="2200" b="1" baseline="-25000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Sc.Cno</a:t>
            </a:r>
            <a:r>
              <a:rPr lang="en-US" altLang="zh-CN" sz="2200" b="1" baseline="-250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='2'</a:t>
            </a:r>
            <a:r>
              <a:rPr lang="en-US" altLang="zh-CN" sz="2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(Student ∞ SC))</a:t>
            </a:r>
            <a:endParaRPr lang="en-US" altLang="zh-CN" sz="22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322833" y="1196752"/>
            <a:ext cx="8353623" cy="5229448"/>
          </a:xfrm>
        </p:spPr>
        <p:txBody>
          <a:bodyPr>
            <a:normAutofit/>
          </a:bodyPr>
          <a:lstStyle/>
          <a:p>
            <a:pPr>
              <a:lnSpc>
                <a:spcPts val="3500"/>
              </a:lnSpc>
              <a:spcBef>
                <a:spcPts val="1200"/>
              </a:spcBef>
              <a:spcAft>
                <a:spcPts val="600"/>
              </a:spcAft>
              <a:buNone/>
              <a:tabLst>
                <a:tab pos="5029200" algn="l"/>
              </a:tabLst>
            </a:pP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第一步：自然连接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为执行自然连接，读取表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的代价与策略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的第一步相同：仍为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2100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块，花费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l05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秒。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但自然连接的结果数远远小于笛卡尔积，为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个。因此写出这些元组时间为：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 50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（秒）。仅为策略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的千分之一。</a:t>
            </a:r>
          </a:p>
          <a:p>
            <a:pPr>
              <a:lnSpc>
                <a:spcPts val="3500"/>
              </a:lnSpc>
              <a:spcBef>
                <a:spcPts val="1200"/>
              </a:spcBef>
              <a:spcAft>
                <a:spcPts val="600"/>
              </a:spcAft>
              <a:buNone/>
              <a:tabLst>
                <a:tab pos="5029200" algn="l"/>
              </a:tabLst>
            </a:pP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第二步：选择操作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读取中间文件块，执行选择运算，花费时间也为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秒。 </a:t>
            </a:r>
          </a:p>
          <a:p>
            <a:pPr>
              <a:lnSpc>
                <a:spcPts val="3500"/>
              </a:lnSpc>
              <a:spcBef>
                <a:spcPts val="1200"/>
              </a:spcBef>
              <a:spcAft>
                <a:spcPts val="600"/>
              </a:spcAft>
              <a:buNone/>
              <a:tabLst>
                <a:tab pos="5029200" algn="l"/>
              </a:tabLst>
            </a:pP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第三步：投影输出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总执行时间 ≈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105+50+50 ≈ 205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秒。</a:t>
            </a:r>
          </a:p>
        </p:txBody>
      </p:sp>
    </p:spTree>
    <p:extLst>
      <p:ext uri="{BB962C8B-B14F-4D97-AF65-F5344CB8AC3E}">
        <p14:creationId xmlns:p14="http://schemas.microsoft.com/office/powerpoint/2010/main" val="327951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33375"/>
            <a:ext cx="8277548" cy="575345"/>
          </a:xfrm>
        </p:spPr>
        <p:txBody>
          <a:bodyPr anchor="ctr"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lang="en-US" altLang="zh-CN" sz="2200" b="1" i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en-US" altLang="zh-CN" sz="2200" b="1" baseline="-250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en-US" altLang="zh-CN" sz="2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π</a:t>
            </a:r>
            <a:r>
              <a:rPr lang="en-US" altLang="zh-CN" sz="2200" b="1" i="1" baseline="-250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en-US" altLang="zh-CN" sz="2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(Student ∞ </a:t>
            </a:r>
            <a:r>
              <a:rPr lang="zh-CN" altLang="en-US" sz="2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b="1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σ</a:t>
            </a:r>
            <a:r>
              <a:rPr lang="en-US" altLang="zh-CN" sz="2200" b="1" baseline="-25000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Sc.Cno</a:t>
            </a:r>
            <a:r>
              <a:rPr lang="en-US" altLang="zh-CN" sz="2200" b="1" baseline="-250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=‘2‘ </a:t>
            </a:r>
            <a:r>
              <a:rPr lang="en-US" altLang="zh-CN" sz="2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(SC))</a:t>
            </a:r>
            <a:r>
              <a:rPr lang="zh-CN" altLang="en-US" sz="2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23404" y="1196752"/>
            <a:ext cx="8425060" cy="5516562"/>
          </a:xfrm>
        </p:spPr>
        <p:txBody>
          <a:bodyPr>
            <a:normAutofit/>
          </a:bodyPr>
          <a:lstStyle/>
          <a:p>
            <a:pPr>
              <a:lnSpc>
                <a:spcPts val="3500"/>
              </a:lnSpc>
              <a:spcBef>
                <a:spcPts val="1200"/>
              </a:spcBef>
              <a:spcAft>
                <a:spcPts val="600"/>
              </a:spcAft>
              <a:buNone/>
              <a:tabLst>
                <a:tab pos="5029200" algn="l"/>
              </a:tabLst>
            </a:pP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第一步：对</a:t>
            </a: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表作选择运算</a:t>
            </a:r>
          </a:p>
          <a:p>
            <a:pPr eaLnBrk="1" hangingPunct="1">
              <a:lnSpc>
                <a:spcPct val="135000"/>
              </a:lnSpc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条，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10000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条，选修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号课程：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一块能装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l0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元组或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l00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元组，每秒读写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块</a:t>
            </a:r>
            <a:endParaRPr lang="zh-CN" altLang="en-US" sz="2200" u="sng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只需读一遍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表，共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块花费时间为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秒，满足条件的元组仅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个，不必使用中间文件。 </a:t>
            </a:r>
          </a:p>
          <a:p>
            <a:pPr>
              <a:lnSpc>
                <a:spcPts val="3500"/>
              </a:lnSpc>
              <a:spcBef>
                <a:spcPts val="1200"/>
              </a:spcBef>
              <a:spcAft>
                <a:spcPts val="600"/>
              </a:spcAft>
              <a:buNone/>
              <a:tabLst>
                <a:tab pos="5029200" algn="l"/>
              </a:tabLst>
            </a:pP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第二步：自然连接</a:t>
            </a:r>
          </a:p>
          <a:p>
            <a:pPr>
              <a:lnSpc>
                <a:spcPct val="130000"/>
              </a:lnSpc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只需读一遍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l00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块花费时间为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秒。 </a:t>
            </a:r>
          </a:p>
          <a:p>
            <a:pPr>
              <a:lnSpc>
                <a:spcPts val="3500"/>
              </a:lnSpc>
              <a:spcBef>
                <a:spcPts val="1200"/>
              </a:spcBef>
              <a:spcAft>
                <a:spcPts val="600"/>
              </a:spcAft>
              <a:buNone/>
              <a:tabLst>
                <a:tab pos="5029200" algn="l"/>
              </a:tabLst>
            </a:pP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第三步投影输出</a:t>
            </a:r>
          </a:p>
          <a:p>
            <a:pPr>
              <a:lnSpc>
                <a:spcPts val="3500"/>
              </a:lnSpc>
              <a:spcAft>
                <a:spcPts val="600"/>
              </a:spcAft>
              <a:tabLst>
                <a:tab pos="5029200" algn="l"/>
              </a:tabLst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总的执行时间 ≈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5+5 ≈ 10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</p:spTree>
    <p:extLst>
      <p:ext uri="{BB962C8B-B14F-4D97-AF65-F5344CB8AC3E}">
        <p14:creationId xmlns:p14="http://schemas.microsoft.com/office/powerpoint/2010/main" val="162825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23528" y="1412007"/>
            <a:ext cx="8349680" cy="5113337"/>
          </a:xfrm>
        </p:spPr>
        <p:txBody>
          <a:bodyPr>
            <a:noAutofit/>
          </a:bodyPr>
          <a:lstStyle/>
          <a:p>
            <a:pPr>
              <a:lnSpc>
                <a:spcPts val="3500"/>
              </a:lnSpc>
              <a:spcBef>
                <a:spcPts val="1200"/>
              </a:spcBef>
              <a:spcAft>
                <a:spcPts val="600"/>
              </a:spcAft>
              <a:buNone/>
              <a:tabLst>
                <a:tab pos="5029200" algn="l"/>
              </a:tabLst>
            </a:pP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第一步：对</a:t>
            </a: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表作选择运算</a:t>
            </a:r>
          </a:p>
          <a:p>
            <a:pPr algn="just">
              <a:lnSpc>
                <a:spcPct val="13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首先读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表索引，然后读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表。读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表总块数：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&lt;&lt;50 【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块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  <a:p>
            <a:pPr algn="just">
              <a:lnSpc>
                <a:spcPct val="13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读数据时间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 3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秒，中间结果为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  不必写入外存</a:t>
            </a:r>
            <a:endParaRPr lang="zh-CN" altLang="en-US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  <a:spcBef>
                <a:spcPts val="1200"/>
              </a:spcBef>
              <a:spcAft>
                <a:spcPts val="600"/>
              </a:spcAft>
              <a:buNone/>
              <a:tabLst>
                <a:tab pos="5029200" algn="l"/>
              </a:tabLst>
            </a:pP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第二步：自然连接</a:t>
            </a:r>
          </a:p>
          <a:p>
            <a:pPr algn="just">
              <a:lnSpc>
                <a:spcPct val="13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根据第一步获得的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元组的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，读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表索引，然后读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表。读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总块数：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&lt;&lt;50</a:t>
            </a:r>
          </a:p>
          <a:p>
            <a:pPr algn="just">
              <a:lnSpc>
                <a:spcPct val="13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读数据时间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秒 </a:t>
            </a:r>
          </a:p>
          <a:p>
            <a:pPr>
              <a:lnSpc>
                <a:spcPts val="3500"/>
              </a:lnSpc>
              <a:spcBef>
                <a:spcPts val="1200"/>
              </a:spcBef>
              <a:spcAft>
                <a:spcPts val="600"/>
              </a:spcAft>
              <a:buNone/>
              <a:tabLst>
                <a:tab pos="5029200" algn="l"/>
              </a:tabLst>
            </a:pP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第三步投影输出</a:t>
            </a:r>
          </a:p>
          <a:p>
            <a:pPr>
              <a:lnSpc>
                <a:spcPct val="130000"/>
              </a:lnSpc>
            </a:pPr>
            <a:r>
              <a:rPr lang="zh-CN" altLang="en-US" sz="2200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总的执行时间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：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 5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51520" y="188640"/>
            <a:ext cx="8277548" cy="1008112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algn="l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</a:pPr>
            <a:r>
              <a:rPr kumimoji="0" lang="en-US" altLang="zh-CN" sz="2200" b="1" kern="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(4) </a:t>
            </a:r>
            <a:r>
              <a:rPr kumimoji="0" lang="en-US" altLang="zh-CN" sz="2200" b="1" i="1" kern="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kumimoji="0" lang="en-US" altLang="zh-CN" sz="2200" b="1" kern="0" baseline="-250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kumimoji="0" lang="en-US" altLang="zh-CN" sz="2200" b="1" kern="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π</a:t>
            </a:r>
            <a:r>
              <a:rPr kumimoji="0" lang="en-US" altLang="zh-CN" sz="2200" b="1" i="1" kern="0" baseline="-250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kumimoji="0" lang="en-US" altLang="zh-CN" sz="2200" b="1" kern="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(Student ∞ </a:t>
            </a:r>
            <a:r>
              <a:rPr kumimoji="0" lang="zh-CN" altLang="en-US" sz="2200" b="1" kern="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0" lang="en-US" altLang="zh-CN" sz="2200" b="1" kern="0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σ</a:t>
            </a:r>
            <a:r>
              <a:rPr kumimoji="0" lang="en-US" altLang="zh-CN" sz="2200" b="1" kern="0" baseline="-25000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Sc.Cno</a:t>
            </a:r>
            <a:r>
              <a:rPr kumimoji="0" lang="en-US" altLang="zh-CN" sz="2200" b="1" kern="0" baseline="-250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=‘2‘ </a:t>
            </a:r>
            <a:r>
              <a:rPr kumimoji="0" lang="en-US" altLang="zh-CN" sz="2200" b="1" kern="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(SC))</a:t>
            </a:r>
            <a:r>
              <a:rPr kumimoji="0" lang="zh-CN" altLang="en-US" sz="2200" b="1" kern="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0" lang="en-US" altLang="zh-CN" sz="2200" b="1" kern="0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2913" lvl="1" algn="l" fontAlgn="auto">
              <a:lnSpc>
                <a:spcPct val="150000"/>
              </a:lnSpc>
              <a:spcAft>
                <a:spcPts val="0"/>
              </a:spcAft>
            </a:pPr>
            <a:r>
              <a:rPr kumimoji="0" lang="zh-CN" altLang="en-US" sz="2200" b="1" kern="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</a:t>
            </a:r>
            <a:r>
              <a:rPr kumimoji="0" lang="en-US" altLang="zh-CN" sz="2200" b="1" kern="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kumimoji="0" lang="zh-CN" altLang="en-US" sz="2200" b="1" kern="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表在</a:t>
            </a:r>
            <a:r>
              <a:rPr kumimoji="0" lang="en-US" altLang="zh-CN" sz="2200" b="1" kern="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Cno</a:t>
            </a:r>
            <a:r>
              <a:rPr kumimoji="0" lang="zh-CN" altLang="en-US" sz="2200" b="1" kern="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上有索引，</a:t>
            </a:r>
            <a:r>
              <a:rPr kumimoji="0" lang="en-US" altLang="zh-CN" sz="2200" b="1" kern="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kumimoji="0" lang="zh-CN" altLang="en-US" sz="2200" b="1" kern="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表在</a:t>
            </a:r>
            <a:r>
              <a:rPr kumimoji="0" lang="en-US" altLang="zh-CN" sz="2200" b="1" kern="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kumimoji="0" lang="zh-CN" altLang="en-US" sz="2200" b="1" kern="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上有索引</a:t>
            </a:r>
            <a:endParaRPr kumimoji="0" lang="en-US" altLang="zh-CN" sz="2200" b="1" kern="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43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95536" y="1432520"/>
            <a:ext cx="8352928" cy="4876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6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6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、简单的全表扫描方法 </a:t>
            </a:r>
          </a:p>
          <a:p>
            <a:pPr marL="360363" indent="-360363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对查询的基本表顺序扫描，逐一检查每个元组是否满足条件，把满足条件的元组作为结果输出 </a:t>
            </a:r>
          </a:p>
          <a:p>
            <a:pPr marL="360363" indent="-360363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适合小表，不适合大表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6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、索引（或散列）扫描方法 </a:t>
            </a:r>
          </a:p>
          <a:p>
            <a:pPr marL="360363" indent="-360363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要求：选择条件中的属性上有索引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360363" indent="-360363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通过索引先找到满足条件的元组指针，再通过元组指针直接在待查询的基本表中找到元组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 选择操作的</a:t>
            </a: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42664" y="1412776"/>
            <a:ext cx="8089776" cy="487680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student where &lt;</a:t>
            </a:r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条件表达式</a:t>
            </a:r>
            <a:r>
              <a:rPr lang="en-US" altLang="zh-CN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endParaRPr lang="zh-CN" altLang="en-US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SzPct val="60000"/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考虑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条件表达式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的几种情况：</a:t>
            </a:r>
          </a:p>
          <a:p>
            <a:pPr marL="451803" indent="-457200">
              <a:lnSpc>
                <a:spcPct val="120000"/>
              </a:lnSpc>
              <a:spcBef>
                <a:spcPts val="1200"/>
              </a:spcBef>
              <a:buSzPct val="60000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C1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：无条件</a:t>
            </a:r>
          </a:p>
          <a:p>
            <a:pPr marL="451803" indent="-457200">
              <a:lnSpc>
                <a:spcPct val="120000"/>
              </a:lnSpc>
              <a:spcBef>
                <a:spcPts val="1200"/>
              </a:spcBef>
              <a:buSzPct val="60000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C2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＝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'121'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1803" indent="-457200">
              <a:lnSpc>
                <a:spcPct val="120000"/>
              </a:lnSpc>
              <a:spcBef>
                <a:spcPts val="1200"/>
              </a:spcBef>
              <a:buSzPct val="60000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C3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Sage &gt; 20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1803" indent="-457200">
              <a:lnSpc>
                <a:spcPct val="120000"/>
              </a:lnSpc>
              <a:spcBef>
                <a:spcPts val="1200"/>
              </a:spcBef>
              <a:buSzPct val="60000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C4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Sdept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＝ </a:t>
            </a:r>
            <a:r>
              <a:rPr lang="en-US" altLang="zh-CN" sz="2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'CS'  AND  Sage&gt;20</a:t>
            </a:r>
            <a:endParaRPr lang="zh-CN" altLang="en-US" sz="27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ctr"/>
          <a:lstStyle/>
          <a:p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 选择操作的</a:t>
            </a: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23528" y="1432173"/>
            <a:ext cx="8496944" cy="4661123"/>
          </a:xfrm>
        </p:spPr>
        <p:txBody>
          <a:bodyPr>
            <a:normAutofit/>
          </a:bodyPr>
          <a:lstStyle/>
          <a:p>
            <a:pPr marL="0" lvl="1" indent="0">
              <a:lnSpc>
                <a:spcPct val="150000"/>
              </a:lnSpc>
              <a:spcBef>
                <a:spcPts val="600"/>
              </a:spcBef>
              <a:buSzPct val="70000"/>
              <a:buNone/>
            </a:pP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［</a:t>
            </a:r>
            <a:r>
              <a:rPr lang="en-US" altLang="zh-CN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C2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］条件： </a:t>
            </a:r>
            <a:r>
              <a:rPr lang="en-US" altLang="zh-CN" sz="2400" b="1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＝‘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121’</a:t>
            </a: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上有</a:t>
            </a: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（或散列）</a:t>
            </a:r>
            <a:endParaRPr lang="en-US" altLang="zh-CN" sz="24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2913" lvl="1" indent="-263525">
              <a:lnSpc>
                <a:spcPct val="150000"/>
              </a:lnSpc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使用索引（或散列）得到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为‘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121’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元组的指针</a:t>
            </a:r>
          </a:p>
          <a:p>
            <a:pPr marL="442913" lvl="1" indent="-263525">
              <a:lnSpc>
                <a:spcPct val="150000"/>
              </a:lnSpc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通过元组指针，在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表中检索到该学生</a:t>
            </a:r>
          </a:p>
          <a:p>
            <a:pPr>
              <a:lnSpc>
                <a:spcPct val="150000"/>
              </a:lnSpc>
              <a:spcBef>
                <a:spcPts val="1800"/>
              </a:spcBef>
              <a:buNone/>
            </a:pP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［</a:t>
            </a:r>
            <a:r>
              <a:rPr lang="en-US" altLang="zh-CN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C3</a:t>
            </a: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］</a:t>
            </a: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条件： </a:t>
            </a:r>
            <a:r>
              <a:rPr lang="en-US" altLang="zh-CN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Sage&gt;20</a:t>
            </a: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，且</a:t>
            </a:r>
            <a:r>
              <a:rPr lang="en-US" altLang="zh-CN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Sage </a:t>
            </a: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上有索引</a:t>
            </a:r>
          </a:p>
          <a:p>
            <a:pPr marL="442913" lvl="1" indent="-263525" eaLnBrk="1" hangingPunct="1">
              <a:lnSpc>
                <a:spcPct val="150000"/>
              </a:lnSpc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B+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树索引找到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Sage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的索引项，以此为入口点，在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B+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树的顺序集上得到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Sage&gt;20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的所有元组指针</a:t>
            </a:r>
          </a:p>
          <a:p>
            <a:pPr marL="442913" lvl="1" indent="-263525" eaLnBrk="1" hangingPunct="1">
              <a:lnSpc>
                <a:spcPct val="150000"/>
              </a:lnSpc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通过这些元组指针，在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表中检索年龄大于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的学生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487132"/>
            <a:ext cx="8208912" cy="63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 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选择操作的实现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7504" y="116632"/>
            <a:ext cx="8712968" cy="6309320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［</a:t>
            </a:r>
            <a:r>
              <a:rPr lang="en-US" altLang="zh-CN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C4</a:t>
            </a:r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］ 条件：</a:t>
            </a:r>
            <a:r>
              <a:rPr lang="en-US" altLang="zh-CN" b="1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Sdept</a:t>
            </a:r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＝‘</a:t>
            </a:r>
            <a:r>
              <a:rPr lang="en-US" altLang="zh-CN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CS’ AND Sage&gt;20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</a:t>
            </a:r>
            <a:r>
              <a:rPr lang="en-US" altLang="zh-CN" b="1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Sdept</a:t>
            </a:r>
            <a:r>
              <a:rPr lang="en-US" altLang="zh-CN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Sage </a:t>
            </a:r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上都有索引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方法一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找到 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Sdept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＝‘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CS’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的一组元组指针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找到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Sage&gt;20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的另一组元组指针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求这两组指针的交集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根据指针交集，在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表中检索计算机系年龄大于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的学生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方法二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找到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Sdept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＝‘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CS’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的一组元组指针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通过这些元组指针，在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表中检索计算机系学生元组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对得到的元组，检查其他条件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Sage&gt;20)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是否满足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把满足条件的元组作为结果输出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476672"/>
            <a:ext cx="8208912" cy="5635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 连接操作的实现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94841" y="1340768"/>
            <a:ext cx="8425631" cy="4464496"/>
          </a:xfrm>
        </p:spPr>
        <p:txBody>
          <a:bodyPr>
            <a:noAutofit/>
          </a:bodyPr>
          <a:lstStyle/>
          <a:p>
            <a:pPr marL="457200" indent="-457200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student, 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457200" indent="-457200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where 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student.sno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sc.sno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、嵌套循环方法</a:t>
            </a:r>
          </a:p>
          <a:p>
            <a:pPr marL="258128" indent="-263525">
              <a:lnSpc>
                <a:spcPct val="150000"/>
              </a:lnSpc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的每个元组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(s)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，检索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中的每个元组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58128" indent="-263525">
              <a:lnSpc>
                <a:spcPct val="150000"/>
              </a:lnSpc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检查这两个元组在连接属性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上是否相等</a:t>
            </a:r>
          </a:p>
          <a:p>
            <a:pPr marL="258128" indent="-263525">
              <a:lnSpc>
                <a:spcPct val="150000"/>
              </a:lnSpc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若相等，则连接后输出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8128" indent="-263525">
              <a:lnSpc>
                <a:spcPct val="150000"/>
              </a:lnSpc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依次检查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表的每个元组，直到所有元组处理完毕 </a:t>
            </a:r>
            <a:endParaRPr lang="zh-CN" altLang="en-US" sz="2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ChangeArrowheads="1"/>
          </p:cNvSpPr>
          <p:nvPr/>
        </p:nvSpPr>
        <p:spPr bwMode="auto">
          <a:xfrm>
            <a:off x="759173" y="1916832"/>
            <a:ext cx="1220539" cy="1888391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2"/>
                </a:solidFill>
                <a:latin typeface="Verdan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15121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15122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15123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15124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en-US" altLang="zh-CN" sz="20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3060006" y="1916832"/>
            <a:ext cx="1846262" cy="1888391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2"/>
                </a:solidFill>
                <a:latin typeface="Verdan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15121  1  92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15121  2  85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15121  3  88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15122  2  90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15122  3  80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zh-CN" sz="20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kumimoji="0" lang="en-US" altLang="zh-CN" sz="20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244" name="Group 14"/>
          <p:cNvGrpSpPr>
            <a:grpSpLocks/>
          </p:cNvGrpSpPr>
          <p:nvPr/>
        </p:nvGrpSpPr>
        <p:grpSpPr bwMode="auto">
          <a:xfrm>
            <a:off x="1763688" y="2079328"/>
            <a:ext cx="1443755" cy="1277813"/>
            <a:chOff x="755" y="994"/>
            <a:chExt cx="1597" cy="859"/>
          </a:xfrm>
        </p:grpSpPr>
        <p:sp>
          <p:nvSpPr>
            <p:cNvPr id="10249" name="Line 7"/>
            <p:cNvSpPr>
              <a:spLocks noChangeShapeType="1"/>
            </p:cNvSpPr>
            <p:nvPr/>
          </p:nvSpPr>
          <p:spPr bwMode="auto">
            <a:xfrm>
              <a:off x="755" y="994"/>
              <a:ext cx="159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0" name="Line 8"/>
            <p:cNvSpPr>
              <a:spLocks noChangeShapeType="1"/>
            </p:cNvSpPr>
            <p:nvPr/>
          </p:nvSpPr>
          <p:spPr bwMode="auto">
            <a:xfrm>
              <a:off x="755" y="994"/>
              <a:ext cx="1581" cy="4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1" name="Line 9"/>
            <p:cNvSpPr>
              <a:spLocks noChangeShapeType="1"/>
            </p:cNvSpPr>
            <p:nvPr/>
          </p:nvSpPr>
          <p:spPr bwMode="auto">
            <a:xfrm>
              <a:off x="755" y="1214"/>
              <a:ext cx="1581" cy="3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2" name="Line 10"/>
            <p:cNvSpPr>
              <a:spLocks noChangeShapeType="1"/>
            </p:cNvSpPr>
            <p:nvPr/>
          </p:nvSpPr>
          <p:spPr bwMode="auto">
            <a:xfrm>
              <a:off x="755" y="1214"/>
              <a:ext cx="1581" cy="63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246" name="Rectangle 12"/>
          <p:cNvSpPr>
            <a:spLocks noChangeArrowheads="1"/>
          </p:cNvSpPr>
          <p:nvPr/>
        </p:nvSpPr>
        <p:spPr bwMode="auto">
          <a:xfrm>
            <a:off x="251396" y="4077072"/>
            <a:ext cx="8497068" cy="2287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2"/>
                </a:solidFill>
                <a:latin typeface="Verdana" pitchFamily="34" charset="0"/>
              </a:defRPr>
            </a:lvl1pPr>
            <a:lvl2pPr marL="539750" indent="-276225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60363" indent="-360363" eaLnBrk="1" hangingPunct="1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kumimoji="0"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</a:p>
          <a:p>
            <a:pPr marL="623888" lvl="1" indent="-263525" eaLnBrk="1" hangingPunct="1">
              <a:lnSpc>
                <a:spcPts val="3200"/>
              </a:lnSpc>
              <a:spcBef>
                <a:spcPts val="0"/>
              </a:spcBef>
              <a:buSzPct val="80000"/>
              <a:buFont typeface="Wingdings 2"/>
              <a:buChar char=""/>
            </a:pPr>
            <a:r>
              <a:rPr kumimoji="0"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kumimoji="0"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表和</a:t>
            </a:r>
            <a:r>
              <a:rPr kumimoji="0"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kumimoji="0"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表都只要扫描一遍</a:t>
            </a:r>
          </a:p>
          <a:p>
            <a:pPr marL="623888" lvl="1" indent="-263525" eaLnBrk="1" hangingPunct="1">
              <a:lnSpc>
                <a:spcPts val="3200"/>
              </a:lnSpc>
              <a:spcBef>
                <a:spcPts val="0"/>
              </a:spcBef>
              <a:buSzPct val="80000"/>
              <a:buFont typeface="Wingdings 2"/>
              <a:buChar char=""/>
            </a:pPr>
            <a:r>
              <a:rPr kumimoji="0"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kumimoji="0"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个表原来无序，执行时间要加上对两个表的排序时间</a:t>
            </a:r>
          </a:p>
          <a:p>
            <a:pPr marL="623888" lvl="1" indent="-263525" eaLnBrk="1" hangingPunct="1">
              <a:lnSpc>
                <a:spcPts val="3200"/>
              </a:lnSpc>
              <a:spcBef>
                <a:spcPts val="0"/>
              </a:spcBef>
              <a:buSzPct val="80000"/>
              <a:buFont typeface="Wingdings 2"/>
              <a:buChar char=""/>
            </a:pPr>
            <a:r>
              <a:rPr kumimoji="0"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kumimoji="0"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个大表，先排序后使用</a:t>
            </a:r>
            <a:r>
              <a:rPr kumimoji="0"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sort-merge join</a:t>
            </a:r>
            <a:r>
              <a:rPr kumimoji="0"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方法执行连接，总的时间一般仍会大大减少</a:t>
            </a:r>
          </a:p>
        </p:txBody>
      </p:sp>
      <p:sp>
        <p:nvSpPr>
          <p:cNvPr id="10247" name="Rectangle 13"/>
          <p:cNvSpPr>
            <a:spLocks noChangeArrowheads="1"/>
          </p:cNvSpPr>
          <p:nvPr/>
        </p:nvSpPr>
        <p:spPr bwMode="auto">
          <a:xfrm>
            <a:off x="5075808" y="1916981"/>
            <a:ext cx="3456632" cy="18876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2"/>
                </a:solidFill>
                <a:latin typeface="Verdan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  <a:spcBef>
                <a:spcPts val="0"/>
              </a:spcBef>
              <a:buClrTx/>
              <a:buFontTx/>
              <a:buNone/>
            </a:pPr>
            <a:r>
              <a:rPr kumimoji="0" lang="zh-CN" altLang="en-US" sz="20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kumimoji="0" lang="zh-CN" altLang="en-US" sz="20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扫描到</a:t>
            </a:r>
            <a:r>
              <a:rPr kumimoji="0" lang="en-US" altLang="zh-CN" sz="2000" b="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kumimoji="0" lang="zh-CN" altLang="en-US" sz="20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不相同的第一个</a:t>
            </a:r>
            <a:r>
              <a:rPr kumimoji="0" lang="en-US" altLang="zh-CN" sz="20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kumimoji="0" lang="zh-CN" altLang="en-US" sz="20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元组时，返回</a:t>
            </a:r>
            <a:r>
              <a:rPr kumimoji="0" lang="en-US" altLang="zh-CN" sz="20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kumimoji="0" lang="zh-CN" altLang="en-US" sz="20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表；扫描下</a:t>
            </a:r>
            <a:r>
              <a:rPr kumimoji="0" lang="zh-CN" altLang="en-US" sz="20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kumimoji="0" lang="zh-CN" altLang="en-US" sz="20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kumimoji="0" lang="en-US" altLang="zh-CN" sz="20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kumimoji="0" lang="zh-CN" altLang="en-US" sz="20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</a:t>
            </a:r>
            <a:r>
              <a:rPr kumimoji="0" lang="zh-CN" altLang="en-US" sz="20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，再扫描</a:t>
            </a:r>
            <a:r>
              <a:rPr kumimoji="0" lang="en-US" altLang="zh-CN" sz="20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kumimoji="0" lang="zh-CN" altLang="en-US" sz="20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表中具有相同</a:t>
            </a:r>
            <a:r>
              <a:rPr kumimoji="0" lang="en-US" altLang="zh-CN" sz="2000" b="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kumimoji="0" lang="zh-CN" altLang="en-US" sz="20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的元组</a:t>
            </a:r>
            <a:r>
              <a:rPr kumimoji="0" lang="zh-CN" altLang="en-US" sz="20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，把</a:t>
            </a:r>
            <a:r>
              <a:rPr kumimoji="0" lang="zh-CN" altLang="en-US" sz="20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它们连接起来</a:t>
            </a:r>
          </a:p>
        </p:txBody>
      </p:sp>
      <p:sp>
        <p:nvSpPr>
          <p:cNvPr id="10248" name="矩形 1"/>
          <p:cNvSpPr>
            <a:spLocks noChangeArrowheads="1"/>
          </p:cNvSpPr>
          <p:nvPr/>
        </p:nvSpPr>
        <p:spPr bwMode="auto">
          <a:xfrm>
            <a:off x="179389" y="182831"/>
            <a:ext cx="8497068" cy="154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2"/>
                </a:solidFill>
                <a:latin typeface="Verdana" pitchFamily="34" charset="0"/>
              </a:defRPr>
            </a:lvl1pPr>
            <a:lvl2pPr marL="838200" indent="-3810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0000"/>
              <a:buNone/>
            </a:pPr>
            <a:r>
              <a:rPr kumimoji="0" lang="en-US" altLang="zh-CN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、排序</a:t>
            </a:r>
            <a:r>
              <a:rPr kumimoji="0"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合并方法</a:t>
            </a:r>
          </a:p>
          <a:p>
            <a:pPr marL="360363" lvl="1" indent="-360363" eaLnBrk="1" hangingPunct="1">
              <a:lnSpc>
                <a:spcPts val="3500"/>
              </a:lnSpc>
              <a:spcBef>
                <a:spcPts val="0"/>
              </a:spcBef>
              <a:buSzPct val="70000"/>
              <a:buFont typeface="Wingdings"/>
              <a:buChar char=""/>
            </a:pPr>
            <a:r>
              <a:rPr kumimoji="0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要求：两</a:t>
            </a:r>
            <a:r>
              <a:rPr kumimoji="0"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个表按连接</a:t>
            </a:r>
            <a:r>
              <a:rPr kumimoji="0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属性（如：</a:t>
            </a:r>
            <a:r>
              <a:rPr kumimoji="0"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kumimoji="0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）是排序的 </a:t>
            </a:r>
            <a:endParaRPr kumimoji="0"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363" lvl="1" indent="-360363" eaLnBrk="1" hangingPunct="1">
              <a:lnSpc>
                <a:spcPts val="3500"/>
              </a:lnSpc>
              <a:spcBef>
                <a:spcPts val="0"/>
              </a:spcBef>
              <a:buSzPct val="70000"/>
              <a:buFont typeface="Wingdings"/>
              <a:buChar char=""/>
            </a:pPr>
            <a:r>
              <a:rPr kumimoji="0"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</a:t>
            </a:r>
            <a:r>
              <a:rPr kumimoji="0"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kumimoji="0"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表的第一个</a:t>
            </a:r>
            <a:r>
              <a:rPr kumimoji="0"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kumimoji="0"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，扫描</a:t>
            </a:r>
            <a:r>
              <a:rPr kumimoji="0"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kumimoji="0"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表中具有相同</a:t>
            </a:r>
            <a:r>
              <a:rPr kumimoji="0"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kumimoji="0"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的元组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98648" y="332656"/>
            <a:ext cx="8305800" cy="5976664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、索引连接方法</a:t>
            </a: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表上建立属性</a:t>
            </a:r>
            <a:r>
              <a:rPr lang="en-US" altLang="zh-CN" sz="2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的索引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如果原来没有该索引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中每个元组，由</a:t>
            </a:r>
            <a:r>
              <a:rPr lang="en-US" altLang="zh-CN" sz="2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值通过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的索引查找相应的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 </a:t>
            </a: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把这些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元组和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元组连接起来   </a:t>
            </a: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(4)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循环执行②③，直到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表中的元组处理完为止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1800"/>
              </a:spcBef>
              <a:buNone/>
            </a:pPr>
            <a:r>
              <a:rPr lang="en-US" altLang="zh-CN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 </a:t>
            </a: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 </a:t>
            </a:r>
          </a:p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划分阶段：对元组少的表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比如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student)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进行一遍处理，把它的元组按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函数分散到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桶中</a:t>
            </a: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连接阶段：对另一个表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进行处理，把它的元组散列到适当的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桶中，并与桶中来自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并与之相匹配的元组连接起来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4320</TotalTime>
  <Words>2237</Words>
  <Application>Microsoft Office PowerPoint</Application>
  <PresentationFormat>全屏显示(4:3)</PresentationFormat>
  <Paragraphs>238</Paragraphs>
  <Slides>25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25</vt:i4>
      </vt:variant>
    </vt:vector>
  </HeadingPairs>
  <TitlesOfParts>
    <vt:vector size="29" baseType="lpstr">
      <vt:lpstr>凸显</vt:lpstr>
      <vt:lpstr>位图图像</vt:lpstr>
      <vt:lpstr>公式</vt:lpstr>
      <vt:lpstr>Equation</vt:lpstr>
      <vt:lpstr>第10章   关系查询处理和查询优化</vt:lpstr>
      <vt:lpstr>10.1 查询处理步骤</vt:lpstr>
      <vt:lpstr>一、 选择操作的实现</vt:lpstr>
      <vt:lpstr>一、 选择操作的实现</vt:lpstr>
      <vt:lpstr>PowerPoint 演示文稿</vt:lpstr>
      <vt:lpstr>PowerPoint 演示文稿</vt:lpstr>
      <vt:lpstr>二、 连接操作的实现 </vt:lpstr>
      <vt:lpstr>PowerPoint 演示文稿</vt:lpstr>
      <vt:lpstr>PowerPoint 演示文稿</vt:lpstr>
      <vt:lpstr>10.2  代数优化</vt:lpstr>
      <vt:lpstr>PowerPoint 演示文稿</vt:lpstr>
      <vt:lpstr>PowerPoint 演示文稿</vt:lpstr>
      <vt:lpstr>二、代数优化算法</vt:lpstr>
      <vt:lpstr>二、代数优化算法</vt:lpstr>
      <vt:lpstr>PowerPoint 演示文稿</vt:lpstr>
      <vt:lpstr>PowerPoint 演示文稿</vt:lpstr>
      <vt:lpstr>10.3 物理优化</vt:lpstr>
      <vt:lpstr>10.4  查询优化的意义</vt:lpstr>
      <vt:lpstr>二、优化举例：查询选修2号课程的学生姓名</vt:lpstr>
      <vt:lpstr>二、优化举例：查询选修2号课程的学生姓名</vt:lpstr>
      <vt:lpstr>(1) Ｑ1 ＝ｓname (Student.Sno=SC.Sno ∧SC.Cno='2' (Student×SC)) </vt:lpstr>
      <vt:lpstr>(2) Ｑ1 ＝ ｓname (Student.Sno=SC.Sno ∧SC.Cno='2' (Student×SC)) </vt:lpstr>
      <vt:lpstr>(2) Q2 = πSname(σSc.Cno='2' (Student ∞ SC))</vt:lpstr>
      <vt:lpstr>(3) Q3 = πSname(Student ∞ （σSc.Cno=‘2‘ (SC))）</vt:lpstr>
      <vt:lpstr>PowerPoint 演示文稿</vt:lpstr>
    </vt:vector>
  </TitlesOfParts>
  <Company>idke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课程名称：数据库系统概论</dc:title>
  <dc:creator>RUC IDKE</dc:creator>
  <cp:lastModifiedBy>LH-BUAA</cp:lastModifiedBy>
  <cp:revision>318</cp:revision>
  <dcterms:created xsi:type="dcterms:W3CDTF">2000-08-09T08:19:19Z</dcterms:created>
  <dcterms:modified xsi:type="dcterms:W3CDTF">2019-12-05T04:25:34Z</dcterms:modified>
</cp:coreProperties>
</file>