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9"/>
  </p:notesMasterIdLst>
  <p:sldIdLst>
    <p:sldId id="355" r:id="rId2"/>
    <p:sldId id="288" r:id="rId3"/>
    <p:sldId id="289" r:id="rId4"/>
    <p:sldId id="303" r:id="rId5"/>
    <p:sldId id="304" r:id="rId6"/>
    <p:sldId id="306" r:id="rId7"/>
    <p:sldId id="307" r:id="rId8"/>
    <p:sldId id="313" r:id="rId9"/>
    <p:sldId id="314" r:id="rId10"/>
    <p:sldId id="316" r:id="rId11"/>
    <p:sldId id="318" r:id="rId12"/>
    <p:sldId id="319" r:id="rId13"/>
    <p:sldId id="320" r:id="rId14"/>
    <p:sldId id="321" r:id="rId15"/>
    <p:sldId id="325" r:id="rId16"/>
    <p:sldId id="337" r:id="rId17"/>
    <p:sldId id="336" r:id="rId18"/>
    <p:sldId id="350" r:id="rId19"/>
    <p:sldId id="344" r:id="rId20"/>
    <p:sldId id="347" r:id="rId21"/>
    <p:sldId id="328" r:id="rId22"/>
    <p:sldId id="351" r:id="rId23"/>
    <p:sldId id="309" r:id="rId24"/>
    <p:sldId id="353" r:id="rId25"/>
    <p:sldId id="354" r:id="rId26"/>
    <p:sldId id="277"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3" r:id="rId65"/>
    <p:sldId id="394" r:id="rId66"/>
    <p:sldId id="395" r:id="rId67"/>
    <p:sldId id="396" r:id="rId6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006600"/>
    <a:srgbClr val="FFFF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84" autoAdjust="0"/>
    <p:restoredTop sz="90929"/>
  </p:normalViewPr>
  <p:slideViewPr>
    <p:cSldViewPr>
      <p:cViewPr varScale="1">
        <p:scale>
          <a:sx n="86" d="100"/>
          <a:sy n="86" d="100"/>
        </p:scale>
        <p:origin x="946"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3.xml"/><Relationship Id="rId1" Type="http://schemas.openxmlformats.org/officeDocument/2006/relationships/slide" Target="slides/slide2.xml"/><Relationship Id="rId4"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0AF7775-A002-436F-976A-70BEC1043762}" type="datetimeFigureOut">
              <a:rPr lang="zh-CN" altLang="en-US"/>
              <a:pPr>
                <a:defRPr/>
              </a:pPr>
              <a:t>2019/12/10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FD8227-E9B7-4D46-A5F3-D4C7DEA16522}" type="slidenum">
              <a:rPr lang="zh-CN" altLang="en-US"/>
              <a:pPr>
                <a:defRPr/>
              </a:pPr>
              <a:t>‹#›</a:t>
            </a:fld>
            <a:endParaRPr lang="zh-CN" altLang="en-US"/>
          </a:p>
        </p:txBody>
      </p:sp>
    </p:spTree>
    <p:extLst>
      <p:ext uri="{BB962C8B-B14F-4D97-AF65-F5344CB8AC3E}">
        <p14:creationId xmlns:p14="http://schemas.microsoft.com/office/powerpoint/2010/main" val="2650883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0EFC6C8-6BDC-41D3-8ACF-A0DC5E202834}" type="slidenum">
              <a:rPr lang="en-US" altLang="zh-CN">
                <a:latin typeface="Times New Roman" pitchFamily="18" charset="0"/>
              </a:rPr>
              <a:pPr eaLnBrk="1" hangingPunct="1"/>
              <a:t>36</a:t>
            </a:fld>
            <a:endParaRPr lang="en-US" altLang="zh-CN">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070CC8-84B7-40CC-BD7B-B9D6BA3EB9F7}" type="slidenum">
              <a:rPr lang="en-US" altLang="zh-CN"/>
              <a:pPr/>
              <a:t>46</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F73DE-34A8-42A3-94E0-9497A7F2B510}" type="slidenum">
              <a:rPr lang="en-US" altLang="zh-CN"/>
              <a:pPr/>
              <a:t>50</a:t>
            </a:fld>
            <a:endParaRPr lang="en-US" altLang="zh-CN"/>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6F4AF-B979-46A3-BD04-9812E89DDD74}" type="slidenum">
              <a:rPr lang="en-US" altLang="zh-CN"/>
              <a:pPr/>
              <a:t>55</a:t>
            </a:fld>
            <a:endParaRPr lang="en-US" altLang="zh-CN"/>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6"/>
          <p:cNvSpPr>
            <a:spLocks noGrp="1"/>
          </p:cNvSpPr>
          <p:nvPr>
            <p:ph type="dt" sz="half" idx="10"/>
          </p:nvPr>
        </p:nvSpPr>
        <p:spPr/>
        <p:txBody>
          <a:bodyPr rtlCol="0"/>
          <a:lstStyle>
            <a:lvl1pPr>
              <a:defRPr/>
            </a:lvl1pPr>
          </a:lstStyle>
          <a:p>
            <a:pPr>
              <a:defRPr/>
            </a:pPr>
            <a:endParaRPr lang="en-US" altLang="zh-CN"/>
          </a:p>
        </p:txBody>
      </p:sp>
      <p:sp>
        <p:nvSpPr>
          <p:cNvPr id="5" name="灯片编号占位符 8"/>
          <p:cNvSpPr>
            <a:spLocks noGrp="1"/>
          </p:cNvSpPr>
          <p:nvPr>
            <p:ph type="sldNum" sz="quarter" idx="11"/>
          </p:nvPr>
        </p:nvSpPr>
        <p:spPr>
          <a:xfrm>
            <a:off x="8129588" y="5734050"/>
            <a:ext cx="609600" cy="520700"/>
          </a:xfrm>
          <a:prstGeom prst="rect">
            <a:avLst/>
          </a:prstGeom>
        </p:spPr>
        <p:txBody>
          <a:bodyPr rtlCol="0"/>
          <a:lstStyle>
            <a:lvl1pPr>
              <a:defRPr/>
            </a:lvl1pPr>
          </a:lstStyle>
          <a:p>
            <a:pPr>
              <a:defRPr/>
            </a:pPr>
            <a:fld id="{0FBF0F43-B061-4C12-BAB0-05C8A35AC561}" type="slidenum">
              <a:rPr lang="en-US" altLang="zh-CN"/>
              <a:pPr>
                <a:defRPr/>
              </a:pPr>
              <a:t>‹#›</a:t>
            </a:fld>
            <a:endParaRPr lang="en-US" altLang="zh-CN"/>
          </a:p>
        </p:txBody>
      </p:sp>
      <p:sp>
        <p:nvSpPr>
          <p:cNvPr id="6" name="页脚占位符 9"/>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230082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00800"/>
            <a:ext cx="2133600" cy="320675"/>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5219700" y="6381750"/>
            <a:ext cx="3600450" cy="320675"/>
          </a:xfrm>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83199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131508E-9881-482B-B15F-22CED8CDF25F}" type="datetime10">
              <a:rPr lang="zh-CN" altLang="en-US" smtClean="0"/>
              <a:t>10:00</a:t>
            </a:fld>
            <a:endParaRPr lang="en-US" altLang="zh-CN"/>
          </a:p>
        </p:txBody>
      </p:sp>
      <p:sp>
        <p:nvSpPr>
          <p:cNvPr id="3" name="页脚占位符 2"/>
          <p:cNvSpPr>
            <a:spLocks noGrp="1"/>
          </p:cNvSpPr>
          <p:nvPr>
            <p:ph type="ftr" sz="quarter" idx="11"/>
          </p:nvPr>
        </p:nvSpPr>
        <p:spPr>
          <a:xfrm rot="5400000">
            <a:off x="6990186" y="3737240"/>
            <a:ext cx="3200400" cy="365760"/>
          </a:xfrm>
          <a:prstGeom prst="rect">
            <a:avLst/>
          </a:prstGeom>
        </p:spPr>
        <p:txBody>
          <a:bodyPr/>
          <a:lstStyle/>
          <a:p>
            <a:pPr>
              <a:defRPr/>
            </a:pPr>
            <a:endParaRPr lang="en-US" altLang="zh-CN"/>
          </a:p>
        </p:txBody>
      </p:sp>
      <p:sp>
        <p:nvSpPr>
          <p:cNvPr id="4" name="灯片编号占位符 3"/>
          <p:cNvSpPr>
            <a:spLocks noGrp="1"/>
          </p:cNvSpPr>
          <p:nvPr>
            <p:ph type="sldNum" sz="quarter" idx="12"/>
          </p:nvPr>
        </p:nvSpPr>
        <p:spPr>
          <a:xfrm>
            <a:off x="8129016" y="6292168"/>
            <a:ext cx="609600" cy="521208"/>
          </a:xfrm>
          <a:prstGeom prst="rect">
            <a:avLst/>
          </a:prstGeom>
        </p:spPr>
        <p:txBody>
          <a:bodyPr/>
          <a:lstStyle/>
          <a:p>
            <a:pPr>
              <a:defRPr/>
            </a:pPr>
            <a:fld id="{765DF4FC-FC8A-40C0-8BCF-5C60A934DFC0}" type="slidenum">
              <a:rPr lang="en-US" altLang="zh-CN" smtClean="0"/>
              <a:pPr>
                <a:defRPr/>
              </a:pPr>
              <a:t>‹#›</a:t>
            </a:fld>
            <a:endParaRPr lang="en-US" altLang="zh-CN"/>
          </a:p>
        </p:txBody>
      </p:sp>
    </p:spTree>
    <p:extLst>
      <p:ext uri="{BB962C8B-B14F-4D97-AF65-F5344CB8AC3E}">
        <p14:creationId xmlns:p14="http://schemas.microsoft.com/office/powerpoint/2010/main" val="159271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kumimoji="0" lang="en-US" dirty="0">
              <a:latin typeface="微软雅黑" panose="020B0503020204020204" pitchFamily="34" charset="-122"/>
              <a:ea typeface="微软雅黑" panose="020B0503020204020204" pitchFamily="34" charset="-122"/>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ctr">
            <a:normAutofit/>
          </a:bodyPr>
          <a:lstStyle/>
          <a:p>
            <a:r>
              <a:rPr lang="zh-CN" altLang="en-US" dirty="0"/>
              <a:t>单击此处编辑母版标题样式</a:t>
            </a:r>
            <a:endParaRPr lang="en-US" dirty="0"/>
          </a:p>
        </p:txBody>
      </p:sp>
      <p:sp>
        <p:nvSpPr>
          <p:cNvPr id="1028" name="文本占位符 12"/>
          <p:cNvSpPr>
            <a:spLocks noGrp="1"/>
          </p:cNvSpPr>
          <p:nvPr>
            <p:ph type="body" idx="1"/>
          </p:nvPr>
        </p:nvSpPr>
        <p:spPr bwMode="auto">
          <a:xfrm>
            <a:off x="457200" y="1600200"/>
            <a:ext cx="7467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0" y="6473825"/>
            <a:ext cx="1042988" cy="384175"/>
          </a:xfrm>
          <a:prstGeom prst="rect">
            <a:avLst/>
          </a:prstGeom>
        </p:spPr>
        <p:txBody>
          <a:bodyPr vert="horz" anchor="ctr" anchorCtr="0"/>
          <a:lstStyle>
            <a:lvl1pPr algn="ctr" eaLnBrk="1" latinLnBrk="0" hangingPunct="1">
              <a:defRPr kumimoji="0" sz="1200">
                <a:solidFill>
                  <a:schemeClr val="tx2"/>
                </a:solidFill>
                <a:latin typeface="微软雅黑" panose="020B0503020204020204" pitchFamily="34" charset="-122"/>
                <a:ea typeface="微软雅黑" panose="020B0503020204020204" pitchFamily="34" charset="-122"/>
              </a:defRPr>
            </a:lvl1pPr>
          </a:lstStyle>
          <a:p>
            <a:pPr>
              <a:defRPr/>
            </a:pPr>
            <a:fld id="{E84FEFCA-C6AD-41F1-82DC-F2E72B5688DB}" type="datetime10">
              <a:rPr lang="zh-CN" altLang="en-US"/>
              <a:pPr>
                <a:defRPr/>
              </a:pPr>
              <a:t>10:00</a:t>
            </a:fld>
            <a:endParaRPr lang="en-US" altLang="zh-CN" dirty="0"/>
          </a:p>
        </p:txBody>
      </p:sp>
      <p:sp>
        <p:nvSpPr>
          <p:cNvPr id="3" name="页脚占位符 2"/>
          <p:cNvSpPr>
            <a:spLocks noGrp="1"/>
          </p:cNvSpPr>
          <p:nvPr>
            <p:ph type="ftr" sz="quarter" idx="3"/>
          </p:nvPr>
        </p:nvSpPr>
        <p:spPr>
          <a:xfrm>
            <a:off x="7667625" y="6453188"/>
            <a:ext cx="1441450" cy="365125"/>
          </a:xfrm>
          <a:prstGeom prst="rect">
            <a:avLst/>
          </a:prstGeom>
        </p:spPr>
        <p:txBody>
          <a:bodyPr vert="horz" anchor="ctr" anchorCtr="0"/>
          <a:lstStyle>
            <a:lvl1pPr algn="ctr" eaLnBrk="1" latinLnBrk="0" hangingPunct="1">
              <a:defRPr kumimoji="0" sz="1200">
                <a:solidFill>
                  <a:schemeClr val="tx2"/>
                </a:solidFill>
                <a:latin typeface="微软雅黑" panose="020B0503020204020204" pitchFamily="34" charset="-122"/>
                <a:ea typeface="微软雅黑" panose="020B0503020204020204" pitchFamily="34" charset="-122"/>
              </a:defRPr>
            </a:lvl1pPr>
          </a:lstStyle>
          <a:p>
            <a:pPr>
              <a:defRPr/>
            </a:pPr>
            <a:fld id="{74437196-5CEC-4995-89EC-03EBFF2BBEE6}" type="slidenum">
              <a:rPr lang="en-US" altLang="zh-CN"/>
              <a:pPr>
                <a:defRPr/>
              </a:pPr>
              <a:t>‹#›</a:t>
            </a:fld>
            <a:endParaRPr lang="en-US" altLang="zh-CN" dirty="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kumimoji="0" lang="en-US">
              <a:latin typeface="微软雅黑" panose="020B0503020204020204" pitchFamily="34" charset="-122"/>
              <a:ea typeface="微软雅黑" panose="020B0503020204020204" pitchFamily="34" charset="-122"/>
            </a:endParaRPr>
          </a:p>
        </p:txBody>
      </p:sp>
      <p:sp>
        <p:nvSpPr>
          <p:cNvPr id="1032" name="直接连接符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latin typeface="微软雅黑" panose="020B0503020204020204" pitchFamily="34" charset="-122"/>
              <a:ea typeface="微软雅黑" panose="020B0503020204020204" pitchFamily="34" charset="-122"/>
            </a:endParaRPr>
          </a:p>
        </p:txBody>
      </p:sp>
      <p:sp>
        <p:nvSpPr>
          <p:cNvPr id="1034" name="直接连接符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p:txStyles>
    <p:titleStyle>
      <a:lvl1pPr algn="l" rtl="0" eaLnBrk="0" fontAlgn="base" hangingPunct="0">
        <a:spcBef>
          <a:spcPct val="0"/>
        </a:spcBef>
        <a:spcAft>
          <a:spcPct val="0"/>
        </a:spcAft>
        <a:defRPr sz="3200" b="1" kern="1200" cap="small">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200" b="1">
          <a:solidFill>
            <a:srgbClr val="C00000"/>
          </a:solidFill>
          <a:latin typeface="微软雅黑" pitchFamily="34" charset="-122"/>
          <a:ea typeface="微软雅黑" pitchFamily="34" charset="-122"/>
        </a:defRPr>
      </a:lvl2pPr>
      <a:lvl3pPr algn="l" rtl="0" eaLnBrk="0" fontAlgn="base" hangingPunct="0">
        <a:spcBef>
          <a:spcPct val="0"/>
        </a:spcBef>
        <a:spcAft>
          <a:spcPct val="0"/>
        </a:spcAft>
        <a:defRPr sz="3200" b="1">
          <a:solidFill>
            <a:srgbClr val="C00000"/>
          </a:solidFill>
          <a:latin typeface="微软雅黑" pitchFamily="34" charset="-122"/>
          <a:ea typeface="微软雅黑" pitchFamily="34" charset="-122"/>
        </a:defRPr>
      </a:lvl3pPr>
      <a:lvl4pPr algn="l" rtl="0" eaLnBrk="0" fontAlgn="base" hangingPunct="0">
        <a:spcBef>
          <a:spcPct val="0"/>
        </a:spcBef>
        <a:spcAft>
          <a:spcPct val="0"/>
        </a:spcAft>
        <a:defRPr sz="3200" b="1">
          <a:solidFill>
            <a:srgbClr val="C00000"/>
          </a:solidFill>
          <a:latin typeface="微软雅黑" pitchFamily="34" charset="-122"/>
          <a:ea typeface="微软雅黑" pitchFamily="34" charset="-122"/>
        </a:defRPr>
      </a:lvl4pPr>
      <a:lvl5pPr algn="l" rtl="0" eaLnBrk="0" fontAlgn="base" hangingPunct="0">
        <a:spcBef>
          <a:spcPct val="0"/>
        </a:spcBef>
        <a:spcAft>
          <a:spcPct val="0"/>
        </a:spcAft>
        <a:defRPr sz="3200" b="1">
          <a:solidFill>
            <a:srgbClr val="C00000"/>
          </a:solidFill>
          <a:latin typeface="微软雅黑" pitchFamily="34" charset="-122"/>
          <a:ea typeface="微软雅黑" pitchFamily="34" charset="-122"/>
        </a:defRPr>
      </a:lvl5pPr>
      <a:lvl6pPr marL="457200" algn="l" rtl="0" fontAlgn="base">
        <a:spcBef>
          <a:spcPct val="0"/>
        </a:spcBef>
        <a:spcAft>
          <a:spcPct val="0"/>
        </a:spcAft>
        <a:defRPr sz="3200" b="1">
          <a:solidFill>
            <a:srgbClr val="C00000"/>
          </a:solidFill>
          <a:latin typeface="微软雅黑" pitchFamily="34" charset="-122"/>
          <a:ea typeface="微软雅黑" pitchFamily="34" charset="-122"/>
        </a:defRPr>
      </a:lvl6pPr>
      <a:lvl7pPr marL="914400" algn="l" rtl="0" fontAlgn="base">
        <a:spcBef>
          <a:spcPct val="0"/>
        </a:spcBef>
        <a:spcAft>
          <a:spcPct val="0"/>
        </a:spcAft>
        <a:defRPr sz="3200" b="1">
          <a:solidFill>
            <a:srgbClr val="C00000"/>
          </a:solidFill>
          <a:latin typeface="微软雅黑" pitchFamily="34" charset="-122"/>
          <a:ea typeface="微软雅黑" pitchFamily="34" charset="-122"/>
        </a:defRPr>
      </a:lvl7pPr>
      <a:lvl8pPr marL="1371600" algn="l" rtl="0" fontAlgn="base">
        <a:spcBef>
          <a:spcPct val="0"/>
        </a:spcBef>
        <a:spcAft>
          <a:spcPct val="0"/>
        </a:spcAft>
        <a:defRPr sz="3200" b="1">
          <a:solidFill>
            <a:srgbClr val="C00000"/>
          </a:solidFill>
          <a:latin typeface="微软雅黑" pitchFamily="34" charset="-122"/>
          <a:ea typeface="微软雅黑" pitchFamily="34" charset="-122"/>
        </a:defRPr>
      </a:lvl8pPr>
      <a:lvl9pPr marL="1828800" algn="l" rtl="0" fontAlgn="base">
        <a:spcBef>
          <a:spcPct val="0"/>
        </a:spcBef>
        <a:spcAft>
          <a:spcPct val="0"/>
        </a:spcAft>
        <a:defRPr sz="3200" b="1">
          <a:solidFill>
            <a:srgbClr val="C00000"/>
          </a:solidFill>
          <a:latin typeface="微软雅黑" pitchFamily="34" charset="-122"/>
          <a:ea typeface="微软雅黑" pitchFamily="34"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b="1" kern="1200">
          <a:solidFill>
            <a:srgbClr val="244583"/>
          </a:solidFill>
          <a:latin typeface="微软雅黑" panose="020B0503020204020204" pitchFamily="34" charset="-122"/>
          <a:ea typeface="微软雅黑" panose="020B0503020204020204" pitchFamily="34" charset="-122"/>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rgbClr val="006600"/>
          </a:solidFill>
          <a:latin typeface="微软雅黑" panose="020B0503020204020204" pitchFamily="34" charset="-122"/>
          <a:ea typeface="微软雅黑" panose="020B0503020204020204" pitchFamily="34" charset="-122"/>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微软雅黑" panose="020B0503020204020204" pitchFamily="34" charset="-122"/>
          <a:ea typeface="微软雅黑" panose="020B0503020204020204" pitchFamily="34" charset="-122"/>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微软雅黑" panose="020B0503020204020204" pitchFamily="34" charset="-122"/>
          <a:ea typeface="微软雅黑" panose="020B0503020204020204" pitchFamily="34" charset="-122"/>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oleObject" Target="../embeddings/oleObject7.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457200" y="846138"/>
            <a:ext cx="8075613" cy="1143000"/>
          </a:xfrm>
        </p:spPr>
        <p:txBody>
          <a:bodyPr/>
          <a:lstStyle/>
          <a:p>
            <a:pPr algn="ctr" eaLnBrk="1" fontAlgn="auto" hangingPunct="1">
              <a:spcAft>
                <a:spcPts val="0"/>
              </a:spcAft>
              <a:defRPr/>
            </a:pPr>
            <a:r>
              <a:rPr lang="zh-CN" altLang="en-US" sz="4000" dirty="0"/>
              <a:t>第</a:t>
            </a:r>
            <a:r>
              <a:rPr lang="en-US" altLang="zh-CN" sz="4000" dirty="0"/>
              <a:t>11</a:t>
            </a:r>
            <a:r>
              <a:rPr lang="zh-CN" altLang="en-US" sz="4000" dirty="0"/>
              <a:t>章  数据库技术进展</a:t>
            </a:r>
          </a:p>
        </p:txBody>
      </p:sp>
      <p:sp>
        <p:nvSpPr>
          <p:cNvPr id="43011" name="Rectangle 1027"/>
          <p:cNvSpPr>
            <a:spLocks noGrp="1" noChangeArrowheads="1"/>
          </p:cNvSpPr>
          <p:nvPr>
            <p:ph sz="quarter" idx="1"/>
          </p:nvPr>
        </p:nvSpPr>
        <p:spPr>
          <a:xfrm>
            <a:off x="1403350" y="2349500"/>
            <a:ext cx="6913563" cy="3405188"/>
          </a:xfrm>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normAutofit/>
          </a:bodyPr>
          <a:lstStyle/>
          <a:p>
            <a:pPr marL="630238" indent="-630238" eaLnBrk="1" fontAlgn="auto" hangingPunct="1">
              <a:lnSpc>
                <a:spcPct val="150000"/>
              </a:lnSpc>
              <a:spcAft>
                <a:spcPts val="0"/>
              </a:spcAft>
              <a:buFont typeface="Wingdings"/>
              <a:buChar char=""/>
              <a:defRPr/>
            </a:pP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数据库技术进展概述</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marL="630238" indent="-630238" eaLnBrk="1" fontAlgn="auto" hangingPunct="1">
              <a:lnSpc>
                <a:spcPct val="150000"/>
              </a:lnSpc>
              <a:spcAft>
                <a:spcPts val="0"/>
              </a:spcAft>
              <a:buFont typeface="Wingdings"/>
              <a:buChar char=""/>
              <a:defRPr/>
            </a:pP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分布式数据库</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marL="630238" indent="-630238" eaLnBrk="1" fontAlgn="auto" hangingPunct="1">
              <a:lnSpc>
                <a:spcPct val="150000"/>
              </a:lnSpc>
              <a:spcAft>
                <a:spcPts val="0"/>
              </a:spcAft>
              <a:buFont typeface="Wingdings"/>
              <a:buChar char=""/>
              <a:defRPr/>
            </a:pP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数据仓库与数据分析挖掘</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marL="630238" indent="-630238" eaLnBrk="1" fontAlgn="auto" hangingPunct="1">
              <a:lnSpc>
                <a:spcPct val="150000"/>
              </a:lnSpc>
              <a:spcAft>
                <a:spcPts val="0"/>
              </a:spcAft>
              <a:buFont typeface="Wingdings"/>
              <a:buChar char=""/>
              <a:defRPr/>
            </a:pP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大数据与</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NoSQL</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数据库</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marL="630238" indent="-630238" eaLnBrk="1" fontAlgn="auto" hangingPunct="1">
              <a:lnSpc>
                <a:spcPct val="150000"/>
              </a:lnSpc>
              <a:spcAft>
                <a:spcPts val="0"/>
              </a:spcAft>
              <a:buFont typeface="Wingdings"/>
              <a:buChar char=""/>
              <a:defRPr/>
            </a:pPr>
            <a:endParaRPr lang="zh-CN" altLang="en-US" sz="28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Rectangle 3"/>
          <p:cNvSpPr>
            <a:spLocks noGrp="1" noChangeArrowheads="1"/>
          </p:cNvSpPr>
          <p:nvPr>
            <p:ph type="body" idx="1"/>
          </p:nvPr>
        </p:nvSpPr>
        <p:spPr>
          <a:xfrm>
            <a:off x="457200" y="1404962"/>
            <a:ext cx="8075240" cy="4976366"/>
          </a:xfrm>
        </p:spPr>
        <p:txBody>
          <a:bodyPr>
            <a:noAutofit/>
          </a:bodyPr>
          <a:lstStyle/>
          <a:p>
            <a:pPr marL="0" indent="0" eaLnBrk="1" hangingPunct="1">
              <a:lnSpc>
                <a:spcPct val="150000"/>
              </a:lnSpc>
              <a:spcBef>
                <a:spcPts val="0"/>
              </a:spcBef>
              <a:buFont typeface="Wingdings" pitchFamily="2" charset="2"/>
              <a:buNone/>
              <a:defRPr/>
            </a:pPr>
            <a:r>
              <a:rPr lang="zh-CN" altLang="en-US" dirty="0">
                <a:solidFill>
                  <a:schemeClr val="tx1"/>
                </a:solidFill>
              </a:rPr>
              <a:t>（</a:t>
            </a:r>
            <a:r>
              <a:rPr lang="en-US" altLang="zh-CN" dirty="0">
                <a:solidFill>
                  <a:schemeClr val="tx1"/>
                </a:solidFill>
              </a:rPr>
              <a:t>3</a:t>
            </a:r>
            <a:r>
              <a:rPr lang="zh-CN" altLang="en-US" dirty="0">
                <a:solidFill>
                  <a:schemeClr val="tx1"/>
                </a:solidFill>
              </a:rPr>
              <a:t>）对象</a:t>
            </a:r>
            <a:r>
              <a:rPr lang="en-US" altLang="zh-CN" dirty="0">
                <a:solidFill>
                  <a:schemeClr val="tx1"/>
                </a:solidFill>
              </a:rPr>
              <a:t>—</a:t>
            </a:r>
            <a:r>
              <a:rPr lang="zh-CN" altLang="en-US" dirty="0">
                <a:solidFill>
                  <a:schemeClr val="tx1"/>
                </a:solidFill>
              </a:rPr>
              <a:t>关系数据模型</a:t>
            </a:r>
            <a:endParaRPr lang="en-US" altLang="zh-CN" dirty="0">
              <a:solidFill>
                <a:schemeClr val="tx1"/>
              </a:solidFill>
            </a:endParaRPr>
          </a:p>
          <a:p>
            <a:pPr eaLnBrk="1" hangingPunct="1">
              <a:lnSpc>
                <a:spcPct val="150000"/>
              </a:lnSpc>
              <a:spcBef>
                <a:spcPts val="0"/>
              </a:spcBef>
              <a:defRPr/>
            </a:pPr>
            <a:r>
              <a:rPr lang="zh-CN" altLang="en-US" sz="2200" dirty="0">
                <a:solidFill>
                  <a:srgbClr val="FF0000"/>
                </a:solidFill>
              </a:rPr>
              <a:t>对象</a:t>
            </a:r>
            <a:r>
              <a:rPr lang="en-US" altLang="zh-CN" sz="2200" dirty="0">
                <a:solidFill>
                  <a:srgbClr val="FF0000"/>
                </a:solidFill>
              </a:rPr>
              <a:t>—</a:t>
            </a:r>
            <a:r>
              <a:rPr lang="zh-CN" altLang="en-US" sz="2200" dirty="0">
                <a:solidFill>
                  <a:srgbClr val="FF0000"/>
                </a:solidFill>
              </a:rPr>
              <a:t>关系数据模型：</a:t>
            </a:r>
            <a:r>
              <a:rPr lang="en-US" altLang="zh-CN" sz="2200" b="0" dirty="0">
                <a:solidFill>
                  <a:schemeClr val="tx1"/>
                </a:solidFill>
              </a:rPr>
              <a:t>OO</a:t>
            </a:r>
            <a:r>
              <a:rPr lang="zh-CN" altLang="en-US" sz="2200" b="0" dirty="0">
                <a:solidFill>
                  <a:schemeClr val="tx1"/>
                </a:solidFill>
              </a:rPr>
              <a:t>数据模型和关系数据模型的结合</a:t>
            </a:r>
            <a:endParaRPr lang="en-US" altLang="zh-CN" sz="2200" b="0" dirty="0">
              <a:solidFill>
                <a:schemeClr val="tx1"/>
              </a:solidFill>
            </a:endParaRPr>
          </a:p>
          <a:p>
            <a:pPr eaLnBrk="1" hangingPunct="1">
              <a:lnSpc>
                <a:spcPct val="150000"/>
              </a:lnSpc>
              <a:spcBef>
                <a:spcPts val="0"/>
              </a:spcBef>
              <a:defRPr/>
            </a:pPr>
            <a:r>
              <a:rPr lang="zh-CN" altLang="en-US" sz="2200" dirty="0">
                <a:solidFill>
                  <a:srgbClr val="FF0000"/>
                </a:solidFill>
              </a:rPr>
              <a:t>数据库模式定义的扩展</a:t>
            </a:r>
            <a:endParaRPr lang="en-US" altLang="zh-CN" sz="2200" dirty="0">
              <a:solidFill>
                <a:srgbClr val="FF0000"/>
              </a:solidFill>
            </a:endParaRPr>
          </a:p>
          <a:p>
            <a:pPr marL="650874" lvl="2" indent="-285750" eaLnBrk="1" hangingPunct="1">
              <a:lnSpc>
                <a:spcPct val="150000"/>
              </a:lnSpc>
              <a:spcBef>
                <a:spcPts val="0"/>
              </a:spcBef>
              <a:buSzPct val="70000"/>
              <a:buFont typeface="Wingdings" panose="05000000000000000000" pitchFamily="2" charset="2"/>
              <a:buChar char="n"/>
              <a:defRPr/>
            </a:pPr>
            <a:r>
              <a:rPr lang="zh-CN" altLang="en-US" sz="2200" dirty="0">
                <a:solidFill>
                  <a:schemeClr val="tx1"/>
                </a:solidFill>
              </a:rPr>
              <a:t>集合类型：</a:t>
            </a:r>
            <a:r>
              <a:rPr lang="en-US" altLang="zh-CN" sz="2200" dirty="0">
                <a:solidFill>
                  <a:schemeClr val="tx1"/>
                </a:solidFill>
              </a:rPr>
              <a:t>ARRAY</a:t>
            </a:r>
          </a:p>
          <a:p>
            <a:pPr marL="650874" lvl="2" indent="-285750" eaLnBrk="1" hangingPunct="1">
              <a:lnSpc>
                <a:spcPct val="150000"/>
              </a:lnSpc>
              <a:spcBef>
                <a:spcPts val="0"/>
              </a:spcBef>
              <a:buSzPct val="70000"/>
              <a:buFont typeface="Wingdings" panose="05000000000000000000" pitchFamily="2" charset="2"/>
              <a:buChar char="n"/>
              <a:defRPr/>
            </a:pPr>
            <a:r>
              <a:rPr lang="zh-CN" altLang="en-US" sz="2200" dirty="0">
                <a:solidFill>
                  <a:schemeClr val="tx1"/>
                </a:solidFill>
              </a:rPr>
              <a:t>自定义类型</a:t>
            </a:r>
            <a:r>
              <a:rPr lang="en-US" altLang="zh-CN" sz="2200" dirty="0">
                <a:solidFill>
                  <a:schemeClr val="tx1"/>
                </a:solidFill>
              </a:rPr>
              <a:t>(TYPE)</a:t>
            </a:r>
            <a:r>
              <a:rPr lang="zh-CN" altLang="en-US" sz="2200" dirty="0">
                <a:solidFill>
                  <a:schemeClr val="tx1"/>
                </a:solidFill>
              </a:rPr>
              <a:t>：具有类的特征，可以看成类</a:t>
            </a:r>
            <a:endParaRPr lang="en-US" altLang="zh-CN" sz="2200" dirty="0">
              <a:solidFill>
                <a:schemeClr val="tx1"/>
              </a:solidFill>
            </a:endParaRPr>
          </a:p>
          <a:p>
            <a:pPr marL="979488" lvl="3" indent="-350838" eaLnBrk="1" hangingPunct="1">
              <a:lnSpc>
                <a:spcPct val="150000"/>
              </a:lnSpc>
              <a:spcBef>
                <a:spcPts val="0"/>
              </a:spcBef>
              <a:buSzPct val="70000"/>
              <a:buFont typeface="Wingdings" pitchFamily="2" charset="2"/>
              <a:buChar char="ü"/>
              <a:defRPr/>
            </a:pPr>
            <a:r>
              <a:rPr lang="zh-CN" altLang="en-US" sz="2200" dirty="0"/>
              <a:t>行对象和行类型</a:t>
            </a:r>
            <a:endParaRPr lang="en-US" altLang="zh-CN" sz="2200" dirty="0"/>
          </a:p>
          <a:p>
            <a:pPr marL="979488" lvl="3" indent="-350838" eaLnBrk="1" hangingPunct="1">
              <a:lnSpc>
                <a:spcPct val="150000"/>
              </a:lnSpc>
              <a:spcBef>
                <a:spcPts val="0"/>
              </a:spcBef>
              <a:buSzPct val="70000"/>
              <a:buFont typeface="Wingdings" pitchFamily="2" charset="2"/>
              <a:buChar char="ü"/>
              <a:defRPr/>
            </a:pPr>
            <a:r>
              <a:rPr lang="zh-CN" altLang="en-US" sz="2200" dirty="0"/>
              <a:t>列对象和列类型</a:t>
            </a:r>
            <a:endParaRPr lang="en-US" altLang="zh-CN" sz="2200" dirty="0"/>
          </a:p>
          <a:p>
            <a:pPr marL="979488" lvl="3" indent="-350838" eaLnBrk="1" hangingPunct="1">
              <a:lnSpc>
                <a:spcPct val="150000"/>
              </a:lnSpc>
              <a:spcBef>
                <a:spcPts val="0"/>
              </a:spcBef>
              <a:buSzPct val="70000"/>
              <a:buFont typeface="Wingdings" pitchFamily="2" charset="2"/>
              <a:buChar char="ü"/>
              <a:defRPr/>
            </a:pPr>
            <a:r>
              <a:rPr lang="zh-CN" altLang="en-US" sz="2200" dirty="0"/>
              <a:t>自定义抽象数据类型</a:t>
            </a:r>
            <a:endParaRPr lang="en-US" altLang="zh-CN" sz="2200" dirty="0"/>
          </a:p>
          <a:p>
            <a:pPr lvl="1" eaLnBrk="1" hangingPunct="1">
              <a:lnSpc>
                <a:spcPct val="150000"/>
              </a:lnSpc>
              <a:spcBef>
                <a:spcPts val="0"/>
              </a:spcBef>
              <a:buFont typeface="Wingdings" panose="05000000000000000000" pitchFamily="2" charset="2"/>
              <a:buChar char="n"/>
              <a:defRPr/>
            </a:pPr>
            <a:r>
              <a:rPr lang="zh-CN" altLang="en-US" sz="2200" b="0" dirty="0">
                <a:solidFill>
                  <a:schemeClr val="tx1"/>
                </a:solidFill>
              </a:rPr>
              <a:t>定义表和表之间的继承</a:t>
            </a:r>
            <a:endParaRPr lang="en-US" altLang="zh-CN" sz="2200" b="0" dirty="0">
              <a:solidFill>
                <a:schemeClr val="tx1"/>
              </a:solidFill>
            </a:endParaRPr>
          </a:p>
        </p:txBody>
      </p:sp>
      <p:sp>
        <p:nvSpPr>
          <p:cNvPr id="5" name="Rectangle 2"/>
          <p:cNvSpPr txBox="1">
            <a:spLocks noChangeArrowheads="1"/>
          </p:cNvSpPr>
          <p:nvPr/>
        </p:nvSpPr>
        <p:spPr>
          <a:xfrm>
            <a:off x="395288" y="333375"/>
            <a:ext cx="7467600" cy="1143000"/>
          </a:xfrm>
          <a:prstGeom prst="rect">
            <a:avLst/>
          </a:prstGeom>
        </p:spPr>
        <p:txBody>
          <a:bodyPr anchor="ctr">
            <a:normAutofit/>
          </a:bodyPr>
          <a:lstStyle>
            <a:lvl1pPr algn="l" rtl="0" fontAlgn="base">
              <a:spcBef>
                <a:spcPct val="0"/>
              </a:spcBef>
              <a:spcAft>
                <a:spcPct val="0"/>
              </a:spcAft>
              <a:defRPr sz="3200" b="1" kern="1200" cap="small">
                <a:solidFill>
                  <a:srgbClr val="C00000"/>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3200" b="1">
                <a:solidFill>
                  <a:srgbClr val="C00000"/>
                </a:solidFill>
                <a:latin typeface="微软雅黑" pitchFamily="34" charset="-122"/>
                <a:ea typeface="微软雅黑" pitchFamily="34" charset="-122"/>
              </a:defRPr>
            </a:lvl2pPr>
            <a:lvl3pPr algn="l" rtl="0" fontAlgn="base">
              <a:spcBef>
                <a:spcPct val="0"/>
              </a:spcBef>
              <a:spcAft>
                <a:spcPct val="0"/>
              </a:spcAft>
              <a:defRPr sz="3200" b="1">
                <a:solidFill>
                  <a:srgbClr val="C00000"/>
                </a:solidFill>
                <a:latin typeface="微软雅黑" pitchFamily="34" charset="-122"/>
                <a:ea typeface="微软雅黑" pitchFamily="34" charset="-122"/>
              </a:defRPr>
            </a:lvl3pPr>
            <a:lvl4pPr algn="l" rtl="0" fontAlgn="base">
              <a:spcBef>
                <a:spcPct val="0"/>
              </a:spcBef>
              <a:spcAft>
                <a:spcPct val="0"/>
              </a:spcAft>
              <a:defRPr sz="3200" b="1">
                <a:solidFill>
                  <a:srgbClr val="C00000"/>
                </a:solidFill>
                <a:latin typeface="微软雅黑" pitchFamily="34" charset="-122"/>
                <a:ea typeface="微软雅黑" pitchFamily="34" charset="-122"/>
              </a:defRPr>
            </a:lvl4pPr>
            <a:lvl5pPr algn="l" rtl="0" fontAlgn="base">
              <a:spcBef>
                <a:spcPct val="0"/>
              </a:spcBef>
              <a:spcAft>
                <a:spcPct val="0"/>
              </a:spcAft>
              <a:defRPr sz="3200" b="1">
                <a:solidFill>
                  <a:srgbClr val="C00000"/>
                </a:solidFill>
                <a:latin typeface="微软雅黑" pitchFamily="34" charset="-122"/>
                <a:ea typeface="微软雅黑" pitchFamily="34" charset="-122"/>
              </a:defRPr>
            </a:lvl5pPr>
            <a:lvl6pPr marL="457200" algn="l" rtl="0" fontAlgn="base">
              <a:spcBef>
                <a:spcPct val="0"/>
              </a:spcBef>
              <a:spcAft>
                <a:spcPct val="0"/>
              </a:spcAft>
              <a:defRPr sz="3200" b="1">
                <a:solidFill>
                  <a:srgbClr val="C00000"/>
                </a:solidFill>
                <a:latin typeface="微软雅黑" pitchFamily="34" charset="-122"/>
                <a:ea typeface="微软雅黑" pitchFamily="34" charset="-122"/>
              </a:defRPr>
            </a:lvl6pPr>
            <a:lvl7pPr marL="914400" algn="l" rtl="0" fontAlgn="base">
              <a:spcBef>
                <a:spcPct val="0"/>
              </a:spcBef>
              <a:spcAft>
                <a:spcPct val="0"/>
              </a:spcAft>
              <a:defRPr sz="3200" b="1">
                <a:solidFill>
                  <a:srgbClr val="C00000"/>
                </a:solidFill>
                <a:latin typeface="微软雅黑" pitchFamily="34" charset="-122"/>
                <a:ea typeface="微软雅黑" pitchFamily="34" charset="-122"/>
              </a:defRPr>
            </a:lvl7pPr>
            <a:lvl8pPr marL="1371600" algn="l" rtl="0" fontAlgn="base">
              <a:spcBef>
                <a:spcPct val="0"/>
              </a:spcBef>
              <a:spcAft>
                <a:spcPct val="0"/>
              </a:spcAft>
              <a:defRPr sz="3200" b="1">
                <a:solidFill>
                  <a:srgbClr val="C00000"/>
                </a:solidFill>
                <a:latin typeface="微软雅黑" pitchFamily="34" charset="-122"/>
                <a:ea typeface="微软雅黑" pitchFamily="34" charset="-122"/>
              </a:defRPr>
            </a:lvl8pPr>
            <a:lvl9pPr marL="1828800" algn="l" rtl="0" fontAlgn="base">
              <a:spcBef>
                <a:spcPct val="0"/>
              </a:spcBef>
              <a:spcAft>
                <a:spcPct val="0"/>
              </a:spcAft>
              <a:defRPr sz="3200" b="1">
                <a:solidFill>
                  <a:srgbClr val="C00000"/>
                </a:solidFill>
                <a:latin typeface="微软雅黑" pitchFamily="34" charset="-122"/>
                <a:ea typeface="微软雅黑" pitchFamily="34" charset="-122"/>
              </a:defRPr>
            </a:lvl9pPr>
          </a:lstStyle>
          <a:p>
            <a:pPr>
              <a:defRPr/>
            </a:pPr>
            <a:r>
              <a:rPr kumimoji="0" lang="en-US" altLang="zh-CN" dirty="0">
                <a:solidFill>
                  <a:srgbClr val="0000CC"/>
                </a:solidFill>
              </a:rPr>
              <a:t>1</a:t>
            </a:r>
            <a:r>
              <a:rPr kumimoji="0" lang="zh-CN" altLang="en-US" dirty="0">
                <a:solidFill>
                  <a:srgbClr val="0000CC"/>
                </a:solidFill>
              </a:rPr>
              <a:t>、面向对象的数据模型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Rectangle 3"/>
          <p:cNvSpPr>
            <a:spLocks noGrp="1" noChangeArrowheads="1"/>
          </p:cNvSpPr>
          <p:nvPr>
            <p:ph type="body" idx="1"/>
          </p:nvPr>
        </p:nvSpPr>
        <p:spPr>
          <a:xfrm>
            <a:off x="395288" y="966762"/>
            <a:ext cx="8362950" cy="4262438"/>
          </a:xfrm>
        </p:spPr>
        <p:txBody>
          <a:bodyPr/>
          <a:lstStyle/>
          <a:p>
            <a:pPr eaLnBrk="1" hangingPunct="1">
              <a:lnSpc>
                <a:spcPct val="120000"/>
              </a:lnSpc>
              <a:buFont typeface="Wingdings" panose="05000000000000000000" pitchFamily="2" charset="2"/>
              <a:buChar char="n"/>
              <a:defRPr/>
            </a:pPr>
            <a:r>
              <a:rPr lang="zh-CN" altLang="en-US" sz="2800" dirty="0">
                <a:solidFill>
                  <a:srgbClr val="0000CC"/>
                </a:solidFill>
              </a:rPr>
              <a:t>定义行类型</a:t>
            </a:r>
            <a:r>
              <a:rPr lang="en-US" altLang="zh-CN" sz="2800" dirty="0">
                <a:solidFill>
                  <a:srgbClr val="0000CC"/>
                </a:solidFill>
              </a:rPr>
              <a:t>(ROW TYPE) </a:t>
            </a:r>
            <a:endParaRPr lang="zh-CN" altLang="en-US" sz="2800" dirty="0">
              <a:solidFill>
                <a:srgbClr val="0000CC"/>
              </a:solidFill>
            </a:endParaRPr>
          </a:p>
          <a:p>
            <a:pPr marL="0" indent="0" eaLnBrk="1" hangingPunct="1">
              <a:lnSpc>
                <a:spcPct val="120000"/>
              </a:lnSpc>
              <a:buNone/>
              <a:defRPr/>
            </a:pPr>
            <a:r>
              <a:rPr lang="en-US" altLang="zh-CN" dirty="0">
                <a:solidFill>
                  <a:schemeClr val="tx1"/>
                </a:solidFill>
              </a:rPr>
              <a:t>   Create Row Type </a:t>
            </a:r>
            <a:r>
              <a:rPr lang="en-US" altLang="zh-CN" dirty="0" err="1">
                <a:solidFill>
                  <a:srgbClr val="FF0000"/>
                </a:solidFill>
              </a:rPr>
              <a:t>Person_type</a:t>
            </a:r>
            <a:r>
              <a:rPr lang="en-US" altLang="zh-CN" dirty="0">
                <a:solidFill>
                  <a:schemeClr val="tx1"/>
                </a:solidFill>
              </a:rPr>
              <a:t> (</a:t>
            </a:r>
            <a:r>
              <a:rPr lang="en-US" altLang="zh-CN" dirty="0" err="1">
                <a:solidFill>
                  <a:schemeClr val="tx1"/>
                </a:solidFill>
              </a:rPr>
              <a:t>pno</a:t>
            </a:r>
            <a:r>
              <a:rPr lang="en-US" altLang="zh-CN" dirty="0">
                <a:solidFill>
                  <a:schemeClr val="tx1"/>
                </a:solidFill>
              </a:rPr>
              <a:t> Number, </a:t>
            </a:r>
          </a:p>
          <a:p>
            <a:pPr marL="533400" indent="-533400" eaLnBrk="1" hangingPunct="1">
              <a:lnSpc>
                <a:spcPct val="120000"/>
              </a:lnSpc>
              <a:buFont typeface="Wingdings" pitchFamily="2" charset="2"/>
              <a:buNone/>
              <a:defRPr/>
            </a:pPr>
            <a:r>
              <a:rPr lang="en-US" altLang="zh-CN" dirty="0">
                <a:solidFill>
                  <a:schemeClr val="tx1"/>
                </a:solidFill>
              </a:rPr>
              <a:t>                                                        name char(20),</a:t>
            </a:r>
          </a:p>
          <a:p>
            <a:pPr marL="533400" indent="-533400" eaLnBrk="1" hangingPunct="1">
              <a:lnSpc>
                <a:spcPct val="120000"/>
              </a:lnSpc>
              <a:buFont typeface="Wingdings" pitchFamily="2" charset="2"/>
              <a:buNone/>
              <a:defRPr/>
            </a:pPr>
            <a:r>
              <a:rPr lang="en-US" altLang="zh-CN" dirty="0">
                <a:solidFill>
                  <a:schemeClr val="tx1"/>
                </a:solidFill>
              </a:rPr>
              <a:t>                                                        address char(100))</a:t>
            </a:r>
          </a:p>
          <a:p>
            <a:pPr eaLnBrk="1" hangingPunct="1">
              <a:lnSpc>
                <a:spcPct val="120000"/>
              </a:lnSpc>
              <a:buFont typeface="Wingdings" panose="05000000000000000000" pitchFamily="2" charset="2"/>
              <a:buChar char="n"/>
              <a:defRPr/>
            </a:pPr>
            <a:r>
              <a:rPr lang="zh-CN" altLang="en-US" sz="2800" dirty="0">
                <a:solidFill>
                  <a:srgbClr val="0000CC"/>
                </a:solidFill>
              </a:rPr>
              <a:t>创建基于行类型的表</a:t>
            </a:r>
          </a:p>
          <a:p>
            <a:pPr marL="0" indent="0" eaLnBrk="1" hangingPunct="1">
              <a:lnSpc>
                <a:spcPct val="120000"/>
              </a:lnSpc>
              <a:buNone/>
              <a:defRPr/>
            </a:pPr>
            <a:r>
              <a:rPr lang="zh-CN" altLang="en-US" sz="2800" dirty="0">
                <a:solidFill>
                  <a:schemeClr val="tx1"/>
                </a:solidFill>
              </a:rPr>
              <a:t>    </a:t>
            </a:r>
            <a:r>
              <a:rPr lang="en-US" altLang="zh-CN" dirty="0">
                <a:solidFill>
                  <a:schemeClr val="tx1"/>
                </a:solidFill>
              </a:rPr>
              <a:t>Create Table </a:t>
            </a:r>
            <a:r>
              <a:rPr lang="en-US" altLang="zh-CN" dirty="0" err="1">
                <a:solidFill>
                  <a:srgbClr val="FF0000"/>
                </a:solidFill>
              </a:rPr>
              <a:t>person_extent</a:t>
            </a:r>
            <a:r>
              <a:rPr lang="en-US" altLang="zh-CN" dirty="0">
                <a:solidFill>
                  <a:schemeClr val="tx1"/>
                </a:solidFill>
              </a:rPr>
              <a:t>  Of  </a:t>
            </a:r>
            <a:r>
              <a:rPr lang="en-US" altLang="zh-CN" dirty="0" err="1">
                <a:solidFill>
                  <a:srgbClr val="FF0000"/>
                </a:solidFill>
              </a:rPr>
              <a:t>Person_type</a:t>
            </a:r>
            <a:endParaRPr lang="en-US" altLang="zh-CN" dirty="0">
              <a:solidFill>
                <a:srgbClr val="FF0000"/>
              </a:solidFill>
            </a:endParaRPr>
          </a:p>
          <a:p>
            <a:pPr marL="0" indent="0" eaLnBrk="1" hangingPunct="1">
              <a:lnSpc>
                <a:spcPct val="120000"/>
              </a:lnSpc>
              <a:buNone/>
              <a:defRPr/>
            </a:pPr>
            <a:r>
              <a:rPr lang="en-US" altLang="zh-CN" dirty="0">
                <a:solidFill>
                  <a:schemeClr val="tx1"/>
                </a:solidFill>
              </a:rPr>
              <a:t>                                (</a:t>
            </a:r>
            <a:r>
              <a:rPr lang="en-US" altLang="zh-CN" dirty="0" err="1">
                <a:solidFill>
                  <a:schemeClr val="tx1"/>
                </a:solidFill>
              </a:rPr>
              <a:t>pno</a:t>
            </a:r>
            <a:r>
              <a:rPr lang="en-US" altLang="zh-CN" dirty="0">
                <a:solidFill>
                  <a:schemeClr val="tx1"/>
                </a:solidFill>
              </a:rPr>
              <a:t> Primary key);</a:t>
            </a:r>
            <a:r>
              <a:rPr lang="en-US" altLang="zh-CN" sz="2800" dirty="0">
                <a:solidFill>
                  <a:schemeClr val="tx1"/>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body" idx="1"/>
          </p:nvPr>
        </p:nvSpPr>
        <p:spPr>
          <a:xfrm>
            <a:off x="251147" y="521618"/>
            <a:ext cx="8569325" cy="5427662"/>
          </a:xfrm>
          <a:extLst>
            <a:ext uri="{909E8E84-426E-40DD-AFC4-6F175D3DCCD1}">
              <a14:hiddenFill xmlns:a14="http://schemas.microsoft.com/office/drawing/2010/main">
                <a:solidFill>
                  <a:srgbClr val="8F6D58"/>
                </a:solidFill>
              </a14:hiddenFill>
            </a:ext>
          </a:extLst>
        </p:spPr>
        <p:txBody>
          <a:bodyPr/>
          <a:lstStyle/>
          <a:p>
            <a:pPr eaLnBrk="1" hangingPunct="1">
              <a:lnSpc>
                <a:spcPct val="150000"/>
              </a:lnSpc>
              <a:buFont typeface="Wingdings" panose="05000000000000000000" pitchFamily="2" charset="2"/>
              <a:buChar char="n"/>
            </a:pPr>
            <a:r>
              <a:rPr lang="zh-CN" altLang="en-US" sz="2800" dirty="0">
                <a:solidFill>
                  <a:srgbClr val="0000CC"/>
                </a:solidFill>
              </a:rPr>
              <a:t>定义列对象 </a:t>
            </a:r>
          </a:p>
          <a:p>
            <a:pPr eaLnBrk="1" hangingPunct="1">
              <a:lnSpc>
                <a:spcPct val="150000"/>
              </a:lnSpc>
            </a:pPr>
            <a:r>
              <a:rPr lang="en-US" altLang="zh-CN" dirty="0">
                <a:solidFill>
                  <a:schemeClr val="tx1"/>
                </a:solidFill>
              </a:rPr>
              <a:t>Create type </a:t>
            </a:r>
            <a:r>
              <a:rPr lang="en-US" altLang="zh-CN" dirty="0">
                <a:solidFill>
                  <a:srgbClr val="FF0000"/>
                </a:solidFill>
              </a:rPr>
              <a:t>person </a:t>
            </a:r>
            <a:r>
              <a:rPr lang="en-US" altLang="zh-CN" dirty="0">
                <a:solidFill>
                  <a:schemeClr val="tx1"/>
                </a:solidFill>
              </a:rPr>
              <a:t>as object ( name char(30),</a:t>
            </a:r>
          </a:p>
          <a:p>
            <a:pPr eaLnBrk="1" hangingPunct="1">
              <a:lnSpc>
                <a:spcPct val="140000"/>
              </a:lnSpc>
              <a:buFont typeface="Wingdings" pitchFamily="2" charset="2"/>
              <a:buNone/>
            </a:pPr>
            <a:r>
              <a:rPr lang="en-US" altLang="zh-CN" dirty="0">
                <a:solidFill>
                  <a:schemeClr val="tx1"/>
                </a:solidFill>
              </a:rPr>
              <a:t>                                                       </a:t>
            </a:r>
            <a:r>
              <a:rPr lang="en-US" altLang="zh-CN" dirty="0" err="1">
                <a:solidFill>
                  <a:schemeClr val="tx1"/>
                </a:solidFill>
              </a:rPr>
              <a:t>ssn</a:t>
            </a:r>
            <a:r>
              <a:rPr lang="en-US" altLang="zh-CN" dirty="0">
                <a:solidFill>
                  <a:schemeClr val="tx1"/>
                </a:solidFill>
              </a:rPr>
              <a:t> number(9)  )</a:t>
            </a:r>
          </a:p>
          <a:p>
            <a:pPr eaLnBrk="1" hangingPunct="1">
              <a:lnSpc>
                <a:spcPct val="140000"/>
              </a:lnSpc>
            </a:pPr>
            <a:r>
              <a:rPr kumimoji="1" lang="en-US" altLang="zh-CN" dirty="0">
                <a:solidFill>
                  <a:schemeClr val="tx1"/>
                </a:solidFill>
              </a:rPr>
              <a:t>Create table </a:t>
            </a:r>
            <a:r>
              <a:rPr kumimoji="1" lang="en-US" altLang="zh-CN" dirty="0">
                <a:solidFill>
                  <a:srgbClr val="FF0000"/>
                </a:solidFill>
              </a:rPr>
              <a:t>pay</a:t>
            </a:r>
            <a:r>
              <a:rPr kumimoji="1" lang="en-US" altLang="zh-CN" dirty="0">
                <a:solidFill>
                  <a:schemeClr val="tx1"/>
                </a:solidFill>
              </a:rPr>
              <a:t> (employee person,</a:t>
            </a:r>
          </a:p>
          <a:p>
            <a:pPr eaLnBrk="1" hangingPunct="1">
              <a:lnSpc>
                <a:spcPct val="140000"/>
              </a:lnSpc>
              <a:buFont typeface="Wingdings" pitchFamily="2" charset="2"/>
              <a:buNone/>
            </a:pPr>
            <a:r>
              <a:rPr kumimoji="1" lang="en-US" altLang="zh-CN" dirty="0">
                <a:solidFill>
                  <a:schemeClr val="tx1"/>
                </a:solidFill>
              </a:rPr>
              <a:t>	                              salary number(10,2),</a:t>
            </a:r>
          </a:p>
          <a:p>
            <a:pPr eaLnBrk="1" hangingPunct="1">
              <a:lnSpc>
                <a:spcPct val="140000"/>
              </a:lnSpc>
              <a:buFont typeface="Wingdings" pitchFamily="2" charset="2"/>
              <a:buNone/>
            </a:pPr>
            <a:r>
              <a:rPr kumimoji="1" lang="en-US" altLang="zh-CN" dirty="0">
                <a:solidFill>
                  <a:schemeClr val="tx1"/>
                </a:solidFill>
              </a:rPr>
              <a:t>                                 </a:t>
            </a:r>
            <a:r>
              <a:rPr kumimoji="1" lang="en-US" altLang="zh-CN" dirty="0" err="1">
                <a:solidFill>
                  <a:schemeClr val="tx1"/>
                </a:solidFill>
              </a:rPr>
              <a:t>dept</a:t>
            </a:r>
            <a:r>
              <a:rPr kumimoji="1" lang="en-US" altLang="zh-CN" dirty="0">
                <a:solidFill>
                  <a:schemeClr val="tx1"/>
                </a:solidFill>
              </a:rPr>
              <a:t> char(10) )</a:t>
            </a:r>
          </a:p>
          <a:p>
            <a:pPr eaLnBrk="1" hangingPunct="1">
              <a:lnSpc>
                <a:spcPct val="140000"/>
              </a:lnSpc>
            </a:pPr>
            <a:r>
              <a:rPr kumimoji="1" lang="en-US" altLang="zh-CN" dirty="0">
                <a:solidFill>
                  <a:schemeClr val="tx1"/>
                </a:solidFill>
              </a:rPr>
              <a:t>Insert into pay</a:t>
            </a:r>
          </a:p>
          <a:p>
            <a:pPr eaLnBrk="1" hangingPunct="1">
              <a:lnSpc>
                <a:spcPct val="140000"/>
              </a:lnSpc>
              <a:buNone/>
            </a:pPr>
            <a:r>
              <a:rPr kumimoji="1" lang="en-US" altLang="zh-CN" dirty="0">
                <a:solidFill>
                  <a:schemeClr val="tx1"/>
                </a:solidFill>
              </a:rPr>
              <a:t>   values  (person (</a:t>
            </a:r>
            <a:r>
              <a:rPr kumimoji="1" lang="en-US" altLang="zh-CN"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en-US" altLang="zh-CN" dirty="0">
                <a:solidFill>
                  <a:schemeClr val="tx1"/>
                </a:solidFill>
              </a:rPr>
              <a:t>aa</a:t>
            </a:r>
            <a:r>
              <a:rPr kumimoji="1" lang="en-US" altLang="zh-CN"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en-US" altLang="zh-CN" dirty="0">
                <a:solidFill>
                  <a:schemeClr val="tx1"/>
                </a:solidFill>
              </a:rPr>
              <a:t>, 344801726),  40000, ‘HRM’)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495300" y="549275"/>
            <a:ext cx="8640763" cy="5329238"/>
          </a:xfrm>
        </p:spPr>
        <p:txBody>
          <a:bodyPr/>
          <a:lstStyle/>
          <a:p>
            <a:pPr eaLnBrk="1" hangingPunct="1">
              <a:lnSpc>
                <a:spcPct val="140000"/>
              </a:lnSpc>
              <a:buFont typeface="Wingdings" panose="05000000000000000000" pitchFamily="2" charset="2"/>
              <a:buChar char="n"/>
            </a:pPr>
            <a:r>
              <a:rPr lang="zh-CN" altLang="en-US" sz="2800" dirty="0">
                <a:solidFill>
                  <a:srgbClr val="0000CC"/>
                </a:solidFill>
              </a:rPr>
              <a:t>定义抽象数据类型</a:t>
            </a:r>
            <a:endParaRPr lang="en-US" altLang="zh-CN" sz="2800" dirty="0">
              <a:solidFill>
                <a:srgbClr val="0000CC"/>
              </a:solidFill>
            </a:endParaRPr>
          </a:p>
          <a:p>
            <a:pPr eaLnBrk="1" hangingPunct="1">
              <a:lnSpc>
                <a:spcPct val="140000"/>
              </a:lnSpc>
            </a:pPr>
            <a:r>
              <a:rPr lang="en-US" altLang="zh-CN" dirty="0">
                <a:solidFill>
                  <a:srgbClr val="FF0000"/>
                </a:solidFill>
              </a:rPr>
              <a:t>SQL3</a:t>
            </a:r>
            <a:r>
              <a:rPr lang="zh-CN" altLang="en-US" dirty="0">
                <a:solidFill>
                  <a:srgbClr val="FF0000"/>
                </a:solidFill>
              </a:rPr>
              <a:t>扩展了抽象数据类型</a:t>
            </a:r>
            <a:endParaRPr lang="en-US" altLang="zh-CN" dirty="0">
              <a:solidFill>
                <a:srgbClr val="FF0000"/>
              </a:solidFill>
            </a:endParaRPr>
          </a:p>
          <a:p>
            <a:pPr lvl="1" eaLnBrk="1" hangingPunct="1">
              <a:lnSpc>
                <a:spcPct val="140000"/>
              </a:lnSpc>
            </a:pPr>
            <a:r>
              <a:rPr lang="zh-CN" altLang="en-US" sz="2400" b="1" dirty="0">
                <a:solidFill>
                  <a:schemeClr val="tx1"/>
                </a:solidFill>
              </a:rPr>
              <a:t>封装属性和函数</a:t>
            </a:r>
            <a:endParaRPr lang="en-US" altLang="zh-CN" sz="2400" b="1" dirty="0">
              <a:solidFill>
                <a:schemeClr val="tx1"/>
              </a:solidFill>
            </a:endParaRPr>
          </a:p>
          <a:p>
            <a:pPr lvl="1" eaLnBrk="1" hangingPunct="1">
              <a:lnSpc>
                <a:spcPct val="140000"/>
              </a:lnSpc>
            </a:pPr>
            <a:r>
              <a:rPr lang="zh-CN" altLang="en-US" sz="2400" b="1" dirty="0">
                <a:solidFill>
                  <a:schemeClr val="tx1"/>
                </a:solidFill>
              </a:rPr>
              <a:t>定义内置函数，并参与类型继承</a:t>
            </a:r>
            <a:endParaRPr lang="en-US" altLang="zh-CN" sz="2400" b="1" dirty="0">
              <a:solidFill>
                <a:schemeClr val="tx1"/>
              </a:solidFill>
            </a:endParaRPr>
          </a:p>
          <a:p>
            <a:pPr eaLnBrk="1" hangingPunct="1">
              <a:lnSpc>
                <a:spcPct val="140000"/>
              </a:lnSpc>
            </a:pPr>
            <a:r>
              <a:rPr lang="zh-CN" altLang="en-US" dirty="0">
                <a:solidFill>
                  <a:srgbClr val="FF0000"/>
                </a:solidFill>
              </a:rPr>
              <a:t>定义格式</a:t>
            </a:r>
          </a:p>
          <a:p>
            <a:pPr eaLnBrk="1" hangingPunct="1">
              <a:lnSpc>
                <a:spcPct val="140000"/>
              </a:lnSpc>
              <a:buFont typeface="Wingdings" pitchFamily="2" charset="2"/>
              <a:buNone/>
            </a:pPr>
            <a:r>
              <a:rPr lang="zh-CN" altLang="en-US" dirty="0">
                <a:solidFill>
                  <a:schemeClr val="tx1"/>
                </a:solidFill>
              </a:rPr>
              <a:t>　 </a:t>
            </a:r>
            <a:r>
              <a:rPr lang="en-US" altLang="zh-CN" dirty="0">
                <a:solidFill>
                  <a:schemeClr val="tx1"/>
                </a:solidFill>
              </a:rPr>
              <a:t>CREATE TYPE &lt;</a:t>
            </a:r>
            <a:r>
              <a:rPr lang="en-US" altLang="zh-CN" dirty="0" err="1">
                <a:solidFill>
                  <a:schemeClr val="tx1"/>
                </a:solidFill>
              </a:rPr>
              <a:t>type_name</a:t>
            </a:r>
            <a:r>
              <a:rPr lang="en-US" altLang="zh-CN" dirty="0">
                <a:solidFill>
                  <a:schemeClr val="tx1"/>
                </a:solidFill>
              </a:rPr>
              <a:t>&gt; (</a:t>
            </a:r>
          </a:p>
          <a:p>
            <a:pPr eaLnBrk="1" hangingPunct="1">
              <a:lnSpc>
                <a:spcPct val="140000"/>
              </a:lnSpc>
              <a:buFont typeface="Wingdings" pitchFamily="2" charset="2"/>
              <a:buNone/>
            </a:pPr>
            <a:r>
              <a:rPr lang="zh-CN" altLang="en-US" dirty="0">
                <a:solidFill>
                  <a:schemeClr val="tx1"/>
                </a:solidFill>
              </a:rPr>
              <a:t>　 		所有属性名及其类型说明，</a:t>
            </a:r>
          </a:p>
          <a:p>
            <a:pPr eaLnBrk="1" hangingPunct="1">
              <a:lnSpc>
                <a:spcPct val="140000"/>
              </a:lnSpc>
              <a:buFont typeface="Wingdings" pitchFamily="2" charset="2"/>
              <a:buNone/>
            </a:pPr>
            <a:r>
              <a:rPr lang="zh-CN" altLang="en-US" dirty="0">
                <a:solidFill>
                  <a:schemeClr val="tx1"/>
                </a:solidFill>
              </a:rPr>
              <a:t>　 		</a:t>
            </a:r>
            <a:r>
              <a:rPr lang="en-US" altLang="zh-CN" dirty="0">
                <a:solidFill>
                  <a:schemeClr val="tx1"/>
                </a:solidFill>
              </a:rPr>
              <a:t>[</a:t>
            </a:r>
            <a:r>
              <a:rPr lang="zh-CN" altLang="en-US" dirty="0">
                <a:solidFill>
                  <a:schemeClr val="tx1"/>
                </a:solidFill>
              </a:rPr>
              <a:t>定义该类型的等于</a:t>
            </a:r>
            <a:r>
              <a:rPr lang="en-US" altLang="zh-CN" dirty="0">
                <a:solidFill>
                  <a:schemeClr val="tx1"/>
                </a:solidFill>
              </a:rPr>
              <a:t>(=)</a:t>
            </a:r>
            <a:r>
              <a:rPr lang="zh-CN" altLang="en-US" dirty="0">
                <a:solidFill>
                  <a:schemeClr val="tx1"/>
                </a:solidFill>
              </a:rPr>
              <a:t>和小于</a:t>
            </a:r>
            <a:r>
              <a:rPr lang="en-US" altLang="zh-CN" dirty="0">
                <a:solidFill>
                  <a:schemeClr val="tx1"/>
                </a:solidFill>
              </a:rPr>
              <a:t>(&lt;) </a:t>
            </a:r>
            <a:r>
              <a:rPr lang="zh-CN" altLang="en-US" dirty="0">
                <a:solidFill>
                  <a:schemeClr val="tx1"/>
                </a:solidFill>
              </a:rPr>
              <a:t>函数，</a:t>
            </a:r>
            <a:r>
              <a:rPr lang="en-US" altLang="zh-CN" dirty="0">
                <a:solidFill>
                  <a:schemeClr val="tx1"/>
                </a:solidFill>
              </a:rPr>
              <a:t>]</a:t>
            </a:r>
          </a:p>
          <a:p>
            <a:pPr eaLnBrk="1" hangingPunct="1">
              <a:lnSpc>
                <a:spcPct val="140000"/>
              </a:lnSpc>
              <a:buFont typeface="Wingdings" pitchFamily="2" charset="2"/>
              <a:buNone/>
            </a:pPr>
            <a:r>
              <a:rPr lang="zh-CN" altLang="en-US" dirty="0">
                <a:solidFill>
                  <a:schemeClr val="tx1"/>
                </a:solidFill>
              </a:rPr>
              <a:t>　 		定义该类型其他函数</a:t>
            </a:r>
            <a:r>
              <a:rPr lang="en-US" altLang="zh-CN" dirty="0">
                <a:solidFill>
                  <a:schemeClr val="tx1"/>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251520" y="202630"/>
            <a:ext cx="7427168" cy="850106"/>
          </a:xfrm>
        </p:spPr>
        <p:txBody>
          <a:bodyPr>
            <a:normAutofit/>
          </a:bodyPr>
          <a:lstStyle/>
          <a:p>
            <a:pPr marL="457200" indent="-457200" eaLnBrk="1" hangingPunct="1">
              <a:buFont typeface="Wingdings" panose="05000000000000000000" pitchFamily="2" charset="2"/>
              <a:buChar char="n"/>
              <a:defRPr/>
            </a:pPr>
            <a:r>
              <a:rPr lang="zh-CN" altLang="en-US" sz="2800" dirty="0">
                <a:solidFill>
                  <a:srgbClr val="0000CC"/>
                </a:solidFill>
              </a:rPr>
              <a:t>定义子表和超表</a:t>
            </a:r>
            <a:endParaRPr lang="en-US" altLang="zh-CN" sz="2800" dirty="0">
              <a:solidFill>
                <a:srgbClr val="0000CC"/>
              </a:solidFill>
            </a:endParaRPr>
          </a:p>
        </p:txBody>
      </p:sp>
      <p:sp>
        <p:nvSpPr>
          <p:cNvPr id="599043" name="Rectangle 3"/>
          <p:cNvSpPr>
            <a:spLocks noGrp="1" noChangeArrowheads="1"/>
          </p:cNvSpPr>
          <p:nvPr>
            <p:ph type="body" idx="1"/>
          </p:nvPr>
        </p:nvSpPr>
        <p:spPr>
          <a:xfrm>
            <a:off x="395536" y="1052736"/>
            <a:ext cx="8280920" cy="5256584"/>
          </a:xfrm>
        </p:spPr>
        <p:txBody>
          <a:bodyPr>
            <a:noAutofit/>
          </a:bodyPr>
          <a:lstStyle/>
          <a:p>
            <a:pPr eaLnBrk="1" hangingPunct="1">
              <a:lnSpc>
                <a:spcPct val="130000"/>
              </a:lnSpc>
              <a:spcBef>
                <a:spcPts val="0"/>
              </a:spcBef>
              <a:buFont typeface="Wingdings" pitchFamily="2" charset="2"/>
              <a:buNone/>
              <a:defRPr/>
            </a:pPr>
            <a:r>
              <a:rPr lang="en-US" altLang="zh-CN" sz="2200" dirty="0">
                <a:solidFill>
                  <a:srgbClr val="FF0000"/>
                </a:solidFill>
              </a:rPr>
              <a:t>Create Row Type person	</a:t>
            </a:r>
            <a:endParaRPr lang="en-US" altLang="zh-CN" sz="2000" dirty="0">
              <a:solidFill>
                <a:schemeClr val="tx1"/>
              </a:solidFill>
            </a:endParaRPr>
          </a:p>
          <a:p>
            <a:pPr eaLnBrk="1" hangingPunct="1">
              <a:lnSpc>
                <a:spcPct val="130000"/>
              </a:lnSpc>
              <a:spcBef>
                <a:spcPts val="0"/>
              </a:spcBef>
              <a:buFont typeface="Wingdings" pitchFamily="2" charset="2"/>
              <a:buNone/>
              <a:defRPr/>
            </a:pPr>
            <a:r>
              <a:rPr lang="en-US" altLang="zh-CN" sz="2200" dirty="0">
                <a:solidFill>
                  <a:schemeClr val="tx1"/>
                </a:solidFill>
              </a:rPr>
              <a:t>    ( id INTEGER</a:t>
            </a:r>
            <a:r>
              <a:rPr lang="zh-CN" altLang="en-US" sz="2200" dirty="0">
                <a:solidFill>
                  <a:schemeClr val="tx1"/>
                </a:solidFill>
              </a:rPr>
              <a:t>，</a:t>
            </a:r>
          </a:p>
          <a:p>
            <a:pPr eaLnBrk="1" hangingPunct="1">
              <a:lnSpc>
                <a:spcPct val="130000"/>
              </a:lnSpc>
              <a:spcBef>
                <a:spcPts val="0"/>
              </a:spcBef>
              <a:buFont typeface="Wingdings" pitchFamily="2" charset="2"/>
              <a:buNone/>
              <a:defRPr/>
            </a:pPr>
            <a:r>
              <a:rPr lang="zh-CN" altLang="en-US" sz="2200" dirty="0">
                <a:solidFill>
                  <a:schemeClr val="tx1"/>
                </a:solidFill>
              </a:rPr>
              <a:t>      </a:t>
            </a:r>
            <a:r>
              <a:rPr lang="en-US" altLang="zh-CN" sz="2200" dirty="0">
                <a:solidFill>
                  <a:schemeClr val="tx1"/>
                </a:solidFill>
              </a:rPr>
              <a:t>name VARCHAR(20))</a:t>
            </a:r>
          </a:p>
          <a:p>
            <a:pPr eaLnBrk="1" hangingPunct="1">
              <a:lnSpc>
                <a:spcPct val="130000"/>
              </a:lnSpc>
              <a:spcBef>
                <a:spcPts val="0"/>
              </a:spcBef>
              <a:buFont typeface="Wingdings" pitchFamily="2" charset="2"/>
              <a:buNone/>
              <a:defRPr/>
            </a:pPr>
            <a:r>
              <a:rPr lang="en-US" altLang="zh-CN" sz="2200" dirty="0">
                <a:solidFill>
                  <a:schemeClr val="tx1"/>
                </a:solidFill>
              </a:rPr>
              <a:t>      NOT FINAL</a:t>
            </a:r>
            <a:r>
              <a:rPr lang="zh-CN" altLang="en-US" sz="2200" dirty="0">
                <a:solidFill>
                  <a:schemeClr val="tx1"/>
                </a:solidFill>
              </a:rPr>
              <a:t>；</a:t>
            </a:r>
            <a:endParaRPr lang="en-US" altLang="zh-CN" sz="2000" dirty="0">
              <a:solidFill>
                <a:schemeClr val="tx1"/>
              </a:solidFill>
            </a:endParaRPr>
          </a:p>
          <a:p>
            <a:pPr eaLnBrk="1" hangingPunct="1">
              <a:lnSpc>
                <a:spcPct val="130000"/>
              </a:lnSpc>
              <a:spcBef>
                <a:spcPts val="0"/>
              </a:spcBef>
              <a:buFont typeface="Wingdings" pitchFamily="2" charset="2"/>
              <a:buNone/>
              <a:defRPr/>
            </a:pPr>
            <a:r>
              <a:rPr lang="en-US" altLang="zh-CN" sz="2200" dirty="0">
                <a:solidFill>
                  <a:srgbClr val="FF0000"/>
                </a:solidFill>
              </a:rPr>
              <a:t>Create Row Type employee   </a:t>
            </a:r>
            <a:r>
              <a:rPr lang="en-US" altLang="zh-CN" sz="2000" dirty="0">
                <a:solidFill>
                  <a:srgbClr val="FF0000"/>
                </a:solidFill>
              </a:rPr>
              <a:t>  </a:t>
            </a:r>
            <a:endParaRPr lang="en-US" altLang="zh-CN" sz="2000" dirty="0">
              <a:solidFill>
                <a:schemeClr val="tx1"/>
              </a:solidFill>
            </a:endParaRPr>
          </a:p>
          <a:p>
            <a:pPr eaLnBrk="1" hangingPunct="1">
              <a:lnSpc>
                <a:spcPct val="130000"/>
              </a:lnSpc>
              <a:spcBef>
                <a:spcPts val="0"/>
              </a:spcBef>
              <a:buFont typeface="Wingdings" pitchFamily="2" charset="2"/>
              <a:buNone/>
              <a:defRPr/>
            </a:pPr>
            <a:r>
              <a:rPr lang="en-US" altLang="zh-CN" sz="2200" dirty="0">
                <a:solidFill>
                  <a:srgbClr val="0000CC"/>
                </a:solidFill>
              </a:rPr>
              <a:t>      UNDER person	</a:t>
            </a:r>
            <a:r>
              <a:rPr lang="en-US" altLang="zh-CN" sz="2200" dirty="0">
                <a:solidFill>
                  <a:schemeClr val="tx1"/>
                </a:solidFill>
              </a:rPr>
              <a:t>	</a:t>
            </a:r>
            <a:endParaRPr lang="en-US" altLang="zh-CN" sz="2000" dirty="0">
              <a:solidFill>
                <a:schemeClr val="tx1"/>
              </a:solidFill>
            </a:endParaRPr>
          </a:p>
          <a:p>
            <a:pPr eaLnBrk="1" hangingPunct="1">
              <a:lnSpc>
                <a:spcPct val="130000"/>
              </a:lnSpc>
              <a:spcBef>
                <a:spcPts val="0"/>
              </a:spcBef>
              <a:buFont typeface="Wingdings" pitchFamily="2" charset="2"/>
              <a:buNone/>
              <a:defRPr/>
            </a:pPr>
            <a:r>
              <a:rPr lang="en-US" altLang="zh-CN" sz="2200" dirty="0">
                <a:solidFill>
                  <a:schemeClr val="tx1"/>
                </a:solidFill>
              </a:rPr>
              <a:t>    ( salary INTEGER)	</a:t>
            </a:r>
            <a:endParaRPr lang="en-US" altLang="zh-CN" sz="2000" dirty="0">
              <a:solidFill>
                <a:schemeClr val="tx1"/>
              </a:solidFill>
            </a:endParaRPr>
          </a:p>
          <a:p>
            <a:pPr eaLnBrk="1" hangingPunct="1">
              <a:lnSpc>
                <a:spcPct val="130000"/>
              </a:lnSpc>
              <a:spcBef>
                <a:spcPts val="0"/>
              </a:spcBef>
              <a:buNone/>
              <a:defRPr/>
            </a:pPr>
            <a:r>
              <a:rPr lang="en-US" altLang="zh-CN" sz="2200" dirty="0">
                <a:solidFill>
                  <a:schemeClr val="tx1"/>
                </a:solidFill>
              </a:rPr>
              <a:t>      </a:t>
            </a:r>
            <a:r>
              <a:rPr lang="en-US" altLang="zh-CN" sz="2200" dirty="0">
                <a:solidFill>
                  <a:srgbClr val="3333FF"/>
                </a:solidFill>
                <a:ea typeface="宋体" pitchFamily="2" charset="-122"/>
              </a:rPr>
              <a:t> FINAL</a:t>
            </a:r>
            <a:r>
              <a:rPr lang="zh-CN" altLang="en-US" sz="2200" dirty="0">
                <a:ea typeface="宋体" pitchFamily="2" charset="-122"/>
              </a:rPr>
              <a:t>；</a:t>
            </a:r>
            <a:endParaRPr lang="en-US" altLang="zh-CN" sz="2200" dirty="0">
              <a:ea typeface="宋体" pitchFamily="2" charset="-122"/>
            </a:endParaRPr>
          </a:p>
          <a:p>
            <a:pPr eaLnBrk="1" hangingPunct="1">
              <a:lnSpc>
                <a:spcPct val="150000"/>
              </a:lnSpc>
              <a:buSzPct val="75000"/>
              <a:defRPr/>
            </a:pPr>
            <a:r>
              <a:rPr lang="en-US" altLang="zh-CN" sz="2200" dirty="0">
                <a:solidFill>
                  <a:srgbClr val="FF0000"/>
                </a:solidFill>
              </a:rPr>
              <a:t>Create Table </a:t>
            </a:r>
            <a:r>
              <a:rPr lang="en-US" altLang="zh-CN" sz="2200" dirty="0" err="1">
                <a:solidFill>
                  <a:srgbClr val="FF0000"/>
                </a:solidFill>
              </a:rPr>
              <a:t>person_table</a:t>
            </a:r>
            <a:r>
              <a:rPr lang="en-US" altLang="zh-CN" sz="2200" dirty="0">
                <a:solidFill>
                  <a:srgbClr val="FF0000"/>
                </a:solidFill>
              </a:rPr>
              <a:t> OF person;</a:t>
            </a:r>
          </a:p>
          <a:p>
            <a:pPr eaLnBrk="1" hangingPunct="1">
              <a:lnSpc>
                <a:spcPct val="150000"/>
              </a:lnSpc>
              <a:buSzPct val="75000"/>
              <a:defRPr/>
            </a:pPr>
            <a:r>
              <a:rPr lang="en-US" altLang="zh-CN" sz="2200" dirty="0">
                <a:solidFill>
                  <a:schemeClr val="tx1"/>
                </a:solidFill>
              </a:rPr>
              <a:t>CREATE Table </a:t>
            </a:r>
            <a:r>
              <a:rPr lang="en-US" altLang="zh-CN" sz="2200" dirty="0" err="1">
                <a:solidFill>
                  <a:srgbClr val="FF0000"/>
                </a:solidFill>
              </a:rPr>
              <a:t>employee_table</a:t>
            </a:r>
            <a:r>
              <a:rPr lang="en-US" altLang="zh-CN" sz="2200" dirty="0">
                <a:solidFill>
                  <a:schemeClr val="tx1"/>
                </a:solidFill>
              </a:rPr>
              <a:t> OF employee</a:t>
            </a:r>
          </a:p>
          <a:p>
            <a:pPr marL="0" indent="0" eaLnBrk="1" hangingPunct="1">
              <a:lnSpc>
                <a:spcPct val="150000"/>
              </a:lnSpc>
              <a:buSzPct val="75000"/>
              <a:buNone/>
              <a:defRPr/>
            </a:pPr>
            <a:r>
              <a:rPr lang="en-US" altLang="zh-CN" sz="2200" dirty="0">
                <a:solidFill>
                  <a:schemeClr val="tx1"/>
                </a:solidFill>
              </a:rPr>
              <a:t>         UNDER </a:t>
            </a:r>
            <a:r>
              <a:rPr lang="en-US" altLang="zh-CN" sz="2200" dirty="0" err="1">
                <a:solidFill>
                  <a:schemeClr val="tx1"/>
                </a:solidFill>
              </a:rPr>
              <a:t>person_table</a:t>
            </a:r>
            <a:r>
              <a:rPr lang="en-US" altLang="zh-CN" sz="2200" dirty="0">
                <a:solidFill>
                  <a:schemeClr val="tx1"/>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94841" y="419100"/>
            <a:ext cx="7849567" cy="777875"/>
          </a:xfrm>
        </p:spPr>
        <p:txBody>
          <a:bodyPr>
            <a:normAutofit/>
          </a:bodyPr>
          <a:lstStyle/>
          <a:p>
            <a:pPr eaLnBrk="1" hangingPunct="1">
              <a:defRPr/>
            </a:pPr>
            <a:r>
              <a:rPr lang="en-US" altLang="zh-CN" dirty="0">
                <a:solidFill>
                  <a:srgbClr val="0000CC"/>
                </a:solidFill>
              </a:rPr>
              <a:t>2</a:t>
            </a:r>
            <a:r>
              <a:rPr lang="zh-CN" altLang="en-US" dirty="0">
                <a:solidFill>
                  <a:srgbClr val="0000CC"/>
                </a:solidFill>
              </a:rPr>
              <a:t>、</a:t>
            </a:r>
            <a:r>
              <a:rPr lang="en-US" altLang="zh-CN" dirty="0">
                <a:solidFill>
                  <a:srgbClr val="0000CC"/>
                </a:solidFill>
              </a:rPr>
              <a:t>XML</a:t>
            </a:r>
            <a:r>
              <a:rPr lang="zh-CN" altLang="en-US" dirty="0">
                <a:solidFill>
                  <a:srgbClr val="0000CC"/>
                </a:solidFill>
              </a:rPr>
              <a:t>数据模型</a:t>
            </a:r>
          </a:p>
        </p:txBody>
      </p:sp>
      <p:sp>
        <p:nvSpPr>
          <p:cNvPr id="2" name="内容占位符 1"/>
          <p:cNvSpPr>
            <a:spLocks noGrp="1"/>
          </p:cNvSpPr>
          <p:nvPr>
            <p:ph sz="quarter" idx="1"/>
          </p:nvPr>
        </p:nvSpPr>
        <p:spPr>
          <a:xfrm>
            <a:off x="457200" y="1340768"/>
            <a:ext cx="8002588" cy="4873625"/>
          </a:xfrm>
        </p:spPr>
        <p:txBody>
          <a:bodyPr/>
          <a:lstStyle/>
          <a:p>
            <a:pPr marL="0" indent="0" eaLnBrk="1" hangingPunct="1">
              <a:lnSpc>
                <a:spcPct val="150000"/>
              </a:lnSpc>
              <a:buFont typeface="Wingdings" pitchFamily="2" charset="2"/>
              <a:buNone/>
              <a:defRPr/>
            </a:pPr>
            <a:r>
              <a:rPr lang="zh-CN" altLang="en-US" dirty="0">
                <a:solidFill>
                  <a:srgbClr val="C00000"/>
                </a:solidFill>
              </a:rPr>
              <a:t>（</a:t>
            </a:r>
            <a:r>
              <a:rPr lang="en-US" altLang="zh-CN" dirty="0">
                <a:solidFill>
                  <a:srgbClr val="C00000"/>
                </a:solidFill>
              </a:rPr>
              <a:t>1</a:t>
            </a:r>
            <a:r>
              <a:rPr lang="zh-CN" altLang="en-US" dirty="0">
                <a:solidFill>
                  <a:srgbClr val="C00000"/>
                </a:solidFill>
              </a:rPr>
              <a:t>）什么是</a:t>
            </a:r>
            <a:r>
              <a:rPr lang="en-US" altLang="zh-CN" dirty="0">
                <a:solidFill>
                  <a:srgbClr val="C00000"/>
                </a:solidFill>
              </a:rPr>
              <a:t>XML(</a:t>
            </a:r>
            <a:r>
              <a:rPr lang="en-US" altLang="zh-CN" dirty="0" err="1">
                <a:solidFill>
                  <a:srgbClr val="C00000"/>
                </a:solidFill>
              </a:rPr>
              <a:t>eXtended</a:t>
            </a:r>
            <a:r>
              <a:rPr lang="en-US" altLang="zh-CN" dirty="0">
                <a:solidFill>
                  <a:srgbClr val="C00000"/>
                </a:solidFill>
              </a:rPr>
              <a:t> Markup Language) </a:t>
            </a:r>
          </a:p>
          <a:p>
            <a:pPr eaLnBrk="1" hangingPunct="1">
              <a:lnSpc>
                <a:spcPct val="150000"/>
              </a:lnSpc>
              <a:defRPr/>
            </a:pPr>
            <a:r>
              <a:rPr lang="zh-CN" altLang="en-US" dirty="0">
                <a:solidFill>
                  <a:schemeClr val="tx1"/>
                </a:solidFill>
              </a:rPr>
              <a:t>可扩展的标记语言</a:t>
            </a:r>
          </a:p>
          <a:p>
            <a:pPr eaLnBrk="1" hangingPunct="1">
              <a:lnSpc>
                <a:spcPct val="150000"/>
              </a:lnSpc>
              <a:defRPr/>
            </a:pPr>
            <a:r>
              <a:rPr lang="zh-CN" altLang="en-US" dirty="0">
                <a:solidFill>
                  <a:schemeClr val="tx1"/>
                </a:solidFill>
              </a:rPr>
              <a:t>用户可以定义自己的标记，用来描述文档的结构</a:t>
            </a:r>
          </a:p>
          <a:p>
            <a:pPr eaLnBrk="1" hangingPunct="1">
              <a:lnSpc>
                <a:spcPct val="150000"/>
              </a:lnSpc>
              <a:defRPr/>
            </a:pPr>
            <a:r>
              <a:rPr lang="en-US" altLang="zh-CN" dirty="0">
                <a:solidFill>
                  <a:schemeClr val="tx1"/>
                </a:solidFill>
              </a:rPr>
              <a:t>W3C(World Wide Web Consortium)</a:t>
            </a:r>
            <a:r>
              <a:rPr lang="zh-CN" altLang="en-US" dirty="0">
                <a:solidFill>
                  <a:schemeClr val="tx1"/>
                </a:solidFill>
              </a:rPr>
              <a:t>在</a:t>
            </a:r>
            <a:r>
              <a:rPr lang="en-US" altLang="zh-CN" dirty="0">
                <a:solidFill>
                  <a:schemeClr val="tx1"/>
                </a:solidFill>
              </a:rPr>
              <a:t>1998</a:t>
            </a:r>
            <a:r>
              <a:rPr lang="zh-CN" altLang="en-US" dirty="0">
                <a:solidFill>
                  <a:schemeClr val="tx1"/>
                </a:solidFill>
              </a:rPr>
              <a:t>年制定的一项标准，用于网上数据交换 </a:t>
            </a:r>
          </a:p>
          <a:p>
            <a:pPr eaLnBrk="1" hangingPunct="1">
              <a:lnSpc>
                <a:spcPct val="150000"/>
              </a:lnSpc>
              <a:defRPr/>
            </a:pPr>
            <a:r>
              <a:rPr lang="zh-CN" altLang="en-US" dirty="0">
                <a:solidFill>
                  <a:schemeClr val="tx1"/>
                </a:solidFill>
              </a:rPr>
              <a:t>是标准通用标记语言</a:t>
            </a:r>
            <a:r>
              <a:rPr lang="en-US" altLang="zh-CN" dirty="0">
                <a:solidFill>
                  <a:schemeClr val="tx1"/>
                </a:solidFill>
              </a:rPr>
              <a:t>SGML</a:t>
            </a:r>
            <a:r>
              <a:rPr lang="zh-CN" altLang="en-US" dirty="0">
                <a:solidFill>
                  <a:schemeClr val="tx1"/>
                </a:solidFill>
              </a:rPr>
              <a:t>的一个子集  </a:t>
            </a:r>
          </a:p>
          <a:p>
            <a:pPr marL="0" indent="0" eaLnBrk="1" hangingPunct="1">
              <a:buFont typeface="Wingdings" pitchFamily="2" charset="2"/>
              <a:buNone/>
              <a:defRPr/>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type="body" idx="1"/>
          </p:nvPr>
        </p:nvSpPr>
        <p:spPr>
          <a:xfrm>
            <a:off x="323850" y="200025"/>
            <a:ext cx="7488238" cy="6542088"/>
          </a:xfrm>
        </p:spPr>
        <p:txBody>
          <a:bodyPr/>
          <a:lstStyle/>
          <a:p>
            <a:pPr marL="0" indent="0" eaLnBrk="1" hangingPunct="1">
              <a:buFont typeface="Wingdings" pitchFamily="2" charset="2"/>
              <a:buNone/>
              <a:defRPr/>
            </a:pPr>
            <a:r>
              <a:rPr lang="en-US" altLang="zh-CN" sz="2000" dirty="0"/>
              <a:t>&lt;?xml version="1.0" encoding="UTF-8"?&gt;</a:t>
            </a:r>
            <a:endParaRPr lang="zh-CN" altLang="en-US" sz="2000" dirty="0"/>
          </a:p>
          <a:p>
            <a:pPr eaLnBrk="1" hangingPunct="1">
              <a:spcBef>
                <a:spcPts val="0"/>
              </a:spcBef>
              <a:buFont typeface="Wingdings" pitchFamily="2" charset="2"/>
              <a:buNone/>
              <a:defRPr/>
            </a:pPr>
            <a:r>
              <a:rPr lang="en-US" altLang="zh-CN" sz="2000" dirty="0">
                <a:solidFill>
                  <a:srgbClr val="FF00FF"/>
                </a:solidFill>
                <a:ea typeface="宋体" pitchFamily="2" charset="-122"/>
              </a:rPr>
              <a:t>&lt;pub&gt;</a:t>
            </a:r>
          </a:p>
          <a:p>
            <a:pPr lvl="1" eaLnBrk="1" hangingPunct="1">
              <a:spcBef>
                <a:spcPts val="0"/>
              </a:spcBef>
              <a:buFont typeface="Wingdings" pitchFamily="2" charset="2"/>
              <a:buNone/>
              <a:defRPr/>
            </a:pPr>
            <a:r>
              <a:rPr lang="en-US" altLang="zh-CN" sz="2000" b="1" dirty="0">
                <a:ea typeface="宋体" pitchFamily="2" charset="-122"/>
              </a:rPr>
              <a:t> </a:t>
            </a:r>
            <a:r>
              <a:rPr lang="en-US" altLang="zh-CN" sz="2000" b="1" dirty="0">
                <a:solidFill>
                  <a:schemeClr val="tx2"/>
                </a:solidFill>
                <a:ea typeface="宋体" pitchFamily="2" charset="-122"/>
              </a:rPr>
              <a:t> &lt;library&gt;</a:t>
            </a:r>
            <a:r>
              <a:rPr lang="en-US" altLang="zh-CN" sz="2000" b="1" dirty="0">
                <a:ea typeface="宋体" pitchFamily="2" charset="-122"/>
              </a:rPr>
              <a:t>Beijing Library</a:t>
            </a:r>
            <a:r>
              <a:rPr lang="en-US" altLang="zh-CN" sz="2000" b="1" dirty="0">
                <a:solidFill>
                  <a:schemeClr val="tx2"/>
                </a:solidFill>
                <a:ea typeface="宋体" pitchFamily="2" charset="-122"/>
              </a:rPr>
              <a:t>&lt;/library&gt;</a:t>
            </a:r>
          </a:p>
          <a:p>
            <a:pPr lvl="1" eaLnBrk="1" hangingPunct="1">
              <a:spcBef>
                <a:spcPts val="0"/>
              </a:spcBef>
              <a:buFont typeface="Wingdings" pitchFamily="2" charset="2"/>
              <a:buNone/>
              <a:defRPr/>
            </a:pPr>
            <a:r>
              <a:rPr lang="en-US" altLang="zh-CN" sz="2000" b="1" dirty="0">
                <a:solidFill>
                  <a:srgbClr val="FF9900"/>
                </a:solidFill>
                <a:ea typeface="宋体" pitchFamily="2" charset="-122"/>
              </a:rPr>
              <a:t>  &lt;book year=“2000”&gt;</a:t>
            </a:r>
          </a:p>
          <a:p>
            <a:pPr lvl="1" eaLnBrk="1" hangingPunct="1">
              <a:spcBef>
                <a:spcPts val="0"/>
              </a:spcBef>
              <a:buFont typeface="Wingdings" pitchFamily="2" charset="2"/>
              <a:buNone/>
              <a:defRPr/>
            </a:pPr>
            <a:r>
              <a:rPr lang="en-US" altLang="zh-CN" sz="2000" b="1" dirty="0">
                <a:ea typeface="宋体" pitchFamily="2" charset="-122"/>
              </a:rPr>
              <a:t>         </a:t>
            </a:r>
            <a:r>
              <a:rPr lang="en-US" altLang="zh-CN" sz="2000" b="1" dirty="0">
                <a:solidFill>
                  <a:srgbClr val="65A927"/>
                </a:solidFill>
                <a:ea typeface="宋体" pitchFamily="2" charset="-122"/>
              </a:rPr>
              <a:t>&lt;title&gt;</a:t>
            </a:r>
            <a:r>
              <a:rPr lang="en-US" altLang="zh-CN" sz="2000" b="1" dirty="0">
                <a:ea typeface="宋体" pitchFamily="2" charset="-122"/>
              </a:rPr>
              <a:t>Database System Concepts</a:t>
            </a:r>
            <a:r>
              <a:rPr lang="en-US" altLang="zh-CN" sz="2000" b="1" dirty="0">
                <a:solidFill>
                  <a:srgbClr val="65A927"/>
                </a:solidFill>
                <a:ea typeface="宋体" pitchFamily="2" charset="-122"/>
              </a:rPr>
              <a:t>&lt;/title&gt;</a:t>
            </a:r>
          </a:p>
          <a:p>
            <a:pPr lvl="1" eaLnBrk="1" hangingPunct="1">
              <a:spcBef>
                <a:spcPts val="0"/>
              </a:spcBef>
              <a:buFont typeface="Wingdings" pitchFamily="2" charset="2"/>
              <a:buNone/>
              <a:defRPr/>
            </a:pPr>
            <a:r>
              <a:rPr lang="en-US" altLang="zh-CN" sz="2000" b="1" dirty="0">
                <a:ea typeface="宋体" pitchFamily="2" charset="-122"/>
              </a:rPr>
              <a:t>  		&lt;price&gt;26.50&lt;/price&gt;</a:t>
            </a:r>
          </a:p>
          <a:p>
            <a:pPr lvl="1" eaLnBrk="1" hangingPunct="1">
              <a:spcBef>
                <a:spcPts val="0"/>
              </a:spcBef>
              <a:buFont typeface="Wingdings" pitchFamily="2" charset="2"/>
              <a:buNone/>
              <a:defRPr/>
            </a:pPr>
            <a:r>
              <a:rPr lang="en-US" altLang="zh-CN" sz="2000" b="1" dirty="0">
                <a:ea typeface="宋体" pitchFamily="2" charset="-122"/>
              </a:rPr>
              <a:t>  		&lt;author id=“101”&gt;</a:t>
            </a:r>
          </a:p>
          <a:p>
            <a:pPr lvl="1" eaLnBrk="1" hangingPunct="1">
              <a:spcBef>
                <a:spcPts val="0"/>
              </a:spcBef>
              <a:buFont typeface="Wingdings" pitchFamily="2" charset="2"/>
              <a:buNone/>
              <a:defRPr/>
            </a:pPr>
            <a:r>
              <a:rPr lang="en-US" altLang="zh-CN" sz="2000" b="1" dirty="0">
                <a:ea typeface="宋体" pitchFamily="2" charset="-122"/>
              </a:rPr>
              <a:t> 		          &lt;name&gt;</a:t>
            </a:r>
            <a:r>
              <a:rPr lang="en-US" altLang="zh-CN" sz="2000" b="1" dirty="0" err="1">
                <a:ea typeface="宋体" pitchFamily="2" charset="-122"/>
              </a:rPr>
              <a:t>Kaily</a:t>
            </a:r>
            <a:r>
              <a:rPr lang="en-US" altLang="zh-CN" sz="2000" b="1" dirty="0">
                <a:ea typeface="宋体" pitchFamily="2" charset="-122"/>
              </a:rPr>
              <a:t> </a:t>
            </a:r>
            <a:r>
              <a:rPr lang="en-US" altLang="zh-CN" sz="2000" b="1" dirty="0" err="1">
                <a:ea typeface="宋体" pitchFamily="2" charset="-122"/>
              </a:rPr>
              <a:t>Jone</a:t>
            </a:r>
            <a:r>
              <a:rPr lang="en-US" altLang="zh-CN" sz="2000" b="1" dirty="0">
                <a:ea typeface="宋体" pitchFamily="2" charset="-122"/>
              </a:rPr>
              <a:t>&lt;/name&gt;  </a:t>
            </a:r>
          </a:p>
          <a:p>
            <a:pPr lvl="1" eaLnBrk="1" hangingPunct="1">
              <a:spcBef>
                <a:spcPts val="0"/>
              </a:spcBef>
              <a:buFont typeface="Wingdings" pitchFamily="2" charset="2"/>
              <a:buNone/>
              <a:defRPr/>
            </a:pPr>
            <a:r>
              <a:rPr lang="en-US" altLang="zh-CN" sz="2000" b="1" dirty="0">
                <a:ea typeface="宋体" pitchFamily="2" charset="-122"/>
              </a:rPr>
              <a:t>  		&lt;/author&gt;</a:t>
            </a:r>
          </a:p>
          <a:p>
            <a:pPr lvl="1" eaLnBrk="1" hangingPunct="1">
              <a:spcBef>
                <a:spcPts val="0"/>
              </a:spcBef>
              <a:buFont typeface="Wingdings" pitchFamily="2" charset="2"/>
              <a:buNone/>
              <a:defRPr/>
            </a:pPr>
            <a:r>
              <a:rPr lang="en-US" altLang="zh-CN" sz="2000" b="1" dirty="0">
                <a:ea typeface="宋体" pitchFamily="2" charset="-122"/>
              </a:rPr>
              <a:t>          &lt;author id=“102”&gt;</a:t>
            </a:r>
          </a:p>
          <a:p>
            <a:pPr lvl="1" eaLnBrk="1" hangingPunct="1">
              <a:spcBef>
                <a:spcPts val="0"/>
              </a:spcBef>
              <a:buFont typeface="Wingdings" pitchFamily="2" charset="2"/>
              <a:buNone/>
              <a:defRPr/>
            </a:pPr>
            <a:r>
              <a:rPr lang="en-US" altLang="zh-CN" sz="2000" b="1" dirty="0">
                <a:ea typeface="宋体" pitchFamily="2" charset="-122"/>
              </a:rPr>
              <a:t>                   &lt;name&gt;</a:t>
            </a:r>
            <a:r>
              <a:rPr lang="en-US" altLang="zh-CN" sz="2000" b="1" dirty="0" err="1">
                <a:ea typeface="宋体" pitchFamily="2" charset="-122"/>
              </a:rPr>
              <a:t>Silen</a:t>
            </a:r>
            <a:r>
              <a:rPr lang="en-US" altLang="zh-CN" sz="2000" b="1" dirty="0">
                <a:ea typeface="宋体" pitchFamily="2" charset="-122"/>
              </a:rPr>
              <a:t> Smith&lt;/name&gt;  </a:t>
            </a:r>
          </a:p>
          <a:p>
            <a:pPr lvl="1" eaLnBrk="1" hangingPunct="1">
              <a:spcBef>
                <a:spcPts val="0"/>
              </a:spcBef>
              <a:buFont typeface="Wingdings" pitchFamily="2" charset="2"/>
              <a:buNone/>
              <a:defRPr/>
            </a:pPr>
            <a:r>
              <a:rPr lang="en-US" altLang="zh-CN" sz="2000" b="1" dirty="0">
                <a:ea typeface="宋体" pitchFamily="2" charset="-122"/>
              </a:rPr>
              <a:t>	     &lt;/author&gt;</a:t>
            </a:r>
          </a:p>
          <a:p>
            <a:pPr lvl="1" eaLnBrk="1" hangingPunct="1">
              <a:spcBef>
                <a:spcPts val="0"/>
              </a:spcBef>
              <a:buFont typeface="Wingdings" pitchFamily="2" charset="2"/>
              <a:buNone/>
              <a:defRPr/>
            </a:pPr>
            <a:r>
              <a:rPr lang="en-US" altLang="zh-CN" sz="2000" b="1" dirty="0">
                <a:solidFill>
                  <a:srgbClr val="FF9900"/>
                </a:solidFill>
                <a:ea typeface="宋体" pitchFamily="2" charset="-122"/>
              </a:rPr>
              <a:t>  &lt;/book&gt;</a:t>
            </a:r>
          </a:p>
          <a:p>
            <a:pPr lvl="1" eaLnBrk="1" hangingPunct="1">
              <a:spcBef>
                <a:spcPts val="0"/>
              </a:spcBef>
              <a:buFont typeface="Wingdings" pitchFamily="2" charset="2"/>
              <a:buNone/>
              <a:defRPr/>
            </a:pPr>
            <a:r>
              <a:rPr lang="en-US" altLang="zh-CN" sz="2000" b="1" dirty="0">
                <a:solidFill>
                  <a:srgbClr val="FF9900"/>
                </a:solidFill>
                <a:ea typeface="宋体" pitchFamily="2" charset="-122"/>
              </a:rPr>
              <a:t>&lt;article </a:t>
            </a:r>
            <a:r>
              <a:rPr lang="en-US" altLang="zh-CN" sz="2000" b="1" dirty="0" err="1">
                <a:solidFill>
                  <a:srgbClr val="FF9900"/>
                </a:solidFill>
                <a:ea typeface="宋体" pitchFamily="2" charset="-122"/>
              </a:rPr>
              <a:t>editorID</a:t>
            </a:r>
            <a:r>
              <a:rPr lang="en-US" altLang="zh-CN" sz="2000" b="1" dirty="0">
                <a:solidFill>
                  <a:srgbClr val="FF9900"/>
                </a:solidFill>
                <a:ea typeface="宋体" pitchFamily="2" charset="-122"/>
              </a:rPr>
              <a:t>=“105”&gt;</a:t>
            </a:r>
          </a:p>
          <a:p>
            <a:pPr lvl="1" eaLnBrk="1" hangingPunct="1">
              <a:spcBef>
                <a:spcPts val="0"/>
              </a:spcBef>
              <a:buFont typeface="Wingdings" pitchFamily="2" charset="2"/>
              <a:buNone/>
              <a:defRPr/>
            </a:pPr>
            <a:r>
              <a:rPr lang="en-US" altLang="zh-CN" sz="2000" b="1" dirty="0">
                <a:ea typeface="宋体" pitchFamily="2" charset="-122"/>
              </a:rPr>
              <a:t>         &lt;title&gt;A Query language for XML&lt;/title&gt;</a:t>
            </a:r>
          </a:p>
          <a:p>
            <a:pPr lvl="1" eaLnBrk="1" hangingPunct="1">
              <a:spcBef>
                <a:spcPts val="0"/>
              </a:spcBef>
              <a:buFont typeface="Wingdings" pitchFamily="2" charset="2"/>
              <a:buNone/>
              <a:defRPr/>
            </a:pPr>
            <a:r>
              <a:rPr lang="en-US" altLang="zh-CN" sz="2000" b="1" dirty="0">
                <a:ea typeface="宋体" pitchFamily="2" charset="-122"/>
              </a:rPr>
              <a:t>    		&lt;price&gt;26.50&lt;/price&gt;</a:t>
            </a:r>
          </a:p>
          <a:p>
            <a:pPr lvl="1" eaLnBrk="1" hangingPunct="1">
              <a:spcBef>
                <a:spcPts val="0"/>
              </a:spcBef>
              <a:buFont typeface="Wingdings" pitchFamily="2" charset="2"/>
              <a:buNone/>
              <a:defRPr/>
            </a:pPr>
            <a:r>
              <a:rPr lang="en-US" altLang="zh-CN" sz="2000" b="1" dirty="0">
                <a:ea typeface="宋体" pitchFamily="2" charset="-122"/>
              </a:rPr>
              <a:t>    		&lt;author id=“104”&gt;</a:t>
            </a:r>
          </a:p>
          <a:p>
            <a:pPr lvl="1" eaLnBrk="1" hangingPunct="1">
              <a:spcBef>
                <a:spcPts val="0"/>
              </a:spcBef>
              <a:buFont typeface="Wingdings" pitchFamily="2" charset="2"/>
              <a:buNone/>
              <a:defRPr/>
            </a:pPr>
            <a:r>
              <a:rPr lang="en-US" altLang="zh-CN" sz="2000" b="1" dirty="0">
                <a:ea typeface="宋体" pitchFamily="2" charset="-122"/>
              </a:rPr>
              <a:t>        	         &lt;name&gt;</a:t>
            </a:r>
            <a:r>
              <a:rPr lang="en-US" altLang="zh-CN" sz="2000" b="1" dirty="0" err="1">
                <a:ea typeface="宋体" pitchFamily="2" charset="-122"/>
              </a:rPr>
              <a:t>Kaily</a:t>
            </a:r>
            <a:r>
              <a:rPr lang="en-US" altLang="zh-CN" sz="2000" b="1" dirty="0">
                <a:ea typeface="宋体" pitchFamily="2" charset="-122"/>
              </a:rPr>
              <a:t> </a:t>
            </a:r>
            <a:r>
              <a:rPr lang="en-US" altLang="zh-CN" sz="2000" b="1" dirty="0" err="1">
                <a:ea typeface="宋体" pitchFamily="2" charset="-122"/>
              </a:rPr>
              <a:t>Jone</a:t>
            </a:r>
            <a:r>
              <a:rPr lang="en-US" altLang="zh-CN" sz="2000" b="1" dirty="0">
                <a:ea typeface="宋体" pitchFamily="2" charset="-122"/>
              </a:rPr>
              <a:t>&lt;/name&gt;  </a:t>
            </a:r>
          </a:p>
          <a:p>
            <a:pPr lvl="1" eaLnBrk="1" hangingPunct="1">
              <a:spcBef>
                <a:spcPts val="0"/>
              </a:spcBef>
              <a:buFont typeface="Wingdings" pitchFamily="2" charset="2"/>
              <a:buNone/>
              <a:defRPr/>
            </a:pPr>
            <a:r>
              <a:rPr lang="en-US" altLang="zh-CN" sz="2000" b="1" dirty="0">
                <a:ea typeface="宋体" pitchFamily="2" charset="-122"/>
              </a:rPr>
              <a:t>          &lt;/author&gt;</a:t>
            </a:r>
          </a:p>
          <a:p>
            <a:pPr lvl="1" eaLnBrk="1" hangingPunct="1">
              <a:spcBef>
                <a:spcPts val="0"/>
              </a:spcBef>
              <a:buFont typeface="Wingdings" pitchFamily="2" charset="2"/>
              <a:buNone/>
              <a:defRPr/>
            </a:pPr>
            <a:r>
              <a:rPr lang="en-US" altLang="zh-CN" sz="2000" b="1" dirty="0">
                <a:ea typeface="宋体" pitchFamily="2" charset="-122"/>
              </a:rPr>
              <a:t>  </a:t>
            </a:r>
            <a:r>
              <a:rPr lang="en-US" altLang="zh-CN" sz="2000" b="1" dirty="0">
                <a:solidFill>
                  <a:srgbClr val="FF9900"/>
                </a:solidFill>
                <a:ea typeface="宋体" pitchFamily="2" charset="-122"/>
              </a:rPr>
              <a:t>&lt;/article&gt;</a:t>
            </a:r>
          </a:p>
          <a:p>
            <a:pPr eaLnBrk="1" hangingPunct="1">
              <a:spcBef>
                <a:spcPts val="0"/>
              </a:spcBef>
              <a:buFont typeface="Wingdings" pitchFamily="2" charset="2"/>
              <a:buNone/>
              <a:defRPr/>
            </a:pPr>
            <a:r>
              <a:rPr lang="en-US" altLang="zh-CN" sz="2000" dirty="0">
                <a:solidFill>
                  <a:srgbClr val="FF00FF"/>
                </a:solidFill>
                <a:ea typeface="宋体" pitchFamily="2" charset="-122"/>
              </a:rPr>
              <a:t>&lt;/pub&gt;</a:t>
            </a:r>
          </a:p>
          <a:p>
            <a:pPr eaLnBrk="1" hangingPunct="1">
              <a:spcBef>
                <a:spcPts val="0"/>
              </a:spcBef>
              <a:buFont typeface="Wingdings" pitchFamily="2" charset="2"/>
              <a:buNone/>
              <a:defRPr/>
            </a:pPr>
            <a:r>
              <a:rPr lang="en-US" altLang="zh-CN" sz="2000" dirty="0">
                <a:solidFill>
                  <a:srgbClr val="FF00FF"/>
                </a:solidFill>
                <a:ea typeface="宋体" pitchFamily="2" charset="-122"/>
              </a:rPr>
              <a:t>                                                  </a:t>
            </a:r>
            <a:endParaRPr lang="zh-CN" altLang="en-US" sz="2000" dirty="0">
              <a:ea typeface="宋体" pitchFamily="2" charset="-122"/>
            </a:endParaRPr>
          </a:p>
        </p:txBody>
      </p:sp>
      <p:sp>
        <p:nvSpPr>
          <p:cNvPr id="30723" name="Text Box 4"/>
          <p:cNvSpPr txBox="1">
            <a:spLocks noChangeArrowheads="1"/>
          </p:cNvSpPr>
          <p:nvPr/>
        </p:nvSpPr>
        <p:spPr bwMode="auto">
          <a:xfrm>
            <a:off x="6784975" y="1851025"/>
            <a:ext cx="18415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ts val="600"/>
              </a:spcBef>
              <a:buClr>
                <a:schemeClr val="accent1"/>
              </a:buClr>
              <a:buSzPct val="70000"/>
              <a:buFont typeface="Wingdings" pitchFamily="2" charset="2"/>
              <a:buChar char=""/>
              <a:defRPr sz="2400" b="1">
                <a:solidFill>
                  <a:srgbClr val="244583"/>
                </a:solidFill>
                <a:latin typeface="微软雅黑" pitchFamily="34" charset="-122"/>
                <a:ea typeface="微软雅黑" pitchFamily="34" charset="-122"/>
              </a:defRPr>
            </a:lvl1pPr>
            <a:lvl2pPr marL="639763" indent="-273050" eaLnBrk="0" hangingPunct="0">
              <a:spcBef>
                <a:spcPct val="20000"/>
              </a:spcBef>
              <a:buClr>
                <a:schemeClr val="accent1"/>
              </a:buClr>
              <a:buSzPct val="80000"/>
              <a:buFont typeface="Wingdings 2" pitchFamily="18" charset="2"/>
              <a:buChar char=""/>
              <a:defRPr sz="2100">
                <a:solidFill>
                  <a:srgbClr val="006600"/>
                </a:solidFill>
                <a:latin typeface="微软雅黑" pitchFamily="34" charset="-122"/>
                <a:ea typeface="微软雅黑" pitchFamily="34" charset="-122"/>
              </a:defRPr>
            </a:lvl2pPr>
            <a:lvl3pPr indent="-182563" eaLnBrk="0" hangingPunct="0">
              <a:spcBef>
                <a:spcPct val="20000"/>
              </a:spcBef>
              <a:buClr>
                <a:srgbClr val="E0752F"/>
              </a:buClr>
              <a:buSzPct val="60000"/>
              <a:buFont typeface="Wingdings" pitchFamily="2" charset="2"/>
              <a:buChar char=""/>
              <a:defRPr>
                <a:solidFill>
                  <a:schemeClr val="tx1"/>
                </a:solidFill>
                <a:latin typeface="微软雅黑" pitchFamily="34" charset="-122"/>
                <a:ea typeface="微软雅黑" pitchFamily="34" charset="-122"/>
              </a:defRPr>
            </a:lvl3pPr>
            <a:lvl4pPr marL="1187450" indent="-182563" eaLnBrk="0" hangingPunct="0">
              <a:spcBef>
                <a:spcPct val="20000"/>
              </a:spcBef>
              <a:buClr>
                <a:srgbClr val="FEC3AE"/>
              </a:buClr>
              <a:buSzPct val="60000"/>
              <a:buFont typeface="Wingdings" pitchFamily="2" charset="2"/>
              <a:buChar char=""/>
              <a:defRPr>
                <a:solidFill>
                  <a:schemeClr val="tx1"/>
                </a:solidFill>
                <a:latin typeface="微软雅黑" pitchFamily="34" charset="-122"/>
                <a:ea typeface="微软雅黑" pitchFamily="34" charset="-122"/>
              </a:defRPr>
            </a:lvl4pPr>
            <a:lvl5pPr marL="1462088" indent="-182563" eaLnBrk="0" hangingPunct="0">
              <a:spcBef>
                <a:spcPct val="20000"/>
              </a:spcBef>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5pPr>
            <a:lvl6pPr marL="19192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6pPr>
            <a:lvl7pPr marL="23764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7pPr>
            <a:lvl8pPr marL="28336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8pPr>
            <a:lvl9pPr marL="32908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9pPr>
          </a:lstStyle>
          <a:p>
            <a:pPr algn="ctr" eaLnBrk="1" hangingPunct="1">
              <a:spcBef>
                <a:spcPct val="0"/>
              </a:spcBef>
              <a:buClrTx/>
              <a:buSzTx/>
              <a:buFontTx/>
              <a:buNone/>
            </a:pPr>
            <a:endParaRPr kumimoji="0" lang="zh-CN" altLang="zh-CN" sz="1800" b="0">
              <a:solidFill>
                <a:schemeClr val="tx1"/>
              </a:solidFill>
              <a:latin typeface="Times New Roman" pitchFamily="18" charset="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457200" y="188913"/>
            <a:ext cx="7467600" cy="1143000"/>
          </a:xfrm>
        </p:spPr>
        <p:txBody>
          <a:bodyPr/>
          <a:lstStyle/>
          <a:p>
            <a:pPr eaLnBrk="1" hangingPunct="1">
              <a:defRPr/>
            </a:pPr>
            <a:r>
              <a:rPr lang="zh-CN" altLang="en-US" dirty="0"/>
              <a:t>（</a:t>
            </a:r>
            <a:r>
              <a:rPr lang="en-US" altLang="zh-CN" dirty="0"/>
              <a:t>2</a:t>
            </a:r>
            <a:r>
              <a:rPr lang="zh-CN" altLang="en-US" dirty="0"/>
              <a:t>）</a:t>
            </a:r>
            <a:r>
              <a:rPr lang="en-US" altLang="zh-CN" dirty="0"/>
              <a:t>XML</a:t>
            </a:r>
            <a:r>
              <a:rPr lang="zh-CN" altLang="en-US" dirty="0"/>
              <a:t>的元素和元素属性</a:t>
            </a:r>
          </a:p>
        </p:txBody>
      </p:sp>
      <p:sp>
        <p:nvSpPr>
          <p:cNvPr id="31747" name="Rectangle 3"/>
          <p:cNvSpPr>
            <a:spLocks noGrp="1" noChangeArrowheads="1"/>
          </p:cNvSpPr>
          <p:nvPr>
            <p:ph type="body" idx="1"/>
          </p:nvPr>
        </p:nvSpPr>
        <p:spPr>
          <a:xfrm>
            <a:off x="395288" y="1341438"/>
            <a:ext cx="8435975" cy="5183187"/>
          </a:xfrm>
        </p:spPr>
        <p:txBody>
          <a:bodyPr/>
          <a:lstStyle/>
          <a:p>
            <a:pPr eaLnBrk="1" hangingPunct="1"/>
            <a:r>
              <a:rPr lang="zh-CN" altLang="en-US" dirty="0"/>
              <a:t>元素</a:t>
            </a:r>
            <a:r>
              <a:rPr lang="en-US" altLang="zh-CN" dirty="0"/>
              <a:t>(element)</a:t>
            </a:r>
            <a:r>
              <a:rPr lang="zh-CN" altLang="en-US" dirty="0"/>
              <a:t>：是</a:t>
            </a:r>
            <a:r>
              <a:rPr lang="en-US" altLang="zh-CN" dirty="0"/>
              <a:t>XML</a:t>
            </a:r>
            <a:r>
              <a:rPr lang="zh-CN" altLang="en-US" dirty="0"/>
              <a:t>文档的主要组成部分</a:t>
            </a:r>
          </a:p>
          <a:p>
            <a:pPr lvl="1" eaLnBrk="1" hangingPunct="1">
              <a:lnSpc>
                <a:spcPct val="120000"/>
              </a:lnSpc>
            </a:pPr>
            <a:r>
              <a:rPr lang="zh-CN" altLang="en-US" dirty="0">
                <a:solidFill>
                  <a:schemeClr val="tx1"/>
                </a:solidFill>
              </a:rPr>
              <a:t>起始标记形式是</a:t>
            </a:r>
            <a:r>
              <a:rPr lang="en-US" altLang="zh-CN" dirty="0">
                <a:solidFill>
                  <a:schemeClr val="tx1"/>
                </a:solidFill>
              </a:rPr>
              <a:t>&lt;</a:t>
            </a:r>
            <a:r>
              <a:rPr lang="zh-CN" altLang="en-US" dirty="0">
                <a:solidFill>
                  <a:schemeClr val="tx1"/>
                </a:solidFill>
              </a:rPr>
              <a:t>标记名</a:t>
            </a:r>
            <a:r>
              <a:rPr lang="en-US" altLang="zh-CN" dirty="0">
                <a:solidFill>
                  <a:schemeClr val="tx1"/>
                </a:solidFill>
              </a:rPr>
              <a:t>&gt;</a:t>
            </a:r>
            <a:r>
              <a:rPr lang="zh-CN" altLang="en-US" dirty="0">
                <a:solidFill>
                  <a:schemeClr val="tx1"/>
                </a:solidFill>
              </a:rPr>
              <a:t>，终止标记形式是</a:t>
            </a:r>
            <a:r>
              <a:rPr lang="en-US" altLang="zh-CN" dirty="0">
                <a:solidFill>
                  <a:schemeClr val="tx1"/>
                </a:solidFill>
              </a:rPr>
              <a:t>&lt;/</a:t>
            </a:r>
            <a:r>
              <a:rPr lang="zh-CN" altLang="en-US" dirty="0">
                <a:solidFill>
                  <a:schemeClr val="tx1"/>
                </a:solidFill>
              </a:rPr>
              <a:t>标记名</a:t>
            </a:r>
            <a:r>
              <a:rPr lang="en-US" altLang="zh-CN" dirty="0">
                <a:solidFill>
                  <a:schemeClr val="tx1"/>
                </a:solidFill>
              </a:rPr>
              <a:t>&gt;</a:t>
            </a:r>
          </a:p>
          <a:p>
            <a:pPr lvl="1" eaLnBrk="1" hangingPunct="1">
              <a:lnSpc>
                <a:spcPct val="120000"/>
              </a:lnSpc>
            </a:pPr>
            <a:r>
              <a:rPr lang="zh-CN" altLang="en-US" dirty="0">
                <a:solidFill>
                  <a:schemeClr val="tx1"/>
                </a:solidFill>
              </a:rPr>
              <a:t>允许嵌套</a:t>
            </a:r>
          </a:p>
          <a:p>
            <a:pPr lvl="1" eaLnBrk="1" hangingPunct="1">
              <a:lnSpc>
                <a:spcPct val="120000"/>
              </a:lnSpc>
            </a:pPr>
            <a:r>
              <a:rPr lang="zh-CN" altLang="en-US" dirty="0">
                <a:solidFill>
                  <a:schemeClr val="tx1"/>
                </a:solidFill>
              </a:rPr>
              <a:t>有且只有一个根元素</a:t>
            </a:r>
            <a:endParaRPr lang="en-US" altLang="zh-CN" dirty="0">
              <a:solidFill>
                <a:schemeClr val="tx1"/>
              </a:solidFill>
            </a:endParaRPr>
          </a:p>
          <a:p>
            <a:pPr lvl="1" eaLnBrk="1" hangingPunct="1">
              <a:lnSpc>
                <a:spcPct val="120000"/>
              </a:lnSpc>
            </a:pPr>
            <a:r>
              <a:rPr lang="zh-CN" altLang="en-US" dirty="0">
                <a:solidFill>
                  <a:schemeClr val="tx1"/>
                </a:solidFill>
              </a:rPr>
              <a:t>例：</a:t>
            </a:r>
            <a:r>
              <a:rPr lang="en-US" altLang="zh-CN" sz="2400" dirty="0">
                <a:solidFill>
                  <a:schemeClr val="tx1"/>
                </a:solidFill>
              </a:rPr>
              <a:t>&lt;library&gt;Beijing Library&lt;/library&gt;</a:t>
            </a:r>
            <a:endParaRPr lang="en-US" altLang="zh-CN" dirty="0">
              <a:solidFill>
                <a:schemeClr val="tx1"/>
              </a:solidFill>
            </a:endParaRPr>
          </a:p>
          <a:p>
            <a:pPr eaLnBrk="1" hangingPunct="1">
              <a:lnSpc>
                <a:spcPct val="160000"/>
              </a:lnSpc>
            </a:pPr>
            <a:r>
              <a:rPr lang="zh-CN" altLang="en-US" dirty="0"/>
              <a:t>元素属性：描述元素的有关信息</a:t>
            </a:r>
          </a:p>
          <a:p>
            <a:pPr lvl="1" eaLnBrk="1" hangingPunct="1">
              <a:lnSpc>
                <a:spcPct val="120000"/>
              </a:lnSpc>
            </a:pPr>
            <a:r>
              <a:rPr lang="zh-CN" altLang="en-US" dirty="0">
                <a:solidFill>
                  <a:schemeClr val="tx1"/>
                </a:solidFill>
              </a:rPr>
              <a:t>格式为：</a:t>
            </a:r>
            <a:r>
              <a:rPr lang="en-US" altLang="zh-CN" dirty="0">
                <a:solidFill>
                  <a:schemeClr val="tx1"/>
                </a:solidFill>
              </a:rPr>
              <a:t>&lt;</a:t>
            </a:r>
            <a:r>
              <a:rPr lang="zh-CN" altLang="en-US" dirty="0">
                <a:solidFill>
                  <a:schemeClr val="tx1"/>
                </a:solidFill>
              </a:rPr>
              <a:t>元素名 属性名</a:t>
            </a:r>
            <a:r>
              <a:rPr lang="en-US" altLang="zh-CN" dirty="0">
                <a:solidFill>
                  <a:schemeClr val="tx1"/>
                </a:solidFill>
              </a:rPr>
              <a:t>=“</a:t>
            </a:r>
            <a:r>
              <a:rPr lang="zh-CN" altLang="en-US" dirty="0">
                <a:solidFill>
                  <a:schemeClr val="tx1"/>
                </a:solidFill>
              </a:rPr>
              <a:t>属性值”</a:t>
            </a:r>
            <a:r>
              <a:rPr lang="en-US" altLang="zh-CN" dirty="0">
                <a:solidFill>
                  <a:schemeClr val="tx1"/>
                </a:solidFill>
              </a:rPr>
              <a:t>&gt;</a:t>
            </a:r>
          </a:p>
          <a:p>
            <a:pPr lvl="1" eaLnBrk="1" hangingPunct="1">
              <a:lnSpc>
                <a:spcPct val="120000"/>
              </a:lnSpc>
            </a:pPr>
            <a:r>
              <a:rPr lang="zh-CN" altLang="en-US" dirty="0">
                <a:solidFill>
                  <a:schemeClr val="tx1"/>
                </a:solidFill>
              </a:rPr>
              <a:t>如</a:t>
            </a:r>
            <a:r>
              <a:rPr lang="en-US" altLang="zh-CN" dirty="0">
                <a:solidFill>
                  <a:schemeClr val="tx1"/>
                </a:solidFill>
              </a:rPr>
              <a:t>&lt;book year=“2000”&gt;</a:t>
            </a:r>
            <a:r>
              <a:rPr lang="zh-CN" altLang="en-US" dirty="0">
                <a:solidFill>
                  <a:schemeClr val="tx1"/>
                </a:solidFill>
              </a:rPr>
              <a:t>。</a:t>
            </a:r>
          </a:p>
          <a:p>
            <a:pPr lvl="1" eaLnBrk="1" hangingPunct="1">
              <a:lnSpc>
                <a:spcPct val="120000"/>
              </a:lnSpc>
            </a:pPr>
            <a:r>
              <a:rPr lang="zh-CN" altLang="en-US" dirty="0">
                <a:solidFill>
                  <a:schemeClr val="tx1"/>
                </a:solidFill>
              </a:rPr>
              <a:t>属性值必须出现在单引号或双引号中</a:t>
            </a:r>
          </a:p>
          <a:p>
            <a:pPr lvl="1" eaLnBrk="1" hangingPunct="1">
              <a:lnSpc>
                <a:spcPct val="120000"/>
              </a:lnSpc>
            </a:pPr>
            <a:r>
              <a:rPr lang="zh-CN" altLang="en-US" dirty="0">
                <a:solidFill>
                  <a:schemeClr val="tx1"/>
                </a:solidFill>
              </a:rPr>
              <a:t>一个元素可以有多个属性，每个属性取不同的属性</a:t>
            </a:r>
            <a:r>
              <a:rPr lang="zh-CN" altLang="en-US" dirty="0"/>
              <a:t>名 </a:t>
            </a:r>
            <a:endParaRPr lang="en-US" altLang="zh-CN" dirty="0"/>
          </a:p>
          <a:p>
            <a:pPr lvl="1" eaLnBrk="1" hangingPunct="1">
              <a:lnSpc>
                <a:spcPct val="120000"/>
              </a:lnSpc>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1412776"/>
            <a:ext cx="8353425" cy="4183063"/>
          </a:xfrm>
          <a:prstGeom prst="rect">
            <a:avLst/>
          </a:prstGeom>
        </p:spPr>
        <p:txBody>
          <a:bodyPr>
            <a:normAutofit/>
          </a:bodyPr>
          <a:lstStyle>
            <a:lvl1pPr marL="365760" indent="-256032" algn="l" rtl="0" eaLnBrk="1" latinLnBrk="0" hangingPunct="1">
              <a:lnSpc>
                <a:spcPct val="150000"/>
              </a:lnSpc>
              <a:spcBef>
                <a:spcPts val="400"/>
              </a:spcBef>
              <a:spcAft>
                <a:spcPts val="0"/>
              </a:spcAft>
              <a:buClr>
                <a:schemeClr val="accent1"/>
              </a:buClr>
              <a:buSzPct val="68000"/>
              <a:buFont typeface="Wingdings 3"/>
              <a:buChar char=""/>
              <a:defRPr kumimoji="0" sz="2400" b="1" kern="1200">
                <a:solidFill>
                  <a:srgbClr val="000099"/>
                </a:solidFill>
                <a:latin typeface="微软雅黑" panose="020B0503020204020204" pitchFamily="34" charset="-122"/>
                <a:ea typeface="微软雅黑" panose="020B0503020204020204" pitchFamily="34" charset="-122"/>
                <a:cs typeface="+mn-cs"/>
              </a:defRPr>
            </a:lvl1pPr>
            <a:lvl2pPr marL="621792" indent="-228600" algn="l" rtl="0" eaLnBrk="1" latinLnBrk="0" hangingPunct="1">
              <a:lnSpc>
                <a:spcPct val="150000"/>
              </a:lnSpc>
              <a:spcBef>
                <a:spcPts val="324"/>
              </a:spcBef>
              <a:buClr>
                <a:schemeClr val="accent1"/>
              </a:buClr>
              <a:buFont typeface="Verdana"/>
              <a:buChar char="◦"/>
              <a:defRPr kumimoji="0" sz="2300" kern="1200">
                <a:solidFill>
                  <a:schemeClr val="tx1"/>
                </a:solidFill>
                <a:latin typeface="微软雅黑" panose="020B0503020204020204" pitchFamily="34" charset="-122"/>
                <a:ea typeface="微软雅黑" panose="020B0503020204020204" pitchFamily="34" charset="-122"/>
                <a:cs typeface="+mn-cs"/>
              </a:defRPr>
            </a:lvl2pPr>
            <a:lvl3pPr marL="859536" indent="-228600" algn="l" rtl="0" eaLnBrk="1" latinLnBrk="0" hangingPunct="1">
              <a:lnSpc>
                <a:spcPct val="150000"/>
              </a:lnSpc>
              <a:spcBef>
                <a:spcPts val="350"/>
              </a:spcBef>
              <a:buClr>
                <a:schemeClr val="accent2"/>
              </a:buClr>
              <a:buSzPct val="10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3pPr>
            <a:lvl4pPr marL="1143000" indent="-228600" algn="l" rtl="0" eaLnBrk="1" latinLnBrk="0" hangingPunct="1">
              <a:lnSpc>
                <a:spcPct val="150000"/>
              </a:lnSpc>
              <a:spcBef>
                <a:spcPts val="350"/>
              </a:spcBef>
              <a:buClr>
                <a:schemeClr val="accent2"/>
              </a:buClr>
              <a:buFont typeface="Wingdings 2"/>
              <a:buChar char=""/>
              <a:defRPr kumimoji="0" sz="1900" kern="1200">
                <a:solidFill>
                  <a:schemeClr val="tx1"/>
                </a:solidFill>
                <a:latin typeface="微软雅黑" panose="020B0503020204020204" pitchFamily="34" charset="-122"/>
                <a:ea typeface="微软雅黑" panose="020B0503020204020204" pitchFamily="34" charset="-122"/>
                <a:cs typeface="+mn-cs"/>
              </a:defRPr>
            </a:lvl4pPr>
            <a:lvl5pPr marL="1371600" indent="-228600" algn="l" rtl="0" eaLnBrk="1" latinLnBrk="0" hangingPunct="1">
              <a:lnSpc>
                <a:spcPct val="150000"/>
              </a:lnSpc>
              <a:spcBef>
                <a:spcPts val="350"/>
              </a:spcBef>
              <a:buClr>
                <a:schemeClr val="accent2"/>
              </a:buClr>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ct val="20000"/>
              </a:spcBef>
              <a:defRPr/>
            </a:pPr>
            <a:r>
              <a:rPr lang="zh-CN" altLang="en-US" dirty="0"/>
              <a:t>文档类型定义</a:t>
            </a:r>
            <a:r>
              <a:rPr lang="en-US" altLang="zh-CN" dirty="0"/>
              <a:t>(Document Type Definition</a:t>
            </a:r>
            <a:r>
              <a:rPr lang="zh-CN" altLang="en-US" dirty="0"/>
              <a:t>，</a:t>
            </a:r>
            <a:r>
              <a:rPr lang="en-US" altLang="zh-CN" dirty="0"/>
              <a:t>DTD</a:t>
            </a:r>
            <a:r>
              <a:rPr lang="zh-CN" altLang="en-US" dirty="0"/>
              <a:t>）：</a:t>
            </a:r>
            <a:r>
              <a:rPr lang="zh-CN" altLang="en-US" b="0" dirty="0">
                <a:solidFill>
                  <a:schemeClr val="tx1"/>
                </a:solidFill>
              </a:rPr>
              <a:t>为</a:t>
            </a:r>
            <a:r>
              <a:rPr lang="en-US" altLang="zh-CN" b="0" dirty="0">
                <a:solidFill>
                  <a:schemeClr val="tx1"/>
                </a:solidFill>
              </a:rPr>
              <a:t>XML</a:t>
            </a:r>
            <a:r>
              <a:rPr lang="zh-CN" altLang="en-US" b="0" dirty="0">
                <a:solidFill>
                  <a:schemeClr val="tx1"/>
                </a:solidFill>
              </a:rPr>
              <a:t>文档的编写者和处理者提供了共同遵循的原则，使得与文档相关的各种工作有了统一的标准。</a:t>
            </a:r>
            <a:endParaRPr lang="en-US" altLang="zh-CN" dirty="0">
              <a:solidFill>
                <a:schemeClr val="tx1"/>
              </a:solidFill>
            </a:endParaRPr>
          </a:p>
          <a:p>
            <a:pPr marL="342900" indent="-342900" fontAlgn="auto">
              <a:defRPr/>
            </a:pPr>
            <a:r>
              <a:rPr lang="en-US" altLang="zh-CN" dirty="0"/>
              <a:t>XML</a:t>
            </a:r>
            <a:r>
              <a:rPr lang="zh-CN" altLang="en-US" dirty="0"/>
              <a:t>解释器：</a:t>
            </a:r>
            <a:r>
              <a:rPr lang="zh-CN" altLang="en-US" b="0" dirty="0">
                <a:solidFill>
                  <a:schemeClr val="tx1"/>
                </a:solidFill>
              </a:rPr>
              <a:t>根据</a:t>
            </a:r>
            <a:r>
              <a:rPr lang="en-US" altLang="zh-CN" b="0" dirty="0">
                <a:solidFill>
                  <a:schemeClr val="tx1"/>
                </a:solidFill>
              </a:rPr>
              <a:t>DTD</a:t>
            </a:r>
            <a:r>
              <a:rPr lang="zh-CN" altLang="en-US" b="0" dirty="0">
                <a:solidFill>
                  <a:schemeClr val="tx1"/>
                </a:solidFill>
              </a:rPr>
              <a:t>的描述来分析</a:t>
            </a:r>
            <a:r>
              <a:rPr lang="en-US" altLang="zh-CN" b="0" dirty="0">
                <a:solidFill>
                  <a:schemeClr val="tx1"/>
                </a:solidFill>
              </a:rPr>
              <a:t>XML</a:t>
            </a:r>
            <a:r>
              <a:rPr lang="zh-CN" altLang="en-US" b="0" dirty="0">
                <a:solidFill>
                  <a:schemeClr val="tx1"/>
                </a:solidFill>
              </a:rPr>
              <a:t>文档，检测</a:t>
            </a:r>
            <a:r>
              <a:rPr lang="en-US" altLang="zh-CN" b="0" dirty="0">
                <a:solidFill>
                  <a:schemeClr val="tx1"/>
                </a:solidFill>
              </a:rPr>
              <a:t>XML</a:t>
            </a:r>
            <a:r>
              <a:rPr lang="zh-CN" altLang="en-US" b="0" dirty="0">
                <a:solidFill>
                  <a:schemeClr val="tx1"/>
                </a:solidFill>
              </a:rPr>
              <a:t>文档的结构是否正确，从而检验文档的有效性。</a:t>
            </a:r>
            <a:endParaRPr lang="en-US" altLang="zh-CN" b="0" dirty="0">
              <a:solidFill>
                <a:schemeClr val="tx1"/>
              </a:solidFill>
            </a:endParaRPr>
          </a:p>
          <a:p>
            <a:pPr marL="342900" indent="-342900" fontAlgn="auto">
              <a:defRPr/>
            </a:pPr>
            <a:r>
              <a:rPr lang="zh-CN" altLang="en-US" dirty="0"/>
              <a:t>应用程序：</a:t>
            </a:r>
            <a:r>
              <a:rPr lang="zh-CN" altLang="en-US" b="0" dirty="0">
                <a:solidFill>
                  <a:schemeClr val="tx1"/>
                </a:solidFill>
              </a:rPr>
              <a:t>根据</a:t>
            </a:r>
            <a:r>
              <a:rPr lang="en-US" altLang="zh-CN" b="0" dirty="0">
                <a:solidFill>
                  <a:schemeClr val="tx1"/>
                </a:solidFill>
              </a:rPr>
              <a:t>DTD</a:t>
            </a:r>
            <a:r>
              <a:rPr lang="zh-CN" altLang="en-US" b="0" dirty="0">
                <a:solidFill>
                  <a:schemeClr val="tx1"/>
                </a:solidFill>
              </a:rPr>
              <a:t>的描述来识别和处理文档中的数据。</a:t>
            </a:r>
            <a:endParaRPr lang="en-US" altLang="zh-CN" b="0" dirty="0">
              <a:solidFill>
                <a:schemeClr val="tx1"/>
              </a:solidFill>
            </a:endParaRPr>
          </a:p>
        </p:txBody>
      </p:sp>
      <p:sp>
        <p:nvSpPr>
          <p:cNvPr id="5" name="标题 2"/>
          <p:cNvSpPr>
            <a:spLocks noGrp="1"/>
          </p:cNvSpPr>
          <p:nvPr>
            <p:ph type="title"/>
          </p:nvPr>
        </p:nvSpPr>
        <p:spPr>
          <a:xfrm>
            <a:off x="250825" y="490538"/>
            <a:ext cx="8229600" cy="777875"/>
          </a:xfrm>
        </p:spPr>
        <p:txBody>
          <a:bodyPr>
            <a:noAutofit/>
          </a:bodyPr>
          <a:lstStyle/>
          <a:p>
            <a:pPr eaLnBrk="1" hangingPunct="1">
              <a:defRPr/>
            </a:pPr>
            <a:r>
              <a:rPr lang="zh-CN" altLang="en-US" dirty="0"/>
              <a:t>（</a:t>
            </a:r>
            <a:r>
              <a:rPr lang="en-US" altLang="zh-CN" dirty="0"/>
              <a:t>3</a:t>
            </a:r>
            <a:r>
              <a:rPr lang="zh-CN" altLang="en-US" dirty="0"/>
              <a:t>）文档类型定义</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23528" y="116632"/>
            <a:ext cx="7467600" cy="1143000"/>
          </a:xfrm>
        </p:spPr>
        <p:txBody>
          <a:bodyPr/>
          <a:lstStyle/>
          <a:p>
            <a:pPr eaLnBrk="1" hangingPunct="1">
              <a:defRPr/>
            </a:pPr>
            <a:r>
              <a:rPr lang="zh-CN" altLang="en-US" dirty="0"/>
              <a:t>（</a:t>
            </a:r>
            <a:r>
              <a:rPr lang="en-US" altLang="zh-CN" dirty="0"/>
              <a:t>4</a:t>
            </a:r>
            <a:r>
              <a:rPr lang="zh-CN" altLang="en-US" dirty="0"/>
              <a:t>）</a:t>
            </a:r>
            <a:r>
              <a:rPr lang="en-US" altLang="zh-CN" dirty="0"/>
              <a:t>XML</a:t>
            </a:r>
            <a:r>
              <a:rPr lang="zh-CN" altLang="en-US" dirty="0"/>
              <a:t>数据模型</a:t>
            </a:r>
          </a:p>
        </p:txBody>
      </p:sp>
      <p:sp>
        <p:nvSpPr>
          <p:cNvPr id="33795" name="Rectangle 3"/>
          <p:cNvSpPr>
            <a:spLocks noGrp="1" noChangeArrowheads="1"/>
          </p:cNvSpPr>
          <p:nvPr>
            <p:ph type="body" idx="1"/>
          </p:nvPr>
        </p:nvSpPr>
        <p:spPr>
          <a:xfrm>
            <a:off x="250825" y="1182862"/>
            <a:ext cx="8229600" cy="520700"/>
          </a:xfrm>
        </p:spPr>
        <p:txBody>
          <a:bodyPr/>
          <a:lstStyle/>
          <a:p>
            <a:pPr eaLnBrk="1" hangingPunct="1"/>
            <a:r>
              <a:rPr lang="en-US" altLang="zh-CN" dirty="0"/>
              <a:t>XML</a:t>
            </a:r>
            <a:r>
              <a:rPr lang="zh-CN" altLang="en-US" dirty="0"/>
              <a:t>数据是自描述的、不规则的，可以用图模型来表示 </a:t>
            </a:r>
          </a:p>
        </p:txBody>
      </p:sp>
      <p:pic>
        <p:nvPicPr>
          <p:cNvPr id="33796" name="Picture 4" descr="图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1830562"/>
            <a:ext cx="792162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Line 6"/>
          <p:cNvSpPr>
            <a:spLocks noChangeShapeType="1"/>
          </p:cNvSpPr>
          <p:nvPr/>
        </p:nvSpPr>
        <p:spPr bwMode="auto">
          <a:xfrm flipH="1">
            <a:off x="4643438" y="2551287"/>
            <a:ext cx="1008062" cy="28733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8" name="Line 7"/>
          <p:cNvSpPr>
            <a:spLocks noChangeShapeType="1"/>
          </p:cNvSpPr>
          <p:nvPr/>
        </p:nvSpPr>
        <p:spPr bwMode="auto">
          <a:xfrm flipH="1">
            <a:off x="6804025" y="3127549"/>
            <a:ext cx="503238" cy="28733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9" name="Line 8"/>
          <p:cNvSpPr>
            <a:spLocks noChangeShapeType="1"/>
          </p:cNvSpPr>
          <p:nvPr/>
        </p:nvSpPr>
        <p:spPr bwMode="auto">
          <a:xfrm flipH="1">
            <a:off x="7594600" y="5504037"/>
            <a:ext cx="865188" cy="790575"/>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Rectangle 9"/>
          <p:cNvSpPr>
            <a:spLocks noChangeArrowheads="1"/>
          </p:cNvSpPr>
          <p:nvPr/>
        </p:nvSpPr>
        <p:spPr bwMode="auto">
          <a:xfrm>
            <a:off x="5435600" y="2119487"/>
            <a:ext cx="17287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spcBef>
                <a:spcPts val="600"/>
              </a:spcBef>
              <a:buClr>
                <a:schemeClr val="accent1"/>
              </a:buClr>
              <a:buSzPct val="70000"/>
              <a:buFont typeface="Wingdings" pitchFamily="2" charset="2"/>
              <a:buChar char=""/>
              <a:defRPr sz="2400" b="1">
                <a:solidFill>
                  <a:srgbClr val="244583"/>
                </a:solidFill>
                <a:latin typeface="微软雅黑" pitchFamily="34" charset="-122"/>
                <a:ea typeface="微软雅黑" pitchFamily="34" charset="-122"/>
              </a:defRPr>
            </a:lvl1pPr>
            <a:lvl2pPr marL="639763" indent="-273050" eaLnBrk="0" hangingPunct="0">
              <a:spcBef>
                <a:spcPct val="20000"/>
              </a:spcBef>
              <a:buClr>
                <a:schemeClr val="accent1"/>
              </a:buClr>
              <a:buSzPct val="80000"/>
              <a:buFont typeface="Wingdings 2" pitchFamily="18" charset="2"/>
              <a:buChar char=""/>
              <a:defRPr sz="2100">
                <a:solidFill>
                  <a:srgbClr val="006600"/>
                </a:solidFill>
                <a:latin typeface="微软雅黑" pitchFamily="34" charset="-122"/>
                <a:ea typeface="微软雅黑" pitchFamily="34" charset="-122"/>
              </a:defRPr>
            </a:lvl2pPr>
            <a:lvl3pPr indent="-182563" eaLnBrk="0" hangingPunct="0">
              <a:spcBef>
                <a:spcPct val="20000"/>
              </a:spcBef>
              <a:buClr>
                <a:srgbClr val="E0752F"/>
              </a:buClr>
              <a:buSzPct val="60000"/>
              <a:buFont typeface="Wingdings" pitchFamily="2" charset="2"/>
              <a:buChar char=""/>
              <a:defRPr>
                <a:solidFill>
                  <a:schemeClr val="tx1"/>
                </a:solidFill>
                <a:latin typeface="微软雅黑" pitchFamily="34" charset="-122"/>
                <a:ea typeface="微软雅黑" pitchFamily="34" charset="-122"/>
              </a:defRPr>
            </a:lvl3pPr>
            <a:lvl4pPr marL="1187450" indent="-182563" eaLnBrk="0" hangingPunct="0">
              <a:spcBef>
                <a:spcPct val="20000"/>
              </a:spcBef>
              <a:buClr>
                <a:srgbClr val="FEC3AE"/>
              </a:buClr>
              <a:buSzPct val="60000"/>
              <a:buFont typeface="Wingdings" pitchFamily="2" charset="2"/>
              <a:buChar char=""/>
              <a:defRPr>
                <a:solidFill>
                  <a:schemeClr val="tx1"/>
                </a:solidFill>
                <a:latin typeface="微软雅黑" pitchFamily="34" charset="-122"/>
                <a:ea typeface="微软雅黑" pitchFamily="34" charset="-122"/>
              </a:defRPr>
            </a:lvl4pPr>
            <a:lvl5pPr marL="1462088" indent="-182563" eaLnBrk="0" hangingPunct="0">
              <a:spcBef>
                <a:spcPct val="20000"/>
              </a:spcBef>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5pPr>
            <a:lvl6pPr marL="19192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6pPr>
            <a:lvl7pPr marL="23764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7pPr>
            <a:lvl8pPr marL="28336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8pPr>
            <a:lvl9pPr marL="32908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9pPr>
          </a:lstStyle>
          <a:p>
            <a:pPr algn="ctr" eaLnBrk="1" hangingPunct="1">
              <a:spcBef>
                <a:spcPct val="0"/>
              </a:spcBef>
              <a:buClrTx/>
              <a:buSzTx/>
              <a:buFontTx/>
              <a:buNone/>
            </a:pPr>
            <a:r>
              <a:rPr kumimoji="0" lang="zh-CN" altLang="en-US" sz="1800">
                <a:solidFill>
                  <a:srgbClr val="FF0000"/>
                </a:solidFill>
              </a:rPr>
              <a:t>元素标识名</a:t>
            </a:r>
          </a:p>
        </p:txBody>
      </p:sp>
      <p:sp>
        <p:nvSpPr>
          <p:cNvPr id="33801" name="Rectangle 10"/>
          <p:cNvSpPr>
            <a:spLocks noChangeArrowheads="1"/>
          </p:cNvSpPr>
          <p:nvPr/>
        </p:nvSpPr>
        <p:spPr bwMode="auto">
          <a:xfrm>
            <a:off x="7019925" y="2694162"/>
            <a:ext cx="17287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spcBef>
                <a:spcPts val="600"/>
              </a:spcBef>
              <a:buClr>
                <a:schemeClr val="accent1"/>
              </a:buClr>
              <a:buSzPct val="70000"/>
              <a:buFont typeface="Wingdings" pitchFamily="2" charset="2"/>
              <a:buChar char=""/>
              <a:defRPr sz="2400" b="1">
                <a:solidFill>
                  <a:srgbClr val="244583"/>
                </a:solidFill>
                <a:latin typeface="微软雅黑" pitchFamily="34" charset="-122"/>
                <a:ea typeface="微软雅黑" pitchFamily="34" charset="-122"/>
              </a:defRPr>
            </a:lvl1pPr>
            <a:lvl2pPr marL="639763" indent="-273050" eaLnBrk="0" hangingPunct="0">
              <a:spcBef>
                <a:spcPct val="20000"/>
              </a:spcBef>
              <a:buClr>
                <a:schemeClr val="accent1"/>
              </a:buClr>
              <a:buSzPct val="80000"/>
              <a:buFont typeface="Wingdings 2" pitchFamily="18" charset="2"/>
              <a:buChar char=""/>
              <a:defRPr sz="2100">
                <a:solidFill>
                  <a:srgbClr val="006600"/>
                </a:solidFill>
                <a:latin typeface="微软雅黑" pitchFamily="34" charset="-122"/>
                <a:ea typeface="微软雅黑" pitchFamily="34" charset="-122"/>
              </a:defRPr>
            </a:lvl2pPr>
            <a:lvl3pPr indent="-182563" eaLnBrk="0" hangingPunct="0">
              <a:spcBef>
                <a:spcPct val="20000"/>
              </a:spcBef>
              <a:buClr>
                <a:srgbClr val="E0752F"/>
              </a:buClr>
              <a:buSzPct val="60000"/>
              <a:buFont typeface="Wingdings" pitchFamily="2" charset="2"/>
              <a:buChar char=""/>
              <a:defRPr>
                <a:solidFill>
                  <a:schemeClr val="tx1"/>
                </a:solidFill>
                <a:latin typeface="微软雅黑" pitchFamily="34" charset="-122"/>
                <a:ea typeface="微软雅黑" pitchFamily="34" charset="-122"/>
              </a:defRPr>
            </a:lvl3pPr>
            <a:lvl4pPr marL="1187450" indent="-182563" eaLnBrk="0" hangingPunct="0">
              <a:spcBef>
                <a:spcPct val="20000"/>
              </a:spcBef>
              <a:buClr>
                <a:srgbClr val="FEC3AE"/>
              </a:buClr>
              <a:buSzPct val="60000"/>
              <a:buFont typeface="Wingdings" pitchFamily="2" charset="2"/>
              <a:buChar char=""/>
              <a:defRPr>
                <a:solidFill>
                  <a:schemeClr val="tx1"/>
                </a:solidFill>
                <a:latin typeface="微软雅黑" pitchFamily="34" charset="-122"/>
                <a:ea typeface="微软雅黑" pitchFamily="34" charset="-122"/>
              </a:defRPr>
            </a:lvl4pPr>
            <a:lvl5pPr marL="1462088" indent="-182563" eaLnBrk="0" hangingPunct="0">
              <a:spcBef>
                <a:spcPct val="20000"/>
              </a:spcBef>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5pPr>
            <a:lvl6pPr marL="19192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6pPr>
            <a:lvl7pPr marL="23764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7pPr>
            <a:lvl8pPr marL="28336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8pPr>
            <a:lvl9pPr marL="32908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9pPr>
          </a:lstStyle>
          <a:p>
            <a:pPr algn="ctr" eaLnBrk="1" hangingPunct="1">
              <a:spcBef>
                <a:spcPct val="0"/>
              </a:spcBef>
              <a:buClrTx/>
              <a:buSzTx/>
              <a:buFontTx/>
              <a:buNone/>
            </a:pPr>
            <a:r>
              <a:rPr kumimoji="0" lang="zh-CN" altLang="en-US" sz="1800">
                <a:solidFill>
                  <a:srgbClr val="FF0000"/>
                </a:solidFill>
              </a:rPr>
              <a:t>属性－值对应集合</a:t>
            </a:r>
          </a:p>
        </p:txBody>
      </p:sp>
      <p:sp>
        <p:nvSpPr>
          <p:cNvPr id="33802" name="Rectangle 11"/>
          <p:cNvSpPr>
            <a:spLocks noChangeArrowheads="1"/>
          </p:cNvSpPr>
          <p:nvPr/>
        </p:nvSpPr>
        <p:spPr bwMode="auto">
          <a:xfrm>
            <a:off x="7235825" y="5070649"/>
            <a:ext cx="17287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spcBef>
                <a:spcPts val="600"/>
              </a:spcBef>
              <a:buClr>
                <a:schemeClr val="accent1"/>
              </a:buClr>
              <a:buSzPct val="70000"/>
              <a:buFont typeface="Wingdings" pitchFamily="2" charset="2"/>
              <a:buChar char=""/>
              <a:defRPr sz="2400" b="1">
                <a:solidFill>
                  <a:srgbClr val="244583"/>
                </a:solidFill>
                <a:latin typeface="微软雅黑" pitchFamily="34" charset="-122"/>
                <a:ea typeface="微软雅黑" pitchFamily="34" charset="-122"/>
              </a:defRPr>
            </a:lvl1pPr>
            <a:lvl2pPr marL="639763" indent="-273050" eaLnBrk="0" hangingPunct="0">
              <a:spcBef>
                <a:spcPct val="20000"/>
              </a:spcBef>
              <a:buClr>
                <a:schemeClr val="accent1"/>
              </a:buClr>
              <a:buSzPct val="80000"/>
              <a:buFont typeface="Wingdings 2" pitchFamily="18" charset="2"/>
              <a:buChar char=""/>
              <a:defRPr sz="2100">
                <a:solidFill>
                  <a:srgbClr val="006600"/>
                </a:solidFill>
                <a:latin typeface="微软雅黑" pitchFamily="34" charset="-122"/>
                <a:ea typeface="微软雅黑" pitchFamily="34" charset="-122"/>
              </a:defRPr>
            </a:lvl2pPr>
            <a:lvl3pPr indent="-182563" eaLnBrk="0" hangingPunct="0">
              <a:spcBef>
                <a:spcPct val="20000"/>
              </a:spcBef>
              <a:buClr>
                <a:srgbClr val="E0752F"/>
              </a:buClr>
              <a:buSzPct val="60000"/>
              <a:buFont typeface="Wingdings" pitchFamily="2" charset="2"/>
              <a:buChar char=""/>
              <a:defRPr>
                <a:solidFill>
                  <a:schemeClr val="tx1"/>
                </a:solidFill>
                <a:latin typeface="微软雅黑" pitchFamily="34" charset="-122"/>
                <a:ea typeface="微软雅黑" pitchFamily="34" charset="-122"/>
              </a:defRPr>
            </a:lvl3pPr>
            <a:lvl4pPr marL="1187450" indent="-182563" eaLnBrk="0" hangingPunct="0">
              <a:spcBef>
                <a:spcPct val="20000"/>
              </a:spcBef>
              <a:buClr>
                <a:srgbClr val="FEC3AE"/>
              </a:buClr>
              <a:buSzPct val="60000"/>
              <a:buFont typeface="Wingdings" pitchFamily="2" charset="2"/>
              <a:buChar char=""/>
              <a:defRPr>
                <a:solidFill>
                  <a:schemeClr val="tx1"/>
                </a:solidFill>
                <a:latin typeface="微软雅黑" pitchFamily="34" charset="-122"/>
                <a:ea typeface="微软雅黑" pitchFamily="34" charset="-122"/>
              </a:defRPr>
            </a:lvl4pPr>
            <a:lvl5pPr marL="1462088" indent="-182563" eaLnBrk="0" hangingPunct="0">
              <a:spcBef>
                <a:spcPct val="20000"/>
              </a:spcBef>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5pPr>
            <a:lvl6pPr marL="19192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6pPr>
            <a:lvl7pPr marL="23764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7pPr>
            <a:lvl8pPr marL="28336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8pPr>
            <a:lvl9pPr marL="3290888" indent="-182563"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9pPr>
          </a:lstStyle>
          <a:p>
            <a:pPr algn="ctr" eaLnBrk="1" hangingPunct="1">
              <a:spcBef>
                <a:spcPct val="0"/>
              </a:spcBef>
              <a:buClrTx/>
              <a:buSzTx/>
              <a:buFontTx/>
              <a:buNone/>
            </a:pPr>
            <a:r>
              <a:rPr kumimoji="0" lang="zh-CN" altLang="en-US" sz="1800">
                <a:solidFill>
                  <a:srgbClr val="FF0000"/>
                </a:solidFill>
              </a:rPr>
              <a:t>元素文本内容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95536" y="116632"/>
            <a:ext cx="7467600" cy="1143000"/>
          </a:xfrm>
        </p:spPr>
        <p:txBody>
          <a:bodyPr>
            <a:normAutofit/>
          </a:bodyPr>
          <a:lstStyle/>
          <a:p>
            <a:pPr eaLnBrk="1" fontAlgn="auto" hangingPunct="1">
              <a:spcAft>
                <a:spcPts val="0"/>
              </a:spcAft>
              <a:defRPr/>
            </a:pPr>
            <a:r>
              <a:rPr lang="en-US" altLang="zh-CN" dirty="0"/>
              <a:t>11.1  </a:t>
            </a:r>
            <a:r>
              <a:rPr lang="zh-CN" altLang="en-US" dirty="0"/>
              <a:t>数据库技术进展概述</a:t>
            </a:r>
          </a:p>
        </p:txBody>
      </p:sp>
      <p:sp>
        <p:nvSpPr>
          <p:cNvPr id="64515" name="Rectangle 3"/>
          <p:cNvSpPr>
            <a:spLocks noGrp="1" noChangeArrowheads="1"/>
          </p:cNvSpPr>
          <p:nvPr>
            <p:ph sz="quarter" idx="1"/>
          </p:nvPr>
        </p:nvSpPr>
        <p:spPr>
          <a:xfrm>
            <a:off x="632792" y="1196752"/>
            <a:ext cx="7827640" cy="5328592"/>
          </a:xfrm>
        </p:spPr>
        <p:txBody>
          <a:bodyPr>
            <a:normAutofit fontScale="85000" lnSpcReduction="10000"/>
          </a:bodyPr>
          <a:lstStyle/>
          <a:p>
            <a:pPr marL="0" indent="0" eaLnBrk="1" fontAlgn="auto" hangingPunct="1">
              <a:lnSpc>
                <a:spcPct val="150000"/>
              </a:lnSpc>
              <a:spcAft>
                <a:spcPts val="0"/>
              </a:spcAft>
              <a:buFont typeface="Wingdings"/>
              <a:buNone/>
              <a:defRPr/>
            </a:pPr>
            <a:r>
              <a:rPr lang="zh-CN" altLang="en-US" sz="3300" dirty="0">
                <a:solidFill>
                  <a:srgbClr val="0000CC"/>
                </a:solidFill>
              </a:rPr>
              <a:t>一、数据库技术发展阶段</a:t>
            </a:r>
            <a:endParaRPr lang="en-US" altLang="zh-CN" sz="3300" dirty="0">
              <a:solidFill>
                <a:srgbClr val="0000CC"/>
              </a:solidFill>
            </a:endParaRPr>
          </a:p>
          <a:p>
            <a:pPr marL="0" indent="0" eaLnBrk="1" fontAlgn="auto" hangingPunct="1">
              <a:lnSpc>
                <a:spcPct val="150000"/>
              </a:lnSpc>
              <a:spcAft>
                <a:spcPts val="0"/>
              </a:spcAft>
              <a:buFont typeface="Wingdings"/>
              <a:buNone/>
              <a:defRPr/>
            </a:pPr>
            <a:r>
              <a:rPr lang="en-US" altLang="zh-CN" sz="2800" dirty="0">
                <a:solidFill>
                  <a:srgbClr val="FF0000"/>
                </a:solidFill>
                <a:latin typeface="Times New Roman" pitchFamily="18" charset="0"/>
              </a:rPr>
              <a:t>1</a:t>
            </a:r>
            <a:r>
              <a:rPr lang="zh-CN" altLang="en-US" sz="2800" dirty="0">
                <a:solidFill>
                  <a:srgbClr val="FF0000"/>
                </a:solidFill>
                <a:latin typeface="Times New Roman" pitchFamily="18" charset="0"/>
              </a:rPr>
              <a:t>、第一代数据库系统</a:t>
            </a:r>
          </a:p>
          <a:p>
            <a:pPr marL="273367" indent="-274320" eaLnBrk="1" fontAlgn="auto" hangingPunct="1">
              <a:lnSpc>
                <a:spcPct val="150000"/>
              </a:lnSpc>
              <a:spcAft>
                <a:spcPts val="0"/>
              </a:spcAft>
              <a:buFont typeface="Wingdings 2"/>
              <a:buChar char=""/>
              <a:defRPr/>
            </a:pPr>
            <a:r>
              <a:rPr lang="zh-CN" altLang="en-US" sz="2800" dirty="0">
                <a:solidFill>
                  <a:schemeClr val="tx1"/>
                </a:solidFill>
              </a:rPr>
              <a:t>层次和网状数据库系统</a:t>
            </a:r>
            <a:endParaRPr lang="en-US" altLang="zh-CN" sz="2800" dirty="0">
              <a:solidFill>
                <a:schemeClr val="tx1"/>
              </a:solidFill>
            </a:endParaRPr>
          </a:p>
          <a:p>
            <a:pPr marL="273367" indent="-274320" eaLnBrk="1" fontAlgn="auto" hangingPunct="1">
              <a:lnSpc>
                <a:spcPct val="150000"/>
              </a:lnSpc>
              <a:spcAft>
                <a:spcPts val="0"/>
              </a:spcAft>
              <a:buFont typeface="Wingdings 2"/>
              <a:buChar char=""/>
              <a:defRPr/>
            </a:pPr>
            <a:r>
              <a:rPr lang="zh-CN" altLang="en-US" sz="2800" dirty="0">
                <a:solidFill>
                  <a:schemeClr val="tx1"/>
                </a:solidFill>
              </a:rPr>
              <a:t>代表成果：</a:t>
            </a:r>
            <a:r>
              <a:rPr lang="en-US" altLang="zh-CN" sz="2800" dirty="0">
                <a:solidFill>
                  <a:schemeClr val="tx1"/>
                </a:solidFill>
              </a:rPr>
              <a:t>IMS </a:t>
            </a:r>
            <a:r>
              <a:rPr lang="zh-CN" altLang="en-US" sz="2800" dirty="0">
                <a:solidFill>
                  <a:schemeClr val="tx1"/>
                </a:solidFill>
              </a:rPr>
              <a:t>和 </a:t>
            </a:r>
            <a:r>
              <a:rPr lang="en-US" altLang="zh-CN" sz="2800" dirty="0">
                <a:solidFill>
                  <a:schemeClr val="tx1"/>
                </a:solidFill>
              </a:rPr>
              <a:t>DBTG </a:t>
            </a:r>
            <a:r>
              <a:rPr lang="zh-CN" altLang="en-US" sz="2800" dirty="0">
                <a:solidFill>
                  <a:schemeClr val="tx1"/>
                </a:solidFill>
              </a:rPr>
              <a:t>报告</a:t>
            </a:r>
            <a:endParaRPr lang="en-US" altLang="zh-CN" sz="2800" dirty="0">
              <a:solidFill>
                <a:schemeClr val="tx1"/>
              </a:solidFill>
            </a:endParaRPr>
          </a:p>
          <a:p>
            <a:pPr marL="273367" indent="-274320" eaLnBrk="1" fontAlgn="auto" hangingPunct="1">
              <a:lnSpc>
                <a:spcPct val="150000"/>
              </a:lnSpc>
              <a:spcAft>
                <a:spcPts val="0"/>
              </a:spcAft>
              <a:buFont typeface="Wingdings 2"/>
              <a:buChar char=""/>
              <a:defRPr/>
            </a:pPr>
            <a:r>
              <a:rPr lang="zh-CN" altLang="en-US" sz="2800" dirty="0">
                <a:solidFill>
                  <a:schemeClr val="tx1"/>
                </a:solidFill>
              </a:rPr>
              <a:t>技术特点</a:t>
            </a:r>
          </a:p>
          <a:p>
            <a:pPr marL="714376" lvl="1" indent="-358775" eaLnBrk="1" fontAlgn="auto" hangingPunct="1">
              <a:lnSpc>
                <a:spcPct val="150000"/>
              </a:lnSpc>
              <a:spcAft>
                <a:spcPts val="0"/>
              </a:spcAft>
              <a:buClr>
                <a:schemeClr val="accent1">
                  <a:shade val="75000"/>
                </a:schemeClr>
              </a:buClr>
              <a:buFont typeface="Wingdings" pitchFamily="2" charset="2"/>
              <a:buChar char="ü"/>
              <a:defRPr/>
            </a:pPr>
            <a:r>
              <a:rPr lang="zh-CN" altLang="en-US" sz="2800" dirty="0">
                <a:solidFill>
                  <a:schemeClr val="tx1"/>
                </a:solidFill>
              </a:rPr>
              <a:t>支持三级模式的体系结构</a:t>
            </a:r>
          </a:p>
          <a:p>
            <a:pPr marL="714376" lvl="1" indent="-358775" eaLnBrk="1" fontAlgn="auto" hangingPunct="1">
              <a:lnSpc>
                <a:spcPct val="150000"/>
              </a:lnSpc>
              <a:spcAft>
                <a:spcPts val="0"/>
              </a:spcAft>
              <a:buClr>
                <a:schemeClr val="accent1">
                  <a:shade val="75000"/>
                </a:schemeClr>
              </a:buClr>
              <a:buFont typeface="Wingdings" pitchFamily="2" charset="2"/>
              <a:buChar char="ü"/>
              <a:defRPr/>
            </a:pPr>
            <a:r>
              <a:rPr lang="zh-CN" altLang="en-US" sz="2800" dirty="0">
                <a:solidFill>
                  <a:schemeClr val="tx1"/>
                </a:solidFill>
              </a:rPr>
              <a:t>用存取路径来表示数据之间的联系</a:t>
            </a:r>
          </a:p>
          <a:p>
            <a:pPr marL="714376" lvl="1" indent="-358775" eaLnBrk="1" fontAlgn="auto" hangingPunct="1">
              <a:lnSpc>
                <a:spcPct val="150000"/>
              </a:lnSpc>
              <a:spcAft>
                <a:spcPts val="0"/>
              </a:spcAft>
              <a:buClr>
                <a:schemeClr val="accent1">
                  <a:shade val="75000"/>
                </a:schemeClr>
              </a:buClr>
              <a:buFont typeface="Wingdings" pitchFamily="2" charset="2"/>
              <a:buChar char="ü"/>
              <a:defRPr/>
            </a:pPr>
            <a:r>
              <a:rPr lang="zh-CN" altLang="en-US" sz="2800" dirty="0">
                <a:solidFill>
                  <a:schemeClr val="tx1"/>
                </a:solidFill>
              </a:rPr>
              <a:t>独立的数据定义语言</a:t>
            </a:r>
          </a:p>
          <a:p>
            <a:pPr marL="714376" lvl="1" indent="-358775" eaLnBrk="1" fontAlgn="auto" hangingPunct="1">
              <a:lnSpc>
                <a:spcPct val="150000"/>
              </a:lnSpc>
              <a:spcAft>
                <a:spcPts val="0"/>
              </a:spcAft>
              <a:buClr>
                <a:schemeClr val="accent1">
                  <a:shade val="75000"/>
                </a:schemeClr>
              </a:buClr>
              <a:buFont typeface="Wingdings" pitchFamily="2" charset="2"/>
              <a:buChar char="ü"/>
              <a:defRPr/>
            </a:pPr>
            <a:r>
              <a:rPr lang="zh-CN" altLang="en-US" sz="2800" dirty="0">
                <a:solidFill>
                  <a:schemeClr val="tx1"/>
                </a:solidFill>
              </a:rPr>
              <a:t>导航的数据操纵语言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xfrm>
            <a:off x="251520" y="44624"/>
            <a:ext cx="7467600" cy="1143000"/>
          </a:xfrm>
        </p:spPr>
        <p:txBody>
          <a:bodyPr/>
          <a:lstStyle/>
          <a:p>
            <a:pPr eaLnBrk="1" hangingPunct="1">
              <a:defRPr/>
            </a:pPr>
            <a:r>
              <a:rPr lang="zh-CN" altLang="en-US" dirty="0"/>
              <a:t>（</a:t>
            </a:r>
            <a:r>
              <a:rPr lang="en-US" altLang="zh-CN" dirty="0"/>
              <a:t>5</a:t>
            </a:r>
            <a:r>
              <a:rPr lang="zh-CN" altLang="en-US" dirty="0"/>
              <a:t>）</a:t>
            </a:r>
            <a:r>
              <a:rPr lang="en-US" altLang="zh-CN" dirty="0"/>
              <a:t>XML</a:t>
            </a:r>
            <a:r>
              <a:rPr lang="zh-CN" altLang="en-US" dirty="0"/>
              <a:t>数据模型（续）</a:t>
            </a:r>
            <a:endParaRPr lang="en-US" altLang="zh-CN" dirty="0"/>
          </a:p>
        </p:txBody>
      </p:sp>
      <p:sp>
        <p:nvSpPr>
          <p:cNvPr id="34819" name="Rectangle 3"/>
          <p:cNvSpPr>
            <a:spLocks noGrp="1" noChangeArrowheads="1"/>
          </p:cNvSpPr>
          <p:nvPr>
            <p:ph type="body" idx="1"/>
          </p:nvPr>
        </p:nvSpPr>
        <p:spPr>
          <a:xfrm>
            <a:off x="179139" y="1125052"/>
            <a:ext cx="8435975" cy="2895600"/>
          </a:xfrm>
        </p:spPr>
        <p:txBody>
          <a:bodyPr/>
          <a:lstStyle/>
          <a:p>
            <a:pPr eaLnBrk="1" hangingPunct="1">
              <a:lnSpc>
                <a:spcPct val="130000"/>
              </a:lnSpc>
            </a:pPr>
            <a:r>
              <a:rPr lang="en-US" altLang="zh-CN" dirty="0"/>
              <a:t>SQL/XML</a:t>
            </a:r>
            <a:r>
              <a:rPr lang="zh-CN" altLang="en-US" dirty="0"/>
              <a:t>：</a:t>
            </a:r>
            <a:r>
              <a:rPr lang="en-US" altLang="zh-CN" dirty="0"/>
              <a:t>SQL2003</a:t>
            </a:r>
            <a:r>
              <a:rPr lang="zh-CN" altLang="en-US" dirty="0"/>
              <a:t>标准增加了对</a:t>
            </a:r>
            <a:r>
              <a:rPr lang="en-US" altLang="zh-CN" dirty="0"/>
              <a:t>XML</a:t>
            </a:r>
            <a:r>
              <a:rPr lang="zh-CN" altLang="en-US" dirty="0"/>
              <a:t>的支持，定义了数据库语言</a:t>
            </a:r>
            <a:r>
              <a:rPr lang="en-US" altLang="zh-CN" dirty="0"/>
              <a:t>SQL</a:t>
            </a:r>
            <a:r>
              <a:rPr lang="zh-CN" altLang="en-US" dirty="0"/>
              <a:t>与</a:t>
            </a:r>
            <a:r>
              <a:rPr lang="en-US" altLang="zh-CN" dirty="0"/>
              <a:t>XML</a:t>
            </a:r>
            <a:r>
              <a:rPr lang="zh-CN" altLang="en-US" dirty="0"/>
              <a:t>结合的方式，被成为</a:t>
            </a:r>
            <a:r>
              <a:rPr lang="en-US" altLang="zh-CN" dirty="0"/>
              <a:t>SQL/XML</a:t>
            </a:r>
          </a:p>
          <a:p>
            <a:pPr eaLnBrk="1" hangingPunct="1">
              <a:lnSpc>
                <a:spcPct val="130000"/>
              </a:lnSpc>
            </a:pPr>
            <a:endParaRPr lang="en-US" altLang="zh-CN" dirty="0"/>
          </a:p>
        </p:txBody>
      </p:sp>
      <p:sp>
        <p:nvSpPr>
          <p:cNvPr id="34820" name="Rectangle 4"/>
          <p:cNvSpPr>
            <a:spLocks noChangeArrowheads="1"/>
          </p:cNvSpPr>
          <p:nvPr/>
        </p:nvSpPr>
        <p:spPr bwMode="auto">
          <a:xfrm>
            <a:off x="-71686" y="4395302"/>
            <a:ext cx="184150" cy="4603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ts val="600"/>
              </a:spcBef>
              <a:buClr>
                <a:schemeClr val="accent1"/>
              </a:buClr>
              <a:buSzPct val="70000"/>
              <a:buFont typeface="Wingdings" pitchFamily="2" charset="2"/>
              <a:buChar char=""/>
              <a:defRPr sz="2400" b="1">
                <a:solidFill>
                  <a:srgbClr val="244583"/>
                </a:solidFill>
                <a:latin typeface="微软雅黑" pitchFamily="34" charset="-122"/>
                <a:ea typeface="微软雅黑" pitchFamily="34" charset="-122"/>
              </a:defRPr>
            </a:lvl1pPr>
            <a:lvl2pPr marL="742950" indent="-285750" eaLnBrk="0" hangingPunct="0">
              <a:spcBef>
                <a:spcPct val="20000"/>
              </a:spcBef>
              <a:buClr>
                <a:schemeClr val="accent1"/>
              </a:buClr>
              <a:buSzPct val="80000"/>
              <a:buFont typeface="Wingdings 2" pitchFamily="18" charset="2"/>
              <a:buChar char=""/>
              <a:defRPr sz="2100">
                <a:solidFill>
                  <a:srgbClr val="006600"/>
                </a:solidFill>
                <a:latin typeface="微软雅黑" pitchFamily="34" charset="-122"/>
                <a:ea typeface="微软雅黑" pitchFamily="34" charset="-122"/>
              </a:defRPr>
            </a:lvl2pPr>
            <a:lvl3pPr marL="1143000" indent="-228600" eaLnBrk="0" hangingPunct="0">
              <a:spcBef>
                <a:spcPct val="20000"/>
              </a:spcBef>
              <a:buClr>
                <a:srgbClr val="E0752F"/>
              </a:buClr>
              <a:buSzPct val="60000"/>
              <a:buFont typeface="Wingdings" pitchFamily="2" charset="2"/>
              <a:buChar char=""/>
              <a:defRPr>
                <a:solidFill>
                  <a:schemeClr val="tx1"/>
                </a:solidFill>
                <a:latin typeface="微软雅黑" pitchFamily="34" charset="-122"/>
                <a:ea typeface="微软雅黑" pitchFamily="34" charset="-122"/>
              </a:defRPr>
            </a:lvl3pPr>
            <a:lvl4pPr marL="1600200" indent="-228600" eaLnBrk="0" hangingPunct="0">
              <a:spcBef>
                <a:spcPct val="20000"/>
              </a:spcBef>
              <a:buClr>
                <a:srgbClr val="FEC3AE"/>
              </a:buClr>
              <a:buSzPct val="60000"/>
              <a:buFont typeface="Wingdings" pitchFamily="2" charset="2"/>
              <a:buChar char=""/>
              <a:defRPr>
                <a:solidFill>
                  <a:schemeClr val="tx1"/>
                </a:solidFill>
                <a:latin typeface="微软雅黑" pitchFamily="34" charset="-122"/>
                <a:ea typeface="微软雅黑" pitchFamily="34" charset="-122"/>
              </a:defRPr>
            </a:lvl4pPr>
            <a:lvl5pPr marL="2057400" indent="-228600" eaLnBrk="0" hangingPunct="0">
              <a:spcBef>
                <a:spcPct val="20000"/>
              </a:spcBef>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9pPr>
          </a:lstStyle>
          <a:p>
            <a:pPr eaLnBrk="1" hangingPunct="1">
              <a:spcBef>
                <a:spcPct val="0"/>
              </a:spcBef>
              <a:buClrTx/>
              <a:buSzTx/>
              <a:buFontTx/>
              <a:buNone/>
            </a:pPr>
            <a:endParaRPr lang="zh-CN" altLang="zh-CN" b="0">
              <a:solidFill>
                <a:schemeClr val="tx1"/>
              </a:solidFill>
            </a:endParaRPr>
          </a:p>
        </p:txBody>
      </p:sp>
      <p:graphicFrame>
        <p:nvGraphicFramePr>
          <p:cNvPr id="7" name="Group 3"/>
          <p:cNvGraphicFramePr>
            <a:graphicFrameLocks/>
          </p:cNvGraphicFramePr>
          <p:nvPr>
            <p:extLst>
              <p:ext uri="{D42A27DB-BD31-4B8C-83A1-F6EECF244321}">
                <p14:modId xmlns:p14="http://schemas.microsoft.com/office/powerpoint/2010/main" val="1170058215"/>
              </p:ext>
            </p:extLst>
          </p:nvPr>
        </p:nvGraphicFramePr>
        <p:xfrm>
          <a:off x="252164" y="2830027"/>
          <a:ext cx="8496300" cy="3551301"/>
        </p:xfrm>
        <a:graphic>
          <a:graphicData uri="http://schemas.openxmlformats.org/drawingml/2006/table">
            <a:tbl>
              <a:tblPr/>
              <a:tblGrid>
                <a:gridCol w="151184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5472286">
                  <a:extLst>
                    <a:ext uri="{9D8B030D-6E8A-4147-A177-3AD203B41FA5}">
                      <a16:colId xmlns:a16="http://schemas.microsoft.com/office/drawing/2014/main" val="20002"/>
                    </a:ext>
                  </a:extLst>
                </a:gridCol>
              </a:tblGrid>
              <a:tr h="335240">
                <a:tc gridSpan="2">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功    能</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SQL/XML</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中的关键词</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40">
                <a:tc gridSpan="2">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rPr>
                        <a:t>数据类型定义</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rPr>
                        <a:t>XML</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40">
                <a:tc gridSpan="2">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强制数据类型转化</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XMLCAST</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40">
                <a:tc gridSpan="2">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字符串→</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XML</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XMLPARSE</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40">
                <a:tc gridSpan="2">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XML→</a:t>
                      </a:r>
                      <a:r>
                        <a:rPr kumimoji="1"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字符串</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XMLSERIALIZE</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905">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XML</a:t>
                      </a:r>
                      <a:r>
                        <a:rPr kumimoji="1" lang="zh-CN" alt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发布函数</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关系数据→</a:t>
                      </a:r>
                      <a:r>
                        <a:rPr kumimoji="1" lang="en-US" altLang="zh-CN"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XML</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XMLELEMENT</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(XMLNAMESPACES</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XMLATTRIBUTES)</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XMLFOREST</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XMLCONCAT</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XMLAGG</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XMLCOMMENT</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XMLPI</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711">
                <a:tc rowSpan="3">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rPr>
                        <a:t>XML</a:t>
                      </a:r>
                      <a:r>
                        <a:rPr kumimoji="1" lang="zh-CN" alt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rPr>
                        <a:t>提取函数</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XML→XML</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XMLQUERY</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0711">
                <a:tc v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rPr>
                        <a:t>XML→</a:t>
                      </a:r>
                      <a:r>
                        <a:rPr kumimoji="1" lang="zh-CN" alt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itchFamily="18" charset="0"/>
                        </a:rPr>
                        <a:t>关系</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XMLTABLE</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0711">
                <a:tc v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XML→</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布尔值</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pitchFamily="34" charset="0"/>
                        </a:defRPr>
                      </a:lvl1pPr>
                      <a:lvl2pPr algn="l">
                        <a:spcBef>
                          <a:spcPct val="20000"/>
                        </a:spcBef>
                        <a:buClr>
                          <a:schemeClr val="accent1"/>
                        </a:buClr>
                        <a:buSzPct val="75000"/>
                        <a:buFont typeface="Wingdings" pitchFamily="2" charset="2"/>
                        <a:defRPr sz="2000">
                          <a:solidFill>
                            <a:schemeClr val="tx1"/>
                          </a:solidFill>
                          <a:latin typeface="Arial" pitchFamily="34" charset="0"/>
                        </a:defRPr>
                      </a:lvl2pPr>
                      <a:lvl3pPr algn="l">
                        <a:spcBef>
                          <a:spcPct val="20000"/>
                        </a:spcBef>
                        <a:buClr>
                          <a:schemeClr val="tx1"/>
                        </a:buClr>
                        <a:buFont typeface="Wingdings" pitchFamily="2" charset="2"/>
                        <a:defRPr sz="2000">
                          <a:solidFill>
                            <a:schemeClr val="tx1"/>
                          </a:solidFill>
                          <a:latin typeface="Arial" pitchFamily="34" charset="0"/>
                        </a:defRPr>
                      </a:lvl3pPr>
                      <a:lvl4pPr algn="l">
                        <a:spcBef>
                          <a:spcPct val="20000"/>
                        </a:spcBef>
                        <a:defRPr>
                          <a:solidFill>
                            <a:schemeClr val="tx1"/>
                          </a:solidFill>
                          <a:latin typeface="Arial" pitchFamily="34" charset="0"/>
                        </a:defRPr>
                      </a:lvl4pPr>
                      <a:lvl5pPr algn="l">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XMLEXISTS</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4856" name="Rectangle 38"/>
          <p:cNvSpPr>
            <a:spLocks noChangeArrowheads="1"/>
          </p:cNvSpPr>
          <p:nvPr/>
        </p:nvSpPr>
        <p:spPr bwMode="auto">
          <a:xfrm>
            <a:off x="2182564" y="2333139"/>
            <a:ext cx="4475163" cy="4000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ts val="600"/>
              </a:spcBef>
              <a:buClr>
                <a:schemeClr val="accent1"/>
              </a:buClr>
              <a:buSzPct val="70000"/>
              <a:buFont typeface="Wingdings" pitchFamily="2" charset="2"/>
              <a:buChar char=""/>
              <a:defRPr sz="2400" b="1">
                <a:solidFill>
                  <a:srgbClr val="244583"/>
                </a:solidFill>
                <a:latin typeface="微软雅黑" pitchFamily="34" charset="-122"/>
                <a:ea typeface="微软雅黑" pitchFamily="34" charset="-122"/>
              </a:defRPr>
            </a:lvl1pPr>
            <a:lvl2pPr marL="742950" indent="-285750" eaLnBrk="0" hangingPunct="0">
              <a:spcBef>
                <a:spcPct val="20000"/>
              </a:spcBef>
              <a:buClr>
                <a:schemeClr val="accent1"/>
              </a:buClr>
              <a:buSzPct val="80000"/>
              <a:buFont typeface="Wingdings 2" pitchFamily="18" charset="2"/>
              <a:buChar char=""/>
              <a:defRPr sz="2100">
                <a:solidFill>
                  <a:srgbClr val="006600"/>
                </a:solidFill>
                <a:latin typeface="微软雅黑" pitchFamily="34" charset="-122"/>
                <a:ea typeface="微软雅黑" pitchFamily="34" charset="-122"/>
              </a:defRPr>
            </a:lvl2pPr>
            <a:lvl3pPr marL="1143000" indent="-228600" eaLnBrk="0" hangingPunct="0">
              <a:spcBef>
                <a:spcPct val="20000"/>
              </a:spcBef>
              <a:buClr>
                <a:srgbClr val="E0752F"/>
              </a:buClr>
              <a:buSzPct val="60000"/>
              <a:buFont typeface="Wingdings" pitchFamily="2" charset="2"/>
              <a:buChar char=""/>
              <a:defRPr>
                <a:solidFill>
                  <a:schemeClr val="tx1"/>
                </a:solidFill>
                <a:latin typeface="微软雅黑" pitchFamily="34" charset="-122"/>
                <a:ea typeface="微软雅黑" pitchFamily="34" charset="-122"/>
              </a:defRPr>
            </a:lvl3pPr>
            <a:lvl4pPr marL="1600200" indent="-228600" eaLnBrk="0" hangingPunct="0">
              <a:spcBef>
                <a:spcPct val="20000"/>
              </a:spcBef>
              <a:buClr>
                <a:srgbClr val="FEC3AE"/>
              </a:buClr>
              <a:buSzPct val="60000"/>
              <a:buFont typeface="Wingdings" pitchFamily="2" charset="2"/>
              <a:buChar char=""/>
              <a:defRPr>
                <a:solidFill>
                  <a:schemeClr val="tx1"/>
                </a:solidFill>
                <a:latin typeface="微软雅黑" pitchFamily="34" charset="-122"/>
                <a:ea typeface="微软雅黑" pitchFamily="34" charset="-122"/>
              </a:defRPr>
            </a:lvl4pPr>
            <a:lvl5pPr marL="2057400" indent="-228600" eaLnBrk="0" hangingPunct="0">
              <a:spcBef>
                <a:spcPct val="20000"/>
              </a:spcBef>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9pPr>
          </a:lstStyle>
          <a:p>
            <a:pPr eaLnBrk="1" hangingPunct="1">
              <a:spcBef>
                <a:spcPct val="0"/>
              </a:spcBef>
              <a:buClrTx/>
              <a:buSzTx/>
              <a:buFontTx/>
              <a:buNone/>
            </a:pPr>
            <a:r>
              <a:rPr lang="en-US" altLang="zh-CN" sz="2000">
                <a:solidFill>
                  <a:srgbClr val="006600"/>
                </a:solidFill>
                <a:cs typeface="Times New Roman" pitchFamily="18" charset="0"/>
              </a:rPr>
              <a:t>SQL/XML</a:t>
            </a:r>
            <a:r>
              <a:rPr lang="zh-CN" altLang="en-US" sz="2000">
                <a:solidFill>
                  <a:srgbClr val="006600"/>
                </a:solidFill>
                <a:cs typeface="Times New Roman" pitchFamily="18" charset="0"/>
              </a:rPr>
              <a:t>中的主要关键词及功能分类</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528" y="197768"/>
            <a:ext cx="7467600" cy="1143000"/>
          </a:xfrm>
        </p:spPr>
        <p:txBody>
          <a:bodyPr>
            <a:normAutofit/>
          </a:bodyPr>
          <a:lstStyle/>
          <a:p>
            <a:pPr eaLnBrk="1" hangingPunct="1">
              <a:defRPr/>
            </a:pPr>
            <a:r>
              <a:rPr lang="en-US" altLang="zh-CN" dirty="0"/>
              <a:t>3</a:t>
            </a:r>
            <a:r>
              <a:rPr lang="zh-CN" altLang="en-US" dirty="0"/>
              <a:t>、RDF数据模型</a:t>
            </a:r>
          </a:p>
        </p:txBody>
      </p:sp>
      <p:sp>
        <p:nvSpPr>
          <p:cNvPr id="6147" name="Rectangle 3"/>
          <p:cNvSpPr>
            <a:spLocks noGrp="1" noChangeArrowheads="1"/>
          </p:cNvSpPr>
          <p:nvPr>
            <p:ph type="body" idx="1"/>
          </p:nvPr>
        </p:nvSpPr>
        <p:spPr>
          <a:xfrm>
            <a:off x="323528" y="1340768"/>
            <a:ext cx="8352928" cy="4752528"/>
          </a:xfrm>
        </p:spPr>
        <p:txBody>
          <a:bodyPr>
            <a:noAutofit/>
          </a:bodyPr>
          <a:lstStyle/>
          <a:p>
            <a:pPr marL="0" indent="0" eaLnBrk="1" hangingPunct="1">
              <a:lnSpc>
                <a:spcPct val="150000"/>
              </a:lnSpc>
              <a:spcBef>
                <a:spcPts val="0"/>
              </a:spcBef>
              <a:buFont typeface="Wingdings" pitchFamily="2" charset="2"/>
              <a:buNone/>
              <a:defRPr/>
            </a:pPr>
            <a:r>
              <a:rPr lang="zh-CN" altLang="en-US" dirty="0"/>
              <a:t>资源描述框架（Resource Description Framework，RDF）</a:t>
            </a:r>
            <a:endParaRPr lang="en-US" altLang="zh-CN" dirty="0"/>
          </a:p>
          <a:p>
            <a:pPr eaLnBrk="1" hangingPunct="1">
              <a:lnSpc>
                <a:spcPct val="150000"/>
              </a:lnSpc>
              <a:spcBef>
                <a:spcPts val="0"/>
              </a:spcBef>
              <a:defRPr/>
            </a:pPr>
            <a:r>
              <a:rPr lang="zh-CN" altLang="en-US" sz="2200" b="0" dirty="0">
                <a:solidFill>
                  <a:schemeClr val="tx1"/>
                </a:solidFill>
              </a:rPr>
              <a:t>W3C组织于2004年2月10日发布</a:t>
            </a:r>
            <a:endParaRPr lang="en-US" altLang="zh-CN" sz="2200" b="0" dirty="0">
              <a:solidFill>
                <a:schemeClr val="tx1"/>
              </a:solidFill>
            </a:endParaRPr>
          </a:p>
          <a:p>
            <a:pPr eaLnBrk="1" hangingPunct="1">
              <a:lnSpc>
                <a:spcPct val="150000"/>
              </a:lnSpc>
              <a:spcBef>
                <a:spcPts val="0"/>
              </a:spcBef>
              <a:defRPr/>
            </a:pPr>
            <a:r>
              <a:rPr lang="zh-CN" altLang="en-US" sz="2200" b="0" dirty="0">
                <a:solidFill>
                  <a:schemeClr val="tx1"/>
                </a:solidFill>
              </a:rPr>
              <a:t>旨在利用当前存在的多种元数据标准描述各种网络资源，形成人机可读的、可以由计算机自动处理的文件，用于支持语义</a:t>
            </a:r>
            <a:r>
              <a:rPr lang="en-US" altLang="zh-CN" sz="2200" b="0" dirty="0">
                <a:solidFill>
                  <a:schemeClr val="tx1"/>
                </a:solidFill>
              </a:rPr>
              <a:t>Web</a:t>
            </a:r>
          </a:p>
          <a:p>
            <a:pPr eaLnBrk="1" hangingPunct="1">
              <a:lnSpc>
                <a:spcPct val="150000"/>
              </a:lnSpc>
              <a:spcBef>
                <a:spcPts val="0"/>
              </a:spcBef>
              <a:defRPr/>
            </a:pPr>
            <a:r>
              <a:rPr lang="zh-CN" altLang="en-US" sz="2200" b="0" dirty="0">
                <a:solidFill>
                  <a:schemeClr val="tx1"/>
                </a:solidFill>
              </a:rPr>
              <a:t>描述</a:t>
            </a:r>
            <a:r>
              <a:rPr lang="en-US" altLang="zh-CN" sz="2200" b="0" dirty="0">
                <a:solidFill>
                  <a:schemeClr val="tx1"/>
                </a:solidFill>
              </a:rPr>
              <a:t>Web</a:t>
            </a:r>
            <a:r>
              <a:rPr lang="zh-CN" altLang="en-US" sz="2200" b="0" dirty="0">
                <a:solidFill>
                  <a:schemeClr val="tx1"/>
                </a:solidFill>
              </a:rPr>
              <a:t>资源的标记语言，结构为（主语、谓语、宾语）</a:t>
            </a:r>
            <a:endParaRPr lang="en-US" altLang="zh-CN" sz="2200" b="0" dirty="0">
              <a:solidFill>
                <a:schemeClr val="tx1"/>
              </a:solidFill>
            </a:endParaRPr>
          </a:p>
          <a:p>
            <a:pPr lvl="1" eaLnBrk="1" hangingPunct="1">
              <a:lnSpc>
                <a:spcPct val="150000"/>
              </a:lnSpc>
              <a:spcBef>
                <a:spcPts val="0"/>
              </a:spcBef>
              <a:defRPr/>
            </a:pPr>
            <a:r>
              <a:rPr lang="zh-CN" altLang="en-US" sz="2200" dirty="0">
                <a:solidFill>
                  <a:schemeClr val="tx1"/>
                </a:solidFill>
              </a:rPr>
              <a:t>主语：网页</a:t>
            </a:r>
            <a:r>
              <a:rPr lang="en-US" altLang="zh-CN" sz="2200" dirty="0">
                <a:solidFill>
                  <a:schemeClr val="tx1"/>
                </a:solidFill>
              </a:rPr>
              <a:t>URL</a:t>
            </a:r>
          </a:p>
          <a:p>
            <a:pPr lvl="1" eaLnBrk="1" hangingPunct="1">
              <a:lnSpc>
                <a:spcPct val="150000"/>
              </a:lnSpc>
              <a:spcBef>
                <a:spcPts val="0"/>
              </a:spcBef>
              <a:defRPr/>
            </a:pPr>
            <a:r>
              <a:rPr lang="zh-CN" altLang="en-US" sz="2200" dirty="0">
                <a:solidFill>
                  <a:schemeClr val="tx1"/>
                </a:solidFill>
              </a:rPr>
              <a:t>谓语：网页属性，如标题、作者、修改时间、版权等</a:t>
            </a:r>
            <a:endParaRPr lang="en-US" altLang="zh-CN" sz="2200" dirty="0">
              <a:solidFill>
                <a:schemeClr val="tx1"/>
              </a:solidFill>
            </a:endParaRPr>
          </a:p>
          <a:p>
            <a:pPr lvl="1" eaLnBrk="1" hangingPunct="1">
              <a:lnSpc>
                <a:spcPct val="150000"/>
              </a:lnSpc>
              <a:spcBef>
                <a:spcPts val="0"/>
              </a:spcBef>
              <a:defRPr/>
            </a:pPr>
            <a:r>
              <a:rPr lang="zh-CN" altLang="en-US" sz="2200" dirty="0">
                <a:solidFill>
                  <a:schemeClr val="tx1"/>
                </a:solidFill>
              </a:rPr>
              <a:t>宾语：具体值，或另一个对象。</a:t>
            </a:r>
            <a:endParaRPr lang="en-US" altLang="zh-CN" sz="2200" dirty="0">
              <a:solidFill>
                <a:schemeClr val="tx1"/>
              </a:solidFill>
            </a:endParaRPr>
          </a:p>
          <a:p>
            <a:pPr eaLnBrk="1" hangingPunct="1">
              <a:lnSpc>
                <a:spcPct val="150000"/>
              </a:lnSpc>
              <a:spcBef>
                <a:spcPts val="0"/>
              </a:spcBef>
              <a:defRPr/>
            </a:pPr>
            <a:r>
              <a:rPr lang="zh-CN" altLang="en-US" sz="2200" b="0" dirty="0">
                <a:solidFill>
                  <a:schemeClr val="tx1"/>
                </a:solidFill>
              </a:rPr>
              <a:t>更一般地，可以表达任何数据对象及其关系</a:t>
            </a:r>
            <a:endParaRPr lang="en-US" altLang="zh-CN" sz="2200" b="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defRPr/>
            </a:pPr>
            <a:r>
              <a:rPr lang="en-US" altLang="zh-CN" dirty="0"/>
              <a:t>4</a:t>
            </a:r>
            <a:r>
              <a:rPr lang="zh-CN" altLang="en-US" dirty="0"/>
              <a:t>、</a:t>
            </a:r>
            <a:r>
              <a:rPr lang="en-US" altLang="zh-CN" dirty="0"/>
              <a:t>NoSQL </a:t>
            </a:r>
            <a:r>
              <a:rPr lang="zh-CN" altLang="en-US" dirty="0"/>
              <a:t>数据模型</a:t>
            </a:r>
          </a:p>
        </p:txBody>
      </p:sp>
      <p:sp>
        <p:nvSpPr>
          <p:cNvPr id="5" name="内容占位符 4"/>
          <p:cNvSpPr>
            <a:spLocks noGrp="1"/>
          </p:cNvSpPr>
          <p:nvPr>
            <p:ph sz="quarter" idx="1"/>
          </p:nvPr>
        </p:nvSpPr>
        <p:spPr>
          <a:xfrm>
            <a:off x="539552" y="1340768"/>
            <a:ext cx="8074025" cy="4873625"/>
          </a:xfrm>
        </p:spPr>
        <p:txBody>
          <a:bodyPr/>
          <a:lstStyle/>
          <a:p>
            <a:pPr marL="0" indent="0" algn="just" eaLnBrk="1" hangingPunct="1">
              <a:lnSpc>
                <a:spcPct val="150000"/>
              </a:lnSpc>
              <a:spcBef>
                <a:spcPct val="0"/>
              </a:spcBef>
              <a:buFont typeface="Wingdings" pitchFamily="2" charset="2"/>
              <a:buNone/>
              <a:defRPr/>
            </a:pPr>
            <a:r>
              <a:rPr lang="en-US" altLang="zh-CN" dirty="0"/>
              <a:t>NoSQL</a:t>
            </a:r>
            <a:r>
              <a:rPr lang="zh-CN" altLang="zh-CN" dirty="0"/>
              <a:t>数据</a:t>
            </a:r>
            <a:r>
              <a:rPr lang="zh-CN" altLang="en-US" dirty="0"/>
              <a:t>建模和</a:t>
            </a:r>
            <a:r>
              <a:rPr lang="en-US" altLang="zh-CN" dirty="0"/>
              <a:t>NoSQL</a:t>
            </a:r>
            <a:r>
              <a:rPr lang="zh-CN" altLang="en-US" dirty="0"/>
              <a:t>数据库</a:t>
            </a:r>
            <a:endParaRPr lang="en-US" altLang="zh-CN" dirty="0"/>
          </a:p>
          <a:p>
            <a:pPr marL="342900" indent="-342900" algn="just" eaLnBrk="1" hangingPunct="1">
              <a:lnSpc>
                <a:spcPct val="150000"/>
              </a:lnSpc>
              <a:spcBef>
                <a:spcPct val="0"/>
              </a:spcBef>
              <a:defRPr/>
            </a:pPr>
            <a:r>
              <a:rPr lang="zh-CN" altLang="en-US" dirty="0">
                <a:solidFill>
                  <a:srgbClr val="006600"/>
                </a:solidFill>
              </a:rPr>
              <a:t>多种数据模型、多样化产品、包括很多开源平台</a:t>
            </a:r>
            <a:endParaRPr lang="en-US" altLang="zh-CN" dirty="0">
              <a:solidFill>
                <a:srgbClr val="006600"/>
              </a:solidFill>
            </a:endParaRPr>
          </a:p>
          <a:p>
            <a:pPr marL="342900" indent="-342900" algn="just" eaLnBrk="1" hangingPunct="1">
              <a:lnSpc>
                <a:spcPct val="150000"/>
              </a:lnSpc>
              <a:spcBef>
                <a:spcPct val="0"/>
              </a:spcBef>
              <a:defRPr/>
            </a:pPr>
            <a:r>
              <a:rPr lang="zh-CN" altLang="en-US" dirty="0">
                <a:solidFill>
                  <a:srgbClr val="006600"/>
                </a:solidFill>
              </a:rPr>
              <a:t>面向大数据特征，满足大数据计算和大数据分析需求</a:t>
            </a:r>
            <a:endParaRPr lang="en-US" altLang="zh-CN" dirty="0">
              <a:solidFill>
                <a:srgbClr val="006600"/>
              </a:solidFill>
            </a:endParaRPr>
          </a:p>
          <a:p>
            <a:pPr marL="342900" indent="-342900" algn="just" eaLnBrk="1" hangingPunct="1">
              <a:lnSpc>
                <a:spcPct val="150000"/>
              </a:lnSpc>
              <a:spcBef>
                <a:spcPct val="0"/>
              </a:spcBef>
              <a:defRPr/>
            </a:pPr>
            <a:r>
              <a:rPr lang="zh-CN" altLang="zh-CN" dirty="0">
                <a:solidFill>
                  <a:srgbClr val="006600"/>
                </a:solidFill>
              </a:rPr>
              <a:t>典型的</a:t>
            </a:r>
            <a:r>
              <a:rPr lang="en-US" altLang="zh-CN" dirty="0">
                <a:solidFill>
                  <a:srgbClr val="006600"/>
                </a:solidFill>
              </a:rPr>
              <a:t>NoSQL</a:t>
            </a:r>
            <a:r>
              <a:rPr lang="zh-CN" altLang="en-US" dirty="0">
                <a:solidFill>
                  <a:srgbClr val="006600"/>
                </a:solidFill>
              </a:rPr>
              <a:t>模型包括：</a:t>
            </a:r>
            <a:endParaRPr lang="en-US" altLang="zh-CN" dirty="0">
              <a:solidFill>
                <a:srgbClr val="006600"/>
              </a:solidFill>
            </a:endParaRPr>
          </a:p>
          <a:p>
            <a:pPr lvl="1" algn="just" eaLnBrk="1" hangingPunct="1">
              <a:lnSpc>
                <a:spcPct val="150000"/>
              </a:lnSpc>
              <a:spcBef>
                <a:spcPct val="0"/>
              </a:spcBef>
              <a:buFont typeface="Wingdings" panose="05000000000000000000" pitchFamily="2" charset="2"/>
              <a:buChar char="ü"/>
              <a:defRPr/>
            </a:pPr>
            <a:r>
              <a:rPr lang="zh-CN" altLang="zh-CN" sz="2400" dirty="0">
                <a:solidFill>
                  <a:schemeClr val="tx1"/>
                </a:solidFill>
              </a:rPr>
              <a:t>键值</a:t>
            </a:r>
            <a:r>
              <a:rPr lang="zh-CN" altLang="en-US" sz="2400" dirty="0">
                <a:solidFill>
                  <a:schemeClr val="tx1"/>
                </a:solidFill>
              </a:rPr>
              <a:t>存储</a:t>
            </a:r>
            <a:endParaRPr lang="en-US" altLang="zh-CN" sz="2400" dirty="0">
              <a:solidFill>
                <a:schemeClr val="tx1"/>
              </a:solidFill>
            </a:endParaRPr>
          </a:p>
          <a:p>
            <a:pPr lvl="1" algn="just" eaLnBrk="1" hangingPunct="1">
              <a:lnSpc>
                <a:spcPct val="150000"/>
              </a:lnSpc>
              <a:spcBef>
                <a:spcPct val="0"/>
              </a:spcBef>
              <a:buFont typeface="Wingdings" panose="05000000000000000000" pitchFamily="2" charset="2"/>
              <a:buChar char="ü"/>
              <a:defRPr/>
            </a:pPr>
            <a:r>
              <a:rPr lang="zh-CN" altLang="en-US" sz="2400" dirty="0">
                <a:solidFill>
                  <a:schemeClr val="tx1"/>
                </a:solidFill>
              </a:rPr>
              <a:t>列簇存储</a:t>
            </a:r>
            <a:endParaRPr lang="en-US" altLang="zh-CN" sz="2400" dirty="0">
              <a:solidFill>
                <a:schemeClr val="tx1"/>
              </a:solidFill>
            </a:endParaRPr>
          </a:p>
          <a:p>
            <a:pPr lvl="1" algn="just" eaLnBrk="1" hangingPunct="1">
              <a:lnSpc>
                <a:spcPct val="150000"/>
              </a:lnSpc>
              <a:spcBef>
                <a:spcPct val="0"/>
              </a:spcBef>
              <a:buFont typeface="Wingdings" panose="05000000000000000000" pitchFamily="2" charset="2"/>
              <a:buChar char="ü"/>
              <a:defRPr/>
            </a:pPr>
            <a:r>
              <a:rPr lang="zh-CN" altLang="zh-CN" sz="2400" dirty="0">
                <a:solidFill>
                  <a:schemeClr val="tx1"/>
                </a:solidFill>
              </a:rPr>
              <a:t>文档</a:t>
            </a:r>
            <a:r>
              <a:rPr lang="zh-CN" altLang="en-US" sz="2400" dirty="0">
                <a:solidFill>
                  <a:schemeClr val="tx1"/>
                </a:solidFill>
              </a:rPr>
              <a:t>存储</a:t>
            </a:r>
            <a:endParaRPr lang="en-US" altLang="zh-CN" sz="2400" dirty="0">
              <a:solidFill>
                <a:schemeClr val="tx1"/>
              </a:solidFill>
            </a:endParaRPr>
          </a:p>
          <a:p>
            <a:pPr lvl="1" algn="just" eaLnBrk="1" hangingPunct="1">
              <a:lnSpc>
                <a:spcPct val="150000"/>
              </a:lnSpc>
              <a:spcBef>
                <a:spcPct val="0"/>
              </a:spcBef>
              <a:buFont typeface="Wingdings" panose="05000000000000000000" pitchFamily="2" charset="2"/>
              <a:buChar char="ü"/>
              <a:defRPr/>
            </a:pPr>
            <a:r>
              <a:rPr lang="zh-CN" altLang="zh-CN" sz="2400" dirty="0">
                <a:solidFill>
                  <a:schemeClr val="tx1"/>
                </a:solidFill>
              </a:rPr>
              <a:t>图形</a:t>
            </a:r>
            <a:r>
              <a:rPr lang="zh-CN" altLang="en-US" sz="2400" dirty="0">
                <a:solidFill>
                  <a:schemeClr val="tx1"/>
                </a:solidFill>
              </a:rPr>
              <a:t>存储</a:t>
            </a:r>
          </a:p>
          <a:p>
            <a:pPr eaLnBrk="1" hangingPunct="1">
              <a:defRPr/>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395288" y="489174"/>
            <a:ext cx="8353425" cy="563562"/>
          </a:xfrm>
        </p:spPr>
        <p:txBody>
          <a:bodyPr>
            <a:noAutofit/>
          </a:bodyPr>
          <a:lstStyle/>
          <a:p>
            <a:pPr eaLnBrk="1" hangingPunct="1">
              <a:defRPr/>
            </a:pPr>
            <a:r>
              <a:rPr lang="zh-CN" altLang="en-US" dirty="0"/>
              <a:t>三、数据库与其他相关技术的结合</a:t>
            </a:r>
          </a:p>
        </p:txBody>
      </p:sp>
      <p:sp>
        <p:nvSpPr>
          <p:cNvPr id="38915" name="Rectangle 3"/>
          <p:cNvSpPr>
            <a:spLocks noGrp="1" noChangeArrowheads="1"/>
          </p:cNvSpPr>
          <p:nvPr>
            <p:ph type="body" idx="1"/>
          </p:nvPr>
        </p:nvSpPr>
        <p:spPr>
          <a:xfrm>
            <a:off x="374848" y="1268760"/>
            <a:ext cx="8229600" cy="1295400"/>
          </a:xfrm>
        </p:spPr>
        <p:txBody>
          <a:bodyPr/>
          <a:lstStyle/>
          <a:p>
            <a:pPr eaLnBrk="1" hangingPunct="1">
              <a:lnSpc>
                <a:spcPct val="150000"/>
              </a:lnSpc>
            </a:pPr>
            <a:r>
              <a:rPr lang="zh-CN" altLang="en-US" dirty="0"/>
              <a:t>数据库技术与其他学科的内容相结合，出现的各种新型的数据库系统</a:t>
            </a:r>
          </a:p>
        </p:txBody>
      </p:sp>
      <p:graphicFrame>
        <p:nvGraphicFramePr>
          <p:cNvPr id="38916" name="对象 1"/>
          <p:cNvGraphicFramePr>
            <a:graphicFrameLocks noChangeAspect="1"/>
          </p:cNvGraphicFramePr>
          <p:nvPr>
            <p:extLst>
              <p:ext uri="{D42A27DB-BD31-4B8C-83A1-F6EECF244321}">
                <p14:modId xmlns:p14="http://schemas.microsoft.com/office/powerpoint/2010/main" val="751398285"/>
              </p:ext>
            </p:extLst>
          </p:nvPr>
        </p:nvGraphicFramePr>
        <p:xfrm>
          <a:off x="543123" y="2702273"/>
          <a:ext cx="7618413" cy="3390900"/>
        </p:xfrm>
        <a:graphic>
          <a:graphicData uri="http://schemas.openxmlformats.org/presentationml/2006/ole">
            <mc:AlternateContent xmlns:mc="http://schemas.openxmlformats.org/markup-compatibility/2006">
              <mc:Choice xmlns:v="urn:schemas-microsoft-com:vml" Requires="v">
                <p:oleObj spid="_x0000_s38937" name="Image" r:id="rId3" imgW="7619048" imgH="3390476" progId="Photoshop.Image.7">
                  <p:embed/>
                </p:oleObj>
              </mc:Choice>
              <mc:Fallback>
                <p:oleObj name="Image" r:id="rId3" imgW="7619048" imgH="3390476" progId="Photoshop.Image.7">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123" y="2702273"/>
                        <a:ext cx="7618413" cy="33909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323528" y="332656"/>
            <a:ext cx="7772400" cy="762000"/>
          </a:xfrm>
        </p:spPr>
        <p:txBody>
          <a:bodyPr>
            <a:normAutofit/>
          </a:bodyPr>
          <a:lstStyle/>
          <a:p>
            <a:pPr eaLnBrk="1" fontAlgn="auto" hangingPunct="1">
              <a:spcAft>
                <a:spcPts val="0"/>
              </a:spcAft>
              <a:defRPr/>
            </a:pPr>
            <a:r>
              <a:rPr lang="zh-CN" altLang="en-US" dirty="0"/>
              <a:t>四、面向应用领域的数据库技术进展</a:t>
            </a:r>
          </a:p>
        </p:txBody>
      </p:sp>
      <p:sp>
        <p:nvSpPr>
          <p:cNvPr id="22531" name="Rectangle 4"/>
          <p:cNvSpPr>
            <a:spLocks noGrp="1" noChangeArrowheads="1"/>
          </p:cNvSpPr>
          <p:nvPr>
            <p:ph sz="quarter" idx="1"/>
          </p:nvPr>
        </p:nvSpPr>
        <p:spPr>
          <a:xfrm>
            <a:off x="457200" y="1124744"/>
            <a:ext cx="8075613" cy="5256212"/>
          </a:xfrm>
        </p:spPr>
        <p:txBody>
          <a:bodyPr/>
          <a:lstStyle/>
          <a:p>
            <a:pPr marL="0" indent="0" eaLnBrk="1" hangingPunct="1">
              <a:lnSpc>
                <a:spcPct val="150000"/>
              </a:lnSpc>
              <a:spcBef>
                <a:spcPts val="0"/>
              </a:spcBef>
              <a:buFont typeface="Wingdings" pitchFamily="2" charset="2"/>
              <a:buNone/>
              <a:defRPr/>
            </a:pPr>
            <a:r>
              <a:rPr lang="en-US" altLang="zh-CN" sz="2800" dirty="0"/>
              <a:t>1</a:t>
            </a:r>
            <a:r>
              <a:rPr lang="zh-CN" altLang="en-US" sz="2800" dirty="0"/>
              <a:t>、工程数据库</a:t>
            </a:r>
            <a:endParaRPr lang="en-US" altLang="zh-CN" sz="2800" dirty="0"/>
          </a:p>
          <a:p>
            <a:pPr eaLnBrk="1" hangingPunct="1">
              <a:lnSpc>
                <a:spcPct val="150000"/>
              </a:lnSpc>
              <a:spcBef>
                <a:spcPts val="0"/>
              </a:spcBef>
              <a:defRPr/>
            </a:pPr>
            <a:r>
              <a:rPr lang="zh-CN" altLang="en-US" dirty="0">
                <a:solidFill>
                  <a:schemeClr val="tx1"/>
                </a:solidFill>
              </a:rPr>
              <a:t>概念</a:t>
            </a:r>
          </a:p>
          <a:p>
            <a:pPr lvl="1" eaLnBrk="1" hangingPunct="1">
              <a:lnSpc>
                <a:spcPct val="150000"/>
              </a:lnSpc>
              <a:spcBef>
                <a:spcPts val="0"/>
              </a:spcBef>
              <a:defRPr/>
            </a:pPr>
            <a:r>
              <a:rPr lang="zh-CN" altLang="en-US" sz="2200" dirty="0"/>
              <a:t>工程数据库（</a:t>
            </a:r>
            <a:r>
              <a:rPr lang="en-US" altLang="zh-CN" sz="2200" dirty="0"/>
              <a:t>Engineering Database</a:t>
            </a:r>
            <a:r>
              <a:rPr lang="zh-CN" altLang="en-US" sz="2200" dirty="0"/>
              <a:t>）是一种能</a:t>
            </a:r>
            <a:r>
              <a:rPr lang="zh-CN" altLang="en-US" sz="2200" dirty="0">
                <a:solidFill>
                  <a:srgbClr val="FF0000"/>
                </a:solidFill>
              </a:rPr>
              <a:t>存储和管理各种工程设计图形和工程设计文档</a:t>
            </a:r>
            <a:r>
              <a:rPr lang="zh-CN" altLang="en-US" sz="2200" dirty="0"/>
              <a:t>，并为工程设计提供各种服务的数据库。 </a:t>
            </a:r>
          </a:p>
          <a:p>
            <a:pPr eaLnBrk="1" hangingPunct="1">
              <a:lnSpc>
                <a:spcPct val="150000"/>
              </a:lnSpc>
              <a:spcBef>
                <a:spcPts val="0"/>
              </a:spcBef>
              <a:defRPr/>
            </a:pPr>
            <a:r>
              <a:rPr lang="zh-CN" altLang="en-US" dirty="0">
                <a:solidFill>
                  <a:schemeClr val="tx1"/>
                </a:solidFill>
              </a:rPr>
              <a:t>目的</a:t>
            </a:r>
          </a:p>
          <a:p>
            <a:pPr lvl="1" eaLnBrk="1" hangingPunct="1">
              <a:lnSpc>
                <a:spcPct val="150000"/>
              </a:lnSpc>
              <a:spcBef>
                <a:spcPts val="0"/>
              </a:spcBef>
              <a:defRPr/>
            </a:pPr>
            <a:r>
              <a:rPr lang="zh-CN" altLang="en-US" sz="2200" dirty="0"/>
              <a:t>利用数据库技术对工程对象有效地加以管理，并提供相应的处理功能及良好的设计环境 </a:t>
            </a:r>
            <a:endParaRPr lang="en-US" altLang="zh-CN" sz="2200" dirty="0"/>
          </a:p>
          <a:p>
            <a:pPr lvl="1" eaLnBrk="1" hangingPunct="1">
              <a:lnSpc>
                <a:spcPct val="150000"/>
              </a:lnSpc>
              <a:spcBef>
                <a:spcPts val="0"/>
              </a:spcBef>
              <a:defRPr/>
            </a:pPr>
            <a:r>
              <a:rPr lang="zh-CN" altLang="en-US" sz="2200" dirty="0"/>
              <a:t>适合</a:t>
            </a:r>
            <a:r>
              <a:rPr lang="en-US" altLang="zh-CN" sz="2200" dirty="0"/>
              <a:t>CAD/CAM/CIM</a:t>
            </a:r>
            <a:r>
              <a:rPr lang="zh-CN" altLang="en-US" sz="2200" dirty="0"/>
              <a:t>、地理信息处理、军事指挥、控制、通讯等工程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179512" y="404589"/>
            <a:ext cx="8435975" cy="5400675"/>
          </a:xfrm>
        </p:spPr>
        <p:txBody>
          <a:bodyPr/>
          <a:lstStyle/>
          <a:p>
            <a:pPr eaLnBrk="1" hangingPunct="1">
              <a:lnSpc>
                <a:spcPct val="150000"/>
              </a:lnSpc>
              <a:spcBef>
                <a:spcPct val="0"/>
              </a:spcBef>
              <a:buFont typeface="Wingdings" pitchFamily="2" charset="2"/>
              <a:buNone/>
            </a:pPr>
            <a:r>
              <a:rPr lang="en-US" altLang="zh-CN" sz="3200" dirty="0"/>
              <a:t>2</a:t>
            </a:r>
            <a:r>
              <a:rPr lang="zh-CN" altLang="en-US" sz="3200" dirty="0"/>
              <a:t>、空间数据库</a:t>
            </a:r>
          </a:p>
          <a:p>
            <a:pPr eaLnBrk="1" hangingPunct="1">
              <a:lnSpc>
                <a:spcPct val="150000"/>
              </a:lnSpc>
              <a:spcBef>
                <a:spcPct val="0"/>
              </a:spcBef>
            </a:pPr>
            <a:r>
              <a:rPr lang="zh-CN" altLang="en-US" sz="2200" dirty="0">
                <a:solidFill>
                  <a:srgbClr val="006600"/>
                </a:solidFill>
              </a:rPr>
              <a:t>空间数据：</a:t>
            </a:r>
            <a:r>
              <a:rPr lang="zh-CN" altLang="en-US" sz="2200" b="0" dirty="0">
                <a:solidFill>
                  <a:schemeClr val="tx1"/>
                </a:solidFill>
              </a:rPr>
              <a:t>表示空间物体位置、形状、大小、分布等信息，用于描述二维、三维、多维分布的区域现象。包括：</a:t>
            </a:r>
          </a:p>
          <a:p>
            <a:pPr lvl="1" eaLnBrk="1" hangingPunct="1">
              <a:lnSpc>
                <a:spcPct val="150000"/>
              </a:lnSpc>
              <a:spcBef>
                <a:spcPct val="0"/>
              </a:spcBef>
            </a:pPr>
            <a:r>
              <a:rPr lang="zh-CN" altLang="en-US" sz="2200" dirty="0">
                <a:solidFill>
                  <a:schemeClr val="tx1"/>
                </a:solidFill>
              </a:rPr>
              <a:t>物体本身的空间位置及状态信息</a:t>
            </a:r>
          </a:p>
          <a:p>
            <a:pPr lvl="1" eaLnBrk="1" hangingPunct="1">
              <a:lnSpc>
                <a:spcPct val="150000"/>
              </a:lnSpc>
              <a:spcBef>
                <a:spcPct val="0"/>
              </a:spcBef>
            </a:pPr>
            <a:r>
              <a:rPr lang="zh-CN" altLang="en-US" sz="2200" dirty="0">
                <a:solidFill>
                  <a:schemeClr val="tx1"/>
                </a:solidFill>
              </a:rPr>
              <a:t>物体间的空间关系（即拓扑关系）信息</a:t>
            </a:r>
          </a:p>
          <a:p>
            <a:pPr eaLnBrk="1" hangingPunct="1">
              <a:lnSpc>
                <a:spcPct val="150000"/>
              </a:lnSpc>
              <a:spcBef>
                <a:spcPct val="0"/>
              </a:spcBef>
            </a:pPr>
            <a:r>
              <a:rPr lang="zh-CN" altLang="en-US" sz="2200" dirty="0">
                <a:solidFill>
                  <a:srgbClr val="006600"/>
                </a:solidFill>
              </a:rPr>
              <a:t>空间数据库：</a:t>
            </a:r>
            <a:r>
              <a:rPr lang="zh-CN" altLang="en-US" sz="2200" b="0" dirty="0">
                <a:solidFill>
                  <a:srgbClr val="FF0000"/>
                </a:solidFill>
              </a:rPr>
              <a:t>描述、存储和处理空间数据及其属性的数据库</a:t>
            </a:r>
            <a:endParaRPr lang="en-US" altLang="zh-CN" sz="2200" b="0" dirty="0">
              <a:solidFill>
                <a:srgbClr val="FF0000"/>
              </a:solidFill>
            </a:endParaRPr>
          </a:p>
          <a:p>
            <a:pPr eaLnBrk="1" hangingPunct="1">
              <a:lnSpc>
                <a:spcPct val="150000"/>
              </a:lnSpc>
              <a:spcBef>
                <a:spcPct val="0"/>
              </a:spcBef>
            </a:pPr>
            <a:r>
              <a:rPr lang="zh-CN" altLang="en-US" sz="2200" dirty="0">
                <a:solidFill>
                  <a:srgbClr val="006600"/>
                </a:solidFill>
              </a:rPr>
              <a:t>研究内容：</a:t>
            </a:r>
            <a:endParaRPr lang="en-US" altLang="zh-CN" sz="2200" dirty="0">
              <a:solidFill>
                <a:srgbClr val="006600"/>
              </a:solidFill>
            </a:endParaRPr>
          </a:p>
          <a:p>
            <a:pPr lvl="1" eaLnBrk="1" hangingPunct="1">
              <a:lnSpc>
                <a:spcPct val="150000"/>
              </a:lnSpc>
              <a:spcBef>
                <a:spcPct val="0"/>
              </a:spcBef>
            </a:pPr>
            <a:r>
              <a:rPr lang="zh-CN" altLang="en-US" sz="2200" dirty="0">
                <a:solidFill>
                  <a:schemeClr val="tx1"/>
                </a:solidFill>
              </a:rPr>
              <a:t>空间数据模型</a:t>
            </a:r>
            <a:endParaRPr lang="en-US" altLang="zh-CN" sz="2200" dirty="0">
              <a:solidFill>
                <a:schemeClr val="tx1"/>
              </a:solidFill>
            </a:endParaRPr>
          </a:p>
          <a:p>
            <a:pPr lvl="1" eaLnBrk="1" hangingPunct="1">
              <a:lnSpc>
                <a:spcPct val="150000"/>
              </a:lnSpc>
              <a:spcBef>
                <a:spcPct val="0"/>
              </a:spcBef>
            </a:pPr>
            <a:r>
              <a:rPr lang="zh-CN" altLang="en-US" sz="2200" dirty="0">
                <a:solidFill>
                  <a:schemeClr val="tx1"/>
                </a:solidFill>
              </a:rPr>
              <a:t>空间数据查询语言：位置查询、空间关系查询和属性查询等</a:t>
            </a:r>
            <a:endParaRPr lang="en-US" altLang="zh-CN" sz="2200" dirty="0">
              <a:solidFill>
                <a:schemeClr val="tx1"/>
              </a:solidFill>
            </a:endParaRPr>
          </a:p>
          <a:p>
            <a:pPr lvl="1" eaLnBrk="1" hangingPunct="1">
              <a:lnSpc>
                <a:spcPct val="150000"/>
              </a:lnSpc>
              <a:spcBef>
                <a:spcPct val="0"/>
              </a:spcBef>
            </a:pPr>
            <a:r>
              <a:rPr lang="zh-CN" altLang="en-US" sz="2200" dirty="0">
                <a:solidFill>
                  <a:schemeClr val="tx1"/>
                </a:solidFill>
              </a:rPr>
              <a:t>空间数据库管理系统</a:t>
            </a:r>
            <a:r>
              <a:rPr lang="en-US" altLang="zh-CN" sz="2200" dirty="0">
                <a:solidFill>
                  <a:schemeClr val="tx1"/>
                </a:solidFill>
              </a:rPr>
              <a:t>: </a:t>
            </a:r>
            <a:r>
              <a:rPr lang="zh-CN" altLang="en-US" sz="2200" dirty="0">
                <a:solidFill>
                  <a:schemeClr val="tx1"/>
                </a:solidFill>
              </a:rPr>
              <a:t>空间数据定义、存储管理、操纵、呈现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sz="quarter" idx="1"/>
          </p:nvPr>
        </p:nvSpPr>
        <p:spPr>
          <a:xfrm>
            <a:off x="384695" y="764704"/>
            <a:ext cx="7859713" cy="4873625"/>
          </a:xfrm>
        </p:spPr>
        <p:txBody>
          <a:bodyPr/>
          <a:lstStyle/>
          <a:p>
            <a:pPr marL="0" indent="0" eaLnBrk="1" hangingPunct="1">
              <a:lnSpc>
                <a:spcPct val="150000"/>
              </a:lnSpc>
              <a:spcBef>
                <a:spcPts val="0"/>
              </a:spcBef>
              <a:buFont typeface="Wingdings" pitchFamily="2" charset="2"/>
              <a:buNone/>
              <a:defRPr/>
            </a:pPr>
            <a:r>
              <a:rPr lang="en-US" altLang="zh-CN" sz="2800" dirty="0"/>
              <a:t>3</a:t>
            </a:r>
            <a:r>
              <a:rPr lang="zh-CN" altLang="en-US" sz="2800" dirty="0"/>
              <a:t>、数据仓库</a:t>
            </a:r>
            <a:r>
              <a:rPr lang="en-US" altLang="zh-CN" sz="2800" dirty="0"/>
              <a:t>(Data Warehouse)</a:t>
            </a:r>
          </a:p>
          <a:p>
            <a:pPr eaLnBrk="1" hangingPunct="1">
              <a:lnSpc>
                <a:spcPct val="150000"/>
              </a:lnSpc>
              <a:spcBef>
                <a:spcPts val="0"/>
              </a:spcBef>
              <a:defRPr/>
            </a:pPr>
            <a:r>
              <a:rPr lang="zh-CN" altLang="en-US" sz="2200" dirty="0">
                <a:solidFill>
                  <a:srgbClr val="006600"/>
                </a:solidFill>
              </a:rPr>
              <a:t>面向主题的、集成的、不可更新的、随时间不断变化的数据集合，用以支持企业或组织的决策分析处理</a:t>
            </a:r>
          </a:p>
          <a:p>
            <a:pPr eaLnBrk="1" hangingPunct="1">
              <a:lnSpc>
                <a:spcPct val="150000"/>
              </a:lnSpc>
              <a:spcBef>
                <a:spcPts val="0"/>
              </a:spcBef>
              <a:defRPr/>
            </a:pPr>
            <a:r>
              <a:rPr lang="zh-CN" altLang="en-US" sz="2200" dirty="0">
                <a:solidFill>
                  <a:srgbClr val="006600"/>
                </a:solidFill>
              </a:rPr>
              <a:t>特征</a:t>
            </a:r>
          </a:p>
          <a:p>
            <a:pPr lvl="1" eaLnBrk="1" hangingPunct="1">
              <a:lnSpc>
                <a:spcPct val="150000"/>
              </a:lnSpc>
              <a:spcBef>
                <a:spcPts val="0"/>
              </a:spcBef>
              <a:defRPr/>
            </a:pPr>
            <a:r>
              <a:rPr lang="zh-CN" altLang="en-US" sz="2200" dirty="0">
                <a:solidFill>
                  <a:schemeClr val="tx1"/>
                </a:solidFill>
              </a:rPr>
              <a:t>主题与面向主题</a:t>
            </a:r>
          </a:p>
          <a:p>
            <a:pPr lvl="1" eaLnBrk="1" hangingPunct="1">
              <a:lnSpc>
                <a:spcPct val="150000"/>
              </a:lnSpc>
              <a:spcBef>
                <a:spcPts val="0"/>
              </a:spcBef>
              <a:defRPr/>
            </a:pPr>
            <a:r>
              <a:rPr lang="zh-CN" altLang="en-US" sz="2200" dirty="0">
                <a:solidFill>
                  <a:schemeClr val="tx1"/>
                </a:solidFill>
              </a:rPr>
              <a:t>数据仓库是集成的</a:t>
            </a:r>
          </a:p>
          <a:p>
            <a:pPr lvl="1" eaLnBrk="1" hangingPunct="1">
              <a:lnSpc>
                <a:spcPct val="150000"/>
              </a:lnSpc>
              <a:spcBef>
                <a:spcPts val="0"/>
              </a:spcBef>
              <a:defRPr/>
            </a:pPr>
            <a:r>
              <a:rPr lang="zh-CN" altLang="en-US" sz="2200" dirty="0">
                <a:solidFill>
                  <a:schemeClr val="tx1"/>
                </a:solidFill>
              </a:rPr>
              <a:t>数据仓库是不可更新的</a:t>
            </a:r>
          </a:p>
          <a:p>
            <a:pPr lvl="1" eaLnBrk="1" hangingPunct="1">
              <a:lnSpc>
                <a:spcPct val="150000"/>
              </a:lnSpc>
              <a:spcBef>
                <a:spcPts val="0"/>
              </a:spcBef>
              <a:defRPr/>
            </a:pPr>
            <a:r>
              <a:rPr lang="zh-CN" altLang="en-US" sz="2200" dirty="0">
                <a:solidFill>
                  <a:schemeClr val="tx1"/>
                </a:solidFill>
              </a:rPr>
              <a:t>数据仓库是随时间变化的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404664"/>
            <a:ext cx="7910513" cy="563563"/>
          </a:xfrm>
        </p:spPr>
        <p:txBody>
          <a:bodyPr>
            <a:noAutofit/>
          </a:bodyPr>
          <a:lstStyle/>
          <a:p>
            <a:pPr>
              <a:defRPr/>
            </a:pPr>
            <a:r>
              <a:rPr lang="zh-CN" altLang="en-US" dirty="0"/>
              <a:t>五、数据库技术研究与图灵奖</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28750"/>
            <a:ext cx="8181975"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985021"/>
                  </a:outerShdw>
                </a:effectLst>
              </a14:hiddenEffects>
            </a:ext>
          </a:extLst>
        </p:spPr>
      </p:pic>
    </p:spTree>
    <p:extLst>
      <p:ext uri="{BB962C8B-B14F-4D97-AF65-F5344CB8AC3E}">
        <p14:creationId xmlns:p14="http://schemas.microsoft.com/office/powerpoint/2010/main" val="1980713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338475"/>
            <a:ext cx="7634288" cy="563562"/>
          </a:xfrm>
        </p:spPr>
        <p:txBody>
          <a:bodyPr>
            <a:noAutofit/>
          </a:bodyPr>
          <a:lstStyle/>
          <a:p>
            <a:pPr marL="457200" indent="-457200">
              <a:buFont typeface="Wingdings" panose="05000000000000000000" pitchFamily="2" charset="2"/>
              <a:buChar char="n"/>
              <a:defRPr/>
            </a:pPr>
            <a:r>
              <a:rPr lang="zh-CN" altLang="en-US" sz="2800" dirty="0"/>
              <a:t>艾伦</a:t>
            </a:r>
            <a:r>
              <a:rPr lang="en-US" altLang="zh-CN" sz="2800" dirty="0"/>
              <a:t>·</a:t>
            </a:r>
            <a:r>
              <a:rPr lang="zh-CN" altLang="en-US" sz="2800" dirty="0"/>
              <a:t>麦席森</a:t>
            </a:r>
            <a:r>
              <a:rPr lang="en-US" altLang="zh-CN" sz="2800" dirty="0"/>
              <a:t>·</a:t>
            </a:r>
            <a:r>
              <a:rPr lang="zh-CN" altLang="en-US" sz="2800" dirty="0"/>
              <a:t>图灵：图灵测试、图灵奖</a:t>
            </a:r>
          </a:p>
        </p:txBody>
      </p:sp>
      <p:sp>
        <p:nvSpPr>
          <p:cNvPr id="3" name="文本占位符 2"/>
          <p:cNvSpPr>
            <a:spLocks noGrp="1"/>
          </p:cNvSpPr>
          <p:nvPr>
            <p:ph type="body" sz="half" idx="1"/>
          </p:nvPr>
        </p:nvSpPr>
        <p:spPr>
          <a:xfrm>
            <a:off x="323528" y="1026209"/>
            <a:ext cx="6552407" cy="2036068"/>
          </a:xfrm>
        </p:spPr>
        <p:txBody>
          <a:bodyPr/>
          <a:lstStyle/>
          <a:p>
            <a:pPr>
              <a:defRPr/>
            </a:pPr>
            <a:r>
              <a:rPr lang="zh-CN" altLang="en-US" sz="2000" dirty="0">
                <a:solidFill>
                  <a:schemeClr val="accent2">
                    <a:lumMod val="50000"/>
                  </a:schemeClr>
                </a:solidFill>
              </a:rPr>
              <a:t>艾伦</a:t>
            </a:r>
            <a:r>
              <a:rPr lang="en-US" altLang="zh-CN" sz="2000" dirty="0">
                <a:solidFill>
                  <a:schemeClr val="accent2">
                    <a:lumMod val="50000"/>
                  </a:schemeClr>
                </a:solidFill>
              </a:rPr>
              <a:t>·</a:t>
            </a:r>
            <a:r>
              <a:rPr lang="zh-CN" altLang="en-US" sz="2000" dirty="0">
                <a:solidFill>
                  <a:schemeClr val="accent2">
                    <a:lumMod val="50000"/>
                  </a:schemeClr>
                </a:solidFill>
              </a:rPr>
              <a:t>图灵（</a:t>
            </a:r>
            <a:r>
              <a:rPr lang="en-US" altLang="zh-CN" sz="2000" dirty="0">
                <a:solidFill>
                  <a:schemeClr val="accent2">
                    <a:lumMod val="50000"/>
                  </a:schemeClr>
                </a:solidFill>
              </a:rPr>
              <a:t>1912</a:t>
            </a:r>
            <a:r>
              <a:rPr lang="zh-CN" altLang="en-US" sz="2000" dirty="0">
                <a:solidFill>
                  <a:schemeClr val="accent2">
                    <a:lumMod val="50000"/>
                  </a:schemeClr>
                </a:solidFill>
              </a:rPr>
              <a:t>－</a:t>
            </a:r>
            <a:r>
              <a:rPr lang="en-US" altLang="zh-CN" sz="2000" dirty="0">
                <a:solidFill>
                  <a:schemeClr val="accent2">
                    <a:lumMod val="50000"/>
                  </a:schemeClr>
                </a:solidFill>
              </a:rPr>
              <a:t>1954</a:t>
            </a:r>
            <a:r>
              <a:rPr lang="zh-CN" altLang="en-US" sz="2000" dirty="0">
                <a:solidFill>
                  <a:schemeClr val="accent2">
                    <a:lumMod val="50000"/>
                  </a:schemeClr>
                </a:solidFill>
              </a:rPr>
              <a:t>）</a:t>
            </a:r>
            <a:endParaRPr lang="en-US" altLang="zh-CN" sz="2000" dirty="0">
              <a:solidFill>
                <a:schemeClr val="accent2">
                  <a:lumMod val="50000"/>
                </a:schemeClr>
              </a:solidFill>
            </a:endParaRPr>
          </a:p>
          <a:p>
            <a:pPr marL="627063" lvl="1" indent="-354013">
              <a:defRPr/>
            </a:pPr>
            <a:r>
              <a:rPr lang="zh-CN" altLang="en-US" sz="2000" dirty="0"/>
              <a:t>英国数学家、逻辑学家</a:t>
            </a:r>
            <a:endParaRPr lang="en-US" altLang="zh-CN" sz="2000" dirty="0"/>
          </a:p>
          <a:p>
            <a:pPr marL="627063" lvl="1" indent="-354013">
              <a:defRPr/>
            </a:pPr>
            <a:r>
              <a:rPr lang="zh-CN" altLang="en-US" sz="2000" dirty="0"/>
              <a:t>计算机科学之父，人工智能之父</a:t>
            </a:r>
            <a:endParaRPr lang="en-US" altLang="zh-CN" sz="2000" dirty="0"/>
          </a:p>
          <a:p>
            <a:pPr marL="627063" lvl="1" indent="-354013">
              <a:defRPr/>
            </a:pPr>
            <a:r>
              <a:rPr lang="zh-CN" altLang="en-US" sz="2000" dirty="0"/>
              <a:t>对</a:t>
            </a:r>
            <a:r>
              <a:rPr lang="en-US" altLang="zh-CN" sz="2000" dirty="0"/>
              <a:t>AI</a:t>
            </a:r>
            <a:r>
              <a:rPr lang="zh-CN" altLang="en-US" sz="2000" dirty="0"/>
              <a:t>发展有诸多贡献，提出了图灵测试</a:t>
            </a:r>
            <a:endParaRPr lang="en-US" altLang="zh-CN" sz="2000" dirty="0"/>
          </a:p>
          <a:p>
            <a:pPr marL="627063" lvl="1" indent="-354013">
              <a:defRPr/>
            </a:pPr>
            <a:r>
              <a:rPr lang="zh-CN" altLang="en-US" sz="2000" dirty="0"/>
              <a:t>提出图灵机模型，奠定计算机逻辑工作方式的基础</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573" y="1097771"/>
            <a:ext cx="166687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50825" y="3062277"/>
            <a:ext cx="8281988" cy="3247043"/>
          </a:xfrm>
          <a:prstGeom prst="rect">
            <a:avLst/>
          </a:prstGeom>
        </p:spPr>
        <p:txBody>
          <a:bodyPr>
            <a:spAutoFit/>
          </a:bodyPr>
          <a:lstStyle/>
          <a:p>
            <a:pPr marL="273050" indent="-273050" eaLnBrk="0" hangingPunct="0">
              <a:spcBef>
                <a:spcPts val="600"/>
              </a:spcBef>
              <a:buClr>
                <a:schemeClr val="accent1"/>
              </a:buClr>
              <a:buSzPct val="70000"/>
              <a:buFont typeface="Wingdings" pitchFamily="2" charset="2"/>
              <a:buChar char=""/>
              <a:defRPr/>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图灵测试：由计算机、被测试的人、主持人组成</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marL="627063" lvl="1" indent="-354013" eaLnBrk="0" hangingPunct="0">
              <a:spcBef>
                <a:spcPct val="20000"/>
              </a:spcBef>
              <a:buClr>
                <a:schemeClr val="accent1"/>
              </a:buClr>
              <a:buSzPct val="80000"/>
              <a:buFont typeface="Wingdings 2" pitchFamily="18" charset="2"/>
              <a:buChar char=""/>
              <a:defRPr/>
            </a:pPr>
            <a:r>
              <a:rPr lang="zh-CN" altLang="en-US" sz="2000" dirty="0">
                <a:solidFill>
                  <a:srgbClr val="006600"/>
                </a:solidFill>
                <a:latin typeface="微软雅黑" panose="020B0503020204020204" pitchFamily="34" charset="-122"/>
                <a:ea typeface="微软雅黑" panose="020B0503020204020204" pitchFamily="34" charset="-122"/>
              </a:rPr>
              <a:t>测试过程由主持人提问，由计算机和被测试的人分别做出回答。</a:t>
            </a:r>
            <a:endParaRPr lang="en-US" altLang="zh-CN" sz="2000" dirty="0">
              <a:solidFill>
                <a:srgbClr val="006600"/>
              </a:solidFill>
              <a:latin typeface="微软雅黑" panose="020B0503020204020204" pitchFamily="34" charset="-122"/>
              <a:ea typeface="微软雅黑" panose="020B0503020204020204" pitchFamily="34" charset="-122"/>
            </a:endParaRPr>
          </a:p>
          <a:p>
            <a:pPr marL="627063" lvl="1" indent="-354013" eaLnBrk="0" hangingPunct="0">
              <a:spcBef>
                <a:spcPct val="20000"/>
              </a:spcBef>
              <a:buClr>
                <a:schemeClr val="accent1"/>
              </a:buClr>
              <a:buSzPct val="80000"/>
              <a:buFont typeface="Wingdings 2" pitchFamily="18" charset="2"/>
              <a:buChar char=""/>
              <a:defRPr/>
            </a:pPr>
            <a:r>
              <a:rPr lang="zh-CN" altLang="en-US" sz="2000" dirty="0">
                <a:solidFill>
                  <a:srgbClr val="006600"/>
                </a:solidFill>
                <a:latin typeface="微软雅黑" panose="020B0503020204020204" pitchFamily="34" charset="-122"/>
                <a:ea typeface="微软雅黑" panose="020B0503020204020204" pitchFamily="34" charset="-122"/>
              </a:rPr>
              <a:t>如果主持人分辨不清哪个是人回答的，哪个是机器回答的，则认为该计算机具有了智能。</a:t>
            </a:r>
            <a:endParaRPr lang="en-US" altLang="zh-CN" sz="2000" dirty="0">
              <a:solidFill>
                <a:srgbClr val="006600"/>
              </a:solidFill>
              <a:latin typeface="微软雅黑" panose="020B0503020204020204" pitchFamily="34" charset="-122"/>
              <a:ea typeface="微软雅黑" panose="020B0503020204020204" pitchFamily="34" charset="-122"/>
            </a:endParaRPr>
          </a:p>
          <a:p>
            <a:pPr marL="273050" lvl="1" indent="-273050" eaLnBrk="0" hangingPunct="0">
              <a:spcBef>
                <a:spcPts val="600"/>
              </a:spcBef>
              <a:buClr>
                <a:schemeClr val="accent1"/>
              </a:buClr>
              <a:buSzPct val="70000"/>
              <a:buFont typeface="Wingdings" pitchFamily="2" charset="2"/>
              <a:buChar char=""/>
              <a:defRPr/>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图灵奖：</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marL="627063" lvl="1" indent="-354013" eaLnBrk="0" hangingPunct="0">
              <a:spcBef>
                <a:spcPct val="20000"/>
              </a:spcBef>
              <a:buClr>
                <a:schemeClr val="accent1"/>
              </a:buClr>
              <a:buSzPct val="80000"/>
              <a:buFont typeface="Wingdings 2" pitchFamily="18" charset="2"/>
              <a:buChar char=""/>
              <a:defRPr/>
            </a:pPr>
            <a:r>
              <a:rPr lang="zh-CN" altLang="en-US" sz="2000" dirty="0">
                <a:solidFill>
                  <a:srgbClr val="006600"/>
                </a:solidFill>
                <a:latin typeface="微软雅黑" panose="020B0503020204020204" pitchFamily="34" charset="-122"/>
                <a:ea typeface="微软雅黑" panose="020B0503020204020204" pitchFamily="34" charset="-122"/>
              </a:rPr>
              <a:t>美国计算机协会（</a:t>
            </a:r>
            <a:r>
              <a:rPr lang="en-US" altLang="zh-CN" sz="2000" dirty="0">
                <a:solidFill>
                  <a:srgbClr val="006600"/>
                </a:solidFill>
                <a:latin typeface="微软雅黑" panose="020B0503020204020204" pitchFamily="34" charset="-122"/>
                <a:ea typeface="微软雅黑" panose="020B0503020204020204" pitchFamily="34" charset="-122"/>
              </a:rPr>
              <a:t>ACM</a:t>
            </a:r>
            <a:r>
              <a:rPr lang="zh-CN" altLang="en-US" sz="2000" dirty="0">
                <a:solidFill>
                  <a:srgbClr val="006600"/>
                </a:solidFill>
                <a:latin typeface="微软雅黑" panose="020B0503020204020204" pitchFamily="34" charset="-122"/>
                <a:ea typeface="微软雅黑" panose="020B0503020204020204" pitchFamily="34" charset="-122"/>
              </a:rPr>
              <a:t>）于</a:t>
            </a:r>
            <a:r>
              <a:rPr lang="en-US" altLang="zh-CN" sz="2000" dirty="0">
                <a:solidFill>
                  <a:srgbClr val="006600"/>
                </a:solidFill>
                <a:latin typeface="微软雅黑" panose="020B0503020204020204" pitchFamily="34" charset="-122"/>
                <a:ea typeface="微软雅黑" panose="020B0503020204020204" pitchFamily="34" charset="-122"/>
              </a:rPr>
              <a:t>1966</a:t>
            </a:r>
            <a:r>
              <a:rPr lang="zh-CN" altLang="en-US" sz="2000" dirty="0">
                <a:solidFill>
                  <a:srgbClr val="006600"/>
                </a:solidFill>
                <a:latin typeface="微软雅黑" panose="020B0503020204020204" pitchFamily="34" charset="-122"/>
                <a:ea typeface="微软雅黑" panose="020B0503020204020204" pitchFamily="34" charset="-122"/>
              </a:rPr>
              <a:t>年设立，每年</a:t>
            </a:r>
            <a:r>
              <a:rPr lang="en-US" altLang="zh-CN" sz="2000" dirty="0">
                <a:solidFill>
                  <a:srgbClr val="006600"/>
                </a:solidFill>
                <a:latin typeface="微软雅黑" panose="020B0503020204020204" pitchFamily="34" charset="-122"/>
                <a:ea typeface="微软雅黑" panose="020B0503020204020204" pitchFamily="34" charset="-122"/>
              </a:rPr>
              <a:t>3-4</a:t>
            </a:r>
            <a:r>
              <a:rPr lang="zh-CN" altLang="en-US" sz="2000" dirty="0">
                <a:solidFill>
                  <a:srgbClr val="006600"/>
                </a:solidFill>
                <a:latin typeface="微软雅黑" panose="020B0503020204020204" pitchFamily="34" charset="-122"/>
                <a:ea typeface="微软雅黑" panose="020B0503020204020204" pitchFamily="34" charset="-122"/>
              </a:rPr>
              <a:t>月初颁布</a:t>
            </a:r>
            <a:endParaRPr lang="en-US" altLang="zh-CN" sz="2000" dirty="0">
              <a:solidFill>
                <a:srgbClr val="006600"/>
              </a:solidFill>
              <a:latin typeface="微软雅黑" panose="020B0503020204020204" pitchFamily="34" charset="-122"/>
              <a:ea typeface="微软雅黑" panose="020B0503020204020204" pitchFamily="34" charset="-122"/>
            </a:endParaRPr>
          </a:p>
          <a:p>
            <a:pPr marL="627063" lvl="1" indent="-354013" eaLnBrk="0" hangingPunct="0">
              <a:spcBef>
                <a:spcPct val="20000"/>
              </a:spcBef>
              <a:buClr>
                <a:schemeClr val="accent1"/>
              </a:buClr>
              <a:buSzPct val="80000"/>
              <a:buFont typeface="Wingdings 2" pitchFamily="18" charset="2"/>
              <a:buChar char=""/>
              <a:defRPr/>
            </a:pPr>
            <a:r>
              <a:rPr lang="en-US" altLang="zh-CN" sz="2000" dirty="0">
                <a:solidFill>
                  <a:srgbClr val="006600"/>
                </a:solidFill>
                <a:latin typeface="微软雅黑" panose="020B0503020204020204" pitchFamily="34" charset="-122"/>
                <a:ea typeface="微软雅黑" panose="020B0503020204020204" pitchFamily="34" charset="-122"/>
              </a:rPr>
              <a:t>1966</a:t>
            </a:r>
            <a:r>
              <a:rPr lang="zh-CN" altLang="en-US" sz="2000" dirty="0">
                <a:solidFill>
                  <a:srgbClr val="006600"/>
                </a:solidFill>
                <a:latin typeface="微软雅黑" panose="020B0503020204020204" pitchFamily="34" charset="-122"/>
                <a:ea typeface="微软雅黑" panose="020B0503020204020204" pitchFamily="34" charset="-122"/>
              </a:rPr>
              <a:t>年到</a:t>
            </a:r>
            <a:r>
              <a:rPr lang="en-US" altLang="zh-CN" sz="2000" dirty="0">
                <a:solidFill>
                  <a:srgbClr val="006600"/>
                </a:solidFill>
                <a:latin typeface="微软雅黑" panose="020B0503020204020204" pitchFamily="34" charset="-122"/>
                <a:ea typeface="微软雅黑" panose="020B0503020204020204" pitchFamily="34" charset="-122"/>
              </a:rPr>
              <a:t>2018</a:t>
            </a:r>
            <a:r>
              <a:rPr lang="zh-CN" altLang="en-US" sz="2000" dirty="0">
                <a:solidFill>
                  <a:srgbClr val="006600"/>
                </a:solidFill>
                <a:latin typeface="微软雅黑" panose="020B0503020204020204" pitchFamily="34" charset="-122"/>
                <a:ea typeface="微软雅黑" panose="020B0503020204020204" pitchFamily="34" charset="-122"/>
              </a:rPr>
              <a:t>年，共</a:t>
            </a:r>
            <a:r>
              <a:rPr lang="en-US" altLang="zh-CN" sz="2000" dirty="0">
                <a:solidFill>
                  <a:srgbClr val="006600"/>
                </a:solidFill>
                <a:latin typeface="微软雅黑" panose="020B0503020204020204" pitchFamily="34" charset="-122"/>
                <a:ea typeface="微软雅黑" panose="020B0503020204020204" pitchFamily="34" charset="-122"/>
              </a:rPr>
              <a:t>70</a:t>
            </a:r>
            <a:r>
              <a:rPr lang="zh-CN" altLang="en-US" sz="2000" dirty="0">
                <a:solidFill>
                  <a:srgbClr val="006600"/>
                </a:solidFill>
                <a:latin typeface="微软雅黑" panose="020B0503020204020204" pitchFamily="34" charset="-122"/>
                <a:ea typeface="微软雅黑" panose="020B0503020204020204" pitchFamily="34" charset="-122"/>
              </a:rPr>
              <a:t>名获奖者</a:t>
            </a:r>
            <a:endParaRPr lang="en-US" altLang="zh-CN" sz="2000" dirty="0">
              <a:solidFill>
                <a:srgbClr val="006600"/>
              </a:solidFill>
              <a:latin typeface="微软雅黑" panose="020B0503020204020204" pitchFamily="34" charset="-122"/>
              <a:ea typeface="微软雅黑" panose="020B0503020204020204" pitchFamily="34" charset="-122"/>
            </a:endParaRPr>
          </a:p>
          <a:p>
            <a:pPr marL="627063" lvl="1" indent="-354013" eaLnBrk="0" hangingPunct="0">
              <a:spcBef>
                <a:spcPct val="20000"/>
              </a:spcBef>
              <a:buClr>
                <a:schemeClr val="accent1"/>
              </a:buClr>
              <a:buSzPct val="80000"/>
              <a:buFont typeface="Wingdings 2" pitchFamily="18" charset="2"/>
              <a:buChar char=""/>
              <a:defRPr/>
            </a:pPr>
            <a:r>
              <a:rPr lang="en-US" altLang="zh-CN" sz="2000" dirty="0">
                <a:solidFill>
                  <a:srgbClr val="006600"/>
                </a:solidFill>
                <a:latin typeface="微软雅黑" panose="020B0503020204020204" pitchFamily="34" charset="-122"/>
                <a:ea typeface="微软雅黑" panose="020B0503020204020204" pitchFamily="34" charset="-122"/>
              </a:rPr>
              <a:t>2019</a:t>
            </a:r>
            <a:r>
              <a:rPr lang="zh-CN" altLang="en-US" sz="2000" dirty="0">
                <a:solidFill>
                  <a:srgbClr val="006600"/>
                </a:solidFill>
                <a:latin typeface="微软雅黑" panose="020B0503020204020204" pitchFamily="34" charset="-122"/>
                <a:ea typeface="微软雅黑" panose="020B0503020204020204" pitchFamily="34" charset="-122"/>
              </a:rPr>
              <a:t>年</a:t>
            </a:r>
            <a:r>
              <a:rPr lang="en-US" altLang="zh-CN" sz="2000" dirty="0">
                <a:solidFill>
                  <a:srgbClr val="006600"/>
                </a:solidFill>
                <a:latin typeface="微软雅黑" panose="020B0503020204020204" pitchFamily="34" charset="-122"/>
                <a:ea typeface="微软雅黑" panose="020B0503020204020204" pitchFamily="34" charset="-122"/>
              </a:rPr>
              <a:t>3</a:t>
            </a:r>
            <a:r>
              <a:rPr lang="zh-CN" altLang="en-US" sz="2000" dirty="0">
                <a:solidFill>
                  <a:srgbClr val="006600"/>
                </a:solidFill>
                <a:latin typeface="微软雅黑" panose="020B0503020204020204" pitchFamily="34" charset="-122"/>
                <a:ea typeface="微软雅黑" panose="020B0503020204020204" pitchFamily="34" charset="-122"/>
              </a:rPr>
              <a:t>月</a:t>
            </a:r>
            <a:r>
              <a:rPr lang="en-US" altLang="zh-CN" sz="2000" dirty="0">
                <a:solidFill>
                  <a:srgbClr val="006600"/>
                </a:solidFill>
                <a:latin typeface="微软雅黑" panose="020B0503020204020204" pitchFamily="34" charset="-122"/>
                <a:ea typeface="微软雅黑" panose="020B0503020204020204" pitchFamily="34" charset="-122"/>
              </a:rPr>
              <a:t>27</a:t>
            </a:r>
            <a:r>
              <a:rPr lang="zh-CN" altLang="en-US" sz="2000" dirty="0">
                <a:solidFill>
                  <a:srgbClr val="006600"/>
                </a:solidFill>
                <a:latin typeface="微软雅黑" panose="020B0503020204020204" pitchFamily="34" charset="-122"/>
                <a:ea typeface="微软雅黑" panose="020B0503020204020204" pitchFamily="34" charset="-122"/>
              </a:rPr>
              <a:t>日 </a:t>
            </a:r>
            <a:r>
              <a:rPr lang="en-US" altLang="zh-CN" sz="2000" dirty="0">
                <a:solidFill>
                  <a:srgbClr val="006600"/>
                </a:solidFill>
                <a:latin typeface="微软雅黑" panose="020B0503020204020204" pitchFamily="34" charset="-122"/>
                <a:ea typeface="微软雅黑" panose="020B0503020204020204" pitchFamily="34" charset="-122"/>
              </a:rPr>
              <a:t>——ACM</a:t>
            </a:r>
            <a:r>
              <a:rPr lang="zh-CN" altLang="en-US" sz="2000" dirty="0">
                <a:solidFill>
                  <a:srgbClr val="006600"/>
                </a:solidFill>
                <a:latin typeface="微软雅黑" panose="020B0503020204020204" pitchFamily="34" charset="-122"/>
                <a:ea typeface="微软雅黑" panose="020B0503020204020204" pitchFamily="34" charset="-122"/>
              </a:rPr>
              <a:t>宣布，深度学习的三位创造者</a:t>
            </a:r>
            <a:r>
              <a:rPr lang="en-US" altLang="zh-CN" sz="2000" dirty="0" err="1">
                <a:solidFill>
                  <a:srgbClr val="006600"/>
                </a:solidFill>
                <a:latin typeface="微软雅黑" panose="020B0503020204020204" pitchFamily="34" charset="-122"/>
                <a:ea typeface="微软雅黑" panose="020B0503020204020204" pitchFamily="34" charset="-122"/>
              </a:rPr>
              <a:t>Yoshua</a:t>
            </a:r>
            <a:r>
              <a:rPr lang="en-US" altLang="zh-CN" sz="2000" dirty="0">
                <a:solidFill>
                  <a:srgbClr val="006600"/>
                </a:solidFill>
                <a:latin typeface="微软雅黑" panose="020B0503020204020204" pitchFamily="34" charset="-122"/>
                <a:ea typeface="微软雅黑" panose="020B0503020204020204" pitchFamily="34" charset="-122"/>
              </a:rPr>
              <a:t> </a:t>
            </a:r>
            <a:r>
              <a:rPr lang="en-US" altLang="zh-CN" sz="2000" dirty="0" err="1">
                <a:solidFill>
                  <a:srgbClr val="006600"/>
                </a:solidFill>
                <a:latin typeface="微软雅黑" panose="020B0503020204020204" pitchFamily="34" charset="-122"/>
                <a:ea typeface="微软雅黑" panose="020B0503020204020204" pitchFamily="34" charset="-122"/>
              </a:rPr>
              <a:t>Bengio</a:t>
            </a:r>
            <a:r>
              <a:rPr lang="zh-CN" altLang="en-US" sz="2000" dirty="0">
                <a:solidFill>
                  <a:srgbClr val="006600"/>
                </a:solidFill>
                <a:latin typeface="微软雅黑" panose="020B0503020204020204" pitchFamily="34" charset="-122"/>
                <a:ea typeface="微软雅黑" panose="020B0503020204020204" pitchFamily="34" charset="-122"/>
              </a:rPr>
              <a:t>， </a:t>
            </a:r>
            <a:r>
              <a:rPr lang="en-US" altLang="zh-CN" sz="2000" dirty="0">
                <a:solidFill>
                  <a:srgbClr val="006600"/>
                </a:solidFill>
                <a:latin typeface="微软雅黑" panose="020B0503020204020204" pitchFamily="34" charset="-122"/>
                <a:ea typeface="微软雅黑" panose="020B0503020204020204" pitchFamily="34" charset="-122"/>
              </a:rPr>
              <a:t>Yann </a:t>
            </a:r>
            <a:r>
              <a:rPr lang="en-US" altLang="zh-CN" sz="2000" dirty="0" err="1">
                <a:solidFill>
                  <a:srgbClr val="006600"/>
                </a:solidFill>
                <a:latin typeface="微软雅黑" panose="020B0503020204020204" pitchFamily="34" charset="-122"/>
                <a:ea typeface="微软雅黑" panose="020B0503020204020204" pitchFamily="34" charset="-122"/>
              </a:rPr>
              <a:t>LeCun</a:t>
            </a:r>
            <a:r>
              <a:rPr lang="zh-CN" altLang="en-US" sz="2000" dirty="0">
                <a:solidFill>
                  <a:srgbClr val="006600"/>
                </a:solidFill>
                <a:latin typeface="微软雅黑" panose="020B0503020204020204" pitchFamily="34" charset="-122"/>
                <a:ea typeface="微软雅黑" panose="020B0503020204020204" pitchFamily="34" charset="-122"/>
              </a:rPr>
              <a:t>， 以及</a:t>
            </a:r>
            <a:r>
              <a:rPr lang="en-US" altLang="zh-CN" sz="2000" dirty="0">
                <a:solidFill>
                  <a:srgbClr val="006600"/>
                </a:solidFill>
                <a:latin typeface="微软雅黑" panose="020B0503020204020204" pitchFamily="34" charset="-122"/>
                <a:ea typeface="微软雅黑" panose="020B0503020204020204" pitchFamily="34" charset="-122"/>
              </a:rPr>
              <a:t>Geoffrey Hinton</a:t>
            </a:r>
            <a:r>
              <a:rPr lang="zh-CN" altLang="en-US" sz="2000" dirty="0">
                <a:solidFill>
                  <a:srgbClr val="006600"/>
                </a:solidFill>
                <a:latin typeface="微软雅黑" panose="020B0503020204020204" pitchFamily="34" charset="-122"/>
                <a:ea typeface="微软雅黑" panose="020B0503020204020204" pitchFamily="34" charset="-122"/>
              </a:rPr>
              <a:t>获得本届图灵奖。</a:t>
            </a:r>
          </a:p>
        </p:txBody>
      </p:sp>
    </p:spTree>
    <p:extLst>
      <p:ext uri="{BB962C8B-B14F-4D97-AF65-F5344CB8AC3E}">
        <p14:creationId xmlns:p14="http://schemas.microsoft.com/office/powerpoint/2010/main" val="1008206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39" y="260648"/>
            <a:ext cx="8266310" cy="2190130"/>
          </a:xfrm>
        </p:spPr>
        <p:txBody>
          <a:bodyPr>
            <a:normAutofit fontScale="90000"/>
          </a:bodyPr>
          <a:lstStyle/>
          <a:p>
            <a:pPr>
              <a:lnSpc>
                <a:spcPct val="130000"/>
              </a:lnSpc>
              <a:buFont typeface="Wingdings" panose="05000000000000000000" pitchFamily="2" charset="2"/>
              <a:buChar char="n"/>
              <a:defRPr/>
            </a:pPr>
            <a:r>
              <a:rPr lang="zh-CN" altLang="en-US" sz="3100" dirty="0"/>
              <a:t> 查理士</a:t>
            </a:r>
            <a:r>
              <a:rPr lang="en-US" altLang="zh-CN" sz="3100" dirty="0"/>
              <a:t>·</a:t>
            </a:r>
            <a:r>
              <a:rPr lang="zh-CN" altLang="en-US" sz="3100" dirty="0"/>
              <a:t>巴赫曼 （</a:t>
            </a:r>
            <a:r>
              <a:rPr lang="en-US" altLang="zh-CN" sz="3100" dirty="0"/>
              <a:t>Charles William Bachman</a:t>
            </a:r>
            <a:r>
              <a:rPr lang="zh-CN" altLang="en-US" sz="3100" dirty="0"/>
              <a:t>）</a:t>
            </a:r>
            <a:br>
              <a:rPr lang="en-US" altLang="zh-CN" sz="2800" dirty="0"/>
            </a:br>
            <a:r>
              <a:rPr lang="zh-CN" altLang="en-US" sz="2400" b="0" dirty="0">
                <a:solidFill>
                  <a:schemeClr val="tx1"/>
                </a:solidFill>
              </a:rPr>
              <a:t>毕业于宾大，于</a:t>
            </a:r>
            <a:r>
              <a:rPr lang="en-US" altLang="zh-CN" sz="2400" b="0" dirty="0">
                <a:solidFill>
                  <a:schemeClr val="tx1"/>
                </a:solidFill>
              </a:rPr>
              <a:t>49</a:t>
            </a:r>
            <a:r>
              <a:rPr lang="zh-CN" altLang="en-US" sz="2400" b="0" dirty="0">
                <a:solidFill>
                  <a:schemeClr val="tx1"/>
                </a:solidFill>
              </a:rPr>
              <a:t>岁（</a:t>
            </a:r>
            <a:r>
              <a:rPr lang="en-US" altLang="zh-CN" sz="2400" b="0" dirty="0">
                <a:solidFill>
                  <a:schemeClr val="tx1"/>
                </a:solidFill>
              </a:rPr>
              <a:t>1973</a:t>
            </a:r>
            <a:r>
              <a:rPr lang="zh-CN" altLang="en-US" sz="2400" b="0" dirty="0">
                <a:solidFill>
                  <a:schemeClr val="tx1"/>
                </a:solidFill>
              </a:rPr>
              <a:t>年）获得图灵奖，是数据库界的第一枚图灵奖。主要贡献：网状数据库的奠基者和实践者。</a:t>
            </a:r>
            <a:r>
              <a:rPr lang="zh-CN" altLang="en-US" sz="2400" b="0" dirty="0"/>
              <a:t>整个职业生涯基本上是在工业界里，</a:t>
            </a:r>
            <a:r>
              <a:rPr lang="en-US" altLang="zh-CN" sz="2400" b="0" dirty="0"/>
              <a:t>1960</a:t>
            </a:r>
            <a:r>
              <a:rPr lang="zh-CN" altLang="en-US" sz="2400" b="0" dirty="0"/>
              <a:t>年－</a:t>
            </a:r>
            <a:r>
              <a:rPr lang="en-US" altLang="zh-CN" sz="2400" b="0" dirty="0"/>
              <a:t>1970</a:t>
            </a:r>
            <a:r>
              <a:rPr lang="zh-CN" altLang="en-US" sz="2400" b="0" dirty="0"/>
              <a:t>年就职通用电气， </a:t>
            </a:r>
            <a:r>
              <a:rPr lang="en-US" altLang="zh-CN" sz="2400" b="0" dirty="0"/>
              <a:t>1971</a:t>
            </a:r>
            <a:r>
              <a:rPr lang="zh-CN" altLang="en-US" sz="2400" b="0" dirty="0"/>
              <a:t>年推出</a:t>
            </a:r>
            <a:r>
              <a:rPr lang="en-US" altLang="zh-CN" sz="2400" b="0" dirty="0"/>
              <a:t>DBTG</a:t>
            </a:r>
            <a:r>
              <a:rPr lang="zh-CN" altLang="en-US" sz="2400" b="0" dirty="0"/>
              <a:t>报告。</a:t>
            </a:r>
            <a:r>
              <a:rPr lang="en-US" altLang="zh-CN" sz="2400" b="0" dirty="0">
                <a:solidFill>
                  <a:schemeClr val="tx1"/>
                </a:solidFill>
              </a:rPr>
              <a:t>【1924</a:t>
            </a:r>
            <a:r>
              <a:rPr lang="zh-CN" altLang="en-US" sz="2400" b="0" dirty="0">
                <a:solidFill>
                  <a:schemeClr val="tx1"/>
                </a:solidFill>
              </a:rPr>
              <a:t>年</a:t>
            </a:r>
            <a:r>
              <a:rPr lang="en-US" altLang="zh-CN" sz="2400" b="0" dirty="0">
                <a:solidFill>
                  <a:schemeClr val="tx1"/>
                </a:solidFill>
              </a:rPr>
              <a:t>~2017</a:t>
            </a:r>
            <a:r>
              <a:rPr lang="zh-CN" altLang="en-US" sz="2400" b="0" dirty="0">
                <a:solidFill>
                  <a:schemeClr val="tx1"/>
                </a:solidFill>
              </a:rPr>
              <a:t>年，</a:t>
            </a:r>
            <a:r>
              <a:rPr lang="en-US" altLang="zh-CN" sz="2400" b="0" dirty="0">
                <a:solidFill>
                  <a:schemeClr val="tx1"/>
                </a:solidFill>
              </a:rPr>
              <a:t>92</a:t>
            </a:r>
            <a:r>
              <a:rPr lang="zh-CN" altLang="en-US" sz="2400" b="0" dirty="0">
                <a:solidFill>
                  <a:schemeClr val="tx1"/>
                </a:solidFill>
              </a:rPr>
              <a:t>岁</a:t>
            </a:r>
            <a:r>
              <a:rPr lang="en-US" altLang="zh-CN" sz="2400" b="0" dirty="0">
                <a:solidFill>
                  <a:schemeClr val="tx1"/>
                </a:solidFill>
              </a:rPr>
              <a:t>】</a:t>
            </a:r>
            <a:endParaRPr lang="zh-CN" altLang="en-US" sz="2400" b="0" dirty="0">
              <a:solidFill>
                <a:schemeClr val="tx1"/>
              </a:solidFill>
            </a:endParaRP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17224"/>
            <a:ext cx="7560840" cy="4096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71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sz="quarter" idx="1"/>
          </p:nvPr>
        </p:nvSpPr>
        <p:spPr>
          <a:xfrm>
            <a:off x="467544" y="1412776"/>
            <a:ext cx="8147050" cy="4873625"/>
          </a:xfrm>
        </p:spPr>
        <p:txBody>
          <a:bodyPr/>
          <a:lstStyle/>
          <a:p>
            <a:pPr marL="0" indent="0" eaLnBrk="1" hangingPunct="1">
              <a:lnSpc>
                <a:spcPct val="150000"/>
              </a:lnSpc>
              <a:buFont typeface="Wingdings" pitchFamily="2" charset="2"/>
              <a:buNone/>
            </a:pPr>
            <a:r>
              <a:rPr lang="en-US" altLang="zh-CN" sz="2800" dirty="0">
                <a:solidFill>
                  <a:srgbClr val="FF0000"/>
                </a:solidFill>
                <a:latin typeface="Times New Roman" pitchFamily="18" charset="0"/>
              </a:rPr>
              <a:t>2</a:t>
            </a:r>
            <a:r>
              <a:rPr lang="zh-CN" altLang="en-US" sz="2800" dirty="0">
                <a:solidFill>
                  <a:srgbClr val="FF0000"/>
                </a:solidFill>
                <a:latin typeface="Times New Roman" pitchFamily="18" charset="0"/>
              </a:rPr>
              <a:t>、第二代数据库系统</a:t>
            </a:r>
          </a:p>
          <a:p>
            <a:pPr lvl="1" eaLnBrk="1" hangingPunct="1">
              <a:lnSpc>
                <a:spcPct val="150000"/>
              </a:lnSpc>
            </a:pPr>
            <a:r>
              <a:rPr lang="zh-CN" altLang="en-US" sz="2400" dirty="0">
                <a:solidFill>
                  <a:schemeClr val="tx1"/>
                </a:solidFill>
              </a:rPr>
              <a:t>关系数据库系统</a:t>
            </a:r>
          </a:p>
          <a:p>
            <a:pPr lvl="1" eaLnBrk="1" hangingPunct="1">
              <a:lnSpc>
                <a:spcPct val="150000"/>
              </a:lnSpc>
            </a:pPr>
            <a:r>
              <a:rPr lang="zh-CN" altLang="en-US" sz="2400" dirty="0">
                <a:solidFill>
                  <a:schemeClr val="tx1"/>
                </a:solidFill>
              </a:rPr>
              <a:t>代表成果：</a:t>
            </a:r>
            <a:r>
              <a:rPr lang="en-US" altLang="zh-CN" sz="2400" dirty="0" err="1">
                <a:solidFill>
                  <a:schemeClr val="tx1"/>
                </a:solidFill>
              </a:rPr>
              <a:t>Codd</a:t>
            </a:r>
            <a:r>
              <a:rPr lang="zh-CN" altLang="en-US" sz="2400" dirty="0">
                <a:solidFill>
                  <a:schemeClr val="tx1"/>
                </a:solidFill>
              </a:rPr>
              <a:t>论文、关系模型、产业化发展</a:t>
            </a:r>
            <a:endParaRPr lang="en-US" altLang="zh-CN" sz="2400" dirty="0">
              <a:solidFill>
                <a:schemeClr val="tx1"/>
              </a:solidFill>
            </a:endParaRPr>
          </a:p>
          <a:p>
            <a:pPr lvl="1" eaLnBrk="1" hangingPunct="1">
              <a:lnSpc>
                <a:spcPct val="150000"/>
              </a:lnSpc>
            </a:pPr>
            <a:r>
              <a:rPr lang="zh-CN" altLang="en-US" sz="2400" dirty="0">
                <a:solidFill>
                  <a:schemeClr val="tx1"/>
                </a:solidFill>
              </a:rPr>
              <a:t>特点</a:t>
            </a:r>
          </a:p>
          <a:p>
            <a:pPr marL="900113" lvl="2" indent="-273050" eaLnBrk="1" hangingPunct="1">
              <a:lnSpc>
                <a:spcPct val="150000"/>
              </a:lnSpc>
              <a:buFont typeface="Wingdings" panose="05000000000000000000" pitchFamily="2" charset="2"/>
              <a:buChar char="ü"/>
            </a:pPr>
            <a:r>
              <a:rPr lang="zh-CN" altLang="en-US" sz="2400" dirty="0"/>
              <a:t>模型简单、理论基础严谨</a:t>
            </a:r>
            <a:endParaRPr lang="en-US" altLang="zh-CN" sz="2400" dirty="0"/>
          </a:p>
          <a:p>
            <a:pPr marL="900113" lvl="2" indent="-273050" eaLnBrk="1" hangingPunct="1">
              <a:lnSpc>
                <a:spcPct val="150000"/>
              </a:lnSpc>
              <a:buFont typeface="Wingdings" panose="05000000000000000000" pitchFamily="2" charset="2"/>
              <a:buChar char="ü"/>
            </a:pPr>
            <a:r>
              <a:rPr lang="zh-CN" altLang="en-US" sz="2400" dirty="0"/>
              <a:t>关系语言的标准化和非过程化</a:t>
            </a:r>
            <a:endParaRPr lang="en-US" altLang="zh-CN" sz="2400" dirty="0"/>
          </a:p>
          <a:p>
            <a:pPr marL="900113" lvl="2" indent="-273050" eaLnBrk="1" hangingPunct="1">
              <a:lnSpc>
                <a:spcPct val="150000"/>
              </a:lnSpc>
              <a:buFont typeface="Wingdings" panose="05000000000000000000" pitchFamily="2" charset="2"/>
              <a:buChar char="ü"/>
            </a:pPr>
            <a:r>
              <a:rPr lang="zh-CN" altLang="en-US" sz="2400" dirty="0"/>
              <a:t>数据和程序的独立性强，扩展性强</a:t>
            </a:r>
          </a:p>
        </p:txBody>
      </p:sp>
      <p:sp>
        <p:nvSpPr>
          <p:cNvPr id="5" name="Rectangle 2"/>
          <p:cNvSpPr txBox="1">
            <a:spLocks noChangeArrowheads="1"/>
          </p:cNvSpPr>
          <p:nvPr/>
        </p:nvSpPr>
        <p:spPr>
          <a:xfrm>
            <a:off x="395536" y="332656"/>
            <a:ext cx="7467600" cy="1143000"/>
          </a:xfrm>
          <a:prstGeom prst="rect">
            <a:avLst/>
          </a:prstGeom>
        </p:spPr>
        <p:txBody>
          <a:bodyPr anchor="ctr">
            <a:normAutofit/>
          </a:bodyPr>
          <a:lstStyle>
            <a:lvl1pPr algn="l" rtl="0" eaLnBrk="1" latinLnBrk="0" hangingPunct="1">
              <a:spcBef>
                <a:spcPct val="0"/>
              </a:spcBef>
              <a:buNone/>
              <a:defRPr kumimoji="0" sz="3200" b="1" kern="1200" cap="small" baseline="0">
                <a:solidFill>
                  <a:srgbClr val="C00000"/>
                </a:solidFill>
                <a:latin typeface="微软雅黑" panose="020B0503020204020204" pitchFamily="34" charset="-122"/>
                <a:ea typeface="微软雅黑" panose="020B0503020204020204" pitchFamily="34" charset="-122"/>
                <a:cs typeface="+mj-cs"/>
              </a:defRPr>
            </a:lvl1pPr>
          </a:lstStyle>
          <a:p>
            <a:pPr fontAlgn="auto">
              <a:spcAft>
                <a:spcPts val="0"/>
              </a:spcAft>
              <a:defRPr/>
            </a:pPr>
            <a:r>
              <a:rPr lang="zh-CN" altLang="en-US" dirty="0">
                <a:solidFill>
                  <a:srgbClr val="0000CC"/>
                </a:solidFill>
              </a:rPr>
              <a:t>一、数据库技术发展阶段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0648"/>
            <a:ext cx="8352928" cy="2520280"/>
          </a:xfrm>
        </p:spPr>
        <p:txBody>
          <a:bodyPr>
            <a:normAutofit fontScale="90000"/>
          </a:bodyPr>
          <a:lstStyle/>
          <a:p>
            <a:pPr>
              <a:lnSpc>
                <a:spcPct val="150000"/>
              </a:lnSpc>
              <a:buFont typeface="Wingdings" panose="05000000000000000000" pitchFamily="2" charset="2"/>
              <a:buChar char="n"/>
              <a:defRPr/>
            </a:pPr>
            <a:r>
              <a:rPr lang="zh-CN" altLang="en-US" sz="3100" dirty="0"/>
              <a:t> 埃德加</a:t>
            </a:r>
            <a:r>
              <a:rPr lang="en-US" altLang="zh-CN" sz="3100" dirty="0"/>
              <a:t>·</a:t>
            </a:r>
            <a:r>
              <a:rPr lang="zh-CN" altLang="en-US" sz="3100" dirty="0"/>
              <a:t>弗兰克</a:t>
            </a:r>
            <a:r>
              <a:rPr lang="en-US" altLang="zh-CN" sz="3100" dirty="0"/>
              <a:t>·</a:t>
            </a:r>
            <a:r>
              <a:rPr lang="zh-CN" altLang="en-US" sz="3100" dirty="0"/>
              <a:t>科德（</a:t>
            </a:r>
            <a:r>
              <a:rPr lang="en-US" altLang="zh-CN" sz="3100" dirty="0"/>
              <a:t>Edgar Frank </a:t>
            </a:r>
            <a:r>
              <a:rPr lang="en-US" altLang="zh-CN" sz="3100" dirty="0" err="1"/>
              <a:t>Codd</a:t>
            </a:r>
            <a:r>
              <a:rPr lang="zh-CN" altLang="en-US" sz="3100" dirty="0"/>
              <a:t>）</a:t>
            </a:r>
            <a:br>
              <a:rPr lang="en-US" altLang="zh-CN" b="0" dirty="0"/>
            </a:br>
            <a:r>
              <a:rPr lang="zh-CN" altLang="en-US" sz="2400" b="0" dirty="0">
                <a:solidFill>
                  <a:schemeClr val="tx1"/>
                </a:solidFill>
              </a:rPr>
              <a:t>毕业于密歇根大学</a:t>
            </a:r>
            <a:r>
              <a:rPr lang="en-US" altLang="zh-CN" sz="2400" b="0" dirty="0">
                <a:solidFill>
                  <a:schemeClr val="tx1"/>
                </a:solidFill>
              </a:rPr>
              <a:t>. 1981</a:t>
            </a:r>
            <a:r>
              <a:rPr lang="zh-CN" altLang="en-US" sz="2400" b="0" dirty="0">
                <a:solidFill>
                  <a:schemeClr val="tx1"/>
                </a:solidFill>
              </a:rPr>
              <a:t>年，</a:t>
            </a:r>
            <a:r>
              <a:rPr lang="en-US" altLang="zh-CN" sz="2400" b="0" dirty="0">
                <a:solidFill>
                  <a:schemeClr val="tx1"/>
                </a:solidFill>
              </a:rPr>
              <a:t>58</a:t>
            </a:r>
            <a:r>
              <a:rPr lang="zh-CN" altLang="en-US" sz="2400" b="0" dirty="0">
                <a:solidFill>
                  <a:schemeClr val="tx1"/>
                </a:solidFill>
              </a:rPr>
              <a:t>岁的科德获得图灵奖，这是数据库界的第二枚，也是久违的图灵奖。从</a:t>
            </a:r>
            <a:r>
              <a:rPr lang="en-US" altLang="zh-CN" sz="2400" b="0" dirty="0">
                <a:solidFill>
                  <a:schemeClr val="tx1"/>
                </a:solidFill>
              </a:rPr>
              <a:t>1970</a:t>
            </a:r>
            <a:r>
              <a:rPr lang="zh-CN" altLang="en-US" sz="2400" b="0" dirty="0">
                <a:solidFill>
                  <a:schemeClr val="tx1"/>
                </a:solidFill>
              </a:rPr>
              <a:t>年提出关系数据库到获奖，奋斗十一年，终成正果。曾就职于</a:t>
            </a:r>
            <a:r>
              <a:rPr lang="en-US" altLang="zh-CN" sz="2400" b="0" dirty="0">
                <a:solidFill>
                  <a:schemeClr val="tx1"/>
                </a:solidFill>
              </a:rPr>
              <a:t>IBM</a:t>
            </a:r>
            <a:r>
              <a:rPr lang="zh-CN" altLang="en-US" sz="2400" b="0" dirty="0"/>
              <a:t>阿尔马登研究中心</a:t>
            </a:r>
            <a:br>
              <a:rPr lang="en-US" altLang="zh-CN" sz="2400" b="0" dirty="0"/>
            </a:br>
            <a:r>
              <a:rPr lang="en-US" altLang="zh-CN" sz="2400" b="0" dirty="0">
                <a:solidFill>
                  <a:schemeClr val="tx1"/>
                </a:solidFill>
              </a:rPr>
              <a:t>【1923</a:t>
            </a:r>
            <a:r>
              <a:rPr lang="zh-CN" altLang="en-US" sz="2400" b="0" dirty="0">
                <a:solidFill>
                  <a:schemeClr val="tx1"/>
                </a:solidFill>
              </a:rPr>
              <a:t>年</a:t>
            </a:r>
            <a:r>
              <a:rPr lang="en-US" altLang="zh-CN" sz="2400" b="0" dirty="0">
                <a:solidFill>
                  <a:schemeClr val="tx1"/>
                </a:solidFill>
              </a:rPr>
              <a:t>~2003</a:t>
            </a:r>
            <a:r>
              <a:rPr lang="zh-CN" altLang="en-US" sz="2400" b="0" dirty="0">
                <a:solidFill>
                  <a:schemeClr val="tx1"/>
                </a:solidFill>
              </a:rPr>
              <a:t>年，</a:t>
            </a:r>
            <a:r>
              <a:rPr lang="en-US" altLang="zh-CN" sz="2400" b="0" dirty="0">
                <a:solidFill>
                  <a:schemeClr val="tx1"/>
                </a:solidFill>
              </a:rPr>
              <a:t>80</a:t>
            </a:r>
            <a:r>
              <a:rPr lang="zh-CN" altLang="en-US" sz="2400" b="0" dirty="0">
                <a:solidFill>
                  <a:schemeClr val="tx1"/>
                </a:solidFill>
              </a:rPr>
              <a:t>岁</a:t>
            </a:r>
            <a:r>
              <a:rPr lang="en-US" altLang="zh-CN" sz="2400" b="0" dirty="0">
                <a:solidFill>
                  <a:schemeClr val="tx1"/>
                </a:solidFill>
              </a:rPr>
              <a:t>】</a:t>
            </a:r>
            <a:endParaRPr lang="zh-CN" altLang="en-US" sz="2400" b="0" dirty="0">
              <a:solidFill>
                <a:schemeClr val="tx1"/>
              </a:solidFill>
            </a:endParaRPr>
          </a:p>
        </p:txBody>
      </p:sp>
      <p:pic>
        <p:nvPicPr>
          <p:cNvPr id="14339" name="Picture 2" descr="http://image.sciencenet.cn/album/201504/18/162648agaeggmbo0eecs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160" y="3068985"/>
            <a:ext cx="297180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263" y="3306763"/>
            <a:ext cx="2630487"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985021"/>
                  </a:outerShdw>
                </a:effectLst>
              </a14:hiddenEffects>
            </a:ext>
          </a:extLst>
        </p:spPr>
      </p:pic>
    </p:spTree>
    <p:extLst>
      <p:ext uri="{BB962C8B-B14F-4D97-AF65-F5344CB8AC3E}">
        <p14:creationId xmlns:p14="http://schemas.microsoft.com/office/powerpoint/2010/main" val="3386453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59606"/>
            <a:ext cx="8497888" cy="1873250"/>
          </a:xfrm>
        </p:spPr>
        <p:txBody>
          <a:bodyPr>
            <a:noAutofit/>
          </a:bodyPr>
          <a:lstStyle/>
          <a:p>
            <a:pPr>
              <a:lnSpc>
                <a:spcPct val="130000"/>
              </a:lnSpc>
              <a:buFont typeface="Wingdings" panose="05000000000000000000" pitchFamily="2" charset="2"/>
              <a:buChar char="n"/>
            </a:pPr>
            <a:r>
              <a:rPr lang="zh-CN" altLang="en-US" sz="2800" dirty="0"/>
              <a:t> 詹姆士</a:t>
            </a:r>
            <a:r>
              <a:rPr lang="en-US" altLang="zh-CN" sz="2800" dirty="0"/>
              <a:t>·</a:t>
            </a:r>
            <a:r>
              <a:rPr lang="zh-CN" altLang="en-US" sz="2800" dirty="0"/>
              <a:t>格雷（</a:t>
            </a:r>
            <a:r>
              <a:rPr lang="en-US" altLang="zh-CN" sz="2800" dirty="0"/>
              <a:t>James Gray</a:t>
            </a:r>
            <a:r>
              <a:rPr lang="zh-CN" altLang="en-US" sz="2800" dirty="0"/>
              <a:t>）</a:t>
            </a:r>
            <a:br>
              <a:rPr lang="en-US" altLang="zh-CN" sz="2500" dirty="0"/>
            </a:br>
            <a:r>
              <a:rPr lang="zh-CN" altLang="en-US" sz="2200" b="0" dirty="0">
                <a:solidFill>
                  <a:schemeClr val="tx1"/>
                </a:solidFill>
              </a:rPr>
              <a:t>毕业于加州大学伯克利分校计算机科学系。</a:t>
            </a:r>
            <a:r>
              <a:rPr lang="en-US" altLang="zh-CN" sz="2200" b="0" dirty="0">
                <a:solidFill>
                  <a:schemeClr val="tx1"/>
                </a:solidFill>
              </a:rPr>
              <a:t>1998</a:t>
            </a:r>
            <a:r>
              <a:rPr lang="zh-CN" altLang="en-US" sz="2200" b="0" dirty="0">
                <a:solidFill>
                  <a:schemeClr val="tx1"/>
                </a:solidFill>
              </a:rPr>
              <a:t>年因在数据库技术领域（事务处理、封锁、数据库系统建设）中的突出贡献获得图灵奖。就职于</a:t>
            </a:r>
            <a:r>
              <a:rPr lang="en-US" altLang="zh-CN" sz="2200" b="0" dirty="0">
                <a:solidFill>
                  <a:schemeClr val="tx1"/>
                </a:solidFill>
              </a:rPr>
              <a:t>IBM</a:t>
            </a:r>
            <a:r>
              <a:rPr lang="zh-CN" altLang="en-US" sz="2200" b="0" dirty="0">
                <a:solidFill>
                  <a:schemeClr val="tx1"/>
                </a:solidFill>
              </a:rPr>
              <a:t>、</a:t>
            </a:r>
            <a:r>
              <a:rPr lang="en-US" altLang="zh-CN" sz="2200" b="0" dirty="0">
                <a:solidFill>
                  <a:schemeClr val="tx1"/>
                </a:solidFill>
              </a:rPr>
              <a:t>Tandem</a:t>
            </a:r>
            <a:r>
              <a:rPr lang="zh-CN" altLang="en-US" sz="2200" b="0" dirty="0">
                <a:solidFill>
                  <a:schemeClr val="tx1"/>
                </a:solidFill>
              </a:rPr>
              <a:t>公式</a:t>
            </a:r>
            <a:r>
              <a:rPr lang="en-US" altLang="zh-CN" sz="2200" b="0" dirty="0">
                <a:solidFill>
                  <a:schemeClr val="tx1"/>
                </a:solidFill>
              </a:rPr>
              <a:t>【1944</a:t>
            </a:r>
            <a:r>
              <a:rPr lang="zh-CN" altLang="en-US" sz="2200" b="0" dirty="0">
                <a:solidFill>
                  <a:schemeClr val="tx1"/>
                </a:solidFill>
              </a:rPr>
              <a:t>年</a:t>
            </a:r>
            <a:r>
              <a:rPr lang="en-US" altLang="zh-CN" sz="2200" b="0" dirty="0">
                <a:solidFill>
                  <a:schemeClr val="tx1"/>
                </a:solidFill>
              </a:rPr>
              <a:t>~2007</a:t>
            </a:r>
            <a:r>
              <a:rPr lang="zh-CN" altLang="en-US" sz="2200" b="0" dirty="0">
                <a:solidFill>
                  <a:schemeClr val="tx1"/>
                </a:solidFill>
              </a:rPr>
              <a:t>年，</a:t>
            </a:r>
            <a:r>
              <a:rPr lang="en-US" altLang="zh-CN" sz="2200" b="0" dirty="0">
                <a:solidFill>
                  <a:schemeClr val="tx1"/>
                </a:solidFill>
              </a:rPr>
              <a:t>63</a:t>
            </a:r>
            <a:r>
              <a:rPr lang="zh-CN" altLang="en-US" sz="2200" b="0" dirty="0">
                <a:solidFill>
                  <a:schemeClr val="tx1"/>
                </a:solidFill>
              </a:rPr>
              <a:t>岁</a:t>
            </a:r>
            <a:r>
              <a:rPr lang="en-US" altLang="zh-CN" sz="2200" b="0" dirty="0">
                <a:solidFill>
                  <a:schemeClr val="tx1"/>
                </a:solidFill>
              </a:rPr>
              <a:t>】</a:t>
            </a:r>
            <a:endParaRPr lang="zh-CN" altLang="en-US" sz="2200" b="0" dirty="0">
              <a:solidFill>
                <a:schemeClr val="tx1"/>
              </a:solidFill>
            </a:endParaRPr>
          </a:p>
        </p:txBody>
      </p:sp>
      <p:pic>
        <p:nvPicPr>
          <p:cNvPr id="15363" name="Picture 2" descr="http://image.sciencenet.cn/album/201504/26/142047i8p272o8i0ihmi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2589807"/>
            <a:ext cx="5605462"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矩形 4"/>
          <p:cNvSpPr>
            <a:spLocks noChangeArrowheads="1"/>
          </p:cNvSpPr>
          <p:nvPr/>
        </p:nvSpPr>
        <p:spPr bwMode="auto">
          <a:xfrm>
            <a:off x="6353497" y="2451660"/>
            <a:ext cx="24669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latin typeface="微软雅黑" pitchFamily="34" charset="-122"/>
                <a:ea typeface="微软雅黑" pitchFamily="34" charset="-122"/>
              </a:rPr>
              <a:t>2007</a:t>
            </a:r>
            <a:r>
              <a:rPr lang="zh-CN" altLang="en-US" sz="2000" dirty="0">
                <a:latin typeface="微软雅黑" pitchFamily="34" charset="-122"/>
                <a:ea typeface="微软雅黑" pitchFamily="34" charset="-122"/>
              </a:rPr>
              <a:t>年</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月</a:t>
            </a:r>
            <a:r>
              <a:rPr lang="en-US" altLang="zh-CN" sz="2000" dirty="0">
                <a:latin typeface="微软雅黑" pitchFamily="34" charset="-122"/>
                <a:ea typeface="微软雅黑" pitchFamily="34" charset="-122"/>
              </a:rPr>
              <a:t>28</a:t>
            </a:r>
            <a:r>
              <a:rPr lang="zh-CN" altLang="en-US" sz="2000" dirty="0">
                <a:latin typeface="微软雅黑" pitchFamily="34" charset="-122"/>
                <a:ea typeface="微软雅黑" pitchFamily="34" charset="-122"/>
              </a:rPr>
              <a:t>日，他要去做一件事，为过世的老母亲撒骨灰。和往常的休闲航海一样，天马行空，独来独往，然后，失联。 </a:t>
            </a:r>
            <a:br>
              <a:rPr lang="zh-CN" altLang="en-US" sz="2000" dirty="0">
                <a:latin typeface="微软雅黑" pitchFamily="34" charset="-122"/>
                <a:ea typeface="微软雅黑" pitchFamily="34" charset="-122"/>
              </a:rPr>
            </a:br>
            <a:r>
              <a:rPr lang="zh-CN" altLang="en-US" sz="2000" dirty="0">
                <a:latin typeface="微软雅黑" pitchFamily="34" charset="-122"/>
                <a:ea typeface="微软雅黑" pitchFamily="34" charset="-122"/>
              </a:rPr>
              <a:t>海岸警卫队、志愿者、学术界朋友加入了大搜寻。</a:t>
            </a: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月</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日，海岸警卫队宣布放弃搜索。</a:t>
            </a:r>
          </a:p>
        </p:txBody>
      </p:sp>
    </p:spTree>
    <p:extLst>
      <p:ext uri="{BB962C8B-B14F-4D97-AF65-F5344CB8AC3E}">
        <p14:creationId xmlns:p14="http://schemas.microsoft.com/office/powerpoint/2010/main" val="3427411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8353425" cy="2160538"/>
          </a:xfrm>
        </p:spPr>
        <p:txBody>
          <a:bodyPr>
            <a:noAutofit/>
          </a:bodyPr>
          <a:lstStyle/>
          <a:p>
            <a:pPr>
              <a:buFont typeface="Wingdings" panose="05000000000000000000" pitchFamily="2" charset="2"/>
              <a:buChar char="n"/>
              <a:defRPr/>
            </a:pPr>
            <a:r>
              <a:rPr lang="zh-CN" altLang="en-US" sz="2500" dirty="0"/>
              <a:t> 迈克尔</a:t>
            </a:r>
            <a:r>
              <a:rPr lang="en-US" altLang="zh-CN" sz="2500" dirty="0"/>
              <a:t>.</a:t>
            </a:r>
            <a:r>
              <a:rPr lang="zh-CN" altLang="en-US" sz="2500" dirty="0"/>
              <a:t>斯通布雷克（</a:t>
            </a:r>
            <a:r>
              <a:rPr lang="en-US" altLang="zh-CN" sz="2500" dirty="0"/>
              <a:t>Michael </a:t>
            </a:r>
            <a:r>
              <a:rPr lang="en-US" altLang="zh-CN" sz="2500" dirty="0" err="1"/>
              <a:t>Stonebraker</a:t>
            </a:r>
            <a:r>
              <a:rPr lang="zh-CN" altLang="en-US" sz="2500" dirty="0"/>
              <a:t>）</a:t>
            </a:r>
            <a:br>
              <a:rPr lang="en-US" altLang="zh-CN" sz="2500" dirty="0"/>
            </a:br>
            <a:r>
              <a:rPr lang="en-US" altLang="zh-CN" sz="2200" b="0" dirty="0">
                <a:solidFill>
                  <a:schemeClr val="tx1"/>
                </a:solidFill>
              </a:rPr>
              <a:t>2015</a:t>
            </a:r>
            <a:r>
              <a:rPr lang="zh-CN" altLang="en-US" sz="2200" b="0" dirty="0">
                <a:solidFill>
                  <a:schemeClr val="tx1"/>
                </a:solidFill>
              </a:rPr>
              <a:t>年， </a:t>
            </a:r>
            <a:r>
              <a:rPr lang="en-US" altLang="zh-CN" sz="2200" b="0" dirty="0">
                <a:solidFill>
                  <a:schemeClr val="tx1"/>
                </a:solidFill>
              </a:rPr>
              <a:t>MIT</a:t>
            </a:r>
            <a:r>
              <a:rPr lang="zh-CN" altLang="en-US" sz="2200" b="0" dirty="0">
                <a:solidFill>
                  <a:schemeClr val="tx1"/>
                </a:solidFill>
              </a:rPr>
              <a:t>教授迈克尔</a:t>
            </a:r>
            <a:r>
              <a:rPr lang="en-US" altLang="zh-CN" sz="2200" b="0" dirty="0">
                <a:solidFill>
                  <a:schemeClr val="tx1"/>
                </a:solidFill>
              </a:rPr>
              <a:t>.</a:t>
            </a:r>
            <a:r>
              <a:rPr lang="zh-CN" altLang="en-US" sz="2200" b="0" dirty="0">
                <a:solidFill>
                  <a:schemeClr val="tx1"/>
                </a:solidFill>
              </a:rPr>
              <a:t>斯通布雷克获得</a:t>
            </a:r>
            <a:r>
              <a:rPr lang="en-US" altLang="zh-CN" sz="2200" b="0" dirty="0">
                <a:solidFill>
                  <a:schemeClr val="tx1"/>
                </a:solidFill>
              </a:rPr>
              <a:t>2014</a:t>
            </a:r>
            <a:r>
              <a:rPr lang="zh-CN" altLang="en-US" sz="2200" b="0" dirty="0">
                <a:solidFill>
                  <a:schemeClr val="tx1"/>
                </a:solidFill>
              </a:rPr>
              <a:t>年“图灵奖”，奖金</a:t>
            </a:r>
            <a:r>
              <a:rPr lang="en-US" altLang="zh-CN" sz="2200" b="0" dirty="0">
                <a:solidFill>
                  <a:schemeClr val="tx1"/>
                </a:solidFill>
              </a:rPr>
              <a:t>100</a:t>
            </a:r>
            <a:r>
              <a:rPr lang="zh-CN" altLang="en-US" sz="2200" b="0" dirty="0">
                <a:solidFill>
                  <a:schemeClr val="tx1"/>
                </a:solidFill>
              </a:rPr>
              <a:t>万美元，以表彰他的功勋：创造了现代数据库系统的一系列奠基性概念和实现技术，创立了多家公司，实现了开创性工作的商业化；大数据之父。</a:t>
            </a:r>
            <a:r>
              <a:rPr lang="en-US" altLang="zh-CN" sz="2200" b="0" dirty="0">
                <a:solidFill>
                  <a:schemeClr val="tx1"/>
                </a:solidFill>
              </a:rPr>
              <a:t>【2015</a:t>
            </a:r>
            <a:r>
              <a:rPr lang="zh-CN" altLang="en-US" sz="2200" b="0" dirty="0">
                <a:solidFill>
                  <a:schemeClr val="tx1"/>
                </a:solidFill>
              </a:rPr>
              <a:t>年</a:t>
            </a:r>
            <a:r>
              <a:rPr lang="en-US" altLang="zh-CN" sz="2200" b="0" dirty="0">
                <a:solidFill>
                  <a:schemeClr val="tx1"/>
                </a:solidFill>
              </a:rPr>
              <a:t>10</a:t>
            </a:r>
            <a:r>
              <a:rPr lang="zh-CN" altLang="en-US" sz="2200" b="0" dirty="0">
                <a:solidFill>
                  <a:schemeClr val="tx1"/>
                </a:solidFill>
              </a:rPr>
              <a:t>月赴清华参加“二十一世纪的计算” 大型国际学术研讨</a:t>
            </a:r>
            <a:r>
              <a:rPr lang="en-US" altLang="zh-CN" sz="2200" b="0" dirty="0">
                <a:solidFill>
                  <a:schemeClr val="tx1"/>
                </a:solidFill>
              </a:rPr>
              <a:t>】【1943</a:t>
            </a:r>
            <a:r>
              <a:rPr lang="zh-CN" altLang="en-US" sz="2200" b="0" dirty="0">
                <a:solidFill>
                  <a:schemeClr val="tx1"/>
                </a:solidFill>
              </a:rPr>
              <a:t>年</a:t>
            </a:r>
            <a:r>
              <a:rPr lang="en-US" altLang="zh-CN" sz="2200" b="0" dirty="0">
                <a:solidFill>
                  <a:schemeClr val="tx1"/>
                </a:solidFill>
              </a:rPr>
              <a:t>~】</a:t>
            </a:r>
            <a:endParaRPr lang="zh-CN" altLang="en-US" sz="2200" b="0" dirty="0">
              <a:solidFill>
                <a:schemeClr val="tx1"/>
              </a:solidFill>
            </a:endParaRPr>
          </a:p>
        </p:txBody>
      </p:sp>
      <p:pic>
        <p:nvPicPr>
          <p:cNvPr id="16387" name="Picture 2" descr="http://image.sciencenet.cn/album/201505/03/14483648cq8yfgg8z54ll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23" y="2646387"/>
            <a:ext cx="835342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44077" y="5301208"/>
            <a:ext cx="8712969" cy="1497654"/>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nSpc>
                <a:spcPct val="130000"/>
              </a:lnSpc>
              <a:defRPr/>
            </a:pPr>
            <a:r>
              <a:rPr lang="zh-CN" altLang="en-US" sz="1800" dirty="0">
                <a:latin typeface="微软雅黑" panose="020B0503020204020204" pitchFamily="34" charset="-122"/>
                <a:ea typeface="微软雅黑" panose="020B0503020204020204" pitchFamily="34" charset="-122"/>
              </a:rPr>
              <a:t>培育过多个公司；几乎每年与多所大学合作开发一种新类型的数据库或者数据处理系统，并创办公司以商品化，例如： </a:t>
            </a:r>
            <a:r>
              <a:rPr lang="en-US" altLang="zh-CN" sz="1800" dirty="0">
                <a:latin typeface="微软雅黑" panose="020B0503020204020204" pitchFamily="34" charset="-122"/>
                <a:ea typeface="微软雅黑" panose="020B0503020204020204" pitchFamily="34" charset="-122"/>
              </a:rPr>
              <a:t>Ingres</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Illustra</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Cohera</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StreamBase</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（流数据）</a:t>
            </a:r>
            <a:r>
              <a:rPr lang="en-US" altLang="zh-CN" sz="1800" dirty="0">
                <a:latin typeface="微软雅黑" panose="020B0503020204020204" pitchFamily="34" charset="-122"/>
                <a:ea typeface="微软雅黑" panose="020B0503020204020204" pitchFamily="34" charset="-122"/>
              </a:rPr>
              <a:t>Systems</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Vertica,</a:t>
            </a:r>
            <a:r>
              <a:rPr lang="zh-CN" altLang="en-US" sz="1800" dirty="0">
                <a:latin typeface="微软雅黑" panose="020B0503020204020204" pitchFamily="34" charset="-122"/>
                <a:ea typeface="微软雅黑" panose="020B0503020204020204" pitchFamily="34" charset="-122"/>
              </a:rPr>
              <a:t>（列存储数据库），</a:t>
            </a:r>
            <a:r>
              <a:rPr lang="en-US" altLang="zh-CN" sz="1800" dirty="0">
                <a:latin typeface="微软雅黑" panose="020B0503020204020204" pitchFamily="34" charset="-122"/>
                <a:ea typeface="微软雅黑" panose="020B0503020204020204" pitchFamily="34" charset="-122"/>
              </a:rPr>
              <a:t>Goby</a:t>
            </a:r>
            <a:r>
              <a:rPr lang="zh-CN" altLang="en-US" sz="1800" dirty="0">
                <a:latin typeface="微软雅黑" panose="020B0503020204020204" pitchFamily="34" charset="-122"/>
                <a:ea typeface="微软雅黑" panose="020B0503020204020204" pitchFamily="34" charset="-122"/>
              </a:rPr>
              <a:t>（搜索技术），</a:t>
            </a:r>
            <a:r>
              <a:rPr lang="en-US" altLang="zh-CN" sz="1800" dirty="0">
                <a:latin typeface="微软雅黑" panose="020B0503020204020204" pitchFamily="34" charset="-122"/>
                <a:ea typeface="微软雅黑" panose="020B0503020204020204" pitchFamily="34" charset="-122"/>
              </a:rPr>
              <a:t>Paradigm4</a:t>
            </a:r>
            <a:r>
              <a:rPr lang="zh-CN" altLang="en-US" sz="1800" dirty="0">
                <a:latin typeface="微软雅黑" panose="020B0503020204020204" pitchFamily="34" charset="-122"/>
                <a:ea typeface="微软雅黑" panose="020B0503020204020204" pitchFamily="34" charset="-122"/>
              </a:rPr>
              <a:t>（科学数据库），</a:t>
            </a:r>
            <a:r>
              <a:rPr lang="en-US" altLang="zh-CN" sz="1800" dirty="0" err="1">
                <a:latin typeface="微软雅黑" panose="020B0503020204020204" pitchFamily="34" charset="-122"/>
                <a:ea typeface="微软雅黑" panose="020B0503020204020204" pitchFamily="34" charset="-122"/>
              </a:rPr>
              <a:t>Tamr</a:t>
            </a:r>
            <a:r>
              <a:rPr lang="zh-CN" altLang="en-US" sz="1800" dirty="0">
                <a:latin typeface="微软雅黑" panose="020B0503020204020204" pitchFamily="34" charset="-122"/>
                <a:ea typeface="微软雅黑" panose="020B0503020204020204" pitchFamily="34" charset="-122"/>
              </a:rPr>
              <a:t>（企业数据集成）等。</a:t>
            </a:r>
          </a:p>
        </p:txBody>
      </p:sp>
    </p:spTree>
    <p:extLst>
      <p:ext uri="{BB962C8B-B14F-4D97-AF65-F5344CB8AC3E}">
        <p14:creationId xmlns:p14="http://schemas.microsoft.com/office/powerpoint/2010/main" val="2920848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en-US" altLang="zh-CN" dirty="0"/>
              <a:t>11.2  </a:t>
            </a:r>
            <a:r>
              <a:rPr lang="zh-CN" altLang="en-US" dirty="0"/>
              <a:t>分布式数据库</a:t>
            </a:r>
          </a:p>
        </p:txBody>
      </p:sp>
      <p:grpSp>
        <p:nvGrpSpPr>
          <p:cNvPr id="3" name="组合 2"/>
          <p:cNvGrpSpPr/>
          <p:nvPr/>
        </p:nvGrpSpPr>
        <p:grpSpPr>
          <a:xfrm>
            <a:off x="1116013" y="2348880"/>
            <a:ext cx="7162800" cy="2447925"/>
            <a:chOff x="1116013" y="3068638"/>
            <a:chExt cx="7620000" cy="2447925"/>
          </a:xfrm>
        </p:grpSpPr>
        <p:sp>
          <p:nvSpPr>
            <p:cNvPr id="4099" name="Line 4"/>
            <p:cNvSpPr>
              <a:spLocks noChangeShapeType="1"/>
            </p:cNvSpPr>
            <p:nvPr/>
          </p:nvSpPr>
          <p:spPr bwMode="auto">
            <a:xfrm>
              <a:off x="1116013" y="4662488"/>
              <a:ext cx="7620000" cy="0"/>
            </a:xfrm>
            <a:prstGeom prst="line">
              <a:avLst/>
            </a:prstGeom>
            <a:noFill/>
            <a:ln w="1143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0" name="Text Box 6"/>
            <p:cNvSpPr txBox="1">
              <a:spLocks noChangeArrowheads="1"/>
            </p:cNvSpPr>
            <p:nvPr/>
          </p:nvSpPr>
          <p:spPr bwMode="auto">
            <a:xfrm>
              <a:off x="1573213" y="4814888"/>
              <a:ext cx="670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000">
                  <a:solidFill>
                    <a:schemeClr val="tx2"/>
                  </a:solidFill>
                  <a:latin typeface="Tahoma" pitchFamily="34" charset="0"/>
                </a:rPr>
                <a:t>Development Of DataBase</a:t>
              </a:r>
            </a:p>
          </p:txBody>
        </p:sp>
        <p:sp>
          <p:nvSpPr>
            <p:cNvPr id="4101" name="Rectangle 7"/>
            <p:cNvSpPr>
              <a:spLocks noChangeArrowheads="1"/>
            </p:cNvSpPr>
            <p:nvPr/>
          </p:nvSpPr>
          <p:spPr bwMode="auto">
            <a:xfrm>
              <a:off x="1395413" y="3068638"/>
              <a:ext cx="1828800" cy="1143000"/>
            </a:xfrm>
            <a:prstGeom prst="rect">
              <a:avLst/>
            </a:prstGeom>
            <a:solidFill>
              <a:srgbClr val="D4F5F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3200" b="1">
                  <a:latin typeface="Tahoma" pitchFamily="34" charset="0"/>
                </a:rPr>
                <a:t>集中式</a:t>
              </a:r>
            </a:p>
          </p:txBody>
        </p:sp>
        <p:sp>
          <p:nvSpPr>
            <p:cNvPr id="4102" name="Rectangle 8"/>
            <p:cNvSpPr>
              <a:spLocks noChangeArrowheads="1"/>
            </p:cNvSpPr>
            <p:nvPr/>
          </p:nvSpPr>
          <p:spPr bwMode="auto">
            <a:xfrm>
              <a:off x="3757613" y="3068638"/>
              <a:ext cx="1828800" cy="1143000"/>
            </a:xfrm>
            <a:prstGeom prst="rect">
              <a:avLst/>
            </a:prstGeom>
            <a:solidFill>
              <a:srgbClr val="D4F5F4"/>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3200" b="1">
                  <a:latin typeface="Tahoma" pitchFamily="34" charset="0"/>
                </a:rPr>
                <a:t>分散式</a:t>
              </a:r>
            </a:p>
          </p:txBody>
        </p:sp>
        <p:sp>
          <p:nvSpPr>
            <p:cNvPr id="4103" name="Rectangle 9"/>
            <p:cNvSpPr>
              <a:spLocks noChangeArrowheads="1"/>
            </p:cNvSpPr>
            <p:nvPr/>
          </p:nvSpPr>
          <p:spPr bwMode="auto">
            <a:xfrm>
              <a:off x="6196013" y="3068638"/>
              <a:ext cx="1905000" cy="1143000"/>
            </a:xfrm>
            <a:prstGeom prst="rect">
              <a:avLst/>
            </a:prstGeom>
            <a:solidFill>
              <a:srgbClr val="D4F5F4"/>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3200" b="1">
                  <a:latin typeface="Tahoma" pitchFamily="34" charset="0"/>
                </a:rPr>
                <a:t>分布式</a:t>
              </a:r>
            </a:p>
          </p:txBody>
        </p:sp>
      </p:gr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5BEED02D-E390-463E-B2B8-7DDC57924FC8}" type="datetime10">
              <a:rPr lang="zh-CN" altLang="en-US" smtClean="0"/>
              <a:t>10:01</a:t>
            </a:fld>
            <a:endParaRPr lang="en-US" altLang="zh-CN"/>
          </a:p>
        </p:txBody>
      </p:sp>
    </p:spTree>
    <p:extLst>
      <p:ext uri="{BB962C8B-B14F-4D97-AF65-F5344CB8AC3E}">
        <p14:creationId xmlns:p14="http://schemas.microsoft.com/office/powerpoint/2010/main" val="1885040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a:xfrm>
            <a:off x="323528" y="1484784"/>
            <a:ext cx="7924800" cy="648618"/>
          </a:xfrm>
        </p:spPr>
        <p:txBody>
          <a:bodyPr>
            <a:normAutofit/>
          </a:bodyPr>
          <a:lstStyle/>
          <a:p>
            <a:pPr eaLnBrk="1" hangingPunct="1"/>
            <a:r>
              <a:rPr lang="zh-CN" altLang="en-US" sz="2400" dirty="0">
                <a:solidFill>
                  <a:srgbClr val="003399"/>
                </a:solidFill>
              </a:rPr>
              <a:t>一、集中式数据库</a:t>
            </a: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A5EB091A-B9FE-4283-B311-486690EF1877}" type="datetime10">
              <a:rPr lang="zh-CN" altLang="en-US" smtClean="0"/>
              <a:t>10:01</a:t>
            </a:fld>
            <a:endParaRPr lang="en-US" altLang="zh-CN"/>
          </a:p>
        </p:txBody>
      </p:sp>
      <p:sp>
        <p:nvSpPr>
          <p:cNvPr id="6" name="AutoShape 2"/>
          <p:cNvSpPr txBox="1">
            <a:spLocks noChangeArrowheads="1"/>
          </p:cNvSpPr>
          <p:nvPr/>
        </p:nvSpPr>
        <p:spPr>
          <a:xfrm>
            <a:off x="395536" y="332656"/>
            <a:ext cx="8147248" cy="1143000"/>
          </a:xfrm>
          <a:prstGeom prst="rect">
            <a:avLst/>
          </a:prstGeom>
        </p:spPr>
        <p:txBody>
          <a:bodyPr vert="horz" anchor="ctr">
            <a:normAutofit/>
          </a:bodyPr>
          <a:lstStyle>
            <a:lvl1pPr algn="l" rtl="0" eaLnBrk="1" latinLnBrk="0" hangingPunct="1">
              <a:spcBef>
                <a:spcPct val="0"/>
              </a:spcBef>
              <a:buNone/>
              <a:defRPr kumimoji="0" sz="3200" b="1" kern="1200" cap="small" baseline="0">
                <a:solidFill>
                  <a:srgbClr val="C00000"/>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en-US" altLang="zh-CN" dirty="0"/>
              <a:t>11.2.1  </a:t>
            </a:r>
            <a:r>
              <a:rPr lang="zh-CN" altLang="en-US" dirty="0"/>
              <a:t>分布式数据库概述</a:t>
            </a:r>
          </a:p>
        </p:txBody>
      </p:sp>
      <p:pic>
        <p:nvPicPr>
          <p:cNvPr id="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1" y="2348880"/>
            <a:ext cx="7632848" cy="3672408"/>
          </a:xfrm>
          <a:noFill/>
        </p:spPr>
      </p:pic>
      <p:sp>
        <p:nvSpPr>
          <p:cNvPr id="4" name="矩形 3"/>
          <p:cNvSpPr/>
          <p:nvPr/>
        </p:nvSpPr>
        <p:spPr>
          <a:xfrm>
            <a:off x="5796136" y="810578"/>
            <a:ext cx="2808312"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数据规模巨大</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分支机构分散</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可靠性脆弱</a:t>
            </a: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集成性和扩展性不强</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1684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
          </p:nvPr>
        </p:nvSpPr>
        <p:spPr>
          <a:xfrm>
            <a:off x="179512" y="1484784"/>
            <a:ext cx="8496944" cy="5040560"/>
          </a:xfrm>
        </p:spPr>
        <p:txBody>
          <a:bodyPr>
            <a:normAutofit/>
          </a:bodyPr>
          <a:lstStyle/>
          <a:p>
            <a:pPr marL="0" indent="0">
              <a:lnSpc>
                <a:spcPct val="150000"/>
              </a:lnSpc>
              <a:spcBef>
                <a:spcPts val="600"/>
              </a:spcBef>
              <a:buNone/>
            </a:pPr>
            <a:r>
              <a:rPr lang="zh-CN" altLang="en-US" sz="2800" dirty="0">
                <a:solidFill>
                  <a:srgbClr val="003399"/>
                </a:solidFill>
              </a:rPr>
              <a:t>二、分散式数据库</a:t>
            </a:r>
            <a:endParaRPr lang="en-US" altLang="zh-CN" sz="2800" b="1" dirty="0">
              <a:solidFill>
                <a:srgbClr val="003399"/>
              </a:solidFill>
            </a:endParaRPr>
          </a:p>
          <a:p>
            <a:pPr marL="0" indent="449263" eaLnBrk="1" hangingPunct="1">
              <a:lnSpc>
                <a:spcPct val="150000"/>
              </a:lnSpc>
              <a:spcBef>
                <a:spcPts val="600"/>
              </a:spcBef>
            </a:pPr>
            <a:r>
              <a:rPr lang="zh-CN" altLang="en-US" sz="2400" b="1" dirty="0">
                <a:solidFill>
                  <a:schemeClr val="tx1"/>
                </a:solidFill>
              </a:rPr>
              <a:t>概念</a:t>
            </a:r>
            <a:endParaRPr lang="en-US" altLang="zh-CN" sz="2400" b="1" dirty="0">
              <a:solidFill>
                <a:schemeClr val="tx1"/>
              </a:solidFill>
            </a:endParaRPr>
          </a:p>
          <a:p>
            <a:pPr marL="365760" lvl="1" indent="449263">
              <a:lnSpc>
                <a:spcPct val="150000"/>
              </a:lnSpc>
              <a:spcBef>
                <a:spcPts val="600"/>
              </a:spcBef>
            </a:pPr>
            <a:r>
              <a:rPr lang="zh-CN" altLang="en-US" sz="2200" dirty="0"/>
              <a:t>采用数据分散的方法，将数据存储在多个分散数据库上</a:t>
            </a:r>
            <a:endParaRPr lang="en-US" altLang="zh-CN" sz="2200" dirty="0"/>
          </a:p>
          <a:p>
            <a:pPr marL="365760" lvl="1" indent="449263">
              <a:lnSpc>
                <a:spcPct val="150000"/>
              </a:lnSpc>
              <a:spcBef>
                <a:spcPts val="600"/>
              </a:spcBef>
            </a:pPr>
            <a:r>
              <a:rPr lang="zh-CN" altLang="en-US" sz="2200" dirty="0"/>
              <a:t>分散数据库建立在多台计算机上</a:t>
            </a:r>
            <a:endParaRPr lang="en-US" altLang="zh-CN" sz="2200" dirty="0"/>
          </a:p>
          <a:p>
            <a:pPr marL="0" indent="449263" eaLnBrk="1" hangingPunct="1">
              <a:lnSpc>
                <a:spcPct val="150000"/>
              </a:lnSpc>
              <a:spcBef>
                <a:spcPts val="600"/>
              </a:spcBef>
            </a:pPr>
            <a:r>
              <a:rPr lang="zh-CN" altLang="en-US" dirty="0">
                <a:solidFill>
                  <a:schemeClr val="tx1"/>
                </a:solidFill>
              </a:rPr>
              <a:t>特点</a:t>
            </a:r>
            <a:endParaRPr lang="en-US" altLang="zh-CN" dirty="0">
              <a:solidFill>
                <a:schemeClr val="tx1"/>
              </a:solidFill>
            </a:endParaRPr>
          </a:p>
          <a:p>
            <a:pPr marL="365760" lvl="1" indent="449263">
              <a:lnSpc>
                <a:spcPct val="150000"/>
              </a:lnSpc>
              <a:spcBef>
                <a:spcPts val="600"/>
              </a:spcBef>
            </a:pPr>
            <a:r>
              <a:rPr lang="zh-CN" altLang="en-US" sz="2200" dirty="0"/>
              <a:t>数据库管理、应用系统开发等工作，都是分开并相互独立的</a:t>
            </a:r>
            <a:endParaRPr lang="en-US" altLang="zh-CN" sz="2200" dirty="0"/>
          </a:p>
          <a:p>
            <a:pPr marL="365760" lvl="1" indent="449263">
              <a:lnSpc>
                <a:spcPct val="150000"/>
              </a:lnSpc>
              <a:spcBef>
                <a:spcPts val="600"/>
              </a:spcBef>
            </a:pPr>
            <a:r>
              <a:rPr lang="zh-CN" altLang="en-US" sz="2200" dirty="0"/>
              <a:t>彼此之间不存在数据通信联系</a:t>
            </a:r>
            <a:endParaRPr lang="zh-CN" altLang="en-US" dirty="0"/>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DF8A4B3C-582E-49FE-A24F-D92656ADA640}" type="datetime10">
              <a:rPr lang="zh-CN" altLang="en-US" smtClean="0"/>
              <a:t>10:01</a:t>
            </a:fld>
            <a:endParaRPr lang="en-US" altLang="zh-CN"/>
          </a:p>
        </p:txBody>
      </p:sp>
      <p:sp>
        <p:nvSpPr>
          <p:cNvPr id="5" name="AutoShape 2"/>
          <p:cNvSpPr txBox="1">
            <a:spLocks noChangeArrowheads="1"/>
          </p:cNvSpPr>
          <p:nvPr/>
        </p:nvSpPr>
        <p:spPr>
          <a:xfrm>
            <a:off x="395536" y="269776"/>
            <a:ext cx="8147248" cy="1143000"/>
          </a:xfrm>
          <a:prstGeom prst="rect">
            <a:avLst/>
          </a:prstGeom>
        </p:spPr>
        <p:txBody>
          <a:bodyPr vert="horz" anchor="ctr">
            <a:normAutofit/>
          </a:bodyPr>
          <a:lstStyle>
            <a:lvl1pPr algn="l" rtl="0" eaLnBrk="1" latinLnBrk="0" hangingPunct="1">
              <a:spcBef>
                <a:spcPct val="0"/>
              </a:spcBef>
              <a:buNone/>
              <a:defRPr kumimoji="0" sz="3200" b="1" kern="1200" cap="small" baseline="0">
                <a:solidFill>
                  <a:srgbClr val="C00000"/>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en-US" altLang="zh-CN" dirty="0"/>
              <a:t>11.2.1  </a:t>
            </a:r>
            <a:r>
              <a:rPr lang="zh-CN" altLang="en-US" dirty="0"/>
              <a:t>分布式数据库概述</a:t>
            </a:r>
          </a:p>
        </p:txBody>
      </p:sp>
    </p:spTree>
    <p:extLst>
      <p:ext uri="{BB962C8B-B14F-4D97-AF65-F5344CB8AC3E}">
        <p14:creationId xmlns:p14="http://schemas.microsoft.com/office/powerpoint/2010/main" val="2343345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quarter" idx="1"/>
          </p:nvPr>
        </p:nvSpPr>
        <p:spPr>
          <a:xfrm>
            <a:off x="395536" y="1268760"/>
            <a:ext cx="8064896" cy="5112568"/>
          </a:xfrm>
        </p:spPr>
        <p:txBody>
          <a:bodyPr>
            <a:normAutofit/>
          </a:bodyPr>
          <a:lstStyle/>
          <a:p>
            <a:pPr marL="0" indent="0">
              <a:lnSpc>
                <a:spcPct val="150000"/>
              </a:lnSpc>
              <a:spcBef>
                <a:spcPts val="600"/>
              </a:spcBef>
              <a:buNone/>
            </a:pPr>
            <a:r>
              <a:rPr lang="zh-CN" altLang="en-US" sz="2800" dirty="0">
                <a:solidFill>
                  <a:srgbClr val="003399"/>
                </a:solidFill>
              </a:rPr>
              <a:t>三、为什么需要分布式数据库</a:t>
            </a:r>
            <a:endParaRPr lang="en-US" altLang="zh-CN" sz="2800" b="1" dirty="0">
              <a:solidFill>
                <a:srgbClr val="003399"/>
              </a:solidFill>
            </a:endParaRPr>
          </a:p>
          <a:p>
            <a:pPr eaLnBrk="1" hangingPunct="1">
              <a:lnSpc>
                <a:spcPct val="150000"/>
              </a:lnSpc>
              <a:spcBef>
                <a:spcPts val="600"/>
              </a:spcBef>
            </a:pPr>
            <a:r>
              <a:rPr lang="zh-CN" altLang="en-US" sz="2400" b="1" dirty="0"/>
              <a:t>举例</a:t>
            </a:r>
            <a:r>
              <a:rPr lang="en-US" altLang="zh-CN" sz="2400" b="1" dirty="0"/>
              <a:t>:</a:t>
            </a:r>
          </a:p>
          <a:p>
            <a:pPr lvl="1" eaLnBrk="1" hangingPunct="1">
              <a:lnSpc>
                <a:spcPct val="150000"/>
              </a:lnSpc>
              <a:spcBef>
                <a:spcPts val="600"/>
              </a:spcBef>
            </a:pPr>
            <a:r>
              <a:rPr lang="zh-CN" altLang="en-US" dirty="0">
                <a:solidFill>
                  <a:srgbClr val="006600"/>
                </a:solidFill>
              </a:rPr>
              <a:t>某大公司分别在 </a:t>
            </a:r>
            <a:r>
              <a:rPr lang="en-US" altLang="zh-CN" dirty="0">
                <a:solidFill>
                  <a:srgbClr val="006600"/>
                </a:solidFill>
              </a:rPr>
              <a:t>London, New York</a:t>
            </a:r>
            <a:r>
              <a:rPr lang="zh-CN" altLang="en-US" dirty="0">
                <a:solidFill>
                  <a:srgbClr val="006600"/>
                </a:solidFill>
              </a:rPr>
              <a:t>、北京设有分公司</a:t>
            </a:r>
            <a:endParaRPr lang="en-US" altLang="zh-CN" dirty="0">
              <a:solidFill>
                <a:srgbClr val="006600"/>
              </a:solidFill>
            </a:endParaRPr>
          </a:p>
          <a:p>
            <a:pPr lvl="1" eaLnBrk="1" hangingPunct="1">
              <a:lnSpc>
                <a:spcPct val="150000"/>
              </a:lnSpc>
              <a:spcBef>
                <a:spcPts val="600"/>
              </a:spcBef>
            </a:pPr>
            <a:r>
              <a:rPr lang="zh-CN" altLang="en-US" dirty="0">
                <a:solidFill>
                  <a:srgbClr val="006600"/>
                </a:solidFill>
              </a:rPr>
              <a:t>需要存储职工数据表</a:t>
            </a:r>
            <a:endParaRPr lang="en-US" altLang="zh-CN" dirty="0">
              <a:solidFill>
                <a:srgbClr val="006600"/>
              </a:solidFill>
            </a:endParaRPr>
          </a:p>
          <a:p>
            <a:pPr lvl="2" indent="-280988" eaLnBrk="1" hangingPunct="1">
              <a:lnSpc>
                <a:spcPct val="150000"/>
              </a:lnSpc>
              <a:spcBef>
                <a:spcPts val="600"/>
              </a:spcBef>
              <a:buFont typeface="Wingdings" pitchFamily="2" charset="2"/>
              <a:buNone/>
            </a:pPr>
            <a:r>
              <a:rPr lang="en-US" altLang="zh-CN" sz="2400" dirty="0">
                <a:solidFill>
                  <a:srgbClr val="006600"/>
                </a:solidFill>
              </a:rPr>
              <a:t>EMP(ENO, NAME, TITLE, SALARY, …)</a:t>
            </a:r>
          </a:p>
          <a:p>
            <a:pPr eaLnBrk="1" hangingPunct="1">
              <a:lnSpc>
                <a:spcPct val="150000"/>
              </a:lnSpc>
              <a:spcBef>
                <a:spcPts val="600"/>
              </a:spcBef>
            </a:pPr>
            <a:r>
              <a:rPr lang="zh-CN" altLang="en-US" sz="2400" b="1" dirty="0"/>
              <a:t>问题</a:t>
            </a:r>
            <a:r>
              <a:rPr lang="en-US" altLang="zh-CN" sz="2400" b="1" dirty="0"/>
              <a:t>:</a:t>
            </a:r>
          </a:p>
          <a:p>
            <a:pPr lvl="1" eaLnBrk="1" hangingPunct="1">
              <a:lnSpc>
                <a:spcPct val="150000"/>
              </a:lnSpc>
              <a:spcBef>
                <a:spcPts val="600"/>
              </a:spcBef>
            </a:pPr>
            <a:r>
              <a:rPr lang="zh-CN" altLang="en-US" dirty="0">
                <a:solidFill>
                  <a:srgbClr val="006600"/>
                </a:solidFill>
              </a:rPr>
              <a:t>该职工数据表数据应该如何存储？</a:t>
            </a: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7E87F018-8250-4310-8A9D-A394ADFCE60A}" type="datetime10">
              <a:rPr lang="zh-CN" altLang="en-US" smtClean="0"/>
              <a:t>10:01</a:t>
            </a:fld>
            <a:endParaRPr lang="en-US" altLang="zh-CN"/>
          </a:p>
        </p:txBody>
      </p:sp>
      <p:sp>
        <p:nvSpPr>
          <p:cNvPr id="5" name="AutoShape 2"/>
          <p:cNvSpPr txBox="1">
            <a:spLocks noChangeArrowheads="1"/>
          </p:cNvSpPr>
          <p:nvPr/>
        </p:nvSpPr>
        <p:spPr>
          <a:xfrm>
            <a:off x="251520" y="116632"/>
            <a:ext cx="8147248" cy="1143000"/>
          </a:xfrm>
          <a:prstGeom prst="rect">
            <a:avLst/>
          </a:prstGeom>
        </p:spPr>
        <p:txBody>
          <a:bodyPr vert="horz" anchor="ctr">
            <a:normAutofit/>
          </a:bodyPr>
          <a:lstStyle>
            <a:lvl1pPr algn="l" rtl="0" eaLnBrk="1" latinLnBrk="0" hangingPunct="1">
              <a:spcBef>
                <a:spcPct val="0"/>
              </a:spcBef>
              <a:buNone/>
              <a:defRPr kumimoji="0" sz="3200" b="1" kern="1200" cap="small" baseline="0">
                <a:solidFill>
                  <a:srgbClr val="C00000"/>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en-US" altLang="zh-CN" dirty="0"/>
              <a:t>11.2.1  </a:t>
            </a:r>
            <a:r>
              <a:rPr lang="zh-CN" altLang="en-US" dirty="0"/>
              <a:t>分布式数据库概述</a:t>
            </a:r>
          </a:p>
        </p:txBody>
      </p:sp>
    </p:spTree>
    <p:extLst>
      <p:ext uri="{BB962C8B-B14F-4D97-AF65-F5344CB8AC3E}">
        <p14:creationId xmlns:p14="http://schemas.microsoft.com/office/powerpoint/2010/main" val="2034766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a:xfrm>
            <a:off x="323528" y="116632"/>
            <a:ext cx="7772400" cy="1143000"/>
          </a:xfrm>
        </p:spPr>
        <p:txBody>
          <a:bodyPr/>
          <a:lstStyle/>
          <a:p>
            <a:r>
              <a:rPr lang="en-US" altLang="zh-CN" dirty="0"/>
              <a:t>11.2.1  </a:t>
            </a:r>
            <a:r>
              <a:rPr lang="zh-CN" altLang="en-US" dirty="0"/>
              <a:t>分布式数据库概述</a:t>
            </a:r>
          </a:p>
        </p:txBody>
      </p:sp>
      <p:sp>
        <p:nvSpPr>
          <p:cNvPr id="10243" name="Rectangle 3"/>
          <p:cNvSpPr>
            <a:spLocks noGrp="1" noChangeArrowheads="1"/>
          </p:cNvSpPr>
          <p:nvPr>
            <p:ph sz="quarter" idx="1"/>
          </p:nvPr>
        </p:nvSpPr>
        <p:spPr>
          <a:xfrm>
            <a:off x="395536" y="1340768"/>
            <a:ext cx="8064896" cy="4968552"/>
          </a:xfrm>
        </p:spPr>
        <p:txBody>
          <a:bodyPr>
            <a:noAutofit/>
          </a:bodyPr>
          <a:lstStyle/>
          <a:p>
            <a:pPr marL="0" indent="0">
              <a:lnSpc>
                <a:spcPct val="150000"/>
              </a:lnSpc>
              <a:spcBef>
                <a:spcPts val="600"/>
              </a:spcBef>
              <a:buNone/>
            </a:pPr>
            <a:r>
              <a:rPr lang="zh-CN" altLang="en-US" sz="2800" dirty="0">
                <a:solidFill>
                  <a:srgbClr val="003399"/>
                </a:solidFill>
              </a:rPr>
              <a:t>三、为什么需要分布式数据库</a:t>
            </a:r>
            <a:endParaRPr lang="en-US" altLang="zh-CN" sz="2800" dirty="0">
              <a:solidFill>
                <a:srgbClr val="003399"/>
              </a:solidFill>
            </a:endParaRPr>
          </a:p>
          <a:p>
            <a:pPr>
              <a:lnSpc>
                <a:spcPct val="150000"/>
              </a:lnSpc>
              <a:spcBef>
                <a:spcPts val="600"/>
              </a:spcBef>
            </a:pPr>
            <a:r>
              <a:rPr lang="zh-CN" altLang="en-US" dirty="0"/>
              <a:t>职工数据的访问方式</a:t>
            </a:r>
            <a:endParaRPr lang="en-US" altLang="zh-CN" b="1" dirty="0"/>
          </a:p>
          <a:p>
            <a:pPr lvl="1">
              <a:lnSpc>
                <a:spcPct val="150000"/>
              </a:lnSpc>
              <a:spcBef>
                <a:spcPts val="600"/>
              </a:spcBef>
            </a:pPr>
            <a:r>
              <a:rPr lang="zh-CN" altLang="en-US" sz="2400" b="1" dirty="0"/>
              <a:t>大多数情形</a:t>
            </a:r>
            <a:r>
              <a:rPr lang="en-US" altLang="zh-CN" sz="2400" b="1" dirty="0"/>
              <a:t>, </a:t>
            </a:r>
            <a:r>
              <a:rPr lang="zh-CN" altLang="en-US" sz="2400" b="1" dirty="0"/>
              <a:t>职工数据被其服务的各分公司访问</a:t>
            </a:r>
          </a:p>
          <a:p>
            <a:pPr lvl="2">
              <a:lnSpc>
                <a:spcPct val="150000"/>
              </a:lnSpc>
              <a:spcBef>
                <a:spcPts val="600"/>
              </a:spcBef>
            </a:pPr>
            <a:r>
              <a:rPr lang="en-US" altLang="zh-CN" sz="2400" dirty="0"/>
              <a:t>E.g.  </a:t>
            </a:r>
            <a:r>
              <a:rPr lang="zh-CN" altLang="en-US" sz="2400" dirty="0"/>
              <a:t>工资</a:t>
            </a:r>
            <a:r>
              <a:rPr lang="en-US" altLang="zh-CN" sz="2400" dirty="0"/>
              <a:t>, </a:t>
            </a:r>
            <a:r>
              <a:rPr lang="zh-CN" altLang="en-US" sz="2400" dirty="0"/>
              <a:t>福利</a:t>
            </a:r>
            <a:r>
              <a:rPr lang="en-US" altLang="zh-CN" sz="2400" dirty="0"/>
              <a:t>, </a:t>
            </a:r>
            <a:r>
              <a:rPr lang="zh-CN" altLang="en-US" sz="2400" dirty="0"/>
              <a:t>聘用与解聘</a:t>
            </a:r>
          </a:p>
          <a:p>
            <a:pPr lvl="1">
              <a:lnSpc>
                <a:spcPct val="150000"/>
              </a:lnSpc>
              <a:spcBef>
                <a:spcPts val="600"/>
              </a:spcBef>
            </a:pPr>
            <a:r>
              <a:rPr lang="zh-CN" altLang="en-US" sz="2400" b="1" dirty="0"/>
              <a:t>定期地</a:t>
            </a:r>
            <a:r>
              <a:rPr lang="en-US" altLang="zh-CN" sz="2400" b="1" dirty="0"/>
              <a:t>,  </a:t>
            </a:r>
            <a:r>
              <a:rPr lang="zh-CN" altLang="en-US" sz="2400" b="1" dirty="0"/>
              <a:t>总公司统一地访问职工数据</a:t>
            </a:r>
          </a:p>
          <a:p>
            <a:pPr lvl="2">
              <a:lnSpc>
                <a:spcPct val="150000"/>
              </a:lnSpc>
              <a:spcBef>
                <a:spcPts val="600"/>
              </a:spcBef>
            </a:pPr>
            <a:r>
              <a:rPr lang="en-US" altLang="zh-CN" sz="2400" dirty="0"/>
              <a:t>E.g.   </a:t>
            </a:r>
            <a:r>
              <a:rPr lang="zh-CN" altLang="en-US" sz="2400" dirty="0"/>
              <a:t>总公司修改影响所有职工的利益计划</a:t>
            </a:r>
          </a:p>
          <a:p>
            <a:pPr lvl="2">
              <a:lnSpc>
                <a:spcPct val="150000"/>
              </a:lnSpc>
              <a:spcBef>
                <a:spcPts val="600"/>
              </a:spcBef>
            </a:pPr>
            <a:r>
              <a:rPr lang="en-US" altLang="zh-CN" sz="2400" dirty="0"/>
              <a:t>E.g.   </a:t>
            </a:r>
            <a:r>
              <a:rPr lang="zh-CN" altLang="en-US" sz="2400" dirty="0"/>
              <a:t>根据公司的全体净利润，确定年终分红及公司发展计划</a:t>
            </a: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86E939DA-0081-4CB0-A928-F9E42ADD413D}" type="datetime10">
              <a:rPr lang="zh-CN" altLang="en-US" smtClean="0"/>
              <a:t>10:01</a:t>
            </a:fld>
            <a:endParaRPr lang="en-US" altLang="zh-CN"/>
          </a:p>
        </p:txBody>
      </p:sp>
    </p:spTree>
    <p:extLst>
      <p:ext uri="{BB962C8B-B14F-4D97-AF65-F5344CB8AC3E}">
        <p14:creationId xmlns:p14="http://schemas.microsoft.com/office/powerpoint/2010/main" val="316864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3"/>
          <p:cNvGrpSpPr>
            <a:grpSpLocks/>
          </p:cNvGrpSpPr>
          <p:nvPr/>
        </p:nvGrpSpPr>
        <p:grpSpPr bwMode="auto">
          <a:xfrm>
            <a:off x="709613" y="2874963"/>
            <a:ext cx="5878512" cy="854075"/>
            <a:chOff x="896" y="2021"/>
            <a:chExt cx="3703" cy="538"/>
          </a:xfrm>
        </p:grpSpPr>
        <p:sp>
          <p:nvSpPr>
            <p:cNvPr id="11279" name="Oval 4"/>
            <p:cNvSpPr>
              <a:spLocks noChangeArrowheads="1"/>
            </p:cNvSpPr>
            <p:nvPr/>
          </p:nvSpPr>
          <p:spPr bwMode="auto">
            <a:xfrm>
              <a:off x="896" y="2176"/>
              <a:ext cx="805" cy="247"/>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280" name="Oval 5"/>
            <p:cNvSpPr>
              <a:spLocks noChangeArrowheads="1"/>
            </p:cNvSpPr>
            <p:nvPr/>
          </p:nvSpPr>
          <p:spPr bwMode="auto">
            <a:xfrm>
              <a:off x="1307" y="2194"/>
              <a:ext cx="942" cy="32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281" name="Oval 6"/>
            <p:cNvSpPr>
              <a:spLocks noChangeArrowheads="1"/>
            </p:cNvSpPr>
            <p:nvPr/>
          </p:nvSpPr>
          <p:spPr bwMode="auto">
            <a:xfrm>
              <a:off x="1408" y="2021"/>
              <a:ext cx="1637" cy="31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282" name="Oval 7"/>
            <p:cNvSpPr>
              <a:spLocks noChangeArrowheads="1"/>
            </p:cNvSpPr>
            <p:nvPr/>
          </p:nvSpPr>
          <p:spPr bwMode="auto">
            <a:xfrm>
              <a:off x="1993" y="2231"/>
              <a:ext cx="1756" cy="27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283" name="Oval 8"/>
            <p:cNvSpPr>
              <a:spLocks noChangeArrowheads="1"/>
            </p:cNvSpPr>
            <p:nvPr/>
          </p:nvSpPr>
          <p:spPr bwMode="auto">
            <a:xfrm>
              <a:off x="2478" y="2057"/>
              <a:ext cx="2121" cy="50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284" name="Text Box 9"/>
            <p:cNvSpPr txBox="1">
              <a:spLocks noChangeArrowheads="1"/>
            </p:cNvSpPr>
            <p:nvPr/>
          </p:nvSpPr>
          <p:spPr bwMode="auto">
            <a:xfrm>
              <a:off x="2145" y="2094"/>
              <a:ext cx="1163" cy="36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3200" b="1">
                  <a:latin typeface="微软雅黑" panose="020B0503020204020204" pitchFamily="34" charset="-122"/>
                  <a:ea typeface="微软雅黑" panose="020B0503020204020204" pitchFamily="34" charset="-122"/>
                </a:rPr>
                <a:t>Internet</a:t>
              </a:r>
            </a:p>
          </p:txBody>
        </p:sp>
      </p:grpSp>
      <p:grpSp>
        <p:nvGrpSpPr>
          <p:cNvPr id="11267" name="Group 20"/>
          <p:cNvGrpSpPr>
            <a:grpSpLocks/>
          </p:cNvGrpSpPr>
          <p:nvPr/>
        </p:nvGrpSpPr>
        <p:grpSpPr bwMode="auto">
          <a:xfrm>
            <a:off x="539750" y="188913"/>
            <a:ext cx="3671888" cy="2447925"/>
            <a:chOff x="567" y="189"/>
            <a:chExt cx="1823" cy="1472"/>
          </a:xfrm>
        </p:grpSpPr>
        <p:sp>
          <p:nvSpPr>
            <p:cNvPr id="11275" name="AutoShape 2"/>
            <p:cNvSpPr>
              <a:spLocks noChangeArrowheads="1"/>
            </p:cNvSpPr>
            <p:nvPr/>
          </p:nvSpPr>
          <p:spPr bwMode="auto">
            <a:xfrm>
              <a:off x="1519" y="1027"/>
              <a:ext cx="722" cy="55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EMP</a:t>
              </a:r>
            </a:p>
          </p:txBody>
        </p:sp>
        <p:sp>
          <p:nvSpPr>
            <p:cNvPr id="11276" name="Rectangle 10"/>
            <p:cNvSpPr>
              <a:spLocks noChangeArrowheads="1"/>
            </p:cNvSpPr>
            <p:nvPr/>
          </p:nvSpPr>
          <p:spPr bwMode="auto">
            <a:xfrm>
              <a:off x="657" y="216"/>
              <a:ext cx="887" cy="40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London</a:t>
              </a:r>
            </a:p>
            <a:p>
              <a:pPr algn="ctr"/>
              <a:r>
                <a:rPr kumimoji="1" lang="en-US" altLang="zh-CN" sz="2000" b="1">
                  <a:latin typeface="微软雅黑" panose="020B0503020204020204" pitchFamily="34" charset="-122"/>
                  <a:ea typeface="微软雅黑" panose="020B0503020204020204" pitchFamily="34" charset="-122"/>
                </a:rPr>
                <a:t>Payroll app</a:t>
              </a:r>
            </a:p>
          </p:txBody>
        </p:sp>
        <p:sp>
          <p:nvSpPr>
            <p:cNvPr id="11277" name="Rectangle 11"/>
            <p:cNvSpPr>
              <a:spLocks noChangeArrowheads="1"/>
            </p:cNvSpPr>
            <p:nvPr/>
          </p:nvSpPr>
          <p:spPr bwMode="auto">
            <a:xfrm>
              <a:off x="567" y="189"/>
              <a:ext cx="1823" cy="14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278" name="Text Box 12"/>
            <p:cNvSpPr txBox="1">
              <a:spLocks noChangeArrowheads="1"/>
            </p:cNvSpPr>
            <p:nvPr/>
          </p:nvSpPr>
          <p:spPr bwMode="auto">
            <a:xfrm>
              <a:off x="581" y="1411"/>
              <a:ext cx="579" cy="2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a:latin typeface="微软雅黑" panose="020B0503020204020204" pitchFamily="34" charset="-122"/>
                  <a:ea typeface="微软雅黑" panose="020B0503020204020204" pitchFamily="34" charset="-122"/>
                </a:rPr>
                <a:t>London</a:t>
              </a:r>
            </a:p>
          </p:txBody>
        </p:sp>
      </p:grpSp>
      <p:sp>
        <p:nvSpPr>
          <p:cNvPr id="11268" name="Rectangle 13"/>
          <p:cNvSpPr>
            <a:spLocks noChangeArrowheads="1"/>
          </p:cNvSpPr>
          <p:nvPr/>
        </p:nvSpPr>
        <p:spPr bwMode="auto">
          <a:xfrm>
            <a:off x="5849938" y="290513"/>
            <a:ext cx="1817687" cy="906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New York</a:t>
            </a:r>
          </a:p>
          <a:p>
            <a:pPr algn="ctr"/>
            <a:r>
              <a:rPr kumimoji="1" lang="en-US" altLang="zh-CN" sz="2000" b="1">
                <a:latin typeface="微软雅黑" panose="020B0503020204020204" pitchFamily="34" charset="-122"/>
                <a:ea typeface="微软雅黑" panose="020B0503020204020204" pitchFamily="34" charset="-122"/>
              </a:rPr>
              <a:t>Payroll app</a:t>
            </a:r>
          </a:p>
        </p:txBody>
      </p:sp>
      <p:sp>
        <p:nvSpPr>
          <p:cNvPr id="11269" name="Rectangle 14"/>
          <p:cNvSpPr>
            <a:spLocks noChangeArrowheads="1"/>
          </p:cNvSpPr>
          <p:nvPr/>
        </p:nvSpPr>
        <p:spPr bwMode="auto">
          <a:xfrm>
            <a:off x="5734050" y="201613"/>
            <a:ext cx="2627313" cy="2728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270" name="Text Box 15"/>
          <p:cNvSpPr txBox="1">
            <a:spLocks noChangeArrowheads="1"/>
          </p:cNvSpPr>
          <p:nvPr/>
        </p:nvSpPr>
        <p:spPr bwMode="auto">
          <a:xfrm>
            <a:off x="5867400" y="2360613"/>
            <a:ext cx="1418081"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a:latin typeface="微软雅黑" panose="020B0503020204020204" pitchFamily="34" charset="-122"/>
                <a:ea typeface="微软雅黑" panose="020B0503020204020204" pitchFamily="34" charset="-122"/>
              </a:rPr>
              <a:t>New York</a:t>
            </a:r>
          </a:p>
        </p:txBody>
      </p:sp>
      <p:sp>
        <p:nvSpPr>
          <p:cNvPr id="11271" name="Rectangle 16"/>
          <p:cNvSpPr>
            <a:spLocks noChangeArrowheads="1"/>
          </p:cNvSpPr>
          <p:nvPr/>
        </p:nvSpPr>
        <p:spPr bwMode="auto">
          <a:xfrm>
            <a:off x="1598613" y="3919538"/>
            <a:ext cx="1893887" cy="804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Bei Jing</a:t>
            </a:r>
          </a:p>
          <a:p>
            <a:pPr algn="ctr"/>
            <a:r>
              <a:rPr kumimoji="1" lang="en-US" altLang="zh-CN" sz="2000" b="1">
                <a:latin typeface="微软雅黑" panose="020B0503020204020204" pitchFamily="34" charset="-122"/>
                <a:ea typeface="微软雅黑" panose="020B0503020204020204" pitchFamily="34" charset="-122"/>
              </a:rPr>
              <a:t>Payroll app</a:t>
            </a:r>
          </a:p>
        </p:txBody>
      </p:sp>
      <p:sp>
        <p:nvSpPr>
          <p:cNvPr id="11272" name="Rectangle 17"/>
          <p:cNvSpPr>
            <a:spLocks noChangeArrowheads="1"/>
          </p:cNvSpPr>
          <p:nvPr/>
        </p:nvSpPr>
        <p:spPr bwMode="auto">
          <a:xfrm>
            <a:off x="1495425" y="3802063"/>
            <a:ext cx="2627313" cy="2728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273" name="Text Box 18"/>
          <p:cNvSpPr txBox="1">
            <a:spLocks noChangeArrowheads="1"/>
          </p:cNvSpPr>
          <p:nvPr/>
        </p:nvSpPr>
        <p:spPr bwMode="auto">
          <a:xfrm>
            <a:off x="2916238" y="5949950"/>
            <a:ext cx="1192955"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a:latin typeface="微软雅黑" panose="020B0503020204020204" pitchFamily="34" charset="-122"/>
                <a:ea typeface="微软雅黑" panose="020B0503020204020204" pitchFamily="34" charset="-122"/>
              </a:rPr>
              <a:t>Bei Jing</a:t>
            </a:r>
          </a:p>
        </p:txBody>
      </p:sp>
      <p:sp>
        <p:nvSpPr>
          <p:cNvPr id="69651" name="Text Box 19"/>
          <p:cNvSpPr txBox="1">
            <a:spLocks noChangeArrowheads="1"/>
          </p:cNvSpPr>
          <p:nvPr/>
        </p:nvSpPr>
        <p:spPr bwMode="auto">
          <a:xfrm>
            <a:off x="4895837" y="5035823"/>
            <a:ext cx="4140659" cy="769441"/>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2200" dirty="0">
                <a:latin typeface="微软雅黑" panose="020B0503020204020204" pitchFamily="34" charset="-122"/>
                <a:ea typeface="微软雅黑" panose="020B0503020204020204" pitchFamily="34" charset="-122"/>
              </a:rPr>
              <a:t>集中式数据库的弱点</a:t>
            </a:r>
            <a:endParaRPr kumimoji="1" lang="en-US" altLang="zh-CN" sz="2200" dirty="0">
              <a:latin typeface="微软雅黑" panose="020B0503020204020204" pitchFamily="34" charset="-122"/>
              <a:ea typeface="微软雅黑" panose="020B0503020204020204" pitchFamily="34" charset="-122"/>
            </a:endParaRPr>
          </a:p>
          <a:p>
            <a:pPr algn="ctr"/>
            <a:r>
              <a:rPr kumimoji="1" lang="zh-CN" altLang="en-US" sz="2200" b="1" dirty="0">
                <a:solidFill>
                  <a:srgbClr val="FF0000"/>
                </a:solidFill>
                <a:latin typeface="微软雅黑" panose="020B0503020204020204" pitchFamily="34" charset="-122"/>
                <a:ea typeface="微软雅黑" panose="020B0503020204020204" pitchFamily="34" charset="-122"/>
              </a:rPr>
              <a:t>纽约和北京的应用 运行很慢</a:t>
            </a:r>
            <a:r>
              <a:rPr kumimoji="1" lang="en-US" altLang="zh-CN" sz="2200" b="1" dirty="0">
                <a:solidFill>
                  <a:srgbClr val="FF0000"/>
                </a:solidFill>
                <a:latin typeface="微软雅黑" panose="020B0503020204020204" pitchFamily="34" charset="-122"/>
                <a:ea typeface="微软雅黑" panose="020B0503020204020204" pitchFamily="34" charset="-122"/>
              </a:rPr>
              <a:t>!</a:t>
            </a:r>
          </a:p>
        </p:txBody>
      </p:sp>
      <p:sp>
        <p:nvSpPr>
          <p:cNvPr id="2" name="日期占位符 1"/>
          <p:cNvSpPr>
            <a:spLocks noGrp="1"/>
          </p:cNvSpPr>
          <p:nvPr>
            <p:ph type="dt" sz="half" idx="10"/>
          </p:nvPr>
        </p:nvSpPr>
        <p:spPr/>
        <p:txBody>
          <a:bodyPr/>
          <a:lstStyle/>
          <a:p>
            <a:pPr>
              <a:defRPr/>
            </a:pPr>
            <a:fld id="{8A39B9F6-62BB-45A4-976F-93897C572EB4}" type="datetime10">
              <a:rPr lang="zh-CN" altLang="en-US" smtClean="0"/>
              <a:t>10:01</a:t>
            </a:fld>
            <a:endParaRPr lang="en-US" altLang="zh-CN"/>
          </a:p>
        </p:txBody>
      </p:sp>
    </p:spTree>
    <p:extLst>
      <p:ext uri="{BB962C8B-B14F-4D97-AF65-F5344CB8AC3E}">
        <p14:creationId xmlns:p14="http://schemas.microsoft.com/office/powerpoint/2010/main" val="2148845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2413000" y="1617663"/>
            <a:ext cx="1146175" cy="88423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London</a:t>
            </a:r>
          </a:p>
          <a:p>
            <a:pPr algn="ctr"/>
            <a:r>
              <a:rPr kumimoji="1" lang="en-US" altLang="zh-CN" sz="2000" b="1">
                <a:latin typeface="微软雅黑" panose="020B0503020204020204" pitchFamily="34" charset="-122"/>
                <a:ea typeface="微软雅黑" panose="020B0503020204020204" pitchFamily="34" charset="-122"/>
              </a:rPr>
              <a:t>Emp</a:t>
            </a:r>
          </a:p>
        </p:txBody>
      </p:sp>
      <p:grpSp>
        <p:nvGrpSpPr>
          <p:cNvPr id="12291" name="Group 3"/>
          <p:cNvGrpSpPr>
            <a:grpSpLocks/>
          </p:cNvGrpSpPr>
          <p:nvPr/>
        </p:nvGrpSpPr>
        <p:grpSpPr bwMode="auto">
          <a:xfrm>
            <a:off x="709613" y="2874963"/>
            <a:ext cx="5878512" cy="854075"/>
            <a:chOff x="896" y="2021"/>
            <a:chExt cx="3703" cy="538"/>
          </a:xfrm>
        </p:grpSpPr>
        <p:sp>
          <p:nvSpPr>
            <p:cNvPr id="12306" name="Oval 4"/>
            <p:cNvSpPr>
              <a:spLocks noChangeArrowheads="1"/>
            </p:cNvSpPr>
            <p:nvPr/>
          </p:nvSpPr>
          <p:spPr bwMode="auto">
            <a:xfrm>
              <a:off x="896" y="2176"/>
              <a:ext cx="805" cy="247"/>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307" name="Oval 5"/>
            <p:cNvSpPr>
              <a:spLocks noChangeArrowheads="1"/>
            </p:cNvSpPr>
            <p:nvPr/>
          </p:nvSpPr>
          <p:spPr bwMode="auto">
            <a:xfrm>
              <a:off x="1307" y="2194"/>
              <a:ext cx="942" cy="32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308" name="Oval 6"/>
            <p:cNvSpPr>
              <a:spLocks noChangeArrowheads="1"/>
            </p:cNvSpPr>
            <p:nvPr/>
          </p:nvSpPr>
          <p:spPr bwMode="auto">
            <a:xfrm>
              <a:off x="1408" y="2021"/>
              <a:ext cx="1637" cy="31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309" name="Oval 7"/>
            <p:cNvSpPr>
              <a:spLocks noChangeArrowheads="1"/>
            </p:cNvSpPr>
            <p:nvPr/>
          </p:nvSpPr>
          <p:spPr bwMode="auto">
            <a:xfrm>
              <a:off x="1993" y="2231"/>
              <a:ext cx="1756" cy="27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310" name="Oval 8"/>
            <p:cNvSpPr>
              <a:spLocks noChangeArrowheads="1"/>
            </p:cNvSpPr>
            <p:nvPr/>
          </p:nvSpPr>
          <p:spPr bwMode="auto">
            <a:xfrm>
              <a:off x="2478" y="2057"/>
              <a:ext cx="2121" cy="50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311" name="Text Box 9"/>
            <p:cNvSpPr txBox="1">
              <a:spLocks noChangeArrowheads="1"/>
            </p:cNvSpPr>
            <p:nvPr/>
          </p:nvSpPr>
          <p:spPr bwMode="auto">
            <a:xfrm>
              <a:off x="2145" y="2187"/>
              <a:ext cx="770" cy="25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a:latin typeface="微软雅黑" panose="020B0503020204020204" pitchFamily="34" charset="-122"/>
                  <a:ea typeface="微软雅黑" panose="020B0503020204020204" pitchFamily="34" charset="-122"/>
                </a:rPr>
                <a:t>Internet</a:t>
              </a:r>
            </a:p>
          </p:txBody>
        </p:sp>
      </p:grpSp>
      <p:sp>
        <p:nvSpPr>
          <p:cNvPr id="12292" name="Rectangle 10"/>
          <p:cNvSpPr>
            <a:spLocks noChangeArrowheads="1"/>
          </p:cNvSpPr>
          <p:nvPr/>
        </p:nvSpPr>
        <p:spPr bwMode="auto">
          <a:xfrm>
            <a:off x="1089025" y="319088"/>
            <a:ext cx="1408113" cy="6381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London</a:t>
            </a:r>
          </a:p>
          <a:p>
            <a:pPr algn="ctr"/>
            <a:r>
              <a:rPr kumimoji="1" lang="en-US" altLang="zh-CN" sz="2000" b="1">
                <a:latin typeface="微软雅黑" panose="020B0503020204020204" pitchFamily="34" charset="-122"/>
                <a:ea typeface="微软雅黑" panose="020B0503020204020204" pitchFamily="34" charset="-122"/>
              </a:rPr>
              <a:t>Payroll app</a:t>
            </a:r>
          </a:p>
        </p:txBody>
      </p:sp>
      <p:sp>
        <p:nvSpPr>
          <p:cNvPr id="12293" name="Rectangle 11"/>
          <p:cNvSpPr>
            <a:spLocks noChangeArrowheads="1"/>
          </p:cNvSpPr>
          <p:nvPr/>
        </p:nvSpPr>
        <p:spPr bwMode="auto">
          <a:xfrm>
            <a:off x="1030288" y="217488"/>
            <a:ext cx="2627312" cy="233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294" name="Text Box 12"/>
          <p:cNvSpPr txBox="1">
            <a:spLocks noChangeArrowheads="1"/>
          </p:cNvSpPr>
          <p:nvPr/>
        </p:nvSpPr>
        <p:spPr bwMode="auto">
          <a:xfrm>
            <a:off x="0" y="2227263"/>
            <a:ext cx="116570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a:latin typeface="微软雅黑" panose="020B0503020204020204" pitchFamily="34" charset="-122"/>
                <a:ea typeface="微软雅黑" panose="020B0503020204020204" pitchFamily="34" charset="-122"/>
              </a:rPr>
              <a:t>London</a:t>
            </a:r>
          </a:p>
        </p:txBody>
      </p:sp>
      <p:sp>
        <p:nvSpPr>
          <p:cNvPr id="12295" name="Rectangle 13"/>
          <p:cNvSpPr>
            <a:spLocks noChangeArrowheads="1"/>
          </p:cNvSpPr>
          <p:nvPr/>
        </p:nvSpPr>
        <p:spPr bwMode="auto">
          <a:xfrm>
            <a:off x="5849938" y="290513"/>
            <a:ext cx="1408112" cy="6381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New York</a:t>
            </a:r>
          </a:p>
          <a:p>
            <a:pPr algn="ctr"/>
            <a:r>
              <a:rPr kumimoji="1" lang="en-US" altLang="zh-CN" sz="2000" b="1">
                <a:latin typeface="微软雅黑" panose="020B0503020204020204" pitchFamily="34" charset="-122"/>
                <a:ea typeface="微软雅黑" panose="020B0503020204020204" pitchFamily="34" charset="-122"/>
              </a:rPr>
              <a:t>Payroll app</a:t>
            </a:r>
          </a:p>
        </p:txBody>
      </p:sp>
      <p:sp>
        <p:nvSpPr>
          <p:cNvPr id="12296" name="Rectangle 14"/>
          <p:cNvSpPr>
            <a:spLocks noChangeArrowheads="1"/>
          </p:cNvSpPr>
          <p:nvPr/>
        </p:nvSpPr>
        <p:spPr bwMode="auto">
          <a:xfrm>
            <a:off x="5734050" y="201613"/>
            <a:ext cx="2627313" cy="2728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297" name="Text Box 15"/>
          <p:cNvSpPr txBox="1">
            <a:spLocks noChangeArrowheads="1"/>
          </p:cNvSpPr>
          <p:nvPr/>
        </p:nvSpPr>
        <p:spPr bwMode="auto">
          <a:xfrm>
            <a:off x="4408488" y="2360613"/>
            <a:ext cx="1418081"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a:latin typeface="微软雅黑" panose="020B0503020204020204" pitchFamily="34" charset="-122"/>
                <a:ea typeface="微软雅黑" panose="020B0503020204020204" pitchFamily="34" charset="-122"/>
              </a:rPr>
              <a:t>New York</a:t>
            </a:r>
          </a:p>
        </p:txBody>
      </p:sp>
      <p:sp>
        <p:nvSpPr>
          <p:cNvPr id="12298" name="Rectangle 16"/>
          <p:cNvSpPr>
            <a:spLocks noChangeArrowheads="1"/>
          </p:cNvSpPr>
          <p:nvPr/>
        </p:nvSpPr>
        <p:spPr bwMode="auto">
          <a:xfrm>
            <a:off x="1598613" y="3919538"/>
            <a:ext cx="1408112" cy="6381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Bei Jing</a:t>
            </a:r>
          </a:p>
          <a:p>
            <a:pPr algn="ctr"/>
            <a:r>
              <a:rPr kumimoji="1" lang="en-US" altLang="zh-CN" sz="2000" b="1">
                <a:latin typeface="微软雅黑" panose="020B0503020204020204" pitchFamily="34" charset="-122"/>
                <a:ea typeface="微软雅黑" panose="020B0503020204020204" pitchFamily="34" charset="-122"/>
              </a:rPr>
              <a:t>Payroll app</a:t>
            </a:r>
          </a:p>
        </p:txBody>
      </p:sp>
      <p:sp>
        <p:nvSpPr>
          <p:cNvPr id="12299" name="Rectangle 17"/>
          <p:cNvSpPr>
            <a:spLocks noChangeArrowheads="1"/>
          </p:cNvSpPr>
          <p:nvPr/>
        </p:nvSpPr>
        <p:spPr bwMode="auto">
          <a:xfrm>
            <a:off x="1495425" y="3802063"/>
            <a:ext cx="2627313" cy="2728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300" name="Text Box 18"/>
          <p:cNvSpPr txBox="1">
            <a:spLocks noChangeArrowheads="1"/>
          </p:cNvSpPr>
          <p:nvPr/>
        </p:nvSpPr>
        <p:spPr bwMode="auto">
          <a:xfrm>
            <a:off x="296862" y="4968081"/>
            <a:ext cx="1192955"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dirty="0" err="1">
                <a:latin typeface="微软雅黑" panose="020B0503020204020204" pitchFamily="34" charset="-122"/>
                <a:ea typeface="微软雅黑" panose="020B0503020204020204" pitchFamily="34" charset="-122"/>
              </a:rPr>
              <a:t>Bei</a:t>
            </a:r>
            <a:r>
              <a:rPr kumimoji="1" lang="en-US" altLang="zh-CN" sz="2000" b="1" dirty="0">
                <a:latin typeface="微软雅黑" panose="020B0503020204020204" pitchFamily="34" charset="-122"/>
                <a:ea typeface="微软雅黑" panose="020B0503020204020204" pitchFamily="34" charset="-122"/>
              </a:rPr>
              <a:t> Jing</a:t>
            </a:r>
          </a:p>
        </p:txBody>
      </p:sp>
      <p:sp>
        <p:nvSpPr>
          <p:cNvPr id="12301" name="AutoShape 19"/>
          <p:cNvSpPr>
            <a:spLocks noChangeArrowheads="1"/>
          </p:cNvSpPr>
          <p:nvPr/>
        </p:nvSpPr>
        <p:spPr bwMode="auto">
          <a:xfrm>
            <a:off x="2928938" y="5600700"/>
            <a:ext cx="1146175" cy="884238"/>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BJ</a:t>
            </a:r>
          </a:p>
          <a:p>
            <a:pPr algn="ctr"/>
            <a:r>
              <a:rPr kumimoji="1" lang="en-US" altLang="zh-CN" sz="2000" b="1">
                <a:latin typeface="微软雅黑" panose="020B0503020204020204" pitchFamily="34" charset="-122"/>
                <a:ea typeface="微软雅黑" panose="020B0503020204020204" pitchFamily="34" charset="-122"/>
              </a:rPr>
              <a:t>Emp</a:t>
            </a:r>
          </a:p>
        </p:txBody>
      </p:sp>
      <p:sp>
        <p:nvSpPr>
          <p:cNvPr id="12302" name="AutoShape 20"/>
          <p:cNvSpPr>
            <a:spLocks noChangeArrowheads="1"/>
          </p:cNvSpPr>
          <p:nvPr/>
        </p:nvSpPr>
        <p:spPr bwMode="auto">
          <a:xfrm>
            <a:off x="7143750" y="2024063"/>
            <a:ext cx="1146175" cy="88423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NY</a:t>
            </a:r>
          </a:p>
          <a:p>
            <a:pPr algn="ctr"/>
            <a:r>
              <a:rPr kumimoji="1" lang="en-US" altLang="zh-CN" sz="2000" b="1">
                <a:latin typeface="微软雅黑" panose="020B0503020204020204" pitchFamily="34" charset="-122"/>
                <a:ea typeface="微软雅黑" panose="020B0503020204020204" pitchFamily="34" charset="-122"/>
              </a:rPr>
              <a:t>Emp</a:t>
            </a:r>
          </a:p>
        </p:txBody>
      </p:sp>
      <p:sp>
        <p:nvSpPr>
          <p:cNvPr id="70678" name="Text Box 22"/>
          <p:cNvSpPr txBox="1">
            <a:spLocks noChangeArrowheads="1"/>
          </p:cNvSpPr>
          <p:nvPr/>
        </p:nvSpPr>
        <p:spPr bwMode="auto">
          <a:xfrm>
            <a:off x="4904581" y="4941168"/>
            <a:ext cx="4131915" cy="1615827"/>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pPr>
            <a:r>
              <a:rPr kumimoji="1" lang="zh-CN" altLang="en-US" sz="2200" dirty="0">
                <a:latin typeface="微软雅黑" panose="020B0503020204020204" pitchFamily="34" charset="-122"/>
                <a:ea typeface="微软雅黑" panose="020B0503020204020204" pitchFamily="34" charset="-122"/>
              </a:rPr>
              <a:t>分布存储方案</a:t>
            </a:r>
            <a:endParaRPr kumimoji="1"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kumimoji="1" lang="zh-CN" altLang="en-US" sz="2200" b="1" dirty="0">
                <a:solidFill>
                  <a:srgbClr val="FF0000"/>
                </a:solidFill>
                <a:latin typeface="微软雅黑" panose="020B0503020204020204" pitchFamily="34" charset="-122"/>
                <a:ea typeface="微软雅黑" panose="020B0503020204020204" pitchFamily="34" charset="-122"/>
              </a:rPr>
              <a:t>提高本地访问效率</a:t>
            </a:r>
            <a:endParaRPr kumimoji="1" lang="en-US" altLang="zh-CN" sz="22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kumimoji="1" lang="zh-CN" altLang="en-US" sz="2200" b="1" dirty="0">
                <a:solidFill>
                  <a:srgbClr val="FF0000"/>
                </a:solidFill>
                <a:latin typeface="微软雅黑" panose="020B0503020204020204" pitchFamily="34" charset="-122"/>
                <a:ea typeface="微软雅黑" panose="020B0503020204020204" pitchFamily="34" charset="-122"/>
              </a:rPr>
              <a:t>为并行执行提供了可能性</a:t>
            </a:r>
          </a:p>
        </p:txBody>
      </p:sp>
      <p:sp>
        <p:nvSpPr>
          <p:cNvPr id="12305" name="Rectangle 23"/>
          <p:cNvSpPr>
            <a:spLocks noChangeArrowheads="1"/>
          </p:cNvSpPr>
          <p:nvPr/>
        </p:nvSpPr>
        <p:spPr bwMode="auto">
          <a:xfrm>
            <a:off x="1089025" y="1003300"/>
            <a:ext cx="148113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latin typeface="微软雅黑" panose="020B0503020204020204" pitchFamily="34" charset="-122"/>
                <a:ea typeface="微软雅黑" panose="020B0503020204020204" pitchFamily="34" charset="-122"/>
              </a:rPr>
              <a:t>Annual </a:t>
            </a:r>
          </a:p>
          <a:p>
            <a:pPr algn="ctr"/>
            <a:r>
              <a:rPr kumimoji="1" lang="en-US" altLang="zh-CN" b="1">
                <a:latin typeface="微软雅黑" panose="020B0503020204020204" pitchFamily="34" charset="-122"/>
                <a:ea typeface="微软雅黑" panose="020B0503020204020204" pitchFamily="34" charset="-122"/>
              </a:rPr>
              <a:t>Bonus app</a:t>
            </a:r>
          </a:p>
        </p:txBody>
      </p:sp>
      <p:sp>
        <p:nvSpPr>
          <p:cNvPr id="2" name="日期占位符 1"/>
          <p:cNvSpPr>
            <a:spLocks noGrp="1"/>
          </p:cNvSpPr>
          <p:nvPr>
            <p:ph type="dt" sz="half" idx="10"/>
          </p:nvPr>
        </p:nvSpPr>
        <p:spPr/>
        <p:txBody>
          <a:bodyPr/>
          <a:lstStyle/>
          <a:p>
            <a:pPr>
              <a:defRPr/>
            </a:pPr>
            <a:fld id="{6BC82587-C3C8-464E-90C3-E77C59E8C3E1}" type="datetime10">
              <a:rPr lang="zh-CN" altLang="en-US" smtClean="0"/>
              <a:t>10:01</a:t>
            </a:fld>
            <a:endParaRPr lang="en-US" altLang="zh-CN"/>
          </a:p>
        </p:txBody>
      </p:sp>
    </p:spTree>
    <p:extLst>
      <p:ext uri="{BB962C8B-B14F-4D97-AF65-F5344CB8AC3E}">
        <p14:creationId xmlns:p14="http://schemas.microsoft.com/office/powerpoint/2010/main" val="3653969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sz="quarter" idx="1"/>
          </p:nvPr>
        </p:nvSpPr>
        <p:spPr>
          <a:xfrm>
            <a:off x="467544" y="1556792"/>
            <a:ext cx="8147050" cy="4873625"/>
          </a:xfrm>
        </p:spPr>
        <p:txBody>
          <a:bodyPr/>
          <a:lstStyle/>
          <a:p>
            <a:pPr marL="0" indent="0" eaLnBrk="1" hangingPunct="1">
              <a:lnSpc>
                <a:spcPct val="150000"/>
              </a:lnSpc>
              <a:buFont typeface="Wingdings" pitchFamily="2" charset="2"/>
              <a:buNone/>
            </a:pPr>
            <a:r>
              <a:rPr lang="en-US" altLang="zh-CN" sz="2800" dirty="0">
                <a:solidFill>
                  <a:srgbClr val="FF0000"/>
                </a:solidFill>
              </a:rPr>
              <a:t>3</a:t>
            </a:r>
            <a:r>
              <a:rPr lang="zh-CN" altLang="en-US" sz="2800" dirty="0">
                <a:solidFill>
                  <a:srgbClr val="FF0000"/>
                </a:solidFill>
              </a:rPr>
              <a:t>、传统数据库系统的局限性</a:t>
            </a:r>
          </a:p>
          <a:p>
            <a:pPr marL="449263" indent="-449263" eaLnBrk="1" hangingPunct="1">
              <a:lnSpc>
                <a:spcPct val="150000"/>
              </a:lnSpc>
            </a:pPr>
            <a:r>
              <a:rPr lang="zh-CN" altLang="en-US" b="0" dirty="0">
                <a:solidFill>
                  <a:schemeClr val="tx1"/>
                </a:solidFill>
              </a:rPr>
              <a:t>数据类型简单、固定</a:t>
            </a:r>
          </a:p>
          <a:p>
            <a:pPr marL="449263" indent="-449263" eaLnBrk="1" hangingPunct="1">
              <a:lnSpc>
                <a:spcPct val="150000"/>
              </a:lnSpc>
            </a:pPr>
            <a:r>
              <a:rPr lang="zh-CN" altLang="en-US" b="0" dirty="0">
                <a:solidFill>
                  <a:schemeClr val="tx1"/>
                </a:solidFill>
              </a:rPr>
              <a:t>难于处理非格式化数据</a:t>
            </a:r>
          </a:p>
          <a:p>
            <a:pPr marL="449263" indent="-449263" eaLnBrk="1" hangingPunct="1">
              <a:lnSpc>
                <a:spcPct val="150000"/>
              </a:lnSpc>
            </a:pPr>
            <a:r>
              <a:rPr lang="zh-CN" altLang="en-US" b="0" dirty="0">
                <a:solidFill>
                  <a:schemeClr val="tx1"/>
                </a:solidFill>
              </a:rPr>
              <a:t>只能定义结构，无法定义行为</a:t>
            </a:r>
          </a:p>
          <a:p>
            <a:pPr marL="449263" indent="-449263" eaLnBrk="1" hangingPunct="1">
              <a:lnSpc>
                <a:spcPct val="150000"/>
              </a:lnSpc>
            </a:pPr>
            <a:r>
              <a:rPr lang="zh-CN" altLang="en-US" b="0" dirty="0">
                <a:solidFill>
                  <a:schemeClr val="tx1"/>
                </a:solidFill>
              </a:rPr>
              <a:t>存储管理的对象有限</a:t>
            </a:r>
            <a:endParaRPr lang="zh-CN" altLang="en-US" sz="2000" b="0" dirty="0">
              <a:solidFill>
                <a:schemeClr val="tx1"/>
              </a:solidFill>
            </a:endParaRPr>
          </a:p>
        </p:txBody>
      </p:sp>
      <p:sp>
        <p:nvSpPr>
          <p:cNvPr id="5" name="Rectangle 2"/>
          <p:cNvSpPr txBox="1">
            <a:spLocks noChangeArrowheads="1"/>
          </p:cNvSpPr>
          <p:nvPr/>
        </p:nvSpPr>
        <p:spPr>
          <a:xfrm>
            <a:off x="395536" y="332656"/>
            <a:ext cx="7467600" cy="1143000"/>
          </a:xfrm>
          <a:prstGeom prst="rect">
            <a:avLst/>
          </a:prstGeom>
        </p:spPr>
        <p:txBody>
          <a:bodyPr anchor="ctr">
            <a:normAutofit/>
          </a:bodyPr>
          <a:lstStyle>
            <a:lvl1pPr algn="l" rtl="0" eaLnBrk="1" latinLnBrk="0" hangingPunct="1">
              <a:spcBef>
                <a:spcPct val="0"/>
              </a:spcBef>
              <a:buNone/>
              <a:defRPr kumimoji="0" sz="3200" b="1" kern="1200" cap="small" baseline="0">
                <a:solidFill>
                  <a:srgbClr val="C00000"/>
                </a:solidFill>
                <a:latin typeface="微软雅黑" panose="020B0503020204020204" pitchFamily="34" charset="-122"/>
                <a:ea typeface="微软雅黑" panose="020B0503020204020204" pitchFamily="34" charset="-122"/>
                <a:cs typeface="+mj-cs"/>
              </a:defRPr>
            </a:lvl1pPr>
          </a:lstStyle>
          <a:p>
            <a:pPr fontAlgn="auto">
              <a:spcAft>
                <a:spcPts val="0"/>
              </a:spcAft>
              <a:defRPr/>
            </a:pPr>
            <a:r>
              <a:rPr lang="zh-CN" altLang="en-US" dirty="0">
                <a:solidFill>
                  <a:srgbClr val="0000CC"/>
                </a:solidFill>
              </a:rPr>
              <a:t>一、数据库技术发展阶段</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709613" y="2874963"/>
            <a:ext cx="5878512" cy="854075"/>
            <a:chOff x="896" y="2021"/>
            <a:chExt cx="3703" cy="538"/>
          </a:xfrm>
        </p:grpSpPr>
        <p:sp>
          <p:nvSpPr>
            <p:cNvPr id="13331" name="Oval 3"/>
            <p:cNvSpPr>
              <a:spLocks noChangeArrowheads="1"/>
            </p:cNvSpPr>
            <p:nvPr/>
          </p:nvSpPr>
          <p:spPr bwMode="auto">
            <a:xfrm>
              <a:off x="896" y="2176"/>
              <a:ext cx="805" cy="247"/>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3332" name="Oval 4"/>
            <p:cNvSpPr>
              <a:spLocks noChangeArrowheads="1"/>
            </p:cNvSpPr>
            <p:nvPr/>
          </p:nvSpPr>
          <p:spPr bwMode="auto">
            <a:xfrm>
              <a:off x="1307" y="2194"/>
              <a:ext cx="942" cy="32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3333" name="Oval 5"/>
            <p:cNvSpPr>
              <a:spLocks noChangeArrowheads="1"/>
            </p:cNvSpPr>
            <p:nvPr/>
          </p:nvSpPr>
          <p:spPr bwMode="auto">
            <a:xfrm>
              <a:off x="1408" y="2021"/>
              <a:ext cx="1637" cy="31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3334" name="Oval 6"/>
            <p:cNvSpPr>
              <a:spLocks noChangeArrowheads="1"/>
            </p:cNvSpPr>
            <p:nvPr/>
          </p:nvSpPr>
          <p:spPr bwMode="auto">
            <a:xfrm>
              <a:off x="1993" y="2231"/>
              <a:ext cx="1756" cy="27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3335" name="Oval 7"/>
            <p:cNvSpPr>
              <a:spLocks noChangeArrowheads="1"/>
            </p:cNvSpPr>
            <p:nvPr/>
          </p:nvSpPr>
          <p:spPr bwMode="auto">
            <a:xfrm>
              <a:off x="2478" y="2057"/>
              <a:ext cx="2121" cy="50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3336" name="Text Box 8"/>
            <p:cNvSpPr txBox="1">
              <a:spLocks noChangeArrowheads="1"/>
            </p:cNvSpPr>
            <p:nvPr/>
          </p:nvSpPr>
          <p:spPr bwMode="auto">
            <a:xfrm>
              <a:off x="2145" y="2094"/>
              <a:ext cx="1163" cy="36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3200" b="1">
                  <a:solidFill>
                    <a:srgbClr val="010000"/>
                  </a:solidFill>
                  <a:latin typeface="微软雅黑" panose="020B0503020204020204" pitchFamily="34" charset="-122"/>
                  <a:ea typeface="微软雅黑" panose="020B0503020204020204" pitchFamily="34" charset="-122"/>
                </a:rPr>
                <a:t>Internet</a:t>
              </a:r>
              <a:endParaRPr kumimoji="1" lang="en-US" altLang="zh-CN" sz="3200" b="1">
                <a:solidFill>
                  <a:srgbClr val="CCCCFF"/>
                </a:solidFill>
                <a:latin typeface="微软雅黑" panose="020B0503020204020204" pitchFamily="34" charset="-122"/>
                <a:ea typeface="微软雅黑" panose="020B0503020204020204" pitchFamily="34" charset="-122"/>
              </a:endParaRPr>
            </a:p>
          </p:txBody>
        </p:sp>
      </p:grpSp>
      <p:sp>
        <p:nvSpPr>
          <p:cNvPr id="13315" name="Rectangle 9"/>
          <p:cNvSpPr>
            <a:spLocks noChangeArrowheads="1"/>
          </p:cNvSpPr>
          <p:nvPr/>
        </p:nvSpPr>
        <p:spPr bwMode="auto">
          <a:xfrm>
            <a:off x="1089025" y="319088"/>
            <a:ext cx="1408113" cy="6381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latin typeface="微软雅黑" panose="020B0503020204020204" pitchFamily="34" charset="-122"/>
                <a:ea typeface="微软雅黑" panose="020B0503020204020204" pitchFamily="34" charset="-122"/>
              </a:rPr>
              <a:t>London</a:t>
            </a:r>
          </a:p>
          <a:p>
            <a:pPr algn="ctr"/>
            <a:r>
              <a:rPr kumimoji="1" lang="en-US" altLang="zh-CN" b="1">
                <a:latin typeface="微软雅黑" panose="020B0503020204020204" pitchFamily="34" charset="-122"/>
                <a:ea typeface="微软雅黑" panose="020B0503020204020204" pitchFamily="34" charset="-122"/>
              </a:rPr>
              <a:t>Payroll app</a:t>
            </a:r>
          </a:p>
        </p:txBody>
      </p:sp>
      <p:sp>
        <p:nvSpPr>
          <p:cNvPr id="13316" name="Rectangle 10"/>
          <p:cNvSpPr>
            <a:spLocks noChangeArrowheads="1"/>
          </p:cNvSpPr>
          <p:nvPr/>
        </p:nvSpPr>
        <p:spPr bwMode="auto">
          <a:xfrm>
            <a:off x="1089025" y="1003300"/>
            <a:ext cx="148113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latin typeface="微软雅黑" panose="020B0503020204020204" pitchFamily="34" charset="-122"/>
                <a:ea typeface="微软雅黑" panose="020B0503020204020204" pitchFamily="34" charset="-122"/>
              </a:rPr>
              <a:t>Annual </a:t>
            </a:r>
          </a:p>
          <a:p>
            <a:pPr algn="ctr"/>
            <a:r>
              <a:rPr kumimoji="1" lang="en-US" altLang="zh-CN" b="1">
                <a:latin typeface="微软雅黑" panose="020B0503020204020204" pitchFamily="34" charset="-122"/>
                <a:ea typeface="微软雅黑" panose="020B0503020204020204" pitchFamily="34" charset="-122"/>
              </a:rPr>
              <a:t>Bonus app</a:t>
            </a:r>
          </a:p>
        </p:txBody>
      </p:sp>
      <p:sp>
        <p:nvSpPr>
          <p:cNvPr id="13317" name="Rectangle 11"/>
          <p:cNvSpPr>
            <a:spLocks noChangeArrowheads="1"/>
          </p:cNvSpPr>
          <p:nvPr/>
        </p:nvSpPr>
        <p:spPr bwMode="auto">
          <a:xfrm>
            <a:off x="1030288" y="217488"/>
            <a:ext cx="2627312" cy="233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3318" name="Text Box 12"/>
          <p:cNvSpPr txBox="1">
            <a:spLocks noChangeArrowheads="1"/>
          </p:cNvSpPr>
          <p:nvPr/>
        </p:nvSpPr>
        <p:spPr bwMode="auto">
          <a:xfrm>
            <a:off x="0" y="2227263"/>
            <a:ext cx="116570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a:latin typeface="微软雅黑" panose="020B0503020204020204" pitchFamily="34" charset="-122"/>
                <a:ea typeface="微软雅黑" panose="020B0503020204020204" pitchFamily="34" charset="-122"/>
              </a:rPr>
              <a:t>London</a:t>
            </a:r>
          </a:p>
        </p:txBody>
      </p:sp>
      <p:sp>
        <p:nvSpPr>
          <p:cNvPr id="13319" name="Rectangle 13"/>
          <p:cNvSpPr>
            <a:spLocks noChangeArrowheads="1"/>
          </p:cNvSpPr>
          <p:nvPr/>
        </p:nvSpPr>
        <p:spPr bwMode="auto">
          <a:xfrm>
            <a:off x="5849938" y="290513"/>
            <a:ext cx="1408112" cy="6381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latin typeface="微软雅黑" panose="020B0503020204020204" pitchFamily="34" charset="-122"/>
                <a:ea typeface="微软雅黑" panose="020B0503020204020204" pitchFamily="34" charset="-122"/>
              </a:rPr>
              <a:t>New York</a:t>
            </a:r>
          </a:p>
          <a:p>
            <a:pPr algn="ctr"/>
            <a:r>
              <a:rPr kumimoji="1" lang="en-US" altLang="zh-CN" b="1">
                <a:latin typeface="微软雅黑" panose="020B0503020204020204" pitchFamily="34" charset="-122"/>
                <a:ea typeface="微软雅黑" panose="020B0503020204020204" pitchFamily="34" charset="-122"/>
              </a:rPr>
              <a:t>Payroll app</a:t>
            </a:r>
          </a:p>
        </p:txBody>
      </p:sp>
      <p:sp>
        <p:nvSpPr>
          <p:cNvPr id="13320" name="Rectangle 14"/>
          <p:cNvSpPr>
            <a:spLocks noChangeArrowheads="1"/>
          </p:cNvSpPr>
          <p:nvPr/>
        </p:nvSpPr>
        <p:spPr bwMode="auto">
          <a:xfrm>
            <a:off x="5734050" y="201613"/>
            <a:ext cx="2627313" cy="2728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3321" name="Text Box 15"/>
          <p:cNvSpPr txBox="1">
            <a:spLocks noChangeArrowheads="1"/>
          </p:cNvSpPr>
          <p:nvPr/>
        </p:nvSpPr>
        <p:spPr bwMode="auto">
          <a:xfrm>
            <a:off x="4408488" y="2360613"/>
            <a:ext cx="1418081"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a:latin typeface="微软雅黑" panose="020B0503020204020204" pitchFamily="34" charset="-122"/>
                <a:ea typeface="微软雅黑" panose="020B0503020204020204" pitchFamily="34" charset="-122"/>
              </a:rPr>
              <a:t>New York</a:t>
            </a:r>
          </a:p>
        </p:txBody>
      </p:sp>
      <p:sp>
        <p:nvSpPr>
          <p:cNvPr id="13322" name="Rectangle 16"/>
          <p:cNvSpPr>
            <a:spLocks noChangeArrowheads="1"/>
          </p:cNvSpPr>
          <p:nvPr/>
        </p:nvSpPr>
        <p:spPr bwMode="auto">
          <a:xfrm>
            <a:off x="1598613" y="3919538"/>
            <a:ext cx="1408112" cy="6381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latin typeface="微软雅黑" panose="020B0503020204020204" pitchFamily="34" charset="-122"/>
                <a:ea typeface="微软雅黑" panose="020B0503020204020204" pitchFamily="34" charset="-122"/>
              </a:rPr>
              <a:t>Bei Jing</a:t>
            </a:r>
          </a:p>
          <a:p>
            <a:pPr algn="ctr"/>
            <a:r>
              <a:rPr kumimoji="1" lang="en-US" altLang="zh-CN" b="1">
                <a:latin typeface="微软雅黑" panose="020B0503020204020204" pitchFamily="34" charset="-122"/>
                <a:ea typeface="微软雅黑" panose="020B0503020204020204" pitchFamily="34" charset="-122"/>
              </a:rPr>
              <a:t>Payroll app</a:t>
            </a:r>
          </a:p>
        </p:txBody>
      </p:sp>
      <p:sp>
        <p:nvSpPr>
          <p:cNvPr id="13323" name="Rectangle 17"/>
          <p:cNvSpPr>
            <a:spLocks noChangeArrowheads="1"/>
          </p:cNvSpPr>
          <p:nvPr/>
        </p:nvSpPr>
        <p:spPr bwMode="auto">
          <a:xfrm>
            <a:off x="1495425" y="3802063"/>
            <a:ext cx="2627313" cy="2728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3324" name="Text Box 18"/>
          <p:cNvSpPr txBox="1">
            <a:spLocks noChangeArrowheads="1"/>
          </p:cNvSpPr>
          <p:nvPr/>
        </p:nvSpPr>
        <p:spPr bwMode="auto">
          <a:xfrm>
            <a:off x="4321175" y="5232400"/>
            <a:ext cx="1192955"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000" b="1">
                <a:latin typeface="微软雅黑" panose="020B0503020204020204" pitchFamily="34" charset="-122"/>
                <a:ea typeface="微软雅黑" panose="020B0503020204020204" pitchFamily="34" charset="-122"/>
              </a:rPr>
              <a:t>Bei Jing</a:t>
            </a:r>
          </a:p>
        </p:txBody>
      </p:sp>
      <p:sp>
        <p:nvSpPr>
          <p:cNvPr id="13325" name="AutoShape 19"/>
          <p:cNvSpPr>
            <a:spLocks noChangeArrowheads="1"/>
          </p:cNvSpPr>
          <p:nvPr/>
        </p:nvSpPr>
        <p:spPr bwMode="auto">
          <a:xfrm>
            <a:off x="2413000" y="1617663"/>
            <a:ext cx="1146175" cy="88423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London</a:t>
            </a:r>
          </a:p>
          <a:p>
            <a:pPr algn="ctr"/>
            <a:r>
              <a:rPr kumimoji="1" lang="en-US" altLang="zh-CN" sz="2000" b="1">
                <a:latin typeface="微软雅黑" panose="020B0503020204020204" pitchFamily="34" charset="-122"/>
                <a:ea typeface="微软雅黑" panose="020B0503020204020204" pitchFamily="34" charset="-122"/>
              </a:rPr>
              <a:t>Emp</a:t>
            </a:r>
          </a:p>
        </p:txBody>
      </p:sp>
      <p:sp>
        <p:nvSpPr>
          <p:cNvPr id="13326" name="AutoShape 20"/>
          <p:cNvSpPr>
            <a:spLocks noChangeArrowheads="1"/>
          </p:cNvSpPr>
          <p:nvPr/>
        </p:nvSpPr>
        <p:spPr bwMode="auto">
          <a:xfrm>
            <a:off x="7143750" y="2024063"/>
            <a:ext cx="1146175" cy="88423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NY</a:t>
            </a:r>
          </a:p>
          <a:p>
            <a:pPr algn="ctr"/>
            <a:r>
              <a:rPr kumimoji="1" lang="en-US" altLang="zh-CN" sz="2000" b="1">
                <a:latin typeface="微软雅黑" panose="020B0503020204020204" pitchFamily="34" charset="-122"/>
                <a:ea typeface="微软雅黑" panose="020B0503020204020204" pitchFamily="34" charset="-122"/>
              </a:rPr>
              <a:t>Emp</a:t>
            </a:r>
          </a:p>
        </p:txBody>
      </p:sp>
      <p:sp>
        <p:nvSpPr>
          <p:cNvPr id="13327" name="AutoShape 21"/>
          <p:cNvSpPr>
            <a:spLocks noChangeArrowheads="1"/>
          </p:cNvSpPr>
          <p:nvPr/>
        </p:nvSpPr>
        <p:spPr bwMode="auto">
          <a:xfrm>
            <a:off x="2928938" y="5600700"/>
            <a:ext cx="1146175" cy="884238"/>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000" b="1">
                <a:latin typeface="微软雅黑" panose="020B0503020204020204" pitchFamily="34" charset="-122"/>
                <a:ea typeface="微软雅黑" panose="020B0503020204020204" pitchFamily="34" charset="-122"/>
              </a:rPr>
              <a:t>BJ</a:t>
            </a:r>
          </a:p>
          <a:p>
            <a:pPr algn="ctr"/>
            <a:r>
              <a:rPr kumimoji="1" lang="en-US" altLang="zh-CN" sz="2000" b="1">
                <a:latin typeface="微软雅黑" panose="020B0503020204020204" pitchFamily="34" charset="-122"/>
                <a:ea typeface="微软雅黑" panose="020B0503020204020204" pitchFamily="34" charset="-122"/>
              </a:rPr>
              <a:t>Emp</a:t>
            </a:r>
          </a:p>
        </p:txBody>
      </p:sp>
      <p:sp>
        <p:nvSpPr>
          <p:cNvPr id="13328" name="Line 22"/>
          <p:cNvSpPr>
            <a:spLocks noChangeShapeType="1"/>
          </p:cNvSpPr>
          <p:nvPr/>
        </p:nvSpPr>
        <p:spPr bwMode="auto">
          <a:xfrm>
            <a:off x="754063" y="3802063"/>
            <a:ext cx="3990975" cy="25987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329" name="Line 23"/>
          <p:cNvSpPr>
            <a:spLocks noChangeShapeType="1"/>
          </p:cNvSpPr>
          <p:nvPr/>
        </p:nvSpPr>
        <p:spPr bwMode="auto">
          <a:xfrm flipV="1">
            <a:off x="762000" y="3822700"/>
            <a:ext cx="3990975" cy="2600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330" name="Text Box 24"/>
          <p:cNvSpPr txBox="1">
            <a:spLocks noChangeArrowheads="1"/>
          </p:cNvSpPr>
          <p:nvPr/>
        </p:nvSpPr>
        <p:spPr bwMode="auto">
          <a:xfrm>
            <a:off x="5734050" y="5703639"/>
            <a:ext cx="301441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rgbClr val="FF0000"/>
                </a:solidFill>
                <a:latin typeface="微软雅黑" panose="020B0503020204020204" pitchFamily="34" charset="-122"/>
                <a:ea typeface="微软雅黑" panose="020B0503020204020204" pitchFamily="34" charset="-122"/>
              </a:rPr>
              <a:t>故障</a:t>
            </a:r>
            <a:r>
              <a:rPr kumimoji="1" lang="en-US" altLang="zh-CN" sz="2400" b="1" dirty="0">
                <a:solidFill>
                  <a:srgbClr val="FF0000"/>
                </a:solidFill>
                <a:latin typeface="微软雅黑" panose="020B0503020204020204" pitchFamily="34" charset="-122"/>
                <a:ea typeface="微软雅黑" panose="020B0503020204020204" pitchFamily="34" charset="-122"/>
              </a:rPr>
              <a:t>, </a:t>
            </a:r>
            <a:r>
              <a:rPr kumimoji="1" lang="zh-CN" altLang="en-US" sz="2400" b="1" dirty="0">
                <a:solidFill>
                  <a:srgbClr val="FF0000"/>
                </a:solidFill>
                <a:latin typeface="微软雅黑" panose="020B0503020204020204" pitchFamily="34" charset="-122"/>
                <a:ea typeface="微软雅黑" panose="020B0503020204020204" pitchFamily="34" charset="-122"/>
              </a:rPr>
              <a:t>降低了可用性</a:t>
            </a:r>
          </a:p>
        </p:txBody>
      </p:sp>
      <p:sp>
        <p:nvSpPr>
          <p:cNvPr id="2" name="日期占位符 1"/>
          <p:cNvSpPr>
            <a:spLocks noGrp="1"/>
          </p:cNvSpPr>
          <p:nvPr>
            <p:ph type="dt" sz="half" idx="10"/>
          </p:nvPr>
        </p:nvSpPr>
        <p:spPr/>
        <p:txBody>
          <a:bodyPr/>
          <a:lstStyle/>
          <a:p>
            <a:pPr>
              <a:defRPr/>
            </a:pPr>
            <a:fld id="{2042B6D2-613E-4796-8F8C-1623293C2071}" type="datetime10">
              <a:rPr lang="zh-CN" altLang="en-US" smtClean="0"/>
              <a:t>10:01</a:t>
            </a:fld>
            <a:endParaRPr lang="en-US" altLang="zh-CN"/>
          </a:p>
        </p:txBody>
      </p:sp>
    </p:spTree>
    <p:extLst>
      <p:ext uri="{BB962C8B-B14F-4D97-AF65-F5344CB8AC3E}">
        <p14:creationId xmlns:p14="http://schemas.microsoft.com/office/powerpoint/2010/main" val="4137833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709613" y="2874963"/>
            <a:ext cx="5878512" cy="854075"/>
            <a:chOff x="896" y="2021"/>
            <a:chExt cx="3703" cy="538"/>
          </a:xfrm>
        </p:grpSpPr>
        <p:sp>
          <p:nvSpPr>
            <p:cNvPr id="14355" name="Oval 3"/>
            <p:cNvSpPr>
              <a:spLocks noChangeArrowheads="1"/>
            </p:cNvSpPr>
            <p:nvPr/>
          </p:nvSpPr>
          <p:spPr bwMode="auto">
            <a:xfrm>
              <a:off x="896" y="2176"/>
              <a:ext cx="805" cy="247"/>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sz="1800">
                <a:latin typeface="微软雅黑" panose="020B0503020204020204" pitchFamily="34" charset="-122"/>
                <a:ea typeface="微软雅黑" panose="020B0503020204020204" pitchFamily="34" charset="-122"/>
              </a:endParaRPr>
            </a:p>
          </p:txBody>
        </p:sp>
        <p:sp>
          <p:nvSpPr>
            <p:cNvPr id="14356" name="Oval 4"/>
            <p:cNvSpPr>
              <a:spLocks noChangeArrowheads="1"/>
            </p:cNvSpPr>
            <p:nvPr/>
          </p:nvSpPr>
          <p:spPr bwMode="auto">
            <a:xfrm>
              <a:off x="1307" y="2194"/>
              <a:ext cx="942" cy="32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sz="1800">
                <a:latin typeface="微软雅黑" panose="020B0503020204020204" pitchFamily="34" charset="-122"/>
                <a:ea typeface="微软雅黑" panose="020B0503020204020204" pitchFamily="34" charset="-122"/>
              </a:endParaRPr>
            </a:p>
          </p:txBody>
        </p:sp>
        <p:sp>
          <p:nvSpPr>
            <p:cNvPr id="14357" name="Oval 5"/>
            <p:cNvSpPr>
              <a:spLocks noChangeArrowheads="1"/>
            </p:cNvSpPr>
            <p:nvPr/>
          </p:nvSpPr>
          <p:spPr bwMode="auto">
            <a:xfrm>
              <a:off x="1408" y="2021"/>
              <a:ext cx="1637" cy="31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sz="1800">
                <a:latin typeface="微软雅黑" panose="020B0503020204020204" pitchFamily="34" charset="-122"/>
                <a:ea typeface="微软雅黑" panose="020B0503020204020204" pitchFamily="34" charset="-122"/>
              </a:endParaRPr>
            </a:p>
          </p:txBody>
        </p:sp>
        <p:sp>
          <p:nvSpPr>
            <p:cNvPr id="14358" name="Oval 6"/>
            <p:cNvSpPr>
              <a:spLocks noChangeArrowheads="1"/>
            </p:cNvSpPr>
            <p:nvPr/>
          </p:nvSpPr>
          <p:spPr bwMode="auto">
            <a:xfrm>
              <a:off x="1993" y="2231"/>
              <a:ext cx="1756" cy="27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sz="1800">
                <a:latin typeface="微软雅黑" panose="020B0503020204020204" pitchFamily="34" charset="-122"/>
                <a:ea typeface="微软雅黑" panose="020B0503020204020204" pitchFamily="34" charset="-122"/>
              </a:endParaRPr>
            </a:p>
          </p:txBody>
        </p:sp>
        <p:sp>
          <p:nvSpPr>
            <p:cNvPr id="14359" name="Oval 7"/>
            <p:cNvSpPr>
              <a:spLocks noChangeArrowheads="1"/>
            </p:cNvSpPr>
            <p:nvPr/>
          </p:nvSpPr>
          <p:spPr bwMode="auto">
            <a:xfrm>
              <a:off x="2478" y="2057"/>
              <a:ext cx="2121" cy="50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sz="1800">
                <a:latin typeface="微软雅黑" panose="020B0503020204020204" pitchFamily="34" charset="-122"/>
                <a:ea typeface="微软雅黑" panose="020B0503020204020204" pitchFamily="34" charset="-122"/>
              </a:endParaRPr>
            </a:p>
          </p:txBody>
        </p:sp>
        <p:sp>
          <p:nvSpPr>
            <p:cNvPr id="14360" name="Text Box 8"/>
            <p:cNvSpPr txBox="1">
              <a:spLocks noChangeArrowheads="1"/>
            </p:cNvSpPr>
            <p:nvPr/>
          </p:nvSpPr>
          <p:spPr bwMode="auto">
            <a:xfrm>
              <a:off x="2145" y="2094"/>
              <a:ext cx="705" cy="23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1800" b="1">
                  <a:latin typeface="微软雅黑" panose="020B0503020204020204" pitchFamily="34" charset="-122"/>
                  <a:ea typeface="微软雅黑" panose="020B0503020204020204" pitchFamily="34" charset="-122"/>
                </a:rPr>
                <a:t>Internet</a:t>
              </a:r>
            </a:p>
          </p:txBody>
        </p:sp>
      </p:grpSp>
      <p:sp>
        <p:nvSpPr>
          <p:cNvPr id="14339" name="Rectangle 9"/>
          <p:cNvSpPr>
            <a:spLocks noChangeArrowheads="1"/>
          </p:cNvSpPr>
          <p:nvPr/>
        </p:nvSpPr>
        <p:spPr bwMode="auto">
          <a:xfrm>
            <a:off x="1089025" y="319088"/>
            <a:ext cx="1408113" cy="6381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1800" b="1">
                <a:latin typeface="微软雅黑" panose="020B0503020204020204" pitchFamily="34" charset="-122"/>
                <a:ea typeface="微软雅黑" panose="020B0503020204020204" pitchFamily="34" charset="-122"/>
              </a:rPr>
              <a:t>London</a:t>
            </a:r>
          </a:p>
          <a:p>
            <a:pPr algn="ctr"/>
            <a:r>
              <a:rPr kumimoji="1" lang="en-US" altLang="zh-CN" sz="1800" b="1">
                <a:latin typeface="微软雅黑" panose="020B0503020204020204" pitchFamily="34" charset="-122"/>
                <a:ea typeface="微软雅黑" panose="020B0503020204020204" pitchFamily="34" charset="-122"/>
              </a:rPr>
              <a:t>Payroll app</a:t>
            </a:r>
          </a:p>
        </p:txBody>
      </p:sp>
      <p:sp>
        <p:nvSpPr>
          <p:cNvPr id="14340" name="Rectangle 10"/>
          <p:cNvSpPr>
            <a:spLocks noChangeArrowheads="1"/>
          </p:cNvSpPr>
          <p:nvPr/>
        </p:nvSpPr>
        <p:spPr bwMode="auto">
          <a:xfrm>
            <a:off x="1089025" y="1003300"/>
            <a:ext cx="148113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1800" b="1">
                <a:latin typeface="微软雅黑" panose="020B0503020204020204" pitchFamily="34" charset="-122"/>
                <a:ea typeface="微软雅黑" panose="020B0503020204020204" pitchFamily="34" charset="-122"/>
              </a:rPr>
              <a:t>Annual </a:t>
            </a:r>
          </a:p>
          <a:p>
            <a:pPr algn="ctr"/>
            <a:r>
              <a:rPr kumimoji="1" lang="en-US" altLang="zh-CN" sz="1800" b="1">
                <a:latin typeface="微软雅黑" panose="020B0503020204020204" pitchFamily="34" charset="-122"/>
                <a:ea typeface="微软雅黑" panose="020B0503020204020204" pitchFamily="34" charset="-122"/>
              </a:rPr>
              <a:t>Bonus app</a:t>
            </a:r>
          </a:p>
        </p:txBody>
      </p:sp>
      <p:sp>
        <p:nvSpPr>
          <p:cNvPr id="14341" name="Rectangle 11"/>
          <p:cNvSpPr>
            <a:spLocks noChangeArrowheads="1"/>
          </p:cNvSpPr>
          <p:nvPr/>
        </p:nvSpPr>
        <p:spPr bwMode="auto">
          <a:xfrm>
            <a:off x="1030288" y="217488"/>
            <a:ext cx="2627312" cy="233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sz="1800">
              <a:latin typeface="微软雅黑" panose="020B0503020204020204" pitchFamily="34" charset="-122"/>
              <a:ea typeface="微软雅黑" panose="020B0503020204020204" pitchFamily="34" charset="-122"/>
            </a:endParaRPr>
          </a:p>
        </p:txBody>
      </p:sp>
      <p:sp>
        <p:nvSpPr>
          <p:cNvPr id="14342" name="Text Box 12"/>
          <p:cNvSpPr txBox="1">
            <a:spLocks noChangeArrowheads="1"/>
          </p:cNvSpPr>
          <p:nvPr/>
        </p:nvSpPr>
        <p:spPr bwMode="auto">
          <a:xfrm>
            <a:off x="0" y="2227263"/>
            <a:ext cx="106792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1800" b="1">
                <a:latin typeface="微软雅黑" panose="020B0503020204020204" pitchFamily="34" charset="-122"/>
                <a:ea typeface="微软雅黑" panose="020B0503020204020204" pitchFamily="34" charset="-122"/>
              </a:rPr>
              <a:t>London</a:t>
            </a:r>
          </a:p>
        </p:txBody>
      </p:sp>
      <p:sp>
        <p:nvSpPr>
          <p:cNvPr id="14343" name="Rectangle 13"/>
          <p:cNvSpPr>
            <a:spLocks noChangeArrowheads="1"/>
          </p:cNvSpPr>
          <p:nvPr/>
        </p:nvSpPr>
        <p:spPr bwMode="auto">
          <a:xfrm>
            <a:off x="5849938" y="290513"/>
            <a:ext cx="1408112" cy="6381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1800" b="1">
                <a:latin typeface="微软雅黑" panose="020B0503020204020204" pitchFamily="34" charset="-122"/>
                <a:ea typeface="微软雅黑" panose="020B0503020204020204" pitchFamily="34" charset="-122"/>
              </a:rPr>
              <a:t>New York</a:t>
            </a:r>
          </a:p>
          <a:p>
            <a:pPr algn="ctr"/>
            <a:r>
              <a:rPr kumimoji="1" lang="en-US" altLang="zh-CN" sz="1800" b="1">
                <a:latin typeface="微软雅黑" panose="020B0503020204020204" pitchFamily="34" charset="-122"/>
                <a:ea typeface="微软雅黑" panose="020B0503020204020204" pitchFamily="34" charset="-122"/>
              </a:rPr>
              <a:t>Payroll app</a:t>
            </a:r>
          </a:p>
        </p:txBody>
      </p:sp>
      <p:sp>
        <p:nvSpPr>
          <p:cNvPr id="14344" name="Rectangle 14"/>
          <p:cNvSpPr>
            <a:spLocks noChangeArrowheads="1"/>
          </p:cNvSpPr>
          <p:nvPr/>
        </p:nvSpPr>
        <p:spPr bwMode="auto">
          <a:xfrm>
            <a:off x="5734050" y="201613"/>
            <a:ext cx="2627313" cy="2728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sz="1800">
              <a:latin typeface="微软雅黑" panose="020B0503020204020204" pitchFamily="34" charset="-122"/>
              <a:ea typeface="微软雅黑" panose="020B0503020204020204" pitchFamily="34" charset="-122"/>
            </a:endParaRPr>
          </a:p>
        </p:txBody>
      </p:sp>
      <p:sp>
        <p:nvSpPr>
          <p:cNvPr id="14345" name="Text Box 15"/>
          <p:cNvSpPr txBox="1">
            <a:spLocks noChangeArrowheads="1"/>
          </p:cNvSpPr>
          <p:nvPr/>
        </p:nvSpPr>
        <p:spPr bwMode="auto">
          <a:xfrm>
            <a:off x="4408488" y="2360613"/>
            <a:ext cx="129554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1800" b="1">
                <a:latin typeface="微软雅黑" panose="020B0503020204020204" pitchFamily="34" charset="-122"/>
                <a:ea typeface="微软雅黑" panose="020B0503020204020204" pitchFamily="34" charset="-122"/>
              </a:rPr>
              <a:t>New York</a:t>
            </a:r>
          </a:p>
        </p:txBody>
      </p:sp>
      <p:sp>
        <p:nvSpPr>
          <p:cNvPr id="14346" name="Rectangle 16"/>
          <p:cNvSpPr>
            <a:spLocks noChangeArrowheads="1"/>
          </p:cNvSpPr>
          <p:nvPr/>
        </p:nvSpPr>
        <p:spPr bwMode="auto">
          <a:xfrm>
            <a:off x="1598613" y="3919538"/>
            <a:ext cx="1408112" cy="6381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1800" b="1">
                <a:latin typeface="微软雅黑" panose="020B0503020204020204" pitchFamily="34" charset="-122"/>
                <a:ea typeface="微软雅黑" panose="020B0503020204020204" pitchFamily="34" charset="-122"/>
              </a:rPr>
              <a:t>Bei Jing</a:t>
            </a:r>
          </a:p>
          <a:p>
            <a:pPr algn="ctr"/>
            <a:r>
              <a:rPr kumimoji="1" lang="en-US" altLang="zh-CN" sz="1800" b="1">
                <a:latin typeface="微软雅黑" panose="020B0503020204020204" pitchFamily="34" charset="-122"/>
                <a:ea typeface="微软雅黑" panose="020B0503020204020204" pitchFamily="34" charset="-122"/>
              </a:rPr>
              <a:t>Payroll app</a:t>
            </a:r>
          </a:p>
        </p:txBody>
      </p:sp>
      <p:sp>
        <p:nvSpPr>
          <p:cNvPr id="14347" name="Rectangle 17"/>
          <p:cNvSpPr>
            <a:spLocks noChangeArrowheads="1"/>
          </p:cNvSpPr>
          <p:nvPr/>
        </p:nvSpPr>
        <p:spPr bwMode="auto">
          <a:xfrm>
            <a:off x="1495425" y="3802063"/>
            <a:ext cx="2627313" cy="2728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sz="1800">
              <a:latin typeface="微软雅黑" panose="020B0503020204020204" pitchFamily="34" charset="-122"/>
              <a:ea typeface="微软雅黑" panose="020B0503020204020204" pitchFamily="34" charset="-122"/>
            </a:endParaRPr>
          </a:p>
        </p:txBody>
      </p:sp>
      <p:sp>
        <p:nvSpPr>
          <p:cNvPr id="14348" name="Text Box 18"/>
          <p:cNvSpPr txBox="1">
            <a:spLocks noChangeArrowheads="1"/>
          </p:cNvSpPr>
          <p:nvPr/>
        </p:nvSpPr>
        <p:spPr bwMode="auto">
          <a:xfrm>
            <a:off x="4495800" y="5334000"/>
            <a:ext cx="109517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1800" b="1">
                <a:latin typeface="微软雅黑" panose="020B0503020204020204" pitchFamily="34" charset="-122"/>
                <a:ea typeface="微软雅黑" panose="020B0503020204020204" pitchFamily="34" charset="-122"/>
              </a:rPr>
              <a:t>Bei Jing</a:t>
            </a:r>
          </a:p>
        </p:txBody>
      </p:sp>
      <p:sp>
        <p:nvSpPr>
          <p:cNvPr id="14349" name="AutoShape 19"/>
          <p:cNvSpPr>
            <a:spLocks noChangeArrowheads="1"/>
          </p:cNvSpPr>
          <p:nvPr/>
        </p:nvSpPr>
        <p:spPr bwMode="auto">
          <a:xfrm>
            <a:off x="2413000" y="1617663"/>
            <a:ext cx="1146175" cy="88423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1800" b="1">
                <a:latin typeface="微软雅黑" panose="020B0503020204020204" pitchFamily="34" charset="-122"/>
                <a:ea typeface="微软雅黑" panose="020B0503020204020204" pitchFamily="34" charset="-122"/>
              </a:rPr>
              <a:t>Lon, NY</a:t>
            </a:r>
          </a:p>
          <a:p>
            <a:pPr algn="ctr"/>
            <a:r>
              <a:rPr kumimoji="1" lang="en-US" altLang="zh-CN" sz="1800" b="1">
                <a:latin typeface="微软雅黑" panose="020B0503020204020204" pitchFamily="34" charset="-122"/>
                <a:ea typeface="微软雅黑" panose="020B0503020204020204" pitchFamily="34" charset="-122"/>
              </a:rPr>
              <a:t>Emp</a:t>
            </a:r>
          </a:p>
        </p:txBody>
      </p:sp>
      <p:sp>
        <p:nvSpPr>
          <p:cNvPr id="14350" name="AutoShape 20"/>
          <p:cNvSpPr>
            <a:spLocks noChangeArrowheads="1"/>
          </p:cNvSpPr>
          <p:nvPr/>
        </p:nvSpPr>
        <p:spPr bwMode="auto">
          <a:xfrm>
            <a:off x="7143750" y="2024063"/>
            <a:ext cx="1146175" cy="884237"/>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1800" b="1">
                <a:latin typeface="微软雅黑" panose="020B0503020204020204" pitchFamily="34" charset="-122"/>
                <a:ea typeface="微软雅黑" panose="020B0503020204020204" pitchFamily="34" charset="-122"/>
              </a:rPr>
              <a:t>NY, BJ</a:t>
            </a:r>
          </a:p>
          <a:p>
            <a:pPr algn="ctr"/>
            <a:r>
              <a:rPr kumimoji="1" lang="en-US" altLang="zh-CN" sz="1800" b="1">
                <a:latin typeface="微软雅黑" panose="020B0503020204020204" pitchFamily="34" charset="-122"/>
                <a:ea typeface="微软雅黑" panose="020B0503020204020204" pitchFamily="34" charset="-122"/>
              </a:rPr>
              <a:t>Emp</a:t>
            </a:r>
          </a:p>
        </p:txBody>
      </p:sp>
      <p:sp>
        <p:nvSpPr>
          <p:cNvPr id="14351" name="AutoShape 21"/>
          <p:cNvSpPr>
            <a:spLocks noChangeArrowheads="1"/>
          </p:cNvSpPr>
          <p:nvPr/>
        </p:nvSpPr>
        <p:spPr bwMode="auto">
          <a:xfrm>
            <a:off x="2928938" y="5600700"/>
            <a:ext cx="1146175" cy="884238"/>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1800" b="1">
                <a:latin typeface="微软雅黑" panose="020B0503020204020204" pitchFamily="34" charset="-122"/>
                <a:ea typeface="微软雅黑" panose="020B0503020204020204" pitchFamily="34" charset="-122"/>
              </a:rPr>
              <a:t>BJ, Lon</a:t>
            </a:r>
          </a:p>
          <a:p>
            <a:pPr algn="ctr"/>
            <a:r>
              <a:rPr kumimoji="1" lang="en-US" altLang="zh-CN" sz="1800" b="1">
                <a:latin typeface="微软雅黑" panose="020B0503020204020204" pitchFamily="34" charset="-122"/>
                <a:ea typeface="微软雅黑" panose="020B0503020204020204" pitchFamily="34" charset="-122"/>
              </a:rPr>
              <a:t>Emp</a:t>
            </a:r>
          </a:p>
        </p:txBody>
      </p:sp>
      <p:sp>
        <p:nvSpPr>
          <p:cNvPr id="14352" name="Line 22"/>
          <p:cNvSpPr>
            <a:spLocks noChangeShapeType="1"/>
          </p:cNvSpPr>
          <p:nvPr/>
        </p:nvSpPr>
        <p:spPr bwMode="auto">
          <a:xfrm>
            <a:off x="754063" y="3802063"/>
            <a:ext cx="3990975" cy="25987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微软雅黑" panose="020B0503020204020204" pitchFamily="34" charset="-122"/>
              <a:ea typeface="微软雅黑" panose="020B0503020204020204" pitchFamily="34" charset="-122"/>
            </a:endParaRPr>
          </a:p>
        </p:txBody>
      </p:sp>
      <p:sp>
        <p:nvSpPr>
          <p:cNvPr id="14353" name="Line 23"/>
          <p:cNvSpPr>
            <a:spLocks noChangeShapeType="1"/>
          </p:cNvSpPr>
          <p:nvPr/>
        </p:nvSpPr>
        <p:spPr bwMode="auto">
          <a:xfrm flipV="1">
            <a:off x="762000" y="3822700"/>
            <a:ext cx="3990975" cy="2600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微软雅黑" panose="020B0503020204020204" pitchFamily="34" charset="-122"/>
              <a:ea typeface="微软雅黑" panose="020B0503020204020204" pitchFamily="34" charset="-122"/>
            </a:endParaRPr>
          </a:p>
        </p:txBody>
      </p:sp>
      <p:sp>
        <p:nvSpPr>
          <p:cNvPr id="14354" name="Text Box 24"/>
          <p:cNvSpPr txBox="1">
            <a:spLocks noChangeArrowheads="1"/>
          </p:cNvSpPr>
          <p:nvPr/>
        </p:nvSpPr>
        <p:spPr bwMode="auto">
          <a:xfrm>
            <a:off x="5940152" y="5949280"/>
            <a:ext cx="203132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1800" b="1" dirty="0">
                <a:solidFill>
                  <a:srgbClr val="FF0000"/>
                </a:solidFill>
                <a:latin typeface="微软雅黑" panose="020B0503020204020204" pitchFamily="34" charset="-122"/>
                <a:ea typeface="微软雅黑" panose="020B0503020204020204" pitchFamily="34" charset="-122"/>
              </a:rPr>
              <a:t>复制增加了可用性</a:t>
            </a:r>
          </a:p>
        </p:txBody>
      </p:sp>
      <p:sp>
        <p:nvSpPr>
          <p:cNvPr id="2" name="日期占位符 1"/>
          <p:cNvSpPr>
            <a:spLocks noGrp="1"/>
          </p:cNvSpPr>
          <p:nvPr>
            <p:ph type="dt" sz="half" idx="10"/>
          </p:nvPr>
        </p:nvSpPr>
        <p:spPr/>
        <p:txBody>
          <a:bodyPr/>
          <a:lstStyle/>
          <a:p>
            <a:pPr>
              <a:defRPr/>
            </a:pPr>
            <a:fld id="{41373CCC-08CB-47E6-8465-A5ADD6CF230F}" type="datetime10">
              <a:rPr lang="zh-CN" altLang="en-US" sz="1800" smtClean="0"/>
              <a:t>10:25</a:t>
            </a:fld>
            <a:endParaRPr lang="en-US" altLang="zh-CN" sz="1800"/>
          </a:p>
        </p:txBody>
      </p:sp>
      <p:cxnSp>
        <p:nvCxnSpPr>
          <p:cNvPr id="4" name="直接箭头连接符 3">
            <a:extLst>
              <a:ext uri="{FF2B5EF4-FFF2-40B4-BE49-F238E27FC236}">
                <a16:creationId xmlns:a16="http://schemas.microsoft.com/office/drawing/2014/main" id="{C653EE06-D29E-4767-AABA-87704CC9BB1F}"/>
              </a:ext>
            </a:extLst>
          </p:cNvPr>
          <p:cNvCxnSpPr/>
          <p:nvPr/>
        </p:nvCxnSpPr>
        <p:spPr>
          <a:xfrm flipH="1" flipV="1">
            <a:off x="3491880" y="1916832"/>
            <a:ext cx="1368152" cy="2160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9A247C7-202F-4A17-9345-56FDDF5553B4}"/>
              </a:ext>
            </a:extLst>
          </p:cNvPr>
          <p:cNvCxnSpPr>
            <a:cxnSpLocks/>
            <a:endCxn id="14350" idx="2"/>
          </p:cNvCxnSpPr>
          <p:nvPr/>
        </p:nvCxnSpPr>
        <p:spPr>
          <a:xfrm flipV="1">
            <a:off x="6588125" y="2466182"/>
            <a:ext cx="555625" cy="11771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97115A4-43D2-4CBC-931D-7FE9C4B9959E}"/>
              </a:ext>
            </a:extLst>
          </p:cNvPr>
          <p:cNvCxnSpPr>
            <a:cxnSpLocks/>
          </p:cNvCxnSpPr>
          <p:nvPr/>
        </p:nvCxnSpPr>
        <p:spPr>
          <a:xfrm flipH="1">
            <a:off x="4060962" y="4772025"/>
            <a:ext cx="982424" cy="1243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971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quarter" idx="1"/>
          </p:nvPr>
        </p:nvSpPr>
        <p:spPr>
          <a:xfrm>
            <a:off x="298648" y="1403648"/>
            <a:ext cx="8305800" cy="4833664"/>
          </a:xfrm>
        </p:spPr>
        <p:txBody>
          <a:bodyPr/>
          <a:lstStyle/>
          <a:p>
            <a:pPr marL="93663" indent="0">
              <a:lnSpc>
                <a:spcPct val="140000"/>
              </a:lnSpc>
              <a:buNone/>
            </a:pPr>
            <a:r>
              <a:rPr lang="zh-CN" altLang="en-US" sz="2800" dirty="0">
                <a:solidFill>
                  <a:srgbClr val="003399"/>
                </a:solidFill>
              </a:rPr>
              <a:t>四、分布式数据库概念</a:t>
            </a:r>
            <a:endParaRPr lang="en-US" altLang="zh-CN" sz="2800" b="1" dirty="0">
              <a:solidFill>
                <a:srgbClr val="003399"/>
              </a:solidFill>
            </a:endParaRPr>
          </a:p>
          <a:p>
            <a:pPr marL="449263" indent="-355600" eaLnBrk="1" hangingPunct="1">
              <a:lnSpc>
                <a:spcPct val="140000"/>
              </a:lnSpc>
            </a:pPr>
            <a:r>
              <a:rPr lang="zh-CN" altLang="en-US" sz="2400" b="1" dirty="0"/>
              <a:t>分布式数据库：</a:t>
            </a:r>
            <a:r>
              <a:rPr lang="zh-CN" altLang="en-US" sz="2400" b="0" dirty="0">
                <a:solidFill>
                  <a:schemeClr val="tx1"/>
                </a:solidFill>
              </a:rPr>
              <a:t>由一组数据组成，这组数据分布在计算机网络的不同节点上。每个结点具有独立处理的能力（场地自治），可执行局部应用；同时，每个结点也能通过网络通讯子系统执行全局应用。</a:t>
            </a:r>
          </a:p>
          <a:p>
            <a:pPr marL="815023" lvl="1" indent="-355600">
              <a:lnSpc>
                <a:spcPct val="140000"/>
              </a:lnSpc>
            </a:pPr>
            <a:r>
              <a:rPr lang="zh-CN" altLang="en-US" sz="2200" dirty="0"/>
              <a:t>数据库物理分布性	</a:t>
            </a:r>
            <a:r>
              <a:rPr lang="en-US" altLang="zh-CN" sz="2200" dirty="0"/>
              <a:t>//	</a:t>
            </a:r>
            <a:r>
              <a:rPr lang="zh-CN" altLang="en-US" sz="2200" dirty="0"/>
              <a:t>数据库逻辑整体性 </a:t>
            </a:r>
          </a:p>
          <a:p>
            <a:pPr marL="815023" lvl="1" indent="-355600">
              <a:lnSpc>
                <a:spcPct val="140000"/>
              </a:lnSpc>
            </a:pPr>
            <a:r>
              <a:rPr lang="zh-CN" altLang="en-US" sz="2200" dirty="0"/>
              <a:t>场地自治性		</a:t>
            </a:r>
            <a:r>
              <a:rPr lang="en-US" altLang="zh-CN" sz="2200" dirty="0"/>
              <a:t>//	</a:t>
            </a:r>
            <a:r>
              <a:rPr lang="zh-CN" altLang="en-US" sz="2200" dirty="0"/>
              <a:t>协同操作性</a:t>
            </a:r>
          </a:p>
          <a:p>
            <a:pPr marL="449263" indent="-355600" eaLnBrk="1" hangingPunct="1">
              <a:lnSpc>
                <a:spcPct val="140000"/>
              </a:lnSpc>
            </a:pPr>
            <a:r>
              <a:rPr lang="zh-CN" altLang="en-US" sz="2400" b="1" dirty="0"/>
              <a:t>全局应用：涉及</a:t>
            </a:r>
            <a:r>
              <a:rPr lang="en-US" altLang="zh-CN" sz="2400" b="1" dirty="0"/>
              <a:t>2</a:t>
            </a:r>
            <a:r>
              <a:rPr lang="zh-CN" altLang="en-US" sz="2400" b="1" dirty="0"/>
              <a:t>个或</a:t>
            </a:r>
            <a:r>
              <a:rPr lang="en-US" altLang="zh-CN" sz="2400" b="1" dirty="0"/>
              <a:t>2</a:t>
            </a:r>
            <a:r>
              <a:rPr lang="zh-CN" altLang="en-US" sz="2400" b="1" dirty="0"/>
              <a:t>个以上结点的数据库应用；</a:t>
            </a:r>
          </a:p>
          <a:p>
            <a:pPr marL="449263" indent="-355600" eaLnBrk="1" hangingPunct="1">
              <a:lnSpc>
                <a:spcPct val="140000"/>
              </a:lnSpc>
            </a:pPr>
            <a:r>
              <a:rPr lang="zh-CN" altLang="en-US" sz="2400" b="1" dirty="0"/>
              <a:t>局部应用：本地</a:t>
            </a:r>
            <a:r>
              <a:rPr lang="en-US" altLang="zh-CN" sz="2400" b="1" dirty="0"/>
              <a:t>server</a:t>
            </a:r>
            <a:r>
              <a:rPr lang="zh-CN" altLang="en-US" sz="2400" b="1" dirty="0"/>
              <a:t>中的数据库执行的应用。</a:t>
            </a: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D99CAE52-4550-4523-AE42-27BFFA65D831}" type="datetime10">
              <a:rPr lang="zh-CN" altLang="en-US" smtClean="0"/>
              <a:t>10:01</a:t>
            </a:fld>
            <a:endParaRPr lang="en-US" altLang="zh-CN"/>
          </a:p>
        </p:txBody>
      </p:sp>
      <p:sp>
        <p:nvSpPr>
          <p:cNvPr id="5" name="AutoShape 2"/>
          <p:cNvSpPr txBox="1">
            <a:spLocks noChangeArrowheads="1"/>
          </p:cNvSpPr>
          <p:nvPr/>
        </p:nvSpPr>
        <p:spPr>
          <a:xfrm>
            <a:off x="395536" y="260648"/>
            <a:ext cx="7772400" cy="1143000"/>
          </a:xfrm>
          <a:prstGeom prst="rect">
            <a:avLst/>
          </a:prstGeom>
        </p:spPr>
        <p:txBody>
          <a:bodyPr vert="horz" anchor="ctr">
            <a:normAutofit/>
          </a:bodyPr>
          <a:lstStyle>
            <a:lvl1pPr algn="l" rtl="0" eaLnBrk="1" latinLnBrk="0" hangingPunct="1">
              <a:spcBef>
                <a:spcPct val="0"/>
              </a:spcBef>
              <a:buNone/>
              <a:defRPr kumimoji="0" sz="3200" b="1" kern="1200" cap="small" baseline="0">
                <a:solidFill>
                  <a:srgbClr val="C00000"/>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en-US" altLang="zh-CN" dirty="0"/>
              <a:t>11.2.1  </a:t>
            </a:r>
            <a:r>
              <a:rPr lang="zh-CN" altLang="en-US" dirty="0"/>
              <a:t>分布式数据库概述</a:t>
            </a:r>
          </a:p>
        </p:txBody>
      </p:sp>
    </p:spTree>
    <p:extLst>
      <p:ext uri="{BB962C8B-B14F-4D97-AF65-F5344CB8AC3E}">
        <p14:creationId xmlns:p14="http://schemas.microsoft.com/office/powerpoint/2010/main" val="3547137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1028"/>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1487483" y="1340768"/>
            <a:ext cx="6752381" cy="4001058"/>
          </a:xfrm>
          <a:noFill/>
        </p:spPr>
      </p:pic>
      <p:sp>
        <p:nvSpPr>
          <p:cNvPr id="2" name="日期占位符 1"/>
          <p:cNvSpPr>
            <a:spLocks noGrp="1"/>
          </p:cNvSpPr>
          <p:nvPr>
            <p:ph type="dt" sz="half" idx="4294967295"/>
          </p:nvPr>
        </p:nvSpPr>
        <p:spPr>
          <a:xfrm>
            <a:off x="-36512" y="5637240"/>
            <a:ext cx="1219592" cy="384048"/>
          </a:xfrm>
          <a:prstGeom prst="rect">
            <a:avLst/>
          </a:prstGeom>
        </p:spPr>
        <p:txBody>
          <a:bodyPr/>
          <a:lstStyle/>
          <a:p>
            <a:pPr>
              <a:defRPr/>
            </a:pPr>
            <a:fld id="{ADB609C9-4A97-4B61-9CBB-4CB68CB22773}" type="datetime10">
              <a:rPr lang="zh-CN" altLang="en-US" smtClean="0"/>
              <a:t>10:01</a:t>
            </a:fld>
            <a:endParaRPr lang="en-US" altLang="zh-CN"/>
          </a:p>
        </p:txBody>
      </p:sp>
      <p:sp>
        <p:nvSpPr>
          <p:cNvPr id="3" name="矩形 2"/>
          <p:cNvSpPr/>
          <p:nvPr/>
        </p:nvSpPr>
        <p:spPr>
          <a:xfrm>
            <a:off x="390992" y="692696"/>
            <a:ext cx="2646878"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CN" altLang="en-US" sz="2400" dirty="0">
                <a:latin typeface="微软雅黑" panose="020B0503020204020204" pitchFamily="34" charset="-122"/>
                <a:ea typeface="微软雅黑" panose="020B0503020204020204" pitchFamily="34" charset="-122"/>
              </a:rPr>
              <a:t>数据库物理分布性</a:t>
            </a:r>
          </a:p>
        </p:txBody>
      </p:sp>
    </p:spTree>
    <p:extLst>
      <p:ext uri="{BB962C8B-B14F-4D97-AF65-F5344CB8AC3E}">
        <p14:creationId xmlns:p14="http://schemas.microsoft.com/office/powerpoint/2010/main" val="1952395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14400" y="2018457"/>
            <a:ext cx="7475538" cy="3035300"/>
          </a:xfrm>
          <a:noFill/>
        </p:spPr>
      </p:pic>
      <p:sp>
        <p:nvSpPr>
          <p:cNvPr id="2" name="日期占位符 1"/>
          <p:cNvSpPr>
            <a:spLocks noGrp="1"/>
          </p:cNvSpPr>
          <p:nvPr>
            <p:ph type="dt" sz="half" idx="4294967295"/>
          </p:nvPr>
        </p:nvSpPr>
        <p:spPr>
          <a:xfrm>
            <a:off x="184056" y="5882881"/>
            <a:ext cx="1219592" cy="384048"/>
          </a:xfrm>
          <a:prstGeom prst="rect">
            <a:avLst/>
          </a:prstGeom>
        </p:spPr>
        <p:txBody>
          <a:bodyPr/>
          <a:lstStyle/>
          <a:p>
            <a:pPr>
              <a:defRPr/>
            </a:pPr>
            <a:fld id="{A4988352-F807-44B2-BAD8-FAED119DCD18}" type="datetime10">
              <a:rPr lang="zh-CN" altLang="en-US" smtClean="0"/>
              <a:t>10:01</a:t>
            </a:fld>
            <a:endParaRPr lang="en-US" altLang="zh-CN"/>
          </a:p>
        </p:txBody>
      </p:sp>
      <p:sp>
        <p:nvSpPr>
          <p:cNvPr id="8" name="矩形 7"/>
          <p:cNvSpPr/>
          <p:nvPr/>
        </p:nvSpPr>
        <p:spPr>
          <a:xfrm>
            <a:off x="467544" y="908720"/>
            <a:ext cx="2646878"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CN" altLang="en-US" sz="2400" dirty="0">
                <a:latin typeface="微软雅黑" panose="020B0503020204020204" pitchFamily="34" charset="-122"/>
                <a:ea typeface="微软雅黑" panose="020B0503020204020204" pitchFamily="34" charset="-122"/>
              </a:rPr>
              <a:t>数据库逻辑统一性</a:t>
            </a:r>
          </a:p>
        </p:txBody>
      </p:sp>
    </p:spTree>
    <p:extLst>
      <p:ext uri="{BB962C8B-B14F-4D97-AF65-F5344CB8AC3E}">
        <p14:creationId xmlns:p14="http://schemas.microsoft.com/office/powerpoint/2010/main" val="1249080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a:xfrm>
            <a:off x="323528" y="44624"/>
            <a:ext cx="8147248" cy="1143000"/>
          </a:xfrm>
        </p:spPr>
        <p:txBody>
          <a:bodyPr/>
          <a:lstStyle/>
          <a:p>
            <a:pPr eaLnBrk="1" hangingPunct="1"/>
            <a:r>
              <a:rPr lang="zh-CN" altLang="en-US" dirty="0"/>
              <a:t>四、分布式数据库概念</a:t>
            </a:r>
          </a:p>
        </p:txBody>
      </p:sp>
      <p:sp>
        <p:nvSpPr>
          <p:cNvPr id="19459" name="Rectangle 3"/>
          <p:cNvSpPr>
            <a:spLocks noGrp="1" noChangeArrowheads="1"/>
          </p:cNvSpPr>
          <p:nvPr>
            <p:ph sz="quarter" idx="1"/>
          </p:nvPr>
        </p:nvSpPr>
        <p:spPr>
          <a:xfrm>
            <a:off x="467544" y="1052736"/>
            <a:ext cx="8136904" cy="5400600"/>
          </a:xfrm>
        </p:spPr>
        <p:txBody>
          <a:bodyPr>
            <a:noAutofit/>
          </a:bodyPr>
          <a:lstStyle/>
          <a:p>
            <a:pPr eaLnBrk="1" hangingPunct="1">
              <a:lnSpc>
                <a:spcPct val="150000"/>
              </a:lnSpc>
              <a:buFont typeface="Wingdings" pitchFamily="2" charset="2"/>
              <a:buNone/>
            </a:pPr>
            <a:r>
              <a:rPr lang="zh-CN" altLang="en-US" sz="2600" b="1" dirty="0">
                <a:solidFill>
                  <a:srgbClr val="003399"/>
                </a:solidFill>
              </a:rPr>
              <a:t>特点</a:t>
            </a:r>
          </a:p>
          <a:p>
            <a:pPr>
              <a:lnSpc>
                <a:spcPct val="150000"/>
              </a:lnSpc>
            </a:pPr>
            <a:r>
              <a:rPr lang="zh-CN" altLang="en-US" dirty="0"/>
              <a:t>数据独立性</a:t>
            </a:r>
            <a:endParaRPr lang="en-US" altLang="zh-CN" dirty="0"/>
          </a:p>
          <a:p>
            <a:pPr lvl="1">
              <a:lnSpc>
                <a:spcPct val="150000"/>
              </a:lnSpc>
            </a:pPr>
            <a:r>
              <a:rPr lang="zh-CN" altLang="en-US" dirty="0"/>
              <a:t>逻辑独立性</a:t>
            </a:r>
            <a:endParaRPr lang="en-US" altLang="zh-CN" dirty="0"/>
          </a:p>
          <a:p>
            <a:pPr lvl="1">
              <a:lnSpc>
                <a:spcPct val="150000"/>
              </a:lnSpc>
            </a:pPr>
            <a:r>
              <a:rPr lang="zh-CN" altLang="en-US" dirty="0"/>
              <a:t>物理独立性</a:t>
            </a:r>
            <a:endParaRPr lang="en-US" altLang="zh-CN" dirty="0"/>
          </a:p>
          <a:p>
            <a:pPr lvl="1">
              <a:lnSpc>
                <a:spcPct val="150000"/>
              </a:lnSpc>
            </a:pPr>
            <a:r>
              <a:rPr lang="zh-CN" altLang="en-US" dirty="0"/>
              <a:t>分布独立性</a:t>
            </a:r>
          </a:p>
          <a:p>
            <a:pPr>
              <a:lnSpc>
                <a:spcPct val="150000"/>
              </a:lnSpc>
            </a:pPr>
            <a:r>
              <a:rPr lang="zh-CN" altLang="en-US" dirty="0"/>
              <a:t>控制机制：集中与自治相结合；</a:t>
            </a:r>
          </a:p>
          <a:p>
            <a:pPr>
              <a:lnSpc>
                <a:spcPct val="150000"/>
              </a:lnSpc>
            </a:pPr>
            <a:r>
              <a:rPr lang="zh-CN" altLang="en-US" dirty="0"/>
              <a:t>数据复制：适当的数据冗余</a:t>
            </a:r>
          </a:p>
          <a:p>
            <a:pPr>
              <a:lnSpc>
                <a:spcPct val="150000"/>
              </a:lnSpc>
            </a:pPr>
            <a:r>
              <a:rPr lang="zh-CN" altLang="en-US" dirty="0"/>
              <a:t>事务管理：</a:t>
            </a:r>
            <a:endParaRPr lang="en-US" altLang="zh-CN" dirty="0"/>
          </a:p>
          <a:p>
            <a:pPr lvl="1" eaLnBrk="1" hangingPunct="1">
              <a:lnSpc>
                <a:spcPct val="150000"/>
              </a:lnSpc>
            </a:pPr>
            <a:r>
              <a:rPr lang="zh-CN" altLang="en-US" dirty="0"/>
              <a:t>全局的一致性</a:t>
            </a:r>
            <a:endParaRPr lang="en-US" altLang="zh-CN" dirty="0"/>
          </a:p>
          <a:p>
            <a:pPr lvl="1" eaLnBrk="1" hangingPunct="1">
              <a:lnSpc>
                <a:spcPct val="150000"/>
              </a:lnSpc>
            </a:pPr>
            <a:r>
              <a:rPr lang="zh-CN" altLang="en-US" dirty="0"/>
              <a:t>全局事务的管理和并发控制，如：可串行性、可恢复性等</a:t>
            </a:r>
          </a:p>
          <a:p>
            <a:pPr eaLnBrk="1" hangingPunct="1">
              <a:lnSpc>
                <a:spcPct val="150000"/>
              </a:lnSpc>
              <a:buFont typeface="Wingdings" pitchFamily="2" charset="2"/>
              <a:buNone/>
            </a:pPr>
            <a:endParaRPr lang="en-US" altLang="zh-CN" sz="2200" dirty="0"/>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FECB7F53-C9E5-4B70-9B9A-6C1CFD10BAE5}" type="datetime10">
              <a:rPr lang="zh-CN" altLang="en-US" smtClean="0"/>
              <a:t>10:01</a:t>
            </a:fld>
            <a:endParaRPr lang="en-US" altLang="zh-CN"/>
          </a:p>
        </p:txBody>
      </p:sp>
      <p:sp>
        <p:nvSpPr>
          <p:cNvPr id="3" name="文本框 2">
            <a:extLst>
              <a:ext uri="{FF2B5EF4-FFF2-40B4-BE49-F238E27FC236}">
                <a16:creationId xmlns:a16="http://schemas.microsoft.com/office/drawing/2014/main" id="{97C29E6A-14C7-4494-8CF6-F88BE02EB094}"/>
              </a:ext>
            </a:extLst>
          </p:cNvPr>
          <p:cNvSpPr txBox="1"/>
          <p:nvPr/>
        </p:nvSpPr>
        <p:spPr>
          <a:xfrm>
            <a:off x="2915816" y="1844824"/>
            <a:ext cx="5112568" cy="1200329"/>
          </a:xfrm>
          <a:prstGeom prst="rect">
            <a:avLst/>
          </a:prstGeom>
          <a:noFill/>
        </p:spPr>
        <p:txBody>
          <a:bodyPr wrap="square" rtlCol="0">
            <a:spAutoFit/>
          </a:bodyPr>
          <a:lstStyle/>
          <a:p>
            <a:r>
              <a:rPr lang="zh-CN" altLang="en-US" dirty="0"/>
              <a:t>独立性：程序和数据之间的独立性，数据变了，程序可以不变</a:t>
            </a:r>
            <a:endParaRPr lang="en-US" altLang="zh-CN" dirty="0"/>
          </a:p>
          <a:p>
            <a:r>
              <a:rPr lang="zh-CN" altLang="en-US" dirty="0"/>
              <a:t>分布的结构变了，程序不变</a:t>
            </a:r>
          </a:p>
        </p:txBody>
      </p:sp>
    </p:spTree>
    <p:extLst>
      <p:ext uri="{BB962C8B-B14F-4D97-AF65-F5344CB8AC3E}">
        <p14:creationId xmlns:p14="http://schemas.microsoft.com/office/powerpoint/2010/main" val="1540985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323528" y="44624"/>
            <a:ext cx="8147248" cy="1143000"/>
          </a:xfrm>
        </p:spPr>
        <p:txBody>
          <a:bodyPr>
            <a:normAutofit/>
          </a:bodyPr>
          <a:lstStyle/>
          <a:p>
            <a:r>
              <a:rPr lang="zh-CN" altLang="en-US" sz="2800" dirty="0"/>
              <a:t>区分并行结构和分布式数据库系统</a:t>
            </a:r>
            <a:endParaRPr lang="en-US" altLang="zh-CN" sz="2800" dirty="0"/>
          </a:p>
        </p:txBody>
      </p:sp>
      <p:graphicFrame>
        <p:nvGraphicFramePr>
          <p:cNvPr id="614403" name="Object 3"/>
          <p:cNvGraphicFramePr>
            <a:graphicFrameLocks noGrp="1" noChangeAspect="1"/>
          </p:cNvGraphicFramePr>
          <p:nvPr>
            <p:ph idx="1"/>
            <p:extLst>
              <p:ext uri="{D42A27DB-BD31-4B8C-83A1-F6EECF244321}">
                <p14:modId xmlns:p14="http://schemas.microsoft.com/office/powerpoint/2010/main" val="3786167012"/>
              </p:ext>
            </p:extLst>
          </p:nvPr>
        </p:nvGraphicFramePr>
        <p:xfrm>
          <a:off x="539552" y="1249784"/>
          <a:ext cx="6048375" cy="3835400"/>
        </p:xfrm>
        <a:graphic>
          <a:graphicData uri="http://schemas.openxmlformats.org/presentationml/2006/ole">
            <mc:AlternateContent xmlns:mc="http://schemas.openxmlformats.org/markup-compatibility/2006">
              <mc:Choice xmlns:v="urn:schemas-microsoft-com:vml" Requires="v">
                <p:oleObj spid="_x0000_s39942" name="Image" r:id="rId4" imgW="6349206" imgH="4025397" progId="Photoshop.Image.7">
                  <p:embed/>
                </p:oleObj>
              </mc:Choice>
              <mc:Fallback>
                <p:oleObj name="Image" r:id="rId4" imgW="6349206" imgH="4025397"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249784"/>
                        <a:ext cx="6048375" cy="38354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251520" y="5517232"/>
            <a:ext cx="8496944" cy="1107996"/>
          </a:xfrm>
          <a:prstGeom prst="rect">
            <a:avLst/>
          </a:prstGeom>
        </p:spPr>
        <p:txBody>
          <a:bodyPr wrap="square">
            <a:spAutoFit/>
          </a:bodyPr>
          <a:lstStyle/>
          <a:p>
            <a:pPr marL="176213" indent="-176213">
              <a:lnSpc>
                <a:spcPct val="150000"/>
              </a:lnSpc>
              <a:buFont typeface="Arial" panose="020B0604020202020204" pitchFamily="34" charset="0"/>
              <a:buChar char="•"/>
            </a:pPr>
            <a:r>
              <a:rPr lang="zh-CN" altLang="en-US" sz="2200" b="1" dirty="0">
                <a:latin typeface="微软雅黑" panose="020B0503020204020204" pitchFamily="34" charset="-122"/>
                <a:ea typeface="微软雅黑" panose="020B0503020204020204" pitchFamily="34" charset="-122"/>
              </a:rPr>
              <a:t>多处理机系统</a:t>
            </a:r>
            <a:r>
              <a:rPr lang="zh-CN" altLang="en-US" sz="2200" b="1" dirty="0">
                <a:solidFill>
                  <a:srgbClr val="3333FF"/>
                </a:solidFill>
                <a:latin typeface="微软雅黑" panose="020B0503020204020204" pitchFamily="34" charset="-122"/>
                <a:ea typeface="微软雅黑" panose="020B0503020204020204" pitchFamily="34" charset="-122"/>
              </a:rPr>
              <a:t>没有局部应用</a:t>
            </a:r>
          </a:p>
          <a:p>
            <a:pPr marL="176213" indent="-176213">
              <a:lnSpc>
                <a:spcPct val="150000"/>
              </a:lnSpc>
              <a:buFont typeface="Arial" panose="020B0604020202020204" pitchFamily="34" charset="0"/>
              <a:buChar char="•"/>
            </a:pPr>
            <a:r>
              <a:rPr lang="zh-CN" altLang="en-US" sz="2200" b="1" dirty="0">
                <a:latin typeface="微软雅黑" panose="020B0503020204020204" pitchFamily="34" charset="-122"/>
                <a:ea typeface="微软雅黑" panose="020B0503020204020204" pitchFamily="34" charset="-122"/>
              </a:rPr>
              <a:t>分布式数据库不仅要求</a:t>
            </a:r>
            <a:r>
              <a:rPr lang="zh-CN" altLang="en-US" sz="2200" b="1" dirty="0">
                <a:solidFill>
                  <a:srgbClr val="FF0000"/>
                </a:solidFill>
                <a:latin typeface="微软雅黑" panose="020B0503020204020204" pitchFamily="34" charset="-122"/>
                <a:ea typeface="微软雅黑" panose="020B0503020204020204" pitchFamily="34" charset="-122"/>
              </a:rPr>
              <a:t>数据的物理分布</a:t>
            </a:r>
            <a:r>
              <a:rPr lang="zh-CN" altLang="en-US" sz="2200" b="1" dirty="0">
                <a:latin typeface="微软雅黑" panose="020B0503020204020204" pitchFamily="34" charset="-122"/>
                <a:ea typeface="微软雅黑" panose="020B0503020204020204" pitchFamily="34" charset="-122"/>
              </a:rPr>
              <a:t>，且要求</a:t>
            </a:r>
            <a:r>
              <a:rPr lang="zh-CN" altLang="en-US" sz="2200" b="1" dirty="0">
                <a:solidFill>
                  <a:srgbClr val="FF0000"/>
                </a:solidFill>
                <a:latin typeface="微软雅黑" panose="020B0503020204020204" pitchFamily="34" charset="-122"/>
                <a:ea typeface="微软雅黑" panose="020B0503020204020204" pitchFamily="34" charset="-122"/>
              </a:rPr>
              <a:t>分布是面向应用的</a:t>
            </a: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0071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323528" y="341784"/>
            <a:ext cx="8147248" cy="1143000"/>
          </a:xfrm>
        </p:spPr>
        <p:txBody>
          <a:bodyPr/>
          <a:lstStyle/>
          <a:p>
            <a:pPr eaLnBrk="1" hangingPunct="1"/>
            <a:r>
              <a:rPr lang="en-US" altLang="zh-CN" dirty="0"/>
              <a:t>11.2.2 </a:t>
            </a:r>
            <a:r>
              <a:rPr lang="zh-CN" altLang="en-US" dirty="0"/>
              <a:t>分布式数据库的体系结构</a:t>
            </a:r>
          </a:p>
        </p:txBody>
      </p:sp>
      <p:sp>
        <p:nvSpPr>
          <p:cNvPr id="26627" name="Rectangle 3"/>
          <p:cNvSpPr>
            <a:spLocks noGrp="1" noChangeArrowheads="1"/>
          </p:cNvSpPr>
          <p:nvPr>
            <p:ph sz="quarter" idx="1"/>
          </p:nvPr>
        </p:nvSpPr>
        <p:spPr>
          <a:xfrm>
            <a:off x="467544" y="1412776"/>
            <a:ext cx="7992888" cy="5040560"/>
          </a:xfrm>
        </p:spPr>
        <p:txBody>
          <a:bodyPr>
            <a:normAutofit fontScale="92500"/>
          </a:bodyPr>
          <a:lstStyle/>
          <a:p>
            <a:pPr eaLnBrk="1" hangingPunct="1">
              <a:lnSpc>
                <a:spcPct val="150000"/>
              </a:lnSpc>
              <a:buFont typeface="Wingdings" pitchFamily="2" charset="2"/>
              <a:buNone/>
            </a:pPr>
            <a:r>
              <a:rPr lang="zh-CN" altLang="en-US" sz="3000" dirty="0">
                <a:solidFill>
                  <a:srgbClr val="2525D1"/>
                </a:solidFill>
              </a:rPr>
              <a:t>一、分布式数据库系统的</a:t>
            </a:r>
            <a:r>
              <a:rPr lang="zh-CN" altLang="en-US" sz="3000" b="1" dirty="0">
                <a:solidFill>
                  <a:srgbClr val="2525D1"/>
                </a:solidFill>
              </a:rPr>
              <a:t>模式结构</a:t>
            </a:r>
          </a:p>
          <a:p>
            <a:pPr>
              <a:lnSpc>
                <a:spcPct val="150000"/>
              </a:lnSpc>
              <a:spcBef>
                <a:spcPts val="600"/>
              </a:spcBef>
            </a:pPr>
            <a:r>
              <a:rPr lang="zh-CN" altLang="en-US" sz="2400" dirty="0"/>
              <a:t>全局外模式：</a:t>
            </a:r>
            <a:r>
              <a:rPr lang="zh-CN" altLang="en-US" sz="2400" dirty="0">
                <a:solidFill>
                  <a:schemeClr val="tx2">
                    <a:lumMod val="50000"/>
                  </a:schemeClr>
                </a:solidFill>
              </a:rPr>
              <a:t>全局应用的用户视图，是全局概念模式的子集</a:t>
            </a:r>
          </a:p>
          <a:p>
            <a:pPr>
              <a:lnSpc>
                <a:spcPct val="150000"/>
              </a:lnSpc>
              <a:spcBef>
                <a:spcPts val="600"/>
              </a:spcBef>
            </a:pPr>
            <a:r>
              <a:rPr lang="zh-CN" altLang="en-US" sz="2400" dirty="0"/>
              <a:t>全局概念模式：</a:t>
            </a:r>
            <a:r>
              <a:rPr lang="zh-CN" altLang="en-US" dirty="0">
                <a:solidFill>
                  <a:schemeClr val="tx2">
                    <a:lumMod val="50000"/>
                  </a:schemeClr>
                </a:solidFill>
              </a:rPr>
              <a:t>分布式数据库中数据的整体逻辑结构</a:t>
            </a:r>
          </a:p>
          <a:p>
            <a:pPr>
              <a:lnSpc>
                <a:spcPct val="150000"/>
              </a:lnSpc>
              <a:spcBef>
                <a:spcPts val="600"/>
              </a:spcBef>
            </a:pPr>
            <a:r>
              <a:rPr lang="zh-CN" altLang="en-US" sz="2400" dirty="0"/>
              <a:t>分片模式：</a:t>
            </a:r>
            <a:r>
              <a:rPr lang="zh-CN" altLang="en-US" dirty="0">
                <a:solidFill>
                  <a:schemeClr val="tx2">
                    <a:lumMod val="50000"/>
                  </a:schemeClr>
                </a:solidFill>
              </a:rPr>
              <a:t>每一个全局关系可分为若干个互不相交的片断</a:t>
            </a:r>
            <a:endParaRPr lang="en-US" altLang="zh-CN" dirty="0">
              <a:solidFill>
                <a:schemeClr val="tx2">
                  <a:lumMod val="50000"/>
                </a:schemeClr>
              </a:solidFill>
            </a:endParaRPr>
          </a:p>
          <a:p>
            <a:pPr marL="0" indent="0">
              <a:lnSpc>
                <a:spcPct val="150000"/>
              </a:lnSpc>
              <a:spcBef>
                <a:spcPts val="600"/>
              </a:spcBef>
              <a:buNone/>
            </a:pPr>
            <a:r>
              <a:rPr lang="en-US" altLang="zh-CN" dirty="0">
                <a:solidFill>
                  <a:schemeClr val="tx2">
                    <a:lumMod val="50000"/>
                  </a:schemeClr>
                </a:solidFill>
              </a:rPr>
              <a:t>                    </a:t>
            </a:r>
            <a:r>
              <a:rPr lang="zh-CN" altLang="en-US" dirty="0">
                <a:solidFill>
                  <a:schemeClr val="tx2">
                    <a:lumMod val="50000"/>
                  </a:schemeClr>
                </a:solidFill>
              </a:rPr>
              <a:t>片断与全局关系的映射由分片模式定义</a:t>
            </a:r>
          </a:p>
          <a:p>
            <a:pPr>
              <a:lnSpc>
                <a:spcPct val="150000"/>
              </a:lnSpc>
              <a:spcBef>
                <a:spcPts val="600"/>
              </a:spcBef>
            </a:pPr>
            <a:r>
              <a:rPr lang="zh-CN" altLang="en-US" sz="2400" dirty="0"/>
              <a:t>分布模式：</a:t>
            </a:r>
            <a:r>
              <a:rPr lang="zh-CN" altLang="en-US" dirty="0">
                <a:solidFill>
                  <a:schemeClr val="tx2">
                    <a:lumMod val="50000"/>
                  </a:schemeClr>
                </a:solidFill>
              </a:rPr>
              <a:t>定义片断的存放结点</a:t>
            </a:r>
          </a:p>
          <a:p>
            <a:pPr>
              <a:lnSpc>
                <a:spcPct val="150000"/>
              </a:lnSpc>
              <a:spcBef>
                <a:spcPts val="600"/>
              </a:spcBef>
            </a:pPr>
            <a:r>
              <a:rPr lang="zh-CN" altLang="en-US" sz="2400" dirty="0"/>
              <a:t>局部概念模式：</a:t>
            </a:r>
            <a:r>
              <a:rPr lang="zh-CN" altLang="en-US" dirty="0">
                <a:solidFill>
                  <a:schemeClr val="tx2">
                    <a:lumMod val="50000"/>
                  </a:schemeClr>
                </a:solidFill>
              </a:rPr>
              <a:t>各结点局部数据库的逻辑结构</a:t>
            </a:r>
          </a:p>
          <a:p>
            <a:pPr>
              <a:lnSpc>
                <a:spcPct val="150000"/>
              </a:lnSpc>
              <a:spcBef>
                <a:spcPts val="600"/>
              </a:spcBef>
            </a:pPr>
            <a:r>
              <a:rPr lang="zh-CN" altLang="en-US" sz="2400" dirty="0"/>
              <a:t>局部内模式：</a:t>
            </a:r>
            <a:r>
              <a:rPr lang="zh-CN" altLang="en-US" dirty="0">
                <a:solidFill>
                  <a:schemeClr val="tx2">
                    <a:lumMod val="50000"/>
                  </a:schemeClr>
                </a:solidFill>
              </a:rPr>
              <a:t>各结点局部数据库的物理存储模式</a:t>
            </a: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8FF5BA47-91BB-43BA-B918-D79642BDE5C7}" type="datetime10">
              <a:rPr lang="zh-CN" altLang="en-US" smtClean="0"/>
              <a:t>10:01</a:t>
            </a:fld>
            <a:endParaRPr lang="en-US" altLang="zh-CN"/>
          </a:p>
        </p:txBody>
      </p:sp>
    </p:spTree>
    <p:extLst>
      <p:ext uri="{BB962C8B-B14F-4D97-AF65-F5344CB8AC3E}">
        <p14:creationId xmlns:p14="http://schemas.microsoft.com/office/powerpoint/2010/main" val="1449587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4"/>
          <p:cNvGraphicFramePr>
            <a:graphicFrameLocks noGrp="1" noChangeAspect="1"/>
          </p:cNvGraphicFramePr>
          <p:nvPr>
            <p:ph sz="quarter" idx="1"/>
            <p:extLst>
              <p:ext uri="{D42A27DB-BD31-4B8C-83A1-F6EECF244321}">
                <p14:modId xmlns:p14="http://schemas.microsoft.com/office/powerpoint/2010/main" val="2459524256"/>
              </p:ext>
            </p:extLst>
          </p:nvPr>
        </p:nvGraphicFramePr>
        <p:xfrm>
          <a:off x="893763" y="0"/>
          <a:ext cx="8037512" cy="7532688"/>
        </p:xfrm>
        <a:graphic>
          <a:graphicData uri="http://schemas.openxmlformats.org/presentationml/2006/ole">
            <mc:AlternateContent xmlns:mc="http://schemas.openxmlformats.org/markup-compatibility/2006">
              <mc:Choice xmlns:v="urn:schemas-microsoft-com:vml" Requires="v">
                <p:oleObj spid="_x0000_s40966" name="Visio" r:id="rId3" imgW="5284312" imgH="4953234" progId="Visio.Drawing.11">
                  <p:embed/>
                </p:oleObj>
              </mc:Choice>
              <mc:Fallback>
                <p:oleObj name="Visio" r:id="rId3" imgW="5284312" imgH="4953234" progId="Visio.Drawing.11">
                  <p:embed/>
                  <p:pic>
                    <p:nvPicPr>
                      <p:cNvPr id="0" name=""/>
                      <p:cNvPicPr>
                        <a:picLocks noChangeAspect="1" noChangeArrowheads="1"/>
                      </p:cNvPicPr>
                      <p:nvPr/>
                    </p:nvPicPr>
                    <p:blipFill>
                      <a:blip r:embed="rId4"/>
                      <a:srcRect/>
                      <a:stretch>
                        <a:fillRect/>
                      </a:stretch>
                    </p:blipFill>
                    <p:spPr bwMode="auto">
                      <a:xfrm>
                        <a:off x="893763" y="0"/>
                        <a:ext cx="8037512" cy="753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95802F50-36C9-4010-BEAA-9702335FF96D}" type="datetime10">
              <a:rPr lang="zh-CN" altLang="en-US" smtClean="0"/>
              <a:t>10:01</a:t>
            </a:fld>
            <a:endParaRPr lang="en-US" altLang="zh-CN"/>
          </a:p>
        </p:txBody>
      </p:sp>
    </p:spTree>
    <p:extLst>
      <p:ext uri="{BB962C8B-B14F-4D97-AF65-F5344CB8AC3E}">
        <p14:creationId xmlns:p14="http://schemas.microsoft.com/office/powerpoint/2010/main" val="2156991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sz="quarter" idx="1"/>
          </p:nvPr>
        </p:nvSpPr>
        <p:spPr>
          <a:xfrm>
            <a:off x="250825" y="115888"/>
            <a:ext cx="8641655" cy="6597650"/>
          </a:xfrm>
        </p:spPr>
        <p:txBody>
          <a:bodyPr>
            <a:noAutofit/>
          </a:bodyPr>
          <a:lstStyle/>
          <a:p>
            <a:pPr eaLnBrk="1" hangingPunct="1">
              <a:lnSpc>
                <a:spcPct val="140000"/>
              </a:lnSpc>
              <a:spcBef>
                <a:spcPts val="0"/>
              </a:spcBef>
              <a:buFont typeface="Wingdings" pitchFamily="2" charset="2"/>
              <a:buNone/>
            </a:pPr>
            <a:r>
              <a:rPr lang="zh-CN" altLang="en-US" sz="2800" b="1" dirty="0">
                <a:solidFill>
                  <a:srgbClr val="2525D1"/>
                </a:solidFill>
              </a:rPr>
              <a:t>二、数据分片</a:t>
            </a:r>
          </a:p>
          <a:p>
            <a:pPr eaLnBrk="1" hangingPunct="1">
              <a:lnSpc>
                <a:spcPct val="140000"/>
              </a:lnSpc>
              <a:spcBef>
                <a:spcPts val="0"/>
              </a:spcBef>
              <a:buFont typeface="Wingdings" pitchFamily="2" charset="2"/>
              <a:buNone/>
            </a:pPr>
            <a:r>
              <a:rPr lang="zh-CN" altLang="en-US" sz="2100" b="1" dirty="0"/>
              <a:t>（</a:t>
            </a:r>
            <a:r>
              <a:rPr lang="en-US" altLang="zh-CN" sz="2100" b="1" dirty="0"/>
              <a:t>1</a:t>
            </a:r>
            <a:r>
              <a:rPr lang="zh-CN" altLang="en-US" sz="2100" b="1" dirty="0"/>
              <a:t>）片段（</a:t>
            </a:r>
            <a:r>
              <a:rPr lang="en-US" altLang="zh-CN" sz="2100" b="1" dirty="0"/>
              <a:t>Fragment</a:t>
            </a:r>
            <a:r>
              <a:rPr lang="zh-CN" altLang="en-US" sz="2100" b="1" dirty="0"/>
              <a:t>）：分片后的逻辑单元。</a:t>
            </a:r>
          </a:p>
          <a:p>
            <a:pPr eaLnBrk="1" hangingPunct="1">
              <a:lnSpc>
                <a:spcPct val="140000"/>
              </a:lnSpc>
              <a:spcBef>
                <a:spcPts val="0"/>
              </a:spcBef>
              <a:buFont typeface="Wingdings" pitchFamily="2" charset="2"/>
              <a:buNone/>
            </a:pPr>
            <a:r>
              <a:rPr lang="zh-CN" altLang="en-US" sz="2100" b="1" dirty="0"/>
              <a:t>（</a:t>
            </a:r>
            <a:r>
              <a:rPr lang="en-US" altLang="zh-CN" sz="2100" b="1" dirty="0"/>
              <a:t>2</a:t>
            </a:r>
            <a:r>
              <a:rPr lang="zh-CN" altLang="en-US" sz="2100" b="1" dirty="0"/>
              <a:t>）分片方法</a:t>
            </a:r>
            <a:endParaRPr lang="en-US" altLang="zh-CN" sz="2100" b="1" dirty="0"/>
          </a:p>
          <a:p>
            <a:pPr>
              <a:lnSpc>
                <a:spcPct val="140000"/>
              </a:lnSpc>
              <a:spcBef>
                <a:spcPts val="0"/>
              </a:spcBef>
            </a:pPr>
            <a:r>
              <a:rPr lang="zh-CN" altLang="en-US" sz="2100" b="1" dirty="0">
                <a:solidFill>
                  <a:srgbClr val="FF0000"/>
                </a:solidFill>
              </a:rPr>
              <a:t>水平分片：将关系按行水平分组，形成有其逻辑意义的多个子集</a:t>
            </a:r>
          </a:p>
          <a:p>
            <a:pPr lvl="1">
              <a:lnSpc>
                <a:spcPct val="140000"/>
              </a:lnSpc>
              <a:spcBef>
                <a:spcPts val="0"/>
              </a:spcBef>
            </a:pPr>
            <a:r>
              <a:rPr lang="zh-CN" altLang="en-US" sz="2100" b="1" dirty="0"/>
              <a:t>片段： </a:t>
            </a:r>
            <a:r>
              <a:rPr lang="en-US" altLang="zh-CN" sz="2100" b="1" dirty="0"/>
              <a:t>Fi=</a:t>
            </a:r>
            <a:r>
              <a:rPr lang="en-US" altLang="zh-CN" sz="2100" b="1" dirty="0" err="1"/>
              <a:t>σ</a:t>
            </a:r>
            <a:r>
              <a:rPr lang="en-US" altLang="zh-CN" sz="2100" b="1" baseline="-25000" dirty="0" err="1"/>
              <a:t>ci</a:t>
            </a:r>
            <a:r>
              <a:rPr lang="en-US" altLang="zh-CN" sz="2100" b="1" dirty="0"/>
              <a:t>(R)</a:t>
            </a:r>
          </a:p>
          <a:p>
            <a:pPr lvl="1">
              <a:lnSpc>
                <a:spcPct val="140000"/>
              </a:lnSpc>
              <a:spcBef>
                <a:spcPts val="0"/>
              </a:spcBef>
            </a:pPr>
            <a:r>
              <a:rPr lang="zh-CN" altLang="en-US" sz="2100" b="1" dirty="0"/>
              <a:t>约束：不存在</a:t>
            </a:r>
            <a:r>
              <a:rPr lang="en-US" altLang="zh-CN" sz="2100" b="1" dirty="0"/>
              <a:t>R</a:t>
            </a:r>
            <a:r>
              <a:rPr lang="zh-CN" altLang="en-US" sz="2100" b="1" dirty="0"/>
              <a:t>的元组</a:t>
            </a:r>
            <a:r>
              <a:rPr lang="en-US" altLang="zh-CN" sz="2100" b="1" dirty="0"/>
              <a:t>t</a:t>
            </a:r>
            <a:r>
              <a:rPr lang="zh-CN" altLang="en-US" sz="2100" b="1" dirty="0"/>
              <a:t>，满足</a:t>
            </a:r>
            <a:r>
              <a:rPr lang="en-US" altLang="zh-CN" sz="2100" b="1" dirty="0" err="1"/>
              <a:t>t∈Fi∧</a:t>
            </a:r>
            <a:r>
              <a:rPr lang="en-US" altLang="zh-CN" sz="2100" b="1" dirty="0" err="1">
                <a:sym typeface="cajcd fnta1" pitchFamily="18" charset="2"/>
              </a:rPr>
              <a:t>t</a:t>
            </a:r>
            <a:r>
              <a:rPr lang="en-US" altLang="zh-CN" sz="2100" b="1" dirty="0" err="1"/>
              <a:t>∈Fj</a:t>
            </a:r>
            <a:r>
              <a:rPr lang="en-US" altLang="zh-CN" sz="2100" b="1" dirty="0"/>
              <a:t> </a:t>
            </a:r>
            <a:r>
              <a:rPr lang="zh-CN" altLang="en-US" sz="2100" b="1" dirty="0"/>
              <a:t>（</a:t>
            </a:r>
            <a:r>
              <a:rPr lang="en-US" altLang="zh-CN" sz="2100" b="1" dirty="0" err="1"/>
              <a:t>i</a:t>
            </a:r>
            <a:r>
              <a:rPr lang="en-US" altLang="zh-CN" sz="2100" b="1" dirty="0"/>
              <a:t>&lt;&gt;j</a:t>
            </a:r>
            <a:r>
              <a:rPr lang="zh-CN" altLang="en-US" sz="2100" b="1" dirty="0"/>
              <a:t>）</a:t>
            </a:r>
          </a:p>
          <a:p>
            <a:pPr lvl="1">
              <a:lnSpc>
                <a:spcPct val="140000"/>
              </a:lnSpc>
              <a:spcBef>
                <a:spcPts val="0"/>
              </a:spcBef>
              <a:buFontTx/>
              <a:buNone/>
            </a:pPr>
            <a:r>
              <a:rPr lang="zh-CN" altLang="en-US" sz="2100" b="1" dirty="0"/>
              <a:t>              </a:t>
            </a:r>
            <a:r>
              <a:rPr lang="en-US" altLang="zh-CN" sz="2100" b="1" dirty="0"/>
              <a:t>F1∪F2∪…∪</a:t>
            </a:r>
            <a:r>
              <a:rPr lang="en-US" altLang="zh-CN" sz="2100" b="1" dirty="0" err="1"/>
              <a:t>Fn</a:t>
            </a:r>
            <a:r>
              <a:rPr lang="en-US" altLang="zh-CN" sz="2100" b="1" dirty="0"/>
              <a:t> = R</a:t>
            </a:r>
          </a:p>
          <a:p>
            <a:pPr>
              <a:lnSpc>
                <a:spcPct val="140000"/>
              </a:lnSpc>
              <a:spcBef>
                <a:spcPts val="0"/>
              </a:spcBef>
            </a:pPr>
            <a:r>
              <a:rPr lang="zh-CN" altLang="en-US" sz="2100" b="1" dirty="0">
                <a:solidFill>
                  <a:srgbClr val="FF0000"/>
                </a:solidFill>
              </a:rPr>
              <a:t>垂直分片：产生只保持部分属性的垂直片段</a:t>
            </a:r>
          </a:p>
          <a:p>
            <a:pPr lvl="1">
              <a:lnSpc>
                <a:spcPct val="140000"/>
              </a:lnSpc>
              <a:spcBef>
                <a:spcPts val="0"/>
              </a:spcBef>
            </a:pPr>
            <a:r>
              <a:rPr lang="zh-CN" altLang="en-US" sz="2100" b="1" dirty="0"/>
              <a:t>片段： </a:t>
            </a:r>
            <a:r>
              <a:rPr lang="en-US" altLang="zh-CN" sz="2100" b="1" dirty="0"/>
              <a:t>Fi=∏</a:t>
            </a:r>
            <a:r>
              <a:rPr lang="en-US" altLang="zh-CN" sz="2100" b="1" baseline="-25000" dirty="0"/>
              <a:t>Li</a:t>
            </a:r>
            <a:r>
              <a:rPr lang="en-US" altLang="zh-CN" sz="2100" b="1" dirty="0"/>
              <a:t>(R) </a:t>
            </a:r>
          </a:p>
          <a:p>
            <a:pPr lvl="1">
              <a:lnSpc>
                <a:spcPct val="140000"/>
              </a:lnSpc>
              <a:spcBef>
                <a:spcPts val="0"/>
              </a:spcBef>
            </a:pPr>
            <a:r>
              <a:rPr lang="zh-CN" altLang="en-US" sz="2100" b="1" dirty="0"/>
              <a:t>约束： </a:t>
            </a:r>
            <a:r>
              <a:rPr lang="en-US" altLang="zh-CN" sz="2100" b="1" dirty="0"/>
              <a:t>L1∪L2∪…∪Ln = </a:t>
            </a:r>
            <a:r>
              <a:rPr lang="en-US" altLang="zh-CN" sz="2100" b="1" dirty="0" err="1"/>
              <a:t>Attrs</a:t>
            </a:r>
            <a:r>
              <a:rPr lang="en-US" altLang="zh-CN" sz="2100" b="1" dirty="0"/>
              <a:t>(R)</a:t>
            </a:r>
          </a:p>
          <a:p>
            <a:pPr lvl="1">
              <a:lnSpc>
                <a:spcPct val="140000"/>
              </a:lnSpc>
              <a:spcBef>
                <a:spcPts val="0"/>
              </a:spcBef>
              <a:buFontTx/>
              <a:buNone/>
            </a:pPr>
            <a:r>
              <a:rPr lang="en-US" altLang="zh-CN" sz="2100" b="1" dirty="0"/>
              <a:t>              L1∩L2∩…∩Ln = PK(R)</a:t>
            </a:r>
          </a:p>
          <a:p>
            <a:pPr>
              <a:lnSpc>
                <a:spcPct val="140000"/>
              </a:lnSpc>
              <a:spcBef>
                <a:spcPts val="0"/>
              </a:spcBef>
            </a:pPr>
            <a:r>
              <a:rPr lang="zh-CN" altLang="en-US" sz="2100" b="1" dirty="0">
                <a:solidFill>
                  <a:srgbClr val="FF0000"/>
                </a:solidFill>
              </a:rPr>
              <a:t>导出分片：根据其他关系属性进行水平分片，如按专业对</a:t>
            </a:r>
            <a:r>
              <a:rPr lang="en-US" altLang="zh-CN" sz="2100" b="1" dirty="0">
                <a:solidFill>
                  <a:srgbClr val="FF0000"/>
                </a:solidFill>
              </a:rPr>
              <a:t>SC</a:t>
            </a:r>
            <a:r>
              <a:rPr lang="zh-CN" altLang="en-US" sz="2100" b="1" dirty="0">
                <a:solidFill>
                  <a:srgbClr val="FF0000"/>
                </a:solidFill>
              </a:rPr>
              <a:t>分片</a:t>
            </a:r>
          </a:p>
          <a:p>
            <a:pPr marL="274320" lvl="1">
              <a:lnSpc>
                <a:spcPct val="140000"/>
              </a:lnSpc>
              <a:spcBef>
                <a:spcPts val="0"/>
              </a:spcBef>
              <a:buSzPct val="70000"/>
              <a:buFont typeface="Wingdings"/>
              <a:buChar char=""/>
            </a:pPr>
            <a:r>
              <a:rPr lang="zh-CN" altLang="en-US" sz="2100" b="1" dirty="0">
                <a:solidFill>
                  <a:srgbClr val="FF0000"/>
                </a:solidFill>
              </a:rPr>
              <a:t>混合分片：上述三种分片方式得到的片段继续按另一种方式分片</a:t>
            </a:r>
            <a:endParaRPr lang="zh-CN" altLang="en-US" sz="2100" dirty="0">
              <a:solidFill>
                <a:srgbClr val="FF0000"/>
              </a:solidFill>
            </a:endParaRPr>
          </a:p>
          <a:p>
            <a:pPr eaLnBrk="1" hangingPunct="1">
              <a:lnSpc>
                <a:spcPct val="140000"/>
              </a:lnSpc>
              <a:spcBef>
                <a:spcPts val="0"/>
              </a:spcBef>
              <a:buFont typeface="Wingdings" pitchFamily="2" charset="2"/>
              <a:buNone/>
            </a:pPr>
            <a:r>
              <a:rPr lang="zh-CN" altLang="en-US" sz="2100" b="1" dirty="0"/>
              <a:t>（</a:t>
            </a:r>
            <a:r>
              <a:rPr lang="en-US" altLang="zh-CN" sz="2100" b="1" dirty="0"/>
              <a:t>3</a:t>
            </a:r>
            <a:r>
              <a:rPr lang="zh-CN" altLang="en-US" sz="2100" b="1" dirty="0"/>
              <a:t>）分片约束：完备性、不相交性、可重构性。</a:t>
            </a:r>
            <a:endParaRPr lang="zh-CN" altLang="en-US" sz="2100" dirty="0"/>
          </a:p>
        </p:txBody>
      </p:sp>
      <p:sp>
        <p:nvSpPr>
          <p:cNvPr id="2" name="日期占位符 1"/>
          <p:cNvSpPr>
            <a:spLocks noGrp="1"/>
          </p:cNvSpPr>
          <p:nvPr>
            <p:ph type="dt" sz="half" idx="4294967295"/>
          </p:nvPr>
        </p:nvSpPr>
        <p:spPr>
          <a:xfrm>
            <a:off x="7812360" y="6381328"/>
            <a:ext cx="1219592" cy="384048"/>
          </a:xfrm>
          <a:prstGeom prst="rect">
            <a:avLst/>
          </a:prstGeom>
        </p:spPr>
        <p:txBody>
          <a:bodyPr/>
          <a:lstStyle/>
          <a:p>
            <a:pPr>
              <a:defRPr/>
            </a:pPr>
            <a:fld id="{668AE22A-3E81-4EA0-8814-375778B43E0A}" type="datetime10">
              <a:rPr lang="zh-CN" altLang="en-US" sz="2200" smtClean="0"/>
              <a:t>10:01</a:t>
            </a:fld>
            <a:endParaRPr lang="en-US" altLang="zh-CN" sz="2200" dirty="0"/>
          </a:p>
        </p:txBody>
      </p:sp>
    </p:spTree>
    <p:extLst>
      <p:ext uri="{BB962C8B-B14F-4D97-AF65-F5344CB8AC3E}">
        <p14:creationId xmlns:p14="http://schemas.microsoft.com/office/powerpoint/2010/main" val="1509072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edge">
                                      <p:cBhvr>
                                        <p:cTn id="7" dur="20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edge">
                                      <p:cBhvr>
                                        <p:cTn id="12" dur="20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edge">
                                      <p:cBhvr>
                                        <p:cTn id="17" dur="20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wedge">
                                      <p:cBhvr>
                                        <p:cTn id="22" dur="2000"/>
                                        <p:tgtEl>
                                          <p:spTgt spid="40963">
                                            <p:txEl>
                                              <p:pRg st="3" end="3"/>
                                            </p:txEl>
                                          </p:spTgt>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Effect transition="in" filter="wedge">
                                      <p:cBhvr>
                                        <p:cTn id="25" dur="2000"/>
                                        <p:tgtEl>
                                          <p:spTgt spid="40963">
                                            <p:txEl>
                                              <p:pRg st="4" end="4"/>
                                            </p:txEl>
                                          </p:spTgt>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40963">
                                            <p:txEl>
                                              <p:pRg st="5" end="5"/>
                                            </p:txEl>
                                          </p:spTgt>
                                        </p:tgtEl>
                                        <p:attrNameLst>
                                          <p:attrName>style.visibility</p:attrName>
                                        </p:attrNameLst>
                                      </p:cBhvr>
                                      <p:to>
                                        <p:strVal val="visible"/>
                                      </p:to>
                                    </p:set>
                                    <p:animEffect transition="in" filter="wedge">
                                      <p:cBhvr>
                                        <p:cTn id="28" dur="2000"/>
                                        <p:tgtEl>
                                          <p:spTgt spid="40963">
                                            <p:txEl>
                                              <p:pRg st="5" end="5"/>
                                            </p:txEl>
                                          </p:spTgt>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Effect transition="in" filter="wedge">
                                      <p:cBhvr>
                                        <p:cTn id="31" dur="2000"/>
                                        <p:tgtEl>
                                          <p:spTgt spid="4096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40963">
                                            <p:txEl>
                                              <p:pRg st="7" end="7"/>
                                            </p:txEl>
                                          </p:spTgt>
                                        </p:tgtEl>
                                        <p:attrNameLst>
                                          <p:attrName>style.visibility</p:attrName>
                                        </p:attrNameLst>
                                      </p:cBhvr>
                                      <p:to>
                                        <p:strVal val="visible"/>
                                      </p:to>
                                    </p:set>
                                    <p:animEffect transition="in" filter="wedge">
                                      <p:cBhvr>
                                        <p:cTn id="36" dur="2000"/>
                                        <p:tgtEl>
                                          <p:spTgt spid="40963">
                                            <p:txEl>
                                              <p:pRg st="7" end="7"/>
                                            </p:txEl>
                                          </p:spTgt>
                                        </p:tgtEl>
                                      </p:cBhvr>
                                    </p:animEffect>
                                  </p:childTnLst>
                                </p:cTn>
                              </p:par>
                              <p:par>
                                <p:cTn id="37" presetID="20" presetClass="entr" presetSubtype="0" fill="hold" grpId="0" nodeType="withEffect">
                                  <p:stCondLst>
                                    <p:cond delay="0"/>
                                  </p:stCondLst>
                                  <p:childTnLst>
                                    <p:set>
                                      <p:cBhvr>
                                        <p:cTn id="38" dur="1" fill="hold">
                                          <p:stCondLst>
                                            <p:cond delay="0"/>
                                          </p:stCondLst>
                                        </p:cTn>
                                        <p:tgtEl>
                                          <p:spTgt spid="40963">
                                            <p:txEl>
                                              <p:pRg st="8" end="8"/>
                                            </p:txEl>
                                          </p:spTgt>
                                        </p:tgtEl>
                                        <p:attrNameLst>
                                          <p:attrName>style.visibility</p:attrName>
                                        </p:attrNameLst>
                                      </p:cBhvr>
                                      <p:to>
                                        <p:strVal val="visible"/>
                                      </p:to>
                                    </p:set>
                                    <p:animEffect transition="in" filter="wedge">
                                      <p:cBhvr>
                                        <p:cTn id="39" dur="2000"/>
                                        <p:tgtEl>
                                          <p:spTgt spid="40963">
                                            <p:txEl>
                                              <p:pRg st="8" end="8"/>
                                            </p:txEl>
                                          </p:spTgt>
                                        </p:tgtEl>
                                      </p:cBhvr>
                                    </p:animEffect>
                                  </p:childTnLst>
                                </p:cTn>
                              </p:par>
                              <p:par>
                                <p:cTn id="40" presetID="20" presetClass="entr" presetSubtype="0" fill="hold" grpId="0" nodeType="withEffect">
                                  <p:stCondLst>
                                    <p:cond delay="0"/>
                                  </p:stCondLst>
                                  <p:childTnLst>
                                    <p:set>
                                      <p:cBhvr>
                                        <p:cTn id="41" dur="1" fill="hold">
                                          <p:stCondLst>
                                            <p:cond delay="0"/>
                                          </p:stCondLst>
                                        </p:cTn>
                                        <p:tgtEl>
                                          <p:spTgt spid="40963">
                                            <p:txEl>
                                              <p:pRg st="9" end="9"/>
                                            </p:txEl>
                                          </p:spTgt>
                                        </p:tgtEl>
                                        <p:attrNameLst>
                                          <p:attrName>style.visibility</p:attrName>
                                        </p:attrNameLst>
                                      </p:cBhvr>
                                      <p:to>
                                        <p:strVal val="visible"/>
                                      </p:to>
                                    </p:set>
                                    <p:animEffect transition="in" filter="wedge">
                                      <p:cBhvr>
                                        <p:cTn id="42" dur="2000"/>
                                        <p:tgtEl>
                                          <p:spTgt spid="40963">
                                            <p:txEl>
                                              <p:pRg st="9" end="9"/>
                                            </p:txEl>
                                          </p:spTgt>
                                        </p:tgtEl>
                                      </p:cBhvr>
                                    </p:animEffect>
                                  </p:childTnLst>
                                </p:cTn>
                              </p:par>
                              <p:par>
                                <p:cTn id="43" presetID="20" presetClass="entr" presetSubtype="0" fill="hold" grpId="0" nodeType="withEffect">
                                  <p:stCondLst>
                                    <p:cond delay="0"/>
                                  </p:stCondLst>
                                  <p:childTnLst>
                                    <p:set>
                                      <p:cBhvr>
                                        <p:cTn id="44" dur="1" fill="hold">
                                          <p:stCondLst>
                                            <p:cond delay="0"/>
                                          </p:stCondLst>
                                        </p:cTn>
                                        <p:tgtEl>
                                          <p:spTgt spid="40963">
                                            <p:txEl>
                                              <p:pRg st="10" end="10"/>
                                            </p:txEl>
                                          </p:spTgt>
                                        </p:tgtEl>
                                        <p:attrNameLst>
                                          <p:attrName>style.visibility</p:attrName>
                                        </p:attrNameLst>
                                      </p:cBhvr>
                                      <p:to>
                                        <p:strVal val="visible"/>
                                      </p:to>
                                    </p:set>
                                    <p:animEffect transition="in" filter="wedge">
                                      <p:cBhvr>
                                        <p:cTn id="45" dur="2000"/>
                                        <p:tgtEl>
                                          <p:spTgt spid="4096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0" presetClass="entr" presetSubtype="0" fill="hold" grpId="0" nodeType="clickEffect">
                                  <p:stCondLst>
                                    <p:cond delay="0"/>
                                  </p:stCondLst>
                                  <p:childTnLst>
                                    <p:set>
                                      <p:cBhvr>
                                        <p:cTn id="49" dur="1" fill="hold">
                                          <p:stCondLst>
                                            <p:cond delay="0"/>
                                          </p:stCondLst>
                                        </p:cTn>
                                        <p:tgtEl>
                                          <p:spTgt spid="40963">
                                            <p:txEl>
                                              <p:pRg st="11" end="11"/>
                                            </p:txEl>
                                          </p:spTgt>
                                        </p:tgtEl>
                                        <p:attrNameLst>
                                          <p:attrName>style.visibility</p:attrName>
                                        </p:attrNameLst>
                                      </p:cBhvr>
                                      <p:to>
                                        <p:strVal val="visible"/>
                                      </p:to>
                                    </p:set>
                                    <p:animEffect transition="in" filter="wedge">
                                      <p:cBhvr>
                                        <p:cTn id="50" dur="2000"/>
                                        <p:tgtEl>
                                          <p:spTgt spid="4096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40963">
                                            <p:txEl>
                                              <p:pRg st="12" end="12"/>
                                            </p:txEl>
                                          </p:spTgt>
                                        </p:tgtEl>
                                        <p:attrNameLst>
                                          <p:attrName>style.visibility</p:attrName>
                                        </p:attrNameLst>
                                      </p:cBhvr>
                                      <p:to>
                                        <p:strVal val="visible"/>
                                      </p:to>
                                    </p:set>
                                    <p:animEffect transition="in" filter="wedge">
                                      <p:cBhvr>
                                        <p:cTn id="55" dur="2000"/>
                                        <p:tgtEl>
                                          <p:spTgt spid="40963">
                                            <p:txEl>
                                              <p:pRg st="12" end="1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0" presetClass="entr" presetSubtype="0" fill="hold" grpId="0" nodeType="clickEffect">
                                  <p:stCondLst>
                                    <p:cond delay="0"/>
                                  </p:stCondLst>
                                  <p:childTnLst>
                                    <p:set>
                                      <p:cBhvr>
                                        <p:cTn id="59" dur="1" fill="hold">
                                          <p:stCondLst>
                                            <p:cond delay="0"/>
                                          </p:stCondLst>
                                        </p:cTn>
                                        <p:tgtEl>
                                          <p:spTgt spid="40963">
                                            <p:txEl>
                                              <p:pRg st="13" end="13"/>
                                            </p:txEl>
                                          </p:spTgt>
                                        </p:tgtEl>
                                        <p:attrNameLst>
                                          <p:attrName>style.visibility</p:attrName>
                                        </p:attrNameLst>
                                      </p:cBhvr>
                                      <p:to>
                                        <p:strVal val="visible"/>
                                      </p:to>
                                    </p:set>
                                    <p:animEffect transition="in" filter="wedge">
                                      <p:cBhvr>
                                        <p:cTn id="60" dur="2000"/>
                                        <p:tgtEl>
                                          <p:spTgt spid="409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23528" y="1556792"/>
            <a:ext cx="8280920" cy="4873625"/>
          </a:xfrm>
        </p:spPr>
        <p:txBody>
          <a:bodyPr>
            <a:normAutofit fontScale="92500"/>
          </a:bodyPr>
          <a:lstStyle/>
          <a:p>
            <a:pPr marL="0" indent="0" eaLnBrk="1" fontAlgn="auto" hangingPunct="1">
              <a:lnSpc>
                <a:spcPct val="150000"/>
              </a:lnSpc>
              <a:spcAft>
                <a:spcPts val="0"/>
              </a:spcAft>
              <a:buFont typeface="Wingdings"/>
              <a:buNone/>
              <a:defRPr/>
            </a:pPr>
            <a:r>
              <a:rPr lang="en-US" altLang="zh-CN" sz="3000" dirty="0">
                <a:solidFill>
                  <a:srgbClr val="FF0000"/>
                </a:solidFill>
              </a:rPr>
              <a:t>4</a:t>
            </a:r>
            <a:r>
              <a:rPr lang="zh-CN" altLang="en-US" sz="3000" dirty="0">
                <a:solidFill>
                  <a:srgbClr val="FF0000"/>
                </a:solidFill>
              </a:rPr>
              <a:t>、新一代数据库系统</a:t>
            </a:r>
            <a:endParaRPr lang="en-US" altLang="zh-CN" sz="3000" dirty="0">
              <a:solidFill>
                <a:srgbClr val="FF0000"/>
              </a:solidFill>
            </a:endParaRPr>
          </a:p>
          <a:p>
            <a:pPr marL="449263" indent="-449263" eaLnBrk="1" fontAlgn="auto" hangingPunct="1">
              <a:lnSpc>
                <a:spcPct val="150000"/>
              </a:lnSpc>
              <a:spcAft>
                <a:spcPts val="0"/>
              </a:spcAft>
              <a:defRPr/>
            </a:pPr>
            <a:r>
              <a:rPr lang="en-US" altLang="zh-CN" sz="2600" b="0" dirty="0">
                <a:solidFill>
                  <a:schemeClr val="tx1"/>
                </a:solidFill>
              </a:rPr>
              <a:t>1990</a:t>
            </a:r>
            <a:r>
              <a:rPr lang="zh-CN" altLang="en-US" sz="2600" b="0" dirty="0">
                <a:solidFill>
                  <a:schemeClr val="tx1"/>
                </a:solidFill>
              </a:rPr>
              <a:t>年高级</a:t>
            </a:r>
            <a:r>
              <a:rPr lang="en-US" altLang="zh-CN" sz="2600" b="0" dirty="0">
                <a:solidFill>
                  <a:schemeClr val="tx1"/>
                </a:solidFill>
              </a:rPr>
              <a:t>DBMS</a:t>
            </a:r>
            <a:r>
              <a:rPr lang="zh-CN" altLang="en-US" sz="2600" b="0" dirty="0">
                <a:solidFill>
                  <a:schemeClr val="tx1"/>
                </a:solidFill>
              </a:rPr>
              <a:t>功能委员会</a:t>
            </a:r>
            <a:r>
              <a:rPr lang="en-US" altLang="zh-CN" sz="2600" b="0" dirty="0">
                <a:solidFill>
                  <a:schemeClr val="tx1"/>
                </a:solidFill>
              </a:rPr>
              <a:t>《</a:t>
            </a:r>
            <a:r>
              <a:rPr lang="zh-CN" altLang="en-US" sz="2600" b="0" dirty="0">
                <a:solidFill>
                  <a:schemeClr val="tx1"/>
                </a:solidFill>
              </a:rPr>
              <a:t>第三代数据库系统宣言</a:t>
            </a:r>
            <a:r>
              <a:rPr lang="en-US" altLang="zh-CN" sz="2600" b="0" dirty="0">
                <a:solidFill>
                  <a:schemeClr val="tx1"/>
                </a:solidFill>
              </a:rPr>
              <a:t>》</a:t>
            </a:r>
          </a:p>
          <a:p>
            <a:pPr marL="449263" indent="-449263" eaLnBrk="1" fontAlgn="auto" hangingPunct="1">
              <a:lnSpc>
                <a:spcPct val="150000"/>
              </a:lnSpc>
              <a:spcAft>
                <a:spcPts val="0"/>
              </a:spcAft>
              <a:defRPr/>
            </a:pPr>
            <a:r>
              <a:rPr lang="zh-CN" altLang="en-US" sz="2600" b="0" dirty="0">
                <a:solidFill>
                  <a:schemeClr val="tx1"/>
                </a:solidFill>
              </a:rPr>
              <a:t>提出了三个基本特征和</a:t>
            </a:r>
            <a:r>
              <a:rPr lang="en-US" altLang="zh-CN" sz="2600" b="0" dirty="0">
                <a:solidFill>
                  <a:schemeClr val="tx1"/>
                </a:solidFill>
              </a:rPr>
              <a:t>13</a:t>
            </a:r>
            <a:r>
              <a:rPr lang="zh-CN" altLang="en-US" sz="2600" b="0" dirty="0">
                <a:solidFill>
                  <a:schemeClr val="tx1"/>
                </a:solidFill>
              </a:rPr>
              <a:t>项具体特征与功能</a:t>
            </a:r>
          </a:p>
          <a:p>
            <a:pPr marL="800101" lvl="1" indent="-342900" eaLnBrk="1" fontAlgn="auto" hangingPunct="1">
              <a:lnSpc>
                <a:spcPct val="150000"/>
              </a:lnSpc>
              <a:spcAft>
                <a:spcPts val="0"/>
              </a:spcAft>
              <a:buClr>
                <a:schemeClr val="accent1">
                  <a:shade val="75000"/>
                </a:schemeClr>
              </a:buClr>
              <a:buFont typeface="Wingdings" pitchFamily="2" charset="2"/>
              <a:buChar char="ü"/>
              <a:defRPr/>
            </a:pPr>
            <a:r>
              <a:rPr lang="zh-CN" altLang="en-US" sz="2600" dirty="0">
                <a:solidFill>
                  <a:schemeClr val="tx1"/>
                </a:solidFill>
              </a:rPr>
              <a:t>支持数据管理、对象管理、知识管理</a:t>
            </a:r>
          </a:p>
          <a:p>
            <a:pPr marL="800101" lvl="1" indent="-342900" eaLnBrk="1" fontAlgn="auto" hangingPunct="1">
              <a:lnSpc>
                <a:spcPct val="150000"/>
              </a:lnSpc>
              <a:spcAft>
                <a:spcPts val="0"/>
              </a:spcAft>
              <a:buClr>
                <a:schemeClr val="accent1">
                  <a:shade val="75000"/>
                </a:schemeClr>
              </a:buClr>
              <a:buFont typeface="Wingdings" pitchFamily="2" charset="2"/>
              <a:buChar char="ü"/>
              <a:defRPr/>
            </a:pPr>
            <a:r>
              <a:rPr lang="zh-CN" altLang="en-US" sz="2600" dirty="0">
                <a:solidFill>
                  <a:schemeClr val="tx1"/>
                </a:solidFill>
              </a:rPr>
              <a:t>保持或继承第二代数据库系统的技术</a:t>
            </a:r>
          </a:p>
          <a:p>
            <a:pPr marL="800101" lvl="1" indent="-342900" eaLnBrk="1" fontAlgn="auto" hangingPunct="1">
              <a:lnSpc>
                <a:spcPct val="150000"/>
              </a:lnSpc>
              <a:spcAft>
                <a:spcPts val="0"/>
              </a:spcAft>
              <a:buClr>
                <a:schemeClr val="accent1">
                  <a:shade val="75000"/>
                </a:schemeClr>
              </a:buClr>
              <a:buFont typeface="Wingdings" pitchFamily="2" charset="2"/>
              <a:buChar char="ü"/>
              <a:defRPr/>
            </a:pPr>
            <a:r>
              <a:rPr lang="zh-CN" altLang="en-US" sz="2600" dirty="0">
                <a:solidFill>
                  <a:schemeClr val="tx1"/>
                </a:solidFill>
              </a:rPr>
              <a:t>对其它系统开放：可移植、可连接、可扩展、互操作</a:t>
            </a:r>
          </a:p>
        </p:txBody>
      </p:sp>
      <p:sp>
        <p:nvSpPr>
          <p:cNvPr id="5" name="Rectangle 2"/>
          <p:cNvSpPr txBox="1">
            <a:spLocks noChangeArrowheads="1"/>
          </p:cNvSpPr>
          <p:nvPr/>
        </p:nvSpPr>
        <p:spPr>
          <a:xfrm>
            <a:off x="395536" y="332656"/>
            <a:ext cx="7467600" cy="1143000"/>
          </a:xfrm>
          <a:prstGeom prst="rect">
            <a:avLst/>
          </a:prstGeom>
        </p:spPr>
        <p:txBody>
          <a:bodyPr anchor="ctr">
            <a:normAutofit/>
          </a:bodyPr>
          <a:lstStyle>
            <a:lvl1pPr algn="l" rtl="0" eaLnBrk="1" latinLnBrk="0" hangingPunct="1">
              <a:spcBef>
                <a:spcPct val="0"/>
              </a:spcBef>
              <a:buNone/>
              <a:defRPr kumimoji="0" sz="3200" b="1" kern="1200" cap="small" baseline="0">
                <a:solidFill>
                  <a:srgbClr val="C00000"/>
                </a:solidFill>
                <a:latin typeface="微软雅黑" panose="020B0503020204020204" pitchFamily="34" charset="-122"/>
                <a:ea typeface="微软雅黑" panose="020B0503020204020204" pitchFamily="34" charset="-122"/>
                <a:cs typeface="+mj-cs"/>
              </a:defRPr>
            </a:lvl1pPr>
          </a:lstStyle>
          <a:p>
            <a:pPr fontAlgn="auto">
              <a:spcAft>
                <a:spcPts val="0"/>
              </a:spcAft>
              <a:defRPr/>
            </a:pPr>
            <a:r>
              <a:rPr lang="zh-CN" altLang="en-US" dirty="0">
                <a:solidFill>
                  <a:srgbClr val="0000CC"/>
                </a:solidFill>
              </a:rPr>
              <a:t>一、数据库技术发展阶段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a:xfrm>
            <a:off x="467544" y="633189"/>
            <a:ext cx="7391400" cy="563563"/>
          </a:xfrm>
        </p:spPr>
        <p:txBody>
          <a:bodyPr>
            <a:noAutofit/>
          </a:bodyPr>
          <a:lstStyle/>
          <a:p>
            <a:r>
              <a:rPr lang="zh-CN" altLang="en-US" dirty="0"/>
              <a:t>数据分片举例</a:t>
            </a:r>
            <a:endParaRPr lang="en-US" altLang="zh-CN" dirty="0"/>
          </a:p>
        </p:txBody>
      </p:sp>
      <p:graphicFrame>
        <p:nvGraphicFramePr>
          <p:cNvPr id="647172" name="Object 4"/>
          <p:cNvGraphicFramePr>
            <a:graphicFrameLocks noGrp="1" noChangeAspect="1"/>
          </p:cNvGraphicFramePr>
          <p:nvPr>
            <p:ph sz="half" idx="2"/>
            <p:extLst>
              <p:ext uri="{D42A27DB-BD31-4B8C-83A1-F6EECF244321}">
                <p14:modId xmlns:p14="http://schemas.microsoft.com/office/powerpoint/2010/main" val="2564499720"/>
              </p:ext>
            </p:extLst>
          </p:nvPr>
        </p:nvGraphicFramePr>
        <p:xfrm>
          <a:off x="766441" y="2996952"/>
          <a:ext cx="3527425" cy="2447925"/>
        </p:xfrm>
        <a:graphic>
          <a:graphicData uri="http://schemas.openxmlformats.org/presentationml/2006/ole">
            <mc:AlternateContent xmlns:mc="http://schemas.openxmlformats.org/markup-compatibility/2006">
              <mc:Choice xmlns:v="urn:schemas-microsoft-com:vml" Requires="v">
                <p:oleObj spid="_x0000_s41990" name="Image" r:id="rId4" imgW="4444444" imgH="3085714" progId="Photoshop.Image.7">
                  <p:embed/>
                </p:oleObj>
              </mc:Choice>
              <mc:Fallback>
                <p:oleObj name="Image" r:id="rId4" imgW="4444444" imgH="3085714"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441" y="2996952"/>
                        <a:ext cx="3527425" cy="244792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7173" name="Rectangle 5"/>
          <p:cNvSpPr>
            <a:spLocks noChangeArrowheads="1"/>
          </p:cNvSpPr>
          <p:nvPr/>
        </p:nvSpPr>
        <p:spPr bwMode="auto">
          <a:xfrm>
            <a:off x="4797798" y="1556792"/>
            <a:ext cx="38066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400">
                <a:solidFill>
                  <a:schemeClr val="tx1"/>
                </a:solidFill>
                <a:latin typeface="Arial" pitchFamily="34" charset="0"/>
              </a:defRPr>
            </a:lvl1pPr>
            <a:lvl2pPr marL="742950" indent="-285750" algn="l">
              <a:spcBef>
                <a:spcPct val="20000"/>
              </a:spcBef>
              <a:buClr>
                <a:schemeClr val="accent1"/>
              </a:buClr>
              <a:buSzPct val="75000"/>
              <a:buFont typeface="Wingdings" pitchFamily="2" charset="2"/>
              <a:buChar char="n"/>
              <a:defRPr sz="2000">
                <a:solidFill>
                  <a:schemeClr val="tx1"/>
                </a:solidFill>
                <a:latin typeface="Arial" pitchFamily="34" charset="0"/>
              </a:defRPr>
            </a:lvl2pPr>
            <a:lvl3pPr marL="1143000" indent="-228600" algn="l">
              <a:spcBef>
                <a:spcPct val="20000"/>
              </a:spcBef>
              <a:buClr>
                <a:schemeClr val="tx1"/>
              </a:buClr>
              <a:buFont typeface="Wingdings" pitchFamily="2" charset="2"/>
              <a:buChar char="Ø"/>
              <a:defRPr sz="2000">
                <a:solidFill>
                  <a:schemeClr val="tx1"/>
                </a:solidFill>
                <a:latin typeface="Arial" pitchFamily="34" charset="0"/>
              </a:defRPr>
            </a:lvl3pPr>
            <a:lvl4pPr marL="1600200" indent="-228600" algn="l">
              <a:spcBef>
                <a:spcPct val="20000"/>
              </a:spcBef>
              <a:buChar char="–"/>
              <a:defRPr>
                <a:solidFill>
                  <a:schemeClr val="tx1"/>
                </a:solidFill>
                <a:latin typeface="Arial" pitchFamily="34" charset="0"/>
              </a:defRPr>
            </a:lvl4pPr>
            <a:lvl5pPr marL="2057400" indent="-228600" algn="l">
              <a:spcBef>
                <a:spcPct val="20000"/>
              </a:spcBef>
              <a:buChar char="»"/>
              <a:defRPr>
                <a:solidFill>
                  <a:schemeClr val="tx1"/>
                </a:solidFill>
                <a:latin typeface="Arial" pitchFamily="34" charset="0"/>
              </a:defRPr>
            </a:lvl5pPr>
            <a:lvl6pPr marL="2514600" indent="-228600" fontAlgn="base">
              <a:spcBef>
                <a:spcPct val="20000"/>
              </a:spcBef>
              <a:spcAft>
                <a:spcPct val="0"/>
              </a:spcAft>
              <a:buChar char="»"/>
              <a:defRPr>
                <a:solidFill>
                  <a:schemeClr val="tx1"/>
                </a:solidFill>
                <a:latin typeface="Arial" pitchFamily="34" charset="0"/>
              </a:defRPr>
            </a:lvl6pPr>
            <a:lvl7pPr marL="2971800" indent="-228600" fontAlgn="base">
              <a:spcBef>
                <a:spcPct val="20000"/>
              </a:spcBef>
              <a:spcAft>
                <a:spcPct val="0"/>
              </a:spcAft>
              <a:buChar char="»"/>
              <a:defRPr>
                <a:solidFill>
                  <a:schemeClr val="tx1"/>
                </a:solidFill>
                <a:latin typeface="Arial" pitchFamily="34" charset="0"/>
              </a:defRPr>
            </a:lvl7pPr>
            <a:lvl8pPr marL="3429000" indent="-228600" fontAlgn="base">
              <a:spcBef>
                <a:spcPct val="20000"/>
              </a:spcBef>
              <a:spcAft>
                <a:spcPct val="0"/>
              </a:spcAft>
              <a:buChar char="»"/>
              <a:defRPr>
                <a:solidFill>
                  <a:schemeClr val="tx1"/>
                </a:solidFill>
                <a:latin typeface="Arial" pitchFamily="34" charset="0"/>
              </a:defRPr>
            </a:lvl8pPr>
            <a:lvl9pPr marL="3886200" indent="-228600" fontAlgn="base">
              <a:spcBef>
                <a:spcPct val="20000"/>
              </a:spcBef>
              <a:spcAft>
                <a:spcPct val="0"/>
              </a:spcAft>
              <a:buChar char="»"/>
              <a:defRPr>
                <a:solidFill>
                  <a:schemeClr val="tx1"/>
                </a:solidFill>
                <a:latin typeface="Arial" pitchFamily="34" charset="0"/>
              </a:defRPr>
            </a:lvl9pPr>
          </a:lstStyle>
          <a:p>
            <a:pPr>
              <a:lnSpc>
                <a:spcPct val="130000"/>
              </a:lnSpc>
            </a:pPr>
            <a:r>
              <a:rPr lang="zh-CN" altLang="en-US" sz="2200" b="1" dirty="0">
                <a:latin typeface="微软雅黑" panose="020B0503020204020204" pitchFamily="34" charset="-122"/>
                <a:ea typeface="微软雅黑" panose="020B0503020204020204" pitchFamily="34" charset="-122"/>
              </a:rPr>
              <a:t>例如，先按垂直分片再按水平分片方式继续分片。 </a:t>
            </a:r>
          </a:p>
        </p:txBody>
      </p:sp>
      <p:sp>
        <p:nvSpPr>
          <p:cNvPr id="647174" name="Rectangle 6"/>
          <p:cNvSpPr>
            <a:spLocks noChangeArrowheads="1"/>
          </p:cNvSpPr>
          <p:nvPr/>
        </p:nvSpPr>
        <p:spPr bwMode="auto">
          <a:xfrm>
            <a:off x="406078" y="1556792"/>
            <a:ext cx="3949898"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400">
                <a:solidFill>
                  <a:schemeClr val="tx1"/>
                </a:solidFill>
                <a:latin typeface="Arial" pitchFamily="34" charset="0"/>
              </a:defRPr>
            </a:lvl1pPr>
            <a:lvl2pPr marL="742950" indent="-285750" algn="l">
              <a:spcBef>
                <a:spcPct val="20000"/>
              </a:spcBef>
              <a:buClr>
                <a:schemeClr val="accent1"/>
              </a:buClr>
              <a:buSzPct val="75000"/>
              <a:buFont typeface="Wingdings" pitchFamily="2" charset="2"/>
              <a:buChar char="n"/>
              <a:defRPr sz="2000">
                <a:solidFill>
                  <a:schemeClr val="tx1"/>
                </a:solidFill>
                <a:latin typeface="Arial" pitchFamily="34" charset="0"/>
              </a:defRPr>
            </a:lvl2pPr>
            <a:lvl3pPr marL="1143000" indent="-228600" algn="l">
              <a:spcBef>
                <a:spcPct val="20000"/>
              </a:spcBef>
              <a:buClr>
                <a:schemeClr val="tx1"/>
              </a:buClr>
              <a:buFont typeface="Wingdings" pitchFamily="2" charset="2"/>
              <a:buChar char="Ø"/>
              <a:defRPr sz="2000">
                <a:solidFill>
                  <a:schemeClr val="tx1"/>
                </a:solidFill>
                <a:latin typeface="Arial" pitchFamily="34" charset="0"/>
              </a:defRPr>
            </a:lvl3pPr>
            <a:lvl4pPr marL="1600200" indent="-228600" algn="l">
              <a:spcBef>
                <a:spcPct val="20000"/>
              </a:spcBef>
              <a:buChar char="–"/>
              <a:defRPr>
                <a:solidFill>
                  <a:schemeClr val="tx1"/>
                </a:solidFill>
                <a:latin typeface="Arial" pitchFamily="34" charset="0"/>
              </a:defRPr>
            </a:lvl4pPr>
            <a:lvl5pPr marL="2057400" indent="-228600" algn="l">
              <a:spcBef>
                <a:spcPct val="20000"/>
              </a:spcBef>
              <a:buChar char="»"/>
              <a:defRPr>
                <a:solidFill>
                  <a:schemeClr val="tx1"/>
                </a:solidFill>
                <a:latin typeface="Arial" pitchFamily="34" charset="0"/>
              </a:defRPr>
            </a:lvl5pPr>
            <a:lvl6pPr marL="2514600" indent="-228600" fontAlgn="base">
              <a:spcBef>
                <a:spcPct val="20000"/>
              </a:spcBef>
              <a:spcAft>
                <a:spcPct val="0"/>
              </a:spcAft>
              <a:buChar char="»"/>
              <a:defRPr>
                <a:solidFill>
                  <a:schemeClr val="tx1"/>
                </a:solidFill>
                <a:latin typeface="Arial" pitchFamily="34" charset="0"/>
              </a:defRPr>
            </a:lvl6pPr>
            <a:lvl7pPr marL="2971800" indent="-228600" fontAlgn="base">
              <a:spcBef>
                <a:spcPct val="20000"/>
              </a:spcBef>
              <a:spcAft>
                <a:spcPct val="0"/>
              </a:spcAft>
              <a:buChar char="»"/>
              <a:defRPr>
                <a:solidFill>
                  <a:schemeClr val="tx1"/>
                </a:solidFill>
                <a:latin typeface="Arial" pitchFamily="34" charset="0"/>
              </a:defRPr>
            </a:lvl7pPr>
            <a:lvl8pPr marL="3429000" indent="-228600" fontAlgn="base">
              <a:spcBef>
                <a:spcPct val="20000"/>
              </a:spcBef>
              <a:spcAft>
                <a:spcPct val="0"/>
              </a:spcAft>
              <a:buChar char="»"/>
              <a:defRPr>
                <a:solidFill>
                  <a:schemeClr val="tx1"/>
                </a:solidFill>
                <a:latin typeface="Arial" pitchFamily="34" charset="0"/>
              </a:defRPr>
            </a:lvl8pPr>
            <a:lvl9pPr marL="3886200" indent="-228600" fontAlgn="base">
              <a:spcBef>
                <a:spcPct val="20000"/>
              </a:spcBef>
              <a:spcAft>
                <a:spcPct val="0"/>
              </a:spcAft>
              <a:buChar char="»"/>
              <a:defRPr>
                <a:solidFill>
                  <a:schemeClr val="tx1"/>
                </a:solidFill>
                <a:latin typeface="Arial" pitchFamily="34" charset="0"/>
              </a:defRPr>
            </a:lvl9pPr>
          </a:lstStyle>
          <a:p>
            <a:pPr>
              <a:lnSpc>
                <a:spcPct val="130000"/>
              </a:lnSpc>
            </a:pPr>
            <a:r>
              <a:rPr lang="zh-CN" altLang="en-US" sz="2200" b="1" dirty="0">
                <a:latin typeface="微软雅黑" panose="020B0503020204020204" pitchFamily="34" charset="-122"/>
                <a:ea typeface="微软雅黑" panose="020B0503020204020204" pitchFamily="34" charset="-122"/>
              </a:rPr>
              <a:t>例如，先按水平分片得到的某一片段再进行垂直分片。</a:t>
            </a:r>
          </a:p>
        </p:txBody>
      </p:sp>
      <p:pic>
        <p:nvPicPr>
          <p:cNvPr id="64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3153" y="3068390"/>
            <a:ext cx="2951163" cy="244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19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sz="quarter" idx="1"/>
          </p:nvPr>
        </p:nvSpPr>
        <p:spPr>
          <a:xfrm>
            <a:off x="464537" y="332656"/>
            <a:ext cx="8207375" cy="6048672"/>
          </a:xfrm>
        </p:spPr>
        <p:txBody>
          <a:bodyPr>
            <a:noAutofit/>
          </a:bodyPr>
          <a:lstStyle/>
          <a:p>
            <a:pPr eaLnBrk="1" hangingPunct="1">
              <a:lnSpc>
                <a:spcPct val="150000"/>
              </a:lnSpc>
              <a:spcBef>
                <a:spcPts val="0"/>
              </a:spcBef>
              <a:buFont typeface="Wingdings" pitchFamily="2" charset="2"/>
              <a:buNone/>
            </a:pPr>
            <a:r>
              <a:rPr lang="zh-CN" altLang="en-US" sz="2800" dirty="0">
                <a:solidFill>
                  <a:srgbClr val="2525D1"/>
                </a:solidFill>
              </a:rPr>
              <a:t>三、数据分布</a:t>
            </a:r>
          </a:p>
          <a:p>
            <a:pPr eaLnBrk="1" hangingPunct="1">
              <a:lnSpc>
                <a:spcPct val="150000"/>
              </a:lnSpc>
              <a:spcBef>
                <a:spcPts val="0"/>
              </a:spcBef>
              <a:buFont typeface="Wingdings" pitchFamily="2" charset="2"/>
              <a:buNone/>
            </a:pPr>
            <a:r>
              <a:rPr lang="en-US" altLang="zh-CN" sz="2200" dirty="0"/>
              <a:t>1</a:t>
            </a:r>
            <a:r>
              <a:rPr lang="zh-CN" altLang="en-US" sz="2200" dirty="0"/>
              <a:t>、分布模式</a:t>
            </a:r>
          </a:p>
          <a:p>
            <a:pPr>
              <a:lnSpc>
                <a:spcPct val="150000"/>
              </a:lnSpc>
              <a:spcBef>
                <a:spcPts val="0"/>
              </a:spcBef>
            </a:pPr>
            <a:r>
              <a:rPr lang="zh-CN" altLang="en-US" sz="2200" dirty="0">
                <a:solidFill>
                  <a:schemeClr val="tx1"/>
                </a:solidFill>
              </a:rPr>
              <a:t>非冗余分配：每个片段只存储在一个场地上</a:t>
            </a:r>
          </a:p>
          <a:p>
            <a:pPr>
              <a:lnSpc>
                <a:spcPct val="150000"/>
              </a:lnSpc>
              <a:spcBef>
                <a:spcPts val="0"/>
              </a:spcBef>
            </a:pPr>
            <a:r>
              <a:rPr lang="zh-CN" altLang="en-US" sz="2200" dirty="0">
                <a:solidFill>
                  <a:schemeClr val="tx1"/>
                </a:solidFill>
              </a:rPr>
              <a:t>完全重复：每个场地均重复配置所有片段，即整个数据库</a:t>
            </a:r>
          </a:p>
          <a:p>
            <a:pPr>
              <a:lnSpc>
                <a:spcPct val="150000"/>
              </a:lnSpc>
              <a:spcBef>
                <a:spcPts val="0"/>
              </a:spcBef>
            </a:pPr>
            <a:r>
              <a:rPr lang="zh-CN" altLang="en-US" sz="2200" dirty="0">
                <a:solidFill>
                  <a:schemeClr val="tx1"/>
                </a:solidFill>
              </a:rPr>
              <a:t>部分重复：部分片段存在多个副本</a:t>
            </a:r>
          </a:p>
          <a:p>
            <a:pPr eaLnBrk="1" hangingPunct="1">
              <a:lnSpc>
                <a:spcPct val="150000"/>
              </a:lnSpc>
              <a:spcBef>
                <a:spcPts val="0"/>
              </a:spcBef>
              <a:buFont typeface="Wingdings" pitchFamily="2" charset="2"/>
              <a:buNone/>
            </a:pPr>
            <a:r>
              <a:rPr lang="en-US" altLang="zh-CN" sz="2200" dirty="0"/>
              <a:t>2</a:t>
            </a:r>
            <a:r>
              <a:rPr lang="zh-CN" altLang="en-US" sz="2200" dirty="0"/>
              <a:t>、重复的优缺点</a:t>
            </a:r>
          </a:p>
          <a:p>
            <a:pPr marL="274320" lvl="1">
              <a:lnSpc>
                <a:spcPct val="150000"/>
              </a:lnSpc>
              <a:spcBef>
                <a:spcPts val="0"/>
              </a:spcBef>
              <a:buSzPct val="70000"/>
              <a:buFont typeface="Wingdings"/>
              <a:buChar char=""/>
            </a:pPr>
            <a:r>
              <a:rPr lang="zh-CN" altLang="en-US" b="1" dirty="0"/>
              <a:t>优点：系统可用性强</a:t>
            </a:r>
          </a:p>
          <a:p>
            <a:pPr marL="274320" lvl="1">
              <a:lnSpc>
                <a:spcPct val="150000"/>
              </a:lnSpc>
              <a:spcBef>
                <a:spcPts val="0"/>
              </a:spcBef>
              <a:buSzPct val="70000"/>
              <a:buFont typeface="Wingdings"/>
              <a:buChar char=""/>
            </a:pPr>
            <a:r>
              <a:rPr lang="zh-CN" altLang="en-US" b="1" dirty="0"/>
              <a:t>缺点：更新操作效率下降</a:t>
            </a:r>
          </a:p>
          <a:p>
            <a:pPr eaLnBrk="1" hangingPunct="1">
              <a:lnSpc>
                <a:spcPct val="150000"/>
              </a:lnSpc>
              <a:spcBef>
                <a:spcPts val="0"/>
              </a:spcBef>
              <a:buFont typeface="Wingdings" pitchFamily="2" charset="2"/>
              <a:buNone/>
            </a:pPr>
            <a:r>
              <a:rPr lang="en-US" altLang="zh-CN" sz="2200" dirty="0"/>
              <a:t>3</a:t>
            </a:r>
            <a:r>
              <a:rPr lang="zh-CN" altLang="en-US" sz="2200" dirty="0"/>
              <a:t>、副本的重复度和场地选择的原则</a:t>
            </a:r>
          </a:p>
          <a:p>
            <a:pPr marL="274320" lvl="1">
              <a:lnSpc>
                <a:spcPct val="150000"/>
              </a:lnSpc>
              <a:spcBef>
                <a:spcPts val="0"/>
              </a:spcBef>
              <a:buSzPct val="70000"/>
              <a:buFont typeface="Wingdings"/>
              <a:buChar char=""/>
            </a:pPr>
            <a:r>
              <a:rPr lang="zh-CN" altLang="en-US" b="1" dirty="0"/>
              <a:t>系统性能和可用性目标</a:t>
            </a:r>
          </a:p>
          <a:p>
            <a:pPr marL="274320" lvl="1">
              <a:lnSpc>
                <a:spcPct val="150000"/>
              </a:lnSpc>
              <a:spcBef>
                <a:spcPts val="0"/>
              </a:spcBef>
              <a:buSzPct val="70000"/>
              <a:buFont typeface="Wingdings"/>
              <a:buChar char=""/>
            </a:pPr>
            <a:r>
              <a:rPr lang="zh-CN" altLang="en-US" b="1" dirty="0"/>
              <a:t>每个场地事务的类型和频度</a:t>
            </a:r>
          </a:p>
          <a:p>
            <a:pPr eaLnBrk="1" hangingPunct="1">
              <a:lnSpc>
                <a:spcPct val="150000"/>
              </a:lnSpc>
              <a:spcBef>
                <a:spcPts val="0"/>
              </a:spcBef>
              <a:buFont typeface="Wingdings" pitchFamily="2" charset="2"/>
              <a:buNone/>
            </a:pPr>
            <a:endParaRPr lang="en-US" altLang="zh-CN" sz="2200" dirty="0"/>
          </a:p>
        </p:txBody>
      </p:sp>
      <p:sp>
        <p:nvSpPr>
          <p:cNvPr id="2" name="日期占位符 1"/>
          <p:cNvSpPr>
            <a:spLocks noGrp="1"/>
          </p:cNvSpPr>
          <p:nvPr>
            <p:ph type="dt" sz="half" idx="4294967295"/>
          </p:nvPr>
        </p:nvSpPr>
        <p:spPr>
          <a:xfrm>
            <a:off x="107504" y="6285312"/>
            <a:ext cx="1219592" cy="384048"/>
          </a:xfrm>
          <a:prstGeom prst="rect">
            <a:avLst/>
          </a:prstGeom>
        </p:spPr>
        <p:txBody>
          <a:bodyPr/>
          <a:lstStyle/>
          <a:p>
            <a:pPr>
              <a:defRPr/>
            </a:pPr>
            <a:fld id="{F9BCF70D-1E5D-4077-9F33-C5F7326791B1}" type="datetime10">
              <a:rPr lang="zh-CN" altLang="en-US" b="1" smtClean="0"/>
              <a:t>10:01</a:t>
            </a:fld>
            <a:endParaRPr lang="en-US" altLang="zh-CN" b="1"/>
          </a:p>
        </p:txBody>
      </p:sp>
      <p:sp>
        <p:nvSpPr>
          <p:cNvPr id="3" name="文本框 2">
            <a:extLst>
              <a:ext uri="{FF2B5EF4-FFF2-40B4-BE49-F238E27FC236}">
                <a16:creationId xmlns:a16="http://schemas.microsoft.com/office/drawing/2014/main" id="{7E8050A5-1A88-4739-A141-4129E5BAC2FA}"/>
              </a:ext>
            </a:extLst>
          </p:cNvPr>
          <p:cNvSpPr txBox="1"/>
          <p:nvPr/>
        </p:nvSpPr>
        <p:spPr>
          <a:xfrm>
            <a:off x="3275856" y="332656"/>
            <a:ext cx="3888432" cy="830997"/>
          </a:xfrm>
          <a:prstGeom prst="rect">
            <a:avLst/>
          </a:prstGeom>
          <a:noFill/>
        </p:spPr>
        <p:txBody>
          <a:bodyPr wrap="square" rtlCol="0">
            <a:spAutoFit/>
          </a:bodyPr>
          <a:lstStyle/>
          <a:p>
            <a:r>
              <a:rPr lang="zh-CN" altLang="en-US" dirty="0"/>
              <a:t>分片的目的就是把不同的片段放在不同的节点上</a:t>
            </a:r>
          </a:p>
        </p:txBody>
      </p:sp>
    </p:spTree>
    <p:extLst>
      <p:ext uri="{BB962C8B-B14F-4D97-AF65-F5344CB8AC3E}">
        <p14:creationId xmlns:p14="http://schemas.microsoft.com/office/powerpoint/2010/main" val="1839240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edge">
                                      <p:cBhvr>
                                        <p:cTn id="7" dur="20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wedge">
                                      <p:cBhvr>
                                        <p:cTn id="12" dur="20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wedge">
                                      <p:cBhvr>
                                        <p:cTn id="17" dur="2000"/>
                                        <p:tgtEl>
                                          <p:spTgt spid="41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wedge">
                                      <p:cBhvr>
                                        <p:cTn id="22" dur="2000"/>
                                        <p:tgtEl>
                                          <p:spTgt spid="41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wedge">
                                      <p:cBhvr>
                                        <p:cTn id="27" dur="2000"/>
                                        <p:tgtEl>
                                          <p:spTgt spid="41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wedge">
                                      <p:cBhvr>
                                        <p:cTn id="32" dur="2000"/>
                                        <p:tgtEl>
                                          <p:spTgt spid="41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41987">
                                            <p:txEl>
                                              <p:pRg st="6" end="6"/>
                                            </p:txEl>
                                          </p:spTgt>
                                        </p:tgtEl>
                                        <p:attrNameLst>
                                          <p:attrName>style.visibility</p:attrName>
                                        </p:attrNameLst>
                                      </p:cBhvr>
                                      <p:to>
                                        <p:strVal val="visible"/>
                                      </p:to>
                                    </p:set>
                                    <p:animEffect transition="in" filter="wedge">
                                      <p:cBhvr>
                                        <p:cTn id="37" dur="2000"/>
                                        <p:tgtEl>
                                          <p:spTgt spid="41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41987">
                                            <p:txEl>
                                              <p:pRg st="7" end="7"/>
                                            </p:txEl>
                                          </p:spTgt>
                                        </p:tgtEl>
                                        <p:attrNameLst>
                                          <p:attrName>style.visibility</p:attrName>
                                        </p:attrNameLst>
                                      </p:cBhvr>
                                      <p:to>
                                        <p:strVal val="visible"/>
                                      </p:to>
                                    </p:set>
                                    <p:animEffect transition="in" filter="wedge">
                                      <p:cBhvr>
                                        <p:cTn id="42" dur="2000"/>
                                        <p:tgtEl>
                                          <p:spTgt spid="419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41987">
                                            <p:txEl>
                                              <p:pRg st="8" end="8"/>
                                            </p:txEl>
                                          </p:spTgt>
                                        </p:tgtEl>
                                        <p:attrNameLst>
                                          <p:attrName>style.visibility</p:attrName>
                                        </p:attrNameLst>
                                      </p:cBhvr>
                                      <p:to>
                                        <p:strVal val="visible"/>
                                      </p:to>
                                    </p:set>
                                    <p:animEffect transition="in" filter="wedge">
                                      <p:cBhvr>
                                        <p:cTn id="47" dur="2000"/>
                                        <p:tgtEl>
                                          <p:spTgt spid="4198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0" presetClass="entr" presetSubtype="0" fill="hold" grpId="0" nodeType="clickEffect">
                                  <p:stCondLst>
                                    <p:cond delay="0"/>
                                  </p:stCondLst>
                                  <p:childTnLst>
                                    <p:set>
                                      <p:cBhvr>
                                        <p:cTn id="51" dur="1" fill="hold">
                                          <p:stCondLst>
                                            <p:cond delay="0"/>
                                          </p:stCondLst>
                                        </p:cTn>
                                        <p:tgtEl>
                                          <p:spTgt spid="41987">
                                            <p:txEl>
                                              <p:pRg st="9" end="9"/>
                                            </p:txEl>
                                          </p:spTgt>
                                        </p:tgtEl>
                                        <p:attrNameLst>
                                          <p:attrName>style.visibility</p:attrName>
                                        </p:attrNameLst>
                                      </p:cBhvr>
                                      <p:to>
                                        <p:strVal val="visible"/>
                                      </p:to>
                                    </p:set>
                                    <p:animEffect transition="in" filter="wedge">
                                      <p:cBhvr>
                                        <p:cTn id="52" dur="2000"/>
                                        <p:tgtEl>
                                          <p:spTgt spid="4198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41987">
                                            <p:txEl>
                                              <p:pRg st="10" end="10"/>
                                            </p:txEl>
                                          </p:spTgt>
                                        </p:tgtEl>
                                        <p:attrNameLst>
                                          <p:attrName>style.visibility</p:attrName>
                                        </p:attrNameLst>
                                      </p:cBhvr>
                                      <p:to>
                                        <p:strVal val="visible"/>
                                      </p:to>
                                    </p:set>
                                    <p:animEffect transition="in" filter="wedge">
                                      <p:cBhvr>
                                        <p:cTn id="57" dur="2000"/>
                                        <p:tgtEl>
                                          <p:spTgt spid="419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sz="quarter" idx="1"/>
          </p:nvPr>
        </p:nvSpPr>
        <p:spPr>
          <a:xfrm>
            <a:off x="323528" y="188640"/>
            <a:ext cx="7920880" cy="6191250"/>
          </a:xfrm>
        </p:spPr>
        <p:txBody>
          <a:bodyPr>
            <a:normAutofit/>
          </a:bodyPr>
          <a:lstStyle/>
          <a:p>
            <a:pPr eaLnBrk="1" hangingPunct="1">
              <a:lnSpc>
                <a:spcPct val="150000"/>
              </a:lnSpc>
              <a:spcBef>
                <a:spcPts val="600"/>
              </a:spcBef>
              <a:buFont typeface="Wingdings" pitchFamily="2" charset="2"/>
              <a:buNone/>
            </a:pPr>
            <a:r>
              <a:rPr lang="zh-CN" altLang="en-US" sz="2800" dirty="0">
                <a:solidFill>
                  <a:srgbClr val="2525D1"/>
                </a:solidFill>
              </a:rPr>
              <a:t>四、</a:t>
            </a:r>
            <a:r>
              <a:rPr lang="zh-CN" altLang="en-US" sz="2800" b="1" dirty="0">
                <a:solidFill>
                  <a:srgbClr val="2525D1"/>
                </a:solidFill>
              </a:rPr>
              <a:t>数据独立性</a:t>
            </a:r>
            <a:r>
              <a:rPr lang="en-US" altLang="zh-CN" sz="2800" b="1" dirty="0">
                <a:solidFill>
                  <a:srgbClr val="2525D1"/>
                </a:solidFill>
              </a:rPr>
              <a:t>——</a:t>
            </a:r>
            <a:r>
              <a:rPr lang="zh-CN" altLang="en-US" sz="2800" b="1" dirty="0">
                <a:solidFill>
                  <a:srgbClr val="2525D1"/>
                </a:solidFill>
              </a:rPr>
              <a:t>分布独立性</a:t>
            </a:r>
          </a:p>
          <a:p>
            <a:pPr>
              <a:lnSpc>
                <a:spcPct val="150000"/>
              </a:lnSpc>
              <a:spcBef>
                <a:spcPts val="600"/>
              </a:spcBef>
            </a:pPr>
            <a:r>
              <a:rPr lang="zh-CN" altLang="en-US" b="1" dirty="0">
                <a:solidFill>
                  <a:srgbClr val="008000"/>
                </a:solidFill>
              </a:rPr>
              <a:t>局部数据模型透明</a:t>
            </a:r>
            <a:r>
              <a:rPr lang="zh-CN" altLang="en-US" b="1" dirty="0"/>
              <a:t>：</a:t>
            </a:r>
            <a:r>
              <a:rPr lang="zh-CN" altLang="en-US" dirty="0"/>
              <a:t>用户或应用程序不必了解局部场地使用何种数据模型</a:t>
            </a:r>
          </a:p>
          <a:p>
            <a:pPr lvl="1" eaLnBrk="1" hangingPunct="1">
              <a:lnSpc>
                <a:spcPct val="150000"/>
              </a:lnSpc>
              <a:spcBef>
                <a:spcPts val="600"/>
              </a:spcBef>
              <a:buFontTx/>
              <a:buNone/>
            </a:pPr>
            <a:r>
              <a:rPr lang="en-US" altLang="zh-CN" dirty="0"/>
              <a:t>Select </a:t>
            </a:r>
            <a:r>
              <a:rPr lang="en-US" altLang="zh-CN" dirty="0" err="1"/>
              <a:t>sno,sname</a:t>
            </a:r>
            <a:r>
              <a:rPr lang="en-US" altLang="zh-CN" dirty="0"/>
              <a:t> </a:t>
            </a:r>
            <a:r>
              <a:rPr lang="en-US" altLang="zh-CN" dirty="0">
                <a:solidFill>
                  <a:srgbClr val="FF0000"/>
                </a:solidFill>
              </a:rPr>
              <a:t>from S_A at Site1 </a:t>
            </a:r>
            <a:r>
              <a:rPr lang="en-US" altLang="zh-CN" dirty="0"/>
              <a:t>where </a:t>
            </a:r>
            <a:r>
              <a:rPr lang="en-US" altLang="zh-CN" dirty="0" err="1"/>
              <a:t>sno</a:t>
            </a:r>
            <a:r>
              <a:rPr lang="en-US" altLang="zh-CN" dirty="0"/>
              <a:t>=‘001’</a:t>
            </a:r>
          </a:p>
          <a:p>
            <a:pPr>
              <a:lnSpc>
                <a:spcPct val="150000"/>
              </a:lnSpc>
              <a:spcBef>
                <a:spcPts val="600"/>
              </a:spcBef>
            </a:pPr>
            <a:r>
              <a:rPr lang="zh-CN" altLang="en-US" dirty="0"/>
              <a:t>位置透明：用户或应用程序不必了解片断的的存储场地。场地改变，应用程序不变</a:t>
            </a:r>
          </a:p>
          <a:p>
            <a:pPr lvl="1" eaLnBrk="1" hangingPunct="1">
              <a:lnSpc>
                <a:spcPct val="150000"/>
              </a:lnSpc>
              <a:spcBef>
                <a:spcPts val="600"/>
              </a:spcBef>
              <a:buFontTx/>
              <a:buNone/>
            </a:pPr>
            <a:r>
              <a:rPr lang="en-US" altLang="zh-CN" dirty="0"/>
              <a:t>Select </a:t>
            </a:r>
            <a:r>
              <a:rPr lang="en-US" altLang="zh-CN" dirty="0" err="1"/>
              <a:t>sno,sname</a:t>
            </a:r>
            <a:r>
              <a:rPr lang="en-US" altLang="zh-CN" dirty="0"/>
              <a:t> </a:t>
            </a:r>
            <a:r>
              <a:rPr lang="en-US" altLang="zh-CN" dirty="0">
                <a:solidFill>
                  <a:srgbClr val="FF0000"/>
                </a:solidFill>
              </a:rPr>
              <a:t>from S_A </a:t>
            </a:r>
            <a:r>
              <a:rPr lang="en-US" altLang="zh-CN" dirty="0"/>
              <a:t>where </a:t>
            </a:r>
            <a:r>
              <a:rPr lang="en-US" altLang="zh-CN" dirty="0" err="1"/>
              <a:t>sno</a:t>
            </a:r>
            <a:r>
              <a:rPr lang="en-US" altLang="zh-CN" dirty="0"/>
              <a:t>=‘001’</a:t>
            </a:r>
          </a:p>
          <a:p>
            <a:pPr>
              <a:lnSpc>
                <a:spcPct val="150000"/>
              </a:lnSpc>
              <a:spcBef>
                <a:spcPts val="600"/>
              </a:spcBef>
            </a:pPr>
            <a:r>
              <a:rPr lang="zh-CN" altLang="en-US" dirty="0"/>
              <a:t>分片透明：用户或应用程序只对全局关系进行操作，不考虑关系的分片。可改变分片模式，不影响用户程序</a:t>
            </a:r>
          </a:p>
          <a:p>
            <a:pPr lvl="1" eaLnBrk="1" hangingPunct="1">
              <a:lnSpc>
                <a:spcPct val="150000"/>
              </a:lnSpc>
              <a:spcBef>
                <a:spcPts val="600"/>
              </a:spcBef>
              <a:buFontTx/>
              <a:buNone/>
            </a:pPr>
            <a:r>
              <a:rPr lang="en-US" altLang="zh-CN" dirty="0"/>
              <a:t>Select </a:t>
            </a:r>
            <a:r>
              <a:rPr lang="en-US" altLang="zh-CN" dirty="0" err="1"/>
              <a:t>sno,sname</a:t>
            </a:r>
            <a:r>
              <a:rPr lang="en-US" altLang="zh-CN" dirty="0"/>
              <a:t> </a:t>
            </a:r>
            <a:r>
              <a:rPr lang="en-US" altLang="zh-CN" dirty="0">
                <a:solidFill>
                  <a:srgbClr val="FF0000"/>
                </a:solidFill>
              </a:rPr>
              <a:t>from student </a:t>
            </a:r>
            <a:r>
              <a:rPr lang="en-US" altLang="zh-CN" dirty="0"/>
              <a:t>where </a:t>
            </a:r>
            <a:r>
              <a:rPr lang="en-US" altLang="zh-CN" dirty="0" err="1"/>
              <a:t>sno</a:t>
            </a:r>
            <a:r>
              <a:rPr lang="en-US" altLang="zh-CN" dirty="0"/>
              <a:t>=‘001’</a:t>
            </a:r>
          </a:p>
          <a:p>
            <a:pPr eaLnBrk="1" hangingPunct="1">
              <a:lnSpc>
                <a:spcPct val="150000"/>
              </a:lnSpc>
              <a:spcBef>
                <a:spcPts val="600"/>
              </a:spcBef>
              <a:buFontTx/>
              <a:buNone/>
            </a:pPr>
            <a:endParaRPr lang="en-US" altLang="zh-CN" sz="2200" b="0" dirty="0">
              <a:solidFill>
                <a:srgbClr val="2525D1"/>
              </a:solidFill>
            </a:endParaRPr>
          </a:p>
        </p:txBody>
      </p:sp>
      <p:sp>
        <p:nvSpPr>
          <p:cNvPr id="2" name="日期占位符 1"/>
          <p:cNvSpPr>
            <a:spLocks noGrp="1"/>
          </p:cNvSpPr>
          <p:nvPr>
            <p:ph type="dt" sz="half" idx="4294967295"/>
          </p:nvPr>
        </p:nvSpPr>
        <p:spPr>
          <a:xfrm>
            <a:off x="184056" y="6285312"/>
            <a:ext cx="1219592" cy="384048"/>
          </a:xfrm>
          <a:prstGeom prst="rect">
            <a:avLst/>
          </a:prstGeom>
        </p:spPr>
        <p:txBody>
          <a:bodyPr/>
          <a:lstStyle/>
          <a:p>
            <a:pPr>
              <a:defRPr/>
            </a:pPr>
            <a:fld id="{81BD6CC5-389A-46FA-99F0-C77876F74A72}" type="datetime10">
              <a:rPr lang="zh-CN" altLang="en-US" smtClean="0"/>
              <a:t>10:01</a:t>
            </a:fld>
            <a:endParaRPr lang="en-US" altLang="zh-CN"/>
          </a:p>
        </p:txBody>
      </p:sp>
      <p:cxnSp>
        <p:nvCxnSpPr>
          <p:cNvPr id="4" name="直接箭头连接符 3"/>
          <p:cNvCxnSpPr/>
          <p:nvPr/>
        </p:nvCxnSpPr>
        <p:spPr>
          <a:xfrm>
            <a:off x="8420749" y="1177588"/>
            <a:ext cx="0" cy="446449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132717" y="654368"/>
            <a:ext cx="543739" cy="523220"/>
          </a:xfrm>
          <a:prstGeom prst="rect">
            <a:avLst/>
          </a:prstGeom>
        </p:spPr>
        <p:txBody>
          <a:bodyPr wrap="none">
            <a:spAutoFit/>
          </a:bodyPr>
          <a:lstStyle/>
          <a:p>
            <a:r>
              <a:rPr lang="zh-CN" altLang="en-US" sz="2800" b="1" dirty="0">
                <a:solidFill>
                  <a:srgbClr val="2525D1"/>
                </a:solidFill>
                <a:latin typeface="微软雅黑" panose="020B0503020204020204" pitchFamily="34" charset="-122"/>
                <a:ea typeface="微软雅黑" panose="020B0503020204020204" pitchFamily="34" charset="-122"/>
              </a:rPr>
              <a:t>低</a:t>
            </a:r>
          </a:p>
        </p:txBody>
      </p:sp>
      <p:sp>
        <p:nvSpPr>
          <p:cNvPr id="10" name="矩形 9"/>
          <p:cNvSpPr/>
          <p:nvPr/>
        </p:nvSpPr>
        <p:spPr>
          <a:xfrm>
            <a:off x="8132717" y="5642084"/>
            <a:ext cx="543739" cy="523220"/>
          </a:xfrm>
          <a:prstGeom prst="rect">
            <a:avLst/>
          </a:prstGeom>
        </p:spPr>
        <p:txBody>
          <a:bodyPr wrap="none">
            <a:spAutoFit/>
          </a:bodyPr>
          <a:lstStyle/>
          <a:p>
            <a:r>
              <a:rPr lang="zh-CN" altLang="en-US" sz="2800" b="1" dirty="0">
                <a:solidFill>
                  <a:srgbClr val="2525D1"/>
                </a:solidFill>
                <a:latin typeface="微软雅黑" panose="020B0503020204020204" pitchFamily="34" charset="-122"/>
                <a:ea typeface="微软雅黑" panose="020B0503020204020204" pitchFamily="34" charset="-122"/>
              </a:rPr>
              <a:t>高</a:t>
            </a:r>
          </a:p>
        </p:txBody>
      </p:sp>
    </p:spTree>
    <p:extLst>
      <p:ext uri="{BB962C8B-B14F-4D97-AF65-F5344CB8AC3E}">
        <p14:creationId xmlns:p14="http://schemas.microsoft.com/office/powerpoint/2010/main" val="2348571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edge">
                                      <p:cBhvr>
                                        <p:cTn id="7" dur="20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edge">
                                      <p:cBhvr>
                                        <p:cTn id="12" dur="2000"/>
                                        <p:tgtEl>
                                          <p:spTgt spid="43011">
                                            <p:txEl>
                                              <p:pRg st="1" end="1"/>
                                            </p:txEl>
                                          </p:spTgt>
                                        </p:tgtEl>
                                      </p:cBhvr>
                                    </p:animEffect>
                                  </p:childTnLst>
                                </p:cTn>
                              </p:par>
                              <p:par>
                                <p:cTn id="13" presetID="20" presetClass="entr" presetSubtype="0" fill="hold" grpId="0" nodeType="with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wedge">
                                      <p:cBhvr>
                                        <p:cTn id="15" dur="2000"/>
                                        <p:tgtEl>
                                          <p:spTgt spid="4301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43011">
                                            <p:txEl>
                                              <p:pRg st="3" end="3"/>
                                            </p:txEl>
                                          </p:spTgt>
                                        </p:tgtEl>
                                        <p:attrNameLst>
                                          <p:attrName>style.visibility</p:attrName>
                                        </p:attrNameLst>
                                      </p:cBhvr>
                                      <p:to>
                                        <p:strVal val="visible"/>
                                      </p:to>
                                    </p:set>
                                    <p:animEffect transition="in" filter="wedge">
                                      <p:cBhvr>
                                        <p:cTn id="20" dur="2000"/>
                                        <p:tgtEl>
                                          <p:spTgt spid="43011">
                                            <p:txEl>
                                              <p:pRg st="3" end="3"/>
                                            </p:txEl>
                                          </p:spTgt>
                                        </p:tgtEl>
                                      </p:cBhvr>
                                    </p:animEffect>
                                  </p:childTnLst>
                                </p:cTn>
                              </p:par>
                              <p:par>
                                <p:cTn id="21" presetID="20" presetClass="entr" presetSubtype="0" fill="hold" grpId="0" nodeType="with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wedge">
                                      <p:cBhvr>
                                        <p:cTn id="23" dur="2000"/>
                                        <p:tgtEl>
                                          <p:spTgt spid="430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43011">
                                            <p:txEl>
                                              <p:pRg st="5" end="5"/>
                                            </p:txEl>
                                          </p:spTgt>
                                        </p:tgtEl>
                                        <p:attrNameLst>
                                          <p:attrName>style.visibility</p:attrName>
                                        </p:attrNameLst>
                                      </p:cBhvr>
                                      <p:to>
                                        <p:strVal val="visible"/>
                                      </p:to>
                                    </p:set>
                                    <p:animEffect transition="in" filter="wedge">
                                      <p:cBhvr>
                                        <p:cTn id="28" dur="2000"/>
                                        <p:tgtEl>
                                          <p:spTgt spid="43011">
                                            <p:txEl>
                                              <p:pRg st="5" end="5"/>
                                            </p:txEl>
                                          </p:spTgt>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animEffect transition="in" filter="wedge">
                                      <p:cBhvr>
                                        <p:cTn id="31" dur="20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a:xfrm>
            <a:off x="395536" y="274638"/>
            <a:ext cx="8147248" cy="1143000"/>
          </a:xfrm>
        </p:spPr>
        <p:txBody>
          <a:bodyPr/>
          <a:lstStyle/>
          <a:p>
            <a:pPr eaLnBrk="1" hangingPunct="1"/>
            <a:r>
              <a:rPr lang="zh-CN" altLang="en-US" dirty="0"/>
              <a:t>分布式数据库的数据独立性</a:t>
            </a:r>
          </a:p>
        </p:txBody>
      </p:sp>
      <p:graphicFrame>
        <p:nvGraphicFramePr>
          <p:cNvPr id="31747" name="Object 6"/>
          <p:cNvGraphicFramePr>
            <a:graphicFrameLocks noGrp="1" noChangeAspect="1"/>
          </p:cNvGraphicFramePr>
          <p:nvPr>
            <p:ph sz="quarter" idx="1"/>
            <p:extLst>
              <p:ext uri="{D42A27DB-BD31-4B8C-83A1-F6EECF244321}">
                <p14:modId xmlns:p14="http://schemas.microsoft.com/office/powerpoint/2010/main" val="160421623"/>
              </p:ext>
            </p:extLst>
          </p:nvPr>
        </p:nvGraphicFramePr>
        <p:xfrm>
          <a:off x="250825" y="1628775"/>
          <a:ext cx="8345488" cy="4176713"/>
        </p:xfrm>
        <a:graphic>
          <a:graphicData uri="http://schemas.openxmlformats.org/presentationml/2006/ole">
            <mc:AlternateContent xmlns:mc="http://schemas.openxmlformats.org/markup-compatibility/2006">
              <mc:Choice xmlns:v="urn:schemas-microsoft-com:vml" Requires="v">
                <p:oleObj spid="_x0000_s43014" name="Visio" r:id="rId3" imgW="5435498" imgH="2250643" progId="Visio.Drawing.11">
                  <p:embed/>
                </p:oleObj>
              </mc:Choice>
              <mc:Fallback>
                <p:oleObj name="Visio" r:id="rId3" imgW="5435498" imgH="22506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28775"/>
                        <a:ext cx="8345488" cy="4176713"/>
                      </a:xfrm>
                      <a:prstGeom prst="rect">
                        <a:avLst/>
                      </a:prstGeom>
                      <a:noFill/>
                      <a:ln>
                        <a:noFill/>
                      </a:ln>
                      <a:effectLst/>
                    </p:spPr>
                  </p:pic>
                </p:oleObj>
              </mc:Fallback>
            </mc:AlternateContent>
          </a:graphicData>
        </a:graphic>
      </p:graphicFrame>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8FEAE3A8-908B-4F7D-8592-74A8B9BD995B}" type="datetime10">
              <a:rPr lang="zh-CN" altLang="en-US" b="1" smtClean="0"/>
              <a:t>10:01</a:t>
            </a:fld>
            <a:endParaRPr lang="en-US" altLang="zh-CN" b="1"/>
          </a:p>
        </p:txBody>
      </p:sp>
    </p:spTree>
    <p:extLst>
      <p:ext uri="{BB962C8B-B14F-4D97-AF65-F5344CB8AC3E}">
        <p14:creationId xmlns:p14="http://schemas.microsoft.com/office/powerpoint/2010/main" val="1909162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sz="quarter" idx="1"/>
          </p:nvPr>
        </p:nvSpPr>
        <p:spPr>
          <a:xfrm>
            <a:off x="250825" y="260648"/>
            <a:ext cx="8642350" cy="5976937"/>
          </a:xfrm>
        </p:spPr>
        <p:txBody>
          <a:bodyPr>
            <a:normAutofit lnSpcReduction="10000"/>
          </a:bodyPr>
          <a:lstStyle/>
          <a:p>
            <a:pPr>
              <a:lnSpc>
                <a:spcPct val="150000"/>
              </a:lnSpc>
              <a:buNone/>
            </a:pPr>
            <a:r>
              <a:rPr lang="zh-CN" altLang="en-US" sz="2800" dirty="0">
                <a:solidFill>
                  <a:srgbClr val="2525D1"/>
                </a:solidFill>
              </a:rPr>
              <a:t>五、</a:t>
            </a:r>
            <a:r>
              <a:rPr lang="zh-CN" altLang="en-US" sz="2800" b="1" dirty="0">
                <a:solidFill>
                  <a:srgbClr val="2525D1"/>
                </a:solidFill>
              </a:rPr>
              <a:t>分布式数据库管理系统：</a:t>
            </a:r>
            <a:r>
              <a:rPr lang="en-US" altLang="zh-CN" sz="2800" dirty="0">
                <a:solidFill>
                  <a:srgbClr val="2525D1"/>
                </a:solidFill>
              </a:rPr>
              <a:t>D-DBMS</a:t>
            </a:r>
          </a:p>
          <a:p>
            <a:pPr>
              <a:lnSpc>
                <a:spcPct val="150000"/>
              </a:lnSpc>
            </a:pPr>
            <a:r>
              <a:rPr lang="zh-CN" altLang="en-US" sz="2200" b="1" dirty="0"/>
              <a:t>建立、管理、维护分布式数据库的软件</a:t>
            </a:r>
          </a:p>
          <a:p>
            <a:pPr>
              <a:lnSpc>
                <a:spcPct val="150000"/>
              </a:lnSpc>
            </a:pPr>
            <a:r>
              <a:rPr lang="zh-CN" altLang="en-US" sz="2200" dirty="0"/>
              <a:t>构成</a:t>
            </a:r>
            <a:endParaRPr lang="en-US" altLang="zh-CN" sz="2200" dirty="0"/>
          </a:p>
          <a:p>
            <a:pPr lvl="1" eaLnBrk="1" hangingPunct="1">
              <a:lnSpc>
                <a:spcPct val="150000"/>
              </a:lnSpc>
            </a:pPr>
            <a:r>
              <a:rPr lang="en-US" altLang="zh-CN" b="1" dirty="0">
                <a:solidFill>
                  <a:srgbClr val="000000"/>
                </a:solidFill>
              </a:rPr>
              <a:t>LDBMS</a:t>
            </a:r>
            <a:r>
              <a:rPr lang="zh-CN" altLang="en-US" b="1" dirty="0">
                <a:solidFill>
                  <a:srgbClr val="000000"/>
                </a:solidFill>
              </a:rPr>
              <a:t>：执行场地自治并参与全局应用的执行</a:t>
            </a:r>
          </a:p>
          <a:p>
            <a:pPr lvl="1" eaLnBrk="1" hangingPunct="1">
              <a:lnSpc>
                <a:spcPct val="150000"/>
              </a:lnSpc>
            </a:pPr>
            <a:r>
              <a:rPr lang="en-US" altLang="zh-CN" b="1" dirty="0">
                <a:solidFill>
                  <a:srgbClr val="000000"/>
                </a:solidFill>
              </a:rPr>
              <a:t>GDBMS</a:t>
            </a:r>
            <a:r>
              <a:rPr lang="zh-CN" altLang="en-US" b="1" dirty="0">
                <a:solidFill>
                  <a:srgbClr val="000000"/>
                </a:solidFill>
              </a:rPr>
              <a:t>：提供分布透明性，协调全局应用的完成</a:t>
            </a:r>
          </a:p>
          <a:p>
            <a:pPr lvl="1" eaLnBrk="1" hangingPunct="1">
              <a:lnSpc>
                <a:spcPct val="150000"/>
              </a:lnSpc>
            </a:pPr>
            <a:r>
              <a:rPr lang="en-US" altLang="zh-CN" b="1" dirty="0">
                <a:solidFill>
                  <a:srgbClr val="000000"/>
                </a:solidFill>
              </a:rPr>
              <a:t>GDD</a:t>
            </a:r>
            <a:r>
              <a:rPr lang="zh-CN" altLang="en-US" b="1" dirty="0">
                <a:solidFill>
                  <a:srgbClr val="000000"/>
                </a:solidFill>
              </a:rPr>
              <a:t>：存放各级模式结构的定义、权限定义、完整性定义等</a:t>
            </a:r>
          </a:p>
          <a:p>
            <a:pPr lvl="1" eaLnBrk="1" hangingPunct="1">
              <a:lnSpc>
                <a:spcPct val="150000"/>
              </a:lnSpc>
            </a:pPr>
            <a:r>
              <a:rPr lang="en-US" altLang="zh-CN" b="1" dirty="0">
                <a:solidFill>
                  <a:srgbClr val="000000"/>
                </a:solidFill>
              </a:rPr>
              <a:t>CM</a:t>
            </a:r>
            <a:r>
              <a:rPr lang="zh-CN" altLang="en-US" b="1" dirty="0">
                <a:solidFill>
                  <a:srgbClr val="000000"/>
                </a:solidFill>
              </a:rPr>
              <a:t>：传送消息和数据，完成通讯功能</a:t>
            </a:r>
          </a:p>
          <a:p>
            <a:pPr>
              <a:lnSpc>
                <a:spcPct val="150000"/>
              </a:lnSpc>
            </a:pPr>
            <a:r>
              <a:rPr lang="en-US" altLang="zh-CN" sz="2200" dirty="0"/>
              <a:t>D-DBMS</a:t>
            </a:r>
            <a:r>
              <a:rPr lang="zh-CN" altLang="en-US" sz="2200" dirty="0"/>
              <a:t>分类</a:t>
            </a:r>
          </a:p>
          <a:p>
            <a:pPr lvl="1">
              <a:lnSpc>
                <a:spcPct val="150000"/>
              </a:lnSpc>
            </a:pPr>
            <a:r>
              <a:rPr lang="zh-CN" altLang="en-US" b="1" dirty="0">
                <a:solidFill>
                  <a:srgbClr val="000000"/>
                </a:solidFill>
              </a:rPr>
              <a:t>全局控制集中的</a:t>
            </a:r>
            <a:r>
              <a:rPr lang="en-US" altLang="zh-CN" b="1" dirty="0">
                <a:solidFill>
                  <a:srgbClr val="000000"/>
                </a:solidFill>
              </a:rPr>
              <a:t>D-DBMS: </a:t>
            </a:r>
            <a:r>
              <a:rPr lang="zh-CN" altLang="en-US" b="1" dirty="0">
                <a:solidFill>
                  <a:srgbClr val="000000"/>
                </a:solidFill>
              </a:rPr>
              <a:t>全局控制集中于某一结点</a:t>
            </a:r>
          </a:p>
          <a:p>
            <a:pPr lvl="1">
              <a:lnSpc>
                <a:spcPct val="150000"/>
              </a:lnSpc>
            </a:pPr>
            <a:r>
              <a:rPr lang="zh-CN" altLang="en-US" b="1" dirty="0">
                <a:solidFill>
                  <a:srgbClr val="000000"/>
                </a:solidFill>
              </a:rPr>
              <a:t>全局控制分散的</a:t>
            </a:r>
            <a:r>
              <a:rPr lang="en-US" altLang="zh-CN" b="1" dirty="0">
                <a:solidFill>
                  <a:srgbClr val="000000"/>
                </a:solidFill>
              </a:rPr>
              <a:t>D-DBMS: </a:t>
            </a:r>
            <a:r>
              <a:rPr lang="zh-CN" altLang="en-US" b="1" dirty="0">
                <a:solidFill>
                  <a:srgbClr val="000000"/>
                </a:solidFill>
              </a:rPr>
              <a:t>全局控制分散于每一结点</a:t>
            </a:r>
          </a:p>
          <a:p>
            <a:pPr lvl="1">
              <a:lnSpc>
                <a:spcPct val="150000"/>
              </a:lnSpc>
            </a:pPr>
            <a:r>
              <a:rPr lang="zh-CN" altLang="en-US" b="1" dirty="0">
                <a:solidFill>
                  <a:srgbClr val="000000"/>
                </a:solidFill>
              </a:rPr>
              <a:t>全局控制部分分散的</a:t>
            </a:r>
            <a:r>
              <a:rPr lang="en-US" altLang="zh-CN" b="1" dirty="0">
                <a:solidFill>
                  <a:srgbClr val="000000"/>
                </a:solidFill>
              </a:rPr>
              <a:t>D-DBMS: </a:t>
            </a:r>
            <a:r>
              <a:rPr lang="zh-CN" altLang="en-US" b="1" dirty="0">
                <a:solidFill>
                  <a:srgbClr val="000000"/>
                </a:solidFill>
              </a:rPr>
              <a:t>全局控制分散于某些结点</a:t>
            </a: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236DA66B-3E23-4B76-A87E-68A2B636BD14}" type="datetime10">
              <a:rPr lang="zh-CN" altLang="en-US" smtClean="0"/>
              <a:t>10:01</a:t>
            </a:fld>
            <a:endParaRPr lang="en-US" altLang="zh-CN"/>
          </a:p>
        </p:txBody>
      </p:sp>
    </p:spTree>
    <p:extLst>
      <p:ext uri="{BB962C8B-B14F-4D97-AF65-F5344CB8AC3E}">
        <p14:creationId xmlns:p14="http://schemas.microsoft.com/office/powerpoint/2010/main" val="3815509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p:cTn id="7" dur="1000" fill="hold"/>
                                        <p:tgtEl>
                                          <p:spTgt spid="4403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403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403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403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4035">
                                            <p:txEl>
                                              <p:pRg st="1" end="1"/>
                                            </p:txEl>
                                          </p:spTgt>
                                        </p:tgtEl>
                                        <p:attrNameLst>
                                          <p:attrName>style.visibility</p:attrName>
                                        </p:attrNameLst>
                                      </p:cBhvr>
                                      <p:to>
                                        <p:strVal val="visible"/>
                                      </p:to>
                                    </p:set>
                                    <p:anim calcmode="lin" valueType="num">
                                      <p:cBhvr>
                                        <p:cTn id="15" dur="1000" fill="hold"/>
                                        <p:tgtEl>
                                          <p:spTgt spid="4403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403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403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403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4035">
                                            <p:txEl>
                                              <p:pRg st="2" end="2"/>
                                            </p:txEl>
                                          </p:spTgt>
                                        </p:tgtEl>
                                        <p:attrNameLst>
                                          <p:attrName>style.visibility</p:attrName>
                                        </p:attrNameLst>
                                      </p:cBhvr>
                                      <p:to>
                                        <p:strVal val="visible"/>
                                      </p:to>
                                    </p:set>
                                    <p:anim calcmode="lin" valueType="num">
                                      <p:cBhvr>
                                        <p:cTn id="23" dur="1000" fill="hold"/>
                                        <p:tgtEl>
                                          <p:spTgt spid="4403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403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403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403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4035">
                                            <p:txEl>
                                              <p:pRg st="3" end="3"/>
                                            </p:txEl>
                                          </p:spTgt>
                                        </p:tgtEl>
                                        <p:attrNameLst>
                                          <p:attrName>style.visibility</p:attrName>
                                        </p:attrNameLst>
                                      </p:cBhvr>
                                      <p:to>
                                        <p:strVal val="visible"/>
                                      </p:to>
                                    </p:set>
                                    <p:anim calcmode="lin" valueType="num">
                                      <p:cBhvr>
                                        <p:cTn id="31" dur="1000" fill="hold"/>
                                        <p:tgtEl>
                                          <p:spTgt spid="4403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4403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4403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403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44035">
                                            <p:txEl>
                                              <p:pRg st="4" end="4"/>
                                            </p:txEl>
                                          </p:spTgt>
                                        </p:tgtEl>
                                        <p:attrNameLst>
                                          <p:attrName>style.visibility</p:attrName>
                                        </p:attrNameLst>
                                      </p:cBhvr>
                                      <p:to>
                                        <p:strVal val="visible"/>
                                      </p:to>
                                    </p:set>
                                    <p:anim calcmode="lin" valueType="num">
                                      <p:cBhvr>
                                        <p:cTn id="39" dur="1000" fill="hold"/>
                                        <p:tgtEl>
                                          <p:spTgt spid="44035">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4035">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403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44035">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44035">
                                            <p:txEl>
                                              <p:pRg st="5" end="5"/>
                                            </p:txEl>
                                          </p:spTgt>
                                        </p:tgtEl>
                                        <p:attrNameLst>
                                          <p:attrName>style.visibility</p:attrName>
                                        </p:attrNameLst>
                                      </p:cBhvr>
                                      <p:to>
                                        <p:strVal val="visible"/>
                                      </p:to>
                                    </p:set>
                                    <p:anim calcmode="lin" valueType="num">
                                      <p:cBhvr>
                                        <p:cTn id="47" dur="1000" fill="hold"/>
                                        <p:tgtEl>
                                          <p:spTgt spid="44035">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44035">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44035">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44035">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44035">
                                            <p:txEl>
                                              <p:pRg st="6" end="6"/>
                                            </p:txEl>
                                          </p:spTgt>
                                        </p:tgtEl>
                                        <p:attrNameLst>
                                          <p:attrName>style.visibility</p:attrName>
                                        </p:attrNameLst>
                                      </p:cBhvr>
                                      <p:to>
                                        <p:strVal val="visible"/>
                                      </p:to>
                                    </p:set>
                                    <p:anim calcmode="lin" valueType="num">
                                      <p:cBhvr>
                                        <p:cTn id="55" dur="1000" fill="hold"/>
                                        <p:tgtEl>
                                          <p:spTgt spid="44035">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44035">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44035">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44035">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44035">
                                            <p:txEl>
                                              <p:pRg st="7" end="7"/>
                                            </p:txEl>
                                          </p:spTgt>
                                        </p:tgtEl>
                                        <p:attrNameLst>
                                          <p:attrName>style.visibility</p:attrName>
                                        </p:attrNameLst>
                                      </p:cBhvr>
                                      <p:to>
                                        <p:strVal val="visible"/>
                                      </p:to>
                                    </p:set>
                                    <p:anim calcmode="lin" valueType="num">
                                      <p:cBhvr>
                                        <p:cTn id="63" dur="1000" fill="hold"/>
                                        <p:tgtEl>
                                          <p:spTgt spid="44035">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44035">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44035">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44035">
                                            <p:txEl>
                                              <p:pRg st="7" end="7"/>
                                            </p:txEl>
                                          </p:spTgt>
                                        </p:tgtEl>
                                        <p:attrNameLst>
                                          <p:attrName>ppt_y</p:attrName>
                                        </p:attrNameLst>
                                      </p:cBhvr>
                                      <p:tavLst>
                                        <p:tav tm="0" fmla="#ppt_y+(sin(-2*pi*(1-$))*-#ppt_x+cos(-2*pi*(1-$))*(1-#ppt_y))*(1-$)">
                                          <p:val>
                                            <p:fltVal val="0"/>
                                          </p:val>
                                        </p:tav>
                                        <p:tav tm="100000">
                                          <p:val>
                                            <p:fltVal val="1"/>
                                          </p:val>
                                        </p:tav>
                                      </p:tavLst>
                                    </p:anim>
                                  </p:childTnLst>
                                </p:cTn>
                              </p:par>
                              <p:par>
                                <p:cTn id="67" presetID="15" presetClass="entr" presetSubtype="0" fill="hold" grpId="0" nodeType="withEffect">
                                  <p:stCondLst>
                                    <p:cond delay="0"/>
                                  </p:stCondLst>
                                  <p:childTnLst>
                                    <p:set>
                                      <p:cBhvr>
                                        <p:cTn id="68" dur="1" fill="hold">
                                          <p:stCondLst>
                                            <p:cond delay="0"/>
                                          </p:stCondLst>
                                        </p:cTn>
                                        <p:tgtEl>
                                          <p:spTgt spid="44035">
                                            <p:txEl>
                                              <p:pRg st="8" end="8"/>
                                            </p:txEl>
                                          </p:spTgt>
                                        </p:tgtEl>
                                        <p:attrNameLst>
                                          <p:attrName>style.visibility</p:attrName>
                                        </p:attrNameLst>
                                      </p:cBhvr>
                                      <p:to>
                                        <p:strVal val="visible"/>
                                      </p:to>
                                    </p:set>
                                    <p:anim calcmode="lin" valueType="num">
                                      <p:cBhvr>
                                        <p:cTn id="69" dur="1000" fill="hold"/>
                                        <p:tgtEl>
                                          <p:spTgt spid="44035">
                                            <p:txEl>
                                              <p:pRg st="8" end="8"/>
                                            </p:txEl>
                                          </p:spTgt>
                                        </p:tgtEl>
                                        <p:attrNameLst>
                                          <p:attrName>ppt_w</p:attrName>
                                        </p:attrNameLst>
                                      </p:cBhvr>
                                      <p:tavLst>
                                        <p:tav tm="0">
                                          <p:val>
                                            <p:fltVal val="0"/>
                                          </p:val>
                                        </p:tav>
                                        <p:tav tm="100000">
                                          <p:val>
                                            <p:strVal val="#ppt_w"/>
                                          </p:val>
                                        </p:tav>
                                      </p:tavLst>
                                    </p:anim>
                                    <p:anim calcmode="lin" valueType="num">
                                      <p:cBhvr>
                                        <p:cTn id="70" dur="1000" fill="hold"/>
                                        <p:tgtEl>
                                          <p:spTgt spid="44035">
                                            <p:txEl>
                                              <p:pRg st="8" end="8"/>
                                            </p:txEl>
                                          </p:spTgt>
                                        </p:tgtEl>
                                        <p:attrNameLst>
                                          <p:attrName>ppt_h</p:attrName>
                                        </p:attrNameLst>
                                      </p:cBhvr>
                                      <p:tavLst>
                                        <p:tav tm="0">
                                          <p:val>
                                            <p:fltVal val="0"/>
                                          </p:val>
                                        </p:tav>
                                        <p:tav tm="100000">
                                          <p:val>
                                            <p:strVal val="#ppt_h"/>
                                          </p:val>
                                        </p:tav>
                                      </p:tavLst>
                                    </p:anim>
                                    <p:anim calcmode="lin" valueType="num">
                                      <p:cBhvr>
                                        <p:cTn id="71" dur="1000" fill="hold"/>
                                        <p:tgtEl>
                                          <p:spTgt spid="44035">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44035">
                                            <p:txEl>
                                              <p:pRg st="8" end="8"/>
                                            </p:txEl>
                                          </p:spTgt>
                                        </p:tgtEl>
                                        <p:attrNameLst>
                                          <p:attrName>ppt_y</p:attrName>
                                        </p:attrNameLst>
                                      </p:cBhvr>
                                      <p:tavLst>
                                        <p:tav tm="0" fmla="#ppt_y+(sin(-2*pi*(1-$))*-#ppt_x+cos(-2*pi*(1-$))*(1-#ppt_y))*(1-$)">
                                          <p:val>
                                            <p:fltVal val="0"/>
                                          </p:val>
                                        </p:tav>
                                        <p:tav tm="100000">
                                          <p:val>
                                            <p:fltVal val="1"/>
                                          </p:val>
                                        </p:tav>
                                      </p:tavLst>
                                    </p:anim>
                                  </p:childTnLst>
                                </p:cTn>
                              </p:par>
                              <p:par>
                                <p:cTn id="73" presetID="15" presetClass="entr" presetSubtype="0" fill="hold" grpId="0" nodeType="withEffect">
                                  <p:stCondLst>
                                    <p:cond delay="0"/>
                                  </p:stCondLst>
                                  <p:childTnLst>
                                    <p:set>
                                      <p:cBhvr>
                                        <p:cTn id="74" dur="1" fill="hold">
                                          <p:stCondLst>
                                            <p:cond delay="0"/>
                                          </p:stCondLst>
                                        </p:cTn>
                                        <p:tgtEl>
                                          <p:spTgt spid="44035">
                                            <p:txEl>
                                              <p:pRg st="9" end="9"/>
                                            </p:txEl>
                                          </p:spTgt>
                                        </p:tgtEl>
                                        <p:attrNameLst>
                                          <p:attrName>style.visibility</p:attrName>
                                        </p:attrNameLst>
                                      </p:cBhvr>
                                      <p:to>
                                        <p:strVal val="visible"/>
                                      </p:to>
                                    </p:set>
                                    <p:anim calcmode="lin" valueType="num">
                                      <p:cBhvr>
                                        <p:cTn id="75" dur="1000" fill="hold"/>
                                        <p:tgtEl>
                                          <p:spTgt spid="44035">
                                            <p:txEl>
                                              <p:pRg st="9" end="9"/>
                                            </p:txEl>
                                          </p:spTgt>
                                        </p:tgtEl>
                                        <p:attrNameLst>
                                          <p:attrName>ppt_w</p:attrName>
                                        </p:attrNameLst>
                                      </p:cBhvr>
                                      <p:tavLst>
                                        <p:tav tm="0">
                                          <p:val>
                                            <p:fltVal val="0"/>
                                          </p:val>
                                        </p:tav>
                                        <p:tav tm="100000">
                                          <p:val>
                                            <p:strVal val="#ppt_w"/>
                                          </p:val>
                                        </p:tav>
                                      </p:tavLst>
                                    </p:anim>
                                    <p:anim calcmode="lin" valueType="num">
                                      <p:cBhvr>
                                        <p:cTn id="76" dur="1000" fill="hold"/>
                                        <p:tgtEl>
                                          <p:spTgt spid="44035">
                                            <p:txEl>
                                              <p:pRg st="9" end="9"/>
                                            </p:txEl>
                                          </p:spTgt>
                                        </p:tgtEl>
                                        <p:attrNameLst>
                                          <p:attrName>ppt_h</p:attrName>
                                        </p:attrNameLst>
                                      </p:cBhvr>
                                      <p:tavLst>
                                        <p:tav tm="0">
                                          <p:val>
                                            <p:fltVal val="0"/>
                                          </p:val>
                                        </p:tav>
                                        <p:tav tm="100000">
                                          <p:val>
                                            <p:strVal val="#ppt_h"/>
                                          </p:val>
                                        </p:tav>
                                      </p:tavLst>
                                    </p:anim>
                                    <p:anim calcmode="lin" valueType="num">
                                      <p:cBhvr>
                                        <p:cTn id="77" dur="1000" fill="hold"/>
                                        <p:tgtEl>
                                          <p:spTgt spid="44035">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44035">
                                            <p:txEl>
                                              <p:pRg st="9" end="9"/>
                                            </p:txEl>
                                          </p:spTgt>
                                        </p:tgtEl>
                                        <p:attrNameLst>
                                          <p:attrName>ppt_y</p:attrName>
                                        </p:attrNameLst>
                                      </p:cBhvr>
                                      <p:tavLst>
                                        <p:tav tm="0" fmla="#ppt_y+(sin(-2*pi*(1-$))*-#ppt_x+cos(-2*pi*(1-$))*(1-#ppt_y))*(1-$)">
                                          <p:val>
                                            <p:fltVal val="0"/>
                                          </p:val>
                                        </p:tav>
                                        <p:tav tm="100000">
                                          <p:val>
                                            <p:fltVal val="1"/>
                                          </p:val>
                                        </p:tav>
                                      </p:tavLst>
                                    </p:anim>
                                  </p:childTnLst>
                                </p:cTn>
                              </p:par>
                              <p:par>
                                <p:cTn id="79" presetID="15" presetClass="entr" presetSubtype="0" fill="hold" grpId="0" nodeType="withEffect">
                                  <p:stCondLst>
                                    <p:cond delay="0"/>
                                  </p:stCondLst>
                                  <p:childTnLst>
                                    <p:set>
                                      <p:cBhvr>
                                        <p:cTn id="80" dur="1" fill="hold">
                                          <p:stCondLst>
                                            <p:cond delay="0"/>
                                          </p:stCondLst>
                                        </p:cTn>
                                        <p:tgtEl>
                                          <p:spTgt spid="44035">
                                            <p:txEl>
                                              <p:pRg st="10" end="10"/>
                                            </p:txEl>
                                          </p:spTgt>
                                        </p:tgtEl>
                                        <p:attrNameLst>
                                          <p:attrName>style.visibility</p:attrName>
                                        </p:attrNameLst>
                                      </p:cBhvr>
                                      <p:to>
                                        <p:strVal val="visible"/>
                                      </p:to>
                                    </p:set>
                                    <p:anim calcmode="lin" valueType="num">
                                      <p:cBhvr>
                                        <p:cTn id="81" dur="1000" fill="hold"/>
                                        <p:tgtEl>
                                          <p:spTgt spid="44035">
                                            <p:txEl>
                                              <p:pRg st="10" end="10"/>
                                            </p:txEl>
                                          </p:spTgt>
                                        </p:tgtEl>
                                        <p:attrNameLst>
                                          <p:attrName>ppt_w</p:attrName>
                                        </p:attrNameLst>
                                      </p:cBhvr>
                                      <p:tavLst>
                                        <p:tav tm="0">
                                          <p:val>
                                            <p:fltVal val="0"/>
                                          </p:val>
                                        </p:tav>
                                        <p:tav tm="100000">
                                          <p:val>
                                            <p:strVal val="#ppt_w"/>
                                          </p:val>
                                        </p:tav>
                                      </p:tavLst>
                                    </p:anim>
                                    <p:anim calcmode="lin" valueType="num">
                                      <p:cBhvr>
                                        <p:cTn id="82" dur="1000" fill="hold"/>
                                        <p:tgtEl>
                                          <p:spTgt spid="44035">
                                            <p:txEl>
                                              <p:pRg st="10" end="10"/>
                                            </p:txEl>
                                          </p:spTgt>
                                        </p:tgtEl>
                                        <p:attrNameLst>
                                          <p:attrName>ppt_h</p:attrName>
                                        </p:attrNameLst>
                                      </p:cBhvr>
                                      <p:tavLst>
                                        <p:tav tm="0">
                                          <p:val>
                                            <p:fltVal val="0"/>
                                          </p:val>
                                        </p:tav>
                                        <p:tav tm="100000">
                                          <p:val>
                                            <p:strVal val="#ppt_h"/>
                                          </p:val>
                                        </p:tav>
                                      </p:tavLst>
                                    </p:anim>
                                    <p:anim calcmode="lin" valueType="num">
                                      <p:cBhvr>
                                        <p:cTn id="83" dur="1000" fill="hold"/>
                                        <p:tgtEl>
                                          <p:spTgt spid="44035">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84" dur="1000" fill="hold"/>
                                        <p:tgtEl>
                                          <p:spTgt spid="44035">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type="body" sz="half" idx="1"/>
          </p:nvPr>
        </p:nvSpPr>
        <p:spPr>
          <a:xfrm>
            <a:off x="395536" y="260648"/>
            <a:ext cx="4038600" cy="592138"/>
          </a:xfrm>
        </p:spPr>
        <p:txBody>
          <a:bodyPr anchor="ctr">
            <a:noAutofit/>
          </a:bodyPr>
          <a:lstStyle/>
          <a:p>
            <a:pPr marL="0" indent="0">
              <a:buNone/>
            </a:pPr>
            <a:r>
              <a:rPr lang="en-US" altLang="zh-CN" sz="2800" dirty="0">
                <a:solidFill>
                  <a:srgbClr val="C00000"/>
                </a:solidFill>
              </a:rPr>
              <a:t>D-DBMS</a:t>
            </a:r>
            <a:r>
              <a:rPr lang="zh-CN" altLang="en-US" sz="2800" dirty="0">
                <a:solidFill>
                  <a:srgbClr val="C00000"/>
                </a:solidFill>
              </a:rPr>
              <a:t>的结构示例 </a:t>
            </a:r>
          </a:p>
        </p:txBody>
      </p:sp>
      <p:graphicFrame>
        <p:nvGraphicFramePr>
          <p:cNvPr id="669700" name="Object 4"/>
          <p:cNvGraphicFramePr>
            <a:graphicFrameLocks noGrp="1" noChangeAspect="1"/>
          </p:cNvGraphicFramePr>
          <p:nvPr>
            <p:ph sz="half" idx="2"/>
            <p:extLst>
              <p:ext uri="{D42A27DB-BD31-4B8C-83A1-F6EECF244321}">
                <p14:modId xmlns:p14="http://schemas.microsoft.com/office/powerpoint/2010/main" val="2288677546"/>
              </p:ext>
            </p:extLst>
          </p:nvPr>
        </p:nvGraphicFramePr>
        <p:xfrm>
          <a:off x="395536" y="980728"/>
          <a:ext cx="8064896" cy="5400600"/>
        </p:xfrm>
        <a:graphic>
          <a:graphicData uri="http://schemas.openxmlformats.org/presentationml/2006/ole">
            <mc:AlternateContent xmlns:mc="http://schemas.openxmlformats.org/markup-compatibility/2006">
              <mc:Choice xmlns:v="urn:schemas-microsoft-com:vml" Requires="v">
                <p:oleObj spid="_x0000_s44038" name="Image" r:id="rId4" imgW="7619048" imgH="5409524" progId="Photoshop.Image.7">
                  <p:embed/>
                </p:oleObj>
              </mc:Choice>
              <mc:Fallback>
                <p:oleObj name="Image" r:id="rId4" imgW="7619048" imgH="5409524"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980728"/>
                        <a:ext cx="8064896" cy="5400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11322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a:xfrm>
            <a:off x="251520" y="-27384"/>
            <a:ext cx="8147248" cy="1143000"/>
          </a:xfrm>
        </p:spPr>
        <p:txBody>
          <a:bodyPr/>
          <a:lstStyle/>
          <a:p>
            <a:pPr eaLnBrk="1" hangingPunct="1"/>
            <a:r>
              <a:rPr lang="en-US" altLang="zh-CN" dirty="0"/>
              <a:t>11.2.3 </a:t>
            </a:r>
            <a:r>
              <a:rPr lang="zh-CN" altLang="en-US" dirty="0"/>
              <a:t>分布事务管理</a:t>
            </a:r>
          </a:p>
        </p:txBody>
      </p:sp>
      <p:sp>
        <p:nvSpPr>
          <p:cNvPr id="33795" name="Rectangle 3"/>
          <p:cNvSpPr>
            <a:spLocks noGrp="1" noChangeArrowheads="1"/>
          </p:cNvSpPr>
          <p:nvPr>
            <p:ph sz="quarter" idx="1"/>
          </p:nvPr>
        </p:nvSpPr>
        <p:spPr>
          <a:xfrm>
            <a:off x="395536" y="908720"/>
            <a:ext cx="8496944" cy="5486598"/>
          </a:xfrm>
        </p:spPr>
        <p:txBody>
          <a:bodyPr>
            <a:normAutofit fontScale="85000" lnSpcReduction="20000"/>
          </a:bodyPr>
          <a:lstStyle/>
          <a:p>
            <a:pPr eaLnBrk="1" hangingPunct="1">
              <a:lnSpc>
                <a:spcPct val="160000"/>
              </a:lnSpc>
              <a:spcBef>
                <a:spcPts val="0"/>
              </a:spcBef>
              <a:buFont typeface="Wingdings" pitchFamily="2" charset="2"/>
              <a:buNone/>
            </a:pPr>
            <a:r>
              <a:rPr lang="zh-CN" altLang="en-US" sz="3300" b="1" dirty="0">
                <a:solidFill>
                  <a:srgbClr val="2525D1"/>
                </a:solidFill>
              </a:rPr>
              <a:t>一、分布式事务模型</a:t>
            </a:r>
          </a:p>
          <a:p>
            <a:pPr>
              <a:lnSpc>
                <a:spcPct val="160000"/>
              </a:lnSpc>
              <a:spcBef>
                <a:spcPts val="0"/>
              </a:spcBef>
            </a:pPr>
            <a:r>
              <a:rPr lang="zh-CN" altLang="en-US" sz="2800" b="1" dirty="0"/>
              <a:t>局部事务管理器</a:t>
            </a:r>
          </a:p>
          <a:p>
            <a:pPr lvl="1">
              <a:lnSpc>
                <a:spcPct val="160000"/>
              </a:lnSpc>
              <a:spcBef>
                <a:spcPts val="0"/>
              </a:spcBef>
            </a:pPr>
            <a:r>
              <a:rPr lang="zh-CN" altLang="en-US" sz="2600" b="1" dirty="0">
                <a:solidFill>
                  <a:srgbClr val="000000"/>
                </a:solidFill>
              </a:rPr>
              <a:t>保证本地节点上执行的事务的</a:t>
            </a:r>
            <a:r>
              <a:rPr lang="en-US" altLang="zh-CN" sz="2600" b="1" dirty="0">
                <a:solidFill>
                  <a:srgbClr val="000000"/>
                </a:solidFill>
              </a:rPr>
              <a:t>ACID</a:t>
            </a:r>
          </a:p>
          <a:p>
            <a:pPr lvl="1">
              <a:lnSpc>
                <a:spcPct val="160000"/>
              </a:lnSpc>
              <a:spcBef>
                <a:spcPts val="0"/>
              </a:spcBef>
            </a:pPr>
            <a:r>
              <a:rPr lang="zh-CN" altLang="en-US" sz="2600" b="1" dirty="0">
                <a:solidFill>
                  <a:srgbClr val="000000"/>
                </a:solidFill>
              </a:rPr>
              <a:t>本次事务可能是全局事务的一部分</a:t>
            </a:r>
          </a:p>
          <a:p>
            <a:pPr lvl="1">
              <a:lnSpc>
                <a:spcPct val="160000"/>
              </a:lnSpc>
              <a:spcBef>
                <a:spcPts val="0"/>
              </a:spcBef>
            </a:pPr>
            <a:r>
              <a:rPr lang="zh-CN" altLang="en-US" sz="2600" b="1" dirty="0">
                <a:solidFill>
                  <a:srgbClr val="000000"/>
                </a:solidFill>
              </a:rPr>
              <a:t>维护一个易于恢复的日志</a:t>
            </a:r>
          </a:p>
          <a:p>
            <a:pPr lvl="1">
              <a:lnSpc>
                <a:spcPct val="160000"/>
              </a:lnSpc>
              <a:spcBef>
                <a:spcPts val="0"/>
              </a:spcBef>
            </a:pPr>
            <a:r>
              <a:rPr lang="zh-CN" altLang="en-US" sz="2600" b="1" dirty="0">
                <a:solidFill>
                  <a:srgbClr val="000000"/>
                </a:solidFill>
              </a:rPr>
              <a:t>参与适当的并发控制</a:t>
            </a:r>
          </a:p>
          <a:p>
            <a:pPr marL="274320" lvl="1">
              <a:lnSpc>
                <a:spcPct val="160000"/>
              </a:lnSpc>
              <a:spcBef>
                <a:spcPts val="0"/>
              </a:spcBef>
              <a:buSzPct val="70000"/>
              <a:buFont typeface="Wingdings"/>
              <a:buChar char=""/>
            </a:pPr>
            <a:r>
              <a:rPr lang="zh-CN" altLang="en-US" sz="2800" b="1" dirty="0">
                <a:solidFill>
                  <a:srgbClr val="008000"/>
                </a:solidFill>
              </a:rPr>
              <a:t>事务协调器</a:t>
            </a:r>
          </a:p>
          <a:p>
            <a:pPr lvl="1">
              <a:lnSpc>
                <a:spcPct val="160000"/>
              </a:lnSpc>
              <a:spcBef>
                <a:spcPts val="0"/>
              </a:spcBef>
            </a:pPr>
            <a:r>
              <a:rPr lang="zh-CN" altLang="en-US" sz="2600" b="1" dirty="0">
                <a:solidFill>
                  <a:srgbClr val="000000"/>
                </a:solidFill>
              </a:rPr>
              <a:t>协调该节点上发起的事务的执行</a:t>
            </a:r>
          </a:p>
          <a:p>
            <a:pPr lvl="1">
              <a:lnSpc>
                <a:spcPct val="160000"/>
              </a:lnSpc>
              <a:spcBef>
                <a:spcPts val="0"/>
              </a:spcBef>
            </a:pPr>
            <a:r>
              <a:rPr lang="zh-CN" altLang="en-US" sz="2600" b="1" dirty="0">
                <a:solidFill>
                  <a:srgbClr val="000000"/>
                </a:solidFill>
              </a:rPr>
              <a:t>启动事务的执行</a:t>
            </a:r>
          </a:p>
          <a:p>
            <a:pPr lvl="1">
              <a:lnSpc>
                <a:spcPct val="160000"/>
              </a:lnSpc>
              <a:spcBef>
                <a:spcPts val="0"/>
              </a:spcBef>
            </a:pPr>
            <a:r>
              <a:rPr lang="zh-CN" altLang="en-US" sz="2600" b="1" dirty="0">
                <a:solidFill>
                  <a:srgbClr val="000000"/>
                </a:solidFill>
              </a:rPr>
              <a:t>分发事务</a:t>
            </a:r>
          </a:p>
          <a:p>
            <a:pPr lvl="1">
              <a:lnSpc>
                <a:spcPct val="160000"/>
              </a:lnSpc>
              <a:spcBef>
                <a:spcPts val="0"/>
              </a:spcBef>
            </a:pPr>
            <a:r>
              <a:rPr lang="zh-CN" altLang="en-US" sz="2600" b="1" dirty="0">
                <a:solidFill>
                  <a:srgbClr val="000000"/>
                </a:solidFill>
              </a:rPr>
              <a:t>协调事务的终止（在所有节点上提交或中止）</a:t>
            </a:r>
            <a:endParaRPr lang="zh-CN" altLang="en-US" sz="2600" dirty="0">
              <a:solidFill>
                <a:srgbClr val="000000"/>
              </a:solidFill>
            </a:endParaRP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CCD0246B-EDEE-492F-B4FB-EC01F59AE756}" type="datetime10">
              <a:rPr lang="zh-CN" altLang="en-US" smtClean="0"/>
              <a:t>10:01</a:t>
            </a:fld>
            <a:endParaRPr lang="en-US" altLang="zh-CN"/>
          </a:p>
        </p:txBody>
      </p:sp>
    </p:spTree>
    <p:extLst>
      <p:ext uri="{BB962C8B-B14F-4D97-AF65-F5344CB8AC3E}">
        <p14:creationId xmlns:p14="http://schemas.microsoft.com/office/powerpoint/2010/main" val="2537174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sz="quarter" idx="1"/>
          </p:nvPr>
        </p:nvSpPr>
        <p:spPr>
          <a:xfrm>
            <a:off x="251966" y="72008"/>
            <a:ext cx="8640514" cy="6669360"/>
          </a:xfrm>
        </p:spPr>
        <p:txBody>
          <a:bodyPr>
            <a:normAutofit lnSpcReduction="10000"/>
          </a:bodyPr>
          <a:lstStyle/>
          <a:p>
            <a:pPr marL="0" indent="0">
              <a:lnSpc>
                <a:spcPct val="150000"/>
              </a:lnSpc>
              <a:spcAft>
                <a:spcPts val="600"/>
              </a:spcAft>
              <a:buNone/>
            </a:pPr>
            <a:r>
              <a:rPr lang="zh-CN" altLang="en-US" sz="2800" dirty="0">
                <a:solidFill>
                  <a:srgbClr val="2525D1"/>
                </a:solidFill>
              </a:rPr>
              <a:t>二、两段提交协议</a:t>
            </a:r>
            <a:endParaRPr lang="en-US" altLang="zh-CN" sz="2800" dirty="0">
              <a:solidFill>
                <a:srgbClr val="2525D1"/>
              </a:solidFill>
            </a:endParaRPr>
          </a:p>
          <a:p>
            <a:pPr>
              <a:lnSpc>
                <a:spcPct val="150000"/>
              </a:lnSpc>
            </a:pPr>
            <a:r>
              <a:rPr lang="zh-CN" altLang="en-US" sz="2200" dirty="0"/>
              <a:t>结束状态：</a:t>
            </a:r>
            <a:r>
              <a:rPr lang="zh-CN" altLang="en-US" sz="2200" dirty="0">
                <a:solidFill>
                  <a:schemeClr val="tx1"/>
                </a:solidFill>
              </a:rPr>
              <a:t>在所有节点上提交，或者在所有节点上中止</a:t>
            </a:r>
            <a:endParaRPr lang="en-US" altLang="zh-CN" sz="2200" dirty="0">
              <a:solidFill>
                <a:schemeClr val="tx1"/>
              </a:solidFill>
            </a:endParaRPr>
          </a:p>
          <a:p>
            <a:pPr>
              <a:lnSpc>
                <a:spcPct val="150000"/>
              </a:lnSpc>
            </a:pPr>
            <a:r>
              <a:rPr lang="zh-CN" altLang="en-US" sz="2200" dirty="0"/>
              <a:t>协调者：</a:t>
            </a:r>
            <a:r>
              <a:rPr lang="zh-CN" altLang="en-US" sz="2200" dirty="0">
                <a:solidFill>
                  <a:srgbClr val="000000"/>
                </a:solidFill>
              </a:rPr>
              <a:t>决定全局事务的提交与回滚</a:t>
            </a:r>
          </a:p>
          <a:p>
            <a:pPr>
              <a:lnSpc>
                <a:spcPct val="150000"/>
              </a:lnSpc>
            </a:pPr>
            <a:r>
              <a:rPr lang="zh-CN" altLang="en-US" sz="2200" dirty="0"/>
              <a:t>参与者：</a:t>
            </a:r>
            <a:r>
              <a:rPr lang="zh-CN" altLang="en-US" sz="2200" dirty="0">
                <a:solidFill>
                  <a:schemeClr val="tx1"/>
                </a:solidFill>
              </a:rPr>
              <a:t>管理子事务的执行，局部数据库的操作</a:t>
            </a:r>
            <a:endParaRPr lang="zh-CN" altLang="en-US" sz="2200" dirty="0">
              <a:solidFill>
                <a:srgbClr val="000000"/>
              </a:solidFill>
            </a:endParaRPr>
          </a:p>
          <a:p>
            <a:pPr>
              <a:lnSpc>
                <a:spcPct val="150000"/>
              </a:lnSpc>
            </a:pPr>
            <a:r>
              <a:rPr lang="zh-CN" altLang="en-US" sz="2200" dirty="0"/>
              <a:t>协议内容</a:t>
            </a:r>
            <a:r>
              <a:rPr lang="en-US" altLang="zh-CN" sz="2200" dirty="0"/>
              <a:t>——</a:t>
            </a:r>
            <a:r>
              <a:rPr lang="zh-CN" altLang="en-US" sz="2200" dirty="0"/>
              <a:t>阶段</a:t>
            </a:r>
            <a:r>
              <a:rPr lang="en-US" altLang="zh-CN" sz="2200" dirty="0"/>
              <a:t>1</a:t>
            </a:r>
          </a:p>
          <a:p>
            <a:pPr marL="627380" lvl="1" indent="-268288">
              <a:lnSpc>
                <a:spcPct val="150000"/>
              </a:lnSpc>
            </a:pPr>
            <a:r>
              <a:rPr lang="zh-CN" altLang="en-US" b="1" dirty="0"/>
              <a:t>协调者：</a:t>
            </a:r>
            <a:r>
              <a:rPr lang="en-US" altLang="zh-CN" b="1" dirty="0"/>
              <a:t>prepare T</a:t>
            </a:r>
            <a:r>
              <a:rPr lang="zh-CN" altLang="en-US" b="1" dirty="0"/>
              <a:t>？</a:t>
            </a:r>
            <a:endParaRPr lang="en-US" altLang="zh-CN" b="1" dirty="0"/>
          </a:p>
          <a:p>
            <a:pPr marL="627380" lvl="1" indent="-268288">
              <a:lnSpc>
                <a:spcPct val="150000"/>
              </a:lnSpc>
            </a:pPr>
            <a:r>
              <a:rPr lang="zh-CN" altLang="en-US" b="1" dirty="0"/>
              <a:t>参与者：写日志，并回答</a:t>
            </a:r>
            <a:r>
              <a:rPr lang="en-US" altLang="zh-CN" b="1" dirty="0"/>
              <a:t>ready T </a:t>
            </a:r>
            <a:r>
              <a:rPr lang="zh-CN" altLang="en-US" b="1" dirty="0"/>
              <a:t>或 </a:t>
            </a:r>
            <a:r>
              <a:rPr lang="en-US" altLang="zh-CN" b="1" dirty="0"/>
              <a:t>abort T</a:t>
            </a:r>
          </a:p>
          <a:p>
            <a:pPr marL="627380" lvl="1" indent="-268288">
              <a:lnSpc>
                <a:spcPct val="150000"/>
              </a:lnSpc>
            </a:pPr>
            <a:r>
              <a:rPr lang="zh-CN" altLang="en-US" b="1" dirty="0"/>
              <a:t>协调者：收到一个</a:t>
            </a:r>
            <a:r>
              <a:rPr lang="en-US" altLang="zh-CN" b="1" dirty="0"/>
              <a:t>abort T</a:t>
            </a:r>
            <a:r>
              <a:rPr lang="zh-CN" altLang="en-US" b="1" dirty="0"/>
              <a:t>，则写日志并发出</a:t>
            </a:r>
            <a:r>
              <a:rPr lang="en-US" altLang="zh-CN" b="1" dirty="0"/>
              <a:t>abort T</a:t>
            </a:r>
            <a:r>
              <a:rPr lang="zh-CN" altLang="en-US" b="1" dirty="0"/>
              <a:t>指令</a:t>
            </a:r>
          </a:p>
          <a:p>
            <a:pPr marL="627380" lvl="1" indent="-268288">
              <a:lnSpc>
                <a:spcPct val="150000"/>
              </a:lnSpc>
              <a:buNone/>
            </a:pPr>
            <a:r>
              <a:rPr lang="zh-CN" altLang="en-US" b="1" dirty="0"/>
              <a:t>                 收到所有</a:t>
            </a:r>
            <a:r>
              <a:rPr lang="en-US" altLang="zh-CN" b="1" dirty="0"/>
              <a:t>ready T</a:t>
            </a:r>
            <a:r>
              <a:rPr lang="zh-CN" altLang="en-US" b="1" dirty="0"/>
              <a:t>，则写日志并发出</a:t>
            </a:r>
            <a:r>
              <a:rPr lang="en-US" altLang="zh-CN" b="1" dirty="0"/>
              <a:t>commit T</a:t>
            </a:r>
            <a:r>
              <a:rPr lang="zh-CN" altLang="en-US" b="1" dirty="0"/>
              <a:t>指令</a:t>
            </a:r>
          </a:p>
          <a:p>
            <a:pPr>
              <a:lnSpc>
                <a:spcPct val="150000"/>
              </a:lnSpc>
            </a:pPr>
            <a:r>
              <a:rPr lang="zh-CN" altLang="en-US" sz="2200" dirty="0"/>
              <a:t>协议内容</a:t>
            </a:r>
            <a:r>
              <a:rPr lang="en-US" altLang="zh-CN" sz="2200" dirty="0"/>
              <a:t>——</a:t>
            </a:r>
            <a:r>
              <a:rPr lang="zh-CN" altLang="en-US" sz="2200" dirty="0"/>
              <a:t>阶段</a:t>
            </a:r>
            <a:r>
              <a:rPr lang="en-US" altLang="zh-CN" sz="2200" dirty="0"/>
              <a:t>2</a:t>
            </a:r>
          </a:p>
          <a:p>
            <a:pPr marL="701992" lvl="1" indent="-342900">
              <a:lnSpc>
                <a:spcPct val="150000"/>
              </a:lnSpc>
            </a:pPr>
            <a:r>
              <a:rPr lang="zh-CN" altLang="en-US" b="1" dirty="0"/>
              <a:t>参与者：写日志并</a:t>
            </a:r>
            <a:r>
              <a:rPr lang="en-US" altLang="zh-CN" b="1" dirty="0"/>
              <a:t>commit T</a:t>
            </a:r>
            <a:r>
              <a:rPr lang="zh-CN" altLang="en-US" b="1" dirty="0"/>
              <a:t>后，发出</a:t>
            </a:r>
            <a:r>
              <a:rPr lang="en-US" altLang="zh-CN" b="1" dirty="0"/>
              <a:t>acknowledge T</a:t>
            </a:r>
            <a:endParaRPr lang="zh-CN" altLang="en-US" b="1" dirty="0"/>
          </a:p>
          <a:p>
            <a:pPr marL="701992" lvl="1" indent="-342900">
              <a:lnSpc>
                <a:spcPct val="150000"/>
              </a:lnSpc>
            </a:pPr>
            <a:r>
              <a:rPr lang="zh-CN" altLang="en-US" b="1" dirty="0"/>
              <a:t>协调者：收到所有</a:t>
            </a:r>
            <a:r>
              <a:rPr lang="en-US" altLang="zh-CN" b="1" dirty="0"/>
              <a:t>acknowledge</a:t>
            </a:r>
            <a:r>
              <a:rPr lang="zh-CN" altLang="en-US" b="1" dirty="0"/>
              <a:t>后 ，</a:t>
            </a:r>
            <a:r>
              <a:rPr lang="en-US" altLang="zh-CN" b="1" dirty="0"/>
              <a:t>complete T</a:t>
            </a:r>
            <a:endParaRPr lang="zh-CN" altLang="en-US" b="1" dirty="0"/>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918DEC67-7F2B-42B2-9901-F3216A121973}" type="datetime10">
              <a:rPr lang="zh-CN" altLang="en-US" smtClean="0"/>
              <a:t>10:01</a:t>
            </a:fld>
            <a:endParaRPr lang="en-US" altLang="zh-CN"/>
          </a:p>
        </p:txBody>
      </p:sp>
    </p:spTree>
    <p:extLst>
      <p:ext uri="{BB962C8B-B14F-4D97-AF65-F5344CB8AC3E}">
        <p14:creationId xmlns:p14="http://schemas.microsoft.com/office/powerpoint/2010/main" val="67354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p:cTn id="7" dur="1000" fill="hold"/>
                                        <p:tgtEl>
                                          <p:spTgt spid="4505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505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505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505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5059">
                                            <p:txEl>
                                              <p:pRg st="1" end="1"/>
                                            </p:txEl>
                                          </p:spTgt>
                                        </p:tgtEl>
                                        <p:attrNameLst>
                                          <p:attrName>style.visibility</p:attrName>
                                        </p:attrNameLst>
                                      </p:cBhvr>
                                      <p:to>
                                        <p:strVal val="visible"/>
                                      </p:to>
                                    </p:set>
                                    <p:anim calcmode="lin" valueType="num">
                                      <p:cBhvr>
                                        <p:cTn id="15" dur="1000" fill="hold"/>
                                        <p:tgtEl>
                                          <p:spTgt spid="4505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505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505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5059">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5059">
                                            <p:txEl>
                                              <p:pRg st="2" end="2"/>
                                            </p:txEl>
                                          </p:spTgt>
                                        </p:tgtEl>
                                        <p:attrNameLst>
                                          <p:attrName>style.visibility</p:attrName>
                                        </p:attrNameLst>
                                      </p:cBhvr>
                                      <p:to>
                                        <p:strVal val="visible"/>
                                      </p:to>
                                    </p:set>
                                    <p:anim calcmode="lin" valueType="num">
                                      <p:cBhvr>
                                        <p:cTn id="23" dur="1000" fill="hold"/>
                                        <p:tgtEl>
                                          <p:spTgt spid="45059">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5059">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5059">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5059">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5059">
                                            <p:txEl>
                                              <p:pRg st="3" end="3"/>
                                            </p:txEl>
                                          </p:spTgt>
                                        </p:tgtEl>
                                        <p:attrNameLst>
                                          <p:attrName>style.visibility</p:attrName>
                                        </p:attrNameLst>
                                      </p:cBhvr>
                                      <p:to>
                                        <p:strVal val="visible"/>
                                      </p:to>
                                    </p:set>
                                    <p:anim calcmode="lin" valueType="num">
                                      <p:cBhvr>
                                        <p:cTn id="31" dur="1000" fill="hold"/>
                                        <p:tgtEl>
                                          <p:spTgt spid="45059">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45059">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45059">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5059">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45059">
                                            <p:txEl>
                                              <p:pRg st="4" end="4"/>
                                            </p:txEl>
                                          </p:spTgt>
                                        </p:tgtEl>
                                        <p:attrNameLst>
                                          <p:attrName>style.visibility</p:attrName>
                                        </p:attrNameLst>
                                      </p:cBhvr>
                                      <p:to>
                                        <p:strVal val="visible"/>
                                      </p:to>
                                    </p:set>
                                    <p:anim calcmode="lin" valueType="num">
                                      <p:cBhvr>
                                        <p:cTn id="39" dur="1000" fill="hold"/>
                                        <p:tgtEl>
                                          <p:spTgt spid="45059">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5059">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5059">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45059">
                                            <p:txEl>
                                              <p:pRg st="4" end="4"/>
                                            </p:txEl>
                                          </p:spTgt>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45059">
                                            <p:txEl>
                                              <p:pRg st="5" end="5"/>
                                            </p:txEl>
                                          </p:spTgt>
                                        </p:tgtEl>
                                        <p:attrNameLst>
                                          <p:attrName>style.visibility</p:attrName>
                                        </p:attrNameLst>
                                      </p:cBhvr>
                                      <p:to>
                                        <p:strVal val="visible"/>
                                      </p:to>
                                    </p:set>
                                    <p:anim calcmode="lin" valueType="num">
                                      <p:cBhvr>
                                        <p:cTn id="45" dur="1000" fill="hold"/>
                                        <p:tgtEl>
                                          <p:spTgt spid="45059">
                                            <p:txEl>
                                              <p:pRg st="5" end="5"/>
                                            </p:txEl>
                                          </p:spTgt>
                                        </p:tgtEl>
                                        <p:attrNameLst>
                                          <p:attrName>ppt_w</p:attrName>
                                        </p:attrNameLst>
                                      </p:cBhvr>
                                      <p:tavLst>
                                        <p:tav tm="0">
                                          <p:val>
                                            <p:fltVal val="0"/>
                                          </p:val>
                                        </p:tav>
                                        <p:tav tm="100000">
                                          <p:val>
                                            <p:strVal val="#ppt_w"/>
                                          </p:val>
                                        </p:tav>
                                      </p:tavLst>
                                    </p:anim>
                                    <p:anim calcmode="lin" valueType="num">
                                      <p:cBhvr>
                                        <p:cTn id="46" dur="1000" fill="hold"/>
                                        <p:tgtEl>
                                          <p:spTgt spid="45059">
                                            <p:txEl>
                                              <p:pRg st="5" end="5"/>
                                            </p:txEl>
                                          </p:spTgt>
                                        </p:tgtEl>
                                        <p:attrNameLst>
                                          <p:attrName>ppt_h</p:attrName>
                                        </p:attrNameLst>
                                      </p:cBhvr>
                                      <p:tavLst>
                                        <p:tav tm="0">
                                          <p:val>
                                            <p:fltVal val="0"/>
                                          </p:val>
                                        </p:tav>
                                        <p:tav tm="100000">
                                          <p:val>
                                            <p:strVal val="#ppt_h"/>
                                          </p:val>
                                        </p:tav>
                                      </p:tavLst>
                                    </p:anim>
                                    <p:anim calcmode="lin" valueType="num">
                                      <p:cBhvr>
                                        <p:cTn id="47" dur="1000" fill="hold"/>
                                        <p:tgtEl>
                                          <p:spTgt spid="45059">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45059">
                                            <p:txEl>
                                              <p:pRg st="5" end="5"/>
                                            </p:txEl>
                                          </p:spTgt>
                                        </p:tgtEl>
                                        <p:attrNameLst>
                                          <p:attrName>ppt_y</p:attrName>
                                        </p:attrNameLst>
                                      </p:cBhvr>
                                      <p:tavLst>
                                        <p:tav tm="0" fmla="#ppt_y+(sin(-2*pi*(1-$))*-#ppt_x+cos(-2*pi*(1-$))*(1-#ppt_y))*(1-$)">
                                          <p:val>
                                            <p:fltVal val="0"/>
                                          </p:val>
                                        </p:tav>
                                        <p:tav tm="100000">
                                          <p:val>
                                            <p:fltVal val="1"/>
                                          </p:val>
                                        </p:tav>
                                      </p:tavLst>
                                    </p:anim>
                                  </p:childTnLst>
                                </p:cTn>
                              </p:par>
                              <p:par>
                                <p:cTn id="49" presetID="15" presetClass="entr" presetSubtype="0" fill="hold" grpId="0" nodeType="withEffect">
                                  <p:stCondLst>
                                    <p:cond delay="0"/>
                                  </p:stCondLst>
                                  <p:childTnLst>
                                    <p:set>
                                      <p:cBhvr>
                                        <p:cTn id="50" dur="1" fill="hold">
                                          <p:stCondLst>
                                            <p:cond delay="0"/>
                                          </p:stCondLst>
                                        </p:cTn>
                                        <p:tgtEl>
                                          <p:spTgt spid="45059">
                                            <p:txEl>
                                              <p:pRg st="6" end="6"/>
                                            </p:txEl>
                                          </p:spTgt>
                                        </p:tgtEl>
                                        <p:attrNameLst>
                                          <p:attrName>style.visibility</p:attrName>
                                        </p:attrNameLst>
                                      </p:cBhvr>
                                      <p:to>
                                        <p:strVal val="visible"/>
                                      </p:to>
                                    </p:set>
                                    <p:anim calcmode="lin" valueType="num">
                                      <p:cBhvr>
                                        <p:cTn id="51" dur="1000" fill="hold"/>
                                        <p:tgtEl>
                                          <p:spTgt spid="45059">
                                            <p:txEl>
                                              <p:pRg st="6" end="6"/>
                                            </p:txEl>
                                          </p:spTgt>
                                        </p:tgtEl>
                                        <p:attrNameLst>
                                          <p:attrName>ppt_w</p:attrName>
                                        </p:attrNameLst>
                                      </p:cBhvr>
                                      <p:tavLst>
                                        <p:tav tm="0">
                                          <p:val>
                                            <p:fltVal val="0"/>
                                          </p:val>
                                        </p:tav>
                                        <p:tav tm="100000">
                                          <p:val>
                                            <p:strVal val="#ppt_w"/>
                                          </p:val>
                                        </p:tav>
                                      </p:tavLst>
                                    </p:anim>
                                    <p:anim calcmode="lin" valueType="num">
                                      <p:cBhvr>
                                        <p:cTn id="52" dur="1000" fill="hold"/>
                                        <p:tgtEl>
                                          <p:spTgt spid="45059">
                                            <p:txEl>
                                              <p:pRg st="6" end="6"/>
                                            </p:txEl>
                                          </p:spTgt>
                                        </p:tgtEl>
                                        <p:attrNameLst>
                                          <p:attrName>ppt_h</p:attrName>
                                        </p:attrNameLst>
                                      </p:cBhvr>
                                      <p:tavLst>
                                        <p:tav tm="0">
                                          <p:val>
                                            <p:fltVal val="0"/>
                                          </p:val>
                                        </p:tav>
                                        <p:tav tm="100000">
                                          <p:val>
                                            <p:strVal val="#ppt_h"/>
                                          </p:val>
                                        </p:tav>
                                      </p:tavLst>
                                    </p:anim>
                                    <p:anim calcmode="lin" valueType="num">
                                      <p:cBhvr>
                                        <p:cTn id="53" dur="1000" fill="hold"/>
                                        <p:tgtEl>
                                          <p:spTgt spid="45059">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45059">
                                            <p:txEl>
                                              <p:pRg st="6" end="6"/>
                                            </p:txEl>
                                          </p:spTgt>
                                        </p:tgtEl>
                                        <p:attrNameLst>
                                          <p:attrName>ppt_y</p:attrName>
                                        </p:attrNameLst>
                                      </p:cBhvr>
                                      <p:tavLst>
                                        <p:tav tm="0" fmla="#ppt_y+(sin(-2*pi*(1-$))*-#ppt_x+cos(-2*pi*(1-$))*(1-#ppt_y))*(1-$)">
                                          <p:val>
                                            <p:fltVal val="0"/>
                                          </p:val>
                                        </p:tav>
                                        <p:tav tm="100000">
                                          <p:val>
                                            <p:fltVal val="1"/>
                                          </p:val>
                                        </p:tav>
                                      </p:tavLst>
                                    </p:anim>
                                  </p:childTnLst>
                                </p:cTn>
                              </p:par>
                              <p:par>
                                <p:cTn id="55" presetID="15" presetClass="entr" presetSubtype="0" fill="hold" grpId="0" nodeType="withEffect">
                                  <p:stCondLst>
                                    <p:cond delay="0"/>
                                  </p:stCondLst>
                                  <p:childTnLst>
                                    <p:set>
                                      <p:cBhvr>
                                        <p:cTn id="56" dur="1" fill="hold">
                                          <p:stCondLst>
                                            <p:cond delay="0"/>
                                          </p:stCondLst>
                                        </p:cTn>
                                        <p:tgtEl>
                                          <p:spTgt spid="45059">
                                            <p:txEl>
                                              <p:pRg st="7" end="7"/>
                                            </p:txEl>
                                          </p:spTgt>
                                        </p:tgtEl>
                                        <p:attrNameLst>
                                          <p:attrName>style.visibility</p:attrName>
                                        </p:attrNameLst>
                                      </p:cBhvr>
                                      <p:to>
                                        <p:strVal val="visible"/>
                                      </p:to>
                                    </p:set>
                                    <p:anim calcmode="lin" valueType="num">
                                      <p:cBhvr>
                                        <p:cTn id="57" dur="1000" fill="hold"/>
                                        <p:tgtEl>
                                          <p:spTgt spid="45059">
                                            <p:txEl>
                                              <p:pRg st="7" end="7"/>
                                            </p:txEl>
                                          </p:spTgt>
                                        </p:tgtEl>
                                        <p:attrNameLst>
                                          <p:attrName>ppt_w</p:attrName>
                                        </p:attrNameLst>
                                      </p:cBhvr>
                                      <p:tavLst>
                                        <p:tav tm="0">
                                          <p:val>
                                            <p:fltVal val="0"/>
                                          </p:val>
                                        </p:tav>
                                        <p:tav tm="100000">
                                          <p:val>
                                            <p:strVal val="#ppt_w"/>
                                          </p:val>
                                        </p:tav>
                                      </p:tavLst>
                                    </p:anim>
                                    <p:anim calcmode="lin" valueType="num">
                                      <p:cBhvr>
                                        <p:cTn id="58" dur="1000" fill="hold"/>
                                        <p:tgtEl>
                                          <p:spTgt spid="45059">
                                            <p:txEl>
                                              <p:pRg st="7" end="7"/>
                                            </p:txEl>
                                          </p:spTgt>
                                        </p:tgtEl>
                                        <p:attrNameLst>
                                          <p:attrName>ppt_h</p:attrName>
                                        </p:attrNameLst>
                                      </p:cBhvr>
                                      <p:tavLst>
                                        <p:tav tm="0">
                                          <p:val>
                                            <p:fltVal val="0"/>
                                          </p:val>
                                        </p:tav>
                                        <p:tav tm="100000">
                                          <p:val>
                                            <p:strVal val="#ppt_h"/>
                                          </p:val>
                                        </p:tav>
                                      </p:tavLst>
                                    </p:anim>
                                    <p:anim calcmode="lin" valueType="num">
                                      <p:cBhvr>
                                        <p:cTn id="59" dur="1000" fill="hold"/>
                                        <p:tgtEl>
                                          <p:spTgt spid="45059">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45059">
                                            <p:txEl>
                                              <p:pRg st="7" end="7"/>
                                            </p:txEl>
                                          </p:spTgt>
                                        </p:tgtEl>
                                        <p:attrNameLst>
                                          <p:attrName>ppt_y</p:attrName>
                                        </p:attrNameLst>
                                      </p:cBhvr>
                                      <p:tavLst>
                                        <p:tav tm="0" fmla="#ppt_y+(sin(-2*pi*(1-$))*-#ppt_x+cos(-2*pi*(1-$))*(1-#ppt_y))*(1-$)">
                                          <p:val>
                                            <p:fltVal val="0"/>
                                          </p:val>
                                        </p:tav>
                                        <p:tav tm="100000">
                                          <p:val>
                                            <p:fltVal val="1"/>
                                          </p:val>
                                        </p:tav>
                                      </p:tavLst>
                                    </p:anim>
                                  </p:childTnLst>
                                </p:cTn>
                              </p:par>
                              <p:par>
                                <p:cTn id="61" presetID="15" presetClass="entr" presetSubtype="0" fill="hold" grpId="0" nodeType="withEffect">
                                  <p:stCondLst>
                                    <p:cond delay="0"/>
                                  </p:stCondLst>
                                  <p:childTnLst>
                                    <p:set>
                                      <p:cBhvr>
                                        <p:cTn id="62" dur="1" fill="hold">
                                          <p:stCondLst>
                                            <p:cond delay="0"/>
                                          </p:stCondLst>
                                        </p:cTn>
                                        <p:tgtEl>
                                          <p:spTgt spid="45059">
                                            <p:txEl>
                                              <p:pRg st="8" end="8"/>
                                            </p:txEl>
                                          </p:spTgt>
                                        </p:tgtEl>
                                        <p:attrNameLst>
                                          <p:attrName>style.visibility</p:attrName>
                                        </p:attrNameLst>
                                      </p:cBhvr>
                                      <p:to>
                                        <p:strVal val="visible"/>
                                      </p:to>
                                    </p:set>
                                    <p:anim calcmode="lin" valueType="num">
                                      <p:cBhvr>
                                        <p:cTn id="63" dur="1000" fill="hold"/>
                                        <p:tgtEl>
                                          <p:spTgt spid="45059">
                                            <p:txEl>
                                              <p:pRg st="8" end="8"/>
                                            </p:txEl>
                                          </p:spTgt>
                                        </p:tgtEl>
                                        <p:attrNameLst>
                                          <p:attrName>ppt_w</p:attrName>
                                        </p:attrNameLst>
                                      </p:cBhvr>
                                      <p:tavLst>
                                        <p:tav tm="0">
                                          <p:val>
                                            <p:fltVal val="0"/>
                                          </p:val>
                                        </p:tav>
                                        <p:tav tm="100000">
                                          <p:val>
                                            <p:strVal val="#ppt_w"/>
                                          </p:val>
                                        </p:tav>
                                      </p:tavLst>
                                    </p:anim>
                                    <p:anim calcmode="lin" valueType="num">
                                      <p:cBhvr>
                                        <p:cTn id="64" dur="1000" fill="hold"/>
                                        <p:tgtEl>
                                          <p:spTgt spid="45059">
                                            <p:txEl>
                                              <p:pRg st="8" end="8"/>
                                            </p:txEl>
                                          </p:spTgt>
                                        </p:tgtEl>
                                        <p:attrNameLst>
                                          <p:attrName>ppt_h</p:attrName>
                                        </p:attrNameLst>
                                      </p:cBhvr>
                                      <p:tavLst>
                                        <p:tav tm="0">
                                          <p:val>
                                            <p:fltVal val="0"/>
                                          </p:val>
                                        </p:tav>
                                        <p:tav tm="100000">
                                          <p:val>
                                            <p:strVal val="#ppt_h"/>
                                          </p:val>
                                        </p:tav>
                                      </p:tavLst>
                                    </p:anim>
                                    <p:anim calcmode="lin" valueType="num">
                                      <p:cBhvr>
                                        <p:cTn id="65" dur="1000" fill="hold"/>
                                        <p:tgtEl>
                                          <p:spTgt spid="45059">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45059">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45059">
                                            <p:txEl>
                                              <p:pRg st="9" end="9"/>
                                            </p:txEl>
                                          </p:spTgt>
                                        </p:tgtEl>
                                        <p:attrNameLst>
                                          <p:attrName>style.visibility</p:attrName>
                                        </p:attrNameLst>
                                      </p:cBhvr>
                                      <p:to>
                                        <p:strVal val="visible"/>
                                      </p:to>
                                    </p:set>
                                    <p:anim calcmode="lin" valueType="num">
                                      <p:cBhvr>
                                        <p:cTn id="71" dur="1000" fill="hold"/>
                                        <p:tgtEl>
                                          <p:spTgt spid="45059">
                                            <p:txEl>
                                              <p:pRg st="9" end="9"/>
                                            </p:txEl>
                                          </p:spTgt>
                                        </p:tgtEl>
                                        <p:attrNameLst>
                                          <p:attrName>ppt_w</p:attrName>
                                        </p:attrNameLst>
                                      </p:cBhvr>
                                      <p:tavLst>
                                        <p:tav tm="0">
                                          <p:val>
                                            <p:fltVal val="0"/>
                                          </p:val>
                                        </p:tav>
                                        <p:tav tm="100000">
                                          <p:val>
                                            <p:strVal val="#ppt_w"/>
                                          </p:val>
                                        </p:tav>
                                      </p:tavLst>
                                    </p:anim>
                                    <p:anim calcmode="lin" valueType="num">
                                      <p:cBhvr>
                                        <p:cTn id="72" dur="1000" fill="hold"/>
                                        <p:tgtEl>
                                          <p:spTgt spid="45059">
                                            <p:txEl>
                                              <p:pRg st="9" end="9"/>
                                            </p:txEl>
                                          </p:spTgt>
                                        </p:tgtEl>
                                        <p:attrNameLst>
                                          <p:attrName>ppt_h</p:attrName>
                                        </p:attrNameLst>
                                      </p:cBhvr>
                                      <p:tavLst>
                                        <p:tav tm="0">
                                          <p:val>
                                            <p:fltVal val="0"/>
                                          </p:val>
                                        </p:tav>
                                        <p:tav tm="100000">
                                          <p:val>
                                            <p:strVal val="#ppt_h"/>
                                          </p:val>
                                        </p:tav>
                                      </p:tavLst>
                                    </p:anim>
                                    <p:anim calcmode="lin" valueType="num">
                                      <p:cBhvr>
                                        <p:cTn id="73" dur="1000" fill="hold"/>
                                        <p:tgtEl>
                                          <p:spTgt spid="45059">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45059">
                                            <p:txEl>
                                              <p:pRg st="9" end="9"/>
                                            </p:txEl>
                                          </p:spTgt>
                                        </p:tgtEl>
                                        <p:attrNameLst>
                                          <p:attrName>ppt_y</p:attrName>
                                        </p:attrNameLst>
                                      </p:cBhvr>
                                      <p:tavLst>
                                        <p:tav tm="0" fmla="#ppt_y+(sin(-2*pi*(1-$))*-#ppt_x+cos(-2*pi*(1-$))*(1-#ppt_y))*(1-$)">
                                          <p:val>
                                            <p:fltVal val="0"/>
                                          </p:val>
                                        </p:tav>
                                        <p:tav tm="100000">
                                          <p:val>
                                            <p:fltVal val="1"/>
                                          </p:val>
                                        </p:tav>
                                      </p:tavLst>
                                    </p:anim>
                                  </p:childTnLst>
                                </p:cTn>
                              </p:par>
                              <p:par>
                                <p:cTn id="75" presetID="15" presetClass="entr" presetSubtype="0" fill="hold" grpId="0" nodeType="withEffect">
                                  <p:stCondLst>
                                    <p:cond delay="0"/>
                                  </p:stCondLst>
                                  <p:childTnLst>
                                    <p:set>
                                      <p:cBhvr>
                                        <p:cTn id="76" dur="1" fill="hold">
                                          <p:stCondLst>
                                            <p:cond delay="0"/>
                                          </p:stCondLst>
                                        </p:cTn>
                                        <p:tgtEl>
                                          <p:spTgt spid="45059">
                                            <p:txEl>
                                              <p:pRg st="10" end="10"/>
                                            </p:txEl>
                                          </p:spTgt>
                                        </p:tgtEl>
                                        <p:attrNameLst>
                                          <p:attrName>style.visibility</p:attrName>
                                        </p:attrNameLst>
                                      </p:cBhvr>
                                      <p:to>
                                        <p:strVal val="visible"/>
                                      </p:to>
                                    </p:set>
                                    <p:anim calcmode="lin" valueType="num">
                                      <p:cBhvr>
                                        <p:cTn id="77" dur="1000" fill="hold"/>
                                        <p:tgtEl>
                                          <p:spTgt spid="45059">
                                            <p:txEl>
                                              <p:pRg st="10" end="10"/>
                                            </p:txEl>
                                          </p:spTgt>
                                        </p:tgtEl>
                                        <p:attrNameLst>
                                          <p:attrName>ppt_w</p:attrName>
                                        </p:attrNameLst>
                                      </p:cBhvr>
                                      <p:tavLst>
                                        <p:tav tm="0">
                                          <p:val>
                                            <p:fltVal val="0"/>
                                          </p:val>
                                        </p:tav>
                                        <p:tav tm="100000">
                                          <p:val>
                                            <p:strVal val="#ppt_w"/>
                                          </p:val>
                                        </p:tav>
                                      </p:tavLst>
                                    </p:anim>
                                    <p:anim calcmode="lin" valueType="num">
                                      <p:cBhvr>
                                        <p:cTn id="78" dur="1000" fill="hold"/>
                                        <p:tgtEl>
                                          <p:spTgt spid="45059">
                                            <p:txEl>
                                              <p:pRg st="10" end="10"/>
                                            </p:txEl>
                                          </p:spTgt>
                                        </p:tgtEl>
                                        <p:attrNameLst>
                                          <p:attrName>ppt_h</p:attrName>
                                        </p:attrNameLst>
                                      </p:cBhvr>
                                      <p:tavLst>
                                        <p:tav tm="0">
                                          <p:val>
                                            <p:fltVal val="0"/>
                                          </p:val>
                                        </p:tav>
                                        <p:tav tm="100000">
                                          <p:val>
                                            <p:strVal val="#ppt_h"/>
                                          </p:val>
                                        </p:tav>
                                      </p:tavLst>
                                    </p:anim>
                                    <p:anim calcmode="lin" valueType="num">
                                      <p:cBhvr>
                                        <p:cTn id="79" dur="1000" fill="hold"/>
                                        <p:tgtEl>
                                          <p:spTgt spid="45059">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45059">
                                            <p:txEl>
                                              <p:pRg st="10" end="10"/>
                                            </p:txEl>
                                          </p:spTgt>
                                        </p:tgtEl>
                                        <p:attrNameLst>
                                          <p:attrName>ppt_y</p:attrName>
                                        </p:attrNameLst>
                                      </p:cBhvr>
                                      <p:tavLst>
                                        <p:tav tm="0" fmla="#ppt_y+(sin(-2*pi*(1-$))*-#ppt_x+cos(-2*pi*(1-$))*(1-#ppt_y))*(1-$)">
                                          <p:val>
                                            <p:fltVal val="0"/>
                                          </p:val>
                                        </p:tav>
                                        <p:tav tm="100000">
                                          <p:val>
                                            <p:fltVal val="1"/>
                                          </p:val>
                                        </p:tav>
                                      </p:tavLst>
                                    </p:anim>
                                  </p:childTnLst>
                                </p:cTn>
                              </p:par>
                              <p:par>
                                <p:cTn id="81" presetID="15" presetClass="entr" presetSubtype="0" fill="hold" grpId="0" nodeType="withEffect">
                                  <p:stCondLst>
                                    <p:cond delay="0"/>
                                  </p:stCondLst>
                                  <p:childTnLst>
                                    <p:set>
                                      <p:cBhvr>
                                        <p:cTn id="82" dur="1" fill="hold">
                                          <p:stCondLst>
                                            <p:cond delay="0"/>
                                          </p:stCondLst>
                                        </p:cTn>
                                        <p:tgtEl>
                                          <p:spTgt spid="45059">
                                            <p:txEl>
                                              <p:pRg st="11" end="11"/>
                                            </p:txEl>
                                          </p:spTgt>
                                        </p:tgtEl>
                                        <p:attrNameLst>
                                          <p:attrName>style.visibility</p:attrName>
                                        </p:attrNameLst>
                                      </p:cBhvr>
                                      <p:to>
                                        <p:strVal val="visible"/>
                                      </p:to>
                                    </p:set>
                                    <p:anim calcmode="lin" valueType="num">
                                      <p:cBhvr>
                                        <p:cTn id="83" dur="1000" fill="hold"/>
                                        <p:tgtEl>
                                          <p:spTgt spid="45059">
                                            <p:txEl>
                                              <p:pRg st="11" end="11"/>
                                            </p:txEl>
                                          </p:spTgt>
                                        </p:tgtEl>
                                        <p:attrNameLst>
                                          <p:attrName>ppt_w</p:attrName>
                                        </p:attrNameLst>
                                      </p:cBhvr>
                                      <p:tavLst>
                                        <p:tav tm="0">
                                          <p:val>
                                            <p:fltVal val="0"/>
                                          </p:val>
                                        </p:tav>
                                        <p:tav tm="100000">
                                          <p:val>
                                            <p:strVal val="#ppt_w"/>
                                          </p:val>
                                        </p:tav>
                                      </p:tavLst>
                                    </p:anim>
                                    <p:anim calcmode="lin" valueType="num">
                                      <p:cBhvr>
                                        <p:cTn id="84" dur="1000" fill="hold"/>
                                        <p:tgtEl>
                                          <p:spTgt spid="45059">
                                            <p:txEl>
                                              <p:pRg st="11" end="11"/>
                                            </p:txEl>
                                          </p:spTgt>
                                        </p:tgtEl>
                                        <p:attrNameLst>
                                          <p:attrName>ppt_h</p:attrName>
                                        </p:attrNameLst>
                                      </p:cBhvr>
                                      <p:tavLst>
                                        <p:tav tm="0">
                                          <p:val>
                                            <p:fltVal val="0"/>
                                          </p:val>
                                        </p:tav>
                                        <p:tav tm="100000">
                                          <p:val>
                                            <p:strVal val="#ppt_h"/>
                                          </p:val>
                                        </p:tav>
                                      </p:tavLst>
                                    </p:anim>
                                    <p:anim calcmode="lin" valueType="num">
                                      <p:cBhvr>
                                        <p:cTn id="85" dur="1000" fill="hold"/>
                                        <p:tgtEl>
                                          <p:spTgt spid="45059">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45059">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a:xfrm>
            <a:off x="323528" y="341784"/>
            <a:ext cx="8147248" cy="1143000"/>
          </a:xfrm>
        </p:spPr>
        <p:txBody>
          <a:bodyPr>
            <a:normAutofit/>
          </a:bodyPr>
          <a:lstStyle/>
          <a:p>
            <a:pPr eaLnBrk="1" hangingPunct="1"/>
            <a:r>
              <a:rPr lang="zh-CN" altLang="en-US" dirty="0">
                <a:solidFill>
                  <a:srgbClr val="2525D1"/>
                </a:solidFill>
              </a:rPr>
              <a:t>三、改进的两段提交协议</a:t>
            </a:r>
          </a:p>
        </p:txBody>
      </p:sp>
      <p:sp>
        <p:nvSpPr>
          <p:cNvPr id="35843" name="Rectangle 3"/>
          <p:cNvSpPr>
            <a:spLocks noGrp="1" noChangeArrowheads="1"/>
          </p:cNvSpPr>
          <p:nvPr>
            <p:ph sz="quarter" idx="1"/>
          </p:nvPr>
        </p:nvSpPr>
        <p:spPr>
          <a:xfrm>
            <a:off x="395536" y="1484784"/>
            <a:ext cx="8147248" cy="4873752"/>
          </a:xfrm>
        </p:spPr>
        <p:txBody>
          <a:bodyPr>
            <a:normAutofit/>
          </a:bodyPr>
          <a:lstStyle/>
          <a:p>
            <a:pPr>
              <a:lnSpc>
                <a:spcPct val="150000"/>
              </a:lnSpc>
            </a:pPr>
            <a:r>
              <a:rPr lang="zh-CN" altLang="en-US" b="1" dirty="0"/>
              <a:t>问题：若协调程序所在结点故障，已就绪的子事务将被中断，不能提交</a:t>
            </a:r>
            <a:r>
              <a:rPr lang="zh-CN" altLang="en-US" b="1" dirty="0">
                <a:solidFill>
                  <a:srgbClr val="000000"/>
                </a:solidFill>
              </a:rPr>
              <a:t>。</a:t>
            </a:r>
          </a:p>
          <a:p>
            <a:pPr>
              <a:lnSpc>
                <a:spcPct val="150000"/>
              </a:lnSpc>
            </a:pPr>
            <a:r>
              <a:rPr lang="zh-CN" altLang="en-US" b="1" dirty="0"/>
              <a:t>改进的两段提交协议：</a:t>
            </a:r>
          </a:p>
          <a:p>
            <a:pPr marL="639763" lvl="1" indent="-374650">
              <a:lnSpc>
                <a:spcPct val="150000"/>
              </a:lnSpc>
            </a:pPr>
            <a:r>
              <a:rPr lang="zh-CN" altLang="en-US" sz="2400" b="1" dirty="0">
                <a:solidFill>
                  <a:srgbClr val="000000"/>
                </a:solidFill>
              </a:rPr>
              <a:t>若有一个参与者收到了判决信息，该参与者可将之告诉其他参与者，从而使事务结束；</a:t>
            </a:r>
            <a:endParaRPr lang="en-US" altLang="zh-CN" sz="2400" b="1" dirty="0">
              <a:solidFill>
                <a:srgbClr val="000000"/>
              </a:solidFill>
            </a:endParaRPr>
          </a:p>
          <a:p>
            <a:pPr marL="639763" lvl="1" indent="-374650">
              <a:lnSpc>
                <a:spcPct val="150000"/>
              </a:lnSpc>
            </a:pPr>
            <a:r>
              <a:rPr lang="zh-CN" altLang="en-US" sz="2400" b="1" dirty="0">
                <a:solidFill>
                  <a:srgbClr val="000000"/>
                </a:solidFill>
              </a:rPr>
              <a:t>若都没有收到判决信息，且工作正常，则选一新的协调结点，继续启动该协议。</a:t>
            </a:r>
          </a:p>
          <a:p>
            <a:pPr marL="714375" indent="-714375" eaLnBrk="1" hangingPunct="1">
              <a:lnSpc>
                <a:spcPct val="150000"/>
              </a:lnSpc>
            </a:pPr>
            <a:endParaRPr lang="zh-CN" altLang="en-US" sz="2200" dirty="0">
              <a:solidFill>
                <a:srgbClr val="000000"/>
              </a:solidFill>
            </a:endParaRPr>
          </a:p>
          <a:p>
            <a:pPr marL="714375" indent="-714375" eaLnBrk="1" hangingPunct="1">
              <a:lnSpc>
                <a:spcPct val="150000"/>
              </a:lnSpc>
              <a:buFont typeface="Wingdings" pitchFamily="2" charset="2"/>
              <a:buNone/>
            </a:pPr>
            <a:endParaRPr lang="en-US" altLang="zh-CN" sz="2200" dirty="0">
              <a:solidFill>
                <a:srgbClr val="000000"/>
              </a:solidFill>
            </a:endParaRP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EF9A8FE4-E332-419B-AB78-B461BB2E6974}" type="datetime10">
              <a:rPr lang="zh-CN" altLang="en-US" smtClean="0"/>
              <a:t>10:01</a:t>
            </a:fld>
            <a:endParaRPr lang="en-US" altLang="zh-CN"/>
          </a:p>
        </p:txBody>
      </p:sp>
    </p:spTree>
    <p:extLst>
      <p:ext uri="{BB962C8B-B14F-4D97-AF65-F5344CB8AC3E}">
        <p14:creationId xmlns:p14="http://schemas.microsoft.com/office/powerpoint/2010/main" val="573238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p:txBody>
          <a:bodyPr/>
          <a:lstStyle/>
          <a:p>
            <a:pPr eaLnBrk="1" hangingPunct="1"/>
            <a:r>
              <a:rPr lang="zh-CN" altLang="en-US" dirty="0">
                <a:solidFill>
                  <a:srgbClr val="2525D1"/>
                </a:solidFill>
              </a:rPr>
              <a:t>四、多副本封锁</a:t>
            </a:r>
          </a:p>
        </p:txBody>
      </p:sp>
      <p:sp>
        <p:nvSpPr>
          <p:cNvPr id="47107" name="Rectangle 3"/>
          <p:cNvSpPr>
            <a:spLocks noGrp="1" noChangeArrowheads="1"/>
          </p:cNvSpPr>
          <p:nvPr>
            <p:ph sz="quarter" idx="1"/>
          </p:nvPr>
        </p:nvSpPr>
        <p:spPr>
          <a:xfrm>
            <a:off x="395536" y="1412776"/>
            <a:ext cx="8147248" cy="4873752"/>
          </a:xfrm>
        </p:spPr>
        <p:txBody>
          <a:bodyPr>
            <a:normAutofit lnSpcReduction="10000"/>
          </a:bodyPr>
          <a:lstStyle/>
          <a:p>
            <a:pPr eaLnBrk="1" hangingPunct="1">
              <a:lnSpc>
                <a:spcPct val="150000"/>
              </a:lnSpc>
            </a:pPr>
            <a:r>
              <a:rPr lang="zh-CN" altLang="en-US" b="1" dirty="0"/>
              <a:t>策略</a:t>
            </a:r>
            <a:r>
              <a:rPr lang="en-US" altLang="zh-CN" b="1" dirty="0"/>
              <a:t>1</a:t>
            </a:r>
          </a:p>
          <a:p>
            <a:pPr lvl="1">
              <a:lnSpc>
                <a:spcPct val="150000"/>
              </a:lnSpc>
            </a:pPr>
            <a:r>
              <a:rPr lang="zh-CN" altLang="en-US" sz="2400" b="1" dirty="0">
                <a:solidFill>
                  <a:srgbClr val="000000"/>
                </a:solidFill>
              </a:rPr>
              <a:t>对写操作，申请对所有副本的</a:t>
            </a:r>
            <a:r>
              <a:rPr lang="en-US" altLang="zh-CN" sz="2400" b="1" dirty="0">
                <a:solidFill>
                  <a:srgbClr val="000000"/>
                </a:solidFill>
              </a:rPr>
              <a:t>X</a:t>
            </a:r>
            <a:r>
              <a:rPr lang="zh-CN" altLang="en-US" sz="2400" b="1" dirty="0">
                <a:solidFill>
                  <a:srgbClr val="000000"/>
                </a:solidFill>
              </a:rPr>
              <a:t>锁</a:t>
            </a:r>
            <a:endParaRPr lang="en-US" altLang="zh-CN" sz="2400" b="1" dirty="0">
              <a:solidFill>
                <a:srgbClr val="000000"/>
              </a:solidFill>
            </a:endParaRPr>
          </a:p>
          <a:p>
            <a:pPr lvl="1">
              <a:lnSpc>
                <a:spcPct val="150000"/>
              </a:lnSpc>
            </a:pPr>
            <a:r>
              <a:rPr lang="zh-CN" altLang="en-US" sz="2400" b="1" dirty="0">
                <a:solidFill>
                  <a:srgbClr val="000000"/>
                </a:solidFill>
              </a:rPr>
              <a:t>对读操作，申请对某个副本的</a:t>
            </a:r>
            <a:r>
              <a:rPr lang="en-US" altLang="zh-CN" sz="2400" b="1" dirty="0">
                <a:solidFill>
                  <a:srgbClr val="000000"/>
                </a:solidFill>
              </a:rPr>
              <a:t>S</a:t>
            </a:r>
            <a:r>
              <a:rPr lang="zh-CN" altLang="en-US" sz="2400" b="1" dirty="0">
                <a:solidFill>
                  <a:srgbClr val="000000"/>
                </a:solidFill>
              </a:rPr>
              <a:t>锁</a:t>
            </a:r>
          </a:p>
          <a:p>
            <a:pPr>
              <a:lnSpc>
                <a:spcPct val="150000"/>
              </a:lnSpc>
            </a:pPr>
            <a:r>
              <a:rPr lang="zh-CN" altLang="en-US" dirty="0"/>
              <a:t>策略</a:t>
            </a:r>
            <a:r>
              <a:rPr lang="en-US" altLang="zh-CN" dirty="0"/>
              <a:t>2</a:t>
            </a:r>
          </a:p>
          <a:p>
            <a:pPr lvl="1">
              <a:lnSpc>
                <a:spcPct val="150000"/>
              </a:lnSpc>
            </a:pPr>
            <a:r>
              <a:rPr lang="zh-CN" altLang="en-US" sz="2400" b="1" dirty="0">
                <a:solidFill>
                  <a:srgbClr val="000000"/>
                </a:solidFill>
              </a:rPr>
              <a:t>无论读或写，都要对大于半数的副本申请</a:t>
            </a:r>
            <a:r>
              <a:rPr lang="en-US" altLang="zh-CN" sz="2400" b="1" dirty="0">
                <a:solidFill>
                  <a:srgbClr val="000000"/>
                </a:solidFill>
              </a:rPr>
              <a:t>X</a:t>
            </a:r>
            <a:r>
              <a:rPr lang="zh-CN" altLang="en-US" sz="2400" b="1" dirty="0">
                <a:solidFill>
                  <a:srgbClr val="000000"/>
                </a:solidFill>
              </a:rPr>
              <a:t>或</a:t>
            </a:r>
            <a:r>
              <a:rPr lang="en-US" altLang="zh-CN" sz="2400" b="1" dirty="0">
                <a:solidFill>
                  <a:srgbClr val="000000"/>
                </a:solidFill>
              </a:rPr>
              <a:t>S</a:t>
            </a:r>
            <a:r>
              <a:rPr lang="zh-CN" altLang="en-US" sz="2400" b="1" dirty="0">
                <a:solidFill>
                  <a:srgbClr val="000000"/>
                </a:solidFill>
              </a:rPr>
              <a:t>锁</a:t>
            </a:r>
          </a:p>
          <a:p>
            <a:pPr>
              <a:lnSpc>
                <a:spcPct val="150000"/>
              </a:lnSpc>
            </a:pPr>
            <a:r>
              <a:rPr lang="zh-CN" altLang="en-US" dirty="0"/>
              <a:t>策略</a:t>
            </a:r>
            <a:r>
              <a:rPr lang="en-US" altLang="zh-CN" dirty="0"/>
              <a:t>3</a:t>
            </a:r>
          </a:p>
          <a:p>
            <a:pPr lvl="1">
              <a:lnSpc>
                <a:spcPct val="150000"/>
              </a:lnSpc>
            </a:pPr>
            <a:r>
              <a:rPr lang="zh-CN" altLang="en-US" sz="2400" b="1" dirty="0">
                <a:solidFill>
                  <a:srgbClr val="000000"/>
                </a:solidFill>
              </a:rPr>
              <a:t>规定某个场地上的副本为主副本，无论读或写，都要对主副本申请</a:t>
            </a:r>
            <a:r>
              <a:rPr lang="en-US" altLang="zh-CN" sz="2400" b="1" dirty="0">
                <a:solidFill>
                  <a:srgbClr val="000000"/>
                </a:solidFill>
              </a:rPr>
              <a:t>X</a:t>
            </a:r>
            <a:r>
              <a:rPr lang="zh-CN" altLang="en-US" sz="2400" b="1" dirty="0">
                <a:solidFill>
                  <a:srgbClr val="000000"/>
                </a:solidFill>
              </a:rPr>
              <a:t>或</a:t>
            </a:r>
            <a:r>
              <a:rPr lang="en-US" altLang="zh-CN" sz="2400" b="1" dirty="0">
                <a:solidFill>
                  <a:srgbClr val="000000"/>
                </a:solidFill>
              </a:rPr>
              <a:t>S</a:t>
            </a:r>
            <a:r>
              <a:rPr lang="zh-CN" altLang="en-US" sz="2400" b="1" dirty="0">
                <a:solidFill>
                  <a:srgbClr val="000000"/>
                </a:solidFill>
              </a:rPr>
              <a:t>锁</a:t>
            </a:r>
          </a:p>
          <a:p>
            <a:pPr eaLnBrk="1" hangingPunct="1">
              <a:lnSpc>
                <a:spcPct val="150000"/>
              </a:lnSpc>
            </a:pPr>
            <a:endParaRPr lang="en-US" altLang="zh-CN" dirty="0">
              <a:solidFill>
                <a:srgbClr val="000000"/>
              </a:solidFill>
            </a:endParaRP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B823928C-C22D-49FF-9DF0-786AE3DE2D8E}" type="datetime10">
              <a:rPr lang="zh-CN" altLang="en-US" smtClean="0"/>
              <a:t>10:01</a:t>
            </a:fld>
            <a:endParaRPr lang="en-US" altLang="zh-CN"/>
          </a:p>
        </p:txBody>
      </p:sp>
    </p:spTree>
    <p:extLst>
      <p:ext uri="{BB962C8B-B14F-4D97-AF65-F5344CB8AC3E}">
        <p14:creationId xmlns:p14="http://schemas.microsoft.com/office/powerpoint/2010/main" val="1371936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p:cTn id="7" dur="1000" fill="hold"/>
                                        <p:tgtEl>
                                          <p:spTgt spid="4710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710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710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107">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p:cTn id="13" dur="1000" fill="hold"/>
                                        <p:tgtEl>
                                          <p:spTgt spid="47107">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47107">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4710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7107">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p:cTn id="19" dur="1000" fill="hold"/>
                                        <p:tgtEl>
                                          <p:spTgt spid="47107">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47107">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471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71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47107">
                                            <p:txEl>
                                              <p:pRg st="3" end="3"/>
                                            </p:txEl>
                                          </p:spTgt>
                                        </p:tgtEl>
                                        <p:attrNameLst>
                                          <p:attrName>style.visibility</p:attrName>
                                        </p:attrNameLst>
                                      </p:cBhvr>
                                      <p:to>
                                        <p:strVal val="visible"/>
                                      </p:to>
                                    </p:set>
                                    <p:anim calcmode="lin" valueType="num">
                                      <p:cBhvr>
                                        <p:cTn id="27" dur="1000" fill="hold"/>
                                        <p:tgtEl>
                                          <p:spTgt spid="47107">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47107">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4710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47107">
                                            <p:txEl>
                                              <p:pRg st="3" end="3"/>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47107">
                                            <p:txEl>
                                              <p:pRg st="4" end="4"/>
                                            </p:txEl>
                                          </p:spTgt>
                                        </p:tgtEl>
                                        <p:attrNameLst>
                                          <p:attrName>style.visibility</p:attrName>
                                        </p:attrNameLst>
                                      </p:cBhvr>
                                      <p:to>
                                        <p:strVal val="visible"/>
                                      </p:to>
                                    </p:set>
                                    <p:anim calcmode="lin" valueType="num">
                                      <p:cBhvr>
                                        <p:cTn id="33" dur="1000" fill="hold"/>
                                        <p:tgtEl>
                                          <p:spTgt spid="47107">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47107">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4710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4710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47107">
                                            <p:txEl>
                                              <p:pRg st="5" end="5"/>
                                            </p:txEl>
                                          </p:spTgt>
                                        </p:tgtEl>
                                        <p:attrNameLst>
                                          <p:attrName>style.visibility</p:attrName>
                                        </p:attrNameLst>
                                      </p:cBhvr>
                                      <p:to>
                                        <p:strVal val="visible"/>
                                      </p:to>
                                    </p:set>
                                    <p:anim calcmode="lin" valueType="num">
                                      <p:cBhvr>
                                        <p:cTn id="41" dur="1000" fill="hold"/>
                                        <p:tgtEl>
                                          <p:spTgt spid="47107">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47107">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47107">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47107">
                                            <p:txEl>
                                              <p:pRg st="5" end="5"/>
                                            </p:txEl>
                                          </p:spTgt>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grpId="0" nodeType="withEffect">
                                  <p:stCondLst>
                                    <p:cond delay="0"/>
                                  </p:stCondLst>
                                  <p:childTnLst>
                                    <p:set>
                                      <p:cBhvr>
                                        <p:cTn id="46" dur="1" fill="hold">
                                          <p:stCondLst>
                                            <p:cond delay="0"/>
                                          </p:stCondLst>
                                        </p:cTn>
                                        <p:tgtEl>
                                          <p:spTgt spid="47107">
                                            <p:txEl>
                                              <p:pRg st="6" end="6"/>
                                            </p:txEl>
                                          </p:spTgt>
                                        </p:tgtEl>
                                        <p:attrNameLst>
                                          <p:attrName>style.visibility</p:attrName>
                                        </p:attrNameLst>
                                      </p:cBhvr>
                                      <p:to>
                                        <p:strVal val="visible"/>
                                      </p:to>
                                    </p:set>
                                    <p:anim calcmode="lin" valueType="num">
                                      <p:cBhvr>
                                        <p:cTn id="47" dur="1000" fill="hold"/>
                                        <p:tgtEl>
                                          <p:spTgt spid="47107">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47107">
                                            <p:txEl>
                                              <p:pRg st="6" end="6"/>
                                            </p:txEl>
                                          </p:spTgt>
                                        </p:tgtEl>
                                        <p:attrNameLst>
                                          <p:attrName>ppt_h</p:attrName>
                                        </p:attrNameLst>
                                      </p:cBhvr>
                                      <p:tavLst>
                                        <p:tav tm="0">
                                          <p:val>
                                            <p:fltVal val="0"/>
                                          </p:val>
                                        </p:tav>
                                        <p:tav tm="100000">
                                          <p:val>
                                            <p:strVal val="#ppt_h"/>
                                          </p:val>
                                        </p:tav>
                                      </p:tavLst>
                                    </p:anim>
                                    <p:anim calcmode="lin" valueType="num">
                                      <p:cBhvr>
                                        <p:cTn id="49" dur="1000" fill="hold"/>
                                        <p:tgtEl>
                                          <p:spTgt spid="47107">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47107">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395536" y="332656"/>
            <a:ext cx="7391400" cy="563563"/>
          </a:xfrm>
        </p:spPr>
        <p:txBody>
          <a:bodyPr>
            <a:noAutofit/>
          </a:bodyPr>
          <a:lstStyle/>
          <a:p>
            <a:pPr eaLnBrk="1" hangingPunct="1">
              <a:defRPr/>
            </a:pPr>
            <a:r>
              <a:rPr lang="en-US" altLang="zh-CN" dirty="0">
                <a:solidFill>
                  <a:srgbClr val="FF0000"/>
                </a:solidFill>
              </a:rPr>
              <a:t>5</a:t>
            </a:r>
            <a:r>
              <a:rPr lang="zh-CN" altLang="en-US" dirty="0">
                <a:solidFill>
                  <a:srgbClr val="FF0000"/>
                </a:solidFill>
              </a:rPr>
              <a:t>、数据库技术发展的趋势</a:t>
            </a:r>
            <a:endParaRPr lang="en-US" altLang="zh-CN" dirty="0">
              <a:solidFill>
                <a:srgbClr val="FF0000"/>
              </a:solidFill>
            </a:endParaRPr>
          </a:p>
        </p:txBody>
      </p:sp>
      <p:graphicFrame>
        <p:nvGraphicFramePr>
          <p:cNvPr id="10243" name="Object 4"/>
          <p:cNvGraphicFramePr>
            <a:graphicFrameLocks noGrp="1" noChangeAspect="1"/>
          </p:cNvGraphicFramePr>
          <p:nvPr>
            <p:ph sz="half" idx="2"/>
            <p:extLst>
              <p:ext uri="{D42A27DB-BD31-4B8C-83A1-F6EECF244321}">
                <p14:modId xmlns:p14="http://schemas.microsoft.com/office/powerpoint/2010/main" val="1391419978"/>
              </p:ext>
            </p:extLst>
          </p:nvPr>
        </p:nvGraphicFramePr>
        <p:xfrm>
          <a:off x="395536" y="1413744"/>
          <a:ext cx="7312025" cy="5111750"/>
        </p:xfrm>
        <a:graphic>
          <a:graphicData uri="http://schemas.openxmlformats.org/presentationml/2006/ole">
            <mc:AlternateContent xmlns:mc="http://schemas.openxmlformats.org/markup-compatibility/2006">
              <mc:Choice xmlns:v="urn:schemas-microsoft-com:vml" Requires="v">
                <p:oleObj spid="_x0000_s10265" name="Image" r:id="rId3" imgW="7047619" imgH="4926984" progId="Photoshop.Image.7">
                  <p:embed/>
                </p:oleObj>
              </mc:Choice>
              <mc:Fallback>
                <p:oleObj name="Image" r:id="rId3" imgW="7047619" imgH="4926984"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413744"/>
                        <a:ext cx="731202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占位符 1"/>
          <p:cNvSpPr>
            <a:spLocks noGrp="1"/>
          </p:cNvSpPr>
          <p:nvPr>
            <p:ph type="body" sz="half" idx="1"/>
          </p:nvPr>
        </p:nvSpPr>
        <p:spPr>
          <a:xfrm>
            <a:off x="5076056" y="949648"/>
            <a:ext cx="3527425" cy="2407344"/>
          </a:xfrm>
          <a:solidFill>
            <a:schemeClr val="accent4">
              <a:lumMod val="20000"/>
              <a:lumOff val="80000"/>
            </a:schemeClr>
          </a:solidFill>
        </p:spPr>
        <p:txBody>
          <a:bodyPr/>
          <a:lstStyle/>
          <a:p>
            <a:pPr eaLnBrk="1" hangingPunct="1">
              <a:lnSpc>
                <a:spcPct val="150000"/>
              </a:lnSpc>
              <a:defRPr/>
            </a:pPr>
            <a:r>
              <a:rPr lang="zh-CN" altLang="en-US" sz="1800" dirty="0"/>
              <a:t>数据模型发展</a:t>
            </a:r>
          </a:p>
          <a:p>
            <a:pPr eaLnBrk="1" hangingPunct="1">
              <a:lnSpc>
                <a:spcPct val="150000"/>
              </a:lnSpc>
              <a:defRPr/>
            </a:pPr>
            <a:r>
              <a:rPr lang="zh-CN" altLang="en-US" sz="1800" dirty="0"/>
              <a:t>学科、技术融合</a:t>
            </a:r>
            <a:endParaRPr lang="en-US" altLang="zh-CN" sz="1800" dirty="0"/>
          </a:p>
          <a:p>
            <a:pPr eaLnBrk="1" hangingPunct="1">
              <a:lnSpc>
                <a:spcPct val="150000"/>
              </a:lnSpc>
              <a:defRPr/>
            </a:pPr>
            <a:r>
              <a:rPr lang="zh-CN" altLang="en-US" sz="1800" dirty="0"/>
              <a:t>面向应用领域：</a:t>
            </a:r>
            <a:r>
              <a:rPr lang="zh-CN" altLang="en-US" sz="1800" b="0" dirty="0"/>
              <a:t>数据仓库、多媒体数据库、空间数据库、移动数据库等</a:t>
            </a:r>
          </a:p>
          <a:p>
            <a:pPr marL="0" indent="0" eaLnBrk="1" hangingPunct="1">
              <a:lnSpc>
                <a:spcPct val="150000"/>
              </a:lnSpc>
              <a:buFont typeface="Wingdings" pitchFamily="2" charset="2"/>
              <a:buNone/>
              <a:defRPr/>
            </a:pPr>
            <a:endParaRPr lang="zh-CN" alt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a:xfrm>
            <a:off x="391616" y="476027"/>
            <a:ext cx="7924800" cy="720725"/>
          </a:xfrm>
        </p:spPr>
        <p:txBody>
          <a:bodyPr/>
          <a:lstStyle/>
          <a:p>
            <a:pPr eaLnBrk="1" hangingPunct="1"/>
            <a:r>
              <a:rPr lang="zh-CN" altLang="en-US" dirty="0">
                <a:solidFill>
                  <a:srgbClr val="2525D1"/>
                </a:solidFill>
              </a:rPr>
              <a:t>五、其他分布控制问题</a:t>
            </a:r>
          </a:p>
        </p:txBody>
      </p:sp>
      <p:sp>
        <p:nvSpPr>
          <p:cNvPr id="61443" name="Rectangle 3"/>
          <p:cNvSpPr>
            <a:spLocks noGrp="1" noChangeArrowheads="1"/>
          </p:cNvSpPr>
          <p:nvPr>
            <p:ph sz="quarter" idx="1"/>
          </p:nvPr>
        </p:nvSpPr>
        <p:spPr>
          <a:xfrm>
            <a:off x="360040" y="1440259"/>
            <a:ext cx="8172400" cy="4941069"/>
          </a:xfrm>
        </p:spPr>
        <p:txBody>
          <a:bodyPr>
            <a:normAutofit/>
          </a:bodyPr>
          <a:lstStyle/>
          <a:p>
            <a:pPr>
              <a:lnSpc>
                <a:spcPct val="150000"/>
              </a:lnSpc>
            </a:pPr>
            <a:r>
              <a:rPr lang="zh-CN" altLang="en-US" dirty="0"/>
              <a:t>多副本的一致性</a:t>
            </a:r>
            <a:endParaRPr lang="en-US" altLang="zh-CN" dirty="0"/>
          </a:p>
          <a:p>
            <a:pPr lvl="1">
              <a:lnSpc>
                <a:spcPct val="150000"/>
              </a:lnSpc>
            </a:pPr>
            <a:r>
              <a:rPr lang="zh-CN" altLang="en-US" sz="2400" b="1" dirty="0">
                <a:solidFill>
                  <a:srgbClr val="000000"/>
                </a:solidFill>
              </a:rPr>
              <a:t>并发控制和系统恢复都应保证这些副本的一致性</a:t>
            </a:r>
            <a:endParaRPr lang="en-US" altLang="zh-CN" sz="2400" b="1" dirty="0">
              <a:solidFill>
                <a:srgbClr val="000000"/>
              </a:solidFill>
            </a:endParaRPr>
          </a:p>
          <a:p>
            <a:pPr lvl="1">
              <a:lnSpc>
                <a:spcPct val="150000"/>
              </a:lnSpc>
            </a:pPr>
            <a:r>
              <a:rPr lang="zh-CN" altLang="en-US" sz="2400" b="1" dirty="0">
                <a:solidFill>
                  <a:srgbClr val="000000"/>
                </a:solidFill>
              </a:rPr>
              <a:t>紧密一致性：各副本同步修改，保证数据严格的一致性</a:t>
            </a:r>
          </a:p>
          <a:p>
            <a:pPr lvl="1">
              <a:lnSpc>
                <a:spcPct val="150000"/>
              </a:lnSpc>
            </a:pPr>
            <a:r>
              <a:rPr lang="zh-CN" altLang="en-US" sz="2400" b="1" dirty="0"/>
              <a:t>松散一致性</a:t>
            </a:r>
            <a:r>
              <a:rPr lang="zh-CN" altLang="en-US" sz="2400" b="1" dirty="0">
                <a:solidFill>
                  <a:srgbClr val="000000"/>
                </a:solidFill>
              </a:rPr>
              <a:t>：各副本异步修改，克服效率偏低的问题</a:t>
            </a:r>
          </a:p>
          <a:p>
            <a:pPr>
              <a:lnSpc>
                <a:spcPct val="150000"/>
              </a:lnSpc>
            </a:pPr>
            <a:r>
              <a:rPr lang="zh-CN" altLang="en-US" dirty="0"/>
              <a:t>单个场地的故障</a:t>
            </a:r>
            <a:endParaRPr lang="en-US" altLang="zh-CN" dirty="0"/>
          </a:p>
          <a:p>
            <a:pPr lvl="1">
              <a:lnSpc>
                <a:spcPct val="150000"/>
              </a:lnSpc>
            </a:pPr>
            <a:r>
              <a:rPr lang="zh-CN" altLang="en-US" sz="2400" b="1" dirty="0">
                <a:solidFill>
                  <a:srgbClr val="000000"/>
                </a:solidFill>
              </a:rPr>
              <a:t>一个或多个场地故障时，</a:t>
            </a:r>
            <a:r>
              <a:rPr lang="en-US" altLang="zh-CN" sz="2400" b="1" dirty="0">
                <a:solidFill>
                  <a:srgbClr val="000000"/>
                </a:solidFill>
              </a:rPr>
              <a:t>DDBMS</a:t>
            </a:r>
            <a:r>
              <a:rPr lang="zh-CN" altLang="en-US" sz="2400" b="1" dirty="0">
                <a:solidFill>
                  <a:srgbClr val="000000"/>
                </a:solidFill>
              </a:rPr>
              <a:t>应继续和其他场地一起工作</a:t>
            </a:r>
            <a:endParaRPr lang="en-US" altLang="zh-CN" sz="2400" b="1" dirty="0">
              <a:solidFill>
                <a:srgbClr val="000000"/>
              </a:solidFill>
            </a:endParaRPr>
          </a:p>
          <a:p>
            <a:pPr lvl="1">
              <a:lnSpc>
                <a:spcPct val="150000"/>
              </a:lnSpc>
            </a:pPr>
            <a:r>
              <a:rPr lang="zh-CN" altLang="en-US" sz="2400" b="1" dirty="0">
                <a:solidFill>
                  <a:srgbClr val="000000"/>
                </a:solidFill>
              </a:rPr>
              <a:t>故障场地恢复时，其局部数据库需要和其他场地同步</a:t>
            </a:r>
            <a:endParaRPr lang="en-US" altLang="zh-CN" b="1" dirty="0">
              <a:solidFill>
                <a:srgbClr val="000000"/>
              </a:solidFill>
            </a:endParaRP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B8473EA0-9F3C-442C-A25B-F499910130E9}" type="datetime10">
              <a:rPr lang="zh-CN" altLang="en-US" b="1" smtClean="0"/>
              <a:t>10:01</a:t>
            </a:fld>
            <a:endParaRPr lang="en-US" altLang="zh-CN" b="1"/>
          </a:p>
        </p:txBody>
      </p:sp>
    </p:spTree>
    <p:extLst>
      <p:ext uri="{BB962C8B-B14F-4D97-AF65-F5344CB8AC3E}">
        <p14:creationId xmlns:p14="http://schemas.microsoft.com/office/powerpoint/2010/main" val="2789926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p:cTn id="7" dur="1000" fill="hold"/>
                                        <p:tgtEl>
                                          <p:spTgt spid="6144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144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14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144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p:cTn id="13" dur="1000" fill="hold"/>
                                        <p:tgtEl>
                                          <p:spTgt spid="6144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6144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6144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144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p:cTn id="19" dur="1000" fill="hold"/>
                                        <p:tgtEl>
                                          <p:spTgt spid="6144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6144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614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61443">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p:cTn id="25" dur="1000" fill="hold"/>
                                        <p:tgtEl>
                                          <p:spTgt spid="6144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6144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6144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6144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61443">
                                            <p:txEl>
                                              <p:pRg st="4" end="4"/>
                                            </p:txEl>
                                          </p:spTgt>
                                        </p:tgtEl>
                                        <p:attrNameLst>
                                          <p:attrName>style.visibility</p:attrName>
                                        </p:attrNameLst>
                                      </p:cBhvr>
                                      <p:to>
                                        <p:strVal val="visible"/>
                                      </p:to>
                                    </p:set>
                                    <p:anim calcmode="lin" valueType="num">
                                      <p:cBhvr>
                                        <p:cTn id="33" dur="1000" fill="hold"/>
                                        <p:tgtEl>
                                          <p:spTgt spid="61443">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61443">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614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61443">
                                            <p:txEl>
                                              <p:pRg st="4" end="4"/>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61443">
                                            <p:txEl>
                                              <p:pRg st="5" end="5"/>
                                            </p:txEl>
                                          </p:spTgt>
                                        </p:tgtEl>
                                        <p:attrNameLst>
                                          <p:attrName>style.visibility</p:attrName>
                                        </p:attrNameLst>
                                      </p:cBhvr>
                                      <p:to>
                                        <p:strVal val="visible"/>
                                      </p:to>
                                    </p:set>
                                    <p:anim calcmode="lin" valueType="num">
                                      <p:cBhvr>
                                        <p:cTn id="39" dur="1000" fill="hold"/>
                                        <p:tgtEl>
                                          <p:spTgt spid="61443">
                                            <p:txEl>
                                              <p:pRg st="5" end="5"/>
                                            </p:txEl>
                                          </p:spTgt>
                                        </p:tgtEl>
                                        <p:attrNameLst>
                                          <p:attrName>ppt_w</p:attrName>
                                        </p:attrNameLst>
                                      </p:cBhvr>
                                      <p:tavLst>
                                        <p:tav tm="0">
                                          <p:val>
                                            <p:fltVal val="0"/>
                                          </p:val>
                                        </p:tav>
                                        <p:tav tm="100000">
                                          <p:val>
                                            <p:strVal val="#ppt_w"/>
                                          </p:val>
                                        </p:tav>
                                      </p:tavLst>
                                    </p:anim>
                                    <p:anim calcmode="lin" valueType="num">
                                      <p:cBhvr>
                                        <p:cTn id="40" dur="1000" fill="hold"/>
                                        <p:tgtEl>
                                          <p:spTgt spid="61443">
                                            <p:txEl>
                                              <p:pRg st="5" end="5"/>
                                            </p:txEl>
                                          </p:spTgt>
                                        </p:tgtEl>
                                        <p:attrNameLst>
                                          <p:attrName>ppt_h</p:attrName>
                                        </p:attrNameLst>
                                      </p:cBhvr>
                                      <p:tavLst>
                                        <p:tav tm="0">
                                          <p:val>
                                            <p:fltVal val="0"/>
                                          </p:val>
                                        </p:tav>
                                        <p:tav tm="100000">
                                          <p:val>
                                            <p:strVal val="#ppt_h"/>
                                          </p:val>
                                        </p:tav>
                                      </p:tavLst>
                                    </p:anim>
                                    <p:anim calcmode="lin" valueType="num">
                                      <p:cBhvr>
                                        <p:cTn id="41" dur="1000" fill="hold"/>
                                        <p:tgtEl>
                                          <p:spTgt spid="6144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61443">
                                            <p:txEl>
                                              <p:pRg st="5" end="5"/>
                                            </p:txEl>
                                          </p:spTgt>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61443">
                                            <p:txEl>
                                              <p:pRg st="6" end="6"/>
                                            </p:txEl>
                                          </p:spTgt>
                                        </p:tgtEl>
                                        <p:attrNameLst>
                                          <p:attrName>style.visibility</p:attrName>
                                        </p:attrNameLst>
                                      </p:cBhvr>
                                      <p:to>
                                        <p:strVal val="visible"/>
                                      </p:to>
                                    </p:set>
                                    <p:anim calcmode="lin" valueType="num">
                                      <p:cBhvr>
                                        <p:cTn id="45" dur="1000" fill="hold"/>
                                        <p:tgtEl>
                                          <p:spTgt spid="61443">
                                            <p:txEl>
                                              <p:pRg st="6" end="6"/>
                                            </p:txEl>
                                          </p:spTgt>
                                        </p:tgtEl>
                                        <p:attrNameLst>
                                          <p:attrName>ppt_w</p:attrName>
                                        </p:attrNameLst>
                                      </p:cBhvr>
                                      <p:tavLst>
                                        <p:tav tm="0">
                                          <p:val>
                                            <p:fltVal val="0"/>
                                          </p:val>
                                        </p:tav>
                                        <p:tav tm="100000">
                                          <p:val>
                                            <p:strVal val="#ppt_w"/>
                                          </p:val>
                                        </p:tav>
                                      </p:tavLst>
                                    </p:anim>
                                    <p:anim calcmode="lin" valueType="num">
                                      <p:cBhvr>
                                        <p:cTn id="46" dur="1000" fill="hold"/>
                                        <p:tgtEl>
                                          <p:spTgt spid="61443">
                                            <p:txEl>
                                              <p:pRg st="6" end="6"/>
                                            </p:txEl>
                                          </p:spTgt>
                                        </p:tgtEl>
                                        <p:attrNameLst>
                                          <p:attrName>ppt_h</p:attrName>
                                        </p:attrNameLst>
                                      </p:cBhvr>
                                      <p:tavLst>
                                        <p:tav tm="0">
                                          <p:val>
                                            <p:fltVal val="0"/>
                                          </p:val>
                                        </p:tav>
                                        <p:tav tm="100000">
                                          <p:val>
                                            <p:strVal val="#ppt_h"/>
                                          </p:val>
                                        </p:tav>
                                      </p:tavLst>
                                    </p:anim>
                                    <p:anim calcmode="lin" valueType="num">
                                      <p:cBhvr>
                                        <p:cTn id="47" dur="1000" fill="hold"/>
                                        <p:tgtEl>
                                          <p:spTgt spid="6144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6144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a:xfrm>
            <a:off x="323528" y="476027"/>
            <a:ext cx="7924800" cy="720725"/>
          </a:xfrm>
        </p:spPr>
        <p:txBody>
          <a:bodyPr/>
          <a:lstStyle/>
          <a:p>
            <a:pPr eaLnBrk="1" hangingPunct="1"/>
            <a:r>
              <a:rPr lang="zh-CN" altLang="en-US" dirty="0">
                <a:solidFill>
                  <a:srgbClr val="2525D1"/>
                </a:solidFill>
              </a:rPr>
              <a:t>五、其他分布控制问题（续）</a:t>
            </a:r>
          </a:p>
        </p:txBody>
      </p:sp>
      <p:sp>
        <p:nvSpPr>
          <p:cNvPr id="61443" name="Rectangle 3"/>
          <p:cNvSpPr>
            <a:spLocks noGrp="1" noChangeArrowheads="1"/>
          </p:cNvSpPr>
          <p:nvPr>
            <p:ph sz="quarter" idx="1"/>
          </p:nvPr>
        </p:nvSpPr>
        <p:spPr>
          <a:xfrm>
            <a:off x="216024" y="1412776"/>
            <a:ext cx="8460432" cy="5229101"/>
          </a:xfrm>
        </p:spPr>
        <p:txBody>
          <a:bodyPr>
            <a:normAutofit/>
          </a:bodyPr>
          <a:lstStyle/>
          <a:p>
            <a:pPr>
              <a:lnSpc>
                <a:spcPct val="150000"/>
              </a:lnSpc>
            </a:pPr>
            <a:r>
              <a:rPr lang="zh-CN" altLang="en-US" b="1" dirty="0"/>
              <a:t>通讯网络的故障</a:t>
            </a:r>
            <a:endParaRPr lang="en-US" altLang="zh-CN" b="1" dirty="0"/>
          </a:p>
          <a:p>
            <a:pPr lvl="1">
              <a:lnSpc>
                <a:spcPct val="150000"/>
              </a:lnSpc>
            </a:pPr>
            <a:r>
              <a:rPr lang="zh-CN" altLang="en-US" sz="2400" b="1" dirty="0">
                <a:solidFill>
                  <a:srgbClr val="000000"/>
                </a:solidFill>
              </a:rPr>
              <a:t>有能力处理一个或多个连接场地的通讯故障。</a:t>
            </a:r>
            <a:endParaRPr lang="en-US" altLang="zh-CN" sz="2400" b="1" dirty="0">
              <a:solidFill>
                <a:srgbClr val="000000"/>
              </a:solidFill>
            </a:endParaRPr>
          </a:p>
          <a:p>
            <a:pPr lvl="1">
              <a:lnSpc>
                <a:spcPct val="150000"/>
              </a:lnSpc>
            </a:pPr>
            <a:r>
              <a:rPr lang="zh-CN" altLang="en-US" sz="2400" b="1" dirty="0">
                <a:solidFill>
                  <a:srgbClr val="000000"/>
                </a:solidFill>
              </a:rPr>
              <a:t>极端情况是发生网络分割，即：将网络分割成若干分区，每个分区内的场地可以相互通讯，而不同分区内的场地不能通讯。</a:t>
            </a:r>
          </a:p>
          <a:p>
            <a:pPr>
              <a:lnSpc>
                <a:spcPct val="150000"/>
              </a:lnSpc>
            </a:pPr>
            <a:r>
              <a:rPr lang="zh-CN" altLang="en-US" b="1" dirty="0"/>
              <a:t>分布式死锁</a:t>
            </a:r>
            <a:endParaRPr lang="en-US" altLang="zh-CN" b="1" dirty="0"/>
          </a:p>
          <a:p>
            <a:pPr lvl="1">
              <a:lnSpc>
                <a:spcPct val="150000"/>
              </a:lnSpc>
            </a:pPr>
            <a:r>
              <a:rPr lang="zh-CN" altLang="en-US" sz="2400" b="1" dirty="0">
                <a:solidFill>
                  <a:srgbClr val="000000"/>
                </a:solidFill>
              </a:rPr>
              <a:t>死锁可能会在若干场地间发生</a:t>
            </a:r>
            <a:endParaRPr lang="en-US" altLang="zh-CN" sz="2400" b="1" dirty="0">
              <a:solidFill>
                <a:srgbClr val="000000"/>
              </a:solidFill>
            </a:endParaRPr>
          </a:p>
          <a:p>
            <a:pPr lvl="1">
              <a:lnSpc>
                <a:spcPct val="150000"/>
              </a:lnSpc>
            </a:pPr>
            <a:r>
              <a:rPr lang="zh-CN" altLang="en-US" sz="2400" b="1" dirty="0">
                <a:solidFill>
                  <a:srgbClr val="000000"/>
                </a:solidFill>
              </a:rPr>
              <a:t>处理死锁的技术必须要扩充以考虑这种情况</a:t>
            </a:r>
          </a:p>
          <a:p>
            <a:pPr marL="533400" indent="-533400" eaLnBrk="1" hangingPunct="1">
              <a:lnSpc>
                <a:spcPct val="150000"/>
              </a:lnSpc>
            </a:pPr>
            <a:endParaRPr lang="en-US" altLang="zh-CN" b="1" dirty="0">
              <a:solidFill>
                <a:srgbClr val="000000"/>
              </a:solidFill>
            </a:endParaRP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B8473EA0-9F3C-442C-A25B-F499910130E9}" type="datetime10">
              <a:rPr lang="zh-CN" altLang="en-US" smtClean="0"/>
              <a:t>10:01</a:t>
            </a:fld>
            <a:endParaRPr lang="en-US" altLang="zh-CN"/>
          </a:p>
        </p:txBody>
      </p:sp>
    </p:spTree>
    <p:extLst>
      <p:ext uri="{BB962C8B-B14F-4D97-AF65-F5344CB8AC3E}">
        <p14:creationId xmlns:p14="http://schemas.microsoft.com/office/powerpoint/2010/main" val="3109964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p:cTn id="7" dur="1000" fill="hold"/>
                                        <p:tgtEl>
                                          <p:spTgt spid="6144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144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14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144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p:cTn id="13" dur="1000" fill="hold"/>
                                        <p:tgtEl>
                                          <p:spTgt spid="6144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6144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6144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144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p:cTn id="19" dur="1000" fill="hold"/>
                                        <p:tgtEl>
                                          <p:spTgt spid="6144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6144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614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6144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61443">
                                            <p:txEl>
                                              <p:pRg st="3" end="3"/>
                                            </p:txEl>
                                          </p:spTgt>
                                        </p:tgtEl>
                                        <p:attrNameLst>
                                          <p:attrName>style.visibility</p:attrName>
                                        </p:attrNameLst>
                                      </p:cBhvr>
                                      <p:to>
                                        <p:strVal val="visible"/>
                                      </p:to>
                                    </p:set>
                                    <p:anim calcmode="lin" valueType="num">
                                      <p:cBhvr>
                                        <p:cTn id="27" dur="1000" fill="hold"/>
                                        <p:tgtEl>
                                          <p:spTgt spid="6144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61443">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6144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61443">
                                            <p:txEl>
                                              <p:pRg st="3" end="3"/>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61443">
                                            <p:txEl>
                                              <p:pRg st="4" end="4"/>
                                            </p:txEl>
                                          </p:spTgt>
                                        </p:tgtEl>
                                        <p:attrNameLst>
                                          <p:attrName>style.visibility</p:attrName>
                                        </p:attrNameLst>
                                      </p:cBhvr>
                                      <p:to>
                                        <p:strVal val="visible"/>
                                      </p:to>
                                    </p:set>
                                    <p:anim calcmode="lin" valueType="num">
                                      <p:cBhvr>
                                        <p:cTn id="33" dur="1000" fill="hold"/>
                                        <p:tgtEl>
                                          <p:spTgt spid="61443">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61443">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614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61443">
                                            <p:txEl>
                                              <p:pRg st="4" end="4"/>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61443">
                                            <p:txEl>
                                              <p:pRg st="5" end="5"/>
                                            </p:txEl>
                                          </p:spTgt>
                                        </p:tgtEl>
                                        <p:attrNameLst>
                                          <p:attrName>style.visibility</p:attrName>
                                        </p:attrNameLst>
                                      </p:cBhvr>
                                      <p:to>
                                        <p:strVal val="visible"/>
                                      </p:to>
                                    </p:set>
                                    <p:anim calcmode="lin" valueType="num">
                                      <p:cBhvr>
                                        <p:cTn id="39" dur="1000" fill="hold"/>
                                        <p:tgtEl>
                                          <p:spTgt spid="61443">
                                            <p:txEl>
                                              <p:pRg st="5" end="5"/>
                                            </p:txEl>
                                          </p:spTgt>
                                        </p:tgtEl>
                                        <p:attrNameLst>
                                          <p:attrName>ppt_w</p:attrName>
                                        </p:attrNameLst>
                                      </p:cBhvr>
                                      <p:tavLst>
                                        <p:tav tm="0">
                                          <p:val>
                                            <p:fltVal val="0"/>
                                          </p:val>
                                        </p:tav>
                                        <p:tav tm="100000">
                                          <p:val>
                                            <p:strVal val="#ppt_w"/>
                                          </p:val>
                                        </p:tav>
                                      </p:tavLst>
                                    </p:anim>
                                    <p:anim calcmode="lin" valueType="num">
                                      <p:cBhvr>
                                        <p:cTn id="40" dur="1000" fill="hold"/>
                                        <p:tgtEl>
                                          <p:spTgt spid="61443">
                                            <p:txEl>
                                              <p:pRg st="5" end="5"/>
                                            </p:txEl>
                                          </p:spTgt>
                                        </p:tgtEl>
                                        <p:attrNameLst>
                                          <p:attrName>ppt_h</p:attrName>
                                        </p:attrNameLst>
                                      </p:cBhvr>
                                      <p:tavLst>
                                        <p:tav tm="0">
                                          <p:val>
                                            <p:fltVal val="0"/>
                                          </p:val>
                                        </p:tav>
                                        <p:tav tm="100000">
                                          <p:val>
                                            <p:strVal val="#ppt_h"/>
                                          </p:val>
                                        </p:tav>
                                      </p:tavLst>
                                    </p:anim>
                                    <p:anim calcmode="lin" valueType="num">
                                      <p:cBhvr>
                                        <p:cTn id="41" dur="1000" fill="hold"/>
                                        <p:tgtEl>
                                          <p:spTgt spid="6144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6144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Rot="1" noChangeArrowheads="1"/>
          </p:cNvSpPr>
          <p:nvPr>
            <p:ph sz="quarter" idx="1"/>
          </p:nvPr>
        </p:nvSpPr>
        <p:spPr>
          <a:xfrm>
            <a:off x="323528" y="1268760"/>
            <a:ext cx="8305800" cy="5256584"/>
          </a:xfrm>
        </p:spPr>
        <p:txBody>
          <a:bodyPr>
            <a:normAutofit/>
          </a:bodyPr>
          <a:lstStyle/>
          <a:p>
            <a:pPr marL="0" indent="0">
              <a:lnSpc>
                <a:spcPct val="150000"/>
              </a:lnSpc>
              <a:spcBef>
                <a:spcPts val="1200"/>
              </a:spcBef>
              <a:buNone/>
            </a:pPr>
            <a:r>
              <a:rPr lang="zh-CN" altLang="en-US" sz="2800" b="1" dirty="0">
                <a:solidFill>
                  <a:srgbClr val="3333FF"/>
                </a:solidFill>
                <a:latin typeface="微软雅黑" panose="020B0503020204020204" pitchFamily="34" charset="-122"/>
                <a:ea typeface="微软雅黑" panose="020B0503020204020204" pitchFamily="34" charset="-122"/>
              </a:rPr>
              <a:t>一、半连接的基本概念</a:t>
            </a:r>
            <a:endParaRPr lang="en-US" altLang="zh-CN" sz="2800" b="1" dirty="0">
              <a:solidFill>
                <a:srgbClr val="3333FF"/>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chemeClr val="tx1"/>
                </a:solidFill>
                <a:latin typeface="微软雅黑" panose="020B0503020204020204" pitchFamily="34" charset="-122"/>
                <a:ea typeface="微软雅黑" panose="020B0503020204020204" pitchFamily="34" charset="-122"/>
              </a:rPr>
              <a:t>数据在网络中传输时，都是以整个关系（也可以是片段）传输，显然这是一种冗余的方法。</a:t>
            </a: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chemeClr val="tx1"/>
                </a:solidFill>
                <a:latin typeface="微软雅黑" panose="020B0503020204020204" pitchFamily="34" charset="-122"/>
                <a:ea typeface="微软雅黑" panose="020B0503020204020204" pitchFamily="34" charset="-122"/>
              </a:rPr>
              <a:t>在一个关系传输到另一个场地后，并非每个数据都参与连接或都有用。不参与连接的数据或无用数据不必在网络中传输。这个思想引出了基于半联接的优化策略。</a:t>
            </a:r>
          </a:p>
          <a:p>
            <a:pPr>
              <a:lnSpc>
                <a:spcPct val="150000"/>
              </a:lnSpc>
              <a:spcBef>
                <a:spcPts val="1200"/>
              </a:spcBef>
            </a:pPr>
            <a:r>
              <a:rPr lang="zh-CN" altLang="en-US" sz="2400" b="1" dirty="0">
                <a:solidFill>
                  <a:srgbClr val="FF0000"/>
                </a:solidFill>
                <a:latin typeface="微软雅黑" panose="020B0503020204020204" pitchFamily="34" charset="-122"/>
                <a:ea typeface="微软雅黑" panose="020B0503020204020204" pitchFamily="34" charset="-122"/>
              </a:rPr>
              <a:t>基本原理：采用半连接操作，在网络中只传输参与连接的数据。</a:t>
            </a:r>
          </a:p>
        </p:txBody>
      </p:sp>
      <p:sp>
        <p:nvSpPr>
          <p:cNvPr id="4" name="Rectangle 2"/>
          <p:cNvSpPr txBox="1">
            <a:spLocks noChangeArrowheads="1"/>
          </p:cNvSpPr>
          <p:nvPr/>
        </p:nvSpPr>
        <p:spPr bwMode="white">
          <a:xfrm>
            <a:off x="323850" y="417165"/>
            <a:ext cx="8496300" cy="563563"/>
          </a:xfrm>
          <a:prstGeom prst="rect">
            <a:avLst/>
          </a:prstGeom>
          <a:noFill/>
          <a:ln>
            <a:noFill/>
          </a:ln>
          <a:effectLst/>
          <a:extLst>
            <a:ext uri="{909E8E84-426E-40DD-AFC4-6F175D3DCCD1}">
              <a14:hiddenFill xmlns:a14="http://schemas.microsoft.com/office/drawing/2010/main">
                <a:solidFill>
                  <a:srgbClr val="2B16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bg1"/>
                </a:solidFill>
                <a:latin typeface="+mj-lt"/>
                <a:ea typeface="+mj-ea"/>
                <a:cs typeface="+mj-cs"/>
              </a:defRPr>
            </a:lvl1pPr>
            <a:lvl2pPr algn="l" rtl="0" eaLnBrk="0" fontAlgn="base" hangingPunct="0">
              <a:spcBef>
                <a:spcPct val="0"/>
              </a:spcBef>
              <a:spcAft>
                <a:spcPct val="0"/>
              </a:spcAft>
              <a:defRPr sz="4000" b="1">
                <a:solidFill>
                  <a:schemeClr val="bg1"/>
                </a:solidFill>
                <a:latin typeface="黑体" pitchFamily="2" charset="-122"/>
                <a:ea typeface="黑体" pitchFamily="2" charset="-122"/>
              </a:defRPr>
            </a:lvl2pPr>
            <a:lvl3pPr algn="l" rtl="0" eaLnBrk="0" fontAlgn="base" hangingPunct="0">
              <a:spcBef>
                <a:spcPct val="0"/>
              </a:spcBef>
              <a:spcAft>
                <a:spcPct val="0"/>
              </a:spcAft>
              <a:defRPr sz="4000" b="1">
                <a:solidFill>
                  <a:schemeClr val="bg1"/>
                </a:solidFill>
                <a:latin typeface="黑体" pitchFamily="2" charset="-122"/>
                <a:ea typeface="黑体" pitchFamily="2" charset="-122"/>
              </a:defRPr>
            </a:lvl3pPr>
            <a:lvl4pPr algn="l" rtl="0" eaLnBrk="0" fontAlgn="base" hangingPunct="0">
              <a:spcBef>
                <a:spcPct val="0"/>
              </a:spcBef>
              <a:spcAft>
                <a:spcPct val="0"/>
              </a:spcAft>
              <a:defRPr sz="4000" b="1">
                <a:solidFill>
                  <a:schemeClr val="bg1"/>
                </a:solidFill>
                <a:latin typeface="黑体" pitchFamily="2" charset="-122"/>
                <a:ea typeface="黑体" pitchFamily="2" charset="-122"/>
              </a:defRPr>
            </a:lvl4pPr>
            <a:lvl5pPr algn="l" rtl="0" eaLnBrk="0" fontAlgn="base" hangingPunct="0">
              <a:spcBef>
                <a:spcPct val="0"/>
              </a:spcBef>
              <a:spcAft>
                <a:spcPct val="0"/>
              </a:spcAft>
              <a:defRPr sz="4000" b="1">
                <a:solidFill>
                  <a:schemeClr val="bg1"/>
                </a:solidFill>
                <a:latin typeface="黑体" pitchFamily="2" charset="-122"/>
                <a:ea typeface="黑体" pitchFamily="2" charset="-122"/>
              </a:defRPr>
            </a:lvl5pPr>
            <a:lvl6pPr marL="457200" algn="l" rtl="0" fontAlgn="base">
              <a:spcBef>
                <a:spcPct val="0"/>
              </a:spcBef>
              <a:spcAft>
                <a:spcPct val="0"/>
              </a:spcAft>
              <a:defRPr sz="4000" b="1">
                <a:solidFill>
                  <a:schemeClr val="bg1"/>
                </a:solidFill>
                <a:latin typeface="黑体" pitchFamily="2" charset="-122"/>
                <a:ea typeface="黑体" pitchFamily="2" charset="-122"/>
              </a:defRPr>
            </a:lvl6pPr>
            <a:lvl7pPr marL="914400" algn="l" rtl="0" fontAlgn="base">
              <a:spcBef>
                <a:spcPct val="0"/>
              </a:spcBef>
              <a:spcAft>
                <a:spcPct val="0"/>
              </a:spcAft>
              <a:defRPr sz="4000" b="1">
                <a:solidFill>
                  <a:schemeClr val="bg1"/>
                </a:solidFill>
                <a:latin typeface="黑体" pitchFamily="2" charset="-122"/>
                <a:ea typeface="黑体" pitchFamily="2" charset="-122"/>
              </a:defRPr>
            </a:lvl7pPr>
            <a:lvl8pPr marL="1371600" algn="l" rtl="0" fontAlgn="base">
              <a:spcBef>
                <a:spcPct val="0"/>
              </a:spcBef>
              <a:spcAft>
                <a:spcPct val="0"/>
              </a:spcAft>
              <a:defRPr sz="4000" b="1">
                <a:solidFill>
                  <a:schemeClr val="bg1"/>
                </a:solidFill>
                <a:latin typeface="黑体" pitchFamily="2" charset="-122"/>
                <a:ea typeface="黑体" pitchFamily="2" charset="-122"/>
              </a:defRPr>
            </a:lvl8pPr>
            <a:lvl9pPr marL="1828800" algn="l" rtl="0" fontAlgn="base">
              <a:spcBef>
                <a:spcPct val="0"/>
              </a:spcBef>
              <a:spcAft>
                <a:spcPct val="0"/>
              </a:spcAft>
              <a:defRPr sz="4000" b="1">
                <a:solidFill>
                  <a:schemeClr val="bg1"/>
                </a:solidFill>
                <a:latin typeface="黑体" pitchFamily="2" charset="-122"/>
                <a:ea typeface="黑体" pitchFamily="2" charset="-122"/>
              </a:defRPr>
            </a:lvl9pPr>
          </a:lstStyle>
          <a:p>
            <a:pPr eaLnBrk="1" hangingPunct="1"/>
            <a:r>
              <a:rPr kumimoji="0" lang="en-US" altLang="zh-CN" sz="3200" kern="0" dirty="0">
                <a:solidFill>
                  <a:srgbClr val="C00000"/>
                </a:solidFill>
                <a:latin typeface="微软雅黑" panose="020B0503020204020204" pitchFamily="34" charset="-122"/>
                <a:ea typeface="微软雅黑" panose="020B0503020204020204" pitchFamily="34" charset="-122"/>
              </a:rPr>
              <a:t>11.2.4  </a:t>
            </a:r>
            <a:r>
              <a:rPr kumimoji="0" lang="zh-CN" altLang="en-US" sz="3200" kern="0" dirty="0">
                <a:solidFill>
                  <a:srgbClr val="C00000"/>
                </a:solidFill>
                <a:latin typeface="微软雅黑" panose="020B0503020204020204" pitchFamily="34" charset="-122"/>
                <a:ea typeface="微软雅黑" panose="020B0503020204020204" pitchFamily="34" charset="-122"/>
              </a:rPr>
              <a:t>分布式数据库的查询优化</a:t>
            </a:r>
          </a:p>
        </p:txBody>
      </p:sp>
    </p:spTree>
    <p:extLst>
      <p:ext uri="{BB962C8B-B14F-4D97-AF65-F5344CB8AC3E}">
        <p14:creationId xmlns:p14="http://schemas.microsoft.com/office/powerpoint/2010/main" val="1065399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Rot="1" noChangeArrowheads="1"/>
          </p:cNvSpPr>
          <p:nvPr>
            <p:ph sz="quarter" idx="1"/>
          </p:nvPr>
        </p:nvSpPr>
        <p:spPr>
          <a:xfrm>
            <a:off x="323528" y="1196752"/>
            <a:ext cx="8305800" cy="5328592"/>
          </a:xfrm>
        </p:spPr>
        <p:txBody>
          <a:bodyPr>
            <a:noAutofit/>
          </a:bodyPr>
          <a:lstStyle/>
          <a:p>
            <a:pPr marL="0" lvl="1" indent="0">
              <a:lnSpc>
                <a:spcPct val="150000"/>
              </a:lnSpc>
              <a:buSzPct val="70000"/>
              <a:buFont typeface="Wingdings"/>
              <a:buNone/>
            </a:pPr>
            <a:r>
              <a:rPr lang="zh-CN" altLang="en-US" sz="2800" b="1" dirty="0">
                <a:solidFill>
                  <a:srgbClr val="003399"/>
                </a:solidFill>
              </a:rPr>
              <a:t>一、半连接定义</a:t>
            </a:r>
            <a:endParaRPr lang="en-US" altLang="zh-CN" sz="2800" b="1" dirty="0">
              <a:solidFill>
                <a:srgbClr val="003399"/>
              </a:solidFill>
            </a:endParaRPr>
          </a:p>
          <a:p>
            <a:pPr marL="0" lvl="1" indent="0">
              <a:lnSpc>
                <a:spcPct val="150000"/>
              </a:lnSpc>
              <a:buSzPct val="70000"/>
              <a:buNone/>
            </a:pPr>
            <a:r>
              <a:rPr lang="zh-CN" altLang="en-US" sz="2000" b="1" dirty="0">
                <a:solidFill>
                  <a:srgbClr val="C00000"/>
                </a:solidFill>
              </a:rPr>
              <a:t>设：</a:t>
            </a:r>
            <a:r>
              <a:rPr lang="en-US" altLang="zh-CN" sz="2000" b="1" dirty="0">
                <a:solidFill>
                  <a:srgbClr val="C00000"/>
                </a:solidFill>
              </a:rPr>
              <a:t>R</a:t>
            </a:r>
            <a:r>
              <a:rPr lang="zh-CN" altLang="en-US" sz="2000" b="1" dirty="0">
                <a:solidFill>
                  <a:srgbClr val="C00000"/>
                </a:solidFill>
              </a:rPr>
              <a:t>在场地</a:t>
            </a:r>
            <a:r>
              <a:rPr lang="en-US" altLang="zh-CN" sz="2000" b="1" dirty="0">
                <a:solidFill>
                  <a:srgbClr val="C00000"/>
                </a:solidFill>
              </a:rPr>
              <a:t>1</a:t>
            </a:r>
            <a:r>
              <a:rPr lang="zh-CN" altLang="en-US" sz="2000" b="1" dirty="0">
                <a:solidFill>
                  <a:srgbClr val="C00000"/>
                </a:solidFill>
              </a:rPr>
              <a:t>，</a:t>
            </a:r>
            <a:r>
              <a:rPr lang="en-US" altLang="zh-CN" sz="2000" b="1" dirty="0">
                <a:solidFill>
                  <a:srgbClr val="C00000"/>
                </a:solidFill>
              </a:rPr>
              <a:t>S</a:t>
            </a:r>
            <a:r>
              <a:rPr lang="zh-CN" altLang="en-US" sz="2000" b="1" dirty="0">
                <a:solidFill>
                  <a:srgbClr val="C00000"/>
                </a:solidFill>
              </a:rPr>
              <a:t>在场地</a:t>
            </a:r>
            <a:r>
              <a:rPr lang="en-US" altLang="zh-CN" sz="2000" b="1" dirty="0">
                <a:solidFill>
                  <a:srgbClr val="C00000"/>
                </a:solidFill>
              </a:rPr>
              <a:t>2</a:t>
            </a:r>
            <a:r>
              <a:rPr lang="zh-CN" altLang="en-US" sz="2000" b="1" dirty="0">
                <a:solidFill>
                  <a:srgbClr val="C00000"/>
                </a:solidFill>
              </a:rPr>
              <a:t>，设</a:t>
            </a:r>
            <a:r>
              <a:rPr lang="en-US" altLang="zh-CN" sz="2000" b="1" dirty="0">
                <a:solidFill>
                  <a:srgbClr val="C00000"/>
                </a:solidFill>
              </a:rPr>
              <a:t>R</a:t>
            </a:r>
            <a:r>
              <a:rPr lang="zh-CN" altLang="en-US" sz="2000" b="1" dirty="0">
                <a:solidFill>
                  <a:srgbClr val="C00000"/>
                </a:solidFill>
              </a:rPr>
              <a:t>和</a:t>
            </a:r>
            <a:r>
              <a:rPr lang="en-US" altLang="zh-CN" sz="2000" b="1" dirty="0">
                <a:solidFill>
                  <a:srgbClr val="C00000"/>
                </a:solidFill>
              </a:rPr>
              <a:t>S</a:t>
            </a:r>
            <a:r>
              <a:rPr lang="zh-CN" altLang="en-US" sz="2000" b="1" dirty="0">
                <a:solidFill>
                  <a:srgbClr val="C00000"/>
                </a:solidFill>
              </a:rPr>
              <a:t>的公共属性为</a:t>
            </a:r>
            <a:r>
              <a:rPr lang="en-US" altLang="zh-CN" sz="2000" b="1" dirty="0">
                <a:solidFill>
                  <a:srgbClr val="C00000"/>
                </a:solidFill>
              </a:rPr>
              <a:t>B</a:t>
            </a:r>
            <a:r>
              <a:rPr lang="zh-CN" altLang="en-US" sz="2000" b="1" dirty="0">
                <a:solidFill>
                  <a:srgbClr val="C00000"/>
                </a:solidFill>
              </a:rPr>
              <a:t>，在场地</a:t>
            </a:r>
            <a:r>
              <a:rPr lang="en-US" altLang="zh-CN" sz="2000" b="1" dirty="0">
                <a:solidFill>
                  <a:srgbClr val="C00000"/>
                </a:solidFill>
              </a:rPr>
              <a:t>2</a:t>
            </a:r>
            <a:r>
              <a:rPr lang="zh-CN" altLang="en-US" sz="2000" b="1" dirty="0">
                <a:solidFill>
                  <a:srgbClr val="C00000"/>
                </a:solidFill>
              </a:rPr>
              <a:t>查询</a:t>
            </a:r>
            <a:r>
              <a:rPr lang="en-US" altLang="zh-CN" sz="2000" b="1" dirty="0">
                <a:solidFill>
                  <a:srgbClr val="C00000"/>
                </a:solidFill>
              </a:rPr>
              <a:t>R⋈S</a:t>
            </a:r>
          </a:p>
          <a:p>
            <a:pPr>
              <a:lnSpc>
                <a:spcPct val="150000"/>
              </a:lnSpc>
            </a:pPr>
            <a:r>
              <a:rPr lang="zh-CN" altLang="en-US" sz="2000" b="1" dirty="0">
                <a:solidFill>
                  <a:srgbClr val="003399"/>
                </a:solidFill>
              </a:rPr>
              <a:t>方案一：把</a:t>
            </a:r>
            <a:r>
              <a:rPr lang="en-US" altLang="zh-CN" sz="2000" b="1" dirty="0">
                <a:solidFill>
                  <a:srgbClr val="003399"/>
                </a:solidFill>
              </a:rPr>
              <a:t>R</a:t>
            </a:r>
            <a:r>
              <a:rPr lang="zh-CN" altLang="en-US" sz="2000" b="1" dirty="0">
                <a:solidFill>
                  <a:srgbClr val="003399"/>
                </a:solidFill>
              </a:rPr>
              <a:t>从场地</a:t>
            </a:r>
            <a:r>
              <a:rPr lang="en-US" altLang="zh-CN" sz="2000" b="1" dirty="0">
                <a:solidFill>
                  <a:srgbClr val="003399"/>
                </a:solidFill>
              </a:rPr>
              <a:t>1</a:t>
            </a:r>
            <a:r>
              <a:rPr lang="zh-CN" altLang="en-US" sz="2000" b="1" dirty="0">
                <a:solidFill>
                  <a:srgbClr val="003399"/>
                </a:solidFill>
              </a:rPr>
              <a:t>传输到场地</a:t>
            </a:r>
            <a:r>
              <a:rPr lang="en-US" altLang="zh-CN" sz="2000" b="1" dirty="0">
                <a:solidFill>
                  <a:srgbClr val="003399"/>
                </a:solidFill>
              </a:rPr>
              <a:t>2</a:t>
            </a:r>
            <a:r>
              <a:rPr lang="zh-CN" altLang="en-US" sz="2000" b="1" dirty="0">
                <a:solidFill>
                  <a:srgbClr val="003399"/>
                </a:solidFill>
              </a:rPr>
              <a:t>，</a:t>
            </a:r>
            <a:r>
              <a:rPr lang="zh-CN" altLang="en-US" sz="2000" dirty="0">
                <a:solidFill>
                  <a:srgbClr val="003399"/>
                </a:solidFill>
              </a:rPr>
              <a:t>在场地</a:t>
            </a:r>
            <a:r>
              <a:rPr lang="en-US" altLang="zh-CN" sz="2000" dirty="0">
                <a:solidFill>
                  <a:srgbClr val="003399"/>
                </a:solidFill>
              </a:rPr>
              <a:t>2</a:t>
            </a:r>
            <a:r>
              <a:rPr lang="zh-CN" altLang="en-US" sz="2000" dirty="0">
                <a:solidFill>
                  <a:srgbClr val="003399"/>
                </a:solidFill>
              </a:rPr>
              <a:t>计算</a:t>
            </a:r>
            <a:r>
              <a:rPr lang="en-US" altLang="zh-CN" sz="2000" dirty="0">
                <a:solidFill>
                  <a:srgbClr val="003399"/>
                </a:solidFill>
              </a:rPr>
              <a:t>R⋈S</a:t>
            </a:r>
            <a:r>
              <a:rPr lang="zh-CN" altLang="en-US" sz="2000" b="1" dirty="0">
                <a:solidFill>
                  <a:srgbClr val="003399"/>
                </a:solidFill>
              </a:rPr>
              <a:t>，传输量较大</a:t>
            </a:r>
          </a:p>
          <a:p>
            <a:pPr>
              <a:lnSpc>
                <a:spcPct val="150000"/>
              </a:lnSpc>
            </a:pPr>
            <a:r>
              <a:rPr lang="zh-CN" altLang="en-US" sz="2000" dirty="0"/>
              <a:t>方案二：采用半连接方法，计算连接操作的值。方法如下：</a:t>
            </a:r>
            <a:endParaRPr lang="en-US" altLang="zh-CN" sz="2000" dirty="0"/>
          </a:p>
          <a:p>
            <a:pPr marL="530225" lvl="1" indent="-265113">
              <a:lnSpc>
                <a:spcPct val="150000"/>
              </a:lnSpc>
              <a:buFont typeface="Arial" panose="020B0604020202020204" pitchFamily="34" charset="0"/>
              <a:buChar char="•"/>
            </a:pPr>
            <a:r>
              <a:rPr lang="zh-CN" altLang="en-US" sz="2000" dirty="0"/>
              <a:t>在场地</a:t>
            </a:r>
            <a:r>
              <a:rPr lang="en-US" altLang="zh-CN" sz="2000" dirty="0"/>
              <a:t>2</a:t>
            </a:r>
            <a:r>
              <a:rPr lang="zh-CN" altLang="en-US" sz="2000" dirty="0"/>
              <a:t>，计算关系</a:t>
            </a:r>
            <a:r>
              <a:rPr lang="en-US" altLang="zh-CN" sz="2000" dirty="0"/>
              <a:t>S</a:t>
            </a:r>
            <a:r>
              <a:rPr lang="zh-CN" altLang="en-US" sz="2000" dirty="0"/>
              <a:t>在</a:t>
            </a:r>
            <a:r>
              <a:rPr lang="en-US" altLang="zh-CN" sz="2000" dirty="0"/>
              <a:t>B</a:t>
            </a:r>
            <a:r>
              <a:rPr lang="zh-CN" altLang="en-US" sz="2000" dirty="0"/>
              <a:t>上投影，投影结果传到场地</a:t>
            </a:r>
            <a:r>
              <a:rPr lang="en-US" altLang="zh-CN" sz="2000" dirty="0"/>
              <a:t>1</a:t>
            </a:r>
          </a:p>
          <a:p>
            <a:pPr marL="530225" lvl="1" indent="-265113">
              <a:lnSpc>
                <a:spcPct val="150000"/>
              </a:lnSpc>
              <a:buFont typeface="Arial" panose="020B0604020202020204" pitchFamily="34" charset="0"/>
              <a:buChar char="•"/>
            </a:pPr>
            <a:r>
              <a:rPr lang="zh-CN" altLang="en-US" sz="2000" dirty="0">
                <a:solidFill>
                  <a:schemeClr val="tx1"/>
                </a:solidFill>
              </a:rPr>
              <a:t>在场地</a:t>
            </a:r>
            <a:r>
              <a:rPr lang="en-US" altLang="zh-CN" sz="2000" dirty="0">
                <a:solidFill>
                  <a:schemeClr val="tx1"/>
                </a:solidFill>
              </a:rPr>
              <a:t>1</a:t>
            </a:r>
            <a:r>
              <a:rPr lang="zh-CN" altLang="en-US" sz="2000" dirty="0">
                <a:solidFill>
                  <a:schemeClr val="tx1"/>
                </a:solidFill>
              </a:rPr>
              <a:t>，将投影结果与</a:t>
            </a:r>
            <a:r>
              <a:rPr lang="en-US" altLang="zh-CN" sz="2000" dirty="0">
                <a:solidFill>
                  <a:schemeClr val="tx1"/>
                </a:solidFill>
              </a:rPr>
              <a:t>S</a:t>
            </a:r>
            <a:r>
              <a:rPr lang="zh-CN" altLang="en-US" sz="2000" dirty="0">
                <a:solidFill>
                  <a:schemeClr val="tx1"/>
                </a:solidFill>
              </a:rPr>
              <a:t>连接，</a:t>
            </a:r>
            <a:r>
              <a:rPr lang="zh-CN" altLang="en-US" sz="2000" dirty="0"/>
              <a:t>连接结果传回场地</a:t>
            </a:r>
            <a:r>
              <a:rPr lang="en-US" altLang="zh-CN" sz="2000" dirty="0"/>
              <a:t>2</a:t>
            </a:r>
            <a:endParaRPr lang="en-US" altLang="zh-CN" sz="2000" dirty="0">
              <a:solidFill>
                <a:schemeClr val="tx1"/>
              </a:solidFill>
            </a:endParaRPr>
          </a:p>
          <a:p>
            <a:pPr marL="265112" lvl="1" indent="0">
              <a:lnSpc>
                <a:spcPct val="150000"/>
              </a:lnSpc>
              <a:buNone/>
            </a:pPr>
            <a:r>
              <a:rPr lang="en-US" altLang="zh-CN" sz="2000" dirty="0"/>
              <a:t>    R ⋉ S = R ⋈</a:t>
            </a:r>
            <a:r>
              <a:rPr lang="zh-CN" altLang="en-US" sz="2000" dirty="0"/>
              <a:t> ∏</a:t>
            </a:r>
            <a:r>
              <a:rPr lang="en-US" altLang="zh-CN" sz="2000" baseline="-25000" dirty="0"/>
              <a:t>B</a:t>
            </a:r>
            <a:r>
              <a:rPr lang="en-US" altLang="zh-CN" sz="2000" dirty="0"/>
              <a:t>(S)</a:t>
            </a:r>
            <a:endParaRPr lang="en-US" altLang="zh-CN" sz="2000" dirty="0">
              <a:solidFill>
                <a:schemeClr val="tx1"/>
              </a:solidFill>
            </a:endParaRPr>
          </a:p>
          <a:p>
            <a:pPr marL="530225" lvl="1" indent="-265113">
              <a:lnSpc>
                <a:spcPct val="150000"/>
              </a:lnSpc>
              <a:buFont typeface="Arial" panose="020B0604020202020204" pitchFamily="34" charset="0"/>
              <a:buChar char="•"/>
            </a:pPr>
            <a:r>
              <a:rPr lang="zh-CN" altLang="en-US" sz="2000" dirty="0"/>
              <a:t>在</a:t>
            </a:r>
            <a:r>
              <a:rPr lang="zh-CN" altLang="en-US" sz="2000" dirty="0">
                <a:solidFill>
                  <a:schemeClr val="tx1"/>
                </a:solidFill>
              </a:rPr>
              <a:t>场地</a:t>
            </a:r>
            <a:r>
              <a:rPr lang="en-US" altLang="zh-CN" sz="2000" dirty="0">
                <a:solidFill>
                  <a:schemeClr val="tx1"/>
                </a:solidFill>
              </a:rPr>
              <a:t>2</a:t>
            </a:r>
            <a:r>
              <a:rPr lang="zh-CN" altLang="en-US" sz="2000" dirty="0">
                <a:solidFill>
                  <a:schemeClr val="tx1"/>
                </a:solidFill>
              </a:rPr>
              <a:t>，将半连接结果与</a:t>
            </a:r>
            <a:r>
              <a:rPr lang="en-US" altLang="zh-CN" sz="2000" dirty="0">
                <a:solidFill>
                  <a:schemeClr val="tx1"/>
                </a:solidFill>
              </a:rPr>
              <a:t>S</a:t>
            </a:r>
            <a:r>
              <a:rPr lang="zh-CN" altLang="en-US" sz="2000" dirty="0">
                <a:solidFill>
                  <a:schemeClr val="tx1"/>
                </a:solidFill>
              </a:rPr>
              <a:t>连接</a:t>
            </a:r>
            <a:endParaRPr lang="en-US" altLang="zh-CN" sz="2000" dirty="0">
              <a:solidFill>
                <a:schemeClr val="tx1"/>
              </a:solidFill>
            </a:endParaRPr>
          </a:p>
          <a:p>
            <a:pPr marL="265112" lvl="1" indent="0">
              <a:lnSpc>
                <a:spcPct val="150000"/>
              </a:lnSpc>
              <a:buNone/>
            </a:pPr>
            <a:r>
              <a:rPr lang="en-US" altLang="zh-CN" sz="2000" dirty="0"/>
              <a:t>    R⋈S =</a:t>
            </a:r>
            <a:r>
              <a:rPr lang="zh-CN" altLang="en-US" sz="2000" dirty="0"/>
              <a:t>（</a:t>
            </a:r>
            <a:r>
              <a:rPr lang="en-US" altLang="zh-CN" sz="2000" dirty="0"/>
              <a:t>R ⋉ S</a:t>
            </a:r>
            <a:r>
              <a:rPr lang="zh-CN" altLang="en-US" sz="2000" dirty="0"/>
              <a:t>）</a:t>
            </a:r>
            <a:r>
              <a:rPr lang="en-US" altLang="zh-CN" sz="2000" dirty="0"/>
              <a:t>⋈ S</a:t>
            </a:r>
          </a:p>
          <a:p>
            <a:pPr marL="265112" lvl="1" indent="0">
              <a:lnSpc>
                <a:spcPct val="150000"/>
              </a:lnSpc>
              <a:buNone/>
            </a:pPr>
            <a:r>
              <a:rPr lang="en-US" altLang="zh-CN" sz="2400" b="1" dirty="0">
                <a:solidFill>
                  <a:srgbClr val="C00000"/>
                </a:solidFill>
              </a:rPr>
              <a:t>R⋈S =</a:t>
            </a:r>
            <a:r>
              <a:rPr lang="zh-CN" altLang="en-US" sz="2400" b="1" dirty="0">
                <a:solidFill>
                  <a:srgbClr val="C00000"/>
                </a:solidFill>
              </a:rPr>
              <a:t>（</a:t>
            </a:r>
            <a:r>
              <a:rPr lang="en-US" altLang="zh-CN" sz="2400" b="1" dirty="0">
                <a:solidFill>
                  <a:srgbClr val="C00000"/>
                </a:solidFill>
              </a:rPr>
              <a:t>R ⋈</a:t>
            </a:r>
            <a:r>
              <a:rPr lang="zh-CN" altLang="en-US" sz="2400" b="1" dirty="0">
                <a:solidFill>
                  <a:srgbClr val="C00000"/>
                </a:solidFill>
              </a:rPr>
              <a:t> ∏</a:t>
            </a:r>
            <a:r>
              <a:rPr lang="en-US" altLang="zh-CN" sz="2400" b="1" baseline="-25000" dirty="0">
                <a:solidFill>
                  <a:srgbClr val="C00000"/>
                </a:solidFill>
              </a:rPr>
              <a:t>B</a:t>
            </a:r>
            <a:r>
              <a:rPr lang="en-US" altLang="zh-CN" sz="2400" b="1" dirty="0">
                <a:solidFill>
                  <a:srgbClr val="C00000"/>
                </a:solidFill>
              </a:rPr>
              <a:t>(S)</a:t>
            </a:r>
            <a:r>
              <a:rPr lang="zh-CN" altLang="en-US" sz="2400" b="1" dirty="0">
                <a:solidFill>
                  <a:srgbClr val="C00000"/>
                </a:solidFill>
              </a:rPr>
              <a:t>）</a:t>
            </a:r>
            <a:r>
              <a:rPr lang="en-US" altLang="zh-CN" sz="2400" b="1" dirty="0">
                <a:solidFill>
                  <a:srgbClr val="C00000"/>
                </a:solidFill>
              </a:rPr>
              <a:t>⋈ S =</a:t>
            </a:r>
            <a:r>
              <a:rPr lang="zh-CN" altLang="en-US" sz="2400" b="1" dirty="0">
                <a:solidFill>
                  <a:srgbClr val="C00000"/>
                </a:solidFill>
              </a:rPr>
              <a:t>（</a:t>
            </a:r>
            <a:r>
              <a:rPr lang="en-US" altLang="zh-CN" sz="2400" b="1" dirty="0">
                <a:solidFill>
                  <a:srgbClr val="C00000"/>
                </a:solidFill>
              </a:rPr>
              <a:t>R ⋉ S</a:t>
            </a:r>
            <a:r>
              <a:rPr lang="zh-CN" altLang="en-US" sz="2400" b="1" dirty="0">
                <a:solidFill>
                  <a:srgbClr val="C00000"/>
                </a:solidFill>
              </a:rPr>
              <a:t>）</a:t>
            </a:r>
            <a:r>
              <a:rPr lang="en-US" altLang="zh-CN" sz="2400" b="1" dirty="0">
                <a:solidFill>
                  <a:srgbClr val="C00000"/>
                </a:solidFill>
              </a:rPr>
              <a:t>⋈ S</a:t>
            </a:r>
          </a:p>
        </p:txBody>
      </p:sp>
      <p:sp>
        <p:nvSpPr>
          <p:cNvPr id="5" name="Rectangle 2"/>
          <p:cNvSpPr txBox="1">
            <a:spLocks noChangeArrowheads="1"/>
          </p:cNvSpPr>
          <p:nvPr/>
        </p:nvSpPr>
        <p:spPr bwMode="white">
          <a:xfrm>
            <a:off x="323850" y="489173"/>
            <a:ext cx="8496300" cy="563563"/>
          </a:xfrm>
          <a:prstGeom prst="rect">
            <a:avLst/>
          </a:prstGeom>
          <a:noFill/>
          <a:ln>
            <a:noFill/>
          </a:ln>
          <a:effectLst/>
          <a:extLst>
            <a:ext uri="{909E8E84-426E-40DD-AFC4-6F175D3DCCD1}">
              <a14:hiddenFill xmlns:a14="http://schemas.microsoft.com/office/drawing/2010/main">
                <a:solidFill>
                  <a:srgbClr val="2B16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bg1"/>
                </a:solidFill>
                <a:latin typeface="+mj-lt"/>
                <a:ea typeface="+mj-ea"/>
                <a:cs typeface="+mj-cs"/>
              </a:defRPr>
            </a:lvl1pPr>
            <a:lvl2pPr algn="l" rtl="0" eaLnBrk="0" fontAlgn="base" hangingPunct="0">
              <a:spcBef>
                <a:spcPct val="0"/>
              </a:spcBef>
              <a:spcAft>
                <a:spcPct val="0"/>
              </a:spcAft>
              <a:defRPr sz="4000" b="1">
                <a:solidFill>
                  <a:schemeClr val="bg1"/>
                </a:solidFill>
                <a:latin typeface="黑体" pitchFamily="2" charset="-122"/>
                <a:ea typeface="黑体" pitchFamily="2" charset="-122"/>
              </a:defRPr>
            </a:lvl2pPr>
            <a:lvl3pPr algn="l" rtl="0" eaLnBrk="0" fontAlgn="base" hangingPunct="0">
              <a:spcBef>
                <a:spcPct val="0"/>
              </a:spcBef>
              <a:spcAft>
                <a:spcPct val="0"/>
              </a:spcAft>
              <a:defRPr sz="4000" b="1">
                <a:solidFill>
                  <a:schemeClr val="bg1"/>
                </a:solidFill>
                <a:latin typeface="黑体" pitchFamily="2" charset="-122"/>
                <a:ea typeface="黑体" pitchFamily="2" charset="-122"/>
              </a:defRPr>
            </a:lvl3pPr>
            <a:lvl4pPr algn="l" rtl="0" eaLnBrk="0" fontAlgn="base" hangingPunct="0">
              <a:spcBef>
                <a:spcPct val="0"/>
              </a:spcBef>
              <a:spcAft>
                <a:spcPct val="0"/>
              </a:spcAft>
              <a:defRPr sz="4000" b="1">
                <a:solidFill>
                  <a:schemeClr val="bg1"/>
                </a:solidFill>
                <a:latin typeface="黑体" pitchFamily="2" charset="-122"/>
                <a:ea typeface="黑体" pitchFamily="2" charset="-122"/>
              </a:defRPr>
            </a:lvl4pPr>
            <a:lvl5pPr algn="l" rtl="0" eaLnBrk="0" fontAlgn="base" hangingPunct="0">
              <a:spcBef>
                <a:spcPct val="0"/>
              </a:spcBef>
              <a:spcAft>
                <a:spcPct val="0"/>
              </a:spcAft>
              <a:defRPr sz="4000" b="1">
                <a:solidFill>
                  <a:schemeClr val="bg1"/>
                </a:solidFill>
                <a:latin typeface="黑体" pitchFamily="2" charset="-122"/>
                <a:ea typeface="黑体" pitchFamily="2" charset="-122"/>
              </a:defRPr>
            </a:lvl5pPr>
            <a:lvl6pPr marL="457200" algn="l" rtl="0" fontAlgn="base">
              <a:spcBef>
                <a:spcPct val="0"/>
              </a:spcBef>
              <a:spcAft>
                <a:spcPct val="0"/>
              </a:spcAft>
              <a:defRPr sz="4000" b="1">
                <a:solidFill>
                  <a:schemeClr val="bg1"/>
                </a:solidFill>
                <a:latin typeface="黑体" pitchFamily="2" charset="-122"/>
                <a:ea typeface="黑体" pitchFamily="2" charset="-122"/>
              </a:defRPr>
            </a:lvl6pPr>
            <a:lvl7pPr marL="914400" algn="l" rtl="0" fontAlgn="base">
              <a:spcBef>
                <a:spcPct val="0"/>
              </a:spcBef>
              <a:spcAft>
                <a:spcPct val="0"/>
              </a:spcAft>
              <a:defRPr sz="4000" b="1">
                <a:solidFill>
                  <a:schemeClr val="bg1"/>
                </a:solidFill>
                <a:latin typeface="黑体" pitchFamily="2" charset="-122"/>
                <a:ea typeface="黑体" pitchFamily="2" charset="-122"/>
              </a:defRPr>
            </a:lvl7pPr>
            <a:lvl8pPr marL="1371600" algn="l" rtl="0" fontAlgn="base">
              <a:spcBef>
                <a:spcPct val="0"/>
              </a:spcBef>
              <a:spcAft>
                <a:spcPct val="0"/>
              </a:spcAft>
              <a:defRPr sz="4000" b="1">
                <a:solidFill>
                  <a:schemeClr val="bg1"/>
                </a:solidFill>
                <a:latin typeface="黑体" pitchFamily="2" charset="-122"/>
                <a:ea typeface="黑体" pitchFamily="2" charset="-122"/>
              </a:defRPr>
            </a:lvl8pPr>
            <a:lvl9pPr marL="1828800" algn="l" rtl="0" fontAlgn="base">
              <a:spcBef>
                <a:spcPct val="0"/>
              </a:spcBef>
              <a:spcAft>
                <a:spcPct val="0"/>
              </a:spcAft>
              <a:defRPr sz="4000" b="1">
                <a:solidFill>
                  <a:schemeClr val="bg1"/>
                </a:solidFill>
                <a:latin typeface="黑体" pitchFamily="2" charset="-122"/>
                <a:ea typeface="黑体" pitchFamily="2" charset="-122"/>
              </a:defRPr>
            </a:lvl9pPr>
          </a:lstStyle>
          <a:p>
            <a:pPr eaLnBrk="1" hangingPunct="1"/>
            <a:r>
              <a:rPr kumimoji="0" lang="en-US" altLang="zh-CN" sz="3200" kern="0" dirty="0">
                <a:solidFill>
                  <a:srgbClr val="C00000"/>
                </a:solidFill>
                <a:latin typeface="微软雅黑" panose="020B0503020204020204" pitchFamily="34" charset="-122"/>
                <a:ea typeface="微软雅黑" panose="020B0503020204020204" pitchFamily="34" charset="-122"/>
              </a:rPr>
              <a:t>11.2.4  </a:t>
            </a:r>
            <a:r>
              <a:rPr kumimoji="0" lang="zh-CN" altLang="en-US" sz="3200" kern="0" dirty="0">
                <a:solidFill>
                  <a:srgbClr val="C00000"/>
                </a:solidFill>
                <a:latin typeface="微软雅黑" panose="020B0503020204020204" pitchFamily="34" charset="-122"/>
                <a:ea typeface="微软雅黑" panose="020B0503020204020204" pitchFamily="34" charset="-122"/>
              </a:rPr>
              <a:t>分布式数据库的查询优化</a:t>
            </a:r>
          </a:p>
        </p:txBody>
      </p:sp>
    </p:spTree>
    <p:extLst>
      <p:ext uri="{BB962C8B-B14F-4D97-AF65-F5344CB8AC3E}">
        <p14:creationId xmlns:p14="http://schemas.microsoft.com/office/powerpoint/2010/main" val="3134681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476672"/>
            <a:ext cx="7776542" cy="779587"/>
          </a:xfrm>
        </p:spPr>
        <p:txBody>
          <a:bodyPr>
            <a:noAutofit/>
          </a:body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11.2.4  </a:t>
            </a:r>
            <a:r>
              <a:rPr lang="zh-CN" altLang="en-US" b="1" dirty="0">
                <a:solidFill>
                  <a:srgbClr val="C00000"/>
                </a:solidFill>
                <a:latin typeface="微软雅黑" panose="020B0503020204020204" pitchFamily="34" charset="-122"/>
                <a:ea typeface="微软雅黑" panose="020B0503020204020204" pitchFamily="34" charset="-122"/>
              </a:rPr>
              <a:t>分布式数据库的查询优化</a:t>
            </a:r>
          </a:p>
        </p:txBody>
      </p:sp>
      <p:sp>
        <p:nvSpPr>
          <p:cNvPr id="30723" name="Rectangle 3"/>
          <p:cNvSpPr>
            <a:spLocks noGrp="1" noChangeArrowheads="1"/>
          </p:cNvSpPr>
          <p:nvPr>
            <p:ph sz="quarter" idx="1"/>
          </p:nvPr>
        </p:nvSpPr>
        <p:spPr>
          <a:xfrm>
            <a:off x="481013" y="1772816"/>
            <a:ext cx="7691387" cy="3116982"/>
          </a:xfrm>
        </p:spPr>
        <p:txBody>
          <a:bodyPr/>
          <a:lstStyle/>
          <a:p>
            <a:pPr marL="442913" indent="-442913" eaLnBrk="1" hangingPunct="1">
              <a:lnSpc>
                <a:spcPct val="150000"/>
              </a:lnSpc>
            </a:pPr>
            <a:r>
              <a:rPr lang="zh-CN" altLang="en-US" sz="2800" b="1" dirty="0">
                <a:solidFill>
                  <a:srgbClr val="003399"/>
                </a:solidFill>
                <a:latin typeface="微软雅黑" panose="020B0503020204020204" pitchFamily="34" charset="-122"/>
                <a:ea typeface="微软雅黑" panose="020B0503020204020204" pitchFamily="34" charset="-122"/>
              </a:rPr>
              <a:t>半连接定义</a:t>
            </a:r>
            <a:endParaRPr lang="en-US" altLang="zh-CN" sz="2800" b="1" dirty="0">
              <a:solidFill>
                <a:srgbClr val="003399"/>
              </a:solidFill>
              <a:latin typeface="微软雅黑" panose="020B0503020204020204" pitchFamily="34" charset="-122"/>
              <a:ea typeface="微软雅黑" panose="020B0503020204020204" pitchFamily="34" charset="-122"/>
            </a:endParaRPr>
          </a:p>
          <a:p>
            <a:pPr eaLnBrk="1" hangingPunct="1">
              <a:lnSpc>
                <a:spcPct val="150000"/>
              </a:lnSpc>
            </a:pPr>
            <a:endParaRPr lang="zh-CN" altLang="en-US" b="1" dirty="0">
              <a:solidFill>
                <a:srgbClr val="3333FF"/>
              </a:solidFill>
              <a:latin typeface="微软雅黑" panose="020B0503020204020204" pitchFamily="34" charset="-122"/>
              <a:ea typeface="微软雅黑" panose="020B0503020204020204" pitchFamily="34" charset="-122"/>
            </a:endParaRPr>
          </a:p>
          <a:p>
            <a:pPr eaLnBrk="1" hangingPunct="1">
              <a:lnSpc>
                <a:spcPct val="150000"/>
              </a:lnSpc>
              <a:buFont typeface="Wingdings" pitchFamily="2" charset="2"/>
              <a:buNone/>
            </a:pP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）半连接定义：</a:t>
            </a:r>
            <a:r>
              <a:rPr lang="en-US" altLang="zh-CN" dirty="0">
                <a:solidFill>
                  <a:schemeClr val="tx1"/>
                </a:solidFill>
                <a:latin typeface="微软雅黑" panose="020B0503020204020204" pitchFamily="34" charset="-122"/>
                <a:ea typeface="微软雅黑" panose="020B0503020204020204" pitchFamily="34" charset="-122"/>
              </a:rPr>
              <a:t>R ∝ S </a:t>
            </a:r>
            <a:r>
              <a:rPr lang="zh-CN" altLang="en-US" dirty="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R ∞</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baseline="-25000" dirty="0">
                <a:solidFill>
                  <a:schemeClr val="tx1"/>
                </a:solidFill>
                <a:latin typeface="微软雅黑" panose="020B0503020204020204" pitchFamily="34" charset="-122"/>
                <a:ea typeface="微软雅黑" panose="020B0503020204020204" pitchFamily="34" charset="-122"/>
              </a:rPr>
              <a:t>B</a:t>
            </a:r>
            <a:r>
              <a:rPr lang="en-US" altLang="zh-CN" dirty="0">
                <a:solidFill>
                  <a:schemeClr val="tx1"/>
                </a:solidFill>
                <a:latin typeface="微软雅黑" panose="020B0503020204020204" pitchFamily="34" charset="-122"/>
                <a:ea typeface="微软雅黑" panose="020B0503020204020204" pitchFamily="34" charset="-122"/>
              </a:rPr>
              <a:t>(S)</a:t>
            </a:r>
            <a:r>
              <a:rPr lang="zh-CN" altLang="en-US" dirty="0">
                <a:solidFill>
                  <a:schemeClr val="tx1"/>
                </a:solidFill>
                <a:latin typeface="微软雅黑" panose="020B0503020204020204" pitchFamily="34" charset="-122"/>
                <a:ea typeface="微软雅黑" panose="020B0503020204020204" pitchFamily="34" charset="-122"/>
              </a:rPr>
              <a:t>）</a:t>
            </a:r>
          </a:p>
          <a:p>
            <a:pPr eaLnBrk="1" hangingPunct="1">
              <a:lnSpc>
                <a:spcPct val="150000"/>
              </a:lnSpc>
              <a:buFont typeface="Wingdings" pitchFamily="2" charset="2"/>
              <a:buNone/>
            </a:pPr>
            <a:endParaRPr lang="zh-CN" altLang="en-US" dirty="0">
              <a:solidFill>
                <a:schemeClr val="tx1"/>
              </a:solidFill>
              <a:latin typeface="微软雅黑" panose="020B0503020204020204" pitchFamily="34" charset="-122"/>
              <a:ea typeface="微软雅黑" panose="020B0503020204020204" pitchFamily="34" charset="-122"/>
            </a:endParaRPr>
          </a:p>
          <a:p>
            <a:pPr eaLnBrk="1" hangingPunct="1">
              <a:lnSpc>
                <a:spcPct val="150000"/>
              </a:lnSpc>
              <a:buFont typeface="Wingdings" pitchFamily="2" charset="2"/>
              <a:buNone/>
            </a:pP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R ∞  S</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R ∝ S</a:t>
            </a:r>
            <a:r>
              <a:rPr lang="zh-CN" altLang="en-US" dirty="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S</a:t>
            </a:r>
          </a:p>
        </p:txBody>
      </p:sp>
      <p:sp>
        <p:nvSpPr>
          <p:cNvPr id="30724" name="Text Box 4"/>
          <p:cNvSpPr txBox="1">
            <a:spLocks noChangeArrowheads="1"/>
          </p:cNvSpPr>
          <p:nvPr/>
        </p:nvSpPr>
        <p:spPr bwMode="auto">
          <a:xfrm>
            <a:off x="4717033" y="3409255"/>
            <a:ext cx="719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Font typeface="Wingdings" pitchFamily="2" charset="2"/>
              <a:buChar char="v"/>
              <a:defRPr sz="2800" b="1">
                <a:solidFill>
                  <a:schemeClr val="accent2"/>
                </a:solidFill>
                <a:latin typeface="Verdana" pitchFamily="34"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Tx/>
              <a:buFontTx/>
              <a:buNone/>
            </a:pPr>
            <a:r>
              <a:rPr lang="en-US" altLang="zh-CN" sz="1400" b="0" dirty="0">
                <a:solidFill>
                  <a:schemeClr val="tx1"/>
                </a:solidFill>
                <a:latin typeface="微软雅黑" panose="020B0503020204020204" pitchFamily="34" charset="-122"/>
                <a:ea typeface="微软雅黑" panose="020B0503020204020204" pitchFamily="34" charset="-122"/>
              </a:rPr>
              <a:t>A=B</a:t>
            </a:r>
          </a:p>
        </p:txBody>
      </p:sp>
      <p:sp>
        <p:nvSpPr>
          <p:cNvPr id="30725" name="Text Box 5"/>
          <p:cNvSpPr txBox="1">
            <a:spLocks noChangeArrowheads="1"/>
          </p:cNvSpPr>
          <p:nvPr/>
        </p:nvSpPr>
        <p:spPr bwMode="auto">
          <a:xfrm>
            <a:off x="1560190" y="4417367"/>
            <a:ext cx="6781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Font typeface="Wingdings" pitchFamily="2" charset="2"/>
              <a:buChar char="v"/>
              <a:defRPr sz="2800" b="1">
                <a:solidFill>
                  <a:schemeClr val="accent2"/>
                </a:solidFill>
                <a:latin typeface="Verdana" pitchFamily="34"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Tx/>
              <a:buFontTx/>
              <a:buNone/>
            </a:pPr>
            <a:r>
              <a:rPr lang="en-US" altLang="zh-CN" sz="1400" b="0" dirty="0">
                <a:solidFill>
                  <a:schemeClr val="tx1"/>
                </a:solidFill>
                <a:latin typeface="微软雅黑" panose="020B0503020204020204" pitchFamily="34" charset="-122"/>
                <a:ea typeface="微软雅黑" panose="020B0503020204020204" pitchFamily="34" charset="-122"/>
              </a:rPr>
              <a:t>A=B</a:t>
            </a:r>
          </a:p>
        </p:txBody>
      </p:sp>
      <p:sp>
        <p:nvSpPr>
          <p:cNvPr id="30726" name="Text Box 6"/>
          <p:cNvSpPr txBox="1">
            <a:spLocks noChangeArrowheads="1"/>
          </p:cNvSpPr>
          <p:nvPr/>
        </p:nvSpPr>
        <p:spPr bwMode="auto">
          <a:xfrm>
            <a:off x="3000350" y="4489375"/>
            <a:ext cx="7795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Font typeface="Wingdings" pitchFamily="2" charset="2"/>
              <a:buChar char="v"/>
              <a:defRPr sz="2800" b="1">
                <a:solidFill>
                  <a:schemeClr val="accent2"/>
                </a:solidFill>
                <a:latin typeface="Verdana" pitchFamily="34"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Tx/>
              <a:buFontTx/>
              <a:buNone/>
            </a:pPr>
            <a:r>
              <a:rPr lang="en-US" altLang="zh-CN" sz="1400" b="0" dirty="0">
                <a:solidFill>
                  <a:schemeClr val="tx1"/>
                </a:solidFill>
                <a:latin typeface="微软雅黑" panose="020B0503020204020204" pitchFamily="34" charset="-122"/>
                <a:ea typeface="微软雅黑" panose="020B0503020204020204" pitchFamily="34" charset="-122"/>
              </a:rPr>
              <a:t>A=B</a:t>
            </a:r>
          </a:p>
        </p:txBody>
      </p:sp>
      <p:sp>
        <p:nvSpPr>
          <p:cNvPr id="30727" name="Text Box 7"/>
          <p:cNvSpPr txBox="1">
            <a:spLocks noChangeArrowheads="1"/>
          </p:cNvSpPr>
          <p:nvPr/>
        </p:nvSpPr>
        <p:spPr bwMode="auto">
          <a:xfrm>
            <a:off x="3419872" y="3409255"/>
            <a:ext cx="6985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Font typeface="Wingdings" pitchFamily="2" charset="2"/>
              <a:buChar char="v"/>
              <a:defRPr sz="2800" b="1">
                <a:solidFill>
                  <a:schemeClr val="accent2"/>
                </a:solidFill>
                <a:latin typeface="Verdana" pitchFamily="34"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Tx/>
              <a:buFontTx/>
              <a:buNone/>
            </a:pPr>
            <a:r>
              <a:rPr lang="en-US" altLang="zh-CN" sz="1400" b="0" dirty="0">
                <a:solidFill>
                  <a:schemeClr val="tx1"/>
                </a:solidFill>
                <a:latin typeface="微软雅黑" panose="020B0503020204020204" pitchFamily="34" charset="-122"/>
                <a:ea typeface="微软雅黑" panose="020B0503020204020204" pitchFamily="34" charset="-122"/>
              </a:rPr>
              <a:t>A=B</a:t>
            </a:r>
          </a:p>
        </p:txBody>
      </p:sp>
      <p:sp>
        <p:nvSpPr>
          <p:cNvPr id="30728" name="AutoShape 8"/>
          <p:cNvSpPr>
            <a:spLocks noChangeArrowheads="1"/>
          </p:cNvSpPr>
          <p:nvPr/>
        </p:nvSpPr>
        <p:spPr bwMode="auto">
          <a:xfrm>
            <a:off x="5941392" y="1701751"/>
            <a:ext cx="2159000" cy="719137"/>
          </a:xfrm>
          <a:prstGeom prst="wedgeEllipseCallout">
            <a:avLst>
              <a:gd name="adj1" fmla="val -58363"/>
              <a:gd name="adj2" fmla="val 136658"/>
            </a:avLst>
          </a:prstGeom>
          <a:ln>
            <a:headEnd/>
            <a:tailEnd/>
          </a:ln>
        </p:spPr>
        <p:style>
          <a:lnRef idx="2">
            <a:schemeClr val="accent3"/>
          </a:lnRef>
          <a:fillRef idx="1">
            <a:schemeClr val="lt1"/>
          </a:fillRef>
          <a:effectRef idx="0">
            <a:schemeClr val="accent3"/>
          </a:effectRef>
          <a:fontRef idx="minor">
            <a:schemeClr val="dk1"/>
          </a:fontRef>
        </p:style>
        <p:txBody>
          <a:bodyPr anchor="ctr"/>
          <a:lstStyle>
            <a:lvl1pPr algn="l" eaLnBrk="0" hangingPunct="0">
              <a:spcBef>
                <a:spcPct val="20000"/>
              </a:spcBef>
              <a:buClr>
                <a:schemeClr val="hlink"/>
              </a:buClr>
              <a:buFont typeface="Wingdings" pitchFamily="2" charset="2"/>
              <a:buChar char="v"/>
              <a:defRPr sz="2800" b="1">
                <a:solidFill>
                  <a:schemeClr val="accent2"/>
                </a:solidFill>
                <a:latin typeface="Verdana" pitchFamily="34"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2200" dirty="0">
                <a:solidFill>
                  <a:schemeClr val="tx1"/>
                </a:solidFill>
                <a:latin typeface="微软雅黑" panose="020B0503020204020204" pitchFamily="34" charset="-122"/>
                <a:ea typeface="微软雅黑" panose="020B0503020204020204" pitchFamily="34" charset="-122"/>
              </a:rPr>
              <a:t>数据传输</a:t>
            </a:r>
          </a:p>
        </p:txBody>
      </p:sp>
      <p:sp>
        <p:nvSpPr>
          <p:cNvPr id="30729" name="AutoShape 9"/>
          <p:cNvSpPr>
            <a:spLocks noChangeArrowheads="1"/>
          </p:cNvSpPr>
          <p:nvPr/>
        </p:nvSpPr>
        <p:spPr bwMode="auto">
          <a:xfrm>
            <a:off x="3851920" y="5517232"/>
            <a:ext cx="2159000" cy="574675"/>
          </a:xfrm>
          <a:prstGeom prst="wedgeEllipseCallout">
            <a:avLst>
              <a:gd name="adj1" fmla="val -66565"/>
              <a:gd name="adj2" fmla="val -168064"/>
            </a:avLst>
          </a:prstGeom>
          <a:ln>
            <a:headEnd/>
            <a:tailEnd/>
          </a:ln>
        </p:spPr>
        <p:style>
          <a:lnRef idx="2">
            <a:schemeClr val="accent3"/>
          </a:lnRef>
          <a:fillRef idx="1">
            <a:schemeClr val="lt1"/>
          </a:fillRef>
          <a:effectRef idx="0">
            <a:schemeClr val="accent3"/>
          </a:effectRef>
          <a:fontRef idx="minor">
            <a:schemeClr val="dk1"/>
          </a:fontRef>
        </p:style>
        <p:txBody>
          <a:bodyPr anchor="ctr"/>
          <a:lstStyle>
            <a:lvl1pPr algn="l" eaLnBrk="0" hangingPunct="0">
              <a:spcBef>
                <a:spcPct val="20000"/>
              </a:spcBef>
              <a:buClr>
                <a:schemeClr val="hlink"/>
              </a:buClr>
              <a:buFont typeface="Wingdings" pitchFamily="2" charset="2"/>
              <a:buChar char="v"/>
              <a:defRPr sz="2800" b="1">
                <a:solidFill>
                  <a:schemeClr val="accent2"/>
                </a:solidFill>
                <a:latin typeface="Verdana" pitchFamily="34"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2200">
                <a:solidFill>
                  <a:schemeClr val="tx1"/>
                </a:solidFill>
                <a:latin typeface="微软雅黑" panose="020B0503020204020204" pitchFamily="34" charset="-122"/>
                <a:ea typeface="微软雅黑" panose="020B0503020204020204" pitchFamily="34" charset="-122"/>
              </a:rPr>
              <a:t>数据传输</a:t>
            </a:r>
          </a:p>
        </p:txBody>
      </p:sp>
    </p:spTree>
    <p:extLst>
      <p:ext uri="{BB962C8B-B14F-4D97-AF65-F5344CB8AC3E}">
        <p14:creationId xmlns:p14="http://schemas.microsoft.com/office/powerpoint/2010/main" val="1023830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sz="quarter" idx="1"/>
          </p:nvPr>
        </p:nvSpPr>
        <p:spPr>
          <a:xfrm>
            <a:off x="251520" y="116903"/>
            <a:ext cx="8641084" cy="6552457"/>
          </a:xfrm>
        </p:spPr>
        <p:txBody>
          <a:bodyPr>
            <a:noAutofit/>
          </a:bodyPr>
          <a:lstStyle/>
          <a:p>
            <a:pPr marL="268288" indent="-268288" eaLnBrk="1" hangingPunct="1">
              <a:lnSpc>
                <a:spcPct val="150000"/>
              </a:lnSpc>
              <a:spcBef>
                <a:spcPts val="0"/>
              </a:spcBef>
              <a:buFont typeface="Wingdings" pitchFamily="2" charset="2"/>
              <a:buNone/>
            </a:pPr>
            <a:r>
              <a:rPr lang="zh-CN" altLang="en-US" sz="2800" dirty="0">
                <a:solidFill>
                  <a:srgbClr val="003399"/>
                </a:solidFill>
              </a:rPr>
              <a:t>二、例子</a:t>
            </a:r>
          </a:p>
          <a:p>
            <a:pPr marL="268288" indent="-268288" eaLnBrk="1" hangingPunct="1">
              <a:lnSpc>
                <a:spcPct val="150000"/>
              </a:lnSpc>
              <a:spcBef>
                <a:spcPts val="0"/>
              </a:spcBef>
              <a:buFont typeface="Wingdings" pitchFamily="2" charset="2"/>
              <a:buNone/>
            </a:pPr>
            <a:r>
              <a:rPr lang="zh-CN" altLang="en-US" sz="2000" dirty="0">
                <a:solidFill>
                  <a:srgbClr val="C00000"/>
                </a:solidFill>
              </a:rPr>
              <a:t>（</a:t>
            </a:r>
            <a:r>
              <a:rPr lang="en-US" altLang="zh-CN" sz="2000" dirty="0">
                <a:solidFill>
                  <a:srgbClr val="C00000"/>
                </a:solidFill>
              </a:rPr>
              <a:t>1</a:t>
            </a:r>
            <a:r>
              <a:rPr lang="zh-CN" altLang="en-US" sz="2000" dirty="0">
                <a:solidFill>
                  <a:srgbClr val="C00000"/>
                </a:solidFill>
              </a:rPr>
              <a:t>）</a:t>
            </a:r>
            <a:r>
              <a:rPr lang="en-US" altLang="zh-CN" sz="2000" dirty="0">
                <a:solidFill>
                  <a:srgbClr val="C00000"/>
                </a:solidFill>
              </a:rPr>
              <a:t>A</a:t>
            </a:r>
            <a:r>
              <a:rPr lang="zh-CN" altLang="en-US" sz="2000" dirty="0">
                <a:solidFill>
                  <a:srgbClr val="C00000"/>
                </a:solidFill>
              </a:rPr>
              <a:t>节点：员工（编号，姓名，</a:t>
            </a:r>
            <a:r>
              <a:rPr lang="en-US" altLang="zh-CN" sz="2000" dirty="0">
                <a:solidFill>
                  <a:srgbClr val="C00000"/>
                </a:solidFill>
              </a:rPr>
              <a:t>…</a:t>
            </a:r>
            <a:r>
              <a:rPr lang="zh-CN" altLang="en-US" sz="2000" dirty="0">
                <a:solidFill>
                  <a:srgbClr val="C00000"/>
                </a:solidFill>
              </a:rPr>
              <a:t>，部门编号</a:t>
            </a:r>
            <a:r>
              <a:rPr lang="en-US" altLang="zh-CN" sz="2000" dirty="0">
                <a:solidFill>
                  <a:srgbClr val="C00000"/>
                </a:solidFill>
              </a:rPr>
              <a:t>..</a:t>
            </a:r>
            <a:r>
              <a:rPr lang="zh-CN" altLang="en-US" sz="2000" dirty="0">
                <a:solidFill>
                  <a:srgbClr val="C00000"/>
                </a:solidFill>
              </a:rPr>
              <a:t>）</a:t>
            </a:r>
          </a:p>
          <a:p>
            <a:pPr>
              <a:lnSpc>
                <a:spcPct val="150000"/>
              </a:lnSpc>
              <a:spcBef>
                <a:spcPts val="0"/>
              </a:spcBef>
              <a:buClr>
                <a:schemeClr val="tx1"/>
              </a:buClr>
            </a:pPr>
            <a:r>
              <a:rPr lang="zh-CN" altLang="en-US" sz="2000" b="0" dirty="0">
                <a:solidFill>
                  <a:schemeClr val="tx1"/>
                </a:solidFill>
              </a:rPr>
              <a:t>共</a:t>
            </a:r>
            <a:r>
              <a:rPr lang="en-US" altLang="zh-CN" sz="2000" b="0" dirty="0">
                <a:solidFill>
                  <a:schemeClr val="tx1"/>
                </a:solidFill>
              </a:rPr>
              <a:t>10000</a:t>
            </a:r>
            <a:r>
              <a:rPr lang="zh-CN" altLang="en-US" sz="2000" b="0" dirty="0">
                <a:solidFill>
                  <a:schemeClr val="tx1"/>
                </a:solidFill>
              </a:rPr>
              <a:t>记录，每记录</a:t>
            </a:r>
            <a:r>
              <a:rPr lang="en-US" altLang="zh-CN" sz="2000" b="0" dirty="0">
                <a:solidFill>
                  <a:schemeClr val="tx1"/>
                </a:solidFill>
              </a:rPr>
              <a:t>100</a:t>
            </a:r>
            <a:r>
              <a:rPr lang="zh-CN" altLang="en-US" sz="2000" b="0" dirty="0">
                <a:solidFill>
                  <a:schemeClr val="tx1"/>
                </a:solidFill>
              </a:rPr>
              <a:t>字节，</a:t>
            </a:r>
          </a:p>
          <a:p>
            <a:pPr>
              <a:lnSpc>
                <a:spcPct val="150000"/>
              </a:lnSpc>
              <a:spcBef>
                <a:spcPts val="0"/>
              </a:spcBef>
              <a:buClr>
                <a:schemeClr val="tx1"/>
              </a:buClr>
            </a:pPr>
            <a:r>
              <a:rPr lang="zh-CN" altLang="en-US" sz="2000" b="0" dirty="0">
                <a:solidFill>
                  <a:schemeClr val="tx1"/>
                </a:solidFill>
              </a:rPr>
              <a:t>员工编号（</a:t>
            </a:r>
            <a:r>
              <a:rPr lang="en-US" altLang="zh-CN" sz="2000" b="0" dirty="0">
                <a:solidFill>
                  <a:schemeClr val="tx1"/>
                </a:solidFill>
              </a:rPr>
              <a:t>8</a:t>
            </a:r>
            <a:r>
              <a:rPr lang="zh-CN" altLang="en-US" sz="2000" b="0" dirty="0">
                <a:solidFill>
                  <a:schemeClr val="tx1"/>
                </a:solidFill>
              </a:rPr>
              <a:t>个字节）；姓名（</a:t>
            </a:r>
            <a:r>
              <a:rPr lang="en-US" altLang="zh-CN" sz="2000" b="0" dirty="0">
                <a:solidFill>
                  <a:schemeClr val="tx1"/>
                </a:solidFill>
              </a:rPr>
              <a:t>30</a:t>
            </a:r>
            <a:r>
              <a:rPr lang="zh-CN" altLang="en-US" sz="2000" b="0" dirty="0">
                <a:solidFill>
                  <a:schemeClr val="tx1"/>
                </a:solidFill>
              </a:rPr>
              <a:t>个字节）；部门编号（</a:t>
            </a:r>
            <a:r>
              <a:rPr lang="en-US" altLang="zh-CN" sz="2000" b="0" dirty="0">
                <a:solidFill>
                  <a:schemeClr val="tx1"/>
                </a:solidFill>
              </a:rPr>
              <a:t>4</a:t>
            </a:r>
            <a:r>
              <a:rPr lang="zh-CN" altLang="en-US" sz="2000" b="0" dirty="0">
                <a:solidFill>
                  <a:schemeClr val="tx1"/>
                </a:solidFill>
              </a:rPr>
              <a:t>个字节）</a:t>
            </a:r>
          </a:p>
          <a:p>
            <a:pPr marL="268288" indent="-268288">
              <a:lnSpc>
                <a:spcPct val="150000"/>
              </a:lnSpc>
              <a:spcBef>
                <a:spcPts val="0"/>
              </a:spcBef>
              <a:buNone/>
            </a:pPr>
            <a:r>
              <a:rPr lang="zh-CN" altLang="en-US" sz="2000" dirty="0">
                <a:solidFill>
                  <a:srgbClr val="C00000"/>
                </a:solidFill>
              </a:rPr>
              <a:t>（</a:t>
            </a:r>
            <a:r>
              <a:rPr lang="en-US" altLang="zh-CN" sz="2000" dirty="0">
                <a:solidFill>
                  <a:srgbClr val="C00000"/>
                </a:solidFill>
              </a:rPr>
              <a:t>2</a:t>
            </a:r>
            <a:r>
              <a:rPr lang="zh-CN" altLang="en-US" sz="2000" dirty="0">
                <a:solidFill>
                  <a:srgbClr val="C00000"/>
                </a:solidFill>
              </a:rPr>
              <a:t>）</a:t>
            </a:r>
            <a:r>
              <a:rPr lang="en-US" altLang="zh-CN" sz="2000" dirty="0">
                <a:solidFill>
                  <a:srgbClr val="C00000"/>
                </a:solidFill>
              </a:rPr>
              <a:t>B</a:t>
            </a:r>
            <a:r>
              <a:rPr lang="zh-CN" altLang="en-US" sz="2000" dirty="0">
                <a:solidFill>
                  <a:srgbClr val="C00000"/>
                </a:solidFill>
              </a:rPr>
              <a:t>节点：部门（部门编号，部门名称，主管编号，办公地点</a:t>
            </a:r>
            <a:r>
              <a:rPr lang="en-US" altLang="zh-CN" sz="2000" dirty="0">
                <a:solidFill>
                  <a:srgbClr val="C00000"/>
                </a:solidFill>
              </a:rPr>
              <a:t>…</a:t>
            </a:r>
            <a:r>
              <a:rPr lang="zh-CN" altLang="en-US" sz="2000" dirty="0">
                <a:solidFill>
                  <a:srgbClr val="C00000"/>
                </a:solidFill>
              </a:rPr>
              <a:t>）</a:t>
            </a:r>
          </a:p>
          <a:p>
            <a:pPr>
              <a:lnSpc>
                <a:spcPct val="150000"/>
              </a:lnSpc>
              <a:spcBef>
                <a:spcPts val="0"/>
              </a:spcBef>
              <a:buClr>
                <a:schemeClr val="tx1"/>
              </a:buClr>
            </a:pPr>
            <a:r>
              <a:rPr lang="zh-CN" altLang="en-US" sz="2000" b="0" dirty="0">
                <a:solidFill>
                  <a:schemeClr val="tx1"/>
                </a:solidFill>
              </a:rPr>
              <a:t>共</a:t>
            </a:r>
            <a:r>
              <a:rPr lang="en-US" altLang="zh-CN" sz="2000" b="0" dirty="0">
                <a:solidFill>
                  <a:schemeClr val="tx1"/>
                </a:solidFill>
              </a:rPr>
              <a:t>100</a:t>
            </a:r>
            <a:r>
              <a:rPr lang="zh-CN" altLang="en-US" sz="2000" b="0" dirty="0">
                <a:solidFill>
                  <a:schemeClr val="tx1"/>
                </a:solidFill>
              </a:rPr>
              <a:t>记录，每记录</a:t>
            </a:r>
            <a:r>
              <a:rPr lang="en-US" altLang="zh-CN" sz="2000" b="0" dirty="0">
                <a:solidFill>
                  <a:schemeClr val="tx1"/>
                </a:solidFill>
              </a:rPr>
              <a:t>35</a:t>
            </a:r>
            <a:r>
              <a:rPr lang="zh-CN" altLang="en-US" sz="2000" b="0" dirty="0">
                <a:solidFill>
                  <a:schemeClr val="tx1"/>
                </a:solidFill>
              </a:rPr>
              <a:t>字节，</a:t>
            </a:r>
          </a:p>
          <a:p>
            <a:pPr>
              <a:lnSpc>
                <a:spcPct val="150000"/>
              </a:lnSpc>
              <a:spcBef>
                <a:spcPts val="0"/>
              </a:spcBef>
              <a:buClr>
                <a:schemeClr val="tx1"/>
              </a:buClr>
            </a:pPr>
            <a:r>
              <a:rPr lang="zh-CN" altLang="en-US" sz="2000" b="0" dirty="0">
                <a:solidFill>
                  <a:schemeClr val="tx1"/>
                </a:solidFill>
              </a:rPr>
              <a:t>部门编号（</a:t>
            </a:r>
            <a:r>
              <a:rPr lang="en-US" altLang="zh-CN" sz="2000" b="0" dirty="0">
                <a:solidFill>
                  <a:schemeClr val="tx1"/>
                </a:solidFill>
              </a:rPr>
              <a:t>4</a:t>
            </a:r>
            <a:r>
              <a:rPr lang="zh-CN" altLang="en-US" sz="2000" b="0" dirty="0">
                <a:solidFill>
                  <a:schemeClr val="tx1"/>
                </a:solidFill>
              </a:rPr>
              <a:t>个字节）；部门名称（</a:t>
            </a:r>
            <a:r>
              <a:rPr lang="en-US" altLang="zh-CN" sz="2000" b="0" dirty="0">
                <a:solidFill>
                  <a:schemeClr val="tx1"/>
                </a:solidFill>
              </a:rPr>
              <a:t>10</a:t>
            </a:r>
            <a:r>
              <a:rPr lang="zh-CN" altLang="en-US" sz="2000" b="0" dirty="0">
                <a:solidFill>
                  <a:schemeClr val="tx1"/>
                </a:solidFill>
              </a:rPr>
              <a:t>个字节）主管编号（</a:t>
            </a:r>
            <a:r>
              <a:rPr lang="en-US" altLang="zh-CN" sz="2000" b="0" dirty="0">
                <a:solidFill>
                  <a:schemeClr val="tx1"/>
                </a:solidFill>
              </a:rPr>
              <a:t>9</a:t>
            </a:r>
            <a:r>
              <a:rPr lang="zh-CN" altLang="en-US" sz="2000" b="0" dirty="0">
                <a:solidFill>
                  <a:schemeClr val="tx1"/>
                </a:solidFill>
              </a:rPr>
              <a:t>个字节）</a:t>
            </a:r>
          </a:p>
          <a:p>
            <a:pPr marL="268288" indent="-268288" eaLnBrk="1" hangingPunct="1">
              <a:lnSpc>
                <a:spcPct val="150000"/>
              </a:lnSpc>
              <a:spcBef>
                <a:spcPts val="0"/>
              </a:spcBef>
              <a:buFont typeface="Wingdings" pitchFamily="2" charset="2"/>
              <a:buNone/>
            </a:pPr>
            <a:r>
              <a:rPr lang="zh-CN" altLang="en-US" sz="2000" dirty="0">
                <a:solidFill>
                  <a:srgbClr val="C00000"/>
                </a:solidFill>
              </a:rPr>
              <a:t>（</a:t>
            </a:r>
            <a:r>
              <a:rPr lang="en-US" altLang="zh-CN" sz="2000" dirty="0">
                <a:solidFill>
                  <a:srgbClr val="C00000"/>
                </a:solidFill>
              </a:rPr>
              <a:t>3</a:t>
            </a:r>
            <a:r>
              <a:rPr lang="zh-CN" altLang="en-US" sz="2000" dirty="0">
                <a:solidFill>
                  <a:srgbClr val="C00000"/>
                </a:solidFill>
              </a:rPr>
              <a:t>）</a:t>
            </a:r>
            <a:r>
              <a:rPr lang="en-US" altLang="zh-CN" sz="2000" dirty="0">
                <a:solidFill>
                  <a:srgbClr val="C00000"/>
                </a:solidFill>
              </a:rPr>
              <a:t>B</a:t>
            </a:r>
            <a:r>
              <a:rPr lang="zh-CN" altLang="en-US" sz="2000" dirty="0">
                <a:solidFill>
                  <a:srgbClr val="C00000"/>
                </a:solidFill>
              </a:rPr>
              <a:t>节点：查询研发部门员工信息（共</a:t>
            </a:r>
            <a:r>
              <a:rPr lang="en-US" altLang="zh-CN" sz="2000" dirty="0">
                <a:solidFill>
                  <a:srgbClr val="C00000"/>
                </a:solidFill>
              </a:rPr>
              <a:t>20</a:t>
            </a:r>
            <a:r>
              <a:rPr lang="zh-CN" altLang="en-US" sz="2000" dirty="0">
                <a:solidFill>
                  <a:srgbClr val="C00000"/>
                </a:solidFill>
              </a:rPr>
              <a:t>人）及其办公地点</a:t>
            </a:r>
          </a:p>
          <a:p>
            <a:pPr>
              <a:lnSpc>
                <a:spcPct val="150000"/>
              </a:lnSpc>
              <a:spcBef>
                <a:spcPts val="0"/>
              </a:spcBef>
              <a:buClr>
                <a:schemeClr val="tx1"/>
              </a:buClr>
            </a:pPr>
            <a:r>
              <a:rPr lang="zh-CN" altLang="en-US" sz="2000" dirty="0">
                <a:solidFill>
                  <a:srgbClr val="003399"/>
                </a:solidFill>
              </a:rPr>
              <a:t>方案一：员工表传至</a:t>
            </a:r>
            <a:r>
              <a:rPr lang="en-US" altLang="zh-CN" sz="2000" dirty="0">
                <a:solidFill>
                  <a:srgbClr val="003399"/>
                </a:solidFill>
              </a:rPr>
              <a:t>B</a:t>
            </a:r>
            <a:r>
              <a:rPr lang="zh-CN" altLang="en-US" sz="2000" dirty="0">
                <a:solidFill>
                  <a:srgbClr val="003399"/>
                </a:solidFill>
              </a:rPr>
              <a:t>节点（</a:t>
            </a:r>
            <a:r>
              <a:rPr lang="en-US" altLang="zh-CN" sz="2000" dirty="0">
                <a:solidFill>
                  <a:srgbClr val="003399"/>
                </a:solidFill>
              </a:rPr>
              <a:t>1000M</a:t>
            </a:r>
            <a:r>
              <a:rPr lang="zh-CN" altLang="en-US" sz="2000" dirty="0">
                <a:solidFill>
                  <a:srgbClr val="003399"/>
                </a:solidFill>
              </a:rPr>
              <a:t>），在</a:t>
            </a:r>
            <a:r>
              <a:rPr lang="en-US" altLang="zh-CN" sz="2000" dirty="0">
                <a:solidFill>
                  <a:srgbClr val="003399"/>
                </a:solidFill>
              </a:rPr>
              <a:t>B</a:t>
            </a:r>
            <a:r>
              <a:rPr lang="zh-CN" altLang="en-US" sz="2000" dirty="0">
                <a:solidFill>
                  <a:srgbClr val="003399"/>
                </a:solidFill>
              </a:rPr>
              <a:t>点连接</a:t>
            </a:r>
          </a:p>
          <a:p>
            <a:pPr>
              <a:lnSpc>
                <a:spcPct val="150000"/>
              </a:lnSpc>
              <a:spcBef>
                <a:spcPts val="0"/>
              </a:spcBef>
              <a:buClr>
                <a:schemeClr val="tx1"/>
              </a:buClr>
            </a:pPr>
            <a:r>
              <a:rPr lang="zh-CN" altLang="en-US" sz="2000" dirty="0">
                <a:solidFill>
                  <a:srgbClr val="003399"/>
                </a:solidFill>
              </a:rPr>
              <a:t>方案二：</a:t>
            </a:r>
            <a:endParaRPr lang="en-US" altLang="zh-CN" sz="2000" dirty="0">
              <a:solidFill>
                <a:srgbClr val="003399"/>
              </a:solidFill>
            </a:endParaRPr>
          </a:p>
          <a:p>
            <a:pPr marL="639763" lvl="1" indent="-285750">
              <a:lnSpc>
                <a:spcPct val="150000"/>
              </a:lnSpc>
              <a:spcBef>
                <a:spcPts val="0"/>
              </a:spcBef>
              <a:buClr>
                <a:schemeClr val="tx1"/>
              </a:buClr>
            </a:pPr>
            <a:r>
              <a:rPr lang="zh-CN" altLang="en-US" sz="2000" dirty="0">
                <a:solidFill>
                  <a:srgbClr val="003399"/>
                </a:solidFill>
              </a:rPr>
              <a:t>∏</a:t>
            </a:r>
            <a:r>
              <a:rPr lang="zh-CN" altLang="en-US" sz="2000" baseline="-25000" dirty="0">
                <a:solidFill>
                  <a:srgbClr val="003399"/>
                </a:solidFill>
              </a:rPr>
              <a:t>部门编号，部门编号</a:t>
            </a:r>
            <a:r>
              <a:rPr lang="en-US" altLang="zh-CN" sz="2000" dirty="0">
                <a:solidFill>
                  <a:srgbClr val="003399"/>
                </a:solidFill>
              </a:rPr>
              <a:t>(</a:t>
            </a:r>
            <a:r>
              <a:rPr lang="zh-CN" altLang="en-US" sz="2000" dirty="0">
                <a:solidFill>
                  <a:srgbClr val="003399"/>
                </a:solidFill>
              </a:rPr>
              <a:t>部门</a:t>
            </a:r>
            <a:r>
              <a:rPr lang="en-US" altLang="zh-CN" sz="2000" dirty="0">
                <a:solidFill>
                  <a:srgbClr val="003399"/>
                </a:solidFill>
              </a:rPr>
              <a:t>)</a:t>
            </a:r>
            <a:r>
              <a:rPr lang="zh-CN" altLang="en-US" sz="2000" dirty="0">
                <a:solidFill>
                  <a:srgbClr val="003399"/>
                </a:solidFill>
              </a:rPr>
              <a:t>传至</a:t>
            </a:r>
            <a:r>
              <a:rPr lang="en-US" altLang="zh-CN" sz="2000" dirty="0">
                <a:solidFill>
                  <a:srgbClr val="003399"/>
                </a:solidFill>
              </a:rPr>
              <a:t>A</a:t>
            </a:r>
            <a:r>
              <a:rPr lang="zh-CN" altLang="en-US" sz="2000" dirty="0">
                <a:solidFill>
                  <a:srgbClr val="003399"/>
                </a:solidFill>
              </a:rPr>
              <a:t>节点（</a:t>
            </a:r>
            <a:r>
              <a:rPr lang="en-US" altLang="zh-CN" sz="2000" dirty="0">
                <a:solidFill>
                  <a:srgbClr val="003399"/>
                </a:solidFill>
              </a:rPr>
              <a:t>1.4KB</a:t>
            </a:r>
            <a:r>
              <a:rPr lang="zh-CN" altLang="en-US" sz="2000" dirty="0">
                <a:solidFill>
                  <a:srgbClr val="003399"/>
                </a:solidFill>
              </a:rPr>
              <a:t>），</a:t>
            </a:r>
            <a:endParaRPr lang="en-US" altLang="zh-CN" sz="2000" dirty="0">
              <a:solidFill>
                <a:srgbClr val="003399"/>
              </a:solidFill>
            </a:endParaRPr>
          </a:p>
          <a:p>
            <a:pPr marL="639763" lvl="1" indent="-285750">
              <a:lnSpc>
                <a:spcPct val="150000"/>
              </a:lnSpc>
              <a:spcBef>
                <a:spcPts val="0"/>
              </a:spcBef>
              <a:buClr>
                <a:schemeClr val="tx1"/>
              </a:buClr>
            </a:pPr>
            <a:r>
              <a:rPr lang="zh-CN" altLang="en-US" sz="2000" dirty="0">
                <a:solidFill>
                  <a:srgbClr val="003399"/>
                </a:solidFill>
              </a:rPr>
              <a:t>在</a:t>
            </a:r>
            <a:r>
              <a:rPr lang="en-US" altLang="zh-CN" sz="2000" dirty="0">
                <a:solidFill>
                  <a:srgbClr val="003399"/>
                </a:solidFill>
              </a:rPr>
              <a:t>A</a:t>
            </a:r>
            <a:r>
              <a:rPr lang="zh-CN" altLang="en-US" sz="2000" dirty="0">
                <a:solidFill>
                  <a:srgbClr val="003399"/>
                </a:solidFill>
              </a:rPr>
              <a:t>点连接，产生</a:t>
            </a:r>
            <a:r>
              <a:rPr lang="en-US" altLang="zh-CN" sz="2000" dirty="0">
                <a:solidFill>
                  <a:srgbClr val="003399"/>
                </a:solidFill>
              </a:rPr>
              <a:t>20</a:t>
            </a:r>
            <a:r>
              <a:rPr lang="zh-CN" altLang="en-US" sz="2000" dirty="0">
                <a:solidFill>
                  <a:srgbClr val="003399"/>
                </a:solidFill>
              </a:rPr>
              <a:t>个研发部门的员工信息传至</a:t>
            </a:r>
            <a:r>
              <a:rPr lang="en-US" altLang="zh-CN" sz="2000" dirty="0">
                <a:solidFill>
                  <a:srgbClr val="003399"/>
                </a:solidFill>
              </a:rPr>
              <a:t>B</a:t>
            </a:r>
            <a:r>
              <a:rPr lang="zh-CN" altLang="en-US" sz="2000" dirty="0">
                <a:solidFill>
                  <a:srgbClr val="003399"/>
                </a:solidFill>
              </a:rPr>
              <a:t>节点（</a:t>
            </a:r>
            <a:r>
              <a:rPr lang="en-US" altLang="zh-CN" sz="2000" dirty="0">
                <a:solidFill>
                  <a:srgbClr val="003399"/>
                </a:solidFill>
              </a:rPr>
              <a:t>2KB</a:t>
            </a:r>
            <a:r>
              <a:rPr lang="zh-CN" altLang="en-US" sz="2000" dirty="0">
                <a:solidFill>
                  <a:srgbClr val="003399"/>
                </a:solidFill>
              </a:rPr>
              <a:t>）</a:t>
            </a:r>
            <a:endParaRPr lang="en-US" altLang="zh-CN" sz="2000" dirty="0">
              <a:solidFill>
                <a:srgbClr val="003399"/>
              </a:solidFill>
            </a:endParaRPr>
          </a:p>
          <a:p>
            <a:pPr marL="639763" lvl="1" indent="-285750">
              <a:lnSpc>
                <a:spcPct val="150000"/>
              </a:lnSpc>
              <a:spcBef>
                <a:spcPts val="0"/>
              </a:spcBef>
              <a:buClr>
                <a:schemeClr val="tx1"/>
              </a:buClr>
            </a:pPr>
            <a:r>
              <a:rPr lang="zh-CN" altLang="en-US" sz="2000" dirty="0">
                <a:solidFill>
                  <a:srgbClr val="003399"/>
                </a:solidFill>
              </a:rPr>
              <a:t>在</a:t>
            </a:r>
            <a:r>
              <a:rPr lang="en-US" altLang="zh-CN" sz="2000" dirty="0">
                <a:solidFill>
                  <a:srgbClr val="003399"/>
                </a:solidFill>
              </a:rPr>
              <a:t>B</a:t>
            </a:r>
            <a:r>
              <a:rPr lang="zh-CN" altLang="en-US" sz="2000" dirty="0">
                <a:solidFill>
                  <a:srgbClr val="003399"/>
                </a:solidFill>
              </a:rPr>
              <a:t>点检索这</a:t>
            </a:r>
            <a:r>
              <a:rPr lang="en-US" altLang="zh-CN" sz="2000" dirty="0">
                <a:solidFill>
                  <a:srgbClr val="003399"/>
                </a:solidFill>
              </a:rPr>
              <a:t>20</a:t>
            </a:r>
            <a:r>
              <a:rPr lang="zh-CN" altLang="en-US" sz="2000" dirty="0">
                <a:solidFill>
                  <a:srgbClr val="003399"/>
                </a:solidFill>
              </a:rPr>
              <a:t>个人的员工信息及其办公地点</a:t>
            </a:r>
            <a:endParaRPr lang="zh-CN" altLang="en-US" sz="2000" dirty="0">
              <a:solidFill>
                <a:srgbClr val="3333FF"/>
              </a:solidFill>
            </a:endParaRPr>
          </a:p>
        </p:txBody>
      </p:sp>
    </p:spTree>
    <p:extLst>
      <p:ext uri="{BB962C8B-B14F-4D97-AF65-F5344CB8AC3E}">
        <p14:creationId xmlns:p14="http://schemas.microsoft.com/office/powerpoint/2010/main" val="17284729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1520" y="489173"/>
            <a:ext cx="8496300" cy="563563"/>
          </a:xfrm>
        </p:spPr>
        <p:txBody>
          <a:bodyPr>
            <a:noAutofit/>
          </a:body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11.2.4  </a:t>
            </a:r>
            <a:r>
              <a:rPr lang="zh-CN" altLang="en-US" b="1" dirty="0">
                <a:solidFill>
                  <a:srgbClr val="C00000"/>
                </a:solidFill>
                <a:latin typeface="微软雅黑" panose="020B0503020204020204" pitchFamily="34" charset="-122"/>
                <a:ea typeface="微软雅黑" panose="020B0503020204020204" pitchFamily="34" charset="-122"/>
              </a:rPr>
              <a:t>分布式数据库的查询优化</a:t>
            </a:r>
          </a:p>
        </p:txBody>
      </p:sp>
      <p:sp>
        <p:nvSpPr>
          <p:cNvPr id="30730" name="矩形 2"/>
          <p:cNvSpPr>
            <a:spLocks noChangeArrowheads="1"/>
          </p:cNvSpPr>
          <p:nvPr/>
        </p:nvSpPr>
        <p:spPr bwMode="auto">
          <a:xfrm>
            <a:off x="395536" y="1124744"/>
            <a:ext cx="7776864"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Arial" charset="0"/>
                <a:ea typeface="宋体" pitchFamily="2" charset="-122"/>
              </a:defRPr>
            </a:lvl1pPr>
            <a:lvl2pPr eaLnBrk="0" hangingPunct="0">
              <a:defRPr kumimoji="1" sz="2800">
                <a:solidFill>
                  <a:schemeClr val="tx1"/>
                </a:solidFill>
                <a:latin typeface="Arial" charset="0"/>
                <a:ea typeface="宋体" pitchFamily="2" charset="-122"/>
              </a:defRPr>
            </a:lvl2pPr>
            <a:lvl3pPr marL="1143000" indent="-228600" eaLnBrk="0" hangingPunct="0">
              <a:defRPr kumimoji="1" sz="2800">
                <a:solidFill>
                  <a:schemeClr val="tx1"/>
                </a:solidFill>
                <a:latin typeface="Arial" charset="0"/>
                <a:ea typeface="宋体" pitchFamily="2" charset="-122"/>
              </a:defRPr>
            </a:lvl3pPr>
            <a:lvl4pPr marL="1600200" indent="-228600" eaLnBrk="0" hangingPunct="0">
              <a:defRPr kumimoji="1" sz="2800">
                <a:solidFill>
                  <a:schemeClr val="tx1"/>
                </a:solidFill>
                <a:latin typeface="Arial" charset="0"/>
                <a:ea typeface="宋体" pitchFamily="2" charset="-122"/>
              </a:defRPr>
            </a:lvl4pPr>
            <a:lvl5pPr marL="2057400" indent="-228600" eaLnBrk="0" hangingPunct="0">
              <a:defRPr kumimoji="1" sz="2800">
                <a:solidFill>
                  <a:schemeClr val="tx1"/>
                </a:solidFill>
                <a:latin typeface="Arial" charset="0"/>
                <a:ea typeface="宋体" pitchFamily="2" charset="-122"/>
              </a:defRPr>
            </a:lvl5pPr>
            <a:lvl6pPr marL="2514600" indent="-228600" algn="ctr" eaLnBrk="0" fontAlgn="base" hangingPunct="0">
              <a:spcBef>
                <a:spcPct val="0"/>
              </a:spcBef>
              <a:spcAft>
                <a:spcPct val="0"/>
              </a:spcAft>
              <a:defRPr kumimoji="1" sz="2800">
                <a:solidFill>
                  <a:schemeClr val="tx1"/>
                </a:solidFill>
                <a:latin typeface="Arial" charset="0"/>
                <a:ea typeface="宋体" pitchFamily="2" charset="-122"/>
              </a:defRPr>
            </a:lvl6pPr>
            <a:lvl7pPr marL="2971800" indent="-228600" algn="ctr" eaLnBrk="0" fontAlgn="base" hangingPunct="0">
              <a:spcBef>
                <a:spcPct val="0"/>
              </a:spcBef>
              <a:spcAft>
                <a:spcPct val="0"/>
              </a:spcAft>
              <a:defRPr kumimoji="1" sz="2800">
                <a:solidFill>
                  <a:schemeClr val="tx1"/>
                </a:solidFill>
                <a:latin typeface="Arial" charset="0"/>
                <a:ea typeface="宋体" pitchFamily="2" charset="-122"/>
              </a:defRPr>
            </a:lvl7pPr>
            <a:lvl8pPr marL="3429000" indent="-228600" algn="ctr" eaLnBrk="0" fontAlgn="base" hangingPunct="0">
              <a:spcBef>
                <a:spcPct val="0"/>
              </a:spcBef>
              <a:spcAft>
                <a:spcPct val="0"/>
              </a:spcAft>
              <a:defRPr kumimoji="1" sz="2800">
                <a:solidFill>
                  <a:schemeClr val="tx1"/>
                </a:solidFill>
                <a:latin typeface="Arial" charset="0"/>
                <a:ea typeface="宋体" pitchFamily="2" charset="-122"/>
              </a:defRPr>
            </a:lvl8pPr>
            <a:lvl9pPr marL="3886200" indent="-228600" algn="ctr" eaLnBrk="0" fontAlgn="base" hangingPunct="0">
              <a:spcBef>
                <a:spcPct val="0"/>
              </a:spcBef>
              <a:spcAft>
                <a:spcPct val="0"/>
              </a:spcAft>
              <a:defRPr kumimoji="1" sz="2800">
                <a:solidFill>
                  <a:schemeClr val="tx1"/>
                </a:solidFill>
                <a:latin typeface="Arial" charset="0"/>
                <a:ea typeface="宋体" pitchFamily="2" charset="-122"/>
              </a:defRPr>
            </a:lvl9pPr>
          </a:lstStyle>
          <a:p>
            <a:pPr algn="l" eaLnBrk="1" hangingPunct="1">
              <a:lnSpc>
                <a:spcPct val="150000"/>
              </a:lnSpc>
              <a:buFont typeface="Wingdings" pitchFamily="2" charset="2"/>
              <a:buNone/>
            </a:pPr>
            <a:r>
              <a:rPr lang="zh-CN" altLang="en-US" b="1" dirty="0">
                <a:solidFill>
                  <a:srgbClr val="003399"/>
                </a:solidFill>
                <a:latin typeface="微软雅黑" panose="020B0503020204020204" pitchFamily="34" charset="-122"/>
                <a:ea typeface="微软雅黑" panose="020B0503020204020204" pitchFamily="34" charset="-122"/>
              </a:rPr>
              <a:t>三、分布式查询</a:t>
            </a:r>
            <a:endParaRPr lang="en-US" altLang="zh-CN" b="1" dirty="0">
              <a:solidFill>
                <a:srgbClr val="003399"/>
              </a:solidFill>
              <a:latin typeface="微软雅黑" panose="020B0503020204020204" pitchFamily="34" charset="-122"/>
              <a:ea typeface="微软雅黑" panose="020B0503020204020204" pitchFamily="34" charset="-122"/>
            </a:endParaRPr>
          </a:p>
          <a:p>
            <a:pPr algn="l" eaLnBrk="1" hangingPunct="1">
              <a:lnSpc>
                <a:spcPct val="150000"/>
              </a:lnSpc>
              <a:buFont typeface="Wingdings" pitchFamily="2" charset="2"/>
              <a:buNone/>
            </a:pPr>
            <a:r>
              <a:rPr lang="en-US" altLang="zh-CN" sz="2400" b="1" dirty="0">
                <a:solidFill>
                  <a:srgbClr val="008000"/>
                </a:solidFill>
                <a:latin typeface="微软雅黑" panose="020B0503020204020204" pitchFamily="34" charset="-122"/>
                <a:ea typeface="微软雅黑" panose="020B0503020204020204" pitchFamily="34" charset="-122"/>
              </a:rPr>
              <a:t>1</a:t>
            </a:r>
            <a:r>
              <a:rPr lang="zh-CN" altLang="en-US" sz="2400" b="1" dirty="0">
                <a:solidFill>
                  <a:srgbClr val="008000"/>
                </a:solidFill>
                <a:latin typeface="微软雅黑" panose="020B0503020204020204" pitchFamily="34" charset="-122"/>
                <a:ea typeface="微软雅黑" panose="020B0503020204020204" pitchFamily="34" charset="-122"/>
              </a:rPr>
              <a:t>、查询分类</a:t>
            </a:r>
            <a:endParaRPr lang="en-US" altLang="zh-CN" sz="2400" b="1" dirty="0">
              <a:solidFill>
                <a:srgbClr val="008000"/>
              </a:solidFill>
              <a:latin typeface="微软雅黑" panose="020B0503020204020204" pitchFamily="34" charset="-122"/>
              <a:ea typeface="微软雅黑" panose="020B0503020204020204" pitchFamily="34" charset="-122"/>
            </a:endParaRPr>
          </a:p>
          <a:p>
            <a:pPr marL="342900" indent="-342900" algn="l" eaLnBrk="1" hangingPunct="1">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局部查询、远程查询：优化方法同集中式数据库</a:t>
            </a:r>
            <a:endParaRPr lang="en-US" altLang="zh-CN" sz="2400" b="1" dirty="0">
              <a:latin typeface="微软雅黑" panose="020B0503020204020204" pitchFamily="34" charset="-122"/>
              <a:ea typeface="微软雅黑" panose="020B0503020204020204" pitchFamily="34" charset="-122"/>
            </a:endParaRPr>
          </a:p>
          <a:p>
            <a:pPr marL="342900" indent="-342900" algn="l" eaLnBrk="1" hangingPunct="1">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全局查询：考虑数据分布特性</a:t>
            </a:r>
          </a:p>
          <a:p>
            <a:pPr algn="l" eaLnBrk="1" hangingPunct="1">
              <a:lnSpc>
                <a:spcPct val="150000"/>
              </a:lnSpc>
              <a:buFont typeface="Wingdings" pitchFamily="2" charset="2"/>
              <a:buNone/>
            </a:pPr>
            <a:r>
              <a:rPr lang="en-US" altLang="zh-CN" sz="2400" b="1" dirty="0">
                <a:solidFill>
                  <a:srgbClr val="008000"/>
                </a:solidFill>
                <a:latin typeface="微软雅黑" panose="020B0503020204020204" pitchFamily="34" charset="-122"/>
                <a:ea typeface="微软雅黑" panose="020B0503020204020204" pitchFamily="34" charset="-122"/>
              </a:rPr>
              <a:t>2</a:t>
            </a:r>
            <a:r>
              <a:rPr lang="zh-CN" altLang="en-US" sz="2400" b="1" dirty="0">
                <a:solidFill>
                  <a:srgbClr val="008000"/>
                </a:solidFill>
                <a:latin typeface="微软雅黑" panose="020B0503020204020204" pitchFamily="34" charset="-122"/>
                <a:ea typeface="微软雅黑" panose="020B0503020204020204" pitchFamily="34" charset="-122"/>
              </a:rPr>
              <a:t>、全局查询步骤</a:t>
            </a:r>
          </a:p>
          <a:p>
            <a:pPr marL="342900" indent="-342900" eaLnBrk="1" hangingPunct="1">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查询分解：合理选择片断副本；</a:t>
            </a:r>
          </a:p>
          <a:p>
            <a:pPr marL="342900" indent="-342900" eaLnBrk="1" hangingPunct="1">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确定操作执行次序；</a:t>
            </a:r>
          </a:p>
          <a:p>
            <a:pPr marL="342900" indent="-342900" eaLnBrk="1" hangingPunct="1">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确定执行方法：索引、排序、半连接等</a:t>
            </a:r>
          </a:p>
          <a:p>
            <a:pPr algn="l" eaLnBrk="1" hangingPunct="1">
              <a:lnSpc>
                <a:spcPct val="150000"/>
              </a:lnSpc>
              <a:buFont typeface="Wingdings" pitchFamily="2" charset="2"/>
              <a:buNone/>
            </a:pPr>
            <a:r>
              <a:rPr lang="en-US" altLang="zh-CN" sz="2400" b="1" dirty="0">
                <a:solidFill>
                  <a:srgbClr val="008000"/>
                </a:solidFill>
                <a:latin typeface="微软雅黑" panose="020B0503020204020204" pitchFamily="34" charset="-122"/>
                <a:ea typeface="微软雅黑" panose="020B0503020204020204" pitchFamily="34" charset="-122"/>
              </a:rPr>
              <a:t>3</a:t>
            </a:r>
            <a:r>
              <a:rPr lang="zh-CN" altLang="en-US" sz="2400" b="1" dirty="0">
                <a:solidFill>
                  <a:srgbClr val="008000"/>
                </a:solidFill>
                <a:latin typeface="微软雅黑" panose="020B0503020204020204" pitchFamily="34" charset="-122"/>
                <a:ea typeface="微软雅黑" panose="020B0503020204020204" pitchFamily="34" charset="-122"/>
              </a:rPr>
              <a:t>、查询代价：</a:t>
            </a:r>
            <a:r>
              <a:rPr lang="en-US" altLang="zh-CN" sz="2400" b="1" dirty="0">
                <a:latin typeface="微软雅黑" panose="020B0503020204020204" pitchFamily="34" charset="-122"/>
                <a:ea typeface="微软雅黑" panose="020B0503020204020204" pitchFamily="34" charset="-122"/>
              </a:rPr>
              <a:t>I/O</a:t>
            </a:r>
            <a:r>
              <a:rPr lang="zh-CN" altLang="en-US" sz="2400" b="1" dirty="0">
                <a:latin typeface="微软雅黑" panose="020B0503020204020204" pitchFamily="34" charset="-122"/>
                <a:ea typeface="微软雅黑" panose="020B0503020204020204" pitchFamily="34" charset="-122"/>
              </a:rPr>
              <a:t>代价＋</a:t>
            </a:r>
            <a:r>
              <a:rPr lang="en-US" altLang="zh-CN" sz="2400" b="1" dirty="0">
                <a:latin typeface="微软雅黑" panose="020B0503020204020204" pitchFamily="34" charset="-122"/>
                <a:ea typeface="微软雅黑" panose="020B0503020204020204" pitchFamily="34" charset="-122"/>
              </a:rPr>
              <a:t>CPU</a:t>
            </a:r>
            <a:r>
              <a:rPr lang="zh-CN" altLang="en-US" sz="2400" b="1" dirty="0">
                <a:latin typeface="微软雅黑" panose="020B0503020204020204" pitchFamily="34" charset="-122"/>
                <a:ea typeface="微软雅黑" panose="020B0503020204020204" pitchFamily="34" charset="-122"/>
              </a:rPr>
              <a:t>代价＋</a:t>
            </a:r>
            <a:r>
              <a:rPr lang="zh-CN" altLang="en-US" sz="2400" b="1" dirty="0">
                <a:solidFill>
                  <a:srgbClr val="F50909"/>
                </a:solidFill>
                <a:latin typeface="微软雅黑" panose="020B0503020204020204" pitchFamily="34" charset="-122"/>
                <a:ea typeface="微软雅黑" panose="020B0503020204020204" pitchFamily="34" charset="-122"/>
              </a:rPr>
              <a:t>通讯代价</a:t>
            </a:r>
          </a:p>
        </p:txBody>
      </p:sp>
    </p:spTree>
    <p:extLst>
      <p:ext uri="{BB962C8B-B14F-4D97-AF65-F5344CB8AC3E}">
        <p14:creationId xmlns:p14="http://schemas.microsoft.com/office/powerpoint/2010/main" val="875856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a:xfrm>
            <a:off x="251520" y="485800"/>
            <a:ext cx="8147248" cy="1143000"/>
          </a:xfrm>
        </p:spPr>
        <p:txBody>
          <a:bodyPr/>
          <a:lstStyle/>
          <a:p>
            <a:pPr eaLnBrk="1" hangingPunct="1"/>
            <a:r>
              <a:rPr lang="en-US" altLang="zh-CN" dirty="0"/>
              <a:t>11.2.5  </a:t>
            </a:r>
            <a:r>
              <a:rPr lang="zh-CN" altLang="en-US" dirty="0"/>
              <a:t>分布式数据库特点小结</a:t>
            </a:r>
          </a:p>
        </p:txBody>
      </p:sp>
      <p:sp>
        <p:nvSpPr>
          <p:cNvPr id="38915" name="Rectangle 3"/>
          <p:cNvSpPr>
            <a:spLocks noGrp="1" noChangeArrowheads="1"/>
          </p:cNvSpPr>
          <p:nvPr>
            <p:ph sz="quarter" idx="1"/>
          </p:nvPr>
        </p:nvSpPr>
        <p:spPr>
          <a:xfrm>
            <a:off x="323529" y="1988840"/>
            <a:ext cx="4392488" cy="4495800"/>
          </a:xfrm>
        </p:spPr>
        <p:txBody>
          <a:bodyPr/>
          <a:lstStyle/>
          <a:p>
            <a:pPr marL="609600" indent="-609600" eaLnBrk="1" hangingPunct="1">
              <a:lnSpc>
                <a:spcPct val="120000"/>
              </a:lnSpc>
              <a:buFont typeface="Wingdings" pitchFamily="2" charset="2"/>
              <a:buNone/>
            </a:pPr>
            <a:r>
              <a:rPr lang="zh-CN" altLang="en-US" sz="2400" b="1" dirty="0"/>
              <a:t>优点：</a:t>
            </a:r>
          </a:p>
          <a:p>
            <a:pPr marL="354013" indent="-354013" eaLnBrk="1" hangingPunct="1">
              <a:lnSpc>
                <a:spcPct val="120000"/>
              </a:lnSpc>
              <a:buFont typeface="Wingdings" pitchFamily="2" charset="2"/>
              <a:buAutoNum type="arabicPeriod"/>
            </a:pPr>
            <a:r>
              <a:rPr lang="zh-CN" altLang="en-US" sz="2400" b="1" dirty="0"/>
              <a:t>反映了组织结构</a:t>
            </a:r>
          </a:p>
          <a:p>
            <a:pPr marL="354013" indent="-354013" eaLnBrk="1" hangingPunct="1">
              <a:lnSpc>
                <a:spcPct val="120000"/>
              </a:lnSpc>
              <a:buFont typeface="Wingdings" pitchFamily="2" charset="2"/>
              <a:buAutoNum type="arabicPeriod"/>
            </a:pPr>
            <a:r>
              <a:rPr lang="zh-CN" altLang="en-US" sz="2400" b="1" dirty="0"/>
              <a:t>改进了共享性和本地自主性</a:t>
            </a:r>
          </a:p>
          <a:p>
            <a:pPr marL="354013" indent="-354013" eaLnBrk="1" hangingPunct="1">
              <a:lnSpc>
                <a:spcPct val="120000"/>
              </a:lnSpc>
              <a:buFont typeface="Wingdings" pitchFamily="2" charset="2"/>
              <a:buAutoNum type="arabicPeriod"/>
            </a:pPr>
            <a:r>
              <a:rPr lang="zh-CN" altLang="en-US" sz="2400" b="1" dirty="0"/>
              <a:t>改进了可用性、可靠性</a:t>
            </a:r>
          </a:p>
          <a:p>
            <a:pPr marL="354013" indent="-354013" eaLnBrk="1" hangingPunct="1">
              <a:lnSpc>
                <a:spcPct val="120000"/>
              </a:lnSpc>
              <a:buFont typeface="Wingdings" pitchFamily="2" charset="2"/>
              <a:buAutoNum type="arabicPeriod"/>
            </a:pPr>
            <a:r>
              <a:rPr lang="zh-CN" altLang="en-US" sz="2400" b="1" dirty="0"/>
              <a:t>改进了数据访问性能</a:t>
            </a:r>
          </a:p>
          <a:p>
            <a:pPr marL="354013" indent="-354013" eaLnBrk="1" hangingPunct="1">
              <a:lnSpc>
                <a:spcPct val="120000"/>
              </a:lnSpc>
              <a:buFont typeface="Wingdings" pitchFamily="2" charset="2"/>
              <a:buAutoNum type="arabicPeriod"/>
            </a:pPr>
            <a:r>
              <a:rPr lang="zh-CN" altLang="en-US" sz="2400" b="1" dirty="0"/>
              <a:t>节约成本</a:t>
            </a:r>
          </a:p>
          <a:p>
            <a:pPr marL="354013" indent="-354013" eaLnBrk="1" hangingPunct="1">
              <a:lnSpc>
                <a:spcPct val="120000"/>
              </a:lnSpc>
              <a:buFont typeface="Wingdings" pitchFamily="2" charset="2"/>
              <a:buAutoNum type="arabicPeriod"/>
            </a:pPr>
            <a:r>
              <a:rPr lang="zh-CN" altLang="en-US" sz="2400" b="1" dirty="0"/>
              <a:t>模块化增长</a:t>
            </a:r>
          </a:p>
        </p:txBody>
      </p:sp>
      <p:sp>
        <p:nvSpPr>
          <p:cNvPr id="2" name="日期占位符 1"/>
          <p:cNvSpPr>
            <a:spLocks noGrp="1"/>
          </p:cNvSpPr>
          <p:nvPr>
            <p:ph type="dt" sz="half" idx="4294967295"/>
          </p:nvPr>
        </p:nvSpPr>
        <p:spPr>
          <a:xfrm>
            <a:off x="184056" y="6429328"/>
            <a:ext cx="1219592" cy="384048"/>
          </a:xfrm>
          <a:prstGeom prst="rect">
            <a:avLst/>
          </a:prstGeom>
        </p:spPr>
        <p:txBody>
          <a:bodyPr/>
          <a:lstStyle/>
          <a:p>
            <a:pPr>
              <a:defRPr/>
            </a:pPr>
            <a:fld id="{BE16A331-9B53-4EBE-B222-8DFEA18547FC}" type="datetime10">
              <a:rPr lang="zh-CN" altLang="en-US" smtClean="0"/>
              <a:t>10:01</a:t>
            </a:fld>
            <a:endParaRPr lang="en-US" altLang="zh-CN"/>
          </a:p>
        </p:txBody>
      </p:sp>
      <p:sp>
        <p:nvSpPr>
          <p:cNvPr id="5" name="Rectangle 3"/>
          <p:cNvSpPr txBox="1">
            <a:spLocks noChangeArrowheads="1"/>
          </p:cNvSpPr>
          <p:nvPr/>
        </p:nvSpPr>
        <p:spPr>
          <a:xfrm>
            <a:off x="5076056" y="1988840"/>
            <a:ext cx="3733800" cy="3803104"/>
          </a:xfrm>
          <a:prstGeom prst="rect">
            <a:avLst/>
          </a:prstGeom>
        </p:spPr>
        <p:txBody>
          <a:bodyPr vert="horz">
            <a:normAutofit/>
          </a:bodyPr>
          <a:lstStyle>
            <a:lvl1pPr marL="274320" indent="-274320" algn="l" rtl="0" eaLnBrk="1" latinLnBrk="0" hangingPunct="1">
              <a:lnSpc>
                <a:spcPct val="130000"/>
              </a:lnSpc>
              <a:spcBef>
                <a:spcPts val="0"/>
              </a:spcBef>
              <a:buClr>
                <a:schemeClr val="accent1"/>
              </a:buClr>
              <a:buSzPct val="70000"/>
              <a:buFont typeface="Wingdings"/>
              <a:buChar char=""/>
              <a:defRPr kumimoji="0" sz="2400" b="1" kern="1200">
                <a:solidFill>
                  <a:srgbClr val="008000"/>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lnSpc>
                <a:spcPct val="130000"/>
              </a:lnSpc>
              <a:spcBef>
                <a:spcPts val="0"/>
              </a:spcBef>
              <a:buClr>
                <a:schemeClr val="accent1"/>
              </a:buClr>
              <a:buSzPct val="8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lnSpc>
                <a:spcPct val="130000"/>
              </a:lnSpc>
              <a:spcBef>
                <a:spcPts val="0"/>
              </a:spcBef>
              <a:buClr>
                <a:schemeClr val="accent1">
                  <a:shade val="75000"/>
                </a:schemeClr>
              </a:buClr>
              <a:buSzPct val="60000"/>
              <a:buFont typeface="Wingdings" panose="05000000000000000000" pitchFamily="2" charset="2"/>
              <a:buChar char="ü"/>
              <a:defRPr kumimoji="0" sz="22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lnSpc>
                <a:spcPct val="150000"/>
              </a:lnSpc>
              <a:spcBef>
                <a:spcPct val="20000"/>
              </a:spcBef>
              <a:buClr>
                <a:schemeClr val="accent1">
                  <a:tint val="60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lnSpc>
                <a:spcPct val="150000"/>
              </a:lnSpc>
              <a:spcBef>
                <a:spcPct val="20000"/>
              </a:spcBef>
              <a:buClr>
                <a:schemeClr val="accent2">
                  <a:tint val="60000"/>
                </a:schemeClr>
              </a:buClr>
              <a:buSzPct val="68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609600" indent="-609600" fontAlgn="auto">
              <a:lnSpc>
                <a:spcPct val="120000"/>
              </a:lnSpc>
              <a:spcAft>
                <a:spcPts val="0"/>
              </a:spcAft>
              <a:buFont typeface="Wingdings" pitchFamily="2" charset="2"/>
              <a:buNone/>
            </a:pPr>
            <a:r>
              <a:rPr lang="zh-CN" altLang="en-US" dirty="0"/>
              <a:t>缺点：</a:t>
            </a:r>
          </a:p>
          <a:p>
            <a:pPr marL="354013" indent="-354013" fontAlgn="auto">
              <a:lnSpc>
                <a:spcPct val="120000"/>
              </a:lnSpc>
              <a:spcAft>
                <a:spcPts val="0"/>
              </a:spcAft>
              <a:buFont typeface="Wingdings" pitchFamily="2" charset="2"/>
              <a:buAutoNum type="arabicPeriod"/>
            </a:pPr>
            <a:r>
              <a:rPr lang="zh-CN" altLang="en-US" dirty="0"/>
              <a:t>复杂性高</a:t>
            </a:r>
          </a:p>
          <a:p>
            <a:pPr marL="354013" indent="-354013" fontAlgn="auto">
              <a:lnSpc>
                <a:spcPct val="120000"/>
              </a:lnSpc>
              <a:spcAft>
                <a:spcPts val="0"/>
              </a:spcAft>
              <a:buFont typeface="Wingdings" pitchFamily="2" charset="2"/>
              <a:buAutoNum type="arabicPeriod"/>
            </a:pPr>
            <a:r>
              <a:rPr lang="zh-CN" altLang="en-US" dirty="0"/>
              <a:t>成本高</a:t>
            </a:r>
          </a:p>
          <a:p>
            <a:pPr marL="354013" indent="-354013" fontAlgn="auto">
              <a:lnSpc>
                <a:spcPct val="120000"/>
              </a:lnSpc>
              <a:spcAft>
                <a:spcPts val="0"/>
              </a:spcAft>
              <a:buFont typeface="Wingdings" pitchFamily="2" charset="2"/>
              <a:buAutoNum type="arabicPeriod"/>
            </a:pPr>
            <a:r>
              <a:rPr lang="zh-CN" altLang="en-US" dirty="0"/>
              <a:t>安全性低</a:t>
            </a:r>
          </a:p>
          <a:p>
            <a:pPr marL="354013" indent="-354013" fontAlgn="auto">
              <a:lnSpc>
                <a:spcPct val="120000"/>
              </a:lnSpc>
              <a:spcAft>
                <a:spcPts val="0"/>
              </a:spcAft>
              <a:buFont typeface="Wingdings" pitchFamily="2" charset="2"/>
              <a:buAutoNum type="arabicPeriod"/>
            </a:pPr>
            <a:r>
              <a:rPr lang="zh-CN" altLang="en-US" dirty="0"/>
              <a:t>更难控制的完整性</a:t>
            </a:r>
          </a:p>
          <a:p>
            <a:pPr marL="354013" indent="-354013" fontAlgn="auto">
              <a:lnSpc>
                <a:spcPct val="120000"/>
              </a:lnSpc>
              <a:spcAft>
                <a:spcPts val="0"/>
              </a:spcAft>
              <a:buFont typeface="Wingdings" pitchFamily="2" charset="2"/>
              <a:buAutoNum type="arabicPeriod"/>
            </a:pPr>
            <a:r>
              <a:rPr lang="zh-CN" altLang="en-US" dirty="0"/>
              <a:t>缺乏标准</a:t>
            </a:r>
          </a:p>
          <a:p>
            <a:pPr marL="354013" indent="-354013" fontAlgn="auto">
              <a:lnSpc>
                <a:spcPct val="120000"/>
              </a:lnSpc>
              <a:spcAft>
                <a:spcPts val="0"/>
              </a:spcAft>
              <a:buFont typeface="Wingdings" pitchFamily="2" charset="2"/>
              <a:buAutoNum type="arabicPeriod"/>
            </a:pPr>
            <a:r>
              <a:rPr lang="zh-CN" altLang="en-US" dirty="0"/>
              <a:t>缺乏经验</a:t>
            </a:r>
          </a:p>
          <a:p>
            <a:pPr marL="354013" indent="-354013" fontAlgn="auto">
              <a:lnSpc>
                <a:spcPct val="120000"/>
              </a:lnSpc>
              <a:spcAft>
                <a:spcPts val="0"/>
              </a:spcAft>
              <a:buFont typeface="Wingdings" pitchFamily="2" charset="2"/>
              <a:buAutoNum type="arabicPeriod"/>
            </a:pPr>
            <a:r>
              <a:rPr lang="zh-CN" altLang="en-US" dirty="0"/>
              <a:t>数据库设计更加复杂</a:t>
            </a:r>
          </a:p>
        </p:txBody>
      </p:sp>
    </p:spTree>
    <p:extLst>
      <p:ext uri="{BB962C8B-B14F-4D97-AF65-F5344CB8AC3E}">
        <p14:creationId xmlns:p14="http://schemas.microsoft.com/office/powerpoint/2010/main" val="238854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136848" y="701675"/>
            <a:ext cx="7467600" cy="1143000"/>
          </a:xfrm>
        </p:spPr>
        <p:txBody>
          <a:bodyPr/>
          <a:lstStyle/>
          <a:p>
            <a:pPr eaLnBrk="1" hangingPunct="1">
              <a:defRPr/>
            </a:pPr>
            <a:r>
              <a:rPr lang="zh-CN" altLang="en-US" sz="3600" dirty="0"/>
              <a:t>二、数据模型的发展</a:t>
            </a:r>
          </a:p>
        </p:txBody>
      </p:sp>
      <p:sp>
        <p:nvSpPr>
          <p:cNvPr id="539651" name="Rectangle 3"/>
          <p:cNvSpPr>
            <a:spLocks noGrp="1" noChangeArrowheads="1"/>
          </p:cNvSpPr>
          <p:nvPr>
            <p:ph type="body" idx="1"/>
          </p:nvPr>
        </p:nvSpPr>
        <p:spPr>
          <a:xfrm>
            <a:off x="1259632" y="2060848"/>
            <a:ext cx="6336704" cy="3240360"/>
          </a:xfrm>
        </p:spPr>
        <p:txBody>
          <a:bodyPr/>
          <a:lstStyle/>
          <a:p>
            <a:pPr marL="452628" indent="-342900" eaLnBrk="1" hangingPunct="1">
              <a:lnSpc>
                <a:spcPct val="150000"/>
              </a:lnSpc>
              <a:defRPr/>
            </a:pPr>
            <a:r>
              <a:rPr lang="zh-CN" altLang="en-US" sz="2800" dirty="0">
                <a:solidFill>
                  <a:srgbClr val="0000CC"/>
                </a:solidFill>
              </a:rPr>
              <a:t>面向对象的数据建模</a:t>
            </a:r>
            <a:endParaRPr lang="en-US" altLang="zh-CN" sz="2800" dirty="0">
              <a:solidFill>
                <a:srgbClr val="0000CC"/>
              </a:solidFill>
            </a:endParaRPr>
          </a:p>
          <a:p>
            <a:pPr marL="452628" indent="-342900" eaLnBrk="1" hangingPunct="1">
              <a:lnSpc>
                <a:spcPct val="150000"/>
              </a:lnSpc>
              <a:defRPr/>
            </a:pPr>
            <a:r>
              <a:rPr lang="en-US" altLang="zh-CN" sz="2800" dirty="0">
                <a:solidFill>
                  <a:srgbClr val="0000CC"/>
                </a:solidFill>
              </a:rPr>
              <a:t>XML</a:t>
            </a:r>
            <a:r>
              <a:rPr lang="zh-CN" altLang="en-US" sz="2800" dirty="0">
                <a:solidFill>
                  <a:srgbClr val="0000CC"/>
                </a:solidFill>
              </a:rPr>
              <a:t>数据模型</a:t>
            </a:r>
            <a:endParaRPr lang="en-US" altLang="zh-CN" sz="2800" dirty="0">
              <a:solidFill>
                <a:srgbClr val="0000CC"/>
              </a:solidFill>
            </a:endParaRPr>
          </a:p>
          <a:p>
            <a:pPr marL="452628" indent="-342900" eaLnBrk="1" hangingPunct="1">
              <a:lnSpc>
                <a:spcPct val="150000"/>
              </a:lnSpc>
              <a:defRPr/>
            </a:pPr>
            <a:r>
              <a:rPr lang="en-US" altLang="zh-CN" sz="2800" dirty="0">
                <a:solidFill>
                  <a:srgbClr val="0000CC"/>
                </a:solidFill>
              </a:rPr>
              <a:t>RDF</a:t>
            </a:r>
            <a:r>
              <a:rPr lang="zh-CN" altLang="en-US" sz="2800" dirty="0">
                <a:solidFill>
                  <a:srgbClr val="0000CC"/>
                </a:solidFill>
              </a:rPr>
              <a:t>数据模型</a:t>
            </a:r>
            <a:endParaRPr lang="en-US" altLang="zh-CN" sz="2800" dirty="0">
              <a:solidFill>
                <a:srgbClr val="0000CC"/>
              </a:solidFill>
            </a:endParaRPr>
          </a:p>
          <a:p>
            <a:pPr marL="452628" indent="-342900" eaLnBrk="1" hangingPunct="1">
              <a:lnSpc>
                <a:spcPct val="150000"/>
              </a:lnSpc>
              <a:defRPr/>
            </a:pPr>
            <a:r>
              <a:rPr lang="zh-CN" altLang="en-US" sz="2800" dirty="0">
                <a:solidFill>
                  <a:srgbClr val="0000CC"/>
                </a:solidFill>
              </a:rPr>
              <a:t>各类</a:t>
            </a:r>
            <a:r>
              <a:rPr lang="en-US" altLang="zh-CN" sz="2800" dirty="0" err="1">
                <a:solidFill>
                  <a:srgbClr val="0000CC"/>
                </a:solidFill>
              </a:rPr>
              <a:t>NoSql</a:t>
            </a:r>
            <a:r>
              <a:rPr lang="zh-CN" altLang="en-US" sz="2800" dirty="0">
                <a:solidFill>
                  <a:srgbClr val="0000CC"/>
                </a:solidFill>
              </a:rPr>
              <a:t>模型</a:t>
            </a:r>
            <a:endParaRPr lang="en-US" altLang="zh-CN" sz="2800" dirty="0">
              <a:solidFill>
                <a:srgbClr val="0000CC"/>
              </a:solidFill>
            </a:endParaRPr>
          </a:p>
          <a:p>
            <a:pPr marL="109728" indent="0" eaLnBrk="1" hangingPunct="1">
              <a:lnSpc>
                <a:spcPct val="150000"/>
              </a:lnSpc>
              <a:buFont typeface="Wingdings" pitchFamily="2" charset="2"/>
              <a:buNone/>
              <a:defRPr/>
            </a:pPr>
            <a:endParaRPr lang="zh-CN" altLang="en-US" sz="2800" dirty="0">
              <a:solidFill>
                <a:srgbClr val="0000CC"/>
              </a:solidFill>
            </a:endParaRPr>
          </a:p>
          <a:p>
            <a:pPr marL="0" indent="0" eaLnBrk="1" hangingPunct="1">
              <a:lnSpc>
                <a:spcPct val="150000"/>
              </a:lnSpc>
              <a:buFont typeface="Wingdings" pitchFamily="2" charset="2"/>
              <a:buNone/>
              <a:defRPr/>
            </a:pPr>
            <a:endParaRPr lang="en-US" altLang="zh-CN" sz="2800" dirty="0">
              <a:solidFill>
                <a:srgbClr val="0000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395536" y="188640"/>
            <a:ext cx="7467600" cy="936104"/>
          </a:xfrm>
        </p:spPr>
        <p:txBody>
          <a:bodyPr>
            <a:normAutofit/>
          </a:bodyPr>
          <a:lstStyle/>
          <a:p>
            <a:pPr eaLnBrk="1" hangingPunct="1">
              <a:defRPr/>
            </a:pPr>
            <a:r>
              <a:rPr lang="zh-CN" altLang="en-US" dirty="0"/>
              <a:t>二、数据模型的发展</a:t>
            </a:r>
          </a:p>
        </p:txBody>
      </p:sp>
      <p:sp>
        <p:nvSpPr>
          <p:cNvPr id="720899" name="Rectangle 3"/>
          <p:cNvSpPr>
            <a:spLocks noGrp="1" noChangeArrowheads="1"/>
          </p:cNvSpPr>
          <p:nvPr>
            <p:ph type="body" idx="1"/>
          </p:nvPr>
        </p:nvSpPr>
        <p:spPr>
          <a:xfrm>
            <a:off x="457200" y="1124744"/>
            <a:ext cx="8362950" cy="5400600"/>
          </a:xfrm>
        </p:spPr>
        <p:txBody>
          <a:bodyPr/>
          <a:lstStyle/>
          <a:p>
            <a:pPr marL="0" indent="0" eaLnBrk="1" hangingPunct="1">
              <a:lnSpc>
                <a:spcPct val="150000"/>
              </a:lnSpc>
              <a:buNone/>
              <a:defRPr/>
            </a:pPr>
            <a:r>
              <a:rPr lang="en-US" altLang="zh-CN" sz="2800" dirty="0">
                <a:solidFill>
                  <a:srgbClr val="0000CC"/>
                </a:solidFill>
              </a:rPr>
              <a:t>1</a:t>
            </a:r>
            <a:r>
              <a:rPr lang="zh-CN" altLang="en-US" sz="2800" dirty="0">
                <a:solidFill>
                  <a:srgbClr val="0000CC"/>
                </a:solidFill>
              </a:rPr>
              <a:t>、面向对象的数据模型</a:t>
            </a:r>
            <a:endParaRPr lang="en-US" altLang="zh-CN" sz="2800" dirty="0">
              <a:solidFill>
                <a:srgbClr val="0000CC"/>
              </a:solidFill>
            </a:endParaRPr>
          </a:p>
          <a:p>
            <a:pPr marL="0" indent="0" eaLnBrk="1" hangingPunct="1">
              <a:lnSpc>
                <a:spcPct val="150000"/>
              </a:lnSpc>
              <a:buFont typeface="Wingdings" pitchFamily="2" charset="2"/>
              <a:buNone/>
              <a:defRPr/>
            </a:pPr>
            <a:r>
              <a:rPr lang="en-US" altLang="zh-CN" dirty="0">
                <a:solidFill>
                  <a:schemeClr val="tx1"/>
                </a:solidFill>
              </a:rPr>
              <a:t>(1) </a:t>
            </a:r>
            <a:r>
              <a:rPr lang="zh-CN" altLang="en-US" dirty="0">
                <a:solidFill>
                  <a:schemeClr val="tx1"/>
                </a:solidFill>
              </a:rPr>
              <a:t>三种研究路线</a:t>
            </a:r>
            <a:endParaRPr lang="en-US" altLang="zh-CN" dirty="0">
              <a:solidFill>
                <a:schemeClr val="tx1"/>
              </a:solidFill>
            </a:endParaRPr>
          </a:p>
          <a:p>
            <a:pPr eaLnBrk="1" hangingPunct="1">
              <a:lnSpc>
                <a:spcPct val="150000"/>
              </a:lnSpc>
              <a:defRPr/>
            </a:pPr>
            <a:r>
              <a:rPr lang="zh-CN" altLang="en-US" sz="2200" dirty="0">
                <a:solidFill>
                  <a:srgbClr val="006600"/>
                </a:solidFill>
              </a:rPr>
              <a:t>以</a:t>
            </a:r>
            <a:r>
              <a:rPr lang="en-US" altLang="zh-CN" sz="2200" dirty="0">
                <a:solidFill>
                  <a:srgbClr val="006600"/>
                </a:solidFill>
              </a:rPr>
              <a:t>OO</a:t>
            </a:r>
            <a:r>
              <a:rPr lang="zh-CN" altLang="en-US" sz="2200" dirty="0">
                <a:solidFill>
                  <a:srgbClr val="006600"/>
                </a:solidFill>
              </a:rPr>
              <a:t>编程语言为基础，研究持久的程序设计语言，实现数据持久化，支持</a:t>
            </a:r>
            <a:r>
              <a:rPr lang="en-US" altLang="zh-CN" sz="2200" dirty="0">
                <a:solidFill>
                  <a:srgbClr val="006600"/>
                </a:solidFill>
              </a:rPr>
              <a:t>OO</a:t>
            </a:r>
            <a:r>
              <a:rPr lang="zh-CN" altLang="en-US" sz="2200" dirty="0">
                <a:solidFill>
                  <a:srgbClr val="006600"/>
                </a:solidFill>
              </a:rPr>
              <a:t>数据模型。</a:t>
            </a:r>
          </a:p>
          <a:p>
            <a:pPr marL="273050" lvl="1" eaLnBrk="1" hangingPunct="1">
              <a:lnSpc>
                <a:spcPct val="150000"/>
              </a:lnSpc>
              <a:spcBef>
                <a:spcPts val="600"/>
              </a:spcBef>
              <a:buSzPct val="70000"/>
              <a:buFont typeface="Wingdings" pitchFamily="2" charset="2"/>
              <a:buChar char=""/>
              <a:defRPr/>
            </a:pPr>
            <a:r>
              <a:rPr lang="zh-CN" altLang="en-US" sz="2200" b="1" dirty="0"/>
              <a:t>建立新的面向对象数据库系统</a:t>
            </a:r>
            <a:r>
              <a:rPr lang="en-US" altLang="zh-CN" sz="2200" b="1" dirty="0"/>
              <a:t>OODBS</a:t>
            </a:r>
            <a:r>
              <a:rPr lang="zh-CN" altLang="en-US" sz="2200" b="1" dirty="0"/>
              <a:t>，支持</a:t>
            </a:r>
            <a:r>
              <a:rPr lang="en-US" altLang="zh-CN" sz="2200" b="1" dirty="0"/>
              <a:t>OO</a:t>
            </a:r>
            <a:r>
              <a:rPr lang="zh-CN" altLang="en-US" sz="2200" b="1" dirty="0"/>
              <a:t>数据模型。</a:t>
            </a:r>
            <a:endParaRPr lang="en-US" altLang="zh-CN" sz="2200" b="1" dirty="0"/>
          </a:p>
          <a:p>
            <a:pPr marL="649288" lvl="2" indent="-376238" eaLnBrk="1" hangingPunct="1">
              <a:lnSpc>
                <a:spcPct val="150000"/>
              </a:lnSpc>
              <a:spcBef>
                <a:spcPts val="600"/>
              </a:spcBef>
              <a:buSzPct val="70000"/>
              <a:buFont typeface="Wingdings" pitchFamily="2" charset="2"/>
              <a:buChar char="ü"/>
              <a:defRPr/>
            </a:pPr>
            <a:r>
              <a:rPr lang="zh-CN" altLang="en-US" sz="2200" b="1" dirty="0"/>
              <a:t>偏于复杂，且企业面临升级压力</a:t>
            </a:r>
            <a:endParaRPr lang="en-US" altLang="zh-CN" sz="2200" b="1" dirty="0"/>
          </a:p>
          <a:p>
            <a:pPr marL="649288" lvl="2" indent="-376238" eaLnBrk="1" hangingPunct="1">
              <a:lnSpc>
                <a:spcPct val="150000"/>
              </a:lnSpc>
              <a:spcBef>
                <a:spcPts val="600"/>
              </a:spcBef>
              <a:buSzPct val="70000"/>
              <a:buFont typeface="Wingdings" pitchFamily="2" charset="2"/>
              <a:buChar char="ü"/>
              <a:defRPr/>
            </a:pPr>
            <a:r>
              <a:rPr lang="zh-CN" altLang="en-US" sz="2200" b="1" dirty="0"/>
              <a:t>试图取代关系模型，但没有获得市场成功</a:t>
            </a:r>
            <a:endParaRPr lang="en-US" altLang="zh-CN" sz="2200" b="1" dirty="0"/>
          </a:p>
          <a:p>
            <a:pPr marL="273050" lvl="1" eaLnBrk="1" hangingPunct="1">
              <a:lnSpc>
                <a:spcPct val="150000"/>
              </a:lnSpc>
              <a:spcBef>
                <a:spcPts val="600"/>
              </a:spcBef>
              <a:buSzPct val="70000"/>
              <a:buFont typeface="Wingdings" pitchFamily="2" charset="2"/>
              <a:buChar char=""/>
              <a:defRPr/>
            </a:pPr>
            <a:r>
              <a:rPr lang="zh-CN" altLang="en-US" sz="2200" b="1" dirty="0"/>
              <a:t>以关系数据库和</a:t>
            </a:r>
            <a:r>
              <a:rPr lang="en-US" altLang="zh-CN" sz="2200" b="1" dirty="0"/>
              <a:t>SQL</a:t>
            </a:r>
            <a:r>
              <a:rPr lang="zh-CN" altLang="en-US" sz="2200" b="1" dirty="0"/>
              <a:t>为基础，把面向对象技术融入关系数据库系统，实现</a:t>
            </a:r>
            <a:r>
              <a:rPr lang="en-US" altLang="zh-CN" sz="2200" b="1" dirty="0"/>
              <a:t>ORDBS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57200" y="418654"/>
            <a:ext cx="7467600" cy="850106"/>
          </a:xfrm>
        </p:spPr>
        <p:txBody>
          <a:bodyPr>
            <a:normAutofit/>
          </a:bodyPr>
          <a:lstStyle/>
          <a:p>
            <a:pPr eaLnBrk="1" hangingPunct="1">
              <a:defRPr/>
            </a:pPr>
            <a:r>
              <a:rPr lang="en-US" altLang="zh-CN" dirty="0">
                <a:solidFill>
                  <a:srgbClr val="0000CC"/>
                </a:solidFill>
              </a:rPr>
              <a:t>1</a:t>
            </a:r>
            <a:r>
              <a:rPr lang="zh-CN" altLang="en-US" dirty="0">
                <a:solidFill>
                  <a:srgbClr val="0000CC"/>
                </a:solidFill>
              </a:rPr>
              <a:t>、面向对象的数据模型</a:t>
            </a:r>
            <a:endParaRPr lang="zh-CN" altLang="en-US" dirty="0"/>
          </a:p>
        </p:txBody>
      </p:sp>
      <p:sp>
        <p:nvSpPr>
          <p:cNvPr id="20483" name="Rectangle 3"/>
          <p:cNvSpPr>
            <a:spLocks noGrp="1" noChangeArrowheads="1"/>
          </p:cNvSpPr>
          <p:nvPr>
            <p:ph type="body" idx="1"/>
          </p:nvPr>
        </p:nvSpPr>
        <p:spPr>
          <a:xfrm>
            <a:off x="323528" y="1382341"/>
            <a:ext cx="7488238" cy="1398587"/>
          </a:xfrm>
        </p:spPr>
        <p:txBody>
          <a:bodyPr/>
          <a:lstStyle/>
          <a:p>
            <a:pPr marL="0" indent="0" eaLnBrk="1" hangingPunct="1">
              <a:lnSpc>
                <a:spcPct val="150000"/>
              </a:lnSpc>
              <a:buFont typeface="Wingdings" pitchFamily="2" charset="2"/>
              <a:buNone/>
            </a:pPr>
            <a:r>
              <a:rPr lang="zh-CN" altLang="en-US" dirty="0">
                <a:solidFill>
                  <a:schemeClr val="tx1"/>
                </a:solidFill>
              </a:rPr>
              <a:t>（</a:t>
            </a:r>
            <a:r>
              <a:rPr lang="en-US" altLang="zh-CN" dirty="0">
                <a:solidFill>
                  <a:schemeClr val="tx1"/>
                </a:solidFill>
              </a:rPr>
              <a:t>2</a:t>
            </a:r>
            <a:r>
              <a:rPr lang="zh-CN" altLang="en-US" dirty="0">
                <a:solidFill>
                  <a:schemeClr val="tx1"/>
                </a:solidFill>
              </a:rPr>
              <a:t>）关系模型与</a:t>
            </a:r>
            <a:r>
              <a:rPr lang="en-US" altLang="zh-CN" dirty="0">
                <a:solidFill>
                  <a:schemeClr val="tx1"/>
                </a:solidFill>
              </a:rPr>
              <a:t>OO</a:t>
            </a:r>
            <a:r>
              <a:rPr lang="zh-CN" altLang="en-US" dirty="0">
                <a:solidFill>
                  <a:schemeClr val="tx1"/>
                </a:solidFill>
              </a:rPr>
              <a:t>模型的比较</a:t>
            </a:r>
          </a:p>
          <a:p>
            <a:pPr marL="0" indent="0" eaLnBrk="1" hangingPunct="1">
              <a:lnSpc>
                <a:spcPct val="150000"/>
              </a:lnSpc>
              <a:buFont typeface="Wingdings" pitchFamily="2" charset="2"/>
              <a:buNone/>
            </a:pPr>
            <a:endParaRPr lang="en-US" altLang="zh-CN" dirty="0"/>
          </a:p>
        </p:txBody>
      </p:sp>
      <p:graphicFrame>
        <p:nvGraphicFramePr>
          <p:cNvPr id="5" name="Group 269"/>
          <p:cNvGraphicFramePr>
            <a:graphicFrameLocks noGrp="1"/>
          </p:cNvGraphicFramePr>
          <p:nvPr>
            <p:extLst>
              <p:ext uri="{D42A27DB-BD31-4B8C-83A1-F6EECF244321}">
                <p14:modId xmlns:p14="http://schemas.microsoft.com/office/powerpoint/2010/main" val="659671256"/>
              </p:ext>
            </p:extLst>
          </p:nvPr>
        </p:nvGraphicFramePr>
        <p:xfrm>
          <a:off x="617538" y="2204864"/>
          <a:ext cx="7842250" cy="3567114"/>
        </p:xfrm>
        <a:graphic>
          <a:graphicData uri="http://schemas.openxmlformats.org/drawingml/2006/table">
            <a:tbl>
              <a:tblPr/>
              <a:tblGrid>
                <a:gridCol w="2554287">
                  <a:extLst>
                    <a:ext uri="{9D8B030D-6E8A-4147-A177-3AD203B41FA5}">
                      <a16:colId xmlns:a16="http://schemas.microsoft.com/office/drawing/2014/main" val="20000"/>
                    </a:ext>
                  </a:extLst>
                </a:gridCol>
                <a:gridCol w="2917825">
                  <a:extLst>
                    <a:ext uri="{9D8B030D-6E8A-4147-A177-3AD203B41FA5}">
                      <a16:colId xmlns:a16="http://schemas.microsoft.com/office/drawing/2014/main" val="20001"/>
                    </a:ext>
                  </a:extLst>
                </a:gridCol>
                <a:gridCol w="2370138">
                  <a:extLst>
                    <a:ext uri="{9D8B030D-6E8A-4147-A177-3AD203B41FA5}">
                      <a16:colId xmlns:a16="http://schemas.microsoft.com/office/drawing/2014/main" val="20002"/>
                    </a:ext>
                  </a:extLst>
                </a:gridCol>
              </a:tblGrid>
              <a:tr h="39634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内容</a:t>
                      </a:r>
                    </a:p>
                  </a:txBody>
                  <a:tcPr marT="45732" marB="45732" horzOverflow="overflow">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关系数据模型</a:t>
                      </a:r>
                    </a:p>
                  </a:txBody>
                  <a:tcPr marT="45732" marB="45732"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面向对象数据模型</a:t>
                      </a:r>
                    </a:p>
                  </a:txBody>
                  <a:tcPr marT="45732" marB="45732" horzOverflow="overflow">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基本数据结构</a:t>
                      </a:r>
                    </a:p>
                  </a:txBody>
                  <a:tcPr marT="45732" marB="45732" horzOverflow="overflow">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二维表</a:t>
                      </a:r>
                    </a:p>
                  </a:txBody>
                  <a:tcPr marT="45732" marB="45732"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类</a:t>
                      </a:r>
                    </a:p>
                  </a:txBody>
                  <a:tcPr marT="45732" marB="45732" horzOverflow="overflow">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634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数据标识符</a:t>
                      </a:r>
                    </a:p>
                  </a:txBody>
                  <a:tcPr marT="45732" marB="45732"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码</a:t>
                      </a:r>
                    </a:p>
                  </a:txBody>
                  <a:tcPr marT="45732" marB="45732"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OID</a:t>
                      </a:r>
                    </a:p>
                  </a:txBody>
                  <a:tcPr marT="45732" marB="45732"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634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静态性质</a:t>
                      </a:r>
                    </a:p>
                  </a:txBody>
                  <a:tcPr marT="45732" marB="45732"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属性</a:t>
                      </a:r>
                    </a:p>
                  </a:txBody>
                  <a:tcPr marT="45732" marB="45732"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属性</a:t>
                      </a:r>
                    </a:p>
                  </a:txBody>
                  <a:tcPr marT="45732" marB="45732"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634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动态行为</a:t>
                      </a:r>
                    </a:p>
                  </a:txBody>
                  <a:tcPr marT="45732" marB="45732"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关系操作</a:t>
                      </a:r>
                    </a:p>
                  </a:txBody>
                  <a:tcPr marT="45732" marB="45732"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方法</a:t>
                      </a:r>
                    </a:p>
                  </a:txBody>
                  <a:tcPr marT="45732" marB="45732"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634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抽象数据类型</a:t>
                      </a:r>
                    </a:p>
                  </a:txBody>
                  <a:tcPr marT="45732" marB="45732"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无</a:t>
                      </a:r>
                    </a:p>
                  </a:txBody>
                  <a:tcPr marT="45732" marB="45732"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有</a:t>
                      </a:r>
                    </a:p>
                  </a:txBody>
                  <a:tcPr marT="45732" marB="45732"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634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封装性</a:t>
                      </a:r>
                    </a:p>
                  </a:txBody>
                  <a:tcPr marT="45732" marB="45732"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无</a:t>
                      </a:r>
                    </a:p>
                  </a:txBody>
                  <a:tcPr marT="45732" marB="45732"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有</a:t>
                      </a:r>
                    </a:p>
                  </a:txBody>
                  <a:tcPr marT="45732" marB="45732"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634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数据间关系</a:t>
                      </a:r>
                    </a:p>
                  </a:txBody>
                  <a:tcPr marT="45732" marB="45732"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主外码联系，数据依赖</a:t>
                      </a:r>
                    </a:p>
                  </a:txBody>
                  <a:tcPr marT="45732" marB="45732" horzOverflow="overflow">
                    <a:lnL>
                      <a:noFill/>
                    </a:lnL>
                    <a:lnR>
                      <a:noFill/>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继承、组合</a:t>
                      </a:r>
                    </a:p>
                  </a:txBody>
                  <a:tcPr marT="45732" marB="45732"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634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模式演化能力</a:t>
                      </a:r>
                    </a:p>
                  </a:txBody>
                  <a:tcPr marT="45732" marB="45732"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弱</a:t>
                      </a:r>
                    </a:p>
                  </a:txBody>
                  <a:tcPr marT="45732" marB="45732"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buFont typeface="Wingdings" pitchFamily="2" charset="2"/>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强</a:t>
                      </a:r>
                    </a:p>
                  </a:txBody>
                  <a:tcPr marT="45732" marB="45732" horzOverflow="overflow">
                    <a:lnL>
                      <a:noFill/>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0517" name="Rectangle 174"/>
          <p:cNvSpPr>
            <a:spLocks noChangeArrowheads="1"/>
          </p:cNvSpPr>
          <p:nvPr/>
        </p:nvSpPr>
        <p:spPr bwMode="auto">
          <a:xfrm>
            <a:off x="2211388" y="3801889"/>
            <a:ext cx="184150" cy="4572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ts val="600"/>
              </a:spcBef>
              <a:buClr>
                <a:schemeClr val="accent1"/>
              </a:buClr>
              <a:buSzPct val="70000"/>
              <a:buFont typeface="Wingdings" pitchFamily="2" charset="2"/>
              <a:buChar char=""/>
              <a:defRPr sz="2400" b="1">
                <a:solidFill>
                  <a:srgbClr val="244583"/>
                </a:solidFill>
                <a:latin typeface="微软雅黑" pitchFamily="34" charset="-122"/>
                <a:ea typeface="微软雅黑" pitchFamily="34" charset="-122"/>
              </a:defRPr>
            </a:lvl1pPr>
            <a:lvl2pPr marL="742950" indent="-285750" eaLnBrk="0" hangingPunct="0">
              <a:spcBef>
                <a:spcPct val="20000"/>
              </a:spcBef>
              <a:buClr>
                <a:schemeClr val="accent1"/>
              </a:buClr>
              <a:buSzPct val="80000"/>
              <a:buFont typeface="Wingdings 2" pitchFamily="18" charset="2"/>
              <a:buChar char=""/>
              <a:defRPr sz="2100">
                <a:solidFill>
                  <a:srgbClr val="006600"/>
                </a:solidFill>
                <a:latin typeface="微软雅黑" pitchFamily="34" charset="-122"/>
                <a:ea typeface="微软雅黑" pitchFamily="34" charset="-122"/>
              </a:defRPr>
            </a:lvl2pPr>
            <a:lvl3pPr marL="1143000" indent="-228600" eaLnBrk="0" hangingPunct="0">
              <a:spcBef>
                <a:spcPct val="20000"/>
              </a:spcBef>
              <a:buClr>
                <a:srgbClr val="E0752F"/>
              </a:buClr>
              <a:buSzPct val="60000"/>
              <a:buFont typeface="Wingdings" pitchFamily="2" charset="2"/>
              <a:buChar char=""/>
              <a:defRPr>
                <a:solidFill>
                  <a:schemeClr val="tx1"/>
                </a:solidFill>
                <a:latin typeface="微软雅黑" pitchFamily="34" charset="-122"/>
                <a:ea typeface="微软雅黑" pitchFamily="34" charset="-122"/>
              </a:defRPr>
            </a:lvl3pPr>
            <a:lvl4pPr marL="1600200" indent="-228600" eaLnBrk="0" hangingPunct="0">
              <a:spcBef>
                <a:spcPct val="20000"/>
              </a:spcBef>
              <a:buClr>
                <a:srgbClr val="FEC3AE"/>
              </a:buClr>
              <a:buSzPct val="60000"/>
              <a:buFont typeface="Wingdings" pitchFamily="2" charset="2"/>
              <a:buChar char=""/>
              <a:defRPr>
                <a:solidFill>
                  <a:schemeClr val="tx1"/>
                </a:solidFill>
                <a:latin typeface="微软雅黑" pitchFamily="34" charset="-122"/>
                <a:ea typeface="微软雅黑" pitchFamily="34" charset="-122"/>
              </a:defRPr>
            </a:lvl4pPr>
            <a:lvl5pPr marL="2057400" indent="-228600" eaLnBrk="0" hangingPunct="0">
              <a:spcBef>
                <a:spcPct val="20000"/>
              </a:spcBef>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BDCAE9"/>
              </a:buClr>
              <a:buSzPct val="68000"/>
              <a:buFont typeface="Wingdings 2" pitchFamily="18" charset="2"/>
              <a:buChar char=""/>
              <a:defRPr sz="1600">
                <a:solidFill>
                  <a:schemeClr val="tx1"/>
                </a:solidFill>
                <a:latin typeface="微软雅黑" pitchFamily="34" charset="-122"/>
                <a:ea typeface="微软雅黑" pitchFamily="34" charset="-122"/>
              </a:defRPr>
            </a:lvl9pPr>
          </a:lstStyle>
          <a:p>
            <a:pPr eaLnBrk="1" hangingPunct="1">
              <a:spcBef>
                <a:spcPct val="0"/>
              </a:spcBef>
              <a:buClrTx/>
              <a:buSzTx/>
              <a:buFontTx/>
              <a:buNone/>
            </a:pPr>
            <a:endParaRPr lang="zh-CN" altLang="zh-CN" b="0">
              <a:solidFill>
                <a:schemeClr val="tx1"/>
              </a:solidFill>
              <a:latin typeface="Times New Roman" pitchFamily="18" charset="0"/>
              <a:ea typeface="宋体"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2588</TotalTime>
  <Words>4651</Words>
  <Application>Microsoft Office PowerPoint</Application>
  <PresentationFormat>全屏显示(4:3)</PresentationFormat>
  <Paragraphs>604</Paragraphs>
  <Slides>67</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9" baseType="lpstr">
      <vt:lpstr>Arial Unicode MS</vt:lpstr>
      <vt:lpstr>微软雅黑</vt:lpstr>
      <vt:lpstr>Arial</vt:lpstr>
      <vt:lpstr>Calibri</vt:lpstr>
      <vt:lpstr>Tahoma</vt:lpstr>
      <vt:lpstr>Times New Roman</vt:lpstr>
      <vt:lpstr>Wingdings</vt:lpstr>
      <vt:lpstr>Wingdings 2</vt:lpstr>
      <vt:lpstr>Wingdings 3</vt:lpstr>
      <vt:lpstr>凸显</vt:lpstr>
      <vt:lpstr>Image</vt:lpstr>
      <vt:lpstr>Visio</vt:lpstr>
      <vt:lpstr>第11章  数据库技术进展</vt:lpstr>
      <vt:lpstr>11.1  数据库技术进展概述</vt:lpstr>
      <vt:lpstr>PowerPoint 演示文稿</vt:lpstr>
      <vt:lpstr>PowerPoint 演示文稿</vt:lpstr>
      <vt:lpstr>PowerPoint 演示文稿</vt:lpstr>
      <vt:lpstr>5、数据库技术发展的趋势</vt:lpstr>
      <vt:lpstr>二、数据模型的发展</vt:lpstr>
      <vt:lpstr>二、数据模型的发展</vt:lpstr>
      <vt:lpstr>1、面向对象的数据模型</vt:lpstr>
      <vt:lpstr>PowerPoint 演示文稿</vt:lpstr>
      <vt:lpstr>PowerPoint 演示文稿</vt:lpstr>
      <vt:lpstr>PowerPoint 演示文稿</vt:lpstr>
      <vt:lpstr>PowerPoint 演示文稿</vt:lpstr>
      <vt:lpstr>定义子表和超表</vt:lpstr>
      <vt:lpstr>2、XML数据模型</vt:lpstr>
      <vt:lpstr>PowerPoint 演示文稿</vt:lpstr>
      <vt:lpstr>（2）XML的元素和元素属性</vt:lpstr>
      <vt:lpstr>（3）文档类型定义</vt:lpstr>
      <vt:lpstr>（4）XML数据模型</vt:lpstr>
      <vt:lpstr>（5）XML数据模型（续）</vt:lpstr>
      <vt:lpstr>3、RDF数据模型</vt:lpstr>
      <vt:lpstr>4、NoSQL 数据模型</vt:lpstr>
      <vt:lpstr>三、数据库与其他相关技术的结合</vt:lpstr>
      <vt:lpstr>四、面向应用领域的数据库技术进展</vt:lpstr>
      <vt:lpstr>PowerPoint 演示文稿</vt:lpstr>
      <vt:lpstr>PowerPoint 演示文稿</vt:lpstr>
      <vt:lpstr>五、数据库技术研究与图灵奖</vt:lpstr>
      <vt:lpstr>艾伦·麦席森·图灵：图灵测试、图灵奖</vt:lpstr>
      <vt:lpstr> 查理士·巴赫曼 （Charles William Bachman） 毕业于宾大，于49岁（1973年）获得图灵奖，是数据库界的第一枚图灵奖。主要贡献：网状数据库的奠基者和实践者。整个职业生涯基本上是在工业界里，1960年－1970年就职通用电气， 1971年推出DBTG报告。【1924年~2017年，92岁】</vt:lpstr>
      <vt:lpstr> 埃德加·弗兰克·科德（Edgar Frank Codd） 毕业于密歇根大学. 1981年，58岁的科德获得图灵奖，这是数据库界的第二枚，也是久违的图灵奖。从1970年提出关系数据库到获奖，奋斗十一年，终成正果。曾就职于IBM阿尔马登研究中心 【1923年~2003年，80岁】</vt:lpstr>
      <vt:lpstr> 詹姆士·格雷（James Gray） 毕业于加州大学伯克利分校计算机科学系。1998年因在数据库技术领域（事务处理、封锁、数据库系统建设）中的突出贡献获得图灵奖。就职于IBM、Tandem公式【1944年~2007年，63岁】</vt:lpstr>
      <vt:lpstr> 迈克尔.斯通布雷克（Michael Stonebraker） 2015年， MIT教授迈克尔.斯通布雷克获得2014年“图灵奖”，奖金100万美元，以表彰他的功勋：创造了现代数据库系统的一系列奠基性概念和实现技术，创立了多家公司，实现了开创性工作的商业化；大数据之父。【2015年10月赴清华参加“二十一世纪的计算” 大型国际学术研讨】【1943年~】</vt:lpstr>
      <vt:lpstr>11.2  分布式数据库</vt:lpstr>
      <vt:lpstr>一、集中式数据库</vt:lpstr>
      <vt:lpstr>PowerPoint 演示文稿</vt:lpstr>
      <vt:lpstr>PowerPoint 演示文稿</vt:lpstr>
      <vt:lpstr>11.2.1  分布式数据库概述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四、分布式数据库概念</vt:lpstr>
      <vt:lpstr>区分并行结构和分布式数据库系统</vt:lpstr>
      <vt:lpstr>11.2.2 分布式数据库的体系结构</vt:lpstr>
      <vt:lpstr>PowerPoint 演示文稿</vt:lpstr>
      <vt:lpstr>PowerPoint 演示文稿</vt:lpstr>
      <vt:lpstr>数据分片举例</vt:lpstr>
      <vt:lpstr>PowerPoint 演示文稿</vt:lpstr>
      <vt:lpstr>PowerPoint 演示文稿</vt:lpstr>
      <vt:lpstr>分布式数据库的数据独立性</vt:lpstr>
      <vt:lpstr>PowerPoint 演示文稿</vt:lpstr>
      <vt:lpstr>PowerPoint 演示文稿</vt:lpstr>
      <vt:lpstr>11.2.3 分布事务管理</vt:lpstr>
      <vt:lpstr>PowerPoint 演示文稿</vt:lpstr>
      <vt:lpstr>三、改进的两段提交协议</vt:lpstr>
      <vt:lpstr>四、多副本封锁</vt:lpstr>
      <vt:lpstr>五、其他分布控制问题</vt:lpstr>
      <vt:lpstr>五、其他分布控制问题（续）</vt:lpstr>
      <vt:lpstr>PowerPoint 演示文稿</vt:lpstr>
      <vt:lpstr>PowerPoint 演示文稿</vt:lpstr>
      <vt:lpstr>11.2.4  分布式数据库的查询优化</vt:lpstr>
      <vt:lpstr>PowerPoint 演示文稿</vt:lpstr>
      <vt:lpstr>11.2.4  分布式数据库的查询优化</vt:lpstr>
      <vt:lpstr>11.2.5  分布式数据库特点小结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数据库完整性</dc:title>
  <dc:creator>xy</dc:creator>
  <cp:lastModifiedBy>chunhui</cp:lastModifiedBy>
  <cp:revision>153</cp:revision>
  <dcterms:created xsi:type="dcterms:W3CDTF">2002-08-08T08:49:27Z</dcterms:created>
  <dcterms:modified xsi:type="dcterms:W3CDTF">2019-12-10T08:56:10Z</dcterms:modified>
</cp:coreProperties>
</file>