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6"/>
  </p:notesMasterIdLst>
  <p:sldIdLst>
    <p:sldId id="258" r:id="rId2"/>
    <p:sldId id="398" r:id="rId3"/>
    <p:sldId id="259" r:id="rId4"/>
    <p:sldId id="399" r:id="rId5"/>
    <p:sldId id="261" r:id="rId6"/>
    <p:sldId id="400" r:id="rId7"/>
    <p:sldId id="401" r:id="rId8"/>
    <p:sldId id="260" r:id="rId9"/>
    <p:sldId id="402" r:id="rId10"/>
    <p:sldId id="262" r:id="rId11"/>
    <p:sldId id="263" r:id="rId12"/>
    <p:sldId id="403" r:id="rId13"/>
    <p:sldId id="356" r:id="rId14"/>
    <p:sldId id="358" r:id="rId15"/>
    <p:sldId id="362" r:id="rId16"/>
    <p:sldId id="363" r:id="rId17"/>
    <p:sldId id="366" r:id="rId18"/>
    <p:sldId id="372" r:id="rId19"/>
    <p:sldId id="373" r:id="rId20"/>
    <p:sldId id="374" r:id="rId21"/>
    <p:sldId id="375" r:id="rId22"/>
    <p:sldId id="405" r:id="rId23"/>
    <p:sldId id="406" r:id="rId24"/>
    <p:sldId id="407" r:id="rId25"/>
    <p:sldId id="408" r:id="rId26"/>
    <p:sldId id="409" r:id="rId27"/>
    <p:sldId id="418" r:id="rId28"/>
    <p:sldId id="419" r:id="rId29"/>
    <p:sldId id="417" r:id="rId30"/>
    <p:sldId id="384" r:id="rId31"/>
    <p:sldId id="420" r:id="rId32"/>
    <p:sldId id="424" r:id="rId33"/>
    <p:sldId id="376" r:id="rId34"/>
    <p:sldId id="425" r:id="rId35"/>
    <p:sldId id="283" r:id="rId36"/>
    <p:sldId id="287" r:id="rId37"/>
    <p:sldId id="289" r:id="rId38"/>
    <p:sldId id="298" r:id="rId39"/>
    <p:sldId id="297" r:id="rId40"/>
    <p:sldId id="422" r:id="rId41"/>
    <p:sldId id="290" r:id="rId42"/>
    <p:sldId id="299" r:id="rId43"/>
    <p:sldId id="426" r:id="rId44"/>
    <p:sldId id="291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EFDDF"/>
    <a:srgbClr val="FFD9FF"/>
    <a:srgbClr val="FEFDE3"/>
    <a:srgbClr val="FFFFFF"/>
    <a:srgbClr val="DEE8CA"/>
    <a:srgbClr val="E3DBD3"/>
    <a:srgbClr val="E6E3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756" autoAdjust="0"/>
  </p:normalViewPr>
  <p:slideViewPr>
    <p:cSldViewPr>
      <p:cViewPr varScale="1">
        <p:scale>
          <a:sx n="64" d="100"/>
          <a:sy n="64" d="100"/>
        </p:scale>
        <p:origin x="-1288" y="-38"/>
      </p:cViewPr>
      <p:guideLst>
        <p:guide orient="horz" pos="2160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435B117C-7B57-4368-AE81-BD21B149679B}" type="datetimeFigureOut">
              <a:rPr lang="zh-CN" altLang="en-US"/>
              <a:pPr>
                <a:defRPr/>
              </a:pPr>
              <a:t>2019/10/22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AE3DAA6F-BE8E-4C64-878C-8AF0AD4437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0405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886200"/>
            <a:ext cx="6400800" cy="1771650"/>
          </a:xfrm>
        </p:spPr>
        <p:txBody>
          <a:bodyPr/>
          <a:lstStyle>
            <a:lvl1pPr marL="0" indent="0" algn="ctr">
              <a:buFontTx/>
              <a:buNone/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823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936104"/>
          </a:xfrm>
        </p:spPr>
        <p:txBody>
          <a:bodyPr/>
          <a:lstStyle>
            <a:lvl1pPr algn="l">
              <a:defRPr sz="4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12776"/>
            <a:ext cx="8712968" cy="5256584"/>
          </a:xfrm>
        </p:spPr>
        <p:txBody>
          <a:bodyPr/>
          <a:lstStyle>
            <a:lvl1pPr marL="263525" indent="-263525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63525" indent="0">
              <a:lnSpc>
                <a:spcPts val="3500"/>
              </a:lnSpc>
              <a:spcBef>
                <a:spcPts val="600"/>
              </a:spcBef>
              <a:buFont typeface="微软雅黑" panose="020B0503020204020204" pitchFamily="34" charset="-122"/>
              <a:buNone/>
              <a:tabLst>
                <a:tab pos="539750" algn="l"/>
              </a:tabLst>
              <a:defRPr sz="2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171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8569325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341438"/>
            <a:ext cx="8569325" cy="525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00000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00000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00000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00000"/>
          </a:solidFill>
          <a:latin typeface="微软雅黑" pitchFamily="34" charset="-122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ts val="2800"/>
        </a:lnSpc>
        <a:spcBef>
          <a:spcPts val="1200"/>
        </a:spcBef>
        <a:spcAft>
          <a:spcPct val="0"/>
        </a:spcAft>
        <a:buFont typeface="Arial" charset="0"/>
        <a:buChar char="•"/>
        <a:defRPr kumimoji="1"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lnSpc>
          <a:spcPts val="2800"/>
        </a:lnSpc>
        <a:spcBef>
          <a:spcPts val="1200"/>
        </a:spcBef>
        <a:spcAft>
          <a:spcPct val="0"/>
        </a:spcAft>
        <a:buChar char="–"/>
        <a:defRPr kumimoji="1" sz="22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765175"/>
            <a:ext cx="7978775" cy="93503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第四章  数据库的安全性控制</a:t>
            </a:r>
            <a:endParaRPr lang="zh-CN" altLang="en-US" sz="2800" b="0" smtClean="0">
              <a:solidFill>
                <a:srgbClr val="000099"/>
              </a:solidFill>
            </a:endParaRPr>
          </a:p>
        </p:txBody>
      </p:sp>
      <p:sp>
        <p:nvSpPr>
          <p:cNvPr id="2051" name="矩形 1"/>
          <p:cNvSpPr>
            <a:spLocks noChangeArrowheads="1"/>
          </p:cNvSpPr>
          <p:nvPr/>
        </p:nvSpPr>
        <p:spPr bwMode="auto">
          <a:xfrm>
            <a:off x="1187450" y="1916113"/>
            <a:ext cx="5832475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ts val="2800"/>
              </a:lnSpc>
              <a:spcBef>
                <a:spcPts val="1200"/>
              </a:spcBef>
              <a:buFont typeface="Arial" charset="0"/>
              <a:buChar char="•"/>
              <a:defRPr kumimoji="1"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lnSpc>
                <a:spcPts val="2800"/>
              </a:lnSpc>
              <a:spcBef>
                <a:spcPts val="1200"/>
              </a:spcBef>
              <a:buChar char="–"/>
              <a:defRPr kumimoji="1"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solidFill>
                  <a:srgbClr val="000099"/>
                </a:solidFill>
              </a:rPr>
              <a:t>4.1  </a:t>
            </a:r>
            <a:r>
              <a:rPr lang="zh-CN" altLang="en-US" sz="2800" b="0">
                <a:solidFill>
                  <a:srgbClr val="000099"/>
                </a:solidFill>
              </a:rPr>
              <a:t>系统安全控制概述</a:t>
            </a:r>
            <a:r>
              <a:rPr lang="en-US" altLang="zh-CN" sz="2800" b="0">
                <a:solidFill>
                  <a:srgbClr val="000099"/>
                </a:solidFill>
              </a:rPr>
              <a:t/>
            </a:r>
            <a:br>
              <a:rPr lang="en-US" altLang="zh-CN" sz="2800" b="0">
                <a:solidFill>
                  <a:srgbClr val="000099"/>
                </a:solidFill>
              </a:rPr>
            </a:br>
            <a:r>
              <a:rPr lang="en-US" altLang="zh-CN" sz="2800" b="0">
                <a:solidFill>
                  <a:srgbClr val="000099"/>
                </a:solidFill>
              </a:rPr>
              <a:t>4.2  </a:t>
            </a:r>
            <a:r>
              <a:rPr lang="zh-CN" altLang="en-US" sz="2800" b="0">
                <a:solidFill>
                  <a:srgbClr val="000099"/>
                </a:solidFill>
              </a:rPr>
              <a:t>数据库安全控制模型</a:t>
            </a:r>
            <a:endParaRPr lang="en-US" altLang="zh-CN" sz="2800" b="0">
              <a:solidFill>
                <a:srgbClr val="000099"/>
              </a:solidFill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solidFill>
                  <a:srgbClr val="000099"/>
                </a:solidFill>
              </a:rPr>
              <a:t>4.3  SQL SERVER</a:t>
            </a:r>
            <a:r>
              <a:rPr lang="zh-CN" altLang="en-US" sz="2800" b="0">
                <a:solidFill>
                  <a:srgbClr val="000099"/>
                </a:solidFill>
              </a:rPr>
              <a:t>安全机制</a:t>
            </a:r>
            <a:endParaRPr lang="en-US" altLang="zh-CN" sz="2800" b="0">
              <a:solidFill>
                <a:srgbClr val="000099"/>
              </a:solidFill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solidFill>
                  <a:srgbClr val="000099"/>
                </a:solidFill>
              </a:rPr>
              <a:t>4.4  Oracle</a:t>
            </a:r>
            <a:r>
              <a:rPr lang="zh-CN" altLang="en-US" sz="2800" b="0">
                <a:solidFill>
                  <a:srgbClr val="000099"/>
                </a:solidFill>
              </a:rPr>
              <a:t>的安全性措施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333375"/>
            <a:ext cx="8785225" cy="626427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2600" b="0" smtClean="0">
                <a:solidFill>
                  <a:srgbClr val="C00000"/>
                </a:solidFill>
              </a:rPr>
              <a:t>（2）强制存取控制</a:t>
            </a:r>
            <a:r>
              <a:rPr lang="en-US" altLang="zh-CN" sz="2600" b="0" smtClean="0">
                <a:solidFill>
                  <a:srgbClr val="C00000"/>
                </a:solidFill>
              </a:rPr>
              <a:t>MAC</a:t>
            </a:r>
            <a:r>
              <a:rPr lang="zh-CN" altLang="en-US" sz="2600" b="0" smtClean="0">
                <a:solidFill>
                  <a:srgbClr val="C00000"/>
                </a:solidFill>
              </a:rPr>
              <a:t>（</a:t>
            </a:r>
            <a:r>
              <a:rPr lang="en-US" altLang="zh-CN" sz="2600" b="0" smtClean="0">
                <a:solidFill>
                  <a:srgbClr val="C00000"/>
                </a:solidFill>
              </a:rPr>
              <a:t>B1</a:t>
            </a:r>
            <a:r>
              <a:rPr lang="zh-CN" altLang="en-US" sz="2600" b="0" smtClean="0">
                <a:solidFill>
                  <a:srgbClr val="C00000"/>
                </a:solidFill>
              </a:rPr>
              <a:t>级软件）</a:t>
            </a:r>
          </a:p>
          <a:p>
            <a:pPr eaLnBrk="1" hangingPunct="1">
              <a:lnSpc>
                <a:spcPct val="13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zh-CN" altLang="en-US" sz="2200" b="0" smtClean="0"/>
              <a:t>主体与客体</a:t>
            </a:r>
          </a:p>
          <a:p>
            <a:pPr marL="722313" lvl="1" indent="-368300" eaLnBrk="1" hangingPunct="1">
              <a:lnSpc>
                <a:spcPct val="130000"/>
              </a:lnSpc>
              <a:buFont typeface="微软雅黑" panose="020B0503020204020204" pitchFamily="34" charset="-122"/>
              <a:buChar char="–"/>
              <a:tabLst/>
            </a:pPr>
            <a:r>
              <a:rPr lang="zh-CN" altLang="en-US" sz="2000" smtClean="0"/>
              <a:t>客体：系统中的被动实体，受主体操控。如：表、索引、视图等</a:t>
            </a:r>
          </a:p>
          <a:p>
            <a:pPr marL="722313" lvl="1" indent="-368300" eaLnBrk="1" hangingPunct="1">
              <a:lnSpc>
                <a:spcPct val="130000"/>
              </a:lnSpc>
              <a:buFont typeface="微软雅黑" panose="020B0503020204020204" pitchFamily="34" charset="-122"/>
              <a:buChar char="–"/>
              <a:tabLst/>
            </a:pPr>
            <a:r>
              <a:rPr lang="zh-CN" altLang="en-US" sz="2000" smtClean="0"/>
              <a:t>主体：系统中的活动实体，如：用户、进程等</a:t>
            </a:r>
          </a:p>
          <a:p>
            <a:pPr eaLnBrk="1" hangingPunct="1">
              <a:lnSpc>
                <a:spcPct val="130000"/>
              </a:lnSpc>
              <a:buFont typeface="Arial" charset="0"/>
              <a:buChar char="•"/>
            </a:pPr>
            <a:r>
              <a:rPr lang="zh-CN" altLang="en-US" sz="2200" b="0" smtClean="0"/>
              <a:t>敏感度标记</a:t>
            </a:r>
          </a:p>
          <a:p>
            <a:pPr marL="722313" lvl="1" indent="-368300" eaLnBrk="1" hangingPunct="1">
              <a:lnSpc>
                <a:spcPct val="130000"/>
              </a:lnSpc>
              <a:buFont typeface="微软雅黑" panose="020B0503020204020204" pitchFamily="34" charset="-122"/>
              <a:buChar char="–"/>
              <a:tabLst/>
            </a:pPr>
            <a:r>
              <a:rPr lang="zh-CN" altLang="en-US" sz="2000" smtClean="0"/>
              <a:t>绝密、机密、可信、公开4个级别</a:t>
            </a:r>
          </a:p>
          <a:p>
            <a:pPr marL="722313" lvl="1" indent="-368300" eaLnBrk="1" hangingPunct="1">
              <a:lnSpc>
                <a:spcPct val="130000"/>
              </a:lnSpc>
              <a:buFont typeface="微软雅黑" panose="020B0503020204020204" pitchFamily="34" charset="-122"/>
              <a:buChar char="–"/>
              <a:tabLst/>
            </a:pPr>
            <a:r>
              <a:rPr lang="zh-CN" altLang="en-US" sz="2000" smtClean="0"/>
              <a:t>客体敏感度标记：称为密级</a:t>
            </a:r>
          </a:p>
          <a:p>
            <a:pPr marL="722313" lvl="1" indent="-368300" eaLnBrk="1" hangingPunct="1">
              <a:lnSpc>
                <a:spcPct val="130000"/>
              </a:lnSpc>
              <a:buFont typeface="微软雅黑" panose="020B0503020204020204" pitchFamily="34" charset="-122"/>
              <a:buChar char="–"/>
              <a:tabLst/>
            </a:pPr>
            <a:r>
              <a:rPr lang="zh-CN" altLang="en-US" sz="2000" smtClean="0"/>
              <a:t>主体敏感度标记：称为许可证级别</a:t>
            </a:r>
          </a:p>
          <a:p>
            <a:pPr eaLnBrk="1" hangingPunct="1">
              <a:lnSpc>
                <a:spcPct val="130000"/>
              </a:lnSpc>
              <a:buFont typeface="Arial" charset="0"/>
              <a:buChar char="•"/>
            </a:pPr>
            <a:r>
              <a:rPr lang="zh-CN" altLang="en-US" sz="2200" b="0" smtClean="0"/>
              <a:t>权限控制</a:t>
            </a:r>
          </a:p>
          <a:p>
            <a:pPr marL="722313" lvl="1" indent="-368300" eaLnBrk="1" hangingPunct="1">
              <a:lnSpc>
                <a:spcPct val="130000"/>
              </a:lnSpc>
              <a:buFont typeface="微软雅黑" panose="020B0503020204020204" pitchFamily="34" charset="-122"/>
              <a:buChar char="–"/>
              <a:tabLst/>
            </a:pPr>
            <a:r>
              <a:rPr lang="zh-CN" altLang="en-US" sz="2000" smtClean="0"/>
              <a:t>读操作：主体的许可证级别大于或等于客体密级</a:t>
            </a:r>
          </a:p>
          <a:p>
            <a:pPr marL="722313" lvl="1" indent="-368300" eaLnBrk="1" hangingPunct="1">
              <a:lnSpc>
                <a:spcPct val="130000"/>
              </a:lnSpc>
              <a:buFont typeface="微软雅黑" panose="020B0503020204020204" pitchFamily="34" charset="-122"/>
              <a:buChar char="–"/>
              <a:tabLst/>
            </a:pPr>
            <a:r>
              <a:rPr lang="zh-CN" altLang="en-US" sz="2000" smtClean="0"/>
              <a:t>写操作：主体的许可证级别等于客体密级</a:t>
            </a:r>
          </a:p>
          <a:p>
            <a:pPr marL="722313" lvl="1" indent="-368300" eaLnBrk="1" hangingPunct="1">
              <a:lnSpc>
                <a:spcPct val="130000"/>
              </a:lnSpc>
              <a:buFont typeface="微软雅黑" panose="020B0503020204020204" pitchFamily="34" charset="-122"/>
              <a:buChar char="–"/>
              <a:tabLst/>
            </a:pPr>
            <a:r>
              <a:rPr lang="zh-CN" altLang="en-US" sz="2000" smtClean="0"/>
              <a:t>系统先检查</a:t>
            </a:r>
            <a:r>
              <a:rPr lang="en-US" altLang="zh-CN" sz="2000" smtClean="0"/>
              <a:t>DAC</a:t>
            </a:r>
            <a:r>
              <a:rPr lang="zh-CN" altLang="en-US" sz="2000" smtClean="0"/>
              <a:t>再检查</a:t>
            </a:r>
            <a:r>
              <a:rPr lang="en-US" altLang="zh-CN" sz="2000" smtClean="0"/>
              <a:t>MAC</a:t>
            </a:r>
            <a:endParaRPr lang="zh-CN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2000"/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2000"/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6" dur="2000"/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3525" y="1268413"/>
            <a:ext cx="8713788" cy="5329237"/>
          </a:xfrm>
        </p:spPr>
        <p:txBody>
          <a:bodyPr/>
          <a:lstStyle/>
          <a:p>
            <a:pPr eaLnBrk="1" hangingPunct="1">
              <a:lnSpc>
                <a:spcPts val="3200"/>
              </a:lnSpc>
              <a:spcBef>
                <a:spcPts val="1200"/>
              </a:spcBef>
              <a:buFont typeface="Arial" charset="0"/>
              <a:buChar char="•"/>
            </a:pPr>
            <a:r>
              <a:rPr lang="zh-CN" altLang="en-US" sz="2200" b="0" smtClean="0">
                <a:solidFill>
                  <a:srgbClr val="C00000"/>
                </a:solidFill>
              </a:rPr>
              <a:t>审计日志</a:t>
            </a:r>
            <a:r>
              <a:rPr lang="en-US" altLang="zh-CN" sz="2200" b="0" smtClean="0">
                <a:solidFill>
                  <a:srgbClr val="C00000"/>
                </a:solidFill>
              </a:rPr>
              <a:t>：</a:t>
            </a:r>
            <a:r>
              <a:rPr lang="zh-CN" altLang="en-US" sz="2200" b="0" smtClean="0">
                <a:solidFill>
                  <a:schemeClr val="tx1"/>
                </a:solidFill>
              </a:rPr>
              <a:t>用户对数据库操作的记录文件</a:t>
            </a:r>
          </a:p>
          <a:p>
            <a:pPr eaLnBrk="1" hangingPunct="1">
              <a:lnSpc>
                <a:spcPts val="3200"/>
              </a:lnSpc>
              <a:spcBef>
                <a:spcPts val="1200"/>
              </a:spcBef>
              <a:buFont typeface="Arial" charset="0"/>
              <a:buChar char="•"/>
            </a:pPr>
            <a:r>
              <a:rPr lang="zh-CN" altLang="en-US" sz="2200" b="0" smtClean="0">
                <a:solidFill>
                  <a:srgbClr val="C00000"/>
                </a:solidFill>
              </a:rPr>
              <a:t>审计追踪：</a:t>
            </a:r>
            <a:r>
              <a:rPr lang="zh-CN" altLang="en-US" sz="2200" b="0" smtClean="0">
                <a:solidFill>
                  <a:schemeClr val="tx1"/>
                </a:solidFill>
              </a:rPr>
              <a:t>分析日志，找出试图非法存取数据的人、时间、内容</a:t>
            </a:r>
            <a:endParaRPr lang="en-US" altLang="zh-CN" sz="2200" b="0" smtClean="0">
              <a:solidFill>
                <a:schemeClr val="tx1"/>
              </a:solidFill>
            </a:endParaRPr>
          </a:p>
          <a:p>
            <a:pPr eaLnBrk="1" hangingPunct="1">
              <a:lnSpc>
                <a:spcPts val="3200"/>
              </a:lnSpc>
              <a:spcBef>
                <a:spcPts val="1200"/>
              </a:spcBef>
              <a:buFont typeface="Arial" charset="0"/>
              <a:buChar char="•"/>
            </a:pPr>
            <a:r>
              <a:rPr lang="zh-CN" altLang="en-US" sz="2200" b="0" smtClean="0">
                <a:solidFill>
                  <a:srgbClr val="C00000"/>
                </a:solidFill>
              </a:rPr>
              <a:t>审计事件：</a:t>
            </a:r>
            <a:r>
              <a:rPr lang="zh-CN" altLang="en-US" sz="2200" b="0" smtClean="0">
                <a:solidFill>
                  <a:schemeClr val="tx1"/>
                </a:solidFill>
              </a:rPr>
              <a:t>服务器事件、系统权限、语句事件、模式对象事件</a:t>
            </a:r>
            <a:endParaRPr lang="en-US" altLang="zh-CN" sz="2200" b="0" smtClean="0">
              <a:solidFill>
                <a:schemeClr val="tx1"/>
              </a:solidFill>
            </a:endParaRPr>
          </a:p>
          <a:p>
            <a:pPr eaLnBrk="1" hangingPunct="1">
              <a:lnSpc>
                <a:spcPts val="3200"/>
              </a:lnSpc>
              <a:spcBef>
                <a:spcPts val="1200"/>
              </a:spcBef>
              <a:buFont typeface="Arial" charset="0"/>
              <a:buChar char="•"/>
            </a:pPr>
            <a:r>
              <a:rPr lang="zh-CN" altLang="en-US" sz="2200" b="0" smtClean="0">
                <a:solidFill>
                  <a:srgbClr val="C00000"/>
                </a:solidFill>
              </a:rPr>
              <a:t>审计功能</a:t>
            </a:r>
            <a:endParaRPr lang="en-US" altLang="zh-CN" sz="2200" b="0" smtClean="0">
              <a:solidFill>
                <a:srgbClr val="C00000"/>
              </a:solidFill>
            </a:endParaRPr>
          </a:p>
          <a:p>
            <a:pPr marL="530225" lvl="2" indent="-265113" eaLnBrk="1" hangingPunct="1">
              <a:lnSpc>
                <a:spcPts val="3200"/>
              </a:lnSpc>
              <a:spcBef>
                <a:spcPts val="1200"/>
              </a:spcBef>
              <a:buFont typeface="微软雅黑" pitchFamily="34" charset="-122"/>
              <a:buChar char="–"/>
            </a:pPr>
            <a:r>
              <a:rPr lang="zh-CN" altLang="en-US" sz="2000" b="0" smtClean="0"/>
              <a:t>基本功能、多套审计规则、审计分析与报表、审计日志管理、审计查询</a:t>
            </a:r>
            <a:endParaRPr lang="en-US" altLang="zh-CN" sz="2000" b="0" smtClean="0"/>
          </a:p>
          <a:p>
            <a:pPr marL="530225" lvl="2" indent="-265113" eaLnBrk="1" hangingPunct="1">
              <a:lnSpc>
                <a:spcPts val="3200"/>
              </a:lnSpc>
              <a:spcBef>
                <a:spcPts val="1200"/>
              </a:spcBef>
              <a:buFont typeface="微软雅黑" pitchFamily="34" charset="-122"/>
              <a:buChar char="–"/>
            </a:pPr>
            <a:r>
              <a:rPr lang="zh-CN" altLang="en-US" sz="2000" b="0" smtClean="0"/>
              <a:t>开关 </a:t>
            </a:r>
            <a:r>
              <a:rPr lang="en-US" altLang="zh-CN" sz="2000" b="0" smtClean="0"/>
              <a:t>audit_trail</a:t>
            </a:r>
            <a:r>
              <a:rPr lang="zh-CN" altLang="en-US" sz="2000" b="0" smtClean="0"/>
              <a:t>：</a:t>
            </a:r>
            <a:r>
              <a:rPr lang="en-US" altLang="zh-CN" sz="2000" b="0" smtClean="0"/>
              <a:t>true</a:t>
            </a:r>
          </a:p>
          <a:p>
            <a:pPr eaLnBrk="1" hangingPunct="1">
              <a:lnSpc>
                <a:spcPts val="3200"/>
              </a:lnSpc>
              <a:spcBef>
                <a:spcPts val="1200"/>
              </a:spcBef>
              <a:buFont typeface="Arial" charset="0"/>
              <a:buChar char="•"/>
            </a:pPr>
            <a:r>
              <a:rPr lang="zh-CN" altLang="en-US" sz="2200" b="0" smtClean="0">
                <a:solidFill>
                  <a:srgbClr val="C00000"/>
                </a:solidFill>
              </a:rPr>
              <a:t>审计命令：</a:t>
            </a:r>
            <a:r>
              <a:rPr lang="en-US" altLang="zh-CN" sz="2200" b="0" smtClean="0">
                <a:solidFill>
                  <a:srgbClr val="C00000"/>
                </a:solidFill>
              </a:rPr>
              <a:t> Audit </a:t>
            </a:r>
            <a:r>
              <a:rPr lang="zh-CN" altLang="en-US" sz="2200" b="0" smtClean="0">
                <a:solidFill>
                  <a:srgbClr val="C00000"/>
                </a:solidFill>
              </a:rPr>
              <a:t>和 </a:t>
            </a:r>
            <a:r>
              <a:rPr lang="en-US" altLang="zh-CN" sz="2200" b="0" smtClean="0">
                <a:solidFill>
                  <a:srgbClr val="C00000"/>
                </a:solidFill>
              </a:rPr>
              <a:t>noaudit</a:t>
            </a:r>
          </a:p>
          <a:p>
            <a:pPr marL="530225" lvl="2" indent="-265113" eaLnBrk="1" hangingPunct="1">
              <a:lnSpc>
                <a:spcPts val="3200"/>
              </a:lnSpc>
              <a:spcBef>
                <a:spcPts val="1200"/>
              </a:spcBef>
              <a:buFont typeface="微软雅黑" pitchFamily="34" charset="-122"/>
              <a:buChar char="–"/>
            </a:pPr>
            <a:r>
              <a:rPr lang="en-US" altLang="zh-CN" sz="2000" b="0" smtClean="0"/>
              <a:t>Audit alter, update on sc</a:t>
            </a:r>
          </a:p>
          <a:p>
            <a:pPr marL="530225" lvl="2" indent="-265113" eaLnBrk="1" hangingPunct="1">
              <a:lnSpc>
                <a:spcPts val="3200"/>
              </a:lnSpc>
              <a:spcBef>
                <a:spcPts val="1200"/>
              </a:spcBef>
              <a:buFont typeface="微软雅黑" pitchFamily="34" charset="-122"/>
              <a:buChar char="–"/>
            </a:pPr>
            <a:r>
              <a:rPr lang="en-US" altLang="zh-CN" sz="2000" b="0" smtClean="0"/>
              <a:t>noaudit alter, update on sc</a:t>
            </a:r>
            <a:endParaRPr lang="en-US" altLang="zh-CN" sz="2000" smtClean="0"/>
          </a:p>
        </p:txBody>
      </p:sp>
      <p:sp>
        <p:nvSpPr>
          <p:cNvPr id="12291" name="矩形 3"/>
          <p:cNvSpPr>
            <a:spLocks noChangeArrowheads="1"/>
          </p:cNvSpPr>
          <p:nvPr/>
        </p:nvSpPr>
        <p:spPr bwMode="auto">
          <a:xfrm>
            <a:off x="179388" y="477838"/>
            <a:ext cx="842486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ts val="2800"/>
              </a:lnSpc>
              <a:spcBef>
                <a:spcPts val="1200"/>
              </a:spcBef>
              <a:buFont typeface="Arial" charset="0"/>
              <a:buChar char="•"/>
              <a:defRPr kumimoji="1"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lnSpc>
                <a:spcPts val="2800"/>
              </a:lnSpc>
              <a:spcBef>
                <a:spcPts val="1200"/>
              </a:spcBef>
              <a:buChar char="–"/>
              <a:defRPr kumimoji="1"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>
              <a:lnSpc>
                <a:spcPts val="3200"/>
              </a:lnSpc>
              <a:spcAft>
                <a:spcPts val="1200"/>
              </a:spcAft>
              <a:buFontTx/>
              <a:buNone/>
            </a:pPr>
            <a:r>
              <a:rPr lang="zh-CN" altLang="en-US" sz="3200">
                <a:solidFill>
                  <a:srgbClr val="000099"/>
                </a:solidFill>
              </a:rPr>
              <a:t>三、审计</a:t>
            </a:r>
            <a:r>
              <a:rPr lang="zh-CN" altLang="en-US" sz="3200" b="0">
                <a:solidFill>
                  <a:srgbClr val="000099"/>
                </a:solidFill>
              </a:rPr>
              <a:t>（</a:t>
            </a:r>
            <a:r>
              <a:rPr lang="en-US" altLang="zh-CN" sz="3200" b="0">
                <a:solidFill>
                  <a:srgbClr val="000099"/>
                </a:solidFill>
              </a:rPr>
              <a:t>C2</a:t>
            </a:r>
            <a:r>
              <a:rPr lang="zh-CN" altLang="en-US" sz="3200" b="0">
                <a:solidFill>
                  <a:srgbClr val="000099"/>
                </a:solidFill>
              </a:rPr>
              <a:t>以上级别系统必须具备的能力）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2000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2000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333375"/>
            <a:ext cx="8640763" cy="6192838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800" dirty="0" smtClean="0"/>
              <a:t>四、</a:t>
            </a:r>
            <a:r>
              <a:rPr lang="zh-CN" altLang="en-US" sz="2800" dirty="0"/>
              <a:t>视图机制：</a:t>
            </a:r>
            <a:r>
              <a:rPr lang="zh-CN" altLang="en-US" sz="2800" b="0" dirty="0">
                <a:solidFill>
                  <a:schemeClr val="tx1"/>
                </a:solidFill>
              </a:rPr>
              <a:t>间接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实现基于</a:t>
            </a:r>
            <a:r>
              <a:rPr lang="zh-CN" altLang="en-US" sz="2800" b="0" dirty="0">
                <a:solidFill>
                  <a:schemeClr val="tx1"/>
                </a:solidFill>
              </a:rPr>
              <a:t>谓词的权限定义</a:t>
            </a:r>
          </a:p>
          <a:p>
            <a:pPr eaLnBrk="1" hangingPunct="1">
              <a:spcBef>
                <a:spcPts val="1800"/>
              </a:spcBef>
              <a:buFontTx/>
              <a:buNone/>
              <a:defRPr/>
            </a:pPr>
            <a:r>
              <a:rPr lang="zh-CN" altLang="en-US" sz="2800" dirty="0" smtClean="0"/>
              <a:t>五、数据加密</a:t>
            </a:r>
          </a:p>
          <a:p>
            <a:pPr marL="136525" indent="-342900" eaLnBrk="1" hangingPunct="1">
              <a:spcBef>
                <a:spcPts val="1200"/>
              </a:spcBef>
              <a:defRPr/>
            </a:pPr>
            <a:r>
              <a:rPr lang="zh-CN" altLang="en-US" sz="2200" b="0" dirty="0">
                <a:solidFill>
                  <a:schemeClr val="tx1"/>
                </a:solidFill>
              </a:rPr>
              <a:t>明文：</a:t>
            </a:r>
            <a:r>
              <a:rPr lang="zh-CN" altLang="en-US" sz="2200" b="0" dirty="0" smtClean="0">
                <a:solidFill>
                  <a:schemeClr val="tx1"/>
                </a:solidFill>
              </a:rPr>
              <a:t>原始数据</a:t>
            </a:r>
            <a:endParaRPr lang="zh-CN" altLang="en-US" sz="2200" b="0" dirty="0">
              <a:solidFill>
                <a:schemeClr val="tx1"/>
              </a:solidFill>
            </a:endParaRPr>
          </a:p>
          <a:p>
            <a:pPr marL="136525" indent="-342900" eaLnBrk="1" hangingPunct="1">
              <a:spcBef>
                <a:spcPts val="1200"/>
              </a:spcBef>
              <a:defRPr/>
            </a:pPr>
            <a:r>
              <a:rPr lang="zh-CN" altLang="en-US" sz="2200" b="0" dirty="0">
                <a:solidFill>
                  <a:schemeClr val="tx1"/>
                </a:solidFill>
              </a:rPr>
              <a:t>密文：加密后不可识别的</a:t>
            </a:r>
            <a:r>
              <a:rPr lang="zh-CN" altLang="en-US" sz="2200" b="0" dirty="0" smtClean="0">
                <a:solidFill>
                  <a:schemeClr val="tx1"/>
                </a:solidFill>
              </a:rPr>
              <a:t>数据</a:t>
            </a:r>
            <a:endParaRPr lang="en-US" altLang="zh-CN" sz="2200" b="0" dirty="0">
              <a:solidFill>
                <a:schemeClr val="tx1"/>
              </a:solidFill>
            </a:endParaRPr>
          </a:p>
          <a:p>
            <a:pPr marL="136525" indent="-342900" eaLnBrk="1" hangingPunct="1">
              <a:spcBef>
                <a:spcPts val="1200"/>
              </a:spcBef>
              <a:defRPr/>
            </a:pPr>
            <a:r>
              <a:rPr lang="zh-CN" altLang="en-US" sz="2200" b="0" dirty="0" smtClean="0">
                <a:solidFill>
                  <a:srgbClr val="C00000"/>
                </a:solidFill>
              </a:rPr>
              <a:t>存储加密</a:t>
            </a:r>
            <a:endParaRPr lang="en-US" altLang="zh-CN" sz="2200" b="0" dirty="0" smtClean="0">
              <a:solidFill>
                <a:srgbClr val="C00000"/>
              </a:solidFill>
            </a:endParaRPr>
          </a:p>
          <a:p>
            <a:pPr marL="136525" indent="-342900" eaLnBrk="1" hangingPunct="1">
              <a:spcBef>
                <a:spcPts val="1200"/>
              </a:spcBef>
              <a:defRPr/>
            </a:pPr>
            <a:r>
              <a:rPr lang="zh-CN" altLang="en-US" sz="2200" b="0" dirty="0" smtClean="0">
                <a:solidFill>
                  <a:srgbClr val="C00000"/>
                </a:solidFill>
              </a:rPr>
              <a:t>传输加密</a:t>
            </a:r>
            <a:endParaRPr lang="en-US" altLang="zh-CN" sz="2200" b="0" dirty="0" smtClean="0">
              <a:solidFill>
                <a:srgbClr val="C00000"/>
              </a:solidFill>
            </a:endParaRPr>
          </a:p>
          <a:p>
            <a:pPr eaLnBrk="1" hangingPunct="1">
              <a:spcBef>
                <a:spcPts val="18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800" dirty="0"/>
              <a:t>六、其他安全策略</a:t>
            </a:r>
            <a:endParaRPr lang="en-US" altLang="zh-CN" sz="2800" dirty="0"/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2200" b="0" dirty="0" smtClean="0">
                <a:solidFill>
                  <a:schemeClr val="tx1"/>
                </a:solidFill>
              </a:rPr>
              <a:t>推理控制</a:t>
            </a:r>
            <a:endParaRPr lang="en-US" altLang="zh-CN" sz="2200" b="0" dirty="0" smtClean="0">
              <a:solidFill>
                <a:schemeClr val="tx1"/>
              </a:solidFill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2200" b="0" dirty="0" smtClean="0">
                <a:solidFill>
                  <a:schemeClr val="tx1"/>
                </a:solidFill>
              </a:rPr>
              <a:t>隐蔽信道</a:t>
            </a:r>
            <a:endParaRPr lang="en-US" altLang="zh-CN" sz="2200" b="0" dirty="0" smtClean="0">
              <a:solidFill>
                <a:schemeClr val="tx1"/>
              </a:solidFill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2200" b="0" dirty="0" smtClean="0">
                <a:solidFill>
                  <a:schemeClr val="tx1"/>
                </a:solidFill>
              </a:rPr>
              <a:t>匿名模型与隐私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2000"/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2" dur="2000"/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640762" cy="927100"/>
          </a:xfrm>
        </p:spPr>
        <p:txBody>
          <a:bodyPr/>
          <a:lstStyle/>
          <a:p>
            <a:r>
              <a:rPr lang="en-US" altLang="zh-CN" sz="3200" smtClean="0"/>
              <a:t>4.3  SQL SERVER </a:t>
            </a:r>
            <a:r>
              <a:rPr lang="zh-CN" altLang="en-US" sz="3200" smtClean="0"/>
              <a:t>安全机制</a:t>
            </a:r>
            <a:endParaRPr lang="en-US" altLang="zh-CN" sz="3200" smtClean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215900" y="1196975"/>
            <a:ext cx="8532813" cy="554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1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8001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indent="-342900">
              <a:lnSpc>
                <a:spcPts val="3200"/>
              </a:lnSpc>
              <a:spcBef>
                <a:spcPts val="600"/>
              </a:spcBef>
              <a:buClr>
                <a:srgbClr val="993300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zh-CN" altLang="en-US" kern="0" dirty="0" smtClean="0">
                <a:solidFill>
                  <a:srgbClr val="000099"/>
                </a:solidFill>
              </a:rPr>
              <a:t>计算机连接</a:t>
            </a:r>
            <a:r>
              <a:rPr lang="en-US" altLang="zh-CN" kern="0" dirty="0" smtClean="0">
                <a:solidFill>
                  <a:srgbClr val="000099"/>
                </a:solidFill>
              </a:rPr>
              <a:t>(</a:t>
            </a:r>
            <a:r>
              <a:rPr lang="zh-CN" altLang="en-US" kern="0" dirty="0" smtClean="0">
                <a:solidFill>
                  <a:srgbClr val="000099"/>
                </a:solidFill>
              </a:rPr>
              <a:t>计算机级</a:t>
            </a:r>
            <a:r>
              <a:rPr lang="en-US" altLang="zh-CN" kern="0" dirty="0" smtClean="0">
                <a:solidFill>
                  <a:srgbClr val="000099"/>
                </a:solidFill>
              </a:rPr>
              <a:t>) </a:t>
            </a:r>
          </a:p>
          <a:p>
            <a:pPr marL="633413" lvl="1" indent="-279400">
              <a:lnSpc>
                <a:spcPts val="3200"/>
              </a:lnSpc>
              <a:spcBef>
                <a:spcPts val="600"/>
              </a:spcBef>
              <a:buFont typeface="微软雅黑" panose="020B0503020204020204" pitchFamily="34" charset="-122"/>
              <a:buChar char="–"/>
              <a:defRPr/>
            </a:pPr>
            <a:r>
              <a:rPr lang="zh-CN" altLang="en-US" sz="2200" b="0" kern="0" dirty="0" smtClean="0"/>
              <a:t>搜索或</a:t>
            </a:r>
            <a:r>
              <a:rPr lang="en-US" altLang="zh-CN" sz="2200" b="0" kern="0" dirty="0" smtClean="0"/>
              <a:t>ping</a:t>
            </a:r>
            <a:r>
              <a:rPr lang="zh-CN" altLang="en-US" sz="2200" b="0" kern="0" dirty="0" smtClean="0"/>
              <a:t>到安装</a:t>
            </a:r>
            <a:r>
              <a:rPr lang="en-US" altLang="zh-CN" sz="2200" b="0" kern="0" dirty="0" smtClean="0"/>
              <a:t>SQL Server </a:t>
            </a:r>
            <a:r>
              <a:rPr lang="zh-CN" altLang="en-US" sz="2200" b="0" kern="0" dirty="0" smtClean="0"/>
              <a:t>服务器的计算机</a:t>
            </a: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Clr>
                <a:srgbClr val="993300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solidFill>
                  <a:srgbClr val="000099"/>
                </a:solidFill>
              </a:rPr>
              <a:t>服务器登录</a:t>
            </a:r>
            <a:r>
              <a:rPr lang="en-US" altLang="zh-CN" kern="0" dirty="0">
                <a:solidFill>
                  <a:srgbClr val="000099"/>
                </a:solidFill>
              </a:rPr>
              <a:t>(</a:t>
            </a:r>
            <a:r>
              <a:rPr lang="zh-CN" altLang="en-US" kern="0" dirty="0">
                <a:solidFill>
                  <a:srgbClr val="000099"/>
                </a:solidFill>
              </a:rPr>
              <a:t>服务器级</a:t>
            </a:r>
            <a:r>
              <a:rPr lang="en-US" altLang="zh-CN" kern="0" dirty="0">
                <a:solidFill>
                  <a:srgbClr val="000099"/>
                </a:solidFill>
              </a:rPr>
              <a:t>)</a:t>
            </a:r>
          </a:p>
          <a:p>
            <a:pPr marL="633413" lvl="1" indent="-279400">
              <a:lnSpc>
                <a:spcPts val="3200"/>
              </a:lnSpc>
              <a:spcBef>
                <a:spcPts val="600"/>
              </a:spcBef>
              <a:buFont typeface="微软雅黑" panose="020B0503020204020204" pitchFamily="34" charset="-122"/>
              <a:buChar char="–"/>
              <a:defRPr/>
            </a:pPr>
            <a:r>
              <a:rPr lang="zh-CN" altLang="en-US" sz="2200" b="0" kern="0" dirty="0"/>
              <a:t>登录</a:t>
            </a:r>
            <a:r>
              <a:rPr lang="en-US" altLang="zh-CN" sz="2200" b="0" kern="0" dirty="0"/>
              <a:t>SQL Server</a:t>
            </a:r>
            <a:r>
              <a:rPr lang="zh-CN" altLang="en-US" sz="2200" b="0" kern="0" dirty="0"/>
              <a:t>服务器的登录账户和口令</a:t>
            </a: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Clr>
                <a:srgbClr val="993300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solidFill>
                  <a:srgbClr val="000099"/>
                </a:solidFill>
              </a:rPr>
              <a:t>数据库访问</a:t>
            </a:r>
            <a:r>
              <a:rPr lang="en-US" altLang="zh-CN" kern="0" dirty="0">
                <a:solidFill>
                  <a:srgbClr val="000099"/>
                </a:solidFill>
              </a:rPr>
              <a:t>(</a:t>
            </a:r>
            <a:r>
              <a:rPr lang="zh-CN" altLang="en-US" kern="0" dirty="0">
                <a:solidFill>
                  <a:srgbClr val="000099"/>
                </a:solidFill>
              </a:rPr>
              <a:t>数据库级</a:t>
            </a:r>
            <a:r>
              <a:rPr lang="en-US" altLang="zh-CN" kern="0" dirty="0">
                <a:solidFill>
                  <a:srgbClr val="000099"/>
                </a:solidFill>
              </a:rPr>
              <a:t>)</a:t>
            </a:r>
          </a:p>
          <a:p>
            <a:pPr marL="633413" lvl="1" indent="-279400">
              <a:lnSpc>
                <a:spcPts val="3200"/>
              </a:lnSpc>
              <a:spcBef>
                <a:spcPts val="600"/>
              </a:spcBef>
              <a:buFont typeface="微软雅黑" panose="020B0503020204020204" pitchFamily="34" charset="-122"/>
              <a:buChar char="–"/>
              <a:defRPr/>
            </a:pPr>
            <a:r>
              <a:rPr lang="zh-CN" altLang="en-US" sz="2200" b="0" kern="0" dirty="0"/>
              <a:t>在目标数据库中，建立数据库用户并与登录账号关联</a:t>
            </a: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Clr>
                <a:srgbClr val="993300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solidFill>
                  <a:srgbClr val="000099"/>
                </a:solidFill>
              </a:rPr>
              <a:t>表、视图、列、过程、表值函数访问（对象级）</a:t>
            </a:r>
            <a:endParaRPr lang="en-US" altLang="zh-CN" kern="0" dirty="0">
              <a:solidFill>
                <a:srgbClr val="000099"/>
              </a:solidFill>
            </a:endParaRPr>
          </a:p>
          <a:p>
            <a:pPr marL="633413" lvl="1" indent="-279400">
              <a:lnSpc>
                <a:spcPts val="3200"/>
              </a:lnSpc>
              <a:spcBef>
                <a:spcPts val="600"/>
              </a:spcBef>
              <a:buFont typeface="微软雅黑" panose="020B0503020204020204" pitchFamily="34" charset="-122"/>
              <a:buChar char="–"/>
              <a:defRPr/>
            </a:pPr>
            <a:r>
              <a:rPr lang="zh-CN" altLang="en-US" sz="2200" b="0" kern="0" dirty="0"/>
              <a:t>数据库用户对访问目标有访问权限</a:t>
            </a: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Clr>
                <a:srgbClr val="993300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solidFill>
                  <a:srgbClr val="000099"/>
                </a:solidFill>
              </a:rPr>
              <a:t>加密存储数据及其访问</a:t>
            </a:r>
            <a:endParaRPr lang="en-US" altLang="zh-CN" kern="0" dirty="0">
              <a:solidFill>
                <a:srgbClr val="000099"/>
              </a:solidFill>
            </a:endParaRPr>
          </a:p>
          <a:p>
            <a:pPr marL="633413" lvl="1" indent="-279400">
              <a:lnSpc>
                <a:spcPts val="3200"/>
              </a:lnSpc>
              <a:spcBef>
                <a:spcPts val="600"/>
              </a:spcBef>
              <a:buClr>
                <a:srgbClr val="993300"/>
              </a:buClr>
              <a:buSzPct val="80000"/>
              <a:buFont typeface="微软雅黑" panose="020B0503020204020204" pitchFamily="34" charset="-122"/>
              <a:buChar char="–"/>
              <a:defRPr/>
            </a:pPr>
            <a:r>
              <a:rPr lang="zh-CN" altLang="en-US" sz="2200" b="0" kern="0" dirty="0"/>
              <a:t>对敏感数据加密存储</a:t>
            </a:r>
            <a:endParaRPr lang="en-US" altLang="zh-CN" sz="2200" b="0" kern="0" dirty="0"/>
          </a:p>
          <a:p>
            <a:pPr marL="633413" lvl="1" indent="-279400">
              <a:lnSpc>
                <a:spcPts val="3200"/>
              </a:lnSpc>
              <a:spcBef>
                <a:spcPts val="600"/>
              </a:spcBef>
              <a:buClr>
                <a:srgbClr val="993300"/>
              </a:buClr>
              <a:buSzPct val="80000"/>
              <a:buFont typeface="微软雅黑" panose="020B0503020204020204" pitchFamily="34" charset="-122"/>
              <a:buChar char="–"/>
              <a:defRPr/>
            </a:pPr>
            <a:r>
              <a:rPr lang="zh-CN" altLang="en-US" sz="2200" b="0" kern="0" dirty="0"/>
              <a:t>对</a:t>
            </a:r>
            <a:r>
              <a:rPr lang="zh-CN" altLang="en-US" sz="2200" b="0" kern="0" dirty="0" smtClean="0"/>
              <a:t>敏感数据解密访问，掌握相关密码</a:t>
            </a:r>
            <a:endParaRPr lang="zh-CN" altLang="en-US" sz="2200" b="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557338"/>
            <a:ext cx="8785225" cy="4464050"/>
          </a:xfrm>
        </p:spPr>
        <p:txBody>
          <a:bodyPr/>
          <a:lstStyle/>
          <a:p>
            <a:pPr marL="0" indent="0">
              <a:lnSpc>
                <a:spcPct val="125000"/>
              </a:lnSpc>
              <a:spcAft>
                <a:spcPct val="20000"/>
              </a:spcAft>
              <a:buClr>
                <a:srgbClr val="993300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lang="zh-CN" altLang="en-US" sz="2800" dirty="0"/>
              <a:t>一、登录身份的验证模式</a:t>
            </a:r>
            <a:endParaRPr lang="en-US" altLang="zh-CN" sz="2800" b="0" dirty="0" smtClean="0"/>
          </a:p>
          <a:p>
            <a:pPr>
              <a:lnSpc>
                <a:spcPct val="125000"/>
              </a:lnSpc>
              <a:spcAft>
                <a:spcPct val="20000"/>
              </a:spcAft>
              <a:buClr>
                <a:srgbClr val="993300"/>
              </a:buClr>
              <a:buSzPct val="80000"/>
              <a:defRPr/>
            </a:pPr>
            <a:r>
              <a:rPr lang="en-US" altLang="zh-CN" sz="2200" b="0" dirty="0" smtClean="0">
                <a:solidFill>
                  <a:srgbClr val="C00000"/>
                </a:solidFill>
              </a:rPr>
              <a:t>Windows </a:t>
            </a:r>
            <a:r>
              <a:rPr lang="zh-CN" altLang="en-US" sz="2200" b="0" dirty="0" smtClean="0">
                <a:solidFill>
                  <a:srgbClr val="C00000"/>
                </a:solidFill>
              </a:rPr>
              <a:t>身份验证模式</a:t>
            </a:r>
            <a:endParaRPr lang="en-US" altLang="zh-CN" sz="2200" b="0" dirty="0" smtClean="0">
              <a:solidFill>
                <a:srgbClr val="C00000"/>
              </a:solidFill>
            </a:endParaRPr>
          </a:p>
          <a:p>
            <a:pPr marL="530225" lvl="1" indent="-265113">
              <a:lnSpc>
                <a:spcPct val="125000"/>
              </a:lnSpc>
              <a:spcAft>
                <a:spcPct val="20000"/>
              </a:spcAft>
              <a:buClr>
                <a:srgbClr val="993300"/>
              </a:buClr>
              <a:buSzPct val="80000"/>
              <a:buFont typeface="微软雅黑" panose="020B0503020204020204" pitchFamily="34" charset="-122"/>
              <a:buChar char="–"/>
              <a:tabLst>
                <a:tab pos="530225" algn="l"/>
              </a:tabLst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操作系统的登录账户和密码连接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pPr marL="530225" lvl="1" indent="-265113">
              <a:lnSpc>
                <a:spcPct val="125000"/>
              </a:lnSpc>
              <a:spcAft>
                <a:spcPct val="20000"/>
              </a:spcAft>
              <a:buClr>
                <a:srgbClr val="993300"/>
              </a:buClr>
              <a:buSzPct val="80000"/>
              <a:buFont typeface="微软雅黑" panose="020B0503020204020204" pitchFamily="34" charset="-122"/>
              <a:buChar char="–"/>
              <a:tabLst>
                <a:tab pos="530225" algn="l"/>
              </a:tabLst>
              <a:defRPr/>
            </a:pPr>
            <a:r>
              <a:rPr lang="zh-CN" altLang="en-US" dirty="0" smtClean="0"/>
              <a:t>与 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安全系统集成在一起</a:t>
            </a:r>
            <a:endParaRPr lang="en-US" altLang="zh-CN" dirty="0" smtClean="0"/>
          </a:p>
          <a:p>
            <a:pPr>
              <a:lnSpc>
                <a:spcPct val="125000"/>
              </a:lnSpc>
              <a:spcAft>
                <a:spcPct val="20000"/>
              </a:spcAft>
              <a:buClr>
                <a:srgbClr val="993300"/>
              </a:buClr>
              <a:buSzPct val="80000"/>
              <a:defRPr/>
            </a:pPr>
            <a:r>
              <a:rPr lang="en-US" altLang="zh-CN" sz="2200" b="0" dirty="0" smtClean="0">
                <a:solidFill>
                  <a:srgbClr val="C00000"/>
                </a:solidFill>
              </a:rPr>
              <a:t>SQL Server </a:t>
            </a:r>
            <a:r>
              <a:rPr lang="zh-CN" altLang="en-US" sz="2200" b="0" dirty="0" smtClean="0">
                <a:solidFill>
                  <a:srgbClr val="C00000"/>
                </a:solidFill>
              </a:rPr>
              <a:t>验证模式</a:t>
            </a:r>
            <a:endParaRPr lang="en-US" altLang="zh-CN" sz="2200" b="0" dirty="0" smtClean="0">
              <a:solidFill>
                <a:srgbClr val="C00000"/>
              </a:solidFill>
            </a:endParaRPr>
          </a:p>
          <a:p>
            <a:pPr marL="530225" lvl="1" indent="-265113">
              <a:lnSpc>
                <a:spcPct val="125000"/>
              </a:lnSpc>
              <a:spcAft>
                <a:spcPct val="20000"/>
              </a:spcAft>
              <a:buClr>
                <a:srgbClr val="993300"/>
              </a:buClr>
              <a:buSzPct val="80000"/>
              <a:buFont typeface="微软雅黑" panose="020B0503020204020204" pitchFamily="34" charset="-122"/>
              <a:buChar char="–"/>
              <a:tabLst>
                <a:tab pos="530225" algn="l"/>
              </a:tabLst>
              <a:defRPr/>
            </a:pPr>
            <a:r>
              <a:rPr lang="zh-CN" altLang="en-US" dirty="0"/>
              <a:t>使用</a:t>
            </a:r>
            <a:r>
              <a:rPr lang="en-US" altLang="zh-CN" dirty="0"/>
              <a:t>SQL Server</a:t>
            </a:r>
            <a:r>
              <a:rPr lang="zh-CN" altLang="en-US" dirty="0"/>
              <a:t>的登录账户和密码连接</a:t>
            </a:r>
            <a:r>
              <a:rPr lang="en-US" altLang="zh-CN" dirty="0"/>
              <a:t>SQL</a:t>
            </a:r>
            <a:r>
              <a:rPr lang="zh-CN" altLang="en-US" dirty="0" smtClean="0"/>
              <a:t>服务器</a:t>
            </a:r>
            <a:endParaRPr lang="en-US" altLang="zh-CN" dirty="0"/>
          </a:p>
          <a:p>
            <a:pPr marL="530225" lvl="1" indent="-265113">
              <a:lnSpc>
                <a:spcPct val="125000"/>
              </a:lnSpc>
              <a:spcAft>
                <a:spcPct val="20000"/>
              </a:spcAft>
              <a:buClr>
                <a:srgbClr val="993300"/>
              </a:buClr>
              <a:buSzPct val="80000"/>
              <a:buFont typeface="微软雅黑" panose="020B0503020204020204" pitchFamily="34" charset="-122"/>
              <a:buChar char="–"/>
              <a:tabLst>
                <a:tab pos="530225" algn="l"/>
              </a:tabLst>
              <a:defRPr/>
            </a:pPr>
            <a:r>
              <a:rPr lang="en-US" altLang="zh-CN" dirty="0"/>
              <a:t>SQL Server </a:t>
            </a:r>
            <a:r>
              <a:rPr lang="zh-CN" altLang="en-US" dirty="0"/>
              <a:t>登录时，可以选择身份验证方式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476250"/>
            <a:ext cx="8642350" cy="936625"/>
          </a:xfrm>
        </p:spPr>
        <p:txBody>
          <a:bodyPr/>
          <a:lstStyle/>
          <a:p>
            <a:r>
              <a:rPr lang="en-US" altLang="zh-CN" sz="3600" smtClean="0"/>
              <a:t>4.3  SQL SERVER </a:t>
            </a:r>
            <a:r>
              <a:rPr lang="zh-CN" altLang="en-US" sz="3600" smtClean="0"/>
              <a:t>安全机制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323850" y="1268413"/>
            <a:ext cx="8712200" cy="5184775"/>
          </a:xfrm>
        </p:spPr>
        <p:txBody>
          <a:bodyPr/>
          <a:lstStyle/>
          <a:p>
            <a:pPr marL="0" indent="0" eaLnBrk="1" hangingPunct="1">
              <a:lnSpc>
                <a:spcPts val="32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/>
            </a:pPr>
            <a:r>
              <a:rPr lang="zh-CN" altLang="en-US" sz="2800" dirty="0"/>
              <a:t>二、管理登录名（</a:t>
            </a:r>
            <a:r>
              <a:rPr lang="en-US" altLang="zh-CN" sz="2800" dirty="0"/>
              <a:t>login</a:t>
            </a:r>
            <a:r>
              <a:rPr lang="zh-CN" altLang="en-US" sz="2800" dirty="0"/>
              <a:t>）</a:t>
            </a:r>
            <a:endParaRPr lang="en-US" altLang="zh-CN" sz="2800" dirty="0" smtClean="0"/>
          </a:p>
          <a:p>
            <a:pPr eaLnBrk="1" hangingPunct="1">
              <a:lnSpc>
                <a:spcPts val="32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zh-CN" altLang="en-US" b="0" dirty="0" smtClean="0">
                <a:solidFill>
                  <a:srgbClr val="C00000"/>
                </a:solidFill>
              </a:rPr>
              <a:t>管理登录名：</a:t>
            </a:r>
            <a:endParaRPr lang="en-US" altLang="zh-CN" b="0" dirty="0" smtClean="0">
              <a:solidFill>
                <a:srgbClr val="C00000"/>
              </a:solidFill>
            </a:endParaRPr>
          </a:p>
          <a:p>
            <a:pPr marL="530225" lvl="1" indent="-265113">
              <a:lnSpc>
                <a:spcPts val="3200"/>
              </a:lnSpc>
              <a:spcBef>
                <a:spcPts val="1200"/>
              </a:spcBef>
              <a:spcAft>
                <a:spcPts val="0"/>
              </a:spcAft>
              <a:buClr>
                <a:srgbClr val="993300"/>
              </a:buClr>
              <a:buSzPct val="80000"/>
              <a:buFont typeface="微软雅黑" panose="020B0503020204020204" pitchFamily="34" charset="-122"/>
              <a:buChar char="–"/>
              <a:tabLst>
                <a:tab pos="530225" algn="l"/>
              </a:tabLst>
              <a:defRPr/>
            </a:pPr>
            <a:r>
              <a:rPr lang="zh-CN" altLang="en-US" dirty="0"/>
              <a:t>创建登录</a:t>
            </a:r>
            <a:r>
              <a:rPr lang="zh-CN" altLang="en-US" dirty="0" smtClean="0"/>
              <a:t>名，设置密码和密码策略</a:t>
            </a:r>
            <a:endParaRPr lang="en-US" altLang="zh-CN" dirty="0"/>
          </a:p>
          <a:p>
            <a:pPr marL="530225" lvl="1" indent="-265113">
              <a:lnSpc>
                <a:spcPts val="3200"/>
              </a:lnSpc>
              <a:spcBef>
                <a:spcPts val="1200"/>
              </a:spcBef>
              <a:spcAft>
                <a:spcPts val="0"/>
              </a:spcAft>
              <a:buClr>
                <a:srgbClr val="993300"/>
              </a:buClr>
              <a:buSzPct val="80000"/>
              <a:buFont typeface="微软雅黑" panose="020B0503020204020204" pitchFamily="34" charset="-122"/>
              <a:buChar char="–"/>
              <a:tabLst>
                <a:tab pos="530225" algn="l"/>
              </a:tabLst>
              <a:defRPr/>
            </a:pPr>
            <a:r>
              <a:rPr lang="zh-CN" altLang="en-US" dirty="0"/>
              <a:t>查看登录名信息</a:t>
            </a:r>
            <a:endParaRPr lang="en-US" altLang="zh-CN" dirty="0"/>
          </a:p>
          <a:p>
            <a:pPr marL="530225" lvl="1" indent="-265113">
              <a:lnSpc>
                <a:spcPts val="3200"/>
              </a:lnSpc>
              <a:spcBef>
                <a:spcPts val="1200"/>
              </a:spcBef>
              <a:spcAft>
                <a:spcPts val="0"/>
              </a:spcAft>
              <a:buClr>
                <a:srgbClr val="993300"/>
              </a:buClr>
              <a:buSzPct val="80000"/>
              <a:buFont typeface="微软雅黑" panose="020B0503020204020204" pitchFamily="34" charset="-122"/>
              <a:buChar char="–"/>
              <a:tabLst>
                <a:tab pos="530225" algn="l"/>
              </a:tabLst>
              <a:defRPr/>
            </a:pPr>
            <a:r>
              <a:rPr lang="zh-CN" altLang="en-US" dirty="0"/>
              <a:t>修改和删除登录</a:t>
            </a:r>
            <a:r>
              <a:rPr lang="zh-CN" altLang="en-US" dirty="0" smtClean="0"/>
              <a:t>名</a:t>
            </a:r>
            <a:endParaRPr lang="en-US" altLang="zh-CN" dirty="0"/>
          </a:p>
          <a:p>
            <a:pPr eaLnBrk="1" hangingPunct="1">
              <a:lnSpc>
                <a:spcPts val="32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b="0" dirty="0" err="1">
                <a:solidFill>
                  <a:srgbClr val="C00000"/>
                </a:solidFill>
              </a:rPr>
              <a:t>sa</a:t>
            </a:r>
            <a:r>
              <a:rPr lang="zh-CN" altLang="en-US" b="0" dirty="0" smtClean="0">
                <a:solidFill>
                  <a:srgbClr val="C00000"/>
                </a:solidFill>
              </a:rPr>
              <a:t>：</a:t>
            </a:r>
            <a:endParaRPr lang="en-US" altLang="zh-CN" b="0" dirty="0" smtClean="0">
              <a:solidFill>
                <a:srgbClr val="C00000"/>
              </a:solidFill>
            </a:endParaRPr>
          </a:p>
          <a:p>
            <a:pPr marL="530225" lvl="1" indent="-265113">
              <a:lnSpc>
                <a:spcPts val="3200"/>
              </a:lnSpc>
              <a:spcBef>
                <a:spcPts val="1200"/>
              </a:spcBef>
              <a:spcAft>
                <a:spcPts val="0"/>
              </a:spcAft>
              <a:buClr>
                <a:srgbClr val="993300"/>
              </a:buClr>
              <a:buSzPct val="80000"/>
              <a:buFont typeface="微软雅黑" panose="020B0503020204020204" pitchFamily="34" charset="-122"/>
              <a:buChar char="–"/>
              <a:tabLst>
                <a:tab pos="530225" algn="l"/>
              </a:tabLst>
              <a:defRPr/>
            </a:pPr>
            <a:r>
              <a:rPr lang="zh-CN" altLang="en-US" dirty="0"/>
              <a:t>一个默认的</a:t>
            </a:r>
            <a:r>
              <a:rPr lang="en-US" altLang="zh-CN" dirty="0"/>
              <a:t>SQL Server</a:t>
            </a:r>
            <a:r>
              <a:rPr lang="zh-CN" altLang="en-US" dirty="0"/>
              <a:t>登录名</a:t>
            </a:r>
            <a:endParaRPr lang="en-US" altLang="zh-CN" dirty="0"/>
          </a:p>
          <a:p>
            <a:pPr marL="530225" lvl="1" indent="-265113">
              <a:lnSpc>
                <a:spcPts val="3200"/>
              </a:lnSpc>
              <a:spcBef>
                <a:spcPts val="1200"/>
              </a:spcBef>
              <a:spcAft>
                <a:spcPts val="0"/>
              </a:spcAft>
              <a:buClr>
                <a:srgbClr val="993300"/>
              </a:buClr>
              <a:buSzPct val="80000"/>
              <a:buFont typeface="微软雅黑" panose="020B0503020204020204" pitchFamily="34" charset="-122"/>
              <a:buChar char="–"/>
              <a:tabLst>
                <a:tab pos="530225" algn="l"/>
              </a:tabLst>
              <a:defRPr/>
            </a:pPr>
            <a:r>
              <a:rPr lang="zh-CN" altLang="en-US" dirty="0"/>
              <a:t>拥有</a:t>
            </a:r>
            <a:r>
              <a:rPr lang="en-US" altLang="zh-CN" dirty="0"/>
              <a:t>SQL Server</a:t>
            </a:r>
            <a:r>
              <a:rPr lang="zh-CN" altLang="en-US" dirty="0"/>
              <a:t>系统的所有权限，该登录名不能被删除</a:t>
            </a:r>
            <a:endParaRPr lang="en-US" altLang="zh-CN" dirty="0"/>
          </a:p>
          <a:p>
            <a:pPr marL="530225" lvl="1" indent="-265113">
              <a:lnSpc>
                <a:spcPts val="3200"/>
              </a:lnSpc>
              <a:spcBef>
                <a:spcPts val="1200"/>
              </a:spcBef>
              <a:spcAft>
                <a:spcPts val="0"/>
              </a:spcAft>
              <a:buClr>
                <a:srgbClr val="993300"/>
              </a:buClr>
              <a:buSzPct val="80000"/>
              <a:buFont typeface="微软雅黑" panose="020B0503020204020204" pitchFamily="34" charset="-122"/>
              <a:buChar char="–"/>
              <a:tabLst>
                <a:tab pos="530225" algn="l"/>
              </a:tabLst>
              <a:defRPr/>
            </a:pPr>
            <a:r>
              <a:rPr lang="zh-CN" altLang="en-US" dirty="0"/>
              <a:t>安装</a:t>
            </a:r>
            <a:r>
              <a:rPr lang="en-US" altLang="zh-CN" dirty="0"/>
              <a:t>Microsoft SQL Server</a:t>
            </a:r>
            <a:r>
              <a:rPr lang="zh-CN" altLang="en-US" dirty="0"/>
              <a:t>时，应该为</a:t>
            </a:r>
            <a:r>
              <a:rPr lang="en-US" altLang="zh-CN" dirty="0" err="1"/>
              <a:t>sa</a:t>
            </a:r>
            <a:r>
              <a:rPr lang="zh-CN" altLang="en-US" dirty="0"/>
              <a:t>指定一个密码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250825" y="260350"/>
            <a:ext cx="864235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3200" kern="0" dirty="0" smtClean="0"/>
              <a:t>4.3  SQL SERVER </a:t>
            </a:r>
            <a:r>
              <a:rPr lang="zh-CN" altLang="en-US" sz="3200" kern="0" dirty="0" smtClean="0"/>
              <a:t>安全机制</a:t>
            </a:r>
            <a:endParaRPr lang="zh-CN" altLang="en-US" sz="32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393700" y="309563"/>
            <a:ext cx="7620000" cy="815975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000099"/>
                </a:solidFill>
              </a:rPr>
              <a:t>二、管理登录名（</a:t>
            </a:r>
            <a:r>
              <a:rPr lang="en-US" altLang="zh-CN" sz="3200" smtClean="0">
                <a:solidFill>
                  <a:srgbClr val="000099"/>
                </a:solidFill>
              </a:rPr>
              <a:t>login</a:t>
            </a:r>
            <a:r>
              <a:rPr lang="zh-CN" altLang="en-US" sz="3200" smtClean="0">
                <a:solidFill>
                  <a:srgbClr val="000099"/>
                </a:solidFill>
              </a:rPr>
              <a:t>）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393700" y="1412875"/>
            <a:ext cx="8642350" cy="5184775"/>
          </a:xfrm>
        </p:spPr>
        <p:txBody>
          <a:bodyPr/>
          <a:lstStyle/>
          <a:p>
            <a:pPr marL="0" indent="0" eaLnBrk="1" hangingPunct="1">
              <a:spcBef>
                <a:spcPts val="9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b="0" dirty="0">
                <a:solidFill>
                  <a:srgbClr val="C00000"/>
                </a:solidFill>
              </a:rPr>
              <a:t>1</a:t>
            </a:r>
            <a:r>
              <a:rPr lang="zh-CN" altLang="en-US" sz="2800" b="0" dirty="0">
                <a:solidFill>
                  <a:srgbClr val="C00000"/>
                </a:solidFill>
              </a:rPr>
              <a:t>、创建登录名</a:t>
            </a:r>
            <a:endParaRPr lang="en-US" altLang="zh-CN" sz="2800" b="0" dirty="0" smtClean="0">
              <a:solidFill>
                <a:srgbClr val="C00000"/>
              </a:solidFill>
            </a:endParaRPr>
          </a:p>
          <a:p>
            <a:pPr eaLnBrk="1" hangingPunct="1">
              <a:spcBef>
                <a:spcPts val="900"/>
              </a:spcBef>
              <a:defRPr/>
            </a:pPr>
            <a:r>
              <a:rPr lang="zh-CN" altLang="en-US" sz="2200" b="0" dirty="0" smtClean="0">
                <a:solidFill>
                  <a:schemeClr val="tx1"/>
                </a:solidFill>
              </a:rPr>
              <a:t>图形界面创建</a:t>
            </a:r>
            <a:endParaRPr lang="en-US" altLang="zh-CN" sz="2200" b="0" dirty="0" smtClean="0">
              <a:solidFill>
                <a:schemeClr val="tx1"/>
              </a:solidFill>
            </a:endParaRPr>
          </a:p>
          <a:p>
            <a:pPr eaLnBrk="1" hangingPunct="1">
              <a:spcBef>
                <a:spcPts val="900"/>
              </a:spcBef>
              <a:defRPr/>
            </a:pPr>
            <a:r>
              <a:rPr lang="zh-CN" altLang="en-US" sz="2200" b="0" dirty="0" smtClean="0">
                <a:solidFill>
                  <a:schemeClr val="tx1"/>
                </a:solidFill>
              </a:rPr>
              <a:t>命令行</a:t>
            </a:r>
            <a:endParaRPr lang="en-US" altLang="zh-CN" sz="2200" b="0" dirty="0" smtClean="0">
              <a:solidFill>
                <a:schemeClr val="tx1"/>
              </a:solidFill>
            </a:endParaRPr>
          </a:p>
          <a:p>
            <a:pPr marL="0" lvl="1" eaLnBrk="1" hangingPunct="1">
              <a:spcBef>
                <a:spcPts val="900"/>
              </a:spcBef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C00000"/>
                </a:solidFill>
              </a:rPr>
              <a:t>CREATE LOGIN </a:t>
            </a:r>
            <a:r>
              <a:rPr lang="en-US" altLang="zh-CN" dirty="0" err="1" smtClean="0">
                <a:solidFill>
                  <a:srgbClr val="C00000"/>
                </a:solidFill>
              </a:rPr>
              <a:t>login_name</a:t>
            </a:r>
            <a:r>
              <a:rPr lang="en-US" altLang="zh-CN" dirty="0" smtClean="0">
                <a:solidFill>
                  <a:srgbClr val="C00000"/>
                </a:solidFill>
              </a:rPr>
              <a:t>  WITH &lt;option_list1&gt; </a:t>
            </a:r>
            <a:r>
              <a:rPr lang="en-US" altLang="zh-CN" dirty="0" smtClean="0">
                <a:solidFill>
                  <a:srgbClr val="C00000"/>
                </a:solidFill>
              </a:rPr>
              <a:t>           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lvl="1" eaLnBrk="1" hangingPunct="1">
              <a:spcBef>
                <a:spcPts val="90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Create Login zhang With Password = ‘</a:t>
            </a:r>
            <a:r>
              <a:rPr lang="en-US" altLang="zh-CN" dirty="0" err="1" smtClean="0"/>
              <a:t>aaa</a:t>
            </a:r>
            <a:r>
              <a:rPr lang="zh-CN" altLang="en-US" dirty="0" smtClean="0"/>
              <a:t>’</a:t>
            </a:r>
            <a:endParaRPr lang="en-US" altLang="zh-CN" dirty="0" smtClean="0"/>
          </a:p>
          <a:p>
            <a:pPr marL="0" lvl="1" eaLnBrk="1" hangingPunct="1">
              <a:spcBef>
                <a:spcPts val="90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Create Login zhang With Password = ‘</a:t>
            </a:r>
            <a:r>
              <a:rPr lang="en-US" altLang="zh-CN" dirty="0" err="1" smtClean="0"/>
              <a:t>aaa</a:t>
            </a:r>
            <a:r>
              <a:rPr lang="zh-CN" altLang="en-US" dirty="0" smtClean="0"/>
              <a:t>’</a:t>
            </a:r>
            <a:r>
              <a:rPr lang="en-US" altLang="zh-CN" dirty="0" smtClean="0"/>
              <a:t>               </a:t>
            </a:r>
          </a:p>
          <a:p>
            <a:pPr marL="0" lvl="1" eaLnBrk="1" hangingPunct="1">
              <a:spcBef>
                <a:spcPts val="900"/>
              </a:spcBef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                                               MUST_CHANGE;  </a:t>
            </a:r>
          </a:p>
          <a:p>
            <a:pPr marL="0" lvl="1" eaLnBrk="1" hangingPunct="1">
              <a:spcBef>
                <a:spcPts val="900"/>
              </a:spcBef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C00000"/>
                </a:solidFill>
              </a:rPr>
              <a:t>MUST_CHANGE </a:t>
            </a:r>
            <a:r>
              <a:rPr lang="zh-CN" altLang="en-US" dirty="0" smtClean="0">
                <a:solidFill>
                  <a:srgbClr val="C00000"/>
                </a:solidFill>
              </a:rPr>
              <a:t>参数要求用户首次连接服务器时，必须更改密码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250825" y="-26988"/>
            <a:ext cx="7620000" cy="1143001"/>
          </a:xfrm>
        </p:spPr>
        <p:txBody>
          <a:bodyPr/>
          <a:lstStyle/>
          <a:p>
            <a:pPr eaLnBrk="1" hangingPunct="1"/>
            <a:r>
              <a:rPr lang="en-US" altLang="zh-CN" sz="2800" b="0" smtClean="0"/>
              <a:t>1</a:t>
            </a:r>
            <a:r>
              <a:rPr lang="zh-CN" altLang="en-US" sz="2800" b="0" smtClean="0"/>
              <a:t>、创建登录名</a:t>
            </a: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908050"/>
            <a:ext cx="9144000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椭圆 1"/>
          <p:cNvSpPr>
            <a:spLocks noChangeArrowheads="1"/>
          </p:cNvSpPr>
          <p:nvPr/>
        </p:nvSpPr>
        <p:spPr bwMode="auto">
          <a:xfrm>
            <a:off x="3779838" y="2349500"/>
            <a:ext cx="5148262" cy="1497013"/>
          </a:xfrm>
          <a:prstGeom prst="ellips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lnSpc>
                <a:spcPts val="2800"/>
              </a:lnSpc>
              <a:spcBef>
                <a:spcPts val="1200"/>
              </a:spcBef>
              <a:buFont typeface="Arial" charset="0"/>
              <a:buChar char="•"/>
              <a:defRPr kumimoji="1"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lnSpc>
                <a:spcPts val="2800"/>
              </a:lnSpc>
              <a:spcBef>
                <a:spcPts val="1200"/>
              </a:spcBef>
              <a:buChar char="–"/>
              <a:defRPr kumimoji="1"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323850" y="1412875"/>
            <a:ext cx="8569325" cy="5040313"/>
          </a:xfrm>
        </p:spPr>
        <p:txBody>
          <a:bodyPr/>
          <a:lstStyle/>
          <a:p>
            <a:pPr marL="0" indent="0" eaLnBrk="1" hangingPunct="1">
              <a:spcBef>
                <a:spcPts val="900"/>
              </a:spcBef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rgbClr val="C00000"/>
                </a:solidFill>
              </a:rPr>
              <a:t>2</a:t>
            </a:r>
            <a:r>
              <a:rPr lang="zh-CN" altLang="en-US" b="0" dirty="0">
                <a:solidFill>
                  <a:srgbClr val="C00000"/>
                </a:solidFill>
              </a:rPr>
              <a:t>、维护登录名</a:t>
            </a:r>
            <a:endParaRPr lang="en-US" altLang="zh-CN" b="0" dirty="0" smtClean="0">
              <a:solidFill>
                <a:srgbClr val="C00000"/>
              </a:solidFill>
            </a:endParaRPr>
          </a:p>
          <a:p>
            <a:pPr eaLnBrk="1" hangingPunct="1">
              <a:spcBef>
                <a:spcPts val="900"/>
              </a:spcBef>
              <a:defRPr/>
            </a:pPr>
            <a:r>
              <a:rPr lang="zh-CN" altLang="en-US" b="0" dirty="0" smtClean="0">
                <a:solidFill>
                  <a:schemeClr val="tx1"/>
                </a:solidFill>
              </a:rPr>
              <a:t>修改</a:t>
            </a:r>
            <a:r>
              <a:rPr lang="en-US" altLang="zh-CN" b="0" dirty="0" smtClean="0">
                <a:solidFill>
                  <a:schemeClr val="tx1"/>
                </a:solidFill>
              </a:rPr>
              <a:t>Login</a:t>
            </a:r>
            <a:r>
              <a:rPr lang="zh-CN" altLang="en-US" b="0" dirty="0" smtClean="0">
                <a:solidFill>
                  <a:schemeClr val="tx1"/>
                </a:solidFill>
              </a:rPr>
              <a:t>的名称、密码、默认的数据库等信息</a:t>
            </a:r>
            <a:endParaRPr lang="en-US" altLang="zh-CN" b="0" dirty="0" smtClean="0">
              <a:solidFill>
                <a:schemeClr val="tx1"/>
              </a:solidFill>
            </a:endParaRPr>
          </a:p>
          <a:p>
            <a:pPr marL="633413" lvl="1" indent="-290513" eaLnBrk="1" hangingPunct="1">
              <a:spcBef>
                <a:spcPts val="900"/>
              </a:spcBef>
              <a:buFont typeface="微软雅黑" panose="020B0503020204020204" pitchFamily="34" charset="-122"/>
              <a:buChar char="–"/>
              <a:defRPr/>
            </a:pPr>
            <a:r>
              <a:rPr lang="en-US" altLang="zh-CN" dirty="0" smtClean="0">
                <a:solidFill>
                  <a:srgbClr val="C00000"/>
                </a:solidFill>
              </a:rPr>
              <a:t>Alter login &lt;</a:t>
            </a:r>
            <a:r>
              <a:rPr lang="en-US" altLang="zh-CN" dirty="0" err="1" smtClean="0">
                <a:solidFill>
                  <a:srgbClr val="C00000"/>
                </a:solidFill>
              </a:rPr>
              <a:t>login_name</a:t>
            </a:r>
            <a:r>
              <a:rPr lang="en-US" altLang="zh-CN" dirty="0" smtClean="0">
                <a:solidFill>
                  <a:srgbClr val="C00000"/>
                </a:solidFill>
              </a:rPr>
              <a:t>&gt;  WITH &lt;option_list1&gt; 	</a:t>
            </a:r>
            <a:r>
              <a:rPr lang="en-US" altLang="zh-CN" dirty="0" smtClean="0"/>
              <a:t>	</a:t>
            </a:r>
          </a:p>
          <a:p>
            <a:pPr eaLnBrk="1" hangingPunct="1">
              <a:spcBef>
                <a:spcPts val="900"/>
              </a:spcBef>
              <a:defRPr/>
            </a:pPr>
            <a:r>
              <a:rPr lang="zh-CN" altLang="en-US" b="0" dirty="0">
                <a:solidFill>
                  <a:schemeClr val="tx1"/>
                </a:solidFill>
              </a:rPr>
              <a:t>禁用或启用该登录</a:t>
            </a:r>
            <a:r>
              <a:rPr lang="zh-CN" altLang="en-US" b="0" dirty="0" smtClean="0">
                <a:solidFill>
                  <a:schemeClr val="tx1"/>
                </a:solidFill>
              </a:rPr>
              <a:t>名</a:t>
            </a:r>
            <a:endParaRPr lang="en-US" altLang="zh-CN" b="0" dirty="0">
              <a:solidFill>
                <a:schemeClr val="tx1"/>
              </a:solidFill>
            </a:endParaRPr>
          </a:p>
          <a:p>
            <a:pPr marL="633413" lvl="1" indent="-290513" eaLnBrk="1" hangingPunct="1">
              <a:spcBef>
                <a:spcPts val="900"/>
              </a:spcBef>
              <a:buFont typeface="微软雅黑" panose="020B0503020204020204" pitchFamily="34" charset="-122"/>
              <a:buChar char="–"/>
              <a:defRPr/>
            </a:pPr>
            <a:r>
              <a:rPr lang="en-US" altLang="zh-CN" dirty="0">
                <a:solidFill>
                  <a:srgbClr val="C00000"/>
                </a:solidFill>
              </a:rPr>
              <a:t>Alter login &lt;</a:t>
            </a:r>
            <a:r>
              <a:rPr lang="en-US" altLang="zh-CN" dirty="0" err="1">
                <a:solidFill>
                  <a:srgbClr val="C00000"/>
                </a:solidFill>
              </a:rPr>
              <a:t>login_name</a:t>
            </a:r>
            <a:r>
              <a:rPr lang="en-US" altLang="zh-CN" dirty="0">
                <a:solidFill>
                  <a:srgbClr val="C00000"/>
                </a:solidFill>
              </a:rPr>
              <a:t>&gt;  disable</a:t>
            </a:r>
          </a:p>
          <a:p>
            <a:pPr marL="633413" lvl="1" indent="-290513" eaLnBrk="1" hangingPunct="1">
              <a:spcBef>
                <a:spcPts val="900"/>
              </a:spcBef>
              <a:buFont typeface="微软雅黑" panose="020B0503020204020204" pitchFamily="34" charset="-122"/>
              <a:buChar char="–"/>
              <a:defRPr/>
            </a:pPr>
            <a:r>
              <a:rPr lang="en-US" altLang="zh-CN" dirty="0">
                <a:solidFill>
                  <a:srgbClr val="C00000"/>
                </a:solidFill>
              </a:rPr>
              <a:t>Alter login &lt;</a:t>
            </a:r>
            <a:r>
              <a:rPr lang="en-US" altLang="zh-CN" dirty="0" err="1">
                <a:solidFill>
                  <a:srgbClr val="C00000"/>
                </a:solidFill>
              </a:rPr>
              <a:t>login_name</a:t>
            </a:r>
            <a:r>
              <a:rPr lang="en-US" altLang="zh-CN" dirty="0">
                <a:solidFill>
                  <a:srgbClr val="C00000"/>
                </a:solidFill>
              </a:rPr>
              <a:t>&gt;  enable</a:t>
            </a:r>
          </a:p>
          <a:p>
            <a:pPr eaLnBrk="1" hangingPunct="1">
              <a:spcBef>
                <a:spcPts val="900"/>
              </a:spcBef>
              <a:defRPr/>
            </a:pPr>
            <a:r>
              <a:rPr lang="zh-CN" altLang="en-US" b="0" dirty="0">
                <a:solidFill>
                  <a:schemeClr val="tx1"/>
                </a:solidFill>
              </a:rPr>
              <a:t>删除不需要的登录</a:t>
            </a:r>
            <a:r>
              <a:rPr lang="zh-CN" altLang="en-US" b="0" dirty="0" smtClean="0">
                <a:solidFill>
                  <a:schemeClr val="tx1"/>
                </a:solidFill>
              </a:rPr>
              <a:t>名</a:t>
            </a:r>
            <a:endParaRPr lang="en-US" altLang="zh-CN" b="0" dirty="0">
              <a:solidFill>
                <a:schemeClr val="tx1"/>
              </a:solidFill>
            </a:endParaRPr>
          </a:p>
          <a:p>
            <a:pPr marL="633413" lvl="1" indent="-290513" eaLnBrk="1" hangingPunct="1">
              <a:spcBef>
                <a:spcPts val="900"/>
              </a:spcBef>
              <a:buFont typeface="微软雅黑" panose="020B0503020204020204" pitchFamily="34" charset="-122"/>
              <a:buChar char="–"/>
              <a:defRPr/>
            </a:pPr>
            <a:r>
              <a:rPr lang="en-US" altLang="zh-CN" dirty="0">
                <a:solidFill>
                  <a:srgbClr val="C00000"/>
                </a:solidFill>
              </a:rPr>
              <a:t>Drop login &lt;</a:t>
            </a:r>
            <a:r>
              <a:rPr lang="en-US" altLang="zh-CN" dirty="0" err="1">
                <a:solidFill>
                  <a:srgbClr val="C00000"/>
                </a:solidFill>
              </a:rPr>
              <a:t>login_name</a:t>
            </a:r>
            <a:r>
              <a:rPr lang="en-US" altLang="zh-CN" dirty="0">
                <a:solidFill>
                  <a:srgbClr val="C00000"/>
                </a:solidFill>
              </a:rPr>
              <a:t>&gt;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8642350" cy="936625"/>
          </a:xfrm>
        </p:spPr>
        <p:txBody>
          <a:bodyPr/>
          <a:lstStyle/>
          <a:p>
            <a:r>
              <a:rPr lang="zh-CN" altLang="en-US" sz="3200" smtClean="0">
                <a:solidFill>
                  <a:srgbClr val="000099"/>
                </a:solidFill>
              </a:rPr>
              <a:t>二、管理登录名（</a:t>
            </a:r>
            <a:r>
              <a:rPr lang="en-US" altLang="zh-CN" sz="3200" smtClean="0">
                <a:solidFill>
                  <a:srgbClr val="000099"/>
                </a:solidFill>
              </a:rPr>
              <a:t>login</a:t>
            </a:r>
            <a:r>
              <a:rPr lang="zh-CN" altLang="en-US" sz="3200" smtClean="0">
                <a:solidFill>
                  <a:srgbClr val="000099"/>
                </a:solidFill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250825" y="44450"/>
            <a:ext cx="8435975" cy="1143000"/>
          </a:xfrm>
        </p:spPr>
        <p:txBody>
          <a:bodyPr/>
          <a:lstStyle/>
          <a:p>
            <a:pPr marL="457200" indent="-457200" eaLnBrk="1" hangingPunct="1">
              <a:buFontTx/>
              <a:buChar char="•"/>
            </a:pPr>
            <a:r>
              <a:rPr lang="zh-CN" altLang="en-US" sz="2800" smtClean="0"/>
              <a:t>修改登录名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25538"/>
            <a:ext cx="8928100" cy="573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642350" cy="936625"/>
          </a:xfrm>
        </p:spPr>
        <p:txBody>
          <a:bodyPr/>
          <a:lstStyle/>
          <a:p>
            <a:pPr eaLnBrk="1" hangingPunct="1"/>
            <a:r>
              <a:rPr lang="en-US" altLang="zh-CN" sz="3200" smtClean="0"/>
              <a:t>4.1	</a:t>
            </a:r>
            <a:r>
              <a:rPr lang="zh-CN" altLang="en-US" sz="3200" smtClean="0"/>
              <a:t>数据库安全性控制概述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341438"/>
            <a:ext cx="8713788" cy="5400675"/>
          </a:xfrm>
        </p:spPr>
        <p:txBody>
          <a:bodyPr/>
          <a:lstStyle/>
          <a:p>
            <a:pPr marL="265113" indent="-265113" eaLnBrk="1" hangingPunct="1">
              <a:spcBef>
                <a:spcPts val="1200"/>
              </a:spcBef>
              <a:buFontTx/>
              <a:buNone/>
              <a:defRPr/>
            </a:pPr>
            <a:r>
              <a:rPr lang="zh-CN" altLang="en-US" sz="2600" dirty="0" smtClean="0"/>
              <a:t>一、计算机系统安全概念</a:t>
            </a:r>
          </a:p>
          <a:p>
            <a:pPr marL="265113" indent="-265113" eaLnBrk="1" hangingPunct="1">
              <a:spcBef>
                <a:spcPts val="1200"/>
              </a:spcBef>
              <a:buFontTx/>
              <a:buNone/>
              <a:defRPr/>
            </a:pPr>
            <a:r>
              <a:rPr lang="zh-CN" altLang="en-US" sz="2200" b="0" dirty="0" smtClean="0">
                <a:solidFill>
                  <a:srgbClr val="C00000"/>
                </a:solidFill>
              </a:rPr>
              <a:t>1、计算机系统安全</a:t>
            </a:r>
            <a:endParaRPr lang="en-US" altLang="zh-CN" sz="2200" b="0" dirty="0" smtClean="0">
              <a:solidFill>
                <a:srgbClr val="C00000"/>
              </a:solidFill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2200" b="0" dirty="0" smtClean="0">
                <a:solidFill>
                  <a:schemeClr val="tx1"/>
                </a:solidFill>
              </a:rPr>
              <a:t>为计算机系统建立和采取的各种安全保护措施，以保护计算机系统中的硬件、软件和数据，防止偶然或恶意的原因使系统遭到更改或泄漏等。</a:t>
            </a:r>
          </a:p>
          <a:p>
            <a:pPr marL="265113" indent="-265113" eaLnBrk="1" hangingPunct="1">
              <a:spcBef>
                <a:spcPts val="1200"/>
              </a:spcBef>
              <a:buFontTx/>
              <a:buNone/>
              <a:defRPr/>
            </a:pPr>
            <a:r>
              <a:rPr lang="zh-CN" altLang="en-US" sz="2200" b="0" dirty="0" smtClean="0">
                <a:solidFill>
                  <a:srgbClr val="C00000"/>
                </a:solidFill>
              </a:rPr>
              <a:t>2、分类：技术安全、管理安全、政策法律</a:t>
            </a:r>
            <a:endParaRPr lang="en-US" altLang="zh-CN" sz="2200" b="0" dirty="0" smtClean="0">
              <a:solidFill>
                <a:srgbClr val="C00000"/>
              </a:solidFill>
            </a:endParaRPr>
          </a:p>
          <a:p>
            <a:pPr lvl="1" indent="-263525" eaLnBrk="1" hangingPunct="1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rgbClr val="000099"/>
                </a:solidFill>
                <a:cs typeface="+mn-cs"/>
              </a:rPr>
              <a:t>技术安全</a:t>
            </a:r>
            <a:r>
              <a:rPr lang="zh-CN" altLang="en-US" dirty="0" smtClean="0">
                <a:cs typeface="+mn-cs"/>
              </a:rPr>
              <a:t>：在计算机系统中，采用</a:t>
            </a:r>
            <a:r>
              <a:rPr lang="zh-CN" altLang="en-US" dirty="0">
                <a:cs typeface="+mn-cs"/>
              </a:rPr>
              <a:t>具有一定安全性的硬件和软件技术，实现对计算机系统及其所存数据的安全保护，当计算机系统受到无意或恶意攻击时，仍能保证系统正常运行，保证系统内的数据不增加、不丢失、不泄露。</a:t>
            </a:r>
          </a:p>
          <a:p>
            <a:pPr marL="265113" indent="-265113" eaLnBrk="1" hangingPunct="1">
              <a:spcBef>
                <a:spcPts val="1200"/>
              </a:spcBef>
              <a:buFontTx/>
              <a:buNone/>
              <a:defRPr/>
            </a:pPr>
            <a:endParaRPr lang="zh-CN" alt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250825" y="269875"/>
            <a:ext cx="7620000" cy="855663"/>
          </a:xfrm>
        </p:spPr>
        <p:txBody>
          <a:bodyPr/>
          <a:lstStyle/>
          <a:p>
            <a:pPr marL="265113" indent="-265113" eaLnBrk="1" hangingPunct="1">
              <a:buFontTx/>
              <a:buChar char="•"/>
            </a:pPr>
            <a:r>
              <a:rPr lang="zh-CN" altLang="en-US" sz="2800" smtClean="0"/>
              <a:t>修改登录名的密码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268413"/>
            <a:ext cx="8856662" cy="558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323850" y="106363"/>
            <a:ext cx="7620000" cy="801687"/>
          </a:xfrm>
        </p:spPr>
        <p:txBody>
          <a:bodyPr/>
          <a:lstStyle/>
          <a:p>
            <a:pPr marL="354013" indent="-354013" eaLnBrk="1" hangingPunct="1">
              <a:buFontTx/>
              <a:buChar char="•"/>
            </a:pPr>
            <a:r>
              <a:rPr lang="zh-CN" altLang="en-US" sz="2800" smtClean="0"/>
              <a:t>禁用和启用登录名</a:t>
            </a: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81075"/>
            <a:ext cx="8785225" cy="568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250825" y="381000"/>
            <a:ext cx="7620000" cy="815975"/>
          </a:xfrm>
        </p:spPr>
        <p:txBody>
          <a:bodyPr/>
          <a:lstStyle/>
          <a:p>
            <a:r>
              <a:rPr lang="zh-CN" altLang="en-US" sz="3200" smtClean="0">
                <a:solidFill>
                  <a:srgbClr val="000099"/>
                </a:solidFill>
              </a:rPr>
              <a:t>三、管理数据库用户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323850" y="1341438"/>
            <a:ext cx="8496300" cy="5194300"/>
          </a:xfrm>
        </p:spPr>
        <p:txBody>
          <a:bodyPr/>
          <a:lstStyle/>
          <a:p>
            <a:pPr>
              <a:defRPr/>
            </a:pPr>
            <a:r>
              <a:rPr lang="zh-CN" altLang="en-US" b="0" dirty="0" smtClean="0">
                <a:solidFill>
                  <a:srgbClr val="C00000"/>
                </a:solidFill>
              </a:rPr>
              <a:t>数据库用户</a:t>
            </a:r>
            <a:r>
              <a:rPr lang="en-US" altLang="zh-CN" b="0" dirty="0" smtClean="0">
                <a:solidFill>
                  <a:srgbClr val="C00000"/>
                </a:solidFill>
              </a:rPr>
              <a:t>user</a:t>
            </a:r>
          </a:p>
          <a:p>
            <a:pPr marL="530225" lvl="1" indent="-265113">
              <a:buFont typeface="微软雅黑" panose="020B0503020204020204" pitchFamily="34" charset="-122"/>
              <a:buChar char="–"/>
              <a:tabLst/>
              <a:defRPr/>
            </a:pPr>
            <a:r>
              <a:rPr lang="zh-CN" altLang="en-US" dirty="0" smtClean="0"/>
              <a:t>是数据库级的主体，是登录名在数据库中的映射，是在数据库中执行操作和活动的行动者</a:t>
            </a:r>
            <a:endParaRPr lang="en-US" altLang="zh-CN" dirty="0" smtClean="0"/>
          </a:p>
          <a:p>
            <a:pPr marL="530225" lvl="1" indent="-265113">
              <a:buFont typeface="微软雅黑" panose="020B0503020204020204" pitchFamily="34" charset="-122"/>
              <a:buChar char="–"/>
              <a:tabLst/>
              <a:defRPr/>
            </a:pPr>
            <a:r>
              <a:rPr lang="zh-CN" altLang="en-US" dirty="0" smtClean="0"/>
              <a:t>数据库用户不能直接拥有表、视图等数据库对象，而是通过模式拥有这些对象</a:t>
            </a:r>
            <a:endParaRPr lang="en-US" altLang="zh-CN" dirty="0" smtClean="0"/>
          </a:p>
          <a:p>
            <a:pPr>
              <a:defRPr/>
            </a:pPr>
            <a:r>
              <a:rPr lang="zh-CN" altLang="en-US" b="0" dirty="0">
                <a:solidFill>
                  <a:srgbClr val="C00000"/>
                </a:solidFill>
              </a:rPr>
              <a:t>数据库用户</a:t>
            </a:r>
            <a:r>
              <a:rPr lang="zh-CN" altLang="en-US" b="0" dirty="0" smtClean="0">
                <a:solidFill>
                  <a:srgbClr val="C00000"/>
                </a:solidFill>
              </a:rPr>
              <a:t>管理</a:t>
            </a:r>
            <a:endParaRPr lang="en-US" altLang="zh-CN" b="0" dirty="0">
              <a:solidFill>
                <a:srgbClr val="C00000"/>
              </a:solidFill>
            </a:endParaRPr>
          </a:p>
          <a:p>
            <a:pPr marL="530225" lvl="1" indent="-265113">
              <a:buFont typeface="微软雅黑" panose="020B0503020204020204" pitchFamily="34" charset="-122"/>
              <a:buChar char="–"/>
              <a:tabLst/>
              <a:defRPr/>
            </a:pPr>
            <a:r>
              <a:rPr lang="zh-CN" altLang="en-US" dirty="0"/>
              <a:t>创建</a:t>
            </a:r>
            <a:r>
              <a:rPr lang="zh-CN" altLang="en-US" dirty="0" smtClean="0"/>
              <a:t>用户</a:t>
            </a:r>
            <a:endParaRPr lang="en-US" altLang="zh-CN" dirty="0" smtClean="0"/>
          </a:p>
          <a:p>
            <a:pPr marL="530225" lvl="1" indent="-265113">
              <a:buFont typeface="微软雅黑" panose="020B0503020204020204" pitchFamily="34" charset="-122"/>
              <a:buChar char="–"/>
              <a:tabLst/>
              <a:defRPr/>
            </a:pPr>
            <a:r>
              <a:rPr lang="zh-CN" altLang="en-US" dirty="0" smtClean="0"/>
              <a:t>查看</a:t>
            </a:r>
            <a:r>
              <a:rPr lang="zh-CN" altLang="en-US" dirty="0"/>
              <a:t>用户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marL="530225" lvl="1" indent="-265113">
              <a:buFont typeface="微软雅黑" panose="020B0503020204020204" pitchFamily="34" charset="-122"/>
              <a:buChar char="–"/>
              <a:tabLst/>
              <a:defRPr/>
            </a:pPr>
            <a:r>
              <a:rPr lang="zh-CN" altLang="en-US" dirty="0" smtClean="0"/>
              <a:t>修改用户</a:t>
            </a:r>
            <a:endParaRPr lang="en-US" altLang="zh-CN" dirty="0" smtClean="0"/>
          </a:p>
          <a:p>
            <a:pPr marL="530225" lvl="1" indent="-265113">
              <a:buFont typeface="微软雅黑" panose="020B0503020204020204" pitchFamily="34" charset="-122"/>
              <a:buChar char="–"/>
              <a:tabLst/>
              <a:defRPr/>
            </a:pPr>
            <a:r>
              <a:rPr lang="zh-CN" altLang="en-US" dirty="0" smtClean="0"/>
              <a:t>删除用户等</a:t>
            </a:r>
            <a:endParaRPr lang="zh-CN" altLang="en-US" dirty="0"/>
          </a:p>
          <a:p>
            <a:pPr marL="342900" indent="-342900">
              <a:buFont typeface="Wingdings" pitchFamily="2" charset="2"/>
              <a:buChar char="n"/>
              <a:defRPr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396875" y="1268413"/>
            <a:ext cx="8496300" cy="5113337"/>
          </a:xfrm>
        </p:spPr>
        <p:txBody>
          <a:bodyPr/>
          <a:lstStyle/>
          <a:p>
            <a:pPr marL="0" indent="0" eaLnBrk="1" hangingPunct="1">
              <a:lnSpc>
                <a:spcPts val="3200"/>
              </a:lnSpc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rgbClr val="C00000"/>
                </a:solidFill>
              </a:rPr>
              <a:t>1</a:t>
            </a:r>
            <a:r>
              <a:rPr lang="zh-CN" altLang="en-US" b="0" dirty="0">
                <a:solidFill>
                  <a:srgbClr val="C00000"/>
                </a:solidFill>
              </a:rPr>
              <a:t>、创建用户</a:t>
            </a:r>
            <a:endParaRPr lang="en-US" altLang="zh-CN" b="0" dirty="0" smtClean="0">
              <a:solidFill>
                <a:srgbClr val="C00000"/>
              </a:solidFill>
            </a:endParaRPr>
          </a:p>
          <a:p>
            <a:pPr eaLnBrk="1" hangingPunct="1">
              <a:lnSpc>
                <a:spcPts val="3200"/>
              </a:lnSpc>
              <a:defRPr/>
            </a:pPr>
            <a:r>
              <a:rPr lang="zh-CN" altLang="en-US" b="0" dirty="0" smtClean="0">
                <a:solidFill>
                  <a:schemeClr val="tx1"/>
                </a:solidFill>
              </a:rPr>
              <a:t>用户：是</a:t>
            </a:r>
            <a:r>
              <a:rPr lang="zh-CN" altLang="en-US" b="0" dirty="0">
                <a:solidFill>
                  <a:schemeClr val="tx1"/>
                </a:solidFill>
              </a:rPr>
              <a:t>登录名在数据库中的映射，因此在创建用户</a:t>
            </a:r>
            <a:r>
              <a:rPr lang="zh-CN" altLang="en-US" b="0" dirty="0" smtClean="0">
                <a:solidFill>
                  <a:schemeClr val="tx1"/>
                </a:solidFill>
              </a:rPr>
              <a:t>时</a:t>
            </a:r>
            <a:r>
              <a:rPr lang="zh-CN" altLang="en-US" b="0" dirty="0">
                <a:solidFill>
                  <a:schemeClr val="tx1"/>
                </a:solidFill>
              </a:rPr>
              <a:t>，</a:t>
            </a:r>
            <a:r>
              <a:rPr lang="zh-CN" altLang="en-US" b="0" dirty="0" smtClean="0">
                <a:solidFill>
                  <a:schemeClr val="tx1"/>
                </a:solidFill>
              </a:rPr>
              <a:t>需要指定对应的登录名</a:t>
            </a:r>
            <a:endParaRPr lang="en-US" altLang="zh-CN" b="0" dirty="0">
              <a:solidFill>
                <a:schemeClr val="tx1"/>
              </a:solidFill>
            </a:endParaRPr>
          </a:p>
          <a:p>
            <a:pPr eaLnBrk="1" hangingPunct="1">
              <a:lnSpc>
                <a:spcPts val="3200"/>
              </a:lnSpc>
              <a:defRPr/>
            </a:pPr>
            <a:r>
              <a:rPr lang="zh-CN" altLang="en-US" b="0" dirty="0" smtClean="0">
                <a:solidFill>
                  <a:schemeClr val="tx1"/>
                </a:solidFill>
              </a:rPr>
              <a:t>创建方式：</a:t>
            </a:r>
            <a:endParaRPr lang="en-US" altLang="zh-CN" b="0" dirty="0" smtClean="0">
              <a:solidFill>
                <a:schemeClr val="tx1"/>
              </a:solidFill>
            </a:endParaRPr>
          </a:p>
          <a:p>
            <a:pPr marL="606425" lvl="1" indent="-342900" eaLnBrk="1" hangingPunct="1">
              <a:lnSpc>
                <a:spcPts val="3200"/>
              </a:lnSpc>
              <a:buFont typeface="微软雅黑" panose="020B0503020204020204" pitchFamily="34" charset="-122"/>
              <a:buChar char="–"/>
              <a:defRPr/>
            </a:pPr>
            <a:r>
              <a:rPr lang="zh-CN" altLang="en-US" dirty="0" smtClean="0"/>
              <a:t>图形</a:t>
            </a:r>
            <a:r>
              <a:rPr lang="zh-CN" altLang="en-US" dirty="0"/>
              <a:t>界面创建</a:t>
            </a:r>
            <a:endParaRPr lang="en-US" altLang="zh-CN" dirty="0"/>
          </a:p>
          <a:p>
            <a:pPr marL="606425" lvl="1" indent="-342900" eaLnBrk="1" hangingPunct="1">
              <a:lnSpc>
                <a:spcPts val="3200"/>
              </a:lnSpc>
              <a:buFont typeface="微软雅黑" panose="020B0503020204020204" pitchFamily="34" charset="-122"/>
              <a:buChar char="–"/>
              <a:defRPr/>
            </a:pPr>
            <a:r>
              <a:rPr lang="zh-CN" altLang="en-US" dirty="0" smtClean="0"/>
              <a:t>命令行</a:t>
            </a:r>
            <a:endParaRPr lang="en-US" altLang="zh-CN" dirty="0" smtClean="0"/>
          </a:p>
          <a:p>
            <a:pPr eaLnBrk="1" hangingPunct="1">
              <a:lnSpc>
                <a:spcPts val="3200"/>
              </a:lnSpc>
              <a:defRPr/>
            </a:pPr>
            <a:r>
              <a:rPr lang="zh-CN" altLang="en-US" b="0" dirty="0" smtClean="0">
                <a:solidFill>
                  <a:schemeClr val="tx1"/>
                </a:solidFill>
              </a:rPr>
              <a:t>命令格式</a:t>
            </a:r>
            <a:endParaRPr lang="en-US" altLang="zh-CN" b="0" dirty="0" smtClean="0">
              <a:solidFill>
                <a:schemeClr val="tx1"/>
              </a:solidFill>
            </a:endParaRPr>
          </a:p>
          <a:p>
            <a:pPr marL="606425" lvl="1" indent="-342900" eaLnBrk="1" hangingPunct="1">
              <a:lnSpc>
                <a:spcPts val="3200"/>
              </a:lnSpc>
              <a:buFont typeface="微软雅黑" panose="020B0503020204020204" pitchFamily="34" charset="-122"/>
              <a:buChar char="–"/>
              <a:defRPr/>
            </a:pPr>
            <a:r>
              <a:rPr lang="en-US" altLang="zh-CN" dirty="0"/>
              <a:t>create user &lt;</a:t>
            </a:r>
            <a:r>
              <a:rPr lang="zh-CN" altLang="en-US" dirty="0"/>
              <a:t>用户名</a:t>
            </a:r>
            <a:r>
              <a:rPr lang="en-US" altLang="zh-CN" dirty="0"/>
              <a:t>&gt; from &lt;</a:t>
            </a:r>
            <a:r>
              <a:rPr lang="zh-CN" altLang="en-US" dirty="0"/>
              <a:t>登录名</a:t>
            </a:r>
            <a:r>
              <a:rPr lang="en-US" altLang="zh-CN" dirty="0"/>
              <a:t>&gt;</a:t>
            </a:r>
          </a:p>
          <a:p>
            <a:pPr lvl="1" eaLnBrk="1" hangingPunct="1">
              <a:lnSpc>
                <a:spcPts val="3200"/>
              </a:lnSpc>
              <a:defRPr/>
            </a:pPr>
            <a:r>
              <a:rPr lang="en-US" altLang="zh-CN" dirty="0"/>
              <a:t>                       </a:t>
            </a:r>
            <a:r>
              <a:rPr lang="en-US" altLang="zh-CN" dirty="0" smtClean="0"/>
              <a:t>with </a:t>
            </a:r>
            <a:r>
              <a:rPr lang="en-US" altLang="zh-CN" dirty="0" err="1"/>
              <a:t>default_schema</a:t>
            </a:r>
            <a:r>
              <a:rPr lang="en-US" altLang="zh-CN" dirty="0"/>
              <a:t> &lt;</a:t>
            </a:r>
            <a:r>
              <a:rPr lang="zh-CN" altLang="en-US" dirty="0"/>
              <a:t>模式名</a:t>
            </a:r>
            <a:r>
              <a:rPr lang="en-US" altLang="zh-CN" dirty="0"/>
              <a:t>&gt;</a:t>
            </a:r>
          </a:p>
          <a:p>
            <a:pPr marL="354013" indent="-354013" eaLnBrk="1" hangingPunct="1">
              <a:lnSpc>
                <a:spcPts val="3200"/>
              </a:lnSpc>
              <a:defRPr/>
            </a:pPr>
            <a:r>
              <a:rPr lang="zh-CN" altLang="en-US" b="0" dirty="0" smtClean="0">
                <a:solidFill>
                  <a:schemeClr val="tx1"/>
                </a:solidFill>
              </a:rPr>
              <a:t>例子：</a:t>
            </a:r>
            <a:r>
              <a:rPr lang="en-US" altLang="zh-CN" b="0" dirty="0" smtClean="0">
                <a:solidFill>
                  <a:schemeClr val="tx1"/>
                </a:solidFill>
              </a:rPr>
              <a:t>create </a:t>
            </a:r>
            <a:r>
              <a:rPr lang="en-US" altLang="zh-CN" dirty="0"/>
              <a:t>user t1_stu from login t1</a:t>
            </a:r>
            <a:endParaRPr lang="zh-CN" altLang="en-US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395288" y="309563"/>
            <a:ext cx="7620000" cy="8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3200" kern="0" dirty="0" smtClean="0">
                <a:solidFill>
                  <a:srgbClr val="000099"/>
                </a:solidFill>
              </a:rPr>
              <a:t>三、管理数据库用户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179388" y="-100013"/>
            <a:ext cx="8412162" cy="1143001"/>
          </a:xfrm>
        </p:spPr>
        <p:txBody>
          <a:bodyPr/>
          <a:lstStyle/>
          <a:p>
            <a:pPr marL="265113" indent="-265113" eaLnBrk="1" hangingPunct="1">
              <a:buFontTx/>
              <a:buChar char="•"/>
            </a:pPr>
            <a:r>
              <a:rPr lang="zh-CN" altLang="en-US" sz="2400" b="0" smtClean="0"/>
              <a:t>创建登录名对应的数据库用户</a:t>
            </a:r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613"/>
            <a:ext cx="9144000" cy="602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椭圆 3"/>
          <p:cNvSpPr>
            <a:spLocks noChangeArrowheads="1"/>
          </p:cNvSpPr>
          <p:nvPr/>
        </p:nvSpPr>
        <p:spPr bwMode="auto">
          <a:xfrm>
            <a:off x="3276600" y="2867025"/>
            <a:ext cx="3095625" cy="1354138"/>
          </a:xfrm>
          <a:prstGeom prst="ellips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lnSpc>
                <a:spcPts val="2800"/>
              </a:lnSpc>
              <a:spcBef>
                <a:spcPts val="1200"/>
              </a:spcBef>
              <a:buFont typeface="Arial" charset="0"/>
              <a:buChar char="•"/>
              <a:defRPr kumimoji="1"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lnSpc>
                <a:spcPts val="2800"/>
              </a:lnSpc>
              <a:spcBef>
                <a:spcPts val="1200"/>
              </a:spcBef>
              <a:buChar char="–"/>
              <a:defRPr kumimoji="1"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179388" y="-100013"/>
            <a:ext cx="8686800" cy="1143001"/>
          </a:xfrm>
        </p:spPr>
        <p:txBody>
          <a:bodyPr/>
          <a:lstStyle/>
          <a:p>
            <a:pPr marL="265113" indent="-265113" eaLnBrk="1" hangingPunct="1">
              <a:buFontTx/>
              <a:buChar char="•"/>
            </a:pPr>
            <a:r>
              <a:rPr lang="zh-CN" altLang="en-US" sz="2400" b="0" smtClean="0"/>
              <a:t>创建带有默认模式的数据库用户</a:t>
            </a:r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08050"/>
            <a:ext cx="9115425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395288" y="1268413"/>
            <a:ext cx="8569325" cy="5400675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b="0" dirty="0" smtClean="0">
                <a:solidFill>
                  <a:srgbClr val="C00000"/>
                </a:solidFill>
              </a:rPr>
              <a:t>2</a:t>
            </a:r>
            <a:r>
              <a:rPr lang="zh-CN" altLang="en-US" b="0" dirty="0" smtClean="0">
                <a:solidFill>
                  <a:srgbClr val="C00000"/>
                </a:solidFill>
              </a:rPr>
              <a:t>、查看</a:t>
            </a:r>
            <a:r>
              <a:rPr lang="zh-CN" altLang="en-US" b="0" dirty="0">
                <a:solidFill>
                  <a:srgbClr val="C00000"/>
                </a:solidFill>
              </a:rPr>
              <a:t>数据库用户信息</a:t>
            </a:r>
            <a:endParaRPr lang="en-US" altLang="zh-CN" b="0" dirty="0" smtClean="0">
              <a:solidFill>
                <a:srgbClr val="C00000"/>
              </a:solidFill>
            </a:endParaRPr>
          </a:p>
          <a:p>
            <a:pPr eaLnBrk="1" hangingPunct="1">
              <a:defRPr/>
            </a:pPr>
            <a:r>
              <a:rPr lang="zh-CN" altLang="en-US" sz="2200" b="0" dirty="0" smtClean="0">
                <a:solidFill>
                  <a:schemeClr val="tx1"/>
                </a:solidFill>
              </a:rPr>
              <a:t>图形界面查看</a:t>
            </a:r>
            <a:endParaRPr lang="en-US" altLang="zh-CN" sz="2200" b="0" dirty="0" smtClean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zh-CN" altLang="en-US" sz="2200" b="0" dirty="0" smtClean="0">
                <a:solidFill>
                  <a:schemeClr val="tx1"/>
                </a:solidFill>
              </a:rPr>
              <a:t>命令行</a:t>
            </a:r>
            <a:r>
              <a:rPr lang="zh-CN" altLang="en-US" sz="2200" b="0" dirty="0">
                <a:solidFill>
                  <a:schemeClr val="tx1"/>
                </a:solidFill>
              </a:rPr>
              <a:t>查看：可以使用</a:t>
            </a:r>
            <a:r>
              <a:rPr lang="en-US" altLang="zh-CN" sz="2200" b="0" dirty="0" err="1">
                <a:solidFill>
                  <a:schemeClr val="tx1"/>
                </a:solidFill>
              </a:rPr>
              <a:t>sysusers</a:t>
            </a:r>
            <a:r>
              <a:rPr lang="en-US" altLang="zh-CN" sz="2200" b="0" dirty="0">
                <a:solidFill>
                  <a:schemeClr val="tx1"/>
                </a:solidFill>
              </a:rPr>
              <a:t> </a:t>
            </a:r>
            <a:r>
              <a:rPr lang="zh-CN" altLang="en-US" sz="2200" b="0" dirty="0">
                <a:solidFill>
                  <a:schemeClr val="tx1"/>
                </a:solidFill>
              </a:rPr>
              <a:t>视图</a:t>
            </a:r>
            <a:endParaRPr lang="en-US" altLang="zh-CN" sz="2200" b="0" dirty="0">
              <a:solidFill>
                <a:schemeClr val="tx1"/>
              </a:solidFill>
            </a:endParaRPr>
          </a:p>
          <a:p>
            <a:pPr marL="606425" lvl="1" indent="-342900" eaLnBrk="1" hangingPunct="1">
              <a:buFont typeface="微软雅黑" panose="020B0503020204020204" pitchFamily="34" charset="-122"/>
              <a:buChar char="–"/>
              <a:tabLst>
                <a:tab pos="530225" algn="l"/>
              </a:tabLst>
              <a:defRPr/>
            </a:pPr>
            <a:r>
              <a:rPr lang="en-US" altLang="zh-CN" dirty="0" smtClean="0">
                <a:cs typeface="+mn-cs"/>
              </a:rPr>
              <a:t>select   </a:t>
            </a:r>
            <a:r>
              <a:rPr lang="zh-CN" altLang="en-US" dirty="0" smtClean="0">
                <a:cs typeface="+mn-cs"/>
              </a:rPr>
              <a:t>* </a:t>
            </a:r>
            <a:r>
              <a:rPr lang="en-US" altLang="zh-CN" dirty="0" smtClean="0">
                <a:cs typeface="+mn-cs"/>
              </a:rPr>
              <a:t> </a:t>
            </a:r>
            <a:r>
              <a:rPr lang="zh-CN" altLang="en-US" dirty="0" smtClean="0">
                <a:cs typeface="+mn-cs"/>
              </a:rPr>
              <a:t> </a:t>
            </a:r>
            <a:r>
              <a:rPr lang="en-US" altLang="zh-CN" dirty="0">
                <a:cs typeface="+mn-cs"/>
              </a:rPr>
              <a:t>from  </a:t>
            </a:r>
            <a:r>
              <a:rPr lang="en-US" altLang="zh-CN" dirty="0" err="1">
                <a:cs typeface="+mn-cs"/>
              </a:rPr>
              <a:t>sysusers</a:t>
            </a:r>
            <a:r>
              <a:rPr lang="en-US" altLang="zh-CN" dirty="0">
                <a:cs typeface="+mn-cs"/>
              </a:rPr>
              <a:t> </a:t>
            </a:r>
            <a:endParaRPr lang="en-US" altLang="zh-CN" dirty="0" smtClean="0">
              <a:cs typeface="+mn-cs"/>
            </a:endParaRPr>
          </a:p>
          <a:p>
            <a:pPr marL="606425" lvl="1" indent="-342900" eaLnBrk="1" hangingPunct="1">
              <a:buFont typeface="微软雅黑" panose="020B0503020204020204" pitchFamily="34" charset="-122"/>
              <a:buChar char="–"/>
              <a:defRPr/>
            </a:pPr>
            <a:r>
              <a:rPr lang="zh-CN" altLang="en-US" dirty="0" smtClean="0"/>
              <a:t>数据库</a:t>
            </a:r>
            <a:r>
              <a:rPr lang="zh-CN" altLang="en-US" dirty="0"/>
              <a:t>中</a:t>
            </a:r>
            <a:r>
              <a:rPr lang="zh-CN" altLang="en-US" dirty="0" smtClean="0"/>
              <a:t>每个</a:t>
            </a:r>
            <a:r>
              <a:rPr lang="en-US" altLang="zh-CN" dirty="0" smtClean="0"/>
              <a:t>Windows </a:t>
            </a:r>
            <a:r>
              <a:rPr lang="zh-CN" altLang="en-US" dirty="0"/>
              <a:t>用户、</a:t>
            </a:r>
            <a:r>
              <a:rPr lang="en-US" altLang="zh-CN" dirty="0"/>
              <a:t>Windows </a:t>
            </a:r>
            <a:r>
              <a:rPr lang="zh-CN" altLang="en-US" dirty="0"/>
              <a:t>组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SQL Server</a:t>
            </a:r>
            <a:r>
              <a:rPr lang="zh-CN" altLang="en-US" dirty="0" smtClean="0"/>
              <a:t>用户</a:t>
            </a:r>
            <a:r>
              <a:rPr lang="zh-CN" altLang="en-US" dirty="0"/>
              <a:t>或 </a:t>
            </a:r>
            <a:r>
              <a:rPr lang="en-US" altLang="zh-CN" dirty="0"/>
              <a:t>SQL Server </a:t>
            </a:r>
            <a:r>
              <a:rPr lang="zh-CN" altLang="en-US" dirty="0"/>
              <a:t>角色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sysusers</a:t>
            </a:r>
            <a:r>
              <a:rPr lang="zh-CN" altLang="en-US" dirty="0" smtClean="0"/>
              <a:t>系统表</a:t>
            </a:r>
            <a:r>
              <a:rPr lang="zh-CN" altLang="en-US" dirty="0"/>
              <a:t>中占</a:t>
            </a:r>
            <a:r>
              <a:rPr lang="zh-CN" altLang="en-US" dirty="0" smtClean="0"/>
              <a:t>一行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395288" y="309563"/>
            <a:ext cx="7620000" cy="8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3200" kern="0" dirty="0" smtClean="0">
                <a:solidFill>
                  <a:srgbClr val="000099"/>
                </a:solidFill>
              </a:rPr>
              <a:t>三、管理数据库用户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395288" y="1690688"/>
            <a:ext cx="8640762" cy="4546600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buFont typeface="Arial" panose="020B0604020202020204" pitchFamily="34" charset="0"/>
              <a:buNone/>
              <a:defRPr/>
            </a:pPr>
            <a:r>
              <a:rPr lang="en-US" altLang="zh-CN" b="0" dirty="0" smtClean="0">
                <a:solidFill>
                  <a:srgbClr val="C00000"/>
                </a:solidFill>
              </a:rPr>
              <a:t>3</a:t>
            </a:r>
            <a:r>
              <a:rPr lang="zh-CN" altLang="en-US" b="0" dirty="0" smtClean="0">
                <a:solidFill>
                  <a:srgbClr val="C00000"/>
                </a:solidFill>
              </a:rPr>
              <a:t>、</a:t>
            </a:r>
            <a:r>
              <a:rPr lang="zh-CN" altLang="en-US" b="0" dirty="0">
                <a:solidFill>
                  <a:srgbClr val="C00000"/>
                </a:solidFill>
              </a:rPr>
              <a:t>修改和删除用户</a:t>
            </a:r>
            <a:endParaRPr lang="en-US" altLang="zh-CN" b="0" dirty="0" smtClean="0">
              <a:solidFill>
                <a:srgbClr val="C00000"/>
              </a:solidFill>
            </a:endParaRPr>
          </a:p>
          <a:p>
            <a:pPr marL="342900" indent="-342900" eaLnBrk="1" hangingPunct="1">
              <a:spcBef>
                <a:spcPts val="1200"/>
              </a:spcBef>
              <a:buFontTx/>
              <a:buChar char="•"/>
              <a:defRPr/>
            </a:pPr>
            <a:r>
              <a:rPr lang="zh-CN" altLang="en-US" sz="2200" b="0" dirty="0">
                <a:solidFill>
                  <a:schemeClr val="tx1"/>
                </a:solidFill>
              </a:rPr>
              <a:t>修改</a:t>
            </a:r>
            <a:r>
              <a:rPr lang="zh-CN" altLang="en-US" b="0" dirty="0" smtClean="0">
                <a:solidFill>
                  <a:schemeClr val="tx1"/>
                </a:solidFill>
              </a:rPr>
              <a:t>用户</a:t>
            </a:r>
            <a:r>
              <a:rPr lang="en-US" altLang="zh-CN" b="0" dirty="0" smtClean="0">
                <a:solidFill>
                  <a:schemeClr val="tx1"/>
                </a:solidFill>
              </a:rPr>
              <a:t>: </a:t>
            </a:r>
          </a:p>
          <a:p>
            <a:pPr marL="696913" lvl="1" indent="-342900" eaLnBrk="1" hangingPunct="1">
              <a:spcBef>
                <a:spcPts val="1200"/>
              </a:spcBef>
              <a:buFont typeface="微软雅黑" panose="020B0503020204020204" pitchFamily="34" charset="-122"/>
              <a:buChar char="–"/>
              <a:tabLst/>
              <a:defRPr/>
            </a:pPr>
            <a:r>
              <a:rPr lang="en-US" altLang="zh-CN" dirty="0">
                <a:cs typeface="+mn-cs"/>
              </a:rPr>
              <a:t>Alter user &lt;</a:t>
            </a:r>
            <a:r>
              <a:rPr lang="zh-CN" altLang="en-US" dirty="0">
                <a:cs typeface="+mn-cs"/>
              </a:rPr>
              <a:t>用户名</a:t>
            </a:r>
            <a:r>
              <a:rPr lang="en-US" altLang="zh-CN" dirty="0">
                <a:cs typeface="+mn-cs"/>
              </a:rPr>
              <a:t>&gt; with </a:t>
            </a:r>
            <a:r>
              <a:rPr lang="en-US" altLang="zh-CN" dirty="0" err="1">
                <a:cs typeface="+mn-cs"/>
              </a:rPr>
              <a:t>default_schema</a:t>
            </a:r>
            <a:r>
              <a:rPr lang="en-US" altLang="zh-CN" dirty="0">
                <a:cs typeface="+mn-cs"/>
              </a:rPr>
              <a:t> &lt;</a:t>
            </a:r>
            <a:r>
              <a:rPr lang="zh-CN" altLang="en-US" dirty="0">
                <a:cs typeface="+mn-cs"/>
              </a:rPr>
              <a:t>模式名</a:t>
            </a:r>
            <a:r>
              <a:rPr lang="en-US" altLang="zh-CN" dirty="0" smtClean="0">
                <a:cs typeface="+mn-cs"/>
              </a:rPr>
              <a:t>&gt;</a:t>
            </a:r>
          </a:p>
          <a:p>
            <a:pPr marL="696913" lvl="1" indent="-342900" eaLnBrk="1" hangingPunct="1">
              <a:spcBef>
                <a:spcPts val="1200"/>
              </a:spcBef>
              <a:buFont typeface="微软雅黑" panose="020B0503020204020204" pitchFamily="34" charset="-122"/>
              <a:buChar char="–"/>
              <a:tabLst/>
              <a:defRPr/>
            </a:pPr>
            <a:r>
              <a:rPr lang="de-DE" altLang="zh-CN" dirty="0"/>
              <a:t>Alter user demo_u1 with default_schema = </a:t>
            </a:r>
            <a:r>
              <a:rPr lang="en-US" altLang="zh-CN" dirty="0" smtClean="0"/>
              <a:t>guest</a:t>
            </a:r>
            <a:endParaRPr lang="de-DE" altLang="zh-CN" dirty="0" smtClean="0"/>
          </a:p>
          <a:p>
            <a:pPr marL="342900" indent="-342900" eaLnBrk="1" hangingPunct="1">
              <a:spcBef>
                <a:spcPts val="1200"/>
              </a:spcBef>
              <a:buFontTx/>
              <a:buChar char="•"/>
              <a:defRPr/>
            </a:pPr>
            <a:r>
              <a:rPr lang="zh-CN" altLang="en-US" b="0" dirty="0" smtClean="0">
                <a:solidFill>
                  <a:schemeClr val="tx1"/>
                </a:solidFill>
              </a:rPr>
              <a:t>删除用户</a:t>
            </a:r>
            <a:r>
              <a:rPr lang="en-US" altLang="zh-CN" b="0" dirty="0" smtClean="0">
                <a:solidFill>
                  <a:schemeClr val="tx1"/>
                </a:solidFill>
              </a:rPr>
              <a:t>: </a:t>
            </a:r>
          </a:p>
          <a:p>
            <a:pPr marL="696913" lvl="1" indent="-342900" eaLnBrk="1" hangingPunct="1">
              <a:spcBef>
                <a:spcPts val="1200"/>
              </a:spcBef>
              <a:buFont typeface="微软雅黑" panose="020B0503020204020204" pitchFamily="34" charset="-122"/>
              <a:buChar char="–"/>
              <a:tabLst/>
              <a:defRPr/>
            </a:pPr>
            <a:r>
              <a:rPr lang="en-US" altLang="zh-CN" dirty="0">
                <a:cs typeface="+mn-cs"/>
              </a:rPr>
              <a:t>drop user &lt;</a:t>
            </a:r>
            <a:r>
              <a:rPr lang="zh-CN" altLang="en-US" dirty="0">
                <a:cs typeface="+mn-cs"/>
              </a:rPr>
              <a:t>用户名</a:t>
            </a:r>
            <a:r>
              <a:rPr lang="en-US" altLang="zh-CN" dirty="0" smtClean="0">
                <a:cs typeface="+mn-cs"/>
              </a:rPr>
              <a:t>&gt;</a:t>
            </a:r>
            <a:endParaRPr lang="zh-CN" altLang="en-US" dirty="0">
              <a:solidFill>
                <a:srgbClr val="C00000"/>
              </a:solidFill>
            </a:endParaRPr>
          </a:p>
          <a:p>
            <a:pPr marL="696913" lvl="1" indent="-342900" eaLnBrk="1" hangingPunct="1">
              <a:spcBef>
                <a:spcPts val="1200"/>
              </a:spcBef>
              <a:buFont typeface="微软雅黑" panose="020B0503020204020204" pitchFamily="34" charset="-122"/>
              <a:buChar char="–"/>
              <a:tabLst/>
              <a:defRPr/>
            </a:pPr>
            <a:r>
              <a:rPr lang="en-US" altLang="zh-CN" dirty="0" smtClean="0"/>
              <a:t>Drop user demo_u1</a:t>
            </a:r>
            <a:endParaRPr lang="zh-CN" altLang="en-US" dirty="0">
              <a:cs typeface="+mn-cs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384175" y="549275"/>
            <a:ext cx="8364538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500"/>
              </a:lnSpc>
              <a:spcBef>
                <a:spcPts val="600"/>
              </a:spcBef>
              <a:defRPr/>
            </a:pPr>
            <a:r>
              <a:rPr lang="zh-CN" altLang="en-US" sz="3200" kern="0" dirty="0" smtClean="0">
                <a:solidFill>
                  <a:srgbClr val="000099"/>
                </a:solidFill>
              </a:rPr>
              <a:t>三、管理数据库用户</a:t>
            </a:r>
            <a:endParaRPr lang="zh-CN" altLang="en-US" sz="32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250825" y="547688"/>
            <a:ext cx="8364538" cy="936625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000099"/>
                </a:solidFill>
              </a:rPr>
              <a:t>三、管理数据库用户</a:t>
            </a:r>
            <a:endParaRPr lang="zh-CN" altLang="en-US" sz="3200" smtClean="0"/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401638" y="1628775"/>
            <a:ext cx="8418512" cy="4824413"/>
          </a:xfrm>
        </p:spPr>
        <p:txBody>
          <a:bodyPr/>
          <a:lstStyle/>
          <a:p>
            <a:pPr marL="0" indent="0" eaLnBrk="1" hangingPunct="1">
              <a:lnSpc>
                <a:spcPct val="200000"/>
              </a:lnSpc>
              <a:buFont typeface="Arial" panose="020B0604020202020204" pitchFamily="34" charset="0"/>
              <a:buNone/>
              <a:defRPr/>
            </a:pPr>
            <a:r>
              <a:rPr lang="en-US" altLang="zh-CN" b="0" dirty="0" smtClean="0">
                <a:solidFill>
                  <a:srgbClr val="C00000"/>
                </a:solidFill>
              </a:rPr>
              <a:t>4</a:t>
            </a:r>
            <a:r>
              <a:rPr lang="zh-CN" altLang="en-US" b="0" dirty="0" smtClean="0">
                <a:solidFill>
                  <a:srgbClr val="C00000"/>
                </a:solidFill>
              </a:rPr>
              <a:t>、</a:t>
            </a:r>
            <a:r>
              <a:rPr lang="zh-CN" altLang="en-US" b="0" dirty="0">
                <a:solidFill>
                  <a:srgbClr val="C00000"/>
                </a:solidFill>
              </a:rPr>
              <a:t>特殊数据库</a:t>
            </a:r>
            <a:r>
              <a:rPr lang="zh-CN" altLang="en-US" b="0" dirty="0" smtClean="0">
                <a:solidFill>
                  <a:srgbClr val="C00000"/>
                </a:solidFill>
              </a:rPr>
              <a:t>用户</a:t>
            </a:r>
            <a:r>
              <a:rPr lang="en-US" altLang="zh-CN" b="0" dirty="0" smtClean="0">
                <a:solidFill>
                  <a:srgbClr val="C00000"/>
                </a:solidFill>
              </a:rPr>
              <a:t> DBO</a:t>
            </a:r>
          </a:p>
          <a:p>
            <a:pPr eaLnBrk="1" hangingPunct="1">
              <a:lnSpc>
                <a:spcPct val="200000"/>
              </a:lnSpc>
              <a:defRPr/>
            </a:pPr>
            <a:r>
              <a:rPr lang="en-US" altLang="zh-CN" sz="2200" b="0" dirty="0" smtClean="0">
                <a:solidFill>
                  <a:schemeClr val="tx1"/>
                </a:solidFill>
              </a:rPr>
              <a:t>DBO</a:t>
            </a:r>
            <a:r>
              <a:rPr lang="zh-CN" altLang="en-US" sz="2200" b="0" dirty="0" smtClean="0">
                <a:solidFill>
                  <a:schemeClr val="tx1"/>
                </a:solidFill>
              </a:rPr>
              <a:t>用户：数据库的默认用户，数据库创建之后，</a:t>
            </a:r>
            <a:r>
              <a:rPr lang="en-US" altLang="zh-CN" sz="2200" b="0" dirty="0" err="1" smtClean="0">
                <a:solidFill>
                  <a:schemeClr val="tx1"/>
                </a:solidFill>
              </a:rPr>
              <a:t>dbo</a:t>
            </a:r>
            <a:r>
              <a:rPr lang="zh-CN" altLang="en-US" sz="2200" b="0" dirty="0" smtClean="0">
                <a:solidFill>
                  <a:schemeClr val="tx1"/>
                </a:solidFill>
              </a:rPr>
              <a:t>用户就自动存在了</a:t>
            </a:r>
            <a:endParaRPr lang="en-US" altLang="zh-CN" sz="2200" b="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200000"/>
              </a:lnSpc>
              <a:defRPr/>
            </a:pPr>
            <a:r>
              <a:rPr lang="en-US" altLang="zh-CN" sz="2200" b="0" dirty="0" smtClean="0">
                <a:solidFill>
                  <a:schemeClr val="tx1"/>
                </a:solidFill>
              </a:rPr>
              <a:t>DBO</a:t>
            </a:r>
            <a:r>
              <a:rPr lang="zh-CN" altLang="en-US" sz="2200" b="0" dirty="0" smtClean="0">
                <a:solidFill>
                  <a:schemeClr val="tx1"/>
                </a:solidFill>
              </a:rPr>
              <a:t>用户：拥有在数据库中完成所有操作的权限</a:t>
            </a:r>
            <a:endParaRPr lang="en-US" altLang="zh-CN" sz="2200" b="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200000"/>
              </a:lnSpc>
              <a:defRPr/>
            </a:pPr>
            <a:r>
              <a:rPr lang="zh-CN" altLang="en-US" sz="2200" b="0" dirty="0" smtClean="0">
                <a:solidFill>
                  <a:schemeClr val="tx1"/>
                </a:solidFill>
              </a:rPr>
              <a:t>默认情况下，</a:t>
            </a:r>
            <a:r>
              <a:rPr lang="en-US" altLang="zh-CN" sz="2200" b="0" dirty="0" err="1" smtClean="0">
                <a:solidFill>
                  <a:schemeClr val="tx1"/>
                </a:solidFill>
              </a:rPr>
              <a:t>sa</a:t>
            </a:r>
            <a:r>
              <a:rPr lang="zh-CN" altLang="en-US" sz="2200" b="0" dirty="0" smtClean="0">
                <a:solidFill>
                  <a:schemeClr val="tx1"/>
                </a:solidFill>
              </a:rPr>
              <a:t>登录名在各数据库中对应的用户是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DBO</a:t>
            </a:r>
            <a:endParaRPr lang="zh-CN" alt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557338"/>
            <a:ext cx="8426450" cy="4824412"/>
          </a:xfrm>
        </p:spPr>
        <p:txBody>
          <a:bodyPr/>
          <a:lstStyle/>
          <a:p>
            <a:pPr marL="0" indent="0" eaLnBrk="1" hangingPunct="1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b="0" dirty="0" smtClean="0">
                <a:solidFill>
                  <a:srgbClr val="C00000"/>
                </a:solidFill>
              </a:rPr>
              <a:t>5</a:t>
            </a:r>
            <a:r>
              <a:rPr lang="zh-CN" altLang="en-US" b="0" dirty="0" smtClean="0">
                <a:solidFill>
                  <a:srgbClr val="C00000"/>
                </a:solidFill>
              </a:rPr>
              <a:t>、</a:t>
            </a:r>
            <a:r>
              <a:rPr lang="zh-CN" altLang="en-US" b="0" dirty="0">
                <a:solidFill>
                  <a:srgbClr val="C00000"/>
                </a:solidFill>
              </a:rPr>
              <a:t>特殊数据库用户：</a:t>
            </a:r>
            <a:r>
              <a:rPr lang="en-US" altLang="zh-CN" b="0" dirty="0">
                <a:solidFill>
                  <a:srgbClr val="C00000"/>
                </a:solidFill>
              </a:rPr>
              <a:t>Guest</a:t>
            </a:r>
            <a:endParaRPr lang="en-US" altLang="zh-CN" b="0" dirty="0" smtClean="0">
              <a:solidFill>
                <a:srgbClr val="C00000"/>
              </a:solidFill>
            </a:endParaRPr>
          </a:p>
          <a:p>
            <a:pPr eaLnBrk="1" hangingPunct="1">
              <a:lnSpc>
                <a:spcPts val="4000"/>
              </a:lnSpc>
              <a:spcBef>
                <a:spcPts val="0"/>
              </a:spcBef>
              <a:defRPr/>
            </a:pPr>
            <a:r>
              <a:rPr lang="en-US" altLang="zh-CN" sz="2200" b="0" dirty="0" smtClean="0">
                <a:solidFill>
                  <a:schemeClr val="tx1"/>
                </a:solidFill>
              </a:rPr>
              <a:t>Guest </a:t>
            </a:r>
            <a:r>
              <a:rPr lang="zh-CN" altLang="en-US" sz="2200" b="0" dirty="0" smtClean="0">
                <a:solidFill>
                  <a:schemeClr val="tx1"/>
                </a:solidFill>
              </a:rPr>
              <a:t>用户：自动存在于每个数据库中，</a:t>
            </a:r>
            <a:r>
              <a:rPr lang="en-US" altLang="zh-CN" sz="2200" b="0" dirty="0">
                <a:solidFill>
                  <a:schemeClr val="tx1"/>
                </a:solidFill>
              </a:rPr>
              <a:t> </a:t>
            </a:r>
            <a:r>
              <a:rPr lang="zh-CN" altLang="en-US" sz="2200" b="0" dirty="0">
                <a:solidFill>
                  <a:schemeClr val="tx1"/>
                </a:solidFill>
              </a:rPr>
              <a:t>该</a:t>
            </a:r>
            <a:r>
              <a:rPr lang="zh-CN" altLang="en-US" sz="2200" b="0" dirty="0" smtClean="0">
                <a:solidFill>
                  <a:schemeClr val="tx1"/>
                </a:solidFill>
              </a:rPr>
              <a:t>帐号不能删除</a:t>
            </a:r>
            <a:endParaRPr lang="en-US" altLang="zh-CN" sz="2200" b="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ts val="4000"/>
              </a:lnSpc>
              <a:spcBef>
                <a:spcPts val="0"/>
              </a:spcBef>
              <a:defRPr/>
            </a:pPr>
            <a:r>
              <a:rPr lang="en-US" altLang="zh-CN" sz="2200" b="0" dirty="0">
                <a:solidFill>
                  <a:schemeClr val="tx1"/>
                </a:solidFill>
              </a:rPr>
              <a:t>Guest </a:t>
            </a:r>
            <a:r>
              <a:rPr lang="zh-CN" altLang="en-US" sz="2200" b="0" dirty="0" smtClean="0">
                <a:solidFill>
                  <a:schemeClr val="tx1"/>
                </a:solidFill>
              </a:rPr>
              <a:t>账号状态：默认情况下会在新数据库中禁用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guest</a:t>
            </a:r>
            <a:r>
              <a:rPr lang="zh-CN" altLang="en-US" sz="2200" b="0" dirty="0" smtClean="0">
                <a:solidFill>
                  <a:schemeClr val="tx1"/>
                </a:solidFill>
              </a:rPr>
              <a:t>，若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model </a:t>
            </a:r>
            <a:r>
              <a:rPr lang="zh-CN" altLang="en-US" sz="2200" b="0" dirty="0" smtClean="0">
                <a:solidFill>
                  <a:schemeClr val="tx1"/>
                </a:solidFill>
              </a:rPr>
              <a:t>数据库启用</a:t>
            </a:r>
            <a:r>
              <a:rPr lang="zh-CN" altLang="en-US" sz="2200" b="0" dirty="0">
                <a:solidFill>
                  <a:schemeClr val="tx1"/>
                </a:solidFill>
              </a:rPr>
              <a:t>了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guest </a:t>
            </a:r>
            <a:r>
              <a:rPr lang="zh-CN" altLang="en-US" sz="2200" b="0" dirty="0" smtClean="0">
                <a:solidFill>
                  <a:schemeClr val="tx1"/>
                </a:solidFill>
              </a:rPr>
              <a:t>帐户</a:t>
            </a:r>
            <a:r>
              <a:rPr lang="zh-CN" altLang="en-US" sz="2200" b="0" dirty="0">
                <a:solidFill>
                  <a:schemeClr val="tx1"/>
                </a:solidFill>
              </a:rPr>
              <a:t>，则以后新建的</a:t>
            </a:r>
            <a:r>
              <a:rPr lang="zh-CN" altLang="en-US" sz="2200" b="0" dirty="0" smtClean="0">
                <a:solidFill>
                  <a:schemeClr val="tx1"/>
                </a:solidFill>
              </a:rPr>
              <a:t>数据库会</a:t>
            </a:r>
            <a:r>
              <a:rPr lang="zh-CN" altLang="en-US" sz="2200" b="0" dirty="0">
                <a:solidFill>
                  <a:schemeClr val="tx1"/>
                </a:solidFill>
              </a:rPr>
              <a:t>自动</a:t>
            </a:r>
            <a:r>
              <a:rPr lang="zh-CN" altLang="en-US" sz="2200" b="0" dirty="0" smtClean="0">
                <a:solidFill>
                  <a:schemeClr val="tx1"/>
                </a:solidFill>
              </a:rPr>
              <a:t>启用该帐号</a:t>
            </a:r>
          </a:p>
          <a:p>
            <a:pPr eaLnBrk="1" hangingPunct="1">
              <a:lnSpc>
                <a:spcPts val="4000"/>
              </a:lnSpc>
              <a:spcBef>
                <a:spcPts val="0"/>
              </a:spcBef>
              <a:defRPr/>
            </a:pPr>
            <a:r>
              <a:rPr lang="zh-CN" altLang="en-US" sz="2200" b="0" dirty="0" smtClean="0">
                <a:solidFill>
                  <a:schemeClr val="tx1"/>
                </a:solidFill>
              </a:rPr>
              <a:t>启用、禁用 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guest </a:t>
            </a:r>
            <a:r>
              <a:rPr lang="zh-CN" altLang="en-US" sz="2200" b="0" dirty="0" smtClean="0">
                <a:solidFill>
                  <a:schemeClr val="tx1"/>
                </a:solidFill>
              </a:rPr>
              <a:t>帐号：</a:t>
            </a:r>
            <a:endParaRPr lang="en-US" altLang="zh-CN" sz="2200" b="0" dirty="0">
              <a:solidFill>
                <a:schemeClr val="tx1"/>
              </a:solidFill>
            </a:endParaRPr>
          </a:p>
          <a:p>
            <a:pPr marL="696913" lvl="1" indent="-342900" eaLnBrk="1" hangingPunct="1">
              <a:lnSpc>
                <a:spcPts val="4000"/>
              </a:lnSpc>
              <a:spcBef>
                <a:spcPts val="0"/>
              </a:spcBef>
              <a:buFont typeface="微软雅黑" panose="020B0503020204020204" pitchFamily="34" charset="-122"/>
              <a:buChar char="–"/>
              <a:tabLst/>
              <a:defRPr/>
            </a:pPr>
            <a:r>
              <a:rPr lang="en-US" altLang="zh-CN" dirty="0">
                <a:cs typeface="+mn-cs"/>
              </a:rPr>
              <a:t>grant connect to guest </a:t>
            </a:r>
            <a:endParaRPr lang="zh-CN" altLang="en-US" dirty="0">
              <a:cs typeface="+mn-cs"/>
            </a:endParaRPr>
          </a:p>
          <a:p>
            <a:pPr marL="696913" lvl="1" indent="-342900" eaLnBrk="1" hangingPunct="1">
              <a:lnSpc>
                <a:spcPts val="4000"/>
              </a:lnSpc>
              <a:spcBef>
                <a:spcPts val="0"/>
              </a:spcBef>
              <a:buFont typeface="微软雅黑" panose="020B0503020204020204" pitchFamily="34" charset="-122"/>
              <a:buChar char="–"/>
              <a:tabLst/>
              <a:defRPr/>
            </a:pPr>
            <a:r>
              <a:rPr lang="en-US" altLang="zh-CN" dirty="0" smtClean="0">
                <a:cs typeface="+mn-cs"/>
              </a:rPr>
              <a:t>Revoke </a:t>
            </a:r>
            <a:r>
              <a:rPr lang="en-US" altLang="zh-CN" dirty="0">
                <a:cs typeface="+mn-cs"/>
              </a:rPr>
              <a:t>connect from </a:t>
            </a:r>
            <a:r>
              <a:rPr lang="en-US" altLang="zh-CN" dirty="0" smtClean="0">
                <a:cs typeface="+mn-cs"/>
              </a:rPr>
              <a:t>guest</a:t>
            </a:r>
            <a:endParaRPr lang="en-US" altLang="zh-CN" dirty="0">
              <a:cs typeface="+mn-cs"/>
            </a:endParaRPr>
          </a:p>
        </p:txBody>
      </p:sp>
      <p:sp>
        <p:nvSpPr>
          <p:cNvPr id="30723" name="标题 1"/>
          <p:cNvSpPr>
            <a:spLocks noGrp="1"/>
          </p:cNvSpPr>
          <p:nvPr>
            <p:ph type="title"/>
          </p:nvPr>
        </p:nvSpPr>
        <p:spPr>
          <a:xfrm>
            <a:off x="250825" y="476250"/>
            <a:ext cx="8364538" cy="936625"/>
          </a:xfrm>
        </p:spPr>
        <p:txBody>
          <a:bodyPr/>
          <a:lstStyle/>
          <a:p>
            <a:pPr eaLnBrk="1" hangingPunct="1">
              <a:lnSpc>
                <a:spcPts val="3500"/>
              </a:lnSpc>
              <a:spcBef>
                <a:spcPts val="600"/>
              </a:spcBef>
            </a:pPr>
            <a:r>
              <a:rPr lang="zh-CN" altLang="en-US" sz="3200" smtClean="0">
                <a:solidFill>
                  <a:srgbClr val="000099"/>
                </a:solidFill>
              </a:rPr>
              <a:t>三、管理数据库用户</a:t>
            </a:r>
            <a:endParaRPr lang="zh-CN" altLang="en-US" sz="32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10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10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0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10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10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0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10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10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0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1000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1000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000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1000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1000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000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1000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1000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000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642350" cy="5400675"/>
          </a:xfrm>
        </p:spPr>
        <p:txBody>
          <a:bodyPr/>
          <a:lstStyle/>
          <a:p>
            <a:pPr marL="442913" indent="-442913" eaLnBrk="1" hangingPunct="1">
              <a:buFontTx/>
              <a:buNone/>
              <a:defRPr/>
            </a:pPr>
            <a:r>
              <a:rPr lang="en-US" altLang="zh-CN" b="0" dirty="0" smtClean="0">
                <a:solidFill>
                  <a:srgbClr val="C00000"/>
                </a:solidFill>
              </a:rPr>
              <a:t>3</a:t>
            </a:r>
            <a:r>
              <a:rPr lang="zh-CN" altLang="en-US" b="0" dirty="0" smtClean="0">
                <a:solidFill>
                  <a:srgbClr val="C00000"/>
                </a:solidFill>
              </a:rPr>
              <a:t>、数据库安全</a:t>
            </a:r>
            <a:endParaRPr lang="en-US" altLang="zh-CN" b="0" dirty="0" smtClean="0">
              <a:solidFill>
                <a:srgbClr val="C00000"/>
              </a:solidFill>
            </a:endParaRPr>
          </a:p>
          <a:p>
            <a:pPr eaLnBrk="1" hangingPunct="1">
              <a:defRPr/>
            </a:pPr>
            <a:r>
              <a:rPr lang="zh-CN" altLang="en-US" sz="2200" b="0" dirty="0" smtClean="0">
                <a:solidFill>
                  <a:schemeClr val="tx1"/>
                </a:solidFill>
              </a:rPr>
              <a:t>保护数据库，防止非法使用所造成的数据泄漏、更改或破坏。</a:t>
            </a:r>
            <a:endParaRPr lang="en-US" altLang="zh-CN" sz="2200" b="0" dirty="0" smtClean="0">
              <a:solidFill>
                <a:schemeClr val="tx1"/>
              </a:solidFill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b="0" dirty="0" smtClean="0">
                <a:solidFill>
                  <a:srgbClr val="C00000"/>
                </a:solidFill>
              </a:rPr>
              <a:t>4</a:t>
            </a:r>
            <a:r>
              <a:rPr lang="zh-CN" altLang="en-US" b="0" dirty="0" smtClean="0">
                <a:solidFill>
                  <a:srgbClr val="C00000"/>
                </a:solidFill>
              </a:rPr>
              <a:t>、数据库安全的威胁因素</a:t>
            </a:r>
            <a:endParaRPr lang="en-US" altLang="zh-CN" b="0" dirty="0" smtClean="0">
              <a:solidFill>
                <a:srgbClr val="C00000"/>
              </a:solidFill>
            </a:endParaRPr>
          </a:p>
          <a:p>
            <a:pPr eaLnBrk="1" hangingPunct="1">
              <a:defRPr/>
            </a:pPr>
            <a:r>
              <a:rPr lang="zh-CN" altLang="en-US" sz="2200" b="0" dirty="0"/>
              <a:t>非授权用户的恶意存取和破坏</a:t>
            </a:r>
            <a:endParaRPr lang="en-US" altLang="zh-CN" sz="2200" b="0" dirty="0"/>
          </a:p>
          <a:p>
            <a:pPr marL="606425" lvl="1" indent="-342900" eaLnBrk="1" hangingPunct="1">
              <a:buFont typeface="微软雅黑" panose="020B0503020204020204" pitchFamily="34" charset="-122"/>
              <a:buChar char="–"/>
              <a:defRPr/>
            </a:pPr>
            <a:r>
              <a:rPr lang="zh-CN" altLang="en-US" dirty="0" smtClean="0"/>
              <a:t>安全策略：阻止非法操作（身份鉴别、存取控制、视图授权等）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sz="2200" b="0" dirty="0"/>
              <a:t>数据库的重要或敏感数据泄露</a:t>
            </a:r>
            <a:endParaRPr lang="en-US" altLang="zh-CN" sz="2200" b="0" dirty="0"/>
          </a:p>
          <a:p>
            <a:pPr marL="606425" lvl="1" indent="-342900" eaLnBrk="1" hangingPunct="1">
              <a:buFont typeface="微软雅黑" panose="020B0503020204020204" pitchFamily="34" charset="-122"/>
              <a:buChar char="–"/>
              <a:defRPr/>
            </a:pPr>
            <a:r>
              <a:rPr lang="zh-CN" altLang="en-US" dirty="0"/>
              <a:t>存取控制、加密、</a:t>
            </a:r>
            <a:r>
              <a:rPr lang="zh-CN" altLang="en-US" dirty="0" smtClean="0"/>
              <a:t>审计等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sz="2200" b="0" dirty="0"/>
              <a:t>安全环境的脆弱性</a:t>
            </a:r>
            <a:endParaRPr lang="en-US" altLang="zh-CN" sz="2200" b="0" dirty="0"/>
          </a:p>
          <a:p>
            <a:pPr marL="606425" lvl="1" indent="-342900" eaLnBrk="1" hangingPunct="1">
              <a:buFont typeface="微软雅黑" panose="020B0503020204020204" pitchFamily="34" charset="-122"/>
              <a:buChar char="–"/>
              <a:defRPr/>
            </a:pPr>
            <a:r>
              <a:rPr lang="zh-CN" altLang="en-US" dirty="0"/>
              <a:t>硬件安全、操作系统安全、网络系统安全</a:t>
            </a:r>
          </a:p>
        </p:txBody>
      </p:sp>
      <p:sp>
        <p:nvSpPr>
          <p:cNvPr id="4099" name="矩形 1"/>
          <p:cNvSpPr>
            <a:spLocks noChangeArrowheads="1"/>
          </p:cNvSpPr>
          <p:nvPr/>
        </p:nvSpPr>
        <p:spPr bwMode="auto">
          <a:xfrm>
            <a:off x="250825" y="382588"/>
            <a:ext cx="864235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5113" indent="-265113" eaLnBrk="0" hangingPunct="0">
              <a:lnSpc>
                <a:spcPts val="2800"/>
              </a:lnSpc>
              <a:spcBef>
                <a:spcPts val="1200"/>
              </a:spcBef>
              <a:buFont typeface="Arial" charset="0"/>
              <a:buChar char="•"/>
              <a:defRPr kumimoji="1"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lnSpc>
                <a:spcPts val="2800"/>
              </a:lnSpc>
              <a:spcBef>
                <a:spcPts val="1200"/>
              </a:spcBef>
              <a:buChar char="–"/>
              <a:defRPr kumimoji="1"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solidFill>
                  <a:srgbClr val="000099"/>
                </a:solidFill>
              </a:rPr>
              <a:t>一、计算机系统安全概念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20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20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2000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2"/>
          <p:cNvSpPr>
            <a:spLocks noGrp="1"/>
          </p:cNvSpPr>
          <p:nvPr>
            <p:ph type="title"/>
          </p:nvPr>
        </p:nvSpPr>
        <p:spPr>
          <a:xfrm>
            <a:off x="250825" y="381000"/>
            <a:ext cx="7620000" cy="815975"/>
          </a:xfrm>
        </p:spPr>
        <p:txBody>
          <a:bodyPr/>
          <a:lstStyle/>
          <a:p>
            <a:r>
              <a:rPr lang="zh-CN" altLang="en-US" sz="3200" smtClean="0">
                <a:solidFill>
                  <a:srgbClr val="000099"/>
                </a:solidFill>
              </a:rPr>
              <a:t>四、管理数据库角色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748713" cy="525621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b="0" dirty="0" smtClean="0">
                <a:solidFill>
                  <a:srgbClr val="C00000"/>
                </a:solidFill>
              </a:rPr>
              <a:t>1</a:t>
            </a:r>
            <a:r>
              <a:rPr lang="zh-CN" altLang="en-US" b="0" dirty="0" smtClean="0">
                <a:solidFill>
                  <a:srgbClr val="C00000"/>
                </a:solidFill>
              </a:rPr>
              <a:t>、创建角色</a:t>
            </a:r>
            <a:endParaRPr lang="en-US" altLang="zh-CN" b="0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zh-CN" altLang="en-US" sz="2200" b="0" dirty="0" smtClean="0">
                <a:solidFill>
                  <a:schemeClr val="tx1"/>
                </a:solidFill>
              </a:rPr>
              <a:t>格式：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Create role &lt;</a:t>
            </a:r>
            <a:r>
              <a:rPr lang="en-US" altLang="zh-CN" sz="2200" b="0" dirty="0" err="1" smtClean="0">
                <a:solidFill>
                  <a:schemeClr val="tx1"/>
                </a:solidFill>
              </a:rPr>
              <a:t>role_name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&gt; </a:t>
            </a:r>
          </a:p>
          <a:p>
            <a:pPr>
              <a:defRPr/>
            </a:pPr>
            <a:r>
              <a:rPr lang="zh-CN" altLang="en-US" sz="2200" b="0" dirty="0" smtClean="0">
                <a:solidFill>
                  <a:schemeClr val="tx1"/>
                </a:solidFill>
              </a:rPr>
              <a:t>例子：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Create role teacher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rgbClr val="C00000"/>
                </a:solidFill>
              </a:rPr>
              <a:t>2</a:t>
            </a:r>
            <a:r>
              <a:rPr lang="zh-CN" altLang="en-US" b="0" dirty="0">
                <a:solidFill>
                  <a:srgbClr val="C00000"/>
                </a:solidFill>
              </a:rPr>
              <a:t>、添加角色</a:t>
            </a:r>
            <a:r>
              <a:rPr lang="zh-CN" altLang="en-US" b="0" dirty="0" smtClean="0">
                <a:solidFill>
                  <a:srgbClr val="C00000"/>
                </a:solidFill>
              </a:rPr>
              <a:t>成员</a:t>
            </a:r>
            <a:endParaRPr lang="en-US" altLang="zh-CN" b="0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zh-CN" altLang="en-US" sz="2200" b="0" dirty="0" smtClean="0">
                <a:solidFill>
                  <a:schemeClr val="tx1"/>
                </a:solidFill>
              </a:rPr>
              <a:t>格式：</a:t>
            </a:r>
            <a:r>
              <a:rPr lang="en-US" altLang="zh-CN" sz="2200" b="0" dirty="0" err="1" smtClean="0">
                <a:solidFill>
                  <a:schemeClr val="tx1"/>
                </a:solidFill>
              </a:rPr>
              <a:t>Sp_AddRoleMember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  &lt;</a:t>
            </a:r>
            <a:r>
              <a:rPr lang="en-US" altLang="zh-CN" sz="2200" b="0" dirty="0" err="1" smtClean="0">
                <a:solidFill>
                  <a:schemeClr val="tx1"/>
                </a:solidFill>
              </a:rPr>
              <a:t>role_name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&gt;,  &lt;</a:t>
            </a:r>
            <a:r>
              <a:rPr lang="en-US" altLang="zh-CN" sz="2200" b="0" dirty="0" err="1" smtClean="0">
                <a:solidFill>
                  <a:schemeClr val="tx1"/>
                </a:solidFill>
              </a:rPr>
              <a:t>user_account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&gt;</a:t>
            </a:r>
          </a:p>
          <a:p>
            <a:pPr>
              <a:defRPr/>
            </a:pPr>
            <a:r>
              <a:rPr lang="zh-CN" altLang="en-US" sz="2200" b="0" dirty="0" smtClean="0">
                <a:solidFill>
                  <a:schemeClr val="tx1"/>
                </a:solidFill>
              </a:rPr>
              <a:t>例子：</a:t>
            </a:r>
            <a:r>
              <a:rPr lang="en-US" altLang="zh-CN" sz="2200" b="0" dirty="0" err="1" smtClean="0">
                <a:solidFill>
                  <a:schemeClr val="tx1"/>
                </a:solidFill>
              </a:rPr>
              <a:t>Sp_AddRoleMember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  teacher,  zhang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rgbClr val="C00000"/>
                </a:solidFill>
              </a:rPr>
              <a:t>3. </a:t>
            </a:r>
            <a:r>
              <a:rPr lang="zh-CN" altLang="en-US" b="0" dirty="0">
                <a:solidFill>
                  <a:srgbClr val="C00000"/>
                </a:solidFill>
              </a:rPr>
              <a:t>删除角色</a:t>
            </a:r>
            <a:r>
              <a:rPr lang="zh-CN" altLang="en-US" b="0" dirty="0" smtClean="0">
                <a:solidFill>
                  <a:srgbClr val="C00000"/>
                </a:solidFill>
              </a:rPr>
              <a:t>成员</a:t>
            </a:r>
            <a:r>
              <a:rPr lang="en-US" altLang="zh-CN" b="0" dirty="0" smtClean="0">
                <a:solidFill>
                  <a:srgbClr val="C00000"/>
                </a:solidFill>
              </a:rPr>
              <a:t> </a:t>
            </a:r>
            <a:endParaRPr lang="en-US" altLang="zh-CN" b="0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zh-CN" altLang="en-US" sz="2200" b="0" dirty="0" smtClean="0">
                <a:solidFill>
                  <a:schemeClr val="tx1"/>
                </a:solidFill>
              </a:rPr>
              <a:t>格式：</a:t>
            </a:r>
            <a:r>
              <a:rPr lang="en-US" altLang="zh-CN" sz="2200" b="0" dirty="0" err="1" smtClean="0">
                <a:solidFill>
                  <a:schemeClr val="tx1"/>
                </a:solidFill>
              </a:rPr>
              <a:t>Sp_DropRoleMember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2200" b="0" dirty="0">
                <a:solidFill>
                  <a:schemeClr val="tx1"/>
                </a:solidFill>
              </a:rPr>
              <a:t>&lt;</a:t>
            </a:r>
            <a:r>
              <a:rPr lang="en-US" altLang="zh-CN" sz="2200" b="0" dirty="0" err="1">
                <a:solidFill>
                  <a:schemeClr val="tx1"/>
                </a:solidFill>
              </a:rPr>
              <a:t>role_name</a:t>
            </a:r>
            <a:r>
              <a:rPr lang="en-US" altLang="zh-CN" sz="2200" b="0" dirty="0">
                <a:solidFill>
                  <a:schemeClr val="tx1"/>
                </a:solidFill>
              </a:rPr>
              <a:t>&gt;, &lt;</a:t>
            </a:r>
            <a:r>
              <a:rPr lang="en-US" altLang="zh-CN" sz="2200" b="0" dirty="0" err="1">
                <a:solidFill>
                  <a:schemeClr val="tx1"/>
                </a:solidFill>
              </a:rPr>
              <a:t>user_account</a:t>
            </a:r>
            <a:r>
              <a:rPr lang="en-US" altLang="zh-CN" sz="2200" b="0" dirty="0">
                <a:solidFill>
                  <a:schemeClr val="tx1"/>
                </a:solidFill>
              </a:rPr>
              <a:t>&gt;</a:t>
            </a:r>
          </a:p>
          <a:p>
            <a:pPr>
              <a:defRPr/>
            </a:pPr>
            <a:r>
              <a:rPr lang="zh-CN" altLang="en-US" sz="2200" b="0" dirty="0" smtClean="0">
                <a:solidFill>
                  <a:schemeClr val="tx1"/>
                </a:solidFill>
              </a:rPr>
              <a:t>例子：</a:t>
            </a:r>
            <a:r>
              <a:rPr lang="en-US" altLang="zh-CN" sz="2200" b="0" dirty="0" err="1" smtClean="0">
                <a:solidFill>
                  <a:schemeClr val="tx1"/>
                </a:solidFill>
              </a:rPr>
              <a:t>Sp_DropRoleMember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  teacher</a:t>
            </a:r>
            <a:r>
              <a:rPr lang="zh-CN" altLang="en-US" sz="2200" b="0" dirty="0" smtClean="0">
                <a:solidFill>
                  <a:schemeClr val="tx1"/>
                </a:solidFill>
              </a:rPr>
              <a:t>，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 zhang</a:t>
            </a:r>
            <a:endParaRPr lang="en-US" altLang="zh-CN" b="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2000"/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28775"/>
            <a:ext cx="8374063" cy="3816350"/>
          </a:xfrm>
        </p:spPr>
        <p:txBody>
          <a:bodyPr/>
          <a:lstStyle/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  <a:defRPr/>
            </a:pPr>
            <a:r>
              <a:rPr lang="en-US" altLang="zh-CN" b="0" dirty="0" smtClean="0">
                <a:solidFill>
                  <a:srgbClr val="C00000"/>
                </a:solidFill>
              </a:rPr>
              <a:t>4</a:t>
            </a:r>
            <a:r>
              <a:rPr lang="zh-CN" altLang="en-US" b="0" dirty="0" smtClean="0">
                <a:solidFill>
                  <a:srgbClr val="C00000"/>
                </a:solidFill>
              </a:rPr>
              <a:t>、删除</a:t>
            </a:r>
            <a:r>
              <a:rPr lang="zh-CN" altLang="en-US" b="0" dirty="0">
                <a:solidFill>
                  <a:srgbClr val="C00000"/>
                </a:solidFill>
              </a:rPr>
              <a:t>角色：</a:t>
            </a:r>
            <a:endParaRPr lang="en-US" altLang="zh-CN" b="0" dirty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2200" b="0" dirty="0" smtClean="0">
                <a:solidFill>
                  <a:schemeClr val="tx1"/>
                </a:solidFill>
              </a:rPr>
              <a:t>格式：</a:t>
            </a:r>
            <a:r>
              <a:rPr lang="en-US" altLang="zh-CN" sz="2200" b="0" dirty="0" err="1" smtClean="0">
                <a:solidFill>
                  <a:schemeClr val="tx1"/>
                </a:solidFill>
              </a:rPr>
              <a:t>sp_droprole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200" b="0" dirty="0">
                <a:solidFill>
                  <a:schemeClr val="tx1"/>
                </a:solidFill>
              </a:rPr>
              <a:t>&lt;</a:t>
            </a:r>
            <a:r>
              <a:rPr lang="en-US" altLang="zh-CN" sz="2200" b="0" dirty="0" err="1">
                <a:solidFill>
                  <a:schemeClr val="tx1"/>
                </a:solidFill>
              </a:rPr>
              <a:t>rolename</a:t>
            </a:r>
            <a:r>
              <a:rPr lang="en-US" altLang="zh-CN" sz="2200" b="0" dirty="0">
                <a:solidFill>
                  <a:schemeClr val="tx1"/>
                </a:solidFill>
              </a:rPr>
              <a:t>&gt;</a:t>
            </a:r>
          </a:p>
          <a:p>
            <a:pPr>
              <a:spcBef>
                <a:spcPts val="1200"/>
              </a:spcBef>
              <a:defRPr/>
            </a:pPr>
            <a:r>
              <a:rPr lang="zh-CN" altLang="en-US" sz="2200" b="0" dirty="0" smtClean="0">
                <a:solidFill>
                  <a:schemeClr val="tx1"/>
                </a:solidFill>
              </a:rPr>
              <a:t>例子：</a:t>
            </a:r>
            <a:r>
              <a:rPr lang="en-US" altLang="zh-CN" sz="2200" b="0" dirty="0" err="1" smtClean="0">
                <a:solidFill>
                  <a:schemeClr val="tx1"/>
                </a:solidFill>
              </a:rPr>
              <a:t>sp_droprole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200" b="0" dirty="0">
                <a:solidFill>
                  <a:schemeClr val="tx1"/>
                </a:solidFill>
              </a:rPr>
              <a:t>teacher</a:t>
            </a:r>
            <a:endParaRPr lang="zh-CN" altLang="en-US" sz="2200" b="0" dirty="0">
              <a:solidFill>
                <a:schemeClr val="tx1"/>
              </a:solidFill>
            </a:endParaRP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  <a:defRPr/>
            </a:pPr>
            <a:r>
              <a:rPr lang="en-US" altLang="zh-CN" b="0" dirty="0" smtClean="0">
                <a:solidFill>
                  <a:srgbClr val="C00000"/>
                </a:solidFill>
              </a:rPr>
              <a:t>5</a:t>
            </a:r>
            <a:r>
              <a:rPr lang="zh-CN" altLang="en-US" b="0" dirty="0" smtClean="0">
                <a:solidFill>
                  <a:srgbClr val="C00000"/>
                </a:solidFill>
              </a:rPr>
              <a:t>、查看</a:t>
            </a:r>
            <a:r>
              <a:rPr lang="zh-CN" altLang="en-US" b="0" dirty="0">
                <a:solidFill>
                  <a:srgbClr val="C00000"/>
                </a:solidFill>
              </a:rPr>
              <a:t>已定义角色：</a:t>
            </a:r>
            <a:endParaRPr lang="en-US" altLang="zh-CN" b="0" dirty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2200" b="0" dirty="0" smtClean="0">
                <a:solidFill>
                  <a:schemeClr val="tx1"/>
                </a:solidFill>
              </a:rPr>
              <a:t>格式：</a:t>
            </a:r>
            <a:r>
              <a:rPr lang="en-US" altLang="zh-CN" sz="2200" b="0" dirty="0" err="1" smtClean="0">
                <a:solidFill>
                  <a:schemeClr val="tx1"/>
                </a:solidFill>
              </a:rPr>
              <a:t>sp_helprole</a:t>
            </a:r>
            <a:r>
              <a:rPr lang="zh-CN" altLang="en-US" sz="2200" b="0" dirty="0">
                <a:solidFill>
                  <a:schemeClr val="tx1"/>
                </a:solidFill>
              </a:rPr>
              <a:t>， </a:t>
            </a:r>
            <a:r>
              <a:rPr lang="en-US" altLang="zh-CN" sz="2200" b="0" dirty="0" err="1">
                <a:solidFill>
                  <a:schemeClr val="tx1"/>
                </a:solidFill>
              </a:rPr>
              <a:t>sp_helpsrvrole</a:t>
            </a:r>
            <a:endParaRPr lang="en-US" altLang="zh-CN" sz="2200" b="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2200" b="0" dirty="0" smtClean="0">
                <a:solidFill>
                  <a:schemeClr val="tx1"/>
                </a:solidFill>
              </a:rPr>
              <a:t>例子：</a:t>
            </a:r>
            <a:r>
              <a:rPr lang="en-US" altLang="zh-CN" sz="2200" b="0" dirty="0" err="1" smtClean="0">
                <a:solidFill>
                  <a:schemeClr val="tx1"/>
                </a:solidFill>
              </a:rPr>
              <a:t>sp_helprolemember</a:t>
            </a:r>
            <a:r>
              <a:rPr lang="zh-CN" altLang="en-US" sz="2200" b="0" dirty="0">
                <a:solidFill>
                  <a:schemeClr val="tx1"/>
                </a:solidFill>
              </a:rPr>
              <a:t>，</a:t>
            </a:r>
            <a:r>
              <a:rPr lang="en-US" altLang="zh-CN" sz="2200" b="0" dirty="0" err="1">
                <a:solidFill>
                  <a:schemeClr val="tx1"/>
                </a:solidFill>
              </a:rPr>
              <a:t>sp_helpsrvrolemember</a:t>
            </a:r>
            <a:r>
              <a:rPr lang="en-US" altLang="zh-CN" sz="2200" b="0" dirty="0">
                <a:solidFill>
                  <a:schemeClr val="tx1"/>
                </a:solidFill>
              </a:rPr>
              <a:t> </a:t>
            </a:r>
            <a:endParaRPr lang="zh-CN" altLang="en-US" sz="2200" b="0" dirty="0">
              <a:solidFill>
                <a:schemeClr val="tx1"/>
              </a:solidFill>
            </a:endParaRPr>
          </a:p>
        </p:txBody>
      </p:sp>
      <p:sp>
        <p:nvSpPr>
          <p:cNvPr id="32771" name="标题 2"/>
          <p:cNvSpPr>
            <a:spLocks noGrp="1"/>
          </p:cNvSpPr>
          <p:nvPr>
            <p:ph type="title"/>
          </p:nvPr>
        </p:nvSpPr>
        <p:spPr>
          <a:xfrm>
            <a:off x="250825" y="525463"/>
            <a:ext cx="7620000" cy="815975"/>
          </a:xfrm>
        </p:spPr>
        <p:txBody>
          <a:bodyPr/>
          <a:lstStyle/>
          <a:p>
            <a:r>
              <a:rPr lang="zh-CN" altLang="en-US" sz="3200" smtClean="0">
                <a:solidFill>
                  <a:srgbClr val="000099"/>
                </a:solidFill>
              </a:rPr>
              <a:t>四、管理数据库角色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50825" y="981075"/>
          <a:ext cx="8713788" cy="568801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2232458"/>
                <a:gridCol w="6481330"/>
              </a:tblGrid>
              <a:tr h="5688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固定数据库角色</a:t>
                      </a:r>
                    </a:p>
                  </a:txBody>
                  <a:tcPr marL="144014" marR="144014" marT="2303" marB="2303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 明</a:t>
                      </a:r>
                    </a:p>
                  </a:txBody>
                  <a:tcPr marL="144014" marR="144014" marT="2303" marB="2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68801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db_owner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44014" marR="144014" marT="2303" marB="230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zh-CN" altLang="en-US" sz="16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</a:t>
                      </a:r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</a:t>
                      </a:r>
                      <a:r>
                        <a:rPr lang="zh-CN" altLang="en-US" sz="16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中所有操作</a:t>
                      </a:r>
                      <a:endParaRPr lang="zh-CN" alt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44014" marR="144014" marT="2303" marB="2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</a:tr>
              <a:tr h="568801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db_accessadmin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44014" marR="144014" marT="2303" marB="230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zh-CN" altLang="en-US" sz="16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添加</a:t>
                      </a:r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、删除</a:t>
                      </a:r>
                      <a:r>
                        <a:rPr lang="zh-CN" altLang="en-US" sz="16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endParaRPr lang="zh-CN" alt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44014" marR="144014" marT="2303" marB="2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68801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db_datareader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44014" marR="144014" marT="2303" marB="230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zh-CN" altLang="en-US" sz="16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查看所有用户表数据</a:t>
                      </a:r>
                      <a:endParaRPr lang="zh-CN" alt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44014" marR="144014" marT="2303" marB="2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68801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db_datawriter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44014" marR="144014" marT="2303" marB="230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可以添加、修改或删除</a:t>
                      </a:r>
                      <a:r>
                        <a:rPr lang="zh-CN" altLang="en-US" sz="16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所有用户</a:t>
                      </a:r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表内</a:t>
                      </a:r>
                      <a:r>
                        <a:rPr lang="zh-CN" altLang="en-US" sz="16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</a:t>
                      </a:r>
                      <a:endParaRPr lang="zh-CN" alt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44014" marR="144014" marT="2303" marB="2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68801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db_ddladmin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44014" marR="144014" marT="2303" marB="230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zh-CN" altLang="en-US" sz="16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</a:t>
                      </a:r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数据库中执行所有</a:t>
                      </a:r>
                      <a:r>
                        <a:rPr lang="en-US" alt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DDL</a:t>
                      </a:r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操作的用户</a:t>
                      </a:r>
                    </a:p>
                  </a:txBody>
                  <a:tcPr marL="144014" marR="144014" marT="2303" marB="2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68801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db_securityadmin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44014" marR="144014" marT="2303" marB="230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zh-CN" altLang="en-US" sz="16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</a:t>
                      </a:r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数据库中与安全权限</a:t>
                      </a:r>
                      <a:r>
                        <a:rPr lang="zh-CN" altLang="en-US" sz="16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有关的所有动作</a:t>
                      </a:r>
                      <a:endParaRPr lang="zh-CN" alt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44014" marR="144014" marT="2303" marB="2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68801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db_backoperator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44014" marR="144014" marT="2303" marB="230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zh-CN" altLang="en-US" sz="16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备份数据库，可以执行</a:t>
                      </a:r>
                      <a:r>
                        <a:rPr lang="en-US" altLang="zh-CN" sz="16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DBCC</a:t>
                      </a:r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CHECKPOINT</a:t>
                      </a:r>
                      <a:r>
                        <a:rPr lang="zh-CN" altLang="en-US" sz="16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语句</a:t>
                      </a:r>
                      <a:endParaRPr lang="en-US" alt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44014" marR="144014" marT="2303" marB="2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68801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db_denydatareader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44014" marR="144014" marT="2303" marB="230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不能看到数据库中任何数据的用户</a:t>
                      </a:r>
                    </a:p>
                  </a:txBody>
                  <a:tcPr marL="144014" marR="144014" marT="2303" marB="2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68801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db_denydatawriter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44014" marR="144014" marT="2303" marB="230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不能改变数据库中任何数据的用户</a:t>
                      </a:r>
                    </a:p>
                  </a:txBody>
                  <a:tcPr marL="144014" marR="144014" marT="2303" marB="2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3827" name="标题 1"/>
          <p:cNvSpPr>
            <a:spLocks noGrp="1"/>
          </p:cNvSpPr>
          <p:nvPr>
            <p:ph type="title"/>
          </p:nvPr>
        </p:nvSpPr>
        <p:spPr>
          <a:xfrm>
            <a:off x="250825" y="117475"/>
            <a:ext cx="7620000" cy="863600"/>
          </a:xfrm>
        </p:spPr>
        <p:txBody>
          <a:bodyPr/>
          <a:lstStyle/>
          <a:p>
            <a:pPr eaLnBrk="1" hangingPunct="1"/>
            <a:r>
              <a:rPr lang="en-US" altLang="zh-CN" sz="2800" b="0" smtClean="0"/>
              <a:t>6</a:t>
            </a:r>
            <a:r>
              <a:rPr lang="zh-CN" altLang="en-US" sz="2800" b="0" smtClean="0"/>
              <a:t>、固定数据库角色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323850" y="188913"/>
            <a:ext cx="7620000" cy="863600"/>
          </a:xfrm>
        </p:spPr>
        <p:txBody>
          <a:bodyPr/>
          <a:lstStyle/>
          <a:p>
            <a:pPr eaLnBrk="1" hangingPunct="1"/>
            <a:r>
              <a:rPr lang="en-US" altLang="zh-CN" sz="2800" b="0" smtClean="0"/>
              <a:t>7</a:t>
            </a:r>
            <a:r>
              <a:rPr lang="zh-CN" altLang="en-US" sz="2800" b="0" smtClean="0"/>
              <a:t>、固定服务器角色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23850" y="1125538"/>
          <a:ext cx="8569325" cy="5472108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2202317"/>
                <a:gridCol w="6367008"/>
              </a:tblGrid>
              <a:tr h="6080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服务器级角色名称 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8002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 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8002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algn="l">
                        <a:spcAft>
                          <a:spcPts val="1125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sysadmin 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8002" marR="0" marT="0" marB="0" anchor="ctr">
                    <a:solidFill>
                      <a:srgbClr val="FEFDD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125"/>
                        </a:spcAft>
                      </a:pPr>
                      <a:r>
                        <a:rPr lang="zh-CN" sz="18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在服务器上执行任何活动</a:t>
                      </a: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8002" marR="0" marT="0" marB="0" anchor="ctr">
                    <a:solidFill>
                      <a:srgbClr val="FEFDDF"/>
                    </a:solidFill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algn="l">
                        <a:spcAft>
                          <a:spcPts val="1125"/>
                        </a:spcAft>
                      </a:pPr>
                      <a:r>
                        <a:rPr lang="en-US" sz="1800" b="0" kern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serveradmin</a:t>
                      </a: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8002" marR="0" marT="0" marB="0" anchor="ctr">
                    <a:solidFill>
                      <a:srgbClr val="FEFDD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125"/>
                        </a:spcAft>
                      </a:pPr>
                      <a:r>
                        <a:rPr lang="zh-CN" sz="18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更改服务器范围的配置选项和关闭服务器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8002" marR="0" marT="0" marB="0" anchor="ctr">
                    <a:solidFill>
                      <a:srgbClr val="FEFDDF"/>
                    </a:solidFill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algn="l">
                        <a:spcAft>
                          <a:spcPts val="1125"/>
                        </a:spcAft>
                      </a:pPr>
                      <a:r>
                        <a:rPr lang="en-US" sz="1800" b="0" kern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securityadmin</a:t>
                      </a: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8002" marR="0" marT="0" marB="0" anchor="ctr">
                    <a:solidFill>
                      <a:srgbClr val="FEFDD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125"/>
                        </a:spcAft>
                      </a:pPr>
                      <a:r>
                        <a:rPr lang="zh-CN" sz="18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管理登录名及其属性</a:t>
                      </a: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zh-CN" sz="1800" b="0" kern="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</a:t>
                      </a:r>
                      <a:r>
                        <a:rPr lang="zh-CN" altLang="en-US" sz="1800" b="0" kern="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授权命令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8002" marR="0" marT="0" marB="0" anchor="ctr">
                    <a:solidFill>
                      <a:srgbClr val="FEFDDF"/>
                    </a:solidFill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algn="l">
                        <a:spcAft>
                          <a:spcPts val="1125"/>
                        </a:spcAft>
                      </a:pPr>
                      <a:r>
                        <a:rPr lang="en-US" sz="1800" b="0" kern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processadmin</a:t>
                      </a: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8002" marR="0" marT="0" marB="0" anchor="ctr">
                    <a:solidFill>
                      <a:srgbClr val="FEFDD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125"/>
                        </a:spcAft>
                      </a:pPr>
                      <a:r>
                        <a:rPr lang="zh-CN" altLang="en-US" sz="1800" b="0" kern="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</a:t>
                      </a:r>
                      <a:r>
                        <a:rPr lang="en-US" altLang="zh-CN" sz="1800" b="0" kern="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KILL</a:t>
                      </a:r>
                      <a:r>
                        <a:rPr lang="zh-CN" altLang="en-US" sz="1800" b="0" kern="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命令，</a:t>
                      </a:r>
                      <a:r>
                        <a:rPr lang="zh-CN" sz="1800" b="0" kern="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终止</a:t>
                      </a:r>
                      <a:r>
                        <a:rPr lang="en-US" sz="1800" b="0" kern="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 </a:t>
                      </a: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 </a:t>
                      </a:r>
                      <a:r>
                        <a:rPr lang="zh-CN" sz="18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实例中运行的</a:t>
                      </a:r>
                      <a:r>
                        <a:rPr lang="zh-CN" sz="1800" b="0" kern="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进程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8002" marR="0" marT="0" marB="0" anchor="ctr">
                    <a:solidFill>
                      <a:srgbClr val="FEFDDF"/>
                    </a:solidFill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algn="l">
                        <a:spcAft>
                          <a:spcPts val="1125"/>
                        </a:spcAft>
                      </a:pPr>
                      <a:r>
                        <a:rPr lang="en-US" sz="1800" b="0" kern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setupadmin</a:t>
                      </a: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8002" marR="0" marT="0" marB="0" anchor="ctr">
                    <a:solidFill>
                      <a:srgbClr val="FEFDD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125"/>
                        </a:spcAft>
                      </a:pPr>
                      <a:r>
                        <a:rPr lang="zh-CN" sz="18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添加和删除链接服务器。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8002" marR="0" marT="0" marB="0" anchor="ctr">
                    <a:solidFill>
                      <a:srgbClr val="FEFDDF"/>
                    </a:solidFill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algn="l">
                        <a:spcAft>
                          <a:spcPts val="1125"/>
                        </a:spcAft>
                      </a:pPr>
                      <a:r>
                        <a:rPr lang="en-US" sz="1800" b="0" kern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bulkadmin</a:t>
                      </a: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8002" marR="0" marT="0" marB="0" anchor="ctr">
                    <a:solidFill>
                      <a:srgbClr val="FEFDD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125"/>
                        </a:spcAft>
                      </a:pPr>
                      <a:r>
                        <a:rPr lang="zh-CN" sz="18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运行</a:t>
                      </a: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BULK INSERT </a:t>
                      </a:r>
                      <a:r>
                        <a:rPr lang="zh-CN" sz="18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语句</a:t>
                      </a: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zh-CN" sz="18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将数据文件导入数据库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8002" marR="0" marT="0" marB="0" anchor="ctr">
                    <a:solidFill>
                      <a:srgbClr val="FEFDDF"/>
                    </a:solidFill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algn="l">
                        <a:spcAft>
                          <a:spcPts val="1125"/>
                        </a:spcAft>
                      </a:pPr>
                      <a:r>
                        <a:rPr lang="en-US" sz="1800" b="0" kern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diskadmin</a:t>
                      </a: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8002" marR="0" marT="0" marB="0" anchor="ctr">
                    <a:solidFill>
                      <a:srgbClr val="FEFDD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125"/>
                        </a:spcAft>
                      </a:pPr>
                      <a:r>
                        <a:rPr lang="zh-CN" sz="18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管理磁盘文件。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8002" marR="0" marT="0" marB="0" anchor="ctr">
                    <a:solidFill>
                      <a:srgbClr val="FEFDDF"/>
                    </a:solidFill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algn="l">
                        <a:spcAft>
                          <a:spcPts val="1125"/>
                        </a:spcAft>
                      </a:pPr>
                      <a:r>
                        <a:rPr lang="en-US" sz="1800" b="0" kern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dbcreator</a:t>
                      </a: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8002" marR="0" marT="0" marB="0" anchor="ctr">
                    <a:solidFill>
                      <a:srgbClr val="FEFDD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125"/>
                        </a:spcAft>
                      </a:pPr>
                      <a:r>
                        <a:rPr lang="zh-CN" sz="18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创建、更改、删除和还原任何数据库。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8002" marR="0" marT="0" marB="0" anchor="ctr">
                    <a:solidFill>
                      <a:srgbClr val="FEFDD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268413"/>
            <a:ext cx="8712200" cy="5256212"/>
          </a:xfrm>
        </p:spPr>
        <p:txBody>
          <a:bodyPr/>
          <a:lstStyle/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  <a:defRPr/>
            </a:pPr>
            <a:r>
              <a:rPr lang="en-US" altLang="zh-CN" b="0" dirty="0" smtClean="0">
                <a:solidFill>
                  <a:srgbClr val="C00000"/>
                </a:solidFill>
              </a:rPr>
              <a:t>8</a:t>
            </a:r>
            <a:r>
              <a:rPr lang="zh-CN" altLang="en-US" b="0" dirty="0" smtClean="0">
                <a:solidFill>
                  <a:srgbClr val="C00000"/>
                </a:solidFill>
              </a:rPr>
              <a:t>、</a:t>
            </a:r>
            <a:r>
              <a:rPr lang="en-US" altLang="zh-CN" b="0" dirty="0" smtClean="0">
                <a:solidFill>
                  <a:srgbClr val="C00000"/>
                </a:solidFill>
              </a:rPr>
              <a:t>public</a:t>
            </a:r>
            <a:r>
              <a:rPr lang="zh-CN" altLang="en-US" b="0" dirty="0">
                <a:solidFill>
                  <a:srgbClr val="C00000"/>
                </a:solidFill>
              </a:rPr>
              <a:t>角色</a:t>
            </a:r>
            <a:endParaRPr lang="en-US" altLang="zh-CN" b="0" dirty="0" smtClean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2200" b="0" dirty="0" smtClean="0">
                <a:solidFill>
                  <a:schemeClr val="tx1"/>
                </a:solidFill>
              </a:rPr>
              <a:t>特点：既是特殊的服务器角色，也是特殊的数据库</a:t>
            </a:r>
            <a:r>
              <a:rPr lang="zh-CN" altLang="en-US" sz="2200" b="0" dirty="0">
                <a:solidFill>
                  <a:schemeClr val="tx1"/>
                </a:solidFill>
              </a:rPr>
              <a:t>角色</a:t>
            </a:r>
          </a:p>
          <a:p>
            <a:pPr marL="608012" lvl="1" indent="-342900">
              <a:spcBef>
                <a:spcPts val="1200"/>
              </a:spcBef>
              <a:buFont typeface="微软雅黑" panose="020B0503020204020204" pitchFamily="34" charset="-122"/>
              <a:buChar char="–"/>
              <a:defRPr/>
            </a:pPr>
            <a:r>
              <a:rPr lang="zh-CN" altLang="en-US" dirty="0"/>
              <a:t>每个</a:t>
            </a:r>
            <a:r>
              <a:rPr lang="zh-CN" altLang="en-US" dirty="0" smtClean="0"/>
              <a:t>数据库 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包括</a:t>
            </a:r>
            <a:r>
              <a:rPr lang="zh-CN" altLang="en-US" dirty="0"/>
              <a:t>系统数据库和用户</a:t>
            </a:r>
            <a:r>
              <a:rPr lang="zh-CN" altLang="en-US" dirty="0" smtClean="0"/>
              <a:t>数据库</a:t>
            </a:r>
            <a:r>
              <a:rPr lang="en-US" altLang="zh-CN" dirty="0" smtClean="0"/>
              <a:t>) </a:t>
            </a:r>
            <a:r>
              <a:rPr lang="zh-CN" altLang="en-US" dirty="0" smtClean="0"/>
              <a:t>都</a:t>
            </a:r>
            <a:r>
              <a:rPr lang="zh-CN" altLang="en-US" dirty="0"/>
              <a:t>有</a:t>
            </a:r>
            <a:r>
              <a:rPr lang="en-US" altLang="zh-CN" dirty="0"/>
              <a:t>public</a:t>
            </a:r>
            <a:r>
              <a:rPr lang="zh-CN" altLang="en-US" dirty="0" smtClean="0"/>
              <a:t>角色</a:t>
            </a:r>
            <a:endParaRPr lang="zh-CN" altLang="en-US" dirty="0"/>
          </a:p>
          <a:p>
            <a:pPr marL="608012" lvl="1" indent="-342900">
              <a:spcBef>
                <a:spcPts val="1200"/>
              </a:spcBef>
              <a:buFont typeface="微软雅黑" panose="020B0503020204020204" pitchFamily="34" charset="-122"/>
              <a:buChar char="–"/>
              <a:defRPr/>
            </a:pPr>
            <a:r>
              <a:rPr lang="zh-CN" altLang="en-US" dirty="0"/>
              <a:t>所有用户都属于该</a:t>
            </a:r>
            <a:r>
              <a:rPr lang="zh-CN" altLang="en-US" dirty="0" smtClean="0"/>
              <a:t>角色，不需要也</a:t>
            </a:r>
            <a:r>
              <a:rPr lang="zh-CN" altLang="en-US" dirty="0"/>
              <a:t>无法将用户指派</a:t>
            </a:r>
            <a:r>
              <a:rPr lang="zh-CN" altLang="en-US" dirty="0" smtClean="0"/>
              <a:t>给该角色</a:t>
            </a:r>
            <a:endParaRPr lang="en-US" altLang="zh-CN" dirty="0"/>
          </a:p>
          <a:p>
            <a:pPr marL="342900" lvl="1" indent="-34290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 smtClean="0">
                <a:cs typeface="+mn-cs"/>
              </a:rPr>
              <a:t>作用：它提供</a:t>
            </a:r>
            <a:r>
              <a:rPr lang="zh-CN" altLang="en-US" dirty="0">
                <a:cs typeface="+mn-cs"/>
              </a:rPr>
              <a:t>了一种</a:t>
            </a:r>
            <a:r>
              <a:rPr lang="zh-CN" altLang="en-US" dirty="0" smtClean="0">
                <a:cs typeface="+mn-cs"/>
              </a:rPr>
              <a:t>机制，给予</a:t>
            </a:r>
            <a:r>
              <a:rPr lang="zh-CN" altLang="en-US" dirty="0">
                <a:cs typeface="+mn-cs"/>
              </a:rPr>
              <a:t>那些没有适当权限</a:t>
            </a:r>
            <a:r>
              <a:rPr lang="zh-CN" altLang="en-US" dirty="0" smtClean="0">
                <a:cs typeface="+mn-cs"/>
              </a:rPr>
              <a:t>的用户</a:t>
            </a:r>
            <a:r>
              <a:rPr lang="zh-CN" altLang="en-US" dirty="0">
                <a:cs typeface="+mn-cs"/>
              </a:rPr>
              <a:t>以一定</a:t>
            </a:r>
            <a:r>
              <a:rPr lang="zh-CN" altLang="en-US" dirty="0" smtClean="0">
                <a:cs typeface="+mn-cs"/>
              </a:rPr>
              <a:t>的权限</a:t>
            </a:r>
            <a:r>
              <a:rPr lang="en-US" altLang="zh-CN" dirty="0">
                <a:cs typeface="+mn-cs"/>
              </a:rPr>
              <a:t>(</a:t>
            </a:r>
            <a:r>
              <a:rPr lang="zh-CN" altLang="en-US" dirty="0">
                <a:cs typeface="+mn-cs"/>
              </a:rPr>
              <a:t>通常是有限的</a:t>
            </a:r>
            <a:r>
              <a:rPr lang="en-US" altLang="zh-CN" dirty="0">
                <a:cs typeface="+mn-cs"/>
              </a:rPr>
              <a:t>)</a:t>
            </a:r>
            <a:r>
              <a:rPr lang="zh-CN" altLang="en-US" dirty="0" smtClean="0">
                <a:cs typeface="+mn-cs"/>
              </a:rPr>
              <a:t>，例如：</a:t>
            </a:r>
            <a:endParaRPr lang="en-US" altLang="zh-CN" dirty="0">
              <a:cs typeface="+mn-cs"/>
            </a:endParaRPr>
          </a:p>
          <a:p>
            <a:pPr marL="608012" lvl="1" indent="-342900">
              <a:spcBef>
                <a:spcPts val="1200"/>
              </a:spcBef>
              <a:buFont typeface="微软雅黑" panose="020B0503020204020204" pitchFamily="34" charset="-122"/>
              <a:buChar char="–"/>
              <a:defRPr/>
            </a:pPr>
            <a:r>
              <a:rPr lang="zh-CN" altLang="en-US" dirty="0"/>
              <a:t>使用某些系统过程，查看并显示</a:t>
            </a:r>
            <a:r>
              <a:rPr lang="en-US" altLang="zh-CN" dirty="0"/>
              <a:t>master</a:t>
            </a:r>
            <a:r>
              <a:rPr lang="zh-CN" altLang="en-US" dirty="0"/>
              <a:t>数据库中的信息</a:t>
            </a:r>
            <a:endParaRPr lang="en-US" altLang="zh-CN" dirty="0"/>
          </a:p>
          <a:p>
            <a:pPr marL="608012" lvl="1" indent="-342900">
              <a:spcBef>
                <a:spcPts val="1200"/>
              </a:spcBef>
              <a:buFont typeface="微软雅黑" panose="020B0503020204020204" pitchFamily="34" charset="-122"/>
              <a:buChar char="–"/>
              <a:defRPr/>
            </a:pPr>
            <a:r>
              <a:rPr lang="zh-CN" altLang="en-US" dirty="0"/>
              <a:t>执行一些不需要权限的语句</a:t>
            </a:r>
            <a:r>
              <a:rPr lang="en-US" altLang="zh-CN" dirty="0"/>
              <a:t>(</a:t>
            </a:r>
            <a:r>
              <a:rPr lang="zh-CN" altLang="en-US" dirty="0"/>
              <a:t>例如</a:t>
            </a:r>
            <a:r>
              <a:rPr lang="en-US" altLang="zh-CN" dirty="0"/>
              <a:t>PRINT)</a:t>
            </a:r>
            <a:r>
              <a:rPr lang="zh-CN" altLang="en-US" dirty="0"/>
              <a:t> </a:t>
            </a:r>
            <a:endParaRPr lang="en-US" altLang="zh-CN" dirty="0"/>
          </a:p>
          <a:p>
            <a:pPr marL="342900" lvl="1" indent="-34290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cs typeface="+mn-cs"/>
              </a:rPr>
              <a:t>不可以删除</a:t>
            </a:r>
            <a:r>
              <a:rPr lang="en-US" altLang="zh-CN" dirty="0">
                <a:cs typeface="+mn-cs"/>
              </a:rPr>
              <a:t>public</a:t>
            </a:r>
            <a:r>
              <a:rPr lang="zh-CN" altLang="en-US" dirty="0" smtClean="0">
                <a:cs typeface="+mn-cs"/>
              </a:rPr>
              <a:t>角色</a:t>
            </a:r>
            <a:endParaRPr lang="en-US" altLang="zh-CN" dirty="0">
              <a:cs typeface="+mn-cs"/>
            </a:endParaRPr>
          </a:p>
          <a:p>
            <a:pPr marL="1042988" lvl="1" indent="-34290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zh-CN" altLang="en-US" dirty="0"/>
          </a:p>
          <a:p>
            <a:pPr>
              <a:spcBef>
                <a:spcPts val="1200"/>
              </a:spcBef>
              <a:defRPr/>
            </a:pPr>
            <a:endParaRPr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4" name="标题 2"/>
          <p:cNvSpPr txBox="1">
            <a:spLocks/>
          </p:cNvSpPr>
          <p:nvPr/>
        </p:nvSpPr>
        <p:spPr bwMode="auto">
          <a:xfrm>
            <a:off x="265113" y="381000"/>
            <a:ext cx="8699500" cy="8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3200" kern="0" dirty="0" smtClean="0">
                <a:solidFill>
                  <a:srgbClr val="000099"/>
                </a:solidFill>
              </a:rPr>
              <a:t>四、管理数据库角色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333375"/>
            <a:ext cx="8640763" cy="647700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000099"/>
                </a:solidFill>
              </a:rPr>
              <a:t> </a:t>
            </a:r>
            <a:r>
              <a:rPr lang="zh-CN" altLang="en-US" sz="3200" smtClean="0">
                <a:solidFill>
                  <a:srgbClr val="000099"/>
                </a:solidFill>
              </a:rPr>
              <a:t>五、权限管理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659813" cy="5616575"/>
          </a:xfrm>
        </p:spPr>
        <p:txBody>
          <a:bodyPr/>
          <a:lstStyle/>
          <a:p>
            <a:pPr defTabSz="185738" eaLnBrk="1" hangingPunct="1">
              <a:lnSpc>
                <a:spcPct val="120000"/>
              </a:lnSpc>
              <a:buFontTx/>
              <a:buNone/>
              <a:defRPr/>
            </a:pPr>
            <a:r>
              <a:rPr lang="zh-CN" altLang="en-US" b="0" dirty="0" smtClean="0">
                <a:solidFill>
                  <a:srgbClr val="C00000"/>
                </a:solidFill>
              </a:rPr>
              <a:t>1、授予语句权限：执行</a:t>
            </a:r>
            <a:r>
              <a:rPr lang="en-US" altLang="zh-CN" b="0" dirty="0" smtClean="0">
                <a:solidFill>
                  <a:srgbClr val="C00000"/>
                </a:solidFill>
              </a:rPr>
              <a:t>DDL</a:t>
            </a:r>
            <a:r>
              <a:rPr lang="zh-CN" altLang="en-US" b="0" dirty="0" smtClean="0">
                <a:solidFill>
                  <a:srgbClr val="C00000"/>
                </a:solidFill>
              </a:rPr>
              <a:t>语句的权力，无具体数据库对象</a:t>
            </a:r>
          </a:p>
          <a:p>
            <a:pPr defTabSz="185738" eaLnBrk="1" hangingPunct="1">
              <a:lnSpc>
                <a:spcPct val="120000"/>
              </a:lnSpc>
              <a:defRPr/>
            </a:pPr>
            <a:r>
              <a:rPr lang="zh-CN" altLang="en-US" sz="2200" b="0" dirty="0" smtClean="0">
                <a:solidFill>
                  <a:schemeClr val="tx1"/>
                </a:solidFill>
              </a:rPr>
              <a:t>格式：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GRANT &lt;</a:t>
            </a:r>
            <a:r>
              <a:rPr lang="en-US" altLang="zh-CN" sz="2200" b="0" dirty="0" err="1" smtClean="0">
                <a:solidFill>
                  <a:schemeClr val="tx1"/>
                </a:solidFill>
              </a:rPr>
              <a:t>statement_list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 &gt;  TO </a:t>
            </a:r>
            <a:r>
              <a:rPr lang="en-US" altLang="zh-CN" sz="2200" b="0" dirty="0" err="1" smtClean="0">
                <a:solidFill>
                  <a:schemeClr val="tx1"/>
                </a:solidFill>
              </a:rPr>
              <a:t>name_list</a:t>
            </a:r>
            <a:endParaRPr lang="en-US" altLang="zh-CN" sz="2200" b="0" dirty="0" smtClean="0">
              <a:solidFill>
                <a:schemeClr val="tx1"/>
              </a:solidFill>
            </a:endParaRPr>
          </a:p>
          <a:p>
            <a:pPr defTabSz="185738" eaLnBrk="1" hangingPunct="1">
              <a:lnSpc>
                <a:spcPct val="120000"/>
              </a:lnSpc>
              <a:defRPr/>
            </a:pPr>
            <a:r>
              <a:rPr lang="en-US" altLang="zh-CN" sz="2200" b="0" dirty="0" smtClean="0"/>
              <a:t>&lt;</a:t>
            </a:r>
            <a:r>
              <a:rPr lang="en-US" altLang="zh-CN" sz="2200" b="0" dirty="0" err="1" smtClean="0"/>
              <a:t>statement_list</a:t>
            </a:r>
            <a:r>
              <a:rPr lang="en-US" altLang="zh-CN" sz="2200" b="0" dirty="0" smtClean="0"/>
              <a:t>&gt;</a:t>
            </a:r>
            <a:r>
              <a:rPr lang="zh-CN" altLang="en-US" sz="2200" b="0" dirty="0" smtClean="0"/>
              <a:t>：权限列表，例如：</a:t>
            </a:r>
          </a:p>
          <a:p>
            <a:pPr marL="633413" lvl="1" indent="-368300" defTabSz="185738" eaLnBrk="1" hangingPunct="1">
              <a:lnSpc>
                <a:spcPct val="120000"/>
              </a:lnSpc>
              <a:buFont typeface="微软雅黑" panose="020B0503020204020204" pitchFamily="34" charset="-122"/>
              <a:buChar char="–"/>
              <a:tabLst>
                <a:tab pos="633413" algn="l"/>
              </a:tabLst>
              <a:defRPr/>
            </a:pPr>
            <a:r>
              <a:rPr lang="en-US" altLang="zh-CN" dirty="0" smtClean="0"/>
              <a:t>BACKUP DATABASE                    BACKUP LOG </a:t>
            </a:r>
          </a:p>
          <a:p>
            <a:pPr marL="633413" lvl="1" indent="-368300" defTabSz="185738" eaLnBrk="1" hangingPunct="1">
              <a:lnSpc>
                <a:spcPct val="120000"/>
              </a:lnSpc>
              <a:buFont typeface="微软雅黑" panose="020B0503020204020204" pitchFamily="34" charset="-122"/>
              <a:buChar char="–"/>
              <a:tabLst>
                <a:tab pos="633413" algn="l"/>
              </a:tabLst>
              <a:defRPr/>
            </a:pPr>
            <a:r>
              <a:rPr lang="en-US" altLang="zh-CN" dirty="0" smtClean="0"/>
              <a:t>CREATE DATABASE                     </a:t>
            </a:r>
          </a:p>
          <a:p>
            <a:pPr marL="633413" lvl="1" indent="-368300" defTabSz="185738" eaLnBrk="1" hangingPunct="1">
              <a:lnSpc>
                <a:spcPct val="120000"/>
              </a:lnSpc>
              <a:buFont typeface="微软雅黑" panose="020B0503020204020204" pitchFamily="34" charset="-122"/>
              <a:buChar char="–"/>
              <a:tabLst>
                <a:tab pos="633413" algn="l"/>
              </a:tabLst>
              <a:defRPr/>
            </a:pPr>
            <a:r>
              <a:rPr lang="en-US" altLang="zh-CN" dirty="0" smtClean="0"/>
              <a:t>CREATE PROCEDURE </a:t>
            </a:r>
          </a:p>
          <a:p>
            <a:pPr marL="633413" lvl="1" indent="-368300" defTabSz="185738" eaLnBrk="1" hangingPunct="1">
              <a:lnSpc>
                <a:spcPct val="120000"/>
              </a:lnSpc>
              <a:buFont typeface="微软雅黑" panose="020B0503020204020204" pitchFamily="34" charset="-122"/>
              <a:buChar char="–"/>
              <a:tabLst>
                <a:tab pos="633413" algn="l"/>
              </a:tabLst>
              <a:defRPr/>
            </a:pPr>
            <a:r>
              <a:rPr lang="en-US" altLang="zh-CN" dirty="0" smtClean="0"/>
              <a:t>CREATE TABLE </a:t>
            </a:r>
          </a:p>
          <a:p>
            <a:pPr marL="633413" lvl="1" indent="-368300" defTabSz="185738" eaLnBrk="1" hangingPunct="1">
              <a:lnSpc>
                <a:spcPct val="120000"/>
              </a:lnSpc>
              <a:buFont typeface="微软雅黑" panose="020B0503020204020204" pitchFamily="34" charset="-122"/>
              <a:buChar char="–"/>
              <a:tabLst>
                <a:tab pos="633413" algn="l"/>
              </a:tabLst>
              <a:defRPr/>
            </a:pPr>
            <a:r>
              <a:rPr lang="en-US" altLang="zh-CN" dirty="0" smtClean="0"/>
              <a:t>CREATE VIEW 											</a:t>
            </a:r>
            <a:r>
              <a:rPr lang="zh-CN" altLang="en-US" dirty="0" smtClean="0"/>
              <a:t>。。。。。。</a:t>
            </a:r>
            <a:endParaRPr lang="en-US" altLang="zh-CN" dirty="0" smtClean="0"/>
          </a:p>
          <a:p>
            <a:pPr lvl="1" indent="-263525" defTabSz="185738" eaLnBrk="1" hangingPunct="1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 smtClean="0">
                <a:cs typeface="+mn-cs"/>
              </a:rPr>
              <a:t>例子：</a:t>
            </a:r>
            <a:r>
              <a:rPr lang="en-US" altLang="zh-CN" dirty="0">
                <a:cs typeface="+mn-cs"/>
              </a:rPr>
              <a:t>GRANT create table, view to user1, user2</a:t>
            </a:r>
          </a:p>
          <a:p>
            <a:pPr marL="898525" lvl="1" indent="-719138" defTabSz="185738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dirty="0" smtClean="0"/>
              <a:t>	       GRANT create table TO John</a:t>
            </a:r>
          </a:p>
          <a:p>
            <a:pPr marL="898525" lvl="1" indent="-719138" defTabSz="185738" eaLnBrk="1" hangingPunct="1">
              <a:lnSpc>
                <a:spcPct val="120000"/>
              </a:lnSpc>
              <a:defRPr/>
            </a:pPr>
            <a:r>
              <a:rPr lang="en-US" altLang="zh-CN" dirty="0"/>
              <a:t>	       GRANT create </a:t>
            </a:r>
            <a:r>
              <a:rPr lang="en-US" altLang="zh-CN" dirty="0" smtClean="0"/>
              <a:t> view </a:t>
            </a:r>
            <a:r>
              <a:rPr lang="en-US" altLang="zh-CN" dirty="0"/>
              <a:t>TO John</a:t>
            </a:r>
          </a:p>
          <a:p>
            <a:pPr marL="898525" lvl="1" indent="-719138" defTabSz="185738" eaLnBrk="1" hangingPunct="1">
              <a:lnSpc>
                <a:spcPct val="120000"/>
              </a:lnSpc>
              <a:buFontTx/>
              <a:buNone/>
              <a:defRPr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10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10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10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10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1000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1000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1000"/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1000"/>
                                        <p:tgtEl>
                                          <p:spTgt spid="80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1000"/>
                                        <p:tgtEl>
                                          <p:spTgt spid="80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569325" cy="4537075"/>
          </a:xfrm>
        </p:spPr>
        <p:txBody>
          <a:bodyPr/>
          <a:lstStyle/>
          <a:p>
            <a:pPr marL="0" indent="0">
              <a:spcBef>
                <a:spcPts val="1200"/>
              </a:spcBef>
              <a:buFont typeface="Arial" charset="0"/>
              <a:buNone/>
            </a:pPr>
            <a:r>
              <a:rPr lang="en-US" altLang="zh-CN" b="0" smtClean="0">
                <a:solidFill>
                  <a:srgbClr val="C00000"/>
                </a:solidFill>
              </a:rPr>
              <a:t>2</a:t>
            </a:r>
            <a:r>
              <a:rPr lang="zh-CN" altLang="en-US" b="0" smtClean="0">
                <a:solidFill>
                  <a:srgbClr val="C00000"/>
                </a:solidFill>
              </a:rPr>
              <a:t>、授予对象权限：具体数据库对象的访问和执行权限</a:t>
            </a:r>
          </a:p>
          <a:p>
            <a:pPr marL="0" indent="0">
              <a:spcBef>
                <a:spcPts val="1200"/>
              </a:spcBef>
              <a:buFont typeface="Arial" charset="0"/>
              <a:buChar char="•"/>
            </a:pPr>
            <a:r>
              <a:rPr lang="zh-CN" altLang="en-US" sz="2200" b="0" smtClean="0">
                <a:solidFill>
                  <a:schemeClr val="tx1"/>
                </a:solidFill>
              </a:rPr>
              <a:t>对象：具体的表、视图、存储过程、函数</a:t>
            </a:r>
          </a:p>
          <a:p>
            <a:pPr marL="0" indent="0">
              <a:spcBef>
                <a:spcPts val="1200"/>
              </a:spcBef>
              <a:buFont typeface="Arial" charset="0"/>
              <a:buChar char="•"/>
            </a:pPr>
            <a:r>
              <a:rPr lang="zh-CN" altLang="en-US" sz="2200" b="0" smtClean="0">
                <a:solidFill>
                  <a:schemeClr val="tx1"/>
                </a:solidFill>
              </a:rPr>
              <a:t>权限：</a:t>
            </a:r>
            <a:r>
              <a:rPr lang="en-US" altLang="zh-CN" sz="2200" b="0" smtClean="0">
                <a:solidFill>
                  <a:schemeClr val="tx1"/>
                </a:solidFill>
              </a:rPr>
              <a:t>Select、Insert、Update、Delete  </a:t>
            </a:r>
            <a:r>
              <a:rPr lang="zh-CN" altLang="en-US" sz="2200" b="0" smtClean="0">
                <a:solidFill>
                  <a:schemeClr val="tx1"/>
                </a:solidFill>
              </a:rPr>
              <a:t>权限</a:t>
            </a:r>
            <a:endParaRPr lang="en-US" altLang="zh-CN" sz="2200" b="0" smtClean="0">
              <a:solidFill>
                <a:schemeClr val="tx1"/>
              </a:solidFill>
            </a:endParaRPr>
          </a:p>
          <a:p>
            <a:pPr marL="633413" lvl="1" indent="-368300" eaLnBrk="1" hangingPunct="1">
              <a:spcBef>
                <a:spcPts val="1200"/>
              </a:spcBef>
              <a:buFont typeface="微软雅黑" panose="020B0503020204020204" pitchFamily="34" charset="-122"/>
              <a:buChar char="–"/>
              <a:tabLst/>
            </a:pPr>
            <a:r>
              <a:rPr lang="en-US" altLang="zh-CN" smtClean="0"/>
              <a:t>Select</a:t>
            </a:r>
            <a:r>
              <a:rPr lang="zh-CN" altLang="en-US" smtClean="0"/>
              <a:t>、 </a:t>
            </a:r>
            <a:r>
              <a:rPr lang="en-US" altLang="zh-CN" smtClean="0"/>
              <a:t>Insert</a:t>
            </a:r>
            <a:r>
              <a:rPr lang="zh-CN" altLang="en-US" smtClean="0"/>
              <a:t>、 </a:t>
            </a:r>
            <a:r>
              <a:rPr lang="en-US" altLang="zh-CN" smtClean="0"/>
              <a:t>Update </a:t>
            </a:r>
            <a:r>
              <a:rPr lang="zh-CN" altLang="en-US" smtClean="0"/>
              <a:t>可应用到表或视图的单列</a:t>
            </a:r>
            <a:endParaRPr lang="en-US" altLang="zh-CN" smtClean="0"/>
          </a:p>
          <a:p>
            <a:pPr marL="633413" lvl="1" indent="-368300" eaLnBrk="1" hangingPunct="1">
              <a:spcBef>
                <a:spcPts val="1200"/>
              </a:spcBef>
              <a:buFont typeface="微软雅黑" panose="020B0503020204020204" pitchFamily="34" charset="-122"/>
              <a:buChar char="–"/>
              <a:tabLst/>
            </a:pPr>
            <a:r>
              <a:rPr lang="en-US" altLang="zh-CN" smtClean="0"/>
              <a:t>Delete</a:t>
            </a:r>
            <a:r>
              <a:rPr lang="zh-CN" altLang="en-US" smtClean="0"/>
              <a:t>权限：影响整行，只应用于表或视图，不能应用于单列</a:t>
            </a:r>
            <a:endParaRPr lang="en-US" altLang="zh-CN" smtClean="0"/>
          </a:p>
          <a:p>
            <a:pPr marL="633413" lvl="1" indent="-368300" eaLnBrk="1" hangingPunct="1">
              <a:spcBef>
                <a:spcPts val="1200"/>
              </a:spcBef>
              <a:buFont typeface="微软雅黑" panose="020B0503020204020204" pitchFamily="34" charset="-122"/>
              <a:buChar char="–"/>
              <a:tabLst/>
            </a:pPr>
            <a:r>
              <a:rPr lang="en-US" altLang="zh-CN" smtClean="0"/>
              <a:t>Execute</a:t>
            </a:r>
            <a:r>
              <a:rPr lang="zh-CN" altLang="en-US" smtClean="0"/>
              <a:t>权限：执行存储过程和函数的权限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77838"/>
            <a:ext cx="8785225" cy="647700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000099"/>
                </a:solidFill>
              </a:rPr>
              <a:t> </a:t>
            </a:r>
            <a:r>
              <a:rPr lang="zh-CN" altLang="en-US" sz="3200" smtClean="0">
                <a:solidFill>
                  <a:srgbClr val="000099"/>
                </a:solidFill>
              </a:rPr>
              <a:t>五、权限管理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785225" cy="5329237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zh-CN" b="0" smtClean="0">
                <a:solidFill>
                  <a:srgbClr val="C00000"/>
                </a:solidFill>
              </a:rPr>
              <a:t>2</a:t>
            </a:r>
            <a:r>
              <a:rPr lang="zh-CN" altLang="en-US" b="0" smtClean="0">
                <a:solidFill>
                  <a:srgbClr val="C00000"/>
                </a:solidFill>
              </a:rPr>
              <a:t>、授予对象权限</a:t>
            </a:r>
            <a:endParaRPr lang="en-US" altLang="zh-CN" b="0" smtClean="0">
              <a:solidFill>
                <a:srgbClr val="C00000"/>
              </a:solidFill>
            </a:endParaRPr>
          </a:p>
          <a:p>
            <a:pPr marL="0" indent="0">
              <a:buFont typeface="Arial" charset="0"/>
              <a:buChar char="•"/>
            </a:pPr>
            <a:r>
              <a:rPr lang="zh-CN" altLang="en-US" sz="2200" b="0" smtClean="0">
                <a:solidFill>
                  <a:schemeClr val="tx1"/>
                </a:solidFill>
              </a:rPr>
              <a:t>格式：</a:t>
            </a:r>
            <a:r>
              <a:rPr lang="en-US" altLang="zh-CN" sz="2200" b="0" smtClean="0">
                <a:solidFill>
                  <a:schemeClr val="tx1"/>
                </a:solidFill>
              </a:rPr>
              <a:t>grant &lt;permission_list&gt;  on  &lt;</a:t>
            </a:r>
            <a:r>
              <a:rPr lang="zh-CN" altLang="en-US" sz="2200" b="0" smtClean="0">
                <a:solidFill>
                  <a:schemeClr val="tx1"/>
                </a:solidFill>
              </a:rPr>
              <a:t>对象名</a:t>
            </a:r>
            <a:r>
              <a:rPr lang="en-US" altLang="zh-CN" sz="2200" b="0" smtClean="0">
                <a:solidFill>
                  <a:schemeClr val="tx1"/>
                </a:solidFill>
              </a:rPr>
              <a:t>&gt;</a:t>
            </a:r>
          </a:p>
          <a:p>
            <a:pPr marL="0" indent="0">
              <a:buFontTx/>
              <a:buNone/>
            </a:pPr>
            <a:r>
              <a:rPr lang="en-US" altLang="zh-CN" sz="2200" b="0" smtClean="0">
                <a:solidFill>
                  <a:schemeClr val="tx1"/>
                </a:solidFill>
              </a:rPr>
              <a:t>		              to name_list  [with grant option]</a:t>
            </a:r>
          </a:p>
          <a:p>
            <a:pPr marL="0" indent="0">
              <a:buFont typeface="Arial" charset="0"/>
              <a:buChar char="•"/>
            </a:pPr>
            <a:r>
              <a:rPr lang="zh-CN" altLang="en-US" sz="2200" b="0" smtClean="0">
                <a:solidFill>
                  <a:schemeClr val="tx1"/>
                </a:solidFill>
              </a:rPr>
              <a:t>例子：</a:t>
            </a:r>
            <a:endParaRPr lang="en-US" altLang="zh-CN" sz="2200" b="0" smtClean="0">
              <a:solidFill>
                <a:schemeClr val="tx1"/>
              </a:solidFill>
            </a:endParaRPr>
          </a:p>
          <a:p>
            <a:pPr marL="633413" lvl="1" indent="-368300" eaLnBrk="1" hangingPunct="1">
              <a:buFont typeface="微软雅黑" panose="020B0503020204020204" pitchFamily="34" charset="-122"/>
              <a:buChar char="–"/>
              <a:tabLst/>
            </a:pPr>
            <a:r>
              <a:rPr lang="en-US" altLang="zh-CN" smtClean="0"/>
              <a:t>Grant select, update on student to u1, u2</a:t>
            </a:r>
          </a:p>
          <a:p>
            <a:pPr marL="633413" lvl="1" indent="-368300" eaLnBrk="1" hangingPunct="1">
              <a:buFont typeface="微软雅黑" panose="020B0503020204020204" pitchFamily="34" charset="-122"/>
              <a:buChar char="–"/>
              <a:tabLst/>
            </a:pPr>
            <a:r>
              <a:rPr lang="en-US" altLang="zh-CN" smtClean="0"/>
              <a:t>Grant select, update on student to u1, Myrole</a:t>
            </a:r>
          </a:p>
          <a:p>
            <a:pPr marL="633413" lvl="1" indent="-368300" eaLnBrk="1" hangingPunct="1">
              <a:buFont typeface="微软雅黑" panose="020B0503020204020204" pitchFamily="34" charset="-122"/>
              <a:buChar char="–"/>
              <a:tabLst/>
            </a:pPr>
            <a:r>
              <a:rPr lang="en-US" altLang="zh-CN" smtClean="0"/>
              <a:t>Grant update(sno), select on student to u1,u2</a:t>
            </a:r>
          </a:p>
          <a:p>
            <a:pPr marL="633413" lvl="1" indent="-368300" eaLnBrk="1" hangingPunct="1">
              <a:buFont typeface="微软雅黑" panose="020B0503020204020204" pitchFamily="34" charset="-122"/>
              <a:buChar char="–"/>
              <a:tabLst/>
            </a:pPr>
            <a:r>
              <a:rPr lang="en-US" altLang="zh-CN" smtClean="0"/>
              <a:t>Grant select on student to u1 with grant option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07950" y="404813"/>
            <a:ext cx="76200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 kern="0" dirty="0" smtClean="0">
                <a:solidFill>
                  <a:srgbClr val="000099"/>
                </a:solidFill>
              </a:rPr>
              <a:t> </a:t>
            </a:r>
            <a:r>
              <a:rPr lang="zh-CN" altLang="en-US" sz="3200" kern="0" dirty="0" smtClean="0">
                <a:solidFill>
                  <a:srgbClr val="000099"/>
                </a:solidFill>
              </a:rPr>
              <a:t>五、权限管理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1125538"/>
            <a:ext cx="8820150" cy="5399087"/>
          </a:xfrm>
        </p:spPr>
        <p:txBody>
          <a:bodyPr/>
          <a:lstStyle/>
          <a:p>
            <a:pPr>
              <a:lnSpc>
                <a:spcPts val="3200"/>
              </a:lnSpc>
              <a:buFontTx/>
              <a:buNone/>
            </a:pPr>
            <a:r>
              <a:rPr lang="en-US" altLang="zh-CN" sz="2200" b="0" smtClean="0">
                <a:solidFill>
                  <a:srgbClr val="C00000"/>
                </a:solidFill>
              </a:rPr>
              <a:t>3</a:t>
            </a:r>
            <a:r>
              <a:rPr lang="zh-CN" altLang="en-US" sz="2200" b="0" smtClean="0">
                <a:solidFill>
                  <a:srgbClr val="C00000"/>
                </a:solidFill>
              </a:rPr>
              <a:t>、回收权限</a:t>
            </a:r>
          </a:p>
          <a:p>
            <a:pPr>
              <a:lnSpc>
                <a:spcPts val="3200"/>
              </a:lnSpc>
              <a:buFont typeface="Arial" charset="0"/>
              <a:buNone/>
            </a:pPr>
            <a:r>
              <a:rPr lang="en-US" altLang="zh-CN" sz="2200" b="0" smtClean="0"/>
              <a:t>(1) </a:t>
            </a:r>
            <a:r>
              <a:rPr lang="zh-CN" altLang="en-US" sz="2200" b="0" smtClean="0"/>
              <a:t>回收语句权限：</a:t>
            </a:r>
          </a:p>
          <a:p>
            <a:pPr>
              <a:lnSpc>
                <a:spcPts val="3200"/>
              </a:lnSpc>
              <a:buFont typeface="Arial" charset="0"/>
              <a:buChar char="•"/>
            </a:pPr>
            <a:r>
              <a:rPr lang="zh-CN" altLang="en-US" sz="2200" b="0" smtClean="0">
                <a:solidFill>
                  <a:schemeClr val="tx1"/>
                </a:solidFill>
              </a:rPr>
              <a:t>格式：</a:t>
            </a:r>
            <a:r>
              <a:rPr lang="en-US" altLang="zh-CN" sz="2200" b="0" smtClean="0">
                <a:solidFill>
                  <a:schemeClr val="tx1"/>
                </a:solidFill>
              </a:rPr>
              <a:t>Revoke  &lt;statement_list&gt;  From  name_list</a:t>
            </a:r>
          </a:p>
          <a:p>
            <a:pPr>
              <a:lnSpc>
                <a:spcPts val="3200"/>
              </a:lnSpc>
              <a:buFont typeface="Arial" charset="0"/>
              <a:buChar char="•"/>
            </a:pPr>
            <a:r>
              <a:rPr lang="zh-CN" altLang="en-US" sz="2200" b="0" smtClean="0">
                <a:solidFill>
                  <a:schemeClr val="tx1"/>
                </a:solidFill>
              </a:rPr>
              <a:t>例子：</a:t>
            </a:r>
            <a:r>
              <a:rPr lang="en-US" altLang="zh-CN" sz="2200" b="0" smtClean="0">
                <a:solidFill>
                  <a:schemeClr val="tx1"/>
                </a:solidFill>
              </a:rPr>
              <a:t>Revoke create  view  from user1, user2</a:t>
            </a:r>
          </a:p>
          <a:p>
            <a:pPr>
              <a:lnSpc>
                <a:spcPts val="3200"/>
              </a:lnSpc>
              <a:buFont typeface="Arial" charset="0"/>
              <a:buNone/>
            </a:pPr>
            <a:r>
              <a:rPr lang="en-US" altLang="zh-CN" sz="2200" b="0" smtClean="0"/>
              <a:t>(2) </a:t>
            </a:r>
            <a:r>
              <a:rPr lang="zh-CN" altLang="en-US" sz="2200" b="0" smtClean="0"/>
              <a:t>回收对象权限</a:t>
            </a:r>
          </a:p>
          <a:p>
            <a:pPr>
              <a:lnSpc>
                <a:spcPts val="3200"/>
              </a:lnSpc>
              <a:buFont typeface="Arial" charset="0"/>
              <a:buChar char="•"/>
            </a:pPr>
            <a:r>
              <a:rPr lang="zh-CN" altLang="en-US" sz="2200" b="0" smtClean="0">
                <a:solidFill>
                  <a:schemeClr val="tx1"/>
                </a:solidFill>
              </a:rPr>
              <a:t>格式：</a:t>
            </a:r>
            <a:r>
              <a:rPr lang="en-US" altLang="zh-CN" sz="2200" b="0" smtClean="0">
                <a:solidFill>
                  <a:schemeClr val="tx1"/>
                </a:solidFill>
              </a:rPr>
              <a:t>Revoke &lt;permission_list&gt; on &lt;</a:t>
            </a:r>
            <a:r>
              <a:rPr lang="zh-CN" altLang="en-US" sz="2200" b="0" smtClean="0">
                <a:solidFill>
                  <a:schemeClr val="tx1"/>
                </a:solidFill>
              </a:rPr>
              <a:t>对象名</a:t>
            </a:r>
            <a:r>
              <a:rPr lang="en-US" altLang="zh-CN" sz="2200" b="0" smtClean="0">
                <a:solidFill>
                  <a:schemeClr val="tx1"/>
                </a:solidFill>
              </a:rPr>
              <a:t>&gt;  </a:t>
            </a:r>
          </a:p>
          <a:p>
            <a:pPr>
              <a:lnSpc>
                <a:spcPts val="3200"/>
              </a:lnSpc>
              <a:buFont typeface="Arial" charset="0"/>
              <a:buNone/>
            </a:pPr>
            <a:r>
              <a:rPr lang="en-US" altLang="zh-CN" sz="2200" b="0" smtClean="0">
                <a:solidFill>
                  <a:schemeClr val="tx1"/>
                </a:solidFill>
              </a:rPr>
              <a:t>                          from name_list  [CASCADE] </a:t>
            </a:r>
            <a:endParaRPr lang="zh-CN" altLang="en-US" sz="2200" b="0" smtClean="0">
              <a:solidFill>
                <a:schemeClr val="tx1"/>
              </a:solidFill>
            </a:endParaRPr>
          </a:p>
          <a:p>
            <a:pPr>
              <a:lnSpc>
                <a:spcPts val="3200"/>
              </a:lnSpc>
              <a:buFont typeface="Arial" charset="0"/>
              <a:buChar char="•"/>
            </a:pPr>
            <a:r>
              <a:rPr lang="zh-CN" altLang="en-US" sz="2200" b="0" smtClean="0">
                <a:solidFill>
                  <a:schemeClr val="tx1"/>
                </a:solidFill>
              </a:rPr>
              <a:t>例子：</a:t>
            </a:r>
            <a:endParaRPr lang="en-US" altLang="zh-CN" sz="2200" b="0" smtClean="0">
              <a:solidFill>
                <a:schemeClr val="tx1"/>
              </a:solidFill>
            </a:endParaRPr>
          </a:p>
          <a:p>
            <a:pPr marL="633413" lvl="1" indent="-368300" eaLnBrk="1" hangingPunct="1">
              <a:buFont typeface="微软雅黑" panose="020B0503020204020204" pitchFamily="34" charset="-122"/>
              <a:buChar char="–"/>
              <a:tabLst/>
            </a:pPr>
            <a:r>
              <a:rPr lang="en-US" altLang="zh-CN" smtClean="0"/>
              <a:t>Revoke create view from u1, u2 </a:t>
            </a:r>
          </a:p>
          <a:p>
            <a:pPr marL="633413" lvl="1" indent="-368300" eaLnBrk="1" hangingPunct="1">
              <a:buFont typeface="微软雅黑" panose="020B0503020204020204" pitchFamily="34" charset="-122"/>
              <a:buChar char="–"/>
              <a:tabLst/>
            </a:pPr>
            <a:r>
              <a:rPr lang="en-US" altLang="zh-CN" smtClean="0"/>
              <a:t>revoke select on student from u1 CASCADE</a:t>
            </a:r>
          </a:p>
          <a:p>
            <a:pPr marL="633413" lvl="1" indent="-368300" eaLnBrk="1" hangingPunct="1">
              <a:buFont typeface="微软雅黑" panose="020B0503020204020204" pitchFamily="34" charset="-122"/>
              <a:buChar char="–"/>
              <a:tabLst/>
            </a:pPr>
            <a:r>
              <a:rPr lang="en-US" altLang="zh-CN" smtClean="0"/>
              <a:t>Revoke update(sno), select on student from u1, Myrole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07950" y="260350"/>
            <a:ext cx="76200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 kern="0" dirty="0" smtClean="0">
                <a:solidFill>
                  <a:srgbClr val="000099"/>
                </a:solidFill>
              </a:rPr>
              <a:t> </a:t>
            </a:r>
            <a:r>
              <a:rPr lang="zh-CN" altLang="en-US" sz="3200" kern="0" dirty="0" smtClean="0">
                <a:solidFill>
                  <a:srgbClr val="000099"/>
                </a:solidFill>
              </a:rPr>
              <a:t>五、权限管理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413" y="1196975"/>
            <a:ext cx="8712200" cy="54737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0" smtClean="0">
                <a:solidFill>
                  <a:srgbClr val="C00000"/>
                </a:solidFill>
              </a:rPr>
              <a:t>4</a:t>
            </a:r>
            <a:r>
              <a:rPr lang="zh-CN" altLang="en-US" b="0" smtClean="0">
                <a:solidFill>
                  <a:srgbClr val="C00000"/>
                </a:solidFill>
              </a:rPr>
              <a:t>、禁止权限</a:t>
            </a:r>
          </a:p>
          <a:p>
            <a:pPr>
              <a:buFontTx/>
              <a:buNone/>
            </a:pPr>
            <a:r>
              <a:rPr lang="en-US" altLang="zh-CN" sz="2200" b="0" smtClean="0">
                <a:solidFill>
                  <a:schemeClr val="tx1"/>
                </a:solidFill>
              </a:rPr>
              <a:t>(1) </a:t>
            </a:r>
            <a:r>
              <a:rPr lang="zh-CN" altLang="en-US" sz="2200" b="0" smtClean="0">
                <a:solidFill>
                  <a:schemeClr val="tx1"/>
                </a:solidFill>
              </a:rPr>
              <a:t>禁止语句权限</a:t>
            </a:r>
          </a:p>
          <a:p>
            <a:pPr marL="265113" lvl="1" indent="-265113">
              <a:buFont typeface="Arial" charset="0"/>
              <a:buChar char="•"/>
              <a:tabLst/>
            </a:pPr>
            <a:r>
              <a:rPr lang="zh-CN" altLang="en-US" smtClean="0"/>
              <a:t>格式：</a:t>
            </a:r>
            <a:r>
              <a:rPr lang="en-US" altLang="zh-CN" smtClean="0"/>
              <a:t>Deny &lt;statement_list&gt; to name_list </a:t>
            </a:r>
          </a:p>
          <a:p>
            <a:pPr marL="265113" lvl="1" indent="-265113">
              <a:buFont typeface="Arial" charset="0"/>
              <a:buChar char="•"/>
              <a:tabLst/>
            </a:pPr>
            <a:r>
              <a:rPr lang="zh-CN" altLang="en-US" smtClean="0"/>
              <a:t>例子：</a:t>
            </a:r>
            <a:r>
              <a:rPr lang="en-US" altLang="zh-CN" smtClean="0"/>
              <a:t>Deny  create view to Role1, Role2</a:t>
            </a:r>
            <a:endParaRPr lang="zh-CN" altLang="en-US" smtClean="0"/>
          </a:p>
          <a:p>
            <a:pPr>
              <a:buFontTx/>
              <a:buNone/>
            </a:pPr>
            <a:r>
              <a:rPr lang="en-US" altLang="zh-CN" sz="2200" b="0" smtClean="0">
                <a:solidFill>
                  <a:schemeClr val="tx1"/>
                </a:solidFill>
              </a:rPr>
              <a:t>(2) </a:t>
            </a:r>
            <a:r>
              <a:rPr lang="zh-CN" altLang="en-US" sz="2200" b="0" smtClean="0">
                <a:solidFill>
                  <a:schemeClr val="tx1"/>
                </a:solidFill>
              </a:rPr>
              <a:t>禁止对象权限 </a:t>
            </a:r>
          </a:p>
          <a:p>
            <a:pPr>
              <a:buFont typeface="Arial" charset="0"/>
              <a:buChar char="•"/>
            </a:pPr>
            <a:r>
              <a:rPr lang="zh-CN" altLang="en-US" sz="2200" b="0" smtClean="0">
                <a:solidFill>
                  <a:schemeClr val="tx1"/>
                </a:solidFill>
              </a:rPr>
              <a:t>格式：</a:t>
            </a:r>
            <a:r>
              <a:rPr lang="en-US" altLang="zh-CN" sz="2200" b="0" smtClean="0">
                <a:solidFill>
                  <a:schemeClr val="tx1"/>
                </a:solidFill>
              </a:rPr>
              <a:t>Deny &lt;permission_list &gt; on &lt;</a:t>
            </a:r>
            <a:r>
              <a:rPr lang="zh-CN" altLang="en-US" sz="2200" b="0" smtClean="0">
                <a:solidFill>
                  <a:schemeClr val="tx1"/>
                </a:solidFill>
              </a:rPr>
              <a:t>对象名</a:t>
            </a:r>
            <a:r>
              <a:rPr lang="en-US" altLang="zh-CN" sz="2200" b="0" smtClean="0">
                <a:solidFill>
                  <a:schemeClr val="tx1"/>
                </a:solidFill>
              </a:rPr>
              <a:t>&gt; to name_list </a:t>
            </a:r>
          </a:p>
          <a:p>
            <a:pPr>
              <a:buFont typeface="Arial" charset="0"/>
              <a:buChar char="•"/>
            </a:pPr>
            <a:r>
              <a:rPr lang="zh-CN" altLang="en-US" sz="2200" b="0" smtClean="0">
                <a:solidFill>
                  <a:schemeClr val="tx1"/>
                </a:solidFill>
              </a:rPr>
              <a:t>例子：</a:t>
            </a:r>
            <a:endParaRPr lang="en-US" altLang="zh-CN" sz="2200" b="0" smtClean="0">
              <a:solidFill>
                <a:schemeClr val="tx1"/>
              </a:solidFill>
            </a:endParaRPr>
          </a:p>
          <a:p>
            <a:pPr marL="265113" lvl="1" indent="-265113" eaLnBrk="1" hangingPunct="1">
              <a:buFont typeface="微软雅黑" panose="020B0503020204020204" pitchFamily="34" charset="-122"/>
              <a:buChar char="–"/>
              <a:tabLst/>
            </a:pPr>
            <a:r>
              <a:rPr lang="en-US" altLang="zh-CN" smtClean="0"/>
              <a:t>Deny select on student to u1,u2</a:t>
            </a:r>
          </a:p>
          <a:p>
            <a:pPr marL="265113" lvl="1" indent="-265113" eaLnBrk="1" hangingPunct="1">
              <a:buFont typeface="微软雅黑" panose="020B0503020204020204" pitchFamily="34" charset="-122"/>
              <a:buChar char="–"/>
              <a:tabLst/>
            </a:pPr>
            <a:r>
              <a:rPr lang="en-US" altLang="zh-CN" smtClean="0"/>
              <a:t>Deny update, delete, insert on student to role1,role2</a:t>
            </a:r>
            <a:endParaRPr lang="zh-CN" altLang="en-US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07950" y="260350"/>
            <a:ext cx="76200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 kern="0" dirty="0" smtClean="0">
                <a:solidFill>
                  <a:srgbClr val="000099"/>
                </a:solidFill>
              </a:rPr>
              <a:t> </a:t>
            </a:r>
            <a:r>
              <a:rPr lang="zh-CN" altLang="en-US" sz="3200" kern="0" dirty="0" smtClean="0">
                <a:solidFill>
                  <a:srgbClr val="000099"/>
                </a:solidFill>
              </a:rPr>
              <a:t>五、权限管理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10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1000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1000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1000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1000"/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1000"/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1000"/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88913"/>
            <a:ext cx="8424863" cy="792162"/>
          </a:xfrm>
        </p:spPr>
        <p:txBody>
          <a:bodyPr/>
          <a:lstStyle/>
          <a:p>
            <a:pPr marL="174625" indent="-174625" eaLnBrk="1" hangingPunct="1">
              <a:lnSpc>
                <a:spcPct val="140000"/>
              </a:lnSpc>
              <a:buFontTx/>
              <a:buNone/>
            </a:pPr>
            <a:r>
              <a:rPr lang="zh-CN" altLang="en-US" sz="3200" smtClean="0"/>
              <a:t>二、计算机系统的安全标准</a:t>
            </a:r>
          </a:p>
          <a:p>
            <a:pPr marL="174625" indent="-174625" eaLnBrk="1" hangingPunct="1">
              <a:lnSpc>
                <a:spcPct val="140000"/>
              </a:lnSpc>
              <a:buFontTx/>
              <a:buNone/>
            </a:pPr>
            <a:endParaRPr lang="en-US" altLang="zh-CN" smtClean="0"/>
          </a:p>
        </p:txBody>
      </p:sp>
      <p:sp>
        <p:nvSpPr>
          <p:cNvPr id="2" name="圆角矩形 1"/>
          <p:cNvSpPr/>
          <p:nvPr/>
        </p:nvSpPr>
        <p:spPr bwMode="auto">
          <a:xfrm>
            <a:off x="320675" y="2744788"/>
            <a:ext cx="1943100" cy="1296987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1985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 美国防部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可信计算机系统评估准则</a:t>
            </a:r>
            <a:r>
              <a:rPr lang="zh-CN" altLang="en-US" sz="1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TCSEC</a:t>
            </a:r>
            <a:r>
              <a:rPr lang="zh-CN" altLang="en-US" sz="1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6" name="圆角矩形 5"/>
          <p:cNvSpPr/>
          <p:nvPr/>
        </p:nvSpPr>
        <p:spPr bwMode="auto">
          <a:xfrm>
            <a:off x="2770188" y="1125538"/>
            <a:ext cx="1871662" cy="12954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sz="1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加拿大</a:t>
            </a:r>
            <a:endParaRPr lang="en-US" altLang="zh-CN" sz="1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可信计算机产品评估准则（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CTCPEC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2770188" y="2744788"/>
            <a:ext cx="1871662" cy="1296987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sz="1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en-US" altLang="zh-CN" sz="1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信息技术安全评估准则（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ITSEC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2770188" y="4365625"/>
            <a:ext cx="1871662" cy="12954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sz="1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美国</a:t>
            </a:r>
            <a:endParaRPr lang="en-US" altLang="zh-CN" sz="1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信息技术安全联邦标准草案（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9" name="圆角矩形 8"/>
          <p:cNvSpPr/>
          <p:nvPr/>
        </p:nvSpPr>
        <p:spPr bwMode="auto">
          <a:xfrm>
            <a:off x="5146675" y="2744788"/>
            <a:ext cx="1655763" cy="1296987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通用准则</a:t>
            </a:r>
            <a:r>
              <a:rPr lang="en-US" altLang="zh-CN" sz="1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</a:t>
            </a:r>
          </a:p>
          <a:p>
            <a:pPr algn="ctr"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V1.0  1996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V2.0  1998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V2.1  1999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7308850" y="2744788"/>
            <a:ext cx="1655763" cy="1296987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1999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 V2.1 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成为国际标准（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ISO15408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320675" y="5803900"/>
            <a:ext cx="8643938" cy="93662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1991</a:t>
            </a:r>
            <a:r>
              <a:rPr lang="zh-CN" altLang="en-US" sz="18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8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TDI：1991</a:t>
            </a:r>
            <a:r>
              <a:rPr lang="zh-CN" altLang="en-US" sz="18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年美国国家计算机安全中心（</a:t>
            </a:r>
            <a:r>
              <a:rPr lang="en-US" altLang="zh-CN" sz="18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NCSC）</a:t>
            </a:r>
            <a:r>
              <a:rPr lang="zh-CN" altLang="en-US" sz="18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颁布《</a:t>
            </a:r>
            <a:r>
              <a:rPr lang="zh-CN" altLang="en-US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可信计算机系统评估标准关于可信数据库系统的解释</a:t>
            </a:r>
            <a:r>
              <a:rPr lang="zh-CN" altLang="en-US" sz="18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》(紫皮书</a:t>
            </a:r>
            <a:r>
              <a:rPr lang="en-US" altLang="zh-CN" sz="18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30" name="肘形连接符 3"/>
          <p:cNvCxnSpPr>
            <a:cxnSpLocks noChangeShapeType="1"/>
            <a:stCxn id="2" idx="0"/>
            <a:endCxn id="6" idx="1"/>
          </p:cNvCxnSpPr>
          <p:nvPr/>
        </p:nvCxnSpPr>
        <p:spPr bwMode="auto">
          <a:xfrm rot="5400000" flipH="1" flipV="1">
            <a:off x="1545432" y="1520031"/>
            <a:ext cx="971550" cy="1477963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1" name="肘形连接符 11"/>
          <p:cNvCxnSpPr>
            <a:cxnSpLocks noChangeShapeType="1"/>
            <a:stCxn id="2" idx="2"/>
            <a:endCxn id="8" idx="1"/>
          </p:cNvCxnSpPr>
          <p:nvPr/>
        </p:nvCxnSpPr>
        <p:spPr bwMode="auto">
          <a:xfrm rot="16200000" flipH="1">
            <a:off x="1545432" y="3788568"/>
            <a:ext cx="971550" cy="1477963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2" name="直接箭头连接符 13"/>
          <p:cNvCxnSpPr>
            <a:cxnSpLocks noChangeShapeType="1"/>
            <a:stCxn id="2" idx="3"/>
            <a:endCxn id="7" idx="1"/>
          </p:cNvCxnSpPr>
          <p:nvPr/>
        </p:nvCxnSpPr>
        <p:spPr bwMode="auto">
          <a:xfrm>
            <a:off x="2263775" y="3394075"/>
            <a:ext cx="5064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3" name="肘形连接符 15"/>
          <p:cNvCxnSpPr>
            <a:cxnSpLocks noChangeShapeType="1"/>
            <a:stCxn id="6" idx="3"/>
            <a:endCxn id="9" idx="0"/>
          </p:cNvCxnSpPr>
          <p:nvPr/>
        </p:nvCxnSpPr>
        <p:spPr bwMode="auto">
          <a:xfrm>
            <a:off x="4641850" y="1773238"/>
            <a:ext cx="1333500" cy="97155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4" name="肘形连接符 17"/>
          <p:cNvCxnSpPr>
            <a:cxnSpLocks noChangeShapeType="1"/>
            <a:stCxn id="8" idx="3"/>
            <a:endCxn id="9" idx="2"/>
          </p:cNvCxnSpPr>
          <p:nvPr/>
        </p:nvCxnSpPr>
        <p:spPr bwMode="auto">
          <a:xfrm flipV="1">
            <a:off x="4641850" y="4041775"/>
            <a:ext cx="1333500" cy="97155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5" name="直接箭头连接符 19"/>
          <p:cNvCxnSpPr>
            <a:cxnSpLocks noChangeShapeType="1"/>
            <a:stCxn id="7" idx="3"/>
            <a:endCxn id="9" idx="1"/>
          </p:cNvCxnSpPr>
          <p:nvPr/>
        </p:nvCxnSpPr>
        <p:spPr bwMode="auto">
          <a:xfrm>
            <a:off x="4641850" y="3392488"/>
            <a:ext cx="5048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6" name="直接箭头连接符 21"/>
          <p:cNvCxnSpPr>
            <a:cxnSpLocks noChangeShapeType="1"/>
            <a:stCxn id="9" idx="3"/>
            <a:endCxn id="10" idx="1"/>
          </p:cNvCxnSpPr>
          <p:nvPr/>
        </p:nvCxnSpPr>
        <p:spPr bwMode="auto">
          <a:xfrm>
            <a:off x="6802438" y="3394075"/>
            <a:ext cx="50641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7" name="直接箭头连接符 23"/>
          <p:cNvCxnSpPr>
            <a:cxnSpLocks noChangeShapeType="1"/>
            <a:stCxn id="7" idx="0"/>
            <a:endCxn id="6" idx="2"/>
          </p:cNvCxnSpPr>
          <p:nvPr/>
        </p:nvCxnSpPr>
        <p:spPr bwMode="auto">
          <a:xfrm flipV="1">
            <a:off x="3705225" y="2420938"/>
            <a:ext cx="0" cy="3238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8" name="直接箭头连接符 25"/>
          <p:cNvCxnSpPr>
            <a:cxnSpLocks noChangeShapeType="1"/>
            <a:stCxn id="7" idx="2"/>
            <a:endCxn id="8" idx="0"/>
          </p:cNvCxnSpPr>
          <p:nvPr/>
        </p:nvCxnSpPr>
        <p:spPr bwMode="auto">
          <a:xfrm>
            <a:off x="3705225" y="4041775"/>
            <a:ext cx="0" cy="3238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9" name="肘形连接符 27"/>
          <p:cNvCxnSpPr>
            <a:cxnSpLocks noChangeShapeType="1"/>
            <a:stCxn id="2" idx="1"/>
            <a:endCxn id="11" idx="1"/>
          </p:cNvCxnSpPr>
          <p:nvPr/>
        </p:nvCxnSpPr>
        <p:spPr bwMode="auto">
          <a:xfrm rot="10800000" flipV="1">
            <a:off x="320675" y="3392488"/>
            <a:ext cx="12700" cy="2879725"/>
          </a:xfrm>
          <a:prstGeom prst="bentConnector3">
            <a:avLst>
              <a:gd name="adj1" fmla="val 180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圆角矩形 31"/>
          <p:cNvSpPr/>
          <p:nvPr/>
        </p:nvSpPr>
        <p:spPr bwMode="auto">
          <a:xfrm>
            <a:off x="7308850" y="4652963"/>
            <a:ext cx="1655763" cy="100806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2001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 V2.1 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成为中国标准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41" name="直接箭头连接符 29"/>
          <p:cNvCxnSpPr>
            <a:cxnSpLocks noChangeShapeType="1"/>
            <a:stCxn id="10" idx="2"/>
            <a:endCxn id="32" idx="0"/>
          </p:cNvCxnSpPr>
          <p:nvPr/>
        </p:nvCxnSpPr>
        <p:spPr bwMode="auto">
          <a:xfrm>
            <a:off x="8135938" y="4041775"/>
            <a:ext cx="0" cy="6111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712200" cy="5040313"/>
          </a:xfrm>
        </p:spPr>
        <p:txBody>
          <a:bodyPr/>
          <a:lstStyle/>
          <a:p>
            <a:pPr>
              <a:lnSpc>
                <a:spcPct val="200000"/>
              </a:lnSpc>
              <a:buFontTx/>
              <a:buNone/>
            </a:pPr>
            <a:r>
              <a:rPr lang="en-US" altLang="zh-CN" b="0" smtClean="0">
                <a:solidFill>
                  <a:srgbClr val="C00000"/>
                </a:solidFill>
              </a:rPr>
              <a:t>5</a:t>
            </a:r>
            <a:r>
              <a:rPr lang="zh-CN" altLang="en-US" b="0" smtClean="0">
                <a:solidFill>
                  <a:srgbClr val="C00000"/>
                </a:solidFill>
              </a:rPr>
              <a:t>、用户最终权限计算：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zh-CN" altLang="en-US" sz="2200" b="0" smtClean="0"/>
              <a:t>     用户所属</a:t>
            </a:r>
            <a:r>
              <a:rPr lang="zh-CN" altLang="en-US" sz="2200" b="0" smtClean="0">
                <a:solidFill>
                  <a:srgbClr val="C00000"/>
                </a:solidFill>
              </a:rPr>
              <a:t>角色</a:t>
            </a:r>
            <a:r>
              <a:rPr lang="zh-CN" altLang="en-US" sz="2200" b="0" smtClean="0"/>
              <a:t>被授予的权限</a:t>
            </a:r>
            <a:endParaRPr lang="en-US" altLang="zh-CN" sz="2200" b="0" smtClean="0"/>
          </a:p>
          <a:p>
            <a:pPr>
              <a:lnSpc>
                <a:spcPct val="200000"/>
              </a:lnSpc>
              <a:buFontTx/>
              <a:buNone/>
            </a:pPr>
            <a:r>
              <a:rPr lang="zh-CN" altLang="en-US" sz="2200" b="0" smtClean="0"/>
              <a:t>     ＋  </a:t>
            </a:r>
            <a:r>
              <a:rPr lang="zh-CN" altLang="en-US" sz="2200" b="0" smtClean="0">
                <a:solidFill>
                  <a:srgbClr val="C00000"/>
                </a:solidFill>
              </a:rPr>
              <a:t>直接授予给该用户</a:t>
            </a:r>
            <a:r>
              <a:rPr lang="zh-CN" altLang="en-US" sz="2200" b="0" smtClean="0"/>
              <a:t>的权限</a:t>
            </a:r>
            <a:endParaRPr lang="en-US" altLang="zh-CN" sz="2200" b="0" smtClean="0"/>
          </a:p>
          <a:p>
            <a:pPr>
              <a:lnSpc>
                <a:spcPct val="200000"/>
              </a:lnSpc>
              <a:buFontTx/>
              <a:buNone/>
            </a:pPr>
            <a:r>
              <a:rPr lang="zh-CN" altLang="en-US" sz="2200" b="0" smtClean="0"/>
              <a:t>     －  用户所属</a:t>
            </a:r>
            <a:r>
              <a:rPr lang="zh-CN" altLang="en-US" sz="2200" b="0" smtClean="0">
                <a:solidFill>
                  <a:srgbClr val="C00000"/>
                </a:solidFill>
              </a:rPr>
              <a:t>角色被禁止</a:t>
            </a:r>
            <a:r>
              <a:rPr lang="zh-CN" altLang="en-US" sz="2200" b="0" smtClean="0"/>
              <a:t>的权限</a:t>
            </a:r>
            <a:endParaRPr lang="en-US" altLang="zh-CN" sz="2200" b="0" smtClean="0"/>
          </a:p>
          <a:p>
            <a:pPr>
              <a:lnSpc>
                <a:spcPct val="200000"/>
              </a:lnSpc>
              <a:buFontTx/>
              <a:buNone/>
            </a:pPr>
            <a:r>
              <a:rPr lang="zh-CN" altLang="en-US" sz="2200" b="0" smtClean="0"/>
              <a:t>     －  该</a:t>
            </a:r>
            <a:r>
              <a:rPr lang="zh-CN" altLang="en-US" sz="2200" b="0" smtClean="0">
                <a:solidFill>
                  <a:srgbClr val="C00000"/>
                </a:solidFill>
              </a:rPr>
              <a:t>用户被禁止</a:t>
            </a:r>
            <a:r>
              <a:rPr lang="zh-CN" altLang="en-US" sz="2200" b="0" smtClean="0"/>
              <a:t>的权限</a:t>
            </a:r>
          </a:p>
          <a:p>
            <a:pPr>
              <a:lnSpc>
                <a:spcPct val="200000"/>
              </a:lnSpc>
              <a:buFontTx/>
              <a:buNone/>
            </a:pPr>
            <a:endParaRPr lang="zh-CN" altLang="en-US" b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2088" y="333375"/>
            <a:ext cx="76200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 kern="0" dirty="0" smtClean="0">
                <a:solidFill>
                  <a:srgbClr val="000099"/>
                </a:solidFill>
              </a:rPr>
              <a:t> </a:t>
            </a:r>
            <a:r>
              <a:rPr lang="zh-CN" altLang="en-US" sz="3200" kern="0" dirty="0" smtClean="0">
                <a:solidFill>
                  <a:srgbClr val="000099"/>
                </a:solidFill>
              </a:rPr>
              <a:t>五、权限管理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10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1000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1000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36538"/>
            <a:ext cx="8570913" cy="815975"/>
          </a:xfrm>
        </p:spPr>
        <p:txBody>
          <a:bodyPr/>
          <a:lstStyle/>
          <a:p>
            <a:r>
              <a:rPr lang="en-US" altLang="zh-CN" sz="3200" smtClean="0"/>
              <a:t>4.4	Oracle</a:t>
            </a:r>
            <a:r>
              <a:rPr lang="zh-CN" altLang="en-US" sz="3200" smtClean="0"/>
              <a:t>的安全性措施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569325" cy="5472113"/>
          </a:xfrm>
        </p:spPr>
        <p:txBody>
          <a:bodyPr/>
          <a:lstStyle/>
          <a:p>
            <a:pPr marL="0" indent="0">
              <a:lnSpc>
                <a:spcPts val="3400"/>
              </a:lnSpc>
              <a:spcBef>
                <a:spcPct val="0"/>
              </a:spcBef>
              <a:spcAft>
                <a:spcPts val="900"/>
              </a:spcAft>
              <a:buFont typeface="Arial" charset="0"/>
              <a:buNone/>
            </a:pPr>
            <a:r>
              <a:rPr lang="zh-CN" altLang="en-US" sz="2600" smtClean="0"/>
              <a:t>一、授权管理：</a:t>
            </a:r>
            <a:r>
              <a:rPr lang="zh-CN" altLang="en-US" b="0" smtClean="0">
                <a:solidFill>
                  <a:schemeClr val="tx1"/>
                </a:solidFill>
              </a:rPr>
              <a:t>由 </a:t>
            </a:r>
            <a:r>
              <a:rPr lang="en-US" altLang="zh-CN" b="0" smtClean="0">
                <a:solidFill>
                  <a:schemeClr val="tx1"/>
                </a:solidFill>
              </a:rPr>
              <a:t>DBA </a:t>
            </a:r>
            <a:r>
              <a:rPr lang="zh-CN" altLang="en-US" b="0" smtClean="0">
                <a:solidFill>
                  <a:schemeClr val="tx1"/>
                </a:solidFill>
              </a:rPr>
              <a:t>或 </a:t>
            </a:r>
            <a:r>
              <a:rPr lang="en-US" altLang="zh-CN" b="0" smtClean="0">
                <a:solidFill>
                  <a:schemeClr val="tx1"/>
                </a:solidFill>
              </a:rPr>
              <a:t>DB Owner </a:t>
            </a:r>
            <a:r>
              <a:rPr lang="zh-CN" altLang="en-US" b="0" smtClean="0">
                <a:solidFill>
                  <a:schemeClr val="tx1"/>
                </a:solidFill>
              </a:rPr>
              <a:t>执行</a:t>
            </a:r>
          </a:p>
          <a:p>
            <a:pPr marL="0" indent="0">
              <a:lnSpc>
                <a:spcPts val="34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b="0" smtClean="0">
                <a:solidFill>
                  <a:srgbClr val="C00000"/>
                </a:solidFill>
              </a:rPr>
              <a:t>1</a:t>
            </a:r>
            <a:r>
              <a:rPr lang="zh-CN" altLang="en-US" b="0" smtClean="0">
                <a:solidFill>
                  <a:srgbClr val="C00000"/>
                </a:solidFill>
              </a:rPr>
              <a:t>、创建和删除用户</a:t>
            </a:r>
            <a:endParaRPr lang="en-US" altLang="zh-CN" b="0" smtClean="0">
              <a:solidFill>
                <a:srgbClr val="C00000"/>
              </a:solidFill>
            </a:endParaRPr>
          </a:p>
          <a:p>
            <a:pPr marL="606425" lvl="1" indent="-342900">
              <a:lnSpc>
                <a:spcPts val="3400"/>
              </a:lnSpc>
              <a:spcBef>
                <a:spcPct val="0"/>
              </a:spcBef>
              <a:buFont typeface="微软雅黑" panose="020B0503020204020204" pitchFamily="34" charset="-122"/>
              <a:buChar char="–"/>
              <a:tabLst/>
            </a:pPr>
            <a:r>
              <a:rPr lang="en-US" altLang="zh-CN" sz="2000" smtClean="0"/>
              <a:t>Create user stu1 identified by 1111        </a:t>
            </a:r>
          </a:p>
          <a:p>
            <a:pPr marL="606425" lvl="1" indent="-342900">
              <a:lnSpc>
                <a:spcPts val="3400"/>
              </a:lnSpc>
              <a:spcBef>
                <a:spcPct val="0"/>
              </a:spcBef>
              <a:buFont typeface="微软雅黑" panose="020B0503020204020204" pitchFamily="34" charset="-122"/>
              <a:buChar char="–"/>
              <a:tabLst/>
            </a:pPr>
            <a:r>
              <a:rPr lang="en-US" altLang="zh-CN" sz="2000" smtClean="0"/>
              <a:t>Drop user stu1</a:t>
            </a:r>
          </a:p>
          <a:p>
            <a:pPr marL="0" indent="0">
              <a:lnSpc>
                <a:spcPts val="34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b="0" smtClean="0">
                <a:solidFill>
                  <a:srgbClr val="C00000"/>
                </a:solidFill>
              </a:rPr>
              <a:t>2</a:t>
            </a:r>
            <a:r>
              <a:rPr lang="zh-CN" altLang="en-US" b="0" smtClean="0">
                <a:solidFill>
                  <a:srgbClr val="C00000"/>
                </a:solidFill>
              </a:rPr>
              <a:t>、系统预定义角色</a:t>
            </a:r>
          </a:p>
          <a:p>
            <a:pPr marL="606425" lvl="1" indent="-342900">
              <a:lnSpc>
                <a:spcPts val="3400"/>
              </a:lnSpc>
              <a:spcBef>
                <a:spcPct val="0"/>
              </a:spcBef>
              <a:buFont typeface="微软雅黑" panose="020B0503020204020204" pitchFamily="34" charset="-122"/>
              <a:buChar char="–"/>
              <a:tabLst/>
            </a:pPr>
            <a:r>
              <a:rPr lang="en-US" altLang="zh-CN" sz="2000" smtClean="0"/>
              <a:t>DBA </a:t>
            </a:r>
            <a:r>
              <a:rPr lang="zh-CN" altLang="en-US" sz="2000" smtClean="0"/>
              <a:t>角色：拥有一切权利；</a:t>
            </a:r>
          </a:p>
          <a:p>
            <a:pPr marL="606425" lvl="1" indent="-342900">
              <a:lnSpc>
                <a:spcPts val="3400"/>
              </a:lnSpc>
              <a:spcBef>
                <a:spcPct val="0"/>
              </a:spcBef>
              <a:buFont typeface="微软雅黑" panose="020B0503020204020204" pitchFamily="34" charset="-122"/>
              <a:buChar char="–"/>
              <a:tabLst/>
            </a:pPr>
            <a:r>
              <a:rPr lang="en-US" altLang="zh-CN" sz="2000" smtClean="0"/>
              <a:t>RESOURCE </a:t>
            </a:r>
            <a:r>
              <a:rPr lang="zh-CN" altLang="en-US" sz="2000" smtClean="0"/>
              <a:t>角色：创建表、视图、索引等资源；</a:t>
            </a:r>
          </a:p>
          <a:p>
            <a:pPr marL="606425" lvl="1" indent="-342900">
              <a:lnSpc>
                <a:spcPts val="3400"/>
              </a:lnSpc>
              <a:spcBef>
                <a:spcPct val="0"/>
              </a:spcBef>
              <a:buFont typeface="微软雅黑" panose="020B0503020204020204" pitchFamily="34" charset="-122"/>
              <a:buChar char="–"/>
              <a:tabLst/>
            </a:pPr>
            <a:r>
              <a:rPr lang="en-US" altLang="zh-CN" sz="2000" smtClean="0"/>
              <a:t>CONNECT </a:t>
            </a:r>
            <a:r>
              <a:rPr lang="zh-CN" altLang="en-US" sz="2000" smtClean="0"/>
              <a:t>角色：数据查询、操作。</a:t>
            </a:r>
          </a:p>
          <a:p>
            <a:pPr marL="606425" lvl="1" indent="-342900">
              <a:lnSpc>
                <a:spcPts val="3400"/>
              </a:lnSpc>
              <a:spcBef>
                <a:spcPct val="0"/>
              </a:spcBef>
              <a:buFont typeface="微软雅黑" panose="020B0503020204020204" pitchFamily="34" charset="-122"/>
              <a:buChar char="–"/>
              <a:tabLst/>
            </a:pPr>
            <a:r>
              <a:rPr lang="en-US" altLang="zh-CN" sz="2000" smtClean="0"/>
              <a:t>EXP_FULL_DATABASE</a:t>
            </a:r>
            <a:r>
              <a:rPr lang="zh-CN" altLang="en-US" sz="2000" smtClean="0"/>
              <a:t>：数据导出</a:t>
            </a:r>
            <a:endParaRPr lang="en-US" altLang="zh-CN" sz="2000" smtClean="0"/>
          </a:p>
          <a:p>
            <a:pPr marL="606425" lvl="1" indent="-342900">
              <a:lnSpc>
                <a:spcPts val="3400"/>
              </a:lnSpc>
              <a:spcBef>
                <a:spcPct val="0"/>
              </a:spcBef>
              <a:buFont typeface="微软雅黑" panose="020B0503020204020204" pitchFamily="34" charset="-122"/>
              <a:buChar char="–"/>
              <a:tabLst/>
            </a:pPr>
            <a:r>
              <a:rPr lang="en-US" altLang="zh-CN" sz="2000" smtClean="0"/>
              <a:t>IMP_FULL_DATABASE</a:t>
            </a:r>
            <a:r>
              <a:rPr lang="zh-CN" altLang="en-US" sz="2000" smtClean="0"/>
              <a:t>： 数据导入</a:t>
            </a:r>
          </a:p>
          <a:p>
            <a:pPr marL="606425" lvl="1" indent="-342900">
              <a:lnSpc>
                <a:spcPts val="3400"/>
              </a:lnSpc>
              <a:spcBef>
                <a:spcPct val="0"/>
              </a:spcBef>
              <a:buFont typeface="微软雅黑" panose="020B0503020204020204" pitchFamily="34" charset="-122"/>
              <a:buChar char="–"/>
              <a:tabLst/>
            </a:pPr>
            <a:r>
              <a:rPr lang="en-US" altLang="zh-CN" sz="2000" smtClean="0"/>
              <a:t>DELETE_CATALOG_ROLE</a:t>
            </a:r>
            <a:r>
              <a:rPr lang="zh-CN" altLang="en-US" sz="2000" smtClean="0"/>
              <a:t>、</a:t>
            </a:r>
            <a:r>
              <a:rPr lang="en-US" altLang="zh-CN" sz="2000" smtClean="0"/>
              <a:t>EXECUTE_CATALOG_ROLE</a:t>
            </a:r>
            <a:r>
              <a:rPr lang="zh-CN" altLang="en-US" sz="2000" smtClean="0"/>
              <a:t>、 </a:t>
            </a:r>
            <a:r>
              <a:rPr lang="en-US" altLang="zh-CN" sz="2000" smtClean="0"/>
              <a:t>SELECT_CATALOG_ROLE</a:t>
            </a:r>
            <a:r>
              <a:rPr lang="zh-CN" altLang="en-US" sz="2000" smtClean="0"/>
              <a:t>：访问数据字典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10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10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10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1000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1000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1000"/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1000"/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1000"/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1000"/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280400" cy="5256212"/>
          </a:xfrm>
        </p:spPr>
        <p:txBody>
          <a:bodyPr/>
          <a:lstStyle/>
          <a:p>
            <a:pPr marL="633413" indent="-633413" eaLnBrk="1" hangingPunct="1">
              <a:spcBef>
                <a:spcPts val="12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600" dirty="0"/>
              <a:t>一、授权管理</a:t>
            </a:r>
            <a:endParaRPr lang="en-US" altLang="zh-CN" sz="2600" dirty="0"/>
          </a:p>
          <a:p>
            <a:pPr marL="633413" indent="-633413" eaLnBrk="1" hangingPunct="1">
              <a:spcBef>
                <a:spcPts val="1200"/>
              </a:spcBef>
              <a:buFontTx/>
              <a:buNone/>
              <a:defRPr/>
            </a:pPr>
            <a:r>
              <a:rPr lang="en-US" altLang="zh-CN" b="0" dirty="0" smtClean="0">
                <a:solidFill>
                  <a:srgbClr val="C00000"/>
                </a:solidFill>
              </a:rPr>
              <a:t>3</a:t>
            </a:r>
            <a:r>
              <a:rPr lang="zh-CN" altLang="en-US" b="0" dirty="0" smtClean="0">
                <a:solidFill>
                  <a:srgbClr val="C00000"/>
                </a:solidFill>
              </a:rPr>
              <a:t>、用户自定义角色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2200" b="0" dirty="0" smtClean="0">
                <a:solidFill>
                  <a:schemeClr val="tx1"/>
                </a:solidFill>
              </a:rPr>
              <a:t>创建自定义角色：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create role R1 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2200" b="0" dirty="0">
                <a:solidFill>
                  <a:schemeClr val="tx1"/>
                </a:solidFill>
              </a:rPr>
              <a:t>为用户分配角色：</a:t>
            </a:r>
            <a:r>
              <a:rPr lang="en-US" altLang="zh-CN" sz="2200" b="0" dirty="0">
                <a:solidFill>
                  <a:schemeClr val="tx1"/>
                </a:solidFill>
              </a:rPr>
              <a:t>grant R1 to user1, user2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2200" b="0" dirty="0" smtClean="0">
                <a:solidFill>
                  <a:schemeClr val="tx1"/>
                </a:solidFill>
              </a:rPr>
              <a:t>删除自定义角色：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drop role role1;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2200" b="0" dirty="0" smtClean="0">
                <a:solidFill>
                  <a:schemeClr val="tx1"/>
                </a:solidFill>
              </a:rPr>
              <a:t>使当前用户的某个角色</a:t>
            </a:r>
            <a:r>
              <a:rPr lang="zh-CN" altLang="en-US" sz="2200" b="0" dirty="0">
                <a:solidFill>
                  <a:schemeClr val="tx1"/>
                </a:solidFill>
              </a:rPr>
              <a:t>生效：</a:t>
            </a:r>
            <a:r>
              <a:rPr lang="en-US" altLang="zh-CN" sz="2200" b="0" dirty="0">
                <a:solidFill>
                  <a:schemeClr val="tx1"/>
                </a:solidFill>
              </a:rPr>
              <a:t> set role role1, role2</a:t>
            </a:r>
          </a:p>
          <a:p>
            <a:pPr marL="606425" lvl="1" indent="-342900">
              <a:spcBef>
                <a:spcPts val="1200"/>
              </a:spcBef>
              <a:buFont typeface="微软雅黑" panose="020B0503020204020204" pitchFamily="34" charset="-122"/>
              <a:buChar char="–"/>
              <a:defRPr/>
            </a:pPr>
            <a:r>
              <a:rPr lang="zh-CN" altLang="en-US" dirty="0"/>
              <a:t>最大效角色数由</a:t>
            </a:r>
            <a:r>
              <a:rPr lang="en-US" altLang="zh-CN" dirty="0"/>
              <a:t>MAX_ENABLED_ROLES</a:t>
            </a:r>
            <a:r>
              <a:rPr lang="zh-CN" altLang="en-US" dirty="0"/>
              <a:t>设定</a:t>
            </a:r>
            <a:endParaRPr lang="en-US" altLang="zh-CN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353425" cy="815975"/>
          </a:xfrm>
        </p:spPr>
        <p:txBody>
          <a:bodyPr/>
          <a:lstStyle/>
          <a:p>
            <a:r>
              <a:rPr lang="en-US" altLang="zh-CN" sz="3200" smtClean="0"/>
              <a:t>4.4	Oracle</a:t>
            </a:r>
            <a:r>
              <a:rPr lang="zh-CN" altLang="en-US" sz="3200" smtClean="0"/>
              <a:t>的安全性措施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10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10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10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1000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1000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80400" cy="5256212"/>
          </a:xfrm>
        </p:spPr>
        <p:txBody>
          <a:bodyPr/>
          <a:lstStyle/>
          <a:p>
            <a:pPr marL="633413" indent="-633413" eaLnBrk="1" hangingPunct="1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/>
            </a:pPr>
            <a:r>
              <a:rPr lang="zh-CN" altLang="en-US" sz="2600" dirty="0"/>
              <a:t>一、授权管理</a:t>
            </a:r>
            <a:endParaRPr lang="en-US" altLang="zh-CN" sz="2600" dirty="0"/>
          </a:p>
          <a:p>
            <a:pPr marL="633413" indent="-633413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CN" b="0" dirty="0" smtClean="0">
                <a:solidFill>
                  <a:srgbClr val="C00000"/>
                </a:solidFill>
              </a:rPr>
              <a:t>4</a:t>
            </a:r>
            <a:r>
              <a:rPr lang="zh-CN" altLang="en-US" b="0" dirty="0" smtClean="0">
                <a:solidFill>
                  <a:srgbClr val="C00000"/>
                </a:solidFill>
              </a:rPr>
              <a:t>、为</a:t>
            </a:r>
            <a:r>
              <a:rPr lang="zh-CN" altLang="en-US" b="0" dirty="0">
                <a:solidFill>
                  <a:srgbClr val="C00000"/>
                </a:solidFill>
              </a:rPr>
              <a:t>角色或</a:t>
            </a:r>
            <a:r>
              <a:rPr lang="zh-CN" altLang="en-US" b="0" dirty="0" smtClean="0">
                <a:solidFill>
                  <a:srgbClr val="C00000"/>
                </a:solidFill>
              </a:rPr>
              <a:t>用户授予和回收权限</a:t>
            </a:r>
            <a:endParaRPr lang="zh-CN" altLang="en-US" b="0" dirty="0">
              <a:solidFill>
                <a:srgbClr val="C00000"/>
              </a:solidFill>
            </a:endParaRPr>
          </a:p>
          <a:p>
            <a:pPr eaLnBrk="1" hangingPunct="1">
              <a:lnSpc>
                <a:spcPct val="140000"/>
              </a:lnSpc>
              <a:defRPr/>
            </a:pPr>
            <a:r>
              <a:rPr lang="zh-CN" altLang="en-US" sz="2200" b="0" dirty="0" smtClean="0">
                <a:solidFill>
                  <a:schemeClr val="tx1"/>
                </a:solidFill>
              </a:rPr>
              <a:t>特权</a:t>
            </a:r>
            <a:r>
              <a:rPr lang="zh-CN" altLang="en-US" sz="2200" b="0" dirty="0">
                <a:solidFill>
                  <a:schemeClr val="tx1"/>
                </a:solidFill>
              </a:rPr>
              <a:t>类型：</a:t>
            </a:r>
          </a:p>
          <a:p>
            <a:pPr marL="606425" lvl="1" indent="-342900">
              <a:spcBef>
                <a:spcPts val="1200"/>
              </a:spcBef>
              <a:buFont typeface="微软雅黑" panose="020B0503020204020204" pitchFamily="34" charset="-122"/>
              <a:buChar char="–"/>
              <a:defRPr/>
            </a:pPr>
            <a:r>
              <a:rPr lang="zh-CN" altLang="en-US" dirty="0"/>
              <a:t>系统特权：创建或修改索引、存储过程、表、角色等</a:t>
            </a:r>
          </a:p>
          <a:p>
            <a:pPr marL="606425" lvl="1" indent="-342900">
              <a:spcBef>
                <a:spcPts val="1200"/>
              </a:spcBef>
              <a:buFont typeface="微软雅黑" panose="020B0503020204020204" pitchFamily="34" charset="-122"/>
              <a:buChar char="–"/>
              <a:defRPr/>
            </a:pPr>
            <a:r>
              <a:rPr lang="zh-CN" altLang="en-US" dirty="0"/>
              <a:t>用户特权：对特定对象的操作权利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zh-CN" altLang="en-US" sz="2200" b="0" dirty="0" smtClean="0">
                <a:solidFill>
                  <a:schemeClr val="tx1"/>
                </a:solidFill>
              </a:rPr>
              <a:t>授予</a:t>
            </a:r>
            <a:r>
              <a:rPr lang="zh-CN" altLang="en-US" sz="2200" b="0" dirty="0">
                <a:solidFill>
                  <a:schemeClr val="tx1"/>
                </a:solidFill>
              </a:rPr>
              <a:t>和</a:t>
            </a:r>
            <a:r>
              <a:rPr lang="zh-CN" altLang="en-US" sz="2200" b="0" dirty="0" smtClean="0">
                <a:solidFill>
                  <a:schemeClr val="tx1"/>
                </a:solidFill>
              </a:rPr>
              <a:t>回收命令：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200" b="0" dirty="0">
                <a:solidFill>
                  <a:schemeClr val="tx1"/>
                </a:solidFill>
              </a:rPr>
              <a:t>Grant</a:t>
            </a:r>
            <a:r>
              <a:rPr lang="zh-CN" altLang="en-US" sz="2200" b="0" dirty="0">
                <a:solidFill>
                  <a:schemeClr val="tx1"/>
                </a:solidFill>
              </a:rPr>
              <a:t>和</a:t>
            </a:r>
            <a:r>
              <a:rPr lang="en-US" altLang="zh-CN" sz="2200" b="0" dirty="0">
                <a:solidFill>
                  <a:schemeClr val="tx1"/>
                </a:solidFill>
              </a:rPr>
              <a:t>revoke</a:t>
            </a:r>
            <a:r>
              <a:rPr lang="zh-CN" altLang="en-US" sz="2200" b="0" dirty="0">
                <a:solidFill>
                  <a:schemeClr val="tx1"/>
                </a:solidFill>
              </a:rPr>
              <a:t>命令</a:t>
            </a:r>
          </a:p>
          <a:p>
            <a:pPr marL="633413" indent="-633413" eaLnBrk="1" hangingPunct="1">
              <a:spcBef>
                <a:spcPts val="1200"/>
              </a:spcBef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rgbClr val="C00000"/>
                </a:solidFill>
              </a:rPr>
              <a:t>5</a:t>
            </a:r>
            <a:r>
              <a:rPr lang="zh-CN" altLang="en-US" b="0" dirty="0">
                <a:solidFill>
                  <a:srgbClr val="C00000"/>
                </a:solidFill>
              </a:rPr>
              <a:t>、授权粒度</a:t>
            </a:r>
            <a:endParaRPr lang="en-US" altLang="zh-CN" b="0" dirty="0">
              <a:solidFill>
                <a:srgbClr val="C00000"/>
              </a:solidFill>
            </a:endParaRPr>
          </a:p>
          <a:p>
            <a:pPr eaLnBrk="1" hangingPunct="1">
              <a:lnSpc>
                <a:spcPct val="140000"/>
              </a:lnSpc>
              <a:defRPr/>
            </a:pPr>
            <a:r>
              <a:rPr lang="zh-CN" altLang="en-US" sz="2200" b="0" dirty="0" smtClean="0">
                <a:solidFill>
                  <a:schemeClr val="tx1"/>
                </a:solidFill>
              </a:rPr>
              <a:t>表</a:t>
            </a:r>
            <a:r>
              <a:rPr lang="zh-CN" altLang="en-US" sz="2200" b="0" dirty="0">
                <a:solidFill>
                  <a:schemeClr val="tx1"/>
                </a:solidFill>
              </a:rPr>
              <a:t>级、行级（视图实现）、列</a:t>
            </a:r>
            <a:r>
              <a:rPr lang="zh-CN" altLang="en-US" sz="2200" b="0" dirty="0" smtClean="0">
                <a:solidFill>
                  <a:schemeClr val="tx1"/>
                </a:solidFill>
              </a:rPr>
              <a:t>级</a:t>
            </a:r>
            <a:endParaRPr lang="zh-CN" altLang="en-US" sz="2200" b="0" dirty="0">
              <a:solidFill>
                <a:schemeClr val="tx1"/>
              </a:solidFill>
            </a:endParaRPr>
          </a:p>
          <a:p>
            <a:pPr marL="633413" indent="-633413" eaLnBrk="1" hangingPunct="1">
              <a:spcBef>
                <a:spcPts val="1200"/>
              </a:spcBef>
              <a:buFontTx/>
              <a:buNone/>
              <a:defRPr/>
            </a:pPr>
            <a:endParaRPr lang="zh-CN" altLang="en-US" b="0" dirty="0" smtClean="0">
              <a:solidFill>
                <a:srgbClr val="C00000"/>
              </a:solidFill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322263" y="333375"/>
            <a:ext cx="8570912" cy="815975"/>
          </a:xfrm>
        </p:spPr>
        <p:txBody>
          <a:bodyPr/>
          <a:lstStyle/>
          <a:p>
            <a:r>
              <a:rPr lang="en-US" altLang="zh-CN" sz="3200" smtClean="0"/>
              <a:t>4.4	Oracle</a:t>
            </a:r>
            <a:r>
              <a:rPr lang="zh-CN" altLang="en-US" sz="3200" smtClean="0"/>
              <a:t>的安全性措施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10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10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10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1000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1000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1000"/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280400" cy="3529013"/>
          </a:xfrm>
        </p:spPr>
        <p:txBody>
          <a:bodyPr/>
          <a:lstStyle/>
          <a:p>
            <a:pPr marL="609600" indent="-609600" eaLnBrk="1" hangingPunct="1">
              <a:lnSpc>
                <a:spcPct val="140000"/>
              </a:lnSpc>
              <a:buFontTx/>
              <a:buNone/>
              <a:defRPr/>
            </a:pPr>
            <a:r>
              <a:rPr lang="zh-CN" altLang="en-US" dirty="0" smtClean="0"/>
              <a:t>二、审计技术：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zh-CN" altLang="en-US" b="0" dirty="0" smtClean="0">
                <a:solidFill>
                  <a:schemeClr val="tx1"/>
                </a:solidFill>
              </a:rPr>
              <a:t>用户审计</a:t>
            </a:r>
            <a:endParaRPr lang="en-US" altLang="zh-CN" b="0" dirty="0" smtClean="0">
              <a:solidFill>
                <a:schemeClr val="tx1"/>
              </a:solidFill>
            </a:endParaRPr>
          </a:p>
          <a:p>
            <a:pPr marL="606425" lvl="1" indent="-342900">
              <a:spcBef>
                <a:spcPts val="1200"/>
              </a:spcBef>
              <a:buFont typeface="微软雅黑" panose="020B0503020204020204" pitchFamily="34" charset="-122"/>
              <a:buChar char="–"/>
              <a:defRPr/>
            </a:pPr>
            <a:r>
              <a:rPr lang="zh-CN" altLang="en-US" dirty="0" smtClean="0"/>
              <a:t>对表、视图等数据对象的使用进行</a:t>
            </a:r>
            <a:r>
              <a:rPr lang="zh-CN" altLang="en-US" dirty="0"/>
              <a:t>审计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zh-CN" altLang="en-US" b="0" dirty="0" smtClean="0">
                <a:solidFill>
                  <a:schemeClr val="tx1"/>
                </a:solidFill>
              </a:rPr>
              <a:t>系统审计</a:t>
            </a:r>
            <a:endParaRPr lang="en-US" altLang="zh-CN" b="0" dirty="0" smtClean="0">
              <a:solidFill>
                <a:schemeClr val="tx1"/>
              </a:solidFill>
            </a:endParaRPr>
          </a:p>
          <a:p>
            <a:pPr marL="606425" lvl="1" indent="-342900">
              <a:spcBef>
                <a:spcPts val="1200"/>
              </a:spcBef>
              <a:buFont typeface="微软雅黑" panose="020B0503020204020204" pitchFamily="34" charset="-122"/>
              <a:buChar char="–"/>
              <a:defRPr/>
            </a:pPr>
            <a:r>
              <a:rPr lang="zh-CN" altLang="en-US" dirty="0" smtClean="0"/>
              <a:t>对登陆</a:t>
            </a:r>
            <a:r>
              <a:rPr lang="zh-CN" altLang="en-US" dirty="0"/>
              <a:t>、授权等数据库级别上</a:t>
            </a:r>
            <a:r>
              <a:rPr lang="zh-CN" altLang="en-US" dirty="0" smtClean="0"/>
              <a:t>的操作进行审计</a:t>
            </a:r>
            <a:endParaRPr lang="zh-CN" altLang="en-US" dirty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81000"/>
            <a:ext cx="8569325" cy="815975"/>
          </a:xfrm>
        </p:spPr>
        <p:txBody>
          <a:bodyPr/>
          <a:lstStyle/>
          <a:p>
            <a:r>
              <a:rPr lang="en-US" altLang="zh-CN" sz="3200" smtClean="0"/>
              <a:t>4.4	Oracle</a:t>
            </a:r>
            <a:r>
              <a:rPr lang="zh-CN" altLang="en-US" sz="3200" smtClean="0"/>
              <a:t>的安全性措施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10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10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1000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497888" cy="2808287"/>
          </a:xfrm>
        </p:spPr>
        <p:txBody>
          <a:bodyPr/>
          <a:lstStyle/>
          <a:p>
            <a:pPr marL="174625" indent="-174625" eaLnBrk="1" hangingPunct="1">
              <a:buFontTx/>
              <a:buNone/>
              <a:defRPr/>
            </a:pPr>
            <a:r>
              <a:rPr lang="zh-CN" altLang="en-US" sz="2200" b="0" dirty="0" smtClean="0">
                <a:solidFill>
                  <a:srgbClr val="C00000"/>
                </a:solidFill>
              </a:rPr>
              <a:t>1、安全级别划分的指标维度</a:t>
            </a:r>
          </a:p>
          <a:p>
            <a:pPr marL="0" indent="0" eaLnBrk="1" hangingPunct="1">
              <a:buFont typeface="Arial" panose="020B0604020202020204" pitchFamily="34" charset="0"/>
              <a:buNone/>
              <a:tabLst>
                <a:tab pos="354013" algn="l"/>
              </a:tabLst>
              <a:defRPr/>
            </a:pPr>
            <a:r>
              <a:rPr lang="en-US" altLang="zh-CN" sz="2200" b="0" dirty="0" smtClean="0">
                <a:solidFill>
                  <a:schemeClr val="tx1"/>
                </a:solidFill>
              </a:rPr>
              <a:t>	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R1（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安全策略），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R2（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责任），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R3（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保证），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R4（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文档）</a:t>
            </a:r>
            <a:endParaRPr lang="zh-CN" altLang="en-US" sz="2200" b="0" dirty="0" smtClean="0">
              <a:solidFill>
                <a:schemeClr val="tx1"/>
              </a:solidFill>
            </a:endParaRPr>
          </a:p>
          <a:p>
            <a:pPr marL="174625" indent="-174625" eaLnBrk="1" hangingPunct="1">
              <a:spcBef>
                <a:spcPts val="12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200" b="0" dirty="0">
                <a:solidFill>
                  <a:srgbClr val="C00000"/>
                </a:solidFill>
              </a:rPr>
              <a:t>2</a:t>
            </a:r>
            <a:r>
              <a:rPr lang="zh-CN" altLang="en-US" sz="2200" b="0" dirty="0" smtClean="0">
                <a:solidFill>
                  <a:srgbClr val="C00000"/>
                </a:solidFill>
              </a:rPr>
              <a:t>、安全级别</a:t>
            </a:r>
            <a:endParaRPr lang="zh-CN" altLang="en-US" sz="2200" b="0" dirty="0">
              <a:solidFill>
                <a:srgbClr val="C00000"/>
              </a:solidFill>
            </a:endParaRPr>
          </a:p>
          <a:p>
            <a:pPr marL="174625" indent="-174625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CN" sz="2200" b="0" dirty="0" smtClean="0">
                <a:solidFill>
                  <a:schemeClr val="tx1"/>
                </a:solidFill>
              </a:rPr>
              <a:t>     D；	C(C1，C2)；		B(B1，B2，B3)；	A(A1)</a:t>
            </a:r>
          </a:p>
        </p:txBody>
      </p: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611188" y="3213100"/>
            <a:ext cx="7129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2771775" y="32131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ts val="2800"/>
              </a:lnSpc>
              <a:spcBef>
                <a:spcPts val="1200"/>
              </a:spcBef>
              <a:buFont typeface="Arial" charset="0"/>
              <a:buChar char="•"/>
              <a:defRPr kumimoji="1"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lnSpc>
                <a:spcPts val="2800"/>
              </a:lnSpc>
              <a:spcBef>
                <a:spcPts val="1200"/>
              </a:spcBef>
              <a:buChar char="–"/>
              <a:defRPr kumimoji="1"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 b="0"/>
              <a:t>可信度递增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330325" y="3716338"/>
          <a:ext cx="6194425" cy="2962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72"/>
                <a:gridCol w="3889753"/>
              </a:tblGrid>
              <a:tr h="3658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安全级别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6" marR="91456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6" marR="91456" marT="45730" marB="45730"/>
                </a:tc>
              </a:tr>
              <a:tr h="3709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A1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6" marR="91456" marT="45730" marB="4573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验证设计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6" marR="91456" marT="45730" marB="45730"/>
                </a:tc>
              </a:tr>
              <a:tr h="3709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B3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6" marR="91456" marT="45730" marB="4573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安全域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6" marR="91456" marT="45730" marB="45730"/>
                </a:tc>
              </a:tr>
              <a:tr h="3709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B2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6" marR="91456" marT="45730" marB="4573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结构化保护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6" marR="91456" marT="45730" marB="45730"/>
                </a:tc>
              </a:tr>
              <a:tr h="3709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B1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6" marR="91456" marT="45730" marB="4573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标记安全保护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6" marR="91456" marT="45730" marB="45730"/>
                </a:tc>
              </a:tr>
              <a:tr h="3709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C2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6" marR="91456" marT="45730" marB="4573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受控存取保护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6" marR="91456" marT="45730" marB="45730"/>
                </a:tc>
              </a:tr>
              <a:tr h="3709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C1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6" marR="91456" marT="45730" marB="4573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自主安全保护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6" marR="91456" marT="45730" marB="45730"/>
                </a:tc>
              </a:tr>
              <a:tr h="3709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6" marR="91456" marT="45730" marB="4573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最小保护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6" marR="91456" marT="45730" marB="45730"/>
                </a:tc>
              </a:tr>
            </a:tbl>
          </a:graphicData>
        </a:graphic>
      </p:graphicFrame>
      <p:sp>
        <p:nvSpPr>
          <p:cNvPr id="6178" name="矩形 2"/>
          <p:cNvSpPr>
            <a:spLocks noChangeArrowheads="1"/>
          </p:cNvSpPr>
          <p:nvPr/>
        </p:nvSpPr>
        <p:spPr bwMode="auto">
          <a:xfrm>
            <a:off x="250825" y="260350"/>
            <a:ext cx="8645525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eaLnBrk="0" hangingPunct="0">
              <a:lnSpc>
                <a:spcPts val="2800"/>
              </a:lnSpc>
              <a:spcBef>
                <a:spcPts val="1200"/>
              </a:spcBef>
              <a:buFont typeface="Arial" charset="0"/>
              <a:buChar char="•"/>
              <a:defRPr kumimoji="1"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lnSpc>
                <a:spcPts val="2800"/>
              </a:lnSpc>
              <a:spcBef>
                <a:spcPts val="1200"/>
              </a:spcBef>
              <a:buChar char="–"/>
              <a:defRPr kumimoji="1"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solidFill>
                  <a:srgbClr val="000099"/>
                </a:solidFill>
              </a:rPr>
              <a:t>三、</a:t>
            </a:r>
            <a:r>
              <a:rPr lang="en-US" altLang="zh-CN" sz="3200">
                <a:solidFill>
                  <a:srgbClr val="000099"/>
                </a:solidFill>
              </a:rPr>
              <a:t>TCSEC/TDI </a:t>
            </a:r>
            <a:r>
              <a:rPr lang="zh-CN" altLang="en-US" sz="3200">
                <a:solidFill>
                  <a:srgbClr val="000099"/>
                </a:solidFill>
              </a:rPr>
              <a:t>的安全体系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09638"/>
            <a:ext cx="8424863" cy="2806700"/>
          </a:xfrm>
        </p:spPr>
        <p:txBody>
          <a:bodyPr/>
          <a:lstStyle/>
          <a:p>
            <a:pPr marL="174625" indent="-174625" eaLnBrk="1" hangingPunct="1">
              <a:spcBef>
                <a:spcPct val="0"/>
              </a:spcBef>
              <a:buFontTx/>
              <a:buNone/>
            </a:pPr>
            <a:r>
              <a:rPr lang="zh-CN" altLang="en-US" sz="2200" b="0" smtClean="0">
                <a:solidFill>
                  <a:srgbClr val="C00000"/>
                </a:solidFill>
              </a:rPr>
              <a:t>1、体系构成</a:t>
            </a:r>
          </a:p>
          <a:p>
            <a:pPr marL="722313" lvl="1" indent="-279400" eaLnBrk="1" hangingPunct="1">
              <a:spcBef>
                <a:spcPct val="0"/>
              </a:spcBef>
              <a:buFont typeface="Arial" charset="0"/>
              <a:buChar char="•"/>
              <a:tabLst/>
            </a:pPr>
            <a:r>
              <a:rPr lang="en-US" altLang="zh-CN" sz="2000" smtClean="0"/>
              <a:t>P1</a:t>
            </a:r>
            <a:r>
              <a:rPr lang="zh-CN" altLang="en-US" sz="2000" smtClean="0"/>
              <a:t>：简介和一般模型（概念、术语、评估模型与框架）</a:t>
            </a:r>
            <a:endParaRPr lang="en-US" altLang="zh-CN" sz="2000" smtClean="0"/>
          </a:p>
          <a:p>
            <a:pPr marL="722313" lvl="1" indent="-279400" eaLnBrk="1" hangingPunct="1">
              <a:spcBef>
                <a:spcPct val="0"/>
              </a:spcBef>
              <a:buFont typeface="Arial" charset="0"/>
              <a:buChar char="•"/>
              <a:tabLst/>
            </a:pPr>
            <a:r>
              <a:rPr lang="en-US" altLang="zh-CN" sz="2000" smtClean="0"/>
              <a:t>P2</a:t>
            </a:r>
            <a:r>
              <a:rPr lang="zh-CN" altLang="en-US" sz="2000" smtClean="0"/>
              <a:t>：安全功能要求</a:t>
            </a:r>
            <a:endParaRPr lang="en-US" altLang="zh-CN" sz="2000" smtClean="0"/>
          </a:p>
          <a:p>
            <a:pPr marL="722313" lvl="1" indent="-279400" eaLnBrk="1" hangingPunct="1">
              <a:spcBef>
                <a:spcPct val="0"/>
              </a:spcBef>
              <a:buFont typeface="Arial" charset="0"/>
              <a:buChar char="•"/>
              <a:tabLst/>
            </a:pPr>
            <a:r>
              <a:rPr lang="en-US" altLang="zh-CN" sz="2000" smtClean="0"/>
              <a:t>P3</a:t>
            </a:r>
            <a:r>
              <a:rPr lang="zh-CN" altLang="en-US" sz="2000" smtClean="0"/>
              <a:t>：安全保证要求</a:t>
            </a:r>
            <a:endParaRPr lang="en-US" altLang="zh-CN" sz="2000" smtClean="0"/>
          </a:p>
          <a:p>
            <a:pPr marL="722313" lvl="1" indent="-279400" eaLnBrk="1" hangingPunct="1">
              <a:spcBef>
                <a:spcPct val="0"/>
              </a:spcBef>
              <a:buFont typeface="Arial" charset="0"/>
              <a:buChar char="•"/>
              <a:tabLst/>
            </a:pPr>
            <a:r>
              <a:rPr lang="zh-CN" altLang="en-US" sz="2000" smtClean="0"/>
              <a:t>附录：保护轮廓（</a:t>
            </a:r>
            <a:r>
              <a:rPr lang="en-US" altLang="zh-CN" sz="2000" smtClean="0"/>
              <a:t>Protection  Profile</a:t>
            </a:r>
            <a:r>
              <a:rPr lang="zh-CN" altLang="en-US" sz="2000" smtClean="0"/>
              <a:t>）和安全目标</a:t>
            </a:r>
          </a:p>
          <a:p>
            <a:pPr marL="174625" indent="-174625" eaLnBrk="1" hangingPunct="1">
              <a:spcBef>
                <a:spcPct val="0"/>
              </a:spcBef>
              <a:buFontTx/>
              <a:buNone/>
            </a:pPr>
            <a:r>
              <a:rPr lang="en-US" altLang="zh-CN" sz="2200" b="0" smtClean="0">
                <a:solidFill>
                  <a:srgbClr val="C00000"/>
                </a:solidFill>
              </a:rPr>
              <a:t>2</a:t>
            </a:r>
            <a:r>
              <a:rPr lang="zh-CN" altLang="en-US" sz="2200" b="0" smtClean="0">
                <a:solidFill>
                  <a:srgbClr val="C00000"/>
                </a:solidFill>
              </a:rPr>
              <a:t>、 安全保障要求级别</a:t>
            </a:r>
            <a:r>
              <a:rPr lang="en-US" altLang="zh-CN" sz="2200" b="0" smtClean="0">
                <a:solidFill>
                  <a:srgbClr val="C00000"/>
                </a:solidFill>
              </a:rPr>
              <a:t>                         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38163" y="3716338"/>
          <a:ext cx="8281987" cy="2962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397"/>
                <a:gridCol w="3864927"/>
                <a:gridCol w="2760663"/>
              </a:tblGrid>
              <a:tr h="3658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安全级别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2" marR="91452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2" marR="91452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对应的</a:t>
                      </a:r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TCSEC</a:t>
                      </a: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级别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2" marR="91452" marT="45730" marB="45730"/>
                </a:tc>
              </a:tr>
              <a:tr h="3709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EAL1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2" marR="91452" marT="45730" marB="4573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功能测试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2" marR="91452" marT="45730" marB="45730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2" marR="91452" marT="45730" marB="45730"/>
                </a:tc>
              </a:tr>
              <a:tr h="3709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EAL2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2" marR="91452" marT="45730" marB="4573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结构测试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2" marR="91452" marT="45730" marB="4573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C1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2" marR="91452" marT="45730" marB="45730"/>
                </a:tc>
              </a:tr>
              <a:tr h="3709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EAL3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2" marR="91452" marT="45730" marB="4573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系统地测试和检测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2" marR="91452" marT="45730" marB="4573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C2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2" marR="91452" marT="45730" marB="45730"/>
                </a:tc>
              </a:tr>
              <a:tr h="3709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EAL4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2" marR="91452" marT="45730" marB="4573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系统地设计、测试和复查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2" marR="91452" marT="45730" marB="4573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B1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2" marR="91452" marT="45730" marB="45730"/>
                </a:tc>
              </a:tr>
              <a:tr h="3709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EAL5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2" marR="91452" marT="45730" marB="4573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半形式化设计和测试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2" marR="91452" marT="45730" marB="4573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B2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2" marR="91452" marT="45730" marB="45730"/>
                </a:tc>
              </a:tr>
              <a:tr h="3709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EAL6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2" marR="91452" marT="45730" marB="4573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半形式化验证的设计和测试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2" marR="91452" marT="45730" marB="4573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B3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2" marR="91452" marT="45730" marB="45730"/>
                </a:tc>
              </a:tr>
              <a:tr h="3709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EAL7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2" marR="91452" marT="45730" marB="4573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形式化验证的设计和测试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2" marR="91452" marT="45730" marB="4573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A1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52" marR="91452" marT="45730" marB="45730"/>
                </a:tc>
              </a:tr>
            </a:tbl>
          </a:graphicData>
        </a:graphic>
      </p:graphicFrame>
      <p:sp>
        <p:nvSpPr>
          <p:cNvPr id="7209" name="矩形 2"/>
          <p:cNvSpPr>
            <a:spLocks noChangeArrowheads="1"/>
          </p:cNvSpPr>
          <p:nvPr/>
        </p:nvSpPr>
        <p:spPr bwMode="auto">
          <a:xfrm>
            <a:off x="323850" y="188913"/>
            <a:ext cx="84963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eaLnBrk="0" hangingPunct="0">
              <a:lnSpc>
                <a:spcPts val="2800"/>
              </a:lnSpc>
              <a:spcBef>
                <a:spcPts val="1200"/>
              </a:spcBef>
              <a:buFont typeface="Arial" charset="0"/>
              <a:buChar char="•"/>
              <a:defRPr kumimoji="1"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lnSpc>
                <a:spcPts val="2800"/>
              </a:lnSpc>
              <a:spcBef>
                <a:spcPts val="1200"/>
              </a:spcBef>
              <a:buChar char="–"/>
              <a:defRPr kumimoji="1"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solidFill>
                  <a:srgbClr val="000099"/>
                </a:solidFill>
              </a:rPr>
              <a:t>四、</a:t>
            </a:r>
            <a:r>
              <a:rPr lang="en-US" altLang="zh-CN" sz="3200">
                <a:solidFill>
                  <a:srgbClr val="000099"/>
                </a:solidFill>
              </a:rPr>
              <a:t>CC</a:t>
            </a:r>
            <a:r>
              <a:rPr lang="zh-CN" altLang="en-US" sz="3200">
                <a:solidFill>
                  <a:srgbClr val="000099"/>
                </a:solidFill>
              </a:rPr>
              <a:t>的安全体系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2413" y="260350"/>
            <a:ext cx="8640762" cy="647700"/>
          </a:xfrm>
        </p:spPr>
        <p:txBody>
          <a:bodyPr/>
          <a:lstStyle/>
          <a:p>
            <a:pPr eaLnBrk="1" hangingPunct="1"/>
            <a:r>
              <a:rPr lang="en-US" altLang="zh-CN" sz="3200" smtClean="0"/>
              <a:t>4.2	</a:t>
            </a:r>
            <a:r>
              <a:rPr lang="zh-CN" altLang="en-US" sz="3200" smtClean="0"/>
              <a:t>数据库安全控制模型</a:t>
            </a:r>
          </a:p>
        </p:txBody>
      </p:sp>
      <p:sp>
        <p:nvSpPr>
          <p:cNvPr id="2" name="圆角矩形 1"/>
          <p:cNvSpPr/>
          <p:nvPr/>
        </p:nvSpPr>
        <p:spPr bwMode="auto">
          <a:xfrm>
            <a:off x="431800" y="1341438"/>
            <a:ext cx="1254125" cy="6477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6" name="圆角矩形 5"/>
          <p:cNvSpPr/>
          <p:nvPr/>
        </p:nvSpPr>
        <p:spPr bwMode="auto">
          <a:xfrm>
            <a:off x="2478088" y="1341438"/>
            <a:ext cx="2009775" cy="6477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数据库管理系统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5016500" y="1341438"/>
            <a:ext cx="1584325" cy="6477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7127875" y="1341438"/>
            <a:ext cx="1584325" cy="6477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</p:txBody>
      </p:sp>
      <p:sp>
        <p:nvSpPr>
          <p:cNvPr id="8199" name="左右箭头 12"/>
          <p:cNvSpPr>
            <a:spLocks noChangeArrowheads="1"/>
          </p:cNvSpPr>
          <p:nvPr/>
        </p:nvSpPr>
        <p:spPr bwMode="auto">
          <a:xfrm>
            <a:off x="1800225" y="1557338"/>
            <a:ext cx="527050" cy="179387"/>
          </a:xfrm>
          <a:prstGeom prst="leftRightArrow">
            <a:avLst>
              <a:gd name="adj1" fmla="val 50000"/>
              <a:gd name="adj2" fmla="val 5008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lnSpc>
                <a:spcPts val="2800"/>
              </a:lnSpc>
              <a:spcBef>
                <a:spcPts val="1200"/>
              </a:spcBef>
              <a:buFont typeface="Arial" charset="0"/>
              <a:buChar char="•"/>
              <a:defRPr kumimoji="1"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lnSpc>
                <a:spcPts val="2800"/>
              </a:lnSpc>
              <a:spcBef>
                <a:spcPts val="1200"/>
              </a:spcBef>
              <a:buChar char="–"/>
              <a:defRPr kumimoji="1"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8200" name="左右箭头 15"/>
          <p:cNvSpPr>
            <a:spLocks noChangeArrowheads="1"/>
          </p:cNvSpPr>
          <p:nvPr/>
        </p:nvSpPr>
        <p:spPr bwMode="auto">
          <a:xfrm>
            <a:off x="4487863" y="1557338"/>
            <a:ext cx="528637" cy="179387"/>
          </a:xfrm>
          <a:prstGeom prst="leftRightArrow">
            <a:avLst>
              <a:gd name="adj1" fmla="val 50000"/>
              <a:gd name="adj2" fmla="val 5023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lnSpc>
                <a:spcPts val="2800"/>
              </a:lnSpc>
              <a:spcBef>
                <a:spcPts val="1200"/>
              </a:spcBef>
              <a:buFont typeface="Arial" charset="0"/>
              <a:buChar char="•"/>
              <a:defRPr kumimoji="1"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lnSpc>
                <a:spcPts val="2800"/>
              </a:lnSpc>
              <a:spcBef>
                <a:spcPts val="1200"/>
              </a:spcBef>
              <a:buChar char="–"/>
              <a:defRPr kumimoji="1"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8201" name="左右箭头 16"/>
          <p:cNvSpPr>
            <a:spLocks noChangeArrowheads="1"/>
          </p:cNvSpPr>
          <p:nvPr/>
        </p:nvSpPr>
        <p:spPr bwMode="auto">
          <a:xfrm>
            <a:off x="6607175" y="1557338"/>
            <a:ext cx="527050" cy="179387"/>
          </a:xfrm>
          <a:prstGeom prst="leftRightArrow">
            <a:avLst>
              <a:gd name="adj1" fmla="val 50000"/>
              <a:gd name="adj2" fmla="val 5008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lnSpc>
                <a:spcPts val="2800"/>
              </a:lnSpc>
              <a:spcBef>
                <a:spcPts val="1200"/>
              </a:spcBef>
              <a:buFont typeface="Arial" charset="0"/>
              <a:buChar char="•"/>
              <a:defRPr kumimoji="1"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lnSpc>
                <a:spcPts val="2800"/>
              </a:lnSpc>
              <a:spcBef>
                <a:spcPts val="1200"/>
              </a:spcBef>
              <a:buChar char="–"/>
              <a:defRPr kumimoji="1"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29" name="圆角矩形 28"/>
          <p:cNvSpPr/>
          <p:nvPr/>
        </p:nvSpPr>
        <p:spPr bwMode="auto">
          <a:xfrm>
            <a:off x="7019925" y="2708275"/>
            <a:ext cx="1584325" cy="647700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</a:t>
            </a:r>
          </a:p>
        </p:txBody>
      </p:sp>
      <p:sp>
        <p:nvSpPr>
          <p:cNvPr id="19" name="圆角矩形 18"/>
          <p:cNvSpPr/>
          <p:nvPr/>
        </p:nvSpPr>
        <p:spPr bwMode="auto">
          <a:xfrm>
            <a:off x="323850" y="4929188"/>
            <a:ext cx="1495425" cy="57785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用户鉴别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2611438" y="3983038"/>
            <a:ext cx="3560762" cy="263048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推理控制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3148013" y="4430713"/>
            <a:ext cx="3000375" cy="179705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强制存取控制</a:t>
            </a:r>
          </a:p>
        </p:txBody>
      </p:sp>
      <p:sp>
        <p:nvSpPr>
          <p:cNvPr id="22" name="矩形 21"/>
          <p:cNvSpPr/>
          <p:nvPr/>
        </p:nvSpPr>
        <p:spPr bwMode="auto">
          <a:xfrm>
            <a:off x="3957638" y="4929188"/>
            <a:ext cx="2214562" cy="7366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自主存取控制</a:t>
            </a:r>
          </a:p>
        </p:txBody>
      </p:sp>
      <p:sp>
        <p:nvSpPr>
          <p:cNvPr id="18" name="流程图: 磁盘 17"/>
          <p:cNvSpPr/>
          <p:nvPr/>
        </p:nvSpPr>
        <p:spPr bwMode="auto">
          <a:xfrm>
            <a:off x="7059613" y="3525838"/>
            <a:ext cx="1625600" cy="641350"/>
          </a:xfrm>
          <a:prstGeom prst="flowChartMagneticDisk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用户数据</a:t>
            </a:r>
          </a:p>
        </p:txBody>
      </p:sp>
      <p:sp>
        <p:nvSpPr>
          <p:cNvPr id="24" name="流程图: 磁盘 23"/>
          <p:cNvSpPr/>
          <p:nvPr/>
        </p:nvSpPr>
        <p:spPr bwMode="auto">
          <a:xfrm>
            <a:off x="7059613" y="4295775"/>
            <a:ext cx="1625600" cy="641350"/>
          </a:xfrm>
          <a:prstGeom prst="flowChartMagneticDisk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用户数据备份</a:t>
            </a:r>
          </a:p>
        </p:txBody>
      </p:sp>
      <p:sp>
        <p:nvSpPr>
          <p:cNvPr id="26" name="流程图: 磁盘 25"/>
          <p:cNvSpPr/>
          <p:nvPr/>
        </p:nvSpPr>
        <p:spPr bwMode="auto">
          <a:xfrm>
            <a:off x="7059613" y="5065713"/>
            <a:ext cx="1625600" cy="641350"/>
          </a:xfrm>
          <a:prstGeom prst="flowChartMagneticDisk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安全数据</a:t>
            </a:r>
          </a:p>
        </p:txBody>
      </p:sp>
      <p:sp>
        <p:nvSpPr>
          <p:cNvPr id="27" name="流程图: 磁盘 26"/>
          <p:cNvSpPr/>
          <p:nvPr/>
        </p:nvSpPr>
        <p:spPr bwMode="auto">
          <a:xfrm>
            <a:off x="7059613" y="5835650"/>
            <a:ext cx="1625600" cy="641350"/>
          </a:xfrm>
          <a:prstGeom prst="flowChartMagneticDisk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安全数据备份</a:t>
            </a:r>
          </a:p>
        </p:txBody>
      </p:sp>
      <p:sp>
        <p:nvSpPr>
          <p:cNvPr id="20" name="矩形 19"/>
          <p:cNvSpPr/>
          <p:nvPr/>
        </p:nvSpPr>
        <p:spPr bwMode="auto">
          <a:xfrm>
            <a:off x="6921500" y="3235325"/>
            <a:ext cx="1898650" cy="3402013"/>
          </a:xfrm>
          <a:prstGeom prst="rect">
            <a:avLst/>
          </a:prstGeom>
          <a:solidFill>
            <a:srgbClr val="FEFDE3">
              <a:alpha val="0"/>
            </a:srgb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4208463" y="3419475"/>
            <a:ext cx="1497012" cy="577850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</a:p>
        </p:txBody>
      </p:sp>
      <p:sp>
        <p:nvSpPr>
          <p:cNvPr id="32" name="圆角矩形 31"/>
          <p:cNvSpPr/>
          <p:nvPr/>
        </p:nvSpPr>
        <p:spPr bwMode="auto">
          <a:xfrm>
            <a:off x="323850" y="2892425"/>
            <a:ext cx="1497013" cy="576263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入侵检测</a:t>
            </a:r>
          </a:p>
        </p:txBody>
      </p:sp>
      <p:sp>
        <p:nvSpPr>
          <p:cNvPr id="33" name="圆角矩形 32"/>
          <p:cNvSpPr/>
          <p:nvPr/>
        </p:nvSpPr>
        <p:spPr bwMode="auto">
          <a:xfrm>
            <a:off x="2857500" y="2922588"/>
            <a:ext cx="1497013" cy="57785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审计</a:t>
            </a:r>
          </a:p>
        </p:txBody>
      </p:sp>
      <p:sp>
        <p:nvSpPr>
          <p:cNvPr id="8215" name="右箭头 22"/>
          <p:cNvSpPr>
            <a:spLocks noChangeArrowheads="1"/>
          </p:cNvSpPr>
          <p:nvPr/>
        </p:nvSpPr>
        <p:spPr bwMode="auto">
          <a:xfrm>
            <a:off x="1908175" y="4941888"/>
            <a:ext cx="663575" cy="565150"/>
          </a:xfrm>
          <a:prstGeom prst="rightArrow">
            <a:avLst>
              <a:gd name="adj1" fmla="val 50000"/>
              <a:gd name="adj2" fmla="val 50141"/>
            </a:avLst>
          </a:prstGeom>
          <a:solidFill>
            <a:srgbClr val="FFD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ts val="2800"/>
              </a:lnSpc>
              <a:spcBef>
                <a:spcPts val="1200"/>
              </a:spcBef>
              <a:buFont typeface="Arial" charset="0"/>
              <a:buChar char="•"/>
              <a:defRPr kumimoji="1"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lnSpc>
                <a:spcPts val="2800"/>
              </a:lnSpc>
              <a:spcBef>
                <a:spcPts val="1200"/>
              </a:spcBef>
              <a:buChar char="–"/>
              <a:defRPr kumimoji="1"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8216" name="右箭头 27"/>
          <p:cNvSpPr>
            <a:spLocks noChangeArrowheads="1"/>
          </p:cNvSpPr>
          <p:nvPr/>
        </p:nvSpPr>
        <p:spPr bwMode="auto">
          <a:xfrm>
            <a:off x="6316663" y="5008563"/>
            <a:ext cx="576262" cy="498475"/>
          </a:xfrm>
          <a:prstGeom prst="rightArrow">
            <a:avLst>
              <a:gd name="adj1" fmla="val 50000"/>
              <a:gd name="adj2" fmla="val 49967"/>
            </a:avLst>
          </a:prstGeom>
          <a:solidFill>
            <a:srgbClr val="FFD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ts val="2800"/>
              </a:lnSpc>
              <a:spcBef>
                <a:spcPts val="1200"/>
              </a:spcBef>
              <a:buFont typeface="Arial" charset="0"/>
              <a:buChar char="•"/>
              <a:defRPr kumimoji="1"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lnSpc>
                <a:spcPts val="2800"/>
              </a:lnSpc>
              <a:spcBef>
                <a:spcPts val="1200"/>
              </a:spcBef>
              <a:buChar char="–"/>
              <a:defRPr kumimoji="1"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cxnSp>
        <p:nvCxnSpPr>
          <p:cNvPr id="8217" name="直接箭头连接符 34"/>
          <p:cNvCxnSpPr>
            <a:cxnSpLocks noChangeShapeType="1"/>
            <a:stCxn id="19" idx="0"/>
            <a:endCxn id="32" idx="2"/>
          </p:cNvCxnSpPr>
          <p:nvPr/>
        </p:nvCxnSpPr>
        <p:spPr bwMode="auto">
          <a:xfrm flipV="1">
            <a:off x="1071563" y="3468688"/>
            <a:ext cx="0" cy="1460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8" name="直接箭头连接符 36"/>
          <p:cNvCxnSpPr>
            <a:cxnSpLocks noChangeShapeType="1"/>
          </p:cNvCxnSpPr>
          <p:nvPr/>
        </p:nvCxnSpPr>
        <p:spPr bwMode="auto">
          <a:xfrm flipH="1" flipV="1">
            <a:off x="1820863" y="3468688"/>
            <a:ext cx="2687637" cy="5286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9" name="直接箭头连接符 38"/>
          <p:cNvCxnSpPr>
            <a:cxnSpLocks noChangeShapeType="1"/>
            <a:stCxn id="19" idx="0"/>
            <a:endCxn id="33" idx="2"/>
          </p:cNvCxnSpPr>
          <p:nvPr/>
        </p:nvCxnSpPr>
        <p:spPr bwMode="auto">
          <a:xfrm flipV="1">
            <a:off x="1071563" y="3500438"/>
            <a:ext cx="2533650" cy="1428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20" name="直接箭头连接符 40"/>
          <p:cNvCxnSpPr>
            <a:cxnSpLocks noChangeShapeType="1"/>
            <a:stCxn id="15" idx="0"/>
            <a:endCxn id="33" idx="2"/>
          </p:cNvCxnSpPr>
          <p:nvPr/>
        </p:nvCxnSpPr>
        <p:spPr bwMode="auto">
          <a:xfrm flipH="1" flipV="1">
            <a:off x="3605213" y="3500438"/>
            <a:ext cx="785812" cy="482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圆角矩形 30"/>
          <p:cNvSpPr/>
          <p:nvPr/>
        </p:nvSpPr>
        <p:spPr bwMode="auto">
          <a:xfrm>
            <a:off x="-73025" y="1844675"/>
            <a:ext cx="2335213" cy="647700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用户标识与身份鉴别</a:t>
            </a:r>
          </a:p>
        </p:txBody>
      </p:sp>
      <p:sp>
        <p:nvSpPr>
          <p:cNvPr id="40" name="圆角矩形 39"/>
          <p:cNvSpPr/>
          <p:nvPr/>
        </p:nvSpPr>
        <p:spPr bwMode="auto">
          <a:xfrm>
            <a:off x="2303463" y="1844675"/>
            <a:ext cx="2335212" cy="647700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数据库安全保护</a:t>
            </a:r>
          </a:p>
        </p:txBody>
      </p:sp>
      <p:sp>
        <p:nvSpPr>
          <p:cNvPr id="41" name="圆角矩形 40"/>
          <p:cNvSpPr/>
          <p:nvPr/>
        </p:nvSpPr>
        <p:spPr bwMode="auto">
          <a:xfrm>
            <a:off x="4649788" y="1844675"/>
            <a:ext cx="2333625" cy="647700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操作系统安全保护</a:t>
            </a:r>
          </a:p>
        </p:txBody>
      </p:sp>
      <p:sp>
        <p:nvSpPr>
          <p:cNvPr id="42" name="圆角矩形 41"/>
          <p:cNvSpPr/>
          <p:nvPr/>
        </p:nvSpPr>
        <p:spPr bwMode="auto">
          <a:xfrm>
            <a:off x="6737350" y="1844675"/>
            <a:ext cx="2335213" cy="647700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数据加密存储</a:t>
            </a:r>
          </a:p>
        </p:txBody>
      </p:sp>
      <p:sp>
        <p:nvSpPr>
          <p:cNvPr id="8225" name="椭圆 2"/>
          <p:cNvSpPr>
            <a:spLocks noChangeArrowheads="1"/>
          </p:cNvSpPr>
          <p:nvPr/>
        </p:nvSpPr>
        <p:spPr bwMode="auto">
          <a:xfrm>
            <a:off x="107950" y="2420938"/>
            <a:ext cx="9144000" cy="730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rgbClr val="FFC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ts val="2800"/>
              </a:lnSpc>
              <a:spcBef>
                <a:spcPts val="1200"/>
              </a:spcBef>
              <a:buFont typeface="Arial" charset="0"/>
              <a:buChar char="•"/>
              <a:defRPr kumimoji="1"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lnSpc>
                <a:spcPts val="2800"/>
              </a:lnSpc>
              <a:spcBef>
                <a:spcPts val="1200"/>
              </a:spcBef>
              <a:buChar char="–"/>
              <a:defRPr kumimoji="1"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0">
              <a:solidFill>
                <a:srgbClr val="FFFF00"/>
              </a:solidFill>
            </a:endParaRPr>
          </a:p>
        </p:txBody>
      </p:sp>
      <p:sp>
        <p:nvSpPr>
          <p:cNvPr id="10" name="下箭头 9"/>
          <p:cNvSpPr/>
          <p:nvPr/>
        </p:nvSpPr>
        <p:spPr bwMode="auto">
          <a:xfrm>
            <a:off x="3348038" y="2492375"/>
            <a:ext cx="642937" cy="431800"/>
          </a:xfrm>
          <a:prstGeom prst="downArrow">
            <a:avLst/>
          </a:prstGeom>
          <a:solidFill>
            <a:srgbClr val="FFD9FF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76200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zh-CN" altLang="en-US" sz="2000" smtClean="0"/>
          </a:p>
          <a:p>
            <a:pPr eaLnBrk="1" hangingPunct="1">
              <a:buFontTx/>
              <a:buNone/>
            </a:pPr>
            <a:endParaRPr lang="zh-CN" altLang="en-US" smtClean="0"/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395288" y="1544638"/>
            <a:ext cx="8428037" cy="454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26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一、用户身份鉴别    </a:t>
            </a:r>
            <a:r>
              <a:rPr lang="en-US" altLang="zh-CN" sz="26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6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账号及其口令管理</a:t>
            </a:r>
            <a:r>
              <a:rPr lang="en-US" altLang="zh-CN" sz="26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600" b="1" dirty="0" smtClean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itchFamily="2" charset="2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1</a:t>
            </a:r>
            <a:r>
              <a:rPr lang="zh-CN" altLang="en-US" sz="2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、静态口令</a:t>
            </a:r>
            <a:endParaRPr lang="zh-CN" altLang="en-US" sz="2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设置用户标识和用户口令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设置预先约定的过程、函数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密码存储用户口令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457200" eaLnBrk="1" hangingPunct="1">
              <a:lnSpc>
                <a:spcPct val="12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、动态口令</a:t>
            </a:r>
            <a:endParaRPr lang="en-US" altLang="zh-CN" sz="2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457200" eaLnBrk="1" hangingPunct="1">
              <a:lnSpc>
                <a:spcPct val="12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、生物特征识别</a:t>
            </a:r>
            <a:endParaRPr lang="en-US" altLang="zh-CN" sz="2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457200" eaLnBrk="1" hangingPunct="1">
              <a:lnSpc>
                <a:spcPct val="12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、智能卡识别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549275"/>
            <a:ext cx="7620000" cy="647700"/>
          </a:xfrm>
        </p:spPr>
        <p:txBody>
          <a:bodyPr/>
          <a:lstStyle/>
          <a:p>
            <a:pPr eaLnBrk="1" hangingPunct="1"/>
            <a:r>
              <a:rPr lang="en-US" altLang="zh-CN" sz="3200" smtClean="0"/>
              <a:t>4.2	</a:t>
            </a:r>
            <a:r>
              <a:rPr lang="zh-CN" altLang="en-US" sz="3200" smtClean="0"/>
              <a:t>数据库安全控制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ChangeArrowheads="1"/>
          </p:cNvSpPr>
          <p:nvPr/>
        </p:nvSpPr>
        <p:spPr bwMode="auto">
          <a:xfrm>
            <a:off x="322263" y="1612900"/>
            <a:ext cx="8497887" cy="383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kumimoji="1"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2600" dirty="0" smtClean="0">
                <a:solidFill>
                  <a:srgbClr val="000099"/>
                </a:solidFill>
              </a:rPr>
              <a:t>二、存取访问控制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2200" b="0" dirty="0" smtClean="0">
                <a:solidFill>
                  <a:srgbClr val="C00000"/>
                </a:solidFill>
              </a:rPr>
              <a:t>（1）自主存取控制 </a:t>
            </a:r>
            <a:r>
              <a:rPr lang="en-US" altLang="zh-CN" sz="2200" b="0" dirty="0" smtClean="0">
                <a:solidFill>
                  <a:srgbClr val="C00000"/>
                </a:solidFill>
              </a:rPr>
              <a:t>DAC</a:t>
            </a:r>
            <a:r>
              <a:rPr lang="zh-CN" altLang="en-US" sz="2200" b="0" dirty="0" smtClean="0">
                <a:solidFill>
                  <a:srgbClr val="C00000"/>
                </a:solidFill>
              </a:rPr>
              <a:t>（</a:t>
            </a:r>
            <a:r>
              <a:rPr lang="en-US" altLang="zh-CN" sz="2200" b="0" dirty="0" smtClean="0">
                <a:solidFill>
                  <a:srgbClr val="C00000"/>
                </a:solidFill>
              </a:rPr>
              <a:t>C2</a:t>
            </a:r>
            <a:r>
              <a:rPr lang="zh-CN" altLang="en-US" sz="2200" b="0" dirty="0" smtClean="0">
                <a:solidFill>
                  <a:srgbClr val="C00000"/>
                </a:solidFill>
              </a:rPr>
              <a:t>级软件）：</a:t>
            </a:r>
            <a:r>
              <a:rPr lang="en-US" altLang="zh-CN" sz="2200" b="0" dirty="0" smtClean="0">
                <a:solidFill>
                  <a:srgbClr val="C00000"/>
                </a:solidFill>
              </a:rPr>
              <a:t>GRANT、REVOKE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b="0" dirty="0" smtClean="0"/>
              <a:t>权限定义：</a:t>
            </a:r>
            <a:r>
              <a:rPr lang="zh-CN" altLang="en-US" sz="2000" b="0" dirty="0" smtClean="0">
                <a:solidFill>
                  <a:srgbClr val="000099"/>
                </a:solidFill>
              </a:rPr>
              <a:t>( 用户、数据对象、权限 ) </a:t>
            </a:r>
            <a:r>
              <a:rPr lang="zh-CN" altLang="en-US" sz="2000" b="0" dirty="0" smtClean="0">
                <a:solidFill>
                  <a:srgbClr val="000099"/>
                </a:solidFill>
                <a:sym typeface="Wingdings" pitchFamily="2" charset="2"/>
              </a:rPr>
              <a:t> 数据字典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b="0" dirty="0" smtClean="0">
                <a:sym typeface="Wingdings" pitchFamily="2" charset="2"/>
              </a:rPr>
              <a:t>授权检查：根据数据字典，接受或拒绝用户指令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b="0" dirty="0" smtClean="0">
                <a:sym typeface="Wingdings" pitchFamily="2" charset="2"/>
              </a:rPr>
              <a:t>授权系统评价：授权粒度小：灵活，但系统开销大。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2000" b="0" dirty="0" smtClean="0">
                <a:sym typeface="Wingdings" pitchFamily="2" charset="2"/>
              </a:rPr>
              <a:t>	                是否支持存取谓词：提供与数值有关的授权。</a:t>
            </a:r>
            <a:endParaRPr lang="zh-CN" altLang="en-US" sz="2000" b="0" dirty="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620713"/>
            <a:ext cx="8569325" cy="647700"/>
          </a:xfrm>
        </p:spPr>
        <p:txBody>
          <a:bodyPr/>
          <a:lstStyle/>
          <a:p>
            <a:pPr eaLnBrk="1" hangingPunct="1"/>
            <a:r>
              <a:rPr lang="en-US" altLang="zh-CN" sz="3200" smtClean="0"/>
              <a:t>4.2	</a:t>
            </a:r>
            <a:r>
              <a:rPr lang="zh-CN" altLang="en-US" sz="3200" smtClean="0"/>
              <a:t>数据库安全控制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3483</TotalTime>
  <Words>2517</Words>
  <Application>Microsoft Office PowerPoint</Application>
  <PresentationFormat>全屏显示(4:3)</PresentationFormat>
  <Paragraphs>415</Paragraphs>
  <Slides>44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Notebook</vt:lpstr>
      <vt:lpstr>第四章  数据库的安全性控制</vt:lpstr>
      <vt:lpstr>4.1 数据库安全性控制概述</vt:lpstr>
      <vt:lpstr>PowerPoint 演示文稿</vt:lpstr>
      <vt:lpstr>PowerPoint 演示文稿</vt:lpstr>
      <vt:lpstr>PowerPoint 演示文稿</vt:lpstr>
      <vt:lpstr>PowerPoint 演示文稿</vt:lpstr>
      <vt:lpstr>4.2 数据库安全控制模型</vt:lpstr>
      <vt:lpstr>4.2 数据库安全控制</vt:lpstr>
      <vt:lpstr>4.2 数据库安全控制</vt:lpstr>
      <vt:lpstr>PowerPoint 演示文稿</vt:lpstr>
      <vt:lpstr>PowerPoint 演示文稿</vt:lpstr>
      <vt:lpstr>PowerPoint 演示文稿</vt:lpstr>
      <vt:lpstr>4.3  SQL SERVER 安全机制</vt:lpstr>
      <vt:lpstr>4.3  SQL SERVER 安全机制</vt:lpstr>
      <vt:lpstr>PowerPoint 演示文稿</vt:lpstr>
      <vt:lpstr>二、管理登录名（login）</vt:lpstr>
      <vt:lpstr>1、创建登录名</vt:lpstr>
      <vt:lpstr>二、管理登录名（login）</vt:lpstr>
      <vt:lpstr>修改登录名</vt:lpstr>
      <vt:lpstr>修改登录名的密码</vt:lpstr>
      <vt:lpstr>禁用和启用登录名</vt:lpstr>
      <vt:lpstr>三、管理数据库用户</vt:lpstr>
      <vt:lpstr>PowerPoint 演示文稿</vt:lpstr>
      <vt:lpstr>创建登录名对应的数据库用户</vt:lpstr>
      <vt:lpstr>创建带有默认模式的数据库用户</vt:lpstr>
      <vt:lpstr>PowerPoint 演示文稿</vt:lpstr>
      <vt:lpstr>PowerPoint 演示文稿</vt:lpstr>
      <vt:lpstr>三、管理数据库用户</vt:lpstr>
      <vt:lpstr>三、管理数据库用户</vt:lpstr>
      <vt:lpstr>四、管理数据库角色</vt:lpstr>
      <vt:lpstr>四、管理数据库角色</vt:lpstr>
      <vt:lpstr>6、固定数据库角色</vt:lpstr>
      <vt:lpstr>7、固定服务器角色</vt:lpstr>
      <vt:lpstr>PowerPoint 演示文稿</vt:lpstr>
      <vt:lpstr> 五、权限管理</vt:lpstr>
      <vt:lpstr> 五、权限管理</vt:lpstr>
      <vt:lpstr>PowerPoint 演示文稿</vt:lpstr>
      <vt:lpstr>PowerPoint 演示文稿</vt:lpstr>
      <vt:lpstr>PowerPoint 演示文稿</vt:lpstr>
      <vt:lpstr>PowerPoint 演示文稿</vt:lpstr>
      <vt:lpstr>4.4 Oracle的安全性措施</vt:lpstr>
      <vt:lpstr>4.4 Oracle的安全性措施</vt:lpstr>
      <vt:lpstr>4.4 Oracle的安全性措施</vt:lpstr>
      <vt:lpstr>4.4 Oracle的安全性措施</vt:lpstr>
    </vt:vector>
  </TitlesOfParts>
  <Company>Microsoft 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第七章 数据库恢复技术</dc:title>
  <dc:creator>LIU</dc:creator>
  <cp:lastModifiedBy>LH-BUAA</cp:lastModifiedBy>
  <cp:revision>145</cp:revision>
  <cp:lastPrinted>1601-01-01T00:00:00Z</cp:lastPrinted>
  <dcterms:created xsi:type="dcterms:W3CDTF">2003-11-18T13:01:01Z</dcterms:created>
  <dcterms:modified xsi:type="dcterms:W3CDTF">2019-10-22T01:26:20Z</dcterms:modified>
</cp:coreProperties>
</file>