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90" r:id="rId3"/>
    <p:sldId id="294" r:id="rId4"/>
    <p:sldId id="295" r:id="rId5"/>
    <p:sldId id="296" r:id="rId6"/>
    <p:sldId id="297" r:id="rId7"/>
    <p:sldId id="298" r:id="rId8"/>
    <p:sldId id="300" r:id="rId9"/>
    <p:sldId id="299" r:id="rId10"/>
    <p:sldId id="258" r:id="rId11"/>
    <p:sldId id="264" r:id="rId12"/>
    <p:sldId id="265" r:id="rId13"/>
    <p:sldId id="266" r:id="rId14"/>
    <p:sldId id="267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5" r:id="rId29"/>
    <p:sldId id="316" r:id="rId30"/>
    <p:sldId id="317" r:id="rId31"/>
    <p:sldId id="318" r:id="rId32"/>
    <p:sldId id="31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D62D2-E781-4B28-BB64-BB787E4E2C21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BF5B1-EC19-49CF-BF16-BEFC6C92A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0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F5B1-EC19-49CF-BF16-BEFC6C92AD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98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351593" y="888505"/>
            <a:ext cx="6604783" cy="668287"/>
          </a:xfr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000" b="1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r>
              <a:rPr kumimoji="0" lang="zh-CN" altLang="en-US" dirty="0"/>
              <a:t>单击此处编辑母版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709401" y="1917653"/>
            <a:ext cx="5760640" cy="3035347"/>
          </a:xfrm>
        </p:spPr>
        <p:txBody>
          <a:bodyPr lIns="45720" rIns="45720"/>
          <a:lstStyle>
            <a:lvl1pPr marL="457200" marR="64008" indent="-457200" algn="l"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dirty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fld id="{13F6F539-56B9-48FA-B9A4-9F53CA1272CB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fld id="{2EC113DE-0464-4677-ADEB-8F94C9DB51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/>
          </a:bodyPr>
          <a:lstStyle>
            <a:lvl1pPr>
              <a:def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fld id="{13F6F539-56B9-48FA-B9A4-9F53CA1272CB}" type="datetimeFigureOut">
              <a:rPr lang="zh-CN" altLang="en-US" smtClean="0"/>
              <a:pPr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fld id="{2EC113DE-0464-4677-ADEB-8F94C9DB510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rtlCol="0"/>
          <a:lstStyle>
            <a:lvl1pPr>
              <a:defRPr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F6F539-56B9-48FA-B9A4-9F53CA1272CB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EC113DE-0464-4677-ADEB-8F94C9DB51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0120" y="476672"/>
            <a:ext cx="7124328" cy="648072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dirty="0"/>
              <a:t>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	数据库编程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736" y="1268760"/>
            <a:ext cx="4320480" cy="4392488"/>
          </a:xfrm>
        </p:spPr>
        <p:txBody>
          <a:bodyPr>
            <a:noAutofit/>
          </a:bodyPr>
          <a:lstStyle/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99"/>
                </a:solidFill>
              </a:rPr>
              <a:t>过程化</a:t>
            </a:r>
            <a:r>
              <a:rPr lang="en-US" altLang="zh-CN" sz="2400" b="1" dirty="0">
                <a:solidFill>
                  <a:srgbClr val="000099"/>
                </a:solidFill>
              </a:rPr>
              <a:t>SQL</a:t>
            </a: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99"/>
                </a:solidFill>
              </a:rPr>
              <a:t>游标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99"/>
                </a:solidFill>
              </a:rPr>
              <a:t>存储过程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99"/>
                </a:solidFill>
              </a:rPr>
              <a:t>触发器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数据库连接</a:t>
            </a:r>
            <a:endParaRPr lang="en-US" altLang="zh-CN" sz="2400" b="1" dirty="0"/>
          </a:p>
          <a:p>
            <a:pPr marL="457200" indent="-45720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嵌入式</a:t>
            </a:r>
            <a:r>
              <a:rPr lang="en-US" altLang="zh-CN" sz="2400" b="1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71020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08050"/>
            <a:ext cx="8785225" cy="56896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600" b="1" dirty="0">
                <a:solidFill>
                  <a:srgbClr val="000099"/>
                </a:solidFill>
              </a:rPr>
              <a:t>一、存储过程的基本概念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1. </a:t>
            </a:r>
            <a:r>
              <a:rPr lang="zh-CN" altLang="en-US" sz="2200" b="1" dirty="0"/>
              <a:t>概念：存放在数据库服务器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          </a:t>
            </a:r>
            <a:r>
              <a:rPr lang="zh-CN" altLang="en-US" sz="2200" b="1" dirty="0"/>
              <a:t>预编译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200" b="1" dirty="0"/>
              <a:t>	       由逻辑完整的程序块组成，完成一项业务逻辑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2. </a:t>
            </a:r>
            <a:r>
              <a:rPr lang="zh-CN" altLang="en-US" sz="2200" b="1" dirty="0"/>
              <a:t>优点：可以带有输入、输出参数，调用方便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200" b="1" dirty="0"/>
              <a:t>	       预编译提高了性能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200" b="1" dirty="0"/>
              <a:t>	       减少通信负荷（避免应用程序与服务器的过度连接）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200" b="1" dirty="0"/>
              <a:t>              可以实现企业规则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3. </a:t>
            </a:r>
            <a:r>
              <a:rPr lang="zh-CN" altLang="en-US" sz="2200" b="1" dirty="0"/>
              <a:t>存储过程中可使用的编程要素</a:t>
            </a:r>
            <a:endParaRPr lang="en-US" altLang="zh-CN" sz="2200" b="1" dirty="0"/>
          </a:p>
          <a:p>
            <a:pPr marL="609600" indent="-6096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</a:t>
            </a:r>
            <a:r>
              <a:rPr lang="zh-CN" altLang="en-US" sz="2200" b="1" dirty="0"/>
              <a:t>流程控制语句、变量与函数、</a:t>
            </a:r>
            <a:r>
              <a:rPr lang="en-US" altLang="zh-CN" sz="2200" b="1" dirty="0"/>
              <a:t>SQL</a:t>
            </a:r>
            <a:r>
              <a:rPr lang="zh-CN" altLang="en-US" sz="2200" b="1" dirty="0"/>
              <a:t>语句、与游标相关的命令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7620000" cy="50482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200" dirty="0"/>
              <a:t>5.3 </a:t>
            </a:r>
            <a:r>
              <a:rPr lang="zh-CN" altLang="en-US" sz="3200" dirty="0"/>
              <a:t>存储过程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679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1000"/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4744"/>
            <a:ext cx="8712968" cy="561662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</a:pPr>
            <a:r>
              <a:rPr lang="en-US" altLang="zh-CN" sz="1800" b="1" dirty="0"/>
              <a:t>Create procedure </a:t>
            </a:r>
            <a:r>
              <a:rPr lang="en-US" altLang="zh-CN" sz="1800" b="1" dirty="0" err="1">
                <a:solidFill>
                  <a:srgbClr val="FF0000"/>
                </a:solidFill>
              </a:rPr>
              <a:t>prt_stu_name</a:t>
            </a:r>
            <a:r>
              <a:rPr lang="en-US" altLang="zh-CN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/>
              <a:t> As</a:t>
            </a:r>
          </a:p>
          <a:p>
            <a:pPr marL="0" indent="0" eaLnBrk="1" hangingPunct="1">
              <a:buFontTx/>
              <a:buNone/>
            </a:pPr>
            <a:r>
              <a:rPr lang="en-US" altLang="zh-CN" sz="1800" b="1" dirty="0"/>
              <a:t>begin</a:t>
            </a:r>
          </a:p>
          <a:p>
            <a:pPr marL="536575" lvl="1" indent="6350" eaLnBrk="1" hangingPunct="1">
              <a:buFontTx/>
              <a:buNone/>
            </a:pPr>
            <a:r>
              <a:rPr lang="en-US" altLang="zh-CN" sz="1800" b="1" dirty="0"/>
              <a:t>Declare @</a:t>
            </a:r>
            <a:r>
              <a:rPr lang="en-US" altLang="zh-CN" sz="1800" b="1" dirty="0" err="1"/>
              <a:t>v_name</a:t>
            </a:r>
            <a:r>
              <a:rPr lang="en-US" altLang="zh-CN" sz="1800" b="1" dirty="0"/>
              <a:t> char(30),  @</a:t>
            </a:r>
            <a:r>
              <a:rPr lang="en-US" altLang="zh-CN" sz="1800" b="1" dirty="0" err="1"/>
              <a:t>v_grade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int</a:t>
            </a:r>
            <a:endParaRPr lang="en-US" altLang="zh-CN" sz="1800" b="1" dirty="0"/>
          </a:p>
          <a:p>
            <a:pPr marL="536575" lvl="1" indent="6350" eaLnBrk="1" hangingPunct="1">
              <a:buFontTx/>
              <a:buNone/>
            </a:pPr>
            <a:r>
              <a:rPr lang="en-US" altLang="zh-CN" sz="1800" b="1" dirty="0">
                <a:solidFill>
                  <a:srgbClr val="000099"/>
                </a:solidFill>
              </a:rPr>
              <a:t>Declare </a:t>
            </a:r>
            <a:r>
              <a:rPr lang="en-US" altLang="zh-CN" sz="1800" b="1" dirty="0" err="1">
                <a:solidFill>
                  <a:srgbClr val="000099"/>
                </a:solidFill>
              </a:rPr>
              <a:t>s_cur</a:t>
            </a:r>
            <a:r>
              <a:rPr lang="en-US" altLang="zh-CN" sz="1800" b="1" dirty="0">
                <a:solidFill>
                  <a:srgbClr val="000099"/>
                </a:solidFill>
              </a:rPr>
              <a:t> cursor for Select </a:t>
            </a:r>
            <a:r>
              <a:rPr lang="en-US" altLang="zh-CN" sz="1800" b="1" dirty="0" err="1">
                <a:solidFill>
                  <a:srgbClr val="000099"/>
                </a:solidFill>
              </a:rPr>
              <a:t>sname</a:t>
            </a:r>
            <a:r>
              <a:rPr lang="en-US" altLang="zh-CN" sz="1800" b="1" dirty="0">
                <a:solidFill>
                  <a:srgbClr val="000099"/>
                </a:solidFill>
              </a:rPr>
              <a:t>, grade from student, </a:t>
            </a:r>
            <a:r>
              <a:rPr lang="en-US" altLang="zh-CN" sz="1800" b="1" dirty="0" err="1">
                <a:solidFill>
                  <a:srgbClr val="000099"/>
                </a:solidFill>
              </a:rPr>
              <a:t>sc</a:t>
            </a:r>
            <a:r>
              <a:rPr lang="en-US" altLang="zh-CN" sz="1800" b="1" dirty="0">
                <a:solidFill>
                  <a:srgbClr val="000099"/>
                </a:solidFill>
              </a:rPr>
              <a:t> </a:t>
            </a:r>
          </a:p>
          <a:p>
            <a:pPr marL="536575" lvl="1" indent="6350" eaLnBrk="1" hangingPunct="1">
              <a:buFontTx/>
              <a:buNone/>
            </a:pPr>
            <a:r>
              <a:rPr lang="en-US" altLang="zh-CN" sz="1800" b="1" dirty="0">
                <a:solidFill>
                  <a:srgbClr val="000099"/>
                </a:solidFill>
              </a:rPr>
              <a:t>                 where </a:t>
            </a:r>
            <a:r>
              <a:rPr lang="en-US" altLang="zh-CN" sz="1800" b="1" dirty="0" err="1">
                <a:solidFill>
                  <a:srgbClr val="000099"/>
                </a:solidFill>
              </a:rPr>
              <a:t>student.sno</a:t>
            </a:r>
            <a:r>
              <a:rPr lang="en-US" altLang="zh-CN" sz="1800" b="1" dirty="0">
                <a:solidFill>
                  <a:srgbClr val="000099"/>
                </a:solidFill>
              </a:rPr>
              <a:t>=</a:t>
            </a:r>
            <a:r>
              <a:rPr lang="en-US" altLang="zh-CN" sz="1800" b="1" dirty="0" err="1">
                <a:solidFill>
                  <a:srgbClr val="000099"/>
                </a:solidFill>
              </a:rPr>
              <a:t>sc.sno</a:t>
            </a:r>
            <a:r>
              <a:rPr lang="en-US" altLang="zh-CN" sz="1800" b="1" dirty="0">
                <a:solidFill>
                  <a:srgbClr val="000099"/>
                </a:solidFill>
              </a:rPr>
              <a:t> and </a:t>
            </a:r>
            <a:r>
              <a:rPr lang="en-US" altLang="zh-CN" sz="1800" b="1" dirty="0" err="1">
                <a:solidFill>
                  <a:srgbClr val="000099"/>
                </a:solidFill>
              </a:rPr>
              <a:t>cno</a:t>
            </a:r>
            <a:r>
              <a:rPr lang="en-US" altLang="zh-CN" sz="1800" b="1" dirty="0">
                <a:solidFill>
                  <a:srgbClr val="000099"/>
                </a:solidFill>
              </a:rPr>
              <a:t>=‘A’</a:t>
            </a:r>
          </a:p>
          <a:p>
            <a:pPr marL="536575" lvl="1" indent="6350" eaLnBrk="1" hangingPunct="1">
              <a:buFontTx/>
              <a:buNone/>
            </a:pPr>
            <a:r>
              <a:rPr lang="en-US" altLang="zh-CN" sz="1800" b="1" dirty="0"/>
              <a:t>Open </a:t>
            </a:r>
            <a:r>
              <a:rPr lang="en-US" altLang="zh-CN" sz="1800" b="1" dirty="0" err="1"/>
              <a:t>s_cur</a:t>
            </a:r>
            <a:endParaRPr lang="en-US" altLang="zh-CN" sz="1800" b="1" dirty="0"/>
          </a:p>
          <a:p>
            <a:pPr marL="536575" lvl="1" indent="6350" eaLnBrk="1" hangingPunct="1">
              <a:buFontTx/>
              <a:buNone/>
            </a:pPr>
            <a:r>
              <a:rPr lang="en-US" altLang="zh-CN" sz="1800" b="1" dirty="0"/>
              <a:t>Fetch </a:t>
            </a:r>
            <a:r>
              <a:rPr lang="en-US" altLang="zh-CN" sz="1800" b="1" dirty="0" err="1"/>
              <a:t>s_cur</a:t>
            </a:r>
            <a:r>
              <a:rPr lang="en-US" altLang="zh-CN" sz="1800" b="1" dirty="0"/>
              <a:t> into @</a:t>
            </a:r>
            <a:r>
              <a:rPr lang="en-US" altLang="zh-CN" sz="1800" b="1" dirty="0" err="1"/>
              <a:t>v_name</a:t>
            </a:r>
            <a:r>
              <a:rPr lang="en-US" altLang="zh-CN" sz="1800" b="1" dirty="0"/>
              <a:t>, @</a:t>
            </a:r>
            <a:r>
              <a:rPr lang="en-US" altLang="zh-CN" sz="1800" b="1" dirty="0" err="1"/>
              <a:t>v_grade</a:t>
            </a:r>
            <a:r>
              <a:rPr lang="en-US" altLang="zh-CN" sz="1800" b="1" dirty="0"/>
              <a:t> </a:t>
            </a:r>
          </a:p>
          <a:p>
            <a:pPr marL="536575" lvl="1" indent="6350">
              <a:buNone/>
            </a:pPr>
            <a:r>
              <a:rPr lang="en-US" altLang="zh-CN" sz="1800" b="1" dirty="0"/>
              <a:t>While (@@</a:t>
            </a:r>
            <a:r>
              <a:rPr lang="en-US" altLang="zh-CN" sz="1800" b="1" dirty="0" err="1"/>
              <a:t>fetch_status</a:t>
            </a:r>
            <a:r>
              <a:rPr lang="en-US" altLang="zh-CN" sz="1800" b="1" dirty="0"/>
              <a:t> = 0)</a:t>
            </a:r>
          </a:p>
          <a:p>
            <a:pPr marL="536575" lvl="1" indent="6350" eaLnBrk="1" hangingPunct="1">
              <a:buFontTx/>
              <a:buNone/>
            </a:pPr>
            <a:r>
              <a:rPr lang="en-US" altLang="zh-CN" sz="1800" b="1" dirty="0"/>
              <a:t>Begin</a:t>
            </a:r>
          </a:p>
          <a:p>
            <a:pPr marL="536575" lvl="1" indent="6350" eaLnBrk="1" hangingPunct="1">
              <a:buFontTx/>
              <a:buNone/>
            </a:pPr>
            <a:r>
              <a:rPr lang="en-US" altLang="zh-CN" sz="1800" b="1" dirty="0"/>
              <a:t>     if (@</a:t>
            </a:r>
            <a:r>
              <a:rPr lang="en-US" altLang="zh-CN" sz="1800" b="1" dirty="0" err="1"/>
              <a:t>v_grade</a:t>
            </a:r>
            <a:r>
              <a:rPr lang="en-US" altLang="zh-CN" sz="1800" b="1" dirty="0"/>
              <a:t>  &gt;= 80)         print @</a:t>
            </a:r>
            <a:r>
              <a:rPr lang="en-US" altLang="zh-CN" sz="1800" b="1" dirty="0" err="1"/>
              <a:t>v_name</a:t>
            </a:r>
            <a:r>
              <a:rPr lang="en-US" altLang="zh-CN" sz="1800" b="1" dirty="0"/>
              <a:t> + ‘</a:t>
            </a:r>
            <a:r>
              <a:rPr lang="zh-CN" altLang="en-US" sz="1800" b="1" dirty="0"/>
              <a:t>成绩优良’ </a:t>
            </a:r>
          </a:p>
          <a:p>
            <a:pPr marL="536575" lvl="1" indent="6350" eaLnBrk="1" hangingPunct="1">
              <a:buFontTx/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else if (@</a:t>
            </a:r>
            <a:r>
              <a:rPr lang="en-US" altLang="zh-CN" sz="1800" b="1" dirty="0" err="1"/>
              <a:t>v_grade</a:t>
            </a:r>
            <a:r>
              <a:rPr lang="en-US" altLang="zh-CN" sz="1800" b="1" dirty="0"/>
              <a:t>  &gt;= 60)   print @</a:t>
            </a:r>
            <a:r>
              <a:rPr lang="en-US" altLang="zh-CN" sz="1800" b="1" dirty="0" err="1"/>
              <a:t>v_name</a:t>
            </a:r>
            <a:r>
              <a:rPr lang="en-US" altLang="zh-CN" sz="1800" b="1" dirty="0"/>
              <a:t> + ‘</a:t>
            </a:r>
            <a:r>
              <a:rPr lang="zh-CN" altLang="en-US" sz="1800" b="1" dirty="0"/>
              <a:t>成绩合格’ </a:t>
            </a:r>
          </a:p>
          <a:p>
            <a:pPr marL="536575" lvl="1" indent="6350" eaLnBrk="1" hangingPunct="1">
              <a:buFontTx/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else    	                             print @</a:t>
            </a:r>
            <a:r>
              <a:rPr lang="en-US" altLang="zh-CN" sz="1800" b="1" dirty="0" err="1"/>
              <a:t>v_name</a:t>
            </a:r>
            <a:r>
              <a:rPr lang="en-US" altLang="zh-CN" sz="1800" b="1" dirty="0"/>
              <a:t> + ‘</a:t>
            </a:r>
            <a:r>
              <a:rPr lang="zh-CN" altLang="en-US" sz="1800" b="1" dirty="0"/>
              <a:t>成绩不合格</a:t>
            </a:r>
            <a:r>
              <a:rPr lang="en-US" altLang="zh-CN" sz="1800" b="1" dirty="0"/>
              <a:t>’</a:t>
            </a:r>
          </a:p>
          <a:p>
            <a:pPr marL="536575" lvl="1" indent="6350">
              <a:buNone/>
            </a:pPr>
            <a:r>
              <a:rPr lang="en-US" altLang="zh-CN" sz="1800" b="1" dirty="0"/>
              <a:t>    Fetch </a:t>
            </a:r>
            <a:r>
              <a:rPr lang="en-US" altLang="zh-CN" sz="1800" b="1" dirty="0" err="1"/>
              <a:t>s_cur</a:t>
            </a:r>
            <a:r>
              <a:rPr lang="en-US" altLang="zh-CN" sz="1800" b="1" dirty="0"/>
              <a:t> into @</a:t>
            </a:r>
            <a:r>
              <a:rPr lang="en-US" altLang="zh-CN" sz="1800" b="1" dirty="0" err="1"/>
              <a:t>v_name</a:t>
            </a:r>
            <a:r>
              <a:rPr lang="en-US" altLang="zh-CN" sz="1800" b="1" dirty="0"/>
              <a:t>, @</a:t>
            </a:r>
            <a:r>
              <a:rPr lang="en-US" altLang="zh-CN" sz="1800" b="1" dirty="0" err="1"/>
              <a:t>v_grade</a:t>
            </a:r>
            <a:r>
              <a:rPr lang="en-US" altLang="zh-CN" sz="1800" b="1" dirty="0"/>
              <a:t> </a:t>
            </a:r>
          </a:p>
          <a:p>
            <a:pPr marL="536575" lvl="1" indent="6350" eaLnBrk="1" hangingPunct="1">
              <a:buFontTx/>
              <a:buNone/>
            </a:pPr>
            <a:r>
              <a:rPr lang="en-US" altLang="zh-CN" sz="1800" b="1" dirty="0"/>
              <a:t>End</a:t>
            </a:r>
          </a:p>
          <a:p>
            <a:pPr marL="536575" lvl="1" indent="6350" eaLnBrk="1" hangingPunct="1">
              <a:buFontTx/>
              <a:buNone/>
            </a:pPr>
            <a:r>
              <a:rPr lang="en-US" altLang="zh-CN" sz="1800" b="1" dirty="0"/>
              <a:t>Close </a:t>
            </a:r>
            <a:r>
              <a:rPr lang="en-US" altLang="zh-CN" sz="1800" b="1" dirty="0" err="1"/>
              <a:t>s_cur</a:t>
            </a:r>
            <a:endParaRPr lang="en-US" altLang="zh-CN" sz="1800" b="1" dirty="0"/>
          </a:p>
          <a:p>
            <a:pPr marL="536575" lvl="1" indent="6350" eaLnBrk="1" hangingPunct="1">
              <a:buFontTx/>
              <a:buNone/>
            </a:pPr>
            <a:r>
              <a:rPr lang="en-US" altLang="zh-CN" sz="1800" b="1" dirty="0"/>
              <a:t>Deallocate </a:t>
            </a:r>
            <a:r>
              <a:rPr lang="en-US" altLang="zh-CN" sz="1800" b="1" dirty="0" err="1"/>
              <a:t>s_cur</a:t>
            </a:r>
            <a:endParaRPr lang="en-US" altLang="zh-CN" sz="1800" b="1" dirty="0"/>
          </a:p>
          <a:p>
            <a:pPr marL="536575" lvl="1" indent="-536575" eaLnBrk="1" hangingPunct="1">
              <a:buFontTx/>
              <a:buNone/>
            </a:pPr>
            <a:r>
              <a:rPr lang="en-US" altLang="zh-CN" sz="1800" b="1" dirty="0"/>
              <a:t>end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4176240" y="44624"/>
            <a:ext cx="4932264" cy="96128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任务：输出选修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课程的每个学生的姓名及其成绩概况（优良、合格、不合格）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9512" y="242064"/>
            <a:ext cx="3672408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二、存储过程创建</a:t>
            </a:r>
          </a:p>
        </p:txBody>
      </p:sp>
    </p:spTree>
    <p:extLst>
      <p:ext uri="{BB962C8B-B14F-4D97-AF65-F5344CB8AC3E}">
        <p14:creationId xmlns:p14="http://schemas.microsoft.com/office/powerpoint/2010/main" val="55915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9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9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9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95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nimBg="1"/>
      <p:bldP spid="109575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620688"/>
            <a:ext cx="9074150" cy="620198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Create procedure </a:t>
            </a:r>
            <a:r>
              <a:rPr lang="en-US" altLang="zh-CN" sz="1800" b="1" dirty="0" err="1">
                <a:solidFill>
                  <a:srgbClr val="C00000"/>
                </a:solidFill>
              </a:rPr>
              <a:t>prt_stu_NM</a:t>
            </a:r>
            <a:r>
              <a:rPr lang="en-US" altLang="zh-CN" sz="1800" b="1" dirty="0">
                <a:solidFill>
                  <a:srgbClr val="C00000"/>
                </a:solidFill>
              </a:rPr>
              <a:t> @</a:t>
            </a:r>
            <a:r>
              <a:rPr lang="en-US" altLang="zh-CN" sz="1800" b="1" dirty="0" err="1">
                <a:solidFill>
                  <a:srgbClr val="C00000"/>
                </a:solidFill>
              </a:rPr>
              <a:t>v_cno</a:t>
            </a:r>
            <a:r>
              <a:rPr lang="en-US" altLang="zh-CN" sz="1800" b="1" dirty="0">
                <a:solidFill>
                  <a:srgbClr val="C00000"/>
                </a:solidFill>
              </a:rPr>
              <a:t> char(10),  @</a:t>
            </a:r>
            <a:r>
              <a:rPr lang="en-US" altLang="zh-CN" sz="1800" b="1" dirty="0" err="1">
                <a:solidFill>
                  <a:srgbClr val="C00000"/>
                </a:solidFill>
              </a:rPr>
              <a:t>s_cnt</a:t>
            </a:r>
            <a:r>
              <a:rPr lang="en-US" altLang="zh-CN" sz="1800" b="1" dirty="0">
                <a:solidFill>
                  <a:srgbClr val="C00000"/>
                </a:solidFill>
              </a:rPr>
              <a:t> </a:t>
            </a:r>
            <a:r>
              <a:rPr lang="en-US" altLang="zh-CN" sz="1800" b="1" dirty="0" err="1">
                <a:solidFill>
                  <a:srgbClr val="C00000"/>
                </a:solidFill>
              </a:rPr>
              <a:t>int</a:t>
            </a:r>
            <a:r>
              <a:rPr lang="en-US" altLang="zh-CN" sz="1800" b="1" dirty="0">
                <a:solidFill>
                  <a:srgbClr val="C00000"/>
                </a:solidFill>
              </a:rPr>
              <a:t> output  As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begin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Declare @</a:t>
            </a:r>
            <a:r>
              <a:rPr lang="en-US" altLang="zh-CN" sz="1800" b="1" dirty="0" err="1"/>
              <a:t>v_name</a:t>
            </a:r>
            <a:r>
              <a:rPr lang="en-US" altLang="zh-CN" sz="1800" b="1" dirty="0"/>
              <a:t> char(30),  @</a:t>
            </a:r>
            <a:r>
              <a:rPr lang="en-US" altLang="zh-CN" sz="1800" b="1" dirty="0" err="1"/>
              <a:t>v_grade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int</a:t>
            </a:r>
            <a:endParaRPr lang="en-US" altLang="zh-CN" sz="1800" b="1" dirty="0"/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>
                <a:solidFill>
                  <a:srgbClr val="000099"/>
                </a:solidFill>
              </a:rPr>
              <a:t>Declare </a:t>
            </a:r>
            <a:r>
              <a:rPr lang="en-US" altLang="zh-CN" sz="1800" b="1" dirty="0" err="1">
                <a:solidFill>
                  <a:srgbClr val="000099"/>
                </a:solidFill>
              </a:rPr>
              <a:t>s_cur</a:t>
            </a:r>
            <a:r>
              <a:rPr lang="en-US" altLang="zh-CN" sz="1800" b="1" dirty="0">
                <a:solidFill>
                  <a:srgbClr val="000099"/>
                </a:solidFill>
              </a:rPr>
              <a:t> cursor for Select </a:t>
            </a:r>
            <a:r>
              <a:rPr lang="en-US" altLang="zh-CN" sz="1800" b="1" dirty="0" err="1">
                <a:solidFill>
                  <a:srgbClr val="000099"/>
                </a:solidFill>
              </a:rPr>
              <a:t>sname</a:t>
            </a:r>
            <a:r>
              <a:rPr lang="en-US" altLang="zh-CN" sz="1800" b="1" dirty="0">
                <a:solidFill>
                  <a:srgbClr val="000099"/>
                </a:solidFill>
              </a:rPr>
              <a:t>, grade from student, </a:t>
            </a:r>
            <a:r>
              <a:rPr lang="en-US" altLang="zh-CN" sz="1800" b="1" dirty="0" err="1">
                <a:solidFill>
                  <a:srgbClr val="000099"/>
                </a:solidFill>
              </a:rPr>
              <a:t>sc</a:t>
            </a:r>
            <a:r>
              <a:rPr lang="en-US" altLang="zh-CN" sz="1800" b="1" dirty="0">
                <a:solidFill>
                  <a:srgbClr val="000099"/>
                </a:solidFill>
              </a:rPr>
              <a:t> </a:t>
            </a:r>
          </a:p>
          <a:p>
            <a:pPr marL="19050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99"/>
                </a:solidFill>
              </a:rPr>
              <a:t>      where </a:t>
            </a:r>
            <a:r>
              <a:rPr lang="en-US" altLang="zh-CN" sz="1800" b="1" dirty="0" err="1">
                <a:solidFill>
                  <a:srgbClr val="000099"/>
                </a:solidFill>
              </a:rPr>
              <a:t>student.sno</a:t>
            </a:r>
            <a:r>
              <a:rPr lang="en-US" altLang="zh-CN" sz="1800" b="1" dirty="0">
                <a:solidFill>
                  <a:srgbClr val="000099"/>
                </a:solidFill>
              </a:rPr>
              <a:t> = </a:t>
            </a:r>
            <a:r>
              <a:rPr lang="en-US" altLang="zh-CN" sz="1800" b="1" dirty="0" err="1">
                <a:solidFill>
                  <a:srgbClr val="000099"/>
                </a:solidFill>
              </a:rPr>
              <a:t>sc.sno</a:t>
            </a:r>
            <a:r>
              <a:rPr lang="en-US" altLang="zh-CN" sz="1800" b="1" dirty="0">
                <a:solidFill>
                  <a:srgbClr val="000099"/>
                </a:solidFill>
              </a:rPr>
              <a:t> and </a:t>
            </a:r>
            <a:r>
              <a:rPr lang="en-US" altLang="zh-CN" sz="1800" b="1" dirty="0" err="1">
                <a:solidFill>
                  <a:srgbClr val="000099"/>
                </a:solidFill>
              </a:rPr>
              <a:t>cno</a:t>
            </a:r>
            <a:r>
              <a:rPr lang="en-US" altLang="zh-CN" sz="1800" b="1" dirty="0">
                <a:solidFill>
                  <a:srgbClr val="000099"/>
                </a:solidFill>
              </a:rPr>
              <a:t> = @</a:t>
            </a:r>
            <a:r>
              <a:rPr lang="en-US" altLang="zh-CN" sz="1800" b="1" dirty="0" err="1">
                <a:solidFill>
                  <a:srgbClr val="000099"/>
                </a:solidFill>
              </a:rPr>
              <a:t>v_cno</a:t>
            </a:r>
            <a:endParaRPr lang="en-US" altLang="zh-CN" sz="1800" b="1" dirty="0">
              <a:solidFill>
                <a:srgbClr val="000099"/>
              </a:solidFill>
            </a:endParaRPr>
          </a:p>
          <a:p>
            <a:pPr marL="19050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select @</a:t>
            </a:r>
            <a:r>
              <a:rPr lang="en-US" altLang="zh-CN" sz="1800" b="1" dirty="0" err="1"/>
              <a:t>s_cnt</a:t>
            </a:r>
            <a:r>
              <a:rPr lang="en-US" altLang="zh-CN" sz="1800" b="1" dirty="0"/>
              <a:t>=0</a:t>
            </a:r>
          </a:p>
          <a:p>
            <a:pPr marL="19050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Open </a:t>
            </a:r>
            <a:r>
              <a:rPr lang="en-US" altLang="zh-CN" sz="1800" b="1" dirty="0" err="1"/>
              <a:t>s_cur</a:t>
            </a:r>
            <a:endParaRPr lang="en-US" altLang="zh-CN" sz="1800" b="1" dirty="0"/>
          </a:p>
          <a:p>
            <a:pPr marL="19050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Fetch </a:t>
            </a:r>
            <a:r>
              <a:rPr lang="en-US" altLang="zh-CN" sz="1800" b="1" dirty="0" err="1"/>
              <a:t>s_cur</a:t>
            </a:r>
            <a:r>
              <a:rPr lang="en-US" altLang="zh-CN" sz="1800" b="1" dirty="0"/>
              <a:t> into @</a:t>
            </a:r>
            <a:r>
              <a:rPr lang="en-US" altLang="zh-CN" sz="1800" b="1" dirty="0" err="1"/>
              <a:t>v_name</a:t>
            </a:r>
            <a:r>
              <a:rPr lang="en-US" altLang="zh-CN" sz="1800" b="1" dirty="0"/>
              <a:t>, @</a:t>
            </a:r>
            <a:r>
              <a:rPr lang="en-US" altLang="zh-CN" sz="1800" b="1" dirty="0" err="1"/>
              <a:t>v_grade</a:t>
            </a:r>
            <a:r>
              <a:rPr lang="en-US" altLang="zh-CN" sz="1800" b="1" dirty="0"/>
              <a:t> </a:t>
            </a:r>
          </a:p>
          <a:p>
            <a:pPr marL="19050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While (@@</a:t>
            </a:r>
            <a:r>
              <a:rPr lang="en-US" altLang="zh-CN" sz="1800" b="1" dirty="0" err="1"/>
              <a:t>fetch_status</a:t>
            </a:r>
            <a:r>
              <a:rPr lang="en-US" altLang="zh-CN" sz="1800" b="1" dirty="0"/>
              <a:t> = 0)</a:t>
            </a:r>
          </a:p>
          <a:p>
            <a:pPr marL="19050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Begin</a:t>
            </a:r>
          </a:p>
          <a:p>
            <a:pPr marL="19050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      select @</a:t>
            </a:r>
            <a:r>
              <a:rPr lang="en-US" altLang="zh-CN" sz="1800" b="1" dirty="0" err="1">
                <a:solidFill>
                  <a:srgbClr val="C00000"/>
                </a:solidFill>
              </a:rPr>
              <a:t>s_cnt</a:t>
            </a:r>
            <a:r>
              <a:rPr lang="en-US" altLang="zh-CN" sz="1800" b="1" dirty="0">
                <a:solidFill>
                  <a:srgbClr val="C00000"/>
                </a:solidFill>
              </a:rPr>
              <a:t> = @s_cnt+1</a:t>
            </a:r>
          </a:p>
          <a:p>
            <a:pPr marL="19050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  if (@</a:t>
            </a:r>
            <a:r>
              <a:rPr lang="en-US" altLang="zh-CN" sz="1800" b="1" dirty="0" err="1"/>
              <a:t>v_grade</a:t>
            </a:r>
            <a:r>
              <a:rPr lang="en-US" altLang="zh-CN" sz="1800" b="1" dirty="0"/>
              <a:t>  &gt;= 80)</a:t>
            </a:r>
          </a:p>
          <a:p>
            <a:pPr marL="19050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   	    print @</a:t>
            </a:r>
            <a:r>
              <a:rPr lang="en-US" altLang="zh-CN" sz="1800" b="1" dirty="0" err="1"/>
              <a:t>v_name</a:t>
            </a:r>
            <a:r>
              <a:rPr lang="en-US" altLang="zh-CN" sz="1800" b="1" dirty="0"/>
              <a:t> + ‘</a:t>
            </a:r>
            <a:r>
              <a:rPr lang="zh-CN" altLang="en-US" sz="1800" b="1" dirty="0"/>
              <a:t>成绩优良’ </a:t>
            </a:r>
          </a:p>
          <a:p>
            <a:pPr marL="190500" lvl="1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/>
              <a:t>      </a:t>
            </a:r>
            <a:r>
              <a:rPr lang="en-US" altLang="zh-CN" sz="1800" b="1" dirty="0"/>
              <a:t>else if (@</a:t>
            </a:r>
            <a:r>
              <a:rPr lang="en-US" altLang="zh-CN" sz="1800" b="1" dirty="0" err="1"/>
              <a:t>v_grade</a:t>
            </a:r>
            <a:r>
              <a:rPr lang="en-US" altLang="zh-CN" sz="1800" b="1" dirty="0"/>
              <a:t>  &gt;= 60)</a:t>
            </a:r>
          </a:p>
          <a:p>
            <a:pPr marL="19050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    print @</a:t>
            </a:r>
            <a:r>
              <a:rPr lang="en-US" altLang="zh-CN" sz="1800" b="1" dirty="0" err="1"/>
              <a:t>v_name</a:t>
            </a:r>
            <a:r>
              <a:rPr lang="en-US" altLang="zh-CN" sz="1800" b="1" dirty="0"/>
              <a:t> + ‘</a:t>
            </a:r>
            <a:r>
              <a:rPr lang="zh-CN" altLang="en-US" sz="1800" b="1" dirty="0"/>
              <a:t>成绩合格’ </a:t>
            </a:r>
          </a:p>
          <a:p>
            <a:pPr marL="190500" lvl="1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/>
              <a:t>      </a:t>
            </a:r>
            <a:r>
              <a:rPr lang="en-US" altLang="zh-CN" sz="1800" b="1" dirty="0"/>
              <a:t>else</a:t>
            </a:r>
          </a:p>
          <a:p>
            <a:pPr marL="19050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	    print @</a:t>
            </a:r>
            <a:r>
              <a:rPr lang="en-US" altLang="zh-CN" sz="1800" b="1" dirty="0" err="1"/>
              <a:t>v_name</a:t>
            </a:r>
            <a:r>
              <a:rPr lang="en-US" altLang="zh-CN" sz="1800" b="1" dirty="0"/>
              <a:t> + ‘</a:t>
            </a:r>
            <a:r>
              <a:rPr lang="zh-CN" altLang="en-US" sz="1800" b="1" dirty="0"/>
              <a:t>成绩不合格</a:t>
            </a:r>
            <a:r>
              <a:rPr lang="en-US" altLang="zh-CN" sz="1800" b="1" dirty="0"/>
              <a:t>’</a:t>
            </a:r>
          </a:p>
          <a:p>
            <a:pPr marL="190500" lvl="1" indent="0">
              <a:spcBef>
                <a:spcPct val="0"/>
              </a:spcBef>
              <a:buNone/>
            </a:pPr>
            <a:r>
              <a:rPr lang="en-US" altLang="zh-CN" sz="1800" b="1" dirty="0"/>
              <a:t>       Fetch </a:t>
            </a:r>
            <a:r>
              <a:rPr lang="en-US" altLang="zh-CN" sz="1800" b="1" dirty="0" err="1"/>
              <a:t>s_cur</a:t>
            </a:r>
            <a:r>
              <a:rPr lang="en-US" altLang="zh-CN" sz="1800" b="1" dirty="0"/>
              <a:t> into @</a:t>
            </a:r>
            <a:r>
              <a:rPr lang="en-US" altLang="zh-CN" sz="1800" b="1" dirty="0" err="1"/>
              <a:t>v_name</a:t>
            </a:r>
            <a:r>
              <a:rPr lang="en-US" altLang="zh-CN" sz="1800" b="1" dirty="0"/>
              <a:t>, @</a:t>
            </a:r>
            <a:r>
              <a:rPr lang="en-US" altLang="zh-CN" sz="1800" b="1" dirty="0" err="1"/>
              <a:t>v_grade</a:t>
            </a:r>
            <a:r>
              <a:rPr lang="en-US" altLang="zh-CN" sz="1800" b="1" dirty="0"/>
              <a:t> </a:t>
            </a:r>
          </a:p>
          <a:p>
            <a:pPr marL="190500" lvl="1" indent="0"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  end</a:t>
            </a:r>
          </a:p>
          <a:p>
            <a:pPr marL="190500" lvl="1" indent="0" eaLnBrk="1" hangingPunct="1">
              <a:buFontTx/>
              <a:buNone/>
            </a:pPr>
            <a:r>
              <a:rPr lang="en-US" altLang="zh-CN" sz="1800" b="1" dirty="0"/>
              <a:t>  Close </a:t>
            </a:r>
            <a:r>
              <a:rPr lang="en-US" altLang="zh-CN" sz="1800" b="1" dirty="0" err="1"/>
              <a:t>s_cur</a:t>
            </a:r>
            <a:endParaRPr lang="en-US" altLang="zh-CN" sz="1800" b="1" dirty="0"/>
          </a:p>
          <a:p>
            <a:pPr marL="190500" lvl="1" indent="0" eaLnBrk="1" hangingPunct="1">
              <a:buFontTx/>
              <a:buNone/>
            </a:pPr>
            <a:r>
              <a:rPr lang="en-US" altLang="zh-CN" sz="1800" b="1" dirty="0"/>
              <a:t>  Deallocate  </a:t>
            </a:r>
            <a:r>
              <a:rPr lang="en-US" altLang="zh-CN" sz="1800" b="1" dirty="0" err="1"/>
              <a:t>s_cur</a:t>
            </a:r>
            <a:endParaRPr lang="en-US" altLang="zh-CN" sz="1800" b="1" dirty="0"/>
          </a:p>
          <a:p>
            <a:pPr marL="190500" lvl="1" indent="-190500" eaLnBrk="1" hangingPunct="1">
              <a:buFontTx/>
              <a:buNone/>
            </a:pPr>
            <a:r>
              <a:rPr lang="en-US" altLang="zh-CN" sz="1800" b="1" dirty="0"/>
              <a:t>end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7504" y="0"/>
            <a:ext cx="8640960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例子：带参数存储过程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012160" y="4802376"/>
            <a:ext cx="3024336" cy="19389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任务：指定课程编号，输出选修该课程的每个学生的姓名及其成绩概况（优良、合格、不合格）</a:t>
            </a:r>
          </a:p>
        </p:txBody>
      </p:sp>
    </p:spTree>
    <p:extLst>
      <p:ext uri="{BB962C8B-B14F-4D97-AF65-F5344CB8AC3E}">
        <p14:creationId xmlns:p14="http://schemas.microsoft.com/office/powerpoint/2010/main" val="2732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323850" y="333375"/>
            <a:ext cx="8424863" cy="22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三、存储过程的执行与嵌套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@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sc_num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prt_stu_NM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‘c1’,  @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sc_num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output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@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sc_num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5" y="2696510"/>
            <a:ext cx="8353177" cy="18846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Declare @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ri_ini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float, @t float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ri_ini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150, 50, 3, @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ri_ini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output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@t = 0.1 * @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ri_ini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609" y="4723110"/>
            <a:ext cx="8424863" cy="1099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kumimoji="1" lang="zh-CN" altLang="en-US" sz="2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四、存储过程的删除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 procedure  &lt;procedure-name&gt;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484EE7-CB54-4455-B270-25AD17E36D5E}"/>
              </a:ext>
            </a:extLst>
          </p:cNvPr>
          <p:cNvSpPr txBox="1"/>
          <p:nvPr/>
        </p:nvSpPr>
        <p:spPr>
          <a:xfrm>
            <a:off x="5148064" y="4766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3E6D476-3389-4FEA-9C87-6E5C926C8EA7}"/>
              </a:ext>
            </a:extLst>
          </p:cNvPr>
          <p:cNvCxnSpPr>
            <a:endCxn id="4" idx="1"/>
          </p:cNvCxnSpPr>
          <p:nvPr/>
        </p:nvCxnSpPr>
        <p:spPr>
          <a:xfrm flipV="1">
            <a:off x="683568" y="661338"/>
            <a:ext cx="4464496" cy="8954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0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23850" y="1124744"/>
            <a:ext cx="8424863" cy="551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PL/SQL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语言：专门用于在各种环境下对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数据库进行访问的数据库程序设计语言。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流程控制语句：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If…then;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If…then…else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常量、变量的定义和赋值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存储过程的创建、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和删除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调用：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Call/perform  procedure  &lt;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过程名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332656"/>
            <a:ext cx="7848872" cy="59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lang="en-US" altLang="zh-CN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的存储过程</a:t>
            </a:r>
          </a:p>
        </p:txBody>
      </p:sp>
    </p:spTree>
    <p:extLst>
      <p:ext uri="{BB962C8B-B14F-4D97-AF65-F5344CB8AC3E}">
        <p14:creationId xmlns:p14="http://schemas.microsoft.com/office/powerpoint/2010/main" val="421646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idx="1"/>
          </p:nvPr>
        </p:nvSpPr>
        <p:spPr>
          <a:xfrm>
            <a:off x="4644008" y="620687"/>
            <a:ext cx="4392612" cy="5832649"/>
          </a:xfrm>
        </p:spPr>
        <p:txBody>
          <a:bodyPr>
            <a:normAutofit/>
          </a:bodyPr>
          <a:lstStyle/>
          <a:p>
            <a:pPr marL="274638" indent="-274638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一、触发器的概念和结构</a:t>
            </a:r>
          </a:p>
          <a:p>
            <a:pPr marL="274638" indent="-274638" eaLnBrk="1" hangingPunct="1">
              <a:lnSpc>
                <a:spcPct val="150000"/>
              </a:lnSpc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</a:rPr>
              <a:t>、定义：</a:t>
            </a:r>
            <a:r>
              <a:rPr lang="zh-CN" altLang="en-US" sz="2200" b="1" dirty="0"/>
              <a:t>与特定表关联的，由特定事件触发的特殊存储过程。</a:t>
            </a:r>
          </a:p>
          <a:p>
            <a:pPr marL="274638" indent="-274638" eaLnBrk="1" hangingPunct="1">
              <a:lnSpc>
                <a:spcPct val="150000"/>
              </a:lnSpc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</a:rPr>
              <a:t>2</a:t>
            </a:r>
            <a:r>
              <a:rPr lang="zh-CN" altLang="en-US" sz="2200" b="1" dirty="0">
                <a:solidFill>
                  <a:srgbClr val="C00000"/>
                </a:solidFill>
              </a:rPr>
              <a:t>、结构：</a:t>
            </a:r>
            <a:r>
              <a:rPr lang="zh-CN" altLang="en-US" sz="2200" b="1" dirty="0"/>
              <a:t>事件  条件  动作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 b="1" dirty="0"/>
              <a:t>事件：</a:t>
            </a:r>
            <a:r>
              <a:rPr lang="en-US" altLang="zh-CN" sz="2000" b="1" dirty="0"/>
              <a:t>insert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update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delete</a:t>
            </a:r>
          </a:p>
          <a:p>
            <a:pPr marL="274638" indent="-274638" eaLnBrk="1" hangingPunct="1">
              <a:lnSpc>
                <a:spcPct val="150000"/>
              </a:lnSpc>
              <a:buFontTx/>
              <a:buNone/>
            </a:pPr>
            <a:r>
              <a:rPr lang="en-US" altLang="zh-CN" sz="2200" b="1" dirty="0">
                <a:solidFill>
                  <a:srgbClr val="C00000"/>
                </a:solidFill>
              </a:rPr>
              <a:t>3</a:t>
            </a:r>
            <a:r>
              <a:rPr lang="zh-CN" altLang="en-US" sz="2200" b="1" dirty="0">
                <a:solidFill>
                  <a:srgbClr val="C00000"/>
                </a:solidFill>
              </a:rPr>
              <a:t>、作用</a:t>
            </a:r>
            <a:endParaRPr lang="en-US" altLang="zh-CN" sz="22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200" b="1" dirty="0"/>
              <a:t>允许一个表创建多个触发器</a:t>
            </a:r>
          </a:p>
          <a:p>
            <a:pPr marL="342900" indent="-342900">
              <a:lnSpc>
                <a:spcPct val="150000"/>
              </a:lnSpc>
              <a:buSzPct val="80000"/>
            </a:pPr>
            <a:r>
              <a:rPr lang="zh-CN" altLang="en-US" b="1" dirty="0"/>
              <a:t>提供高级的审计和透明事件</a:t>
            </a:r>
          </a:p>
          <a:p>
            <a:pPr marL="342900" indent="-342900">
              <a:lnSpc>
                <a:spcPct val="150000"/>
              </a:lnSpc>
              <a:buSzPct val="80000"/>
            </a:pPr>
            <a:r>
              <a:rPr lang="zh-CN" altLang="en-US" b="1" dirty="0"/>
              <a:t>复杂的安全性和完整性控制</a:t>
            </a:r>
          </a:p>
          <a:p>
            <a:pPr marL="342900" indent="-342900">
              <a:lnSpc>
                <a:spcPct val="150000"/>
              </a:lnSpc>
              <a:buSzPct val="80000"/>
            </a:pPr>
            <a:r>
              <a:rPr lang="zh-CN" altLang="en-US" b="1" dirty="0"/>
              <a:t>实施特殊的业务规则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xfrm>
            <a:off x="192088" y="405482"/>
            <a:ext cx="8340725" cy="503238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200" dirty="0"/>
              <a:t>5.4 </a:t>
            </a:r>
            <a:r>
              <a:rPr lang="zh-CN" altLang="en-US" sz="3200" dirty="0"/>
              <a:t>触发器：</a:t>
            </a:r>
            <a:r>
              <a:rPr lang="en-US" altLang="zh-CN" sz="3200" dirty="0"/>
              <a:t>trigger</a:t>
            </a:r>
          </a:p>
        </p:txBody>
      </p:sp>
      <p:pic>
        <p:nvPicPr>
          <p:cNvPr id="59396" name="Picture 4" descr="1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450056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B629B4B-1C2E-4347-8394-0B7252F4E83D}"/>
              </a:ext>
            </a:extLst>
          </p:cNvPr>
          <p:cNvSpPr txBox="1"/>
          <p:nvPr/>
        </p:nvSpPr>
        <p:spPr>
          <a:xfrm>
            <a:off x="4589002" y="81498"/>
            <a:ext cx="439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自动被执行，所以叫触发器，条件满足了就触发，条件一般是一个事件</a:t>
            </a:r>
          </a:p>
        </p:txBody>
      </p:sp>
    </p:spTree>
    <p:extLst>
      <p:ext uri="{BB962C8B-B14F-4D97-AF65-F5344CB8AC3E}">
        <p14:creationId xmlns:p14="http://schemas.microsoft.com/office/powerpoint/2010/main" val="9698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18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 descr="1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04" y="1628800"/>
            <a:ext cx="45720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4" descr="1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" y="1628800"/>
            <a:ext cx="43211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4572000" y="116632"/>
            <a:ext cx="4536504" cy="138906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30000"/>
              </a:lnSpc>
              <a:buFontTx/>
              <a:buNone/>
            </a:pPr>
            <a:r>
              <a:rPr lang="en-US" altLang="zh-CN" sz="2200" b="1" dirty="0">
                <a:solidFill>
                  <a:srgbClr val="FF3300"/>
                </a:solidFill>
              </a:rPr>
              <a:t>AFTER</a:t>
            </a:r>
            <a:r>
              <a:rPr lang="zh-CN" altLang="en-US" sz="2200" b="1" dirty="0">
                <a:solidFill>
                  <a:srgbClr val="FF3300"/>
                </a:solidFill>
              </a:rPr>
              <a:t>关键字</a:t>
            </a:r>
            <a:r>
              <a:rPr lang="zh-CN" altLang="en-US" sz="2200" b="1" dirty="0"/>
              <a:t>：先执行触发事件的操作，再执行触发器定义的动作，是一个默认的关键字。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7255" y="176271"/>
            <a:ext cx="4176713" cy="136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</a:t>
            </a:r>
            <a:r>
              <a:rPr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：先执行触发器定义的动作，再执行触发事件的操作。</a:t>
            </a:r>
          </a:p>
        </p:txBody>
      </p:sp>
    </p:spTree>
    <p:extLst>
      <p:ext uri="{BB962C8B-B14F-4D97-AF65-F5344CB8AC3E}">
        <p14:creationId xmlns:p14="http://schemas.microsoft.com/office/powerpoint/2010/main" val="51946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idx="1"/>
          </p:nvPr>
        </p:nvSpPr>
        <p:spPr>
          <a:xfrm>
            <a:off x="250824" y="404813"/>
            <a:ext cx="8713663" cy="1081087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40000"/>
              </a:lnSpc>
              <a:buFontTx/>
              <a:buNone/>
            </a:pPr>
            <a:r>
              <a:rPr lang="en-US" altLang="zh-CN" sz="2200" b="1" dirty="0">
                <a:solidFill>
                  <a:srgbClr val="FF3300"/>
                </a:solidFill>
              </a:rPr>
              <a:t>Instead of </a:t>
            </a:r>
            <a:r>
              <a:rPr lang="zh-CN" altLang="en-US" sz="2200" b="1" dirty="0">
                <a:solidFill>
                  <a:srgbClr val="FF3300"/>
                </a:solidFill>
              </a:rPr>
              <a:t>关键字：</a:t>
            </a:r>
            <a:r>
              <a:rPr lang="zh-CN" altLang="en-US" sz="2200" b="1" dirty="0"/>
              <a:t>只执行触发器的动作，不执行触发事件的操作。这时，触发事件只是一个导火线，用于激发触发器。</a:t>
            </a:r>
          </a:p>
        </p:txBody>
      </p:sp>
      <p:pic>
        <p:nvPicPr>
          <p:cNvPr id="61443" name="Picture 3" descr="未定标题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213"/>
            <a:ext cx="6978010" cy="430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68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idx="1"/>
          </p:nvPr>
        </p:nvSpPr>
        <p:spPr>
          <a:xfrm>
            <a:off x="385192" y="1052736"/>
            <a:ext cx="8579296" cy="5256584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sz="2200" b="1" dirty="0">
                <a:solidFill>
                  <a:srgbClr val="0000CC"/>
                </a:solidFill>
              </a:rPr>
              <a:t>1</a:t>
            </a:r>
            <a:r>
              <a:rPr lang="zh-CN" altLang="en-US" sz="2200" b="1" dirty="0">
                <a:solidFill>
                  <a:srgbClr val="0000CC"/>
                </a:solidFill>
              </a:rPr>
              <a:t>、触发器类别</a:t>
            </a:r>
            <a:endParaRPr lang="en-US" altLang="zh-CN" sz="2200" b="1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/>
              <a:t>DDL</a:t>
            </a:r>
            <a:r>
              <a:rPr lang="zh-CN" altLang="en-US" b="1" dirty="0"/>
              <a:t>触发器：由</a:t>
            </a:r>
            <a:r>
              <a:rPr lang="en-US" altLang="zh-CN" b="1" dirty="0"/>
              <a:t>CREATE</a:t>
            </a:r>
            <a:r>
              <a:rPr lang="zh-CN" altLang="en-US" b="1" dirty="0"/>
              <a:t>、</a:t>
            </a:r>
            <a:r>
              <a:rPr lang="en-US" altLang="zh-CN" b="1" dirty="0"/>
              <a:t>ALTER </a:t>
            </a:r>
            <a:r>
              <a:rPr lang="zh-CN" altLang="en-US" b="1" dirty="0"/>
              <a:t>和 </a:t>
            </a:r>
            <a:r>
              <a:rPr lang="en-US" altLang="zh-CN" b="1" dirty="0"/>
              <a:t>DROP</a:t>
            </a:r>
            <a:r>
              <a:rPr lang="zh-CN" altLang="en-US" b="1" dirty="0"/>
              <a:t>等</a:t>
            </a:r>
            <a:r>
              <a:rPr lang="en-US" altLang="zh-CN" b="1" dirty="0"/>
              <a:t>DDL</a:t>
            </a:r>
            <a:r>
              <a:rPr lang="zh-CN" altLang="en-US" b="1" dirty="0"/>
              <a:t>语句触发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DML</a:t>
            </a:r>
            <a:r>
              <a:rPr lang="zh-CN" altLang="en-US" b="1" dirty="0"/>
              <a:t>触发器：由表或视图的</a:t>
            </a:r>
            <a:r>
              <a:rPr lang="en-US" altLang="zh-CN" b="1" dirty="0"/>
              <a:t>INSERT</a:t>
            </a:r>
            <a:r>
              <a:rPr lang="zh-CN" altLang="en-US" b="1" dirty="0"/>
              <a:t>、</a:t>
            </a:r>
            <a:r>
              <a:rPr lang="en-US" altLang="zh-CN" b="1" dirty="0"/>
              <a:t>UPDATE</a:t>
            </a:r>
            <a:r>
              <a:rPr lang="zh-CN" altLang="en-US" b="1" dirty="0"/>
              <a:t>、</a:t>
            </a:r>
            <a:r>
              <a:rPr lang="en-US" altLang="zh-CN" b="1" dirty="0"/>
              <a:t>DELETE </a:t>
            </a:r>
            <a:r>
              <a:rPr lang="zh-CN" altLang="en-US" b="1" dirty="0"/>
              <a:t>语句触发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登录触发器：由 </a:t>
            </a:r>
            <a:r>
              <a:rPr lang="en-US" altLang="zh-CN" b="1" dirty="0"/>
              <a:t>LOGON </a:t>
            </a:r>
            <a:r>
              <a:rPr lang="zh-CN" altLang="en-US" b="1" dirty="0"/>
              <a:t>事件时触发</a:t>
            </a:r>
            <a:endParaRPr lang="en-US" altLang="zh-CN" b="1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、</a:t>
            </a:r>
            <a:r>
              <a:rPr lang="en-US" altLang="zh-CN" sz="2200" b="1" dirty="0">
                <a:solidFill>
                  <a:srgbClr val="0000CC"/>
                </a:solidFill>
              </a:rPr>
              <a:t>DML</a:t>
            </a:r>
            <a:r>
              <a:rPr lang="zh-CN" altLang="en-US" sz="2200" b="1" dirty="0">
                <a:solidFill>
                  <a:srgbClr val="0000CC"/>
                </a:solidFill>
              </a:rPr>
              <a:t>触发器创建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b="1" dirty="0"/>
              <a:t>格式：</a:t>
            </a:r>
            <a:r>
              <a:rPr lang="en-US" altLang="zh-CN" b="1" dirty="0">
                <a:solidFill>
                  <a:srgbClr val="C00000"/>
                </a:solidFill>
              </a:rPr>
              <a:t>Create trigger &lt;</a:t>
            </a:r>
            <a:r>
              <a:rPr lang="zh-CN" altLang="en-US" b="1" dirty="0">
                <a:solidFill>
                  <a:srgbClr val="C00000"/>
                </a:solidFill>
              </a:rPr>
              <a:t>触发器名&gt; </a:t>
            </a:r>
            <a:r>
              <a:rPr lang="en-US" altLang="zh-CN" b="1" dirty="0">
                <a:solidFill>
                  <a:srgbClr val="C00000"/>
                </a:solidFill>
              </a:rPr>
              <a:t>on &lt;</a:t>
            </a:r>
            <a:r>
              <a:rPr lang="zh-CN" altLang="en-US" b="1" dirty="0">
                <a:solidFill>
                  <a:srgbClr val="C00000"/>
                </a:solidFill>
              </a:rPr>
              <a:t>表名&gt;</a:t>
            </a:r>
          </a:p>
          <a:p>
            <a:pPr marL="109728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                </a:t>
            </a:r>
            <a:r>
              <a:rPr lang="en-US" altLang="zh-CN" b="1" dirty="0">
                <a:solidFill>
                  <a:srgbClr val="C00000"/>
                </a:solidFill>
              </a:rPr>
              <a:t>{FOR | AFTER | INSTEAD OF } { insert | delete | update }</a:t>
            </a:r>
          </a:p>
          <a:p>
            <a:pPr marL="109728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                  as  &lt;SQL</a:t>
            </a:r>
            <a:r>
              <a:rPr lang="zh-CN" altLang="en-US" b="1" dirty="0">
                <a:solidFill>
                  <a:srgbClr val="C00000"/>
                </a:solidFill>
              </a:rPr>
              <a:t>语句序列&gt;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b="1" dirty="0"/>
              <a:t>FOR | AFTER</a:t>
            </a:r>
            <a:r>
              <a:rPr lang="zh-CN" altLang="en-US" b="1" dirty="0"/>
              <a:t>：</a:t>
            </a:r>
            <a:r>
              <a:rPr lang="en-US" altLang="zh-CN" b="1" dirty="0"/>
              <a:t>DML</a:t>
            </a:r>
            <a:r>
              <a:rPr lang="zh-CN" altLang="en-US" b="1" dirty="0"/>
              <a:t>语句涉及的所有操作都成功执行后，才执行触发器动作。若仅指定 </a:t>
            </a:r>
            <a:r>
              <a:rPr lang="en-US" altLang="zh-CN" b="1" dirty="0"/>
              <a:t>FOR </a:t>
            </a:r>
            <a:r>
              <a:rPr lang="zh-CN" altLang="en-US" b="1" dirty="0"/>
              <a:t>关键字，</a:t>
            </a:r>
            <a:r>
              <a:rPr lang="en-US" altLang="zh-CN" b="1" dirty="0"/>
              <a:t>AFTER </a:t>
            </a:r>
            <a:r>
              <a:rPr lang="zh-CN" altLang="en-US" b="1" dirty="0"/>
              <a:t>为默认值。</a:t>
            </a:r>
            <a:endParaRPr lang="en-US" altLang="zh-CN" b="1" dirty="0"/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altLang="zh-CN" b="1" dirty="0"/>
              <a:t>INSTEAD OF</a:t>
            </a:r>
            <a:r>
              <a:rPr lang="zh-CN" altLang="en-US" b="1" dirty="0"/>
              <a:t>：执行触发器动作，而不是触发 </a:t>
            </a:r>
            <a:r>
              <a:rPr lang="en-US" altLang="zh-CN" b="1" dirty="0"/>
              <a:t>SQL </a:t>
            </a:r>
            <a:r>
              <a:rPr lang="zh-CN" altLang="en-US" b="1" dirty="0"/>
              <a:t>语句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二、</a:t>
            </a:r>
            <a:r>
              <a:rPr lang="en-US" altLang="zh-CN" sz="3200" dirty="0"/>
              <a:t>SQL Server</a:t>
            </a:r>
            <a:r>
              <a:rPr lang="zh-CN" altLang="en-US" sz="3200" dirty="0"/>
              <a:t>的触发器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886854-C751-44FD-BD12-78948F164CDA}"/>
              </a:ext>
            </a:extLst>
          </p:cNvPr>
          <p:cNvSpPr txBox="1"/>
          <p:nvPr/>
        </p:nvSpPr>
        <p:spPr>
          <a:xfrm>
            <a:off x="-540568" y="22768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4CC0F0-DD16-47CA-91B0-41655CAD5884}"/>
              </a:ext>
            </a:extLst>
          </p:cNvPr>
          <p:cNvSpPr txBox="1"/>
          <p:nvPr/>
        </p:nvSpPr>
        <p:spPr>
          <a:xfrm>
            <a:off x="6804248" y="836712"/>
            <a:ext cx="195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SQL server</a:t>
            </a:r>
            <a:r>
              <a:rPr lang="zh-CN" altLang="en-US" dirty="0"/>
              <a:t>的</a:t>
            </a:r>
            <a:r>
              <a:rPr lang="en-US" altLang="zh-CN" dirty="0" err="1"/>
              <a:t>dml</a:t>
            </a:r>
            <a:r>
              <a:rPr lang="zh-CN" altLang="en-US" dirty="0"/>
              <a:t>触发器没有</a:t>
            </a:r>
            <a:r>
              <a:rPr lang="en-US" altLang="zh-CN" dirty="0"/>
              <a:t>before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22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121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785100" cy="4968552"/>
          </a:xfrm>
        </p:spPr>
        <p:txBody>
          <a:bodyPr>
            <a:normAutofit/>
          </a:bodyPr>
          <a:lstStyle/>
          <a:p>
            <a:pPr marL="263525" indent="-263525" eaLnBrk="1" hangingPunct="1">
              <a:lnSpc>
                <a:spcPts val="3500"/>
              </a:lnSpc>
              <a:spcBef>
                <a:spcPts val="900"/>
              </a:spcBef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</a:rPr>
              <a:t>、</a:t>
            </a:r>
            <a:r>
              <a:rPr lang="en-US" altLang="zh-CN" sz="2400" b="1" dirty="0">
                <a:solidFill>
                  <a:srgbClr val="000099"/>
                </a:solidFill>
              </a:rPr>
              <a:t>DML</a:t>
            </a:r>
            <a:r>
              <a:rPr lang="zh-CN" altLang="en-US" sz="2400" b="1" dirty="0">
                <a:solidFill>
                  <a:srgbClr val="000099"/>
                </a:solidFill>
              </a:rPr>
              <a:t>触发器的常用信息</a:t>
            </a:r>
          </a:p>
          <a:p>
            <a:pPr marL="263525" indent="-263525" eaLnBrk="1" hangingPunct="1">
              <a:lnSpc>
                <a:spcPts val="3500"/>
              </a:lnSpc>
              <a:spcBef>
                <a:spcPts val="900"/>
              </a:spcBef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</a:rPr>
              <a:t>（</a:t>
            </a:r>
            <a:r>
              <a:rPr lang="en-US" altLang="zh-CN" sz="2200" b="1" dirty="0">
                <a:solidFill>
                  <a:srgbClr val="C00000"/>
                </a:solidFill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</a:rPr>
              <a:t>）行计数全局变量</a:t>
            </a:r>
            <a:r>
              <a:rPr lang="en-US" altLang="zh-CN" sz="2200" b="1" dirty="0">
                <a:solidFill>
                  <a:srgbClr val="C00000"/>
                </a:solidFill>
              </a:rPr>
              <a:t>@@</a:t>
            </a:r>
            <a:r>
              <a:rPr lang="en-US" altLang="zh-CN" sz="2200" b="1" dirty="0" err="1">
                <a:solidFill>
                  <a:srgbClr val="C00000"/>
                </a:solidFill>
              </a:rPr>
              <a:t>rowcount</a:t>
            </a:r>
            <a:r>
              <a:rPr lang="zh-CN" altLang="en-US" sz="2200" b="1" dirty="0"/>
              <a:t>：最近一次操作影响的行数</a:t>
            </a:r>
          </a:p>
          <a:p>
            <a:pPr marL="263525" indent="-263525" eaLnBrk="1" hangingPunct="1">
              <a:lnSpc>
                <a:spcPts val="3500"/>
              </a:lnSpc>
              <a:spcBef>
                <a:spcPts val="900"/>
              </a:spcBef>
              <a:buFontTx/>
              <a:buNone/>
            </a:pPr>
            <a:r>
              <a:rPr lang="zh-CN" altLang="en-US" sz="2200" b="1" dirty="0">
                <a:solidFill>
                  <a:srgbClr val="C00000"/>
                </a:solidFill>
              </a:rPr>
              <a:t>（</a:t>
            </a:r>
            <a:r>
              <a:rPr lang="en-US" altLang="zh-CN" sz="2200" b="1" dirty="0">
                <a:solidFill>
                  <a:srgbClr val="C00000"/>
                </a:solidFill>
              </a:rPr>
              <a:t>2</a:t>
            </a:r>
            <a:r>
              <a:rPr lang="zh-CN" altLang="en-US" sz="2200" b="1" dirty="0">
                <a:solidFill>
                  <a:srgbClr val="C00000"/>
                </a:solidFill>
              </a:rPr>
              <a:t>）</a:t>
            </a:r>
            <a:r>
              <a:rPr lang="en-US" altLang="zh-CN" sz="2200" b="1" dirty="0">
                <a:solidFill>
                  <a:srgbClr val="C00000"/>
                </a:solidFill>
              </a:rPr>
              <a:t>Deleted</a:t>
            </a:r>
            <a:r>
              <a:rPr lang="zh-CN" altLang="en-US" sz="2200" b="1" dirty="0">
                <a:solidFill>
                  <a:srgbClr val="C00000"/>
                </a:solidFill>
              </a:rPr>
              <a:t>和</a:t>
            </a:r>
            <a:r>
              <a:rPr lang="en-US" altLang="zh-CN" sz="2200" b="1" dirty="0">
                <a:solidFill>
                  <a:srgbClr val="C00000"/>
                </a:solidFill>
              </a:rPr>
              <a:t>Inserted</a:t>
            </a:r>
            <a:r>
              <a:rPr lang="zh-CN" altLang="en-US" sz="2200" b="1" dirty="0"/>
              <a:t>：驻留内存的临时表，只用于触发器，</a:t>
            </a:r>
            <a:r>
              <a:rPr lang="zh-CN" altLang="en-US" sz="2200" b="1" dirty="0">
                <a:solidFill>
                  <a:srgbClr val="FF0000"/>
                </a:solidFill>
              </a:rPr>
              <a:t>只读。</a:t>
            </a:r>
          </a:p>
          <a:p>
            <a:pPr marL="533400" indent="-258763">
              <a:lnSpc>
                <a:spcPts val="3500"/>
              </a:lnSpc>
              <a:spcBef>
                <a:spcPts val="900"/>
              </a:spcBef>
            </a:pPr>
            <a:r>
              <a:rPr lang="en-US" altLang="zh-CN" sz="2200" b="1" dirty="0"/>
              <a:t>Deleted </a:t>
            </a:r>
            <a:r>
              <a:rPr lang="zh-CN" altLang="en-US" sz="2200" b="1" dirty="0"/>
              <a:t>：执行 </a:t>
            </a:r>
            <a:r>
              <a:rPr lang="en-US" altLang="zh-CN" sz="2200" b="1" dirty="0"/>
              <a:t>DELETE </a:t>
            </a:r>
            <a:r>
              <a:rPr lang="zh-CN" altLang="en-US" sz="2200" b="1" dirty="0"/>
              <a:t>或 </a:t>
            </a:r>
            <a:r>
              <a:rPr lang="en-US" altLang="zh-CN" sz="2200" b="1" dirty="0"/>
              <a:t>UPDATE </a:t>
            </a:r>
            <a:r>
              <a:rPr lang="zh-CN" altLang="en-US" sz="2200" b="1" dirty="0"/>
              <a:t>语句时，符合条件的行被从当前表中删除，并传输到 </a:t>
            </a:r>
            <a:r>
              <a:rPr lang="en-US" altLang="zh-CN" sz="2200" b="1" dirty="0"/>
              <a:t>deleted </a:t>
            </a:r>
            <a:r>
              <a:rPr lang="zh-CN" altLang="en-US" sz="2200" b="1" dirty="0"/>
              <a:t>表中。</a:t>
            </a:r>
          </a:p>
          <a:p>
            <a:pPr marL="533400" indent="-258763">
              <a:lnSpc>
                <a:spcPts val="3500"/>
              </a:lnSpc>
              <a:spcBef>
                <a:spcPts val="900"/>
              </a:spcBef>
            </a:pPr>
            <a:r>
              <a:rPr lang="en-US" altLang="zh-CN" sz="2200" b="1" dirty="0"/>
              <a:t>Inserted </a:t>
            </a:r>
            <a:r>
              <a:rPr lang="zh-CN" altLang="en-US" sz="2200" b="1" dirty="0"/>
              <a:t>：在一个插入或更新事务处理中，新建行被同时添加到 当前表和</a:t>
            </a:r>
            <a:r>
              <a:rPr lang="en-US" altLang="zh-CN" sz="2200" b="1" dirty="0"/>
              <a:t>inserted </a:t>
            </a:r>
            <a:r>
              <a:rPr lang="zh-CN" altLang="en-US" sz="2200" b="1" dirty="0"/>
              <a:t>表中。</a:t>
            </a:r>
          </a:p>
          <a:p>
            <a:pPr marL="533400" indent="-258763">
              <a:lnSpc>
                <a:spcPts val="3500"/>
              </a:lnSpc>
              <a:spcBef>
                <a:spcPts val="900"/>
              </a:spcBef>
            </a:pPr>
            <a:r>
              <a:rPr lang="zh-CN" altLang="en-US" sz="2200" b="1" dirty="0"/>
              <a:t>更新事务类似于在删除之后执行插入；首先旧行被复制到 </a:t>
            </a:r>
            <a:r>
              <a:rPr lang="en-US" altLang="zh-CN" sz="2200" b="1" dirty="0"/>
              <a:t>deleted </a:t>
            </a:r>
            <a:r>
              <a:rPr lang="zh-CN" altLang="en-US" sz="2200" b="1" dirty="0"/>
              <a:t>表中，然后新行被复制到触发器表和 </a:t>
            </a:r>
            <a:r>
              <a:rPr lang="en-US" altLang="zh-CN" sz="2200" b="1" dirty="0"/>
              <a:t>inserted </a:t>
            </a:r>
            <a:r>
              <a:rPr lang="zh-CN" altLang="en-US" sz="2200" b="1" dirty="0"/>
              <a:t>表中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二、</a:t>
            </a:r>
            <a:r>
              <a:rPr lang="en-US" altLang="zh-CN" sz="3200" dirty="0"/>
              <a:t>SQL Server</a:t>
            </a:r>
            <a:r>
              <a:rPr lang="zh-CN" altLang="en-US" sz="3200" dirty="0"/>
              <a:t>的触发器 </a:t>
            </a:r>
          </a:p>
        </p:txBody>
      </p:sp>
    </p:spTree>
    <p:extLst>
      <p:ext uri="{BB962C8B-B14F-4D97-AF65-F5344CB8AC3E}">
        <p14:creationId xmlns:p14="http://schemas.microsoft.com/office/powerpoint/2010/main" val="336470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395287" y="1340768"/>
            <a:ext cx="8353177" cy="5256882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一、变量与变量赋值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pPr marL="109728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</a:rPr>
              <a:t>、用户变量的声明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200" b="1" dirty="0"/>
              <a:t>Declare &lt;</a:t>
            </a:r>
            <a:r>
              <a:rPr lang="zh-CN" altLang="en-US" sz="2200" b="1" dirty="0"/>
              <a:t>变量名</a:t>
            </a:r>
            <a:r>
              <a:rPr lang="en-US" altLang="zh-CN" sz="2200" b="1" dirty="0"/>
              <a:t>&gt; &lt;</a:t>
            </a:r>
            <a:r>
              <a:rPr lang="zh-CN" altLang="en-US" sz="2200" b="1" dirty="0"/>
              <a:t>数据类型</a:t>
            </a:r>
            <a:r>
              <a:rPr lang="en-US" altLang="zh-CN" sz="2200" b="1" dirty="0"/>
              <a:t>&gt; [, …]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200" b="1" dirty="0"/>
              <a:t>Declare  @</a:t>
            </a:r>
            <a:r>
              <a:rPr lang="en-US" altLang="zh-CN" sz="2200" b="1" dirty="0" err="1"/>
              <a:t>v_sno</a:t>
            </a:r>
            <a:r>
              <a:rPr lang="en-US" altLang="zh-CN" sz="2200" b="1" dirty="0"/>
              <a:t>  char(8),  @</a:t>
            </a:r>
            <a:r>
              <a:rPr lang="en-US" altLang="zh-CN" sz="2200" b="1" dirty="0" err="1"/>
              <a:t>v_cno</a:t>
            </a:r>
            <a:r>
              <a:rPr lang="en-US" altLang="zh-CN" sz="2200" b="1" dirty="0"/>
              <a:t> char(10)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200" b="1" dirty="0"/>
              <a:t>Declare  @</a:t>
            </a:r>
            <a:r>
              <a:rPr lang="en-US" altLang="zh-CN" sz="2200" b="1" dirty="0" err="1"/>
              <a:t>v_grade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tinyint</a:t>
            </a:r>
            <a:endParaRPr lang="en-US" altLang="zh-CN" sz="2200" b="1" dirty="0"/>
          </a:p>
          <a:p>
            <a:pPr marL="109728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、赋值语句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200" b="1" dirty="0"/>
              <a:t>select  @</a:t>
            </a:r>
            <a:r>
              <a:rPr lang="en-US" altLang="zh-CN" sz="2200" b="1" dirty="0" err="1"/>
              <a:t>v_sno</a:t>
            </a:r>
            <a:r>
              <a:rPr lang="en-US" altLang="zh-CN" sz="2200" b="1" dirty="0"/>
              <a:t> = ‘101’,  @</a:t>
            </a:r>
            <a:r>
              <a:rPr lang="en-US" altLang="zh-CN" sz="2200" b="1" dirty="0" err="1"/>
              <a:t>v_no</a:t>
            </a:r>
            <a:r>
              <a:rPr lang="en-US" altLang="zh-CN" sz="2200" b="1" dirty="0"/>
              <a:t> = ‘A’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200" b="1" dirty="0"/>
              <a:t>set @</a:t>
            </a:r>
            <a:r>
              <a:rPr lang="en-US" altLang="zh-CN" sz="2200" b="1" dirty="0" err="1"/>
              <a:t>v_sno</a:t>
            </a:r>
            <a:r>
              <a:rPr lang="en-US" altLang="zh-CN" sz="2200" b="1" dirty="0"/>
              <a:t> = ‘101’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7" y="547911"/>
            <a:ext cx="7620000" cy="50482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200" dirty="0"/>
              <a:t>5.1 </a:t>
            </a:r>
            <a:r>
              <a:rPr lang="zh-CN" altLang="en-US" sz="3200" dirty="0"/>
              <a:t>过程化</a:t>
            </a:r>
            <a:r>
              <a:rPr lang="en-US" altLang="zh-CN" sz="3200" dirty="0"/>
              <a:t>SQL</a:t>
            </a:r>
            <a:r>
              <a:rPr lang="zh-CN" altLang="en-US" sz="3200" dirty="0"/>
              <a:t>（以</a:t>
            </a:r>
            <a:r>
              <a:rPr lang="en-US" altLang="zh-CN" sz="3200" dirty="0"/>
              <a:t>T</a:t>
            </a:r>
            <a:r>
              <a:rPr lang="zh-CN" altLang="en-US" sz="3200" dirty="0"/>
              <a:t>－</a:t>
            </a:r>
            <a:r>
              <a:rPr lang="en-US" altLang="zh-CN" sz="3200" dirty="0"/>
              <a:t>SQL</a:t>
            </a:r>
            <a:r>
              <a:rPr lang="zh-CN" altLang="en-US" sz="3200" dirty="0"/>
              <a:t>为例）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527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404664"/>
            <a:ext cx="8460556" cy="5832648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4</a:t>
            </a:r>
            <a:r>
              <a:rPr lang="zh-CN" altLang="en-US" sz="2400" b="1" dirty="0">
                <a:solidFill>
                  <a:srgbClr val="000099"/>
                </a:solidFill>
              </a:rPr>
              <a:t>、</a:t>
            </a:r>
            <a:r>
              <a:rPr lang="en-US" altLang="zh-CN" sz="2400" b="1" dirty="0">
                <a:solidFill>
                  <a:srgbClr val="000099"/>
                </a:solidFill>
              </a:rPr>
              <a:t>DML</a:t>
            </a:r>
            <a:r>
              <a:rPr lang="zh-CN" altLang="en-US" sz="2400" b="1" dirty="0">
                <a:solidFill>
                  <a:srgbClr val="000099"/>
                </a:solidFill>
              </a:rPr>
              <a:t>触发器应用示例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：级联数据删除</a:t>
            </a:r>
          </a:p>
          <a:p>
            <a:pPr marL="365125" indent="-365125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/>
              <a:t>Create trigger Td_student1 on student  for delete </a:t>
            </a:r>
          </a:p>
          <a:p>
            <a:pPr marL="365125" indent="-365125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/>
              <a:t>as</a:t>
            </a:r>
          </a:p>
          <a:p>
            <a:pPr marL="365125" indent="-365125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/>
              <a:t>Begin</a:t>
            </a:r>
          </a:p>
          <a:p>
            <a:pPr marL="365125" indent="-365125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/>
              <a:t>    if @@</a:t>
            </a:r>
            <a:r>
              <a:rPr lang="en-US" altLang="zh-CN" sz="2400" b="1" dirty="0" err="1"/>
              <a:t>rowcount</a:t>
            </a:r>
            <a:r>
              <a:rPr lang="en-US" altLang="zh-CN" sz="2400" b="1" dirty="0"/>
              <a:t> = 0</a:t>
            </a:r>
          </a:p>
          <a:p>
            <a:pPr marL="365125" indent="-365125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/>
              <a:t>        return</a:t>
            </a:r>
          </a:p>
          <a:p>
            <a:pPr marL="365125" indent="-365125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/>
              <a:t>    delete from </a:t>
            </a:r>
            <a:r>
              <a:rPr lang="en-US" altLang="zh-CN" sz="2400" b="1" dirty="0" err="1"/>
              <a:t>sc</a:t>
            </a:r>
            <a:r>
              <a:rPr lang="en-US" altLang="zh-CN" sz="2400" b="1" dirty="0"/>
              <a:t> where </a:t>
            </a:r>
            <a:r>
              <a:rPr lang="en-US" altLang="zh-CN" sz="2400" b="1" dirty="0" err="1"/>
              <a:t>sno</a:t>
            </a:r>
            <a:r>
              <a:rPr lang="en-US" altLang="zh-CN" sz="2400" b="1" dirty="0"/>
              <a:t> in </a:t>
            </a:r>
          </a:p>
          <a:p>
            <a:pPr marL="365125" indent="-365125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/>
              <a:t>              (select </a:t>
            </a:r>
            <a:r>
              <a:rPr lang="en-US" altLang="zh-CN" sz="2400" b="1" dirty="0" err="1"/>
              <a:t>sno</a:t>
            </a:r>
            <a:r>
              <a:rPr lang="en-US" altLang="zh-CN" sz="2400" b="1" dirty="0"/>
              <a:t> from deleted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marL="365125" indent="-365125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/>
              <a:t>    return		</a:t>
            </a:r>
          </a:p>
          <a:p>
            <a:pPr marL="365125" indent="-365125">
              <a:lnSpc>
                <a:spcPct val="130000"/>
              </a:lnSpc>
              <a:spcBef>
                <a:spcPts val="0"/>
              </a:spcBef>
            </a:pPr>
            <a:r>
              <a:rPr lang="en-US" altLang="zh-CN" sz="2400" b="1" dirty="0"/>
              <a:t>end</a:t>
            </a:r>
          </a:p>
          <a:p>
            <a:pPr marL="609600" indent="-609600" eaLnBrk="1" hangingPunct="1">
              <a:lnSpc>
                <a:spcPct val="130000"/>
              </a:lnSpc>
              <a:buFontTx/>
              <a:buNone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559922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332656"/>
            <a:ext cx="8460556" cy="5616624"/>
          </a:xfrm>
        </p:spPr>
        <p:txBody>
          <a:bodyPr>
            <a:noAutofit/>
          </a:bodyPr>
          <a:lstStyle/>
          <a:p>
            <a:pPr marL="609600" indent="-609600">
              <a:lnSpc>
                <a:spcPts val="3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：级联数据更新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b="1" dirty="0"/>
              <a:t>Create trigger Td_student2 on student  for delete 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b="1" dirty="0"/>
              <a:t>as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b="1" dirty="0"/>
              <a:t>Begin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b="1" dirty="0"/>
              <a:t>    if @@</a:t>
            </a:r>
            <a:r>
              <a:rPr lang="en-US" altLang="zh-CN" b="1" dirty="0" err="1"/>
              <a:t>rowcount</a:t>
            </a:r>
            <a:r>
              <a:rPr lang="en-US" altLang="zh-CN" b="1" dirty="0"/>
              <a:t> = 0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b="1" dirty="0"/>
              <a:t>        return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b="1" dirty="0"/>
              <a:t>    insert into </a:t>
            </a:r>
            <a:r>
              <a:rPr lang="en-US" altLang="zh-CN" b="1" dirty="0" err="1"/>
              <a:t>stu_graduate</a:t>
            </a:r>
            <a:r>
              <a:rPr lang="en-US" altLang="zh-CN" b="1" dirty="0"/>
              <a:t> 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b="1" dirty="0"/>
              <a:t>      select </a:t>
            </a:r>
            <a:r>
              <a:rPr lang="en-US" altLang="zh-CN" b="1" dirty="0" err="1"/>
              <a:t>sdept</a:t>
            </a:r>
            <a:r>
              <a:rPr lang="en-US" altLang="zh-CN" b="1" dirty="0"/>
              <a:t>, cast(</a:t>
            </a:r>
            <a:r>
              <a:rPr lang="en-US" altLang="zh-CN" b="1" dirty="0" err="1"/>
              <a:t>datepart</a:t>
            </a:r>
            <a:r>
              <a:rPr lang="en-US" altLang="zh-CN" b="1" dirty="0"/>
              <a:t>(</a:t>
            </a:r>
            <a:r>
              <a:rPr lang="en-US" altLang="zh-CN" b="1" dirty="0" err="1"/>
              <a:t>yy,getdate</a:t>
            </a:r>
            <a:r>
              <a:rPr lang="en-US" altLang="zh-CN" b="1" dirty="0"/>
              <a:t>()) as </a:t>
            </a:r>
            <a:r>
              <a:rPr lang="en-US" altLang="zh-CN" b="1" dirty="0" err="1"/>
              <a:t>int</a:t>
            </a:r>
            <a:r>
              <a:rPr lang="en-US" altLang="zh-CN" b="1" dirty="0"/>
              <a:t>), count(*) 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b="1" dirty="0"/>
              <a:t>        from deleted group by </a:t>
            </a:r>
            <a:r>
              <a:rPr lang="en-US" altLang="zh-CN" b="1" dirty="0" err="1"/>
              <a:t>sdept</a:t>
            </a:r>
            <a:endParaRPr lang="en-US" altLang="zh-CN" b="1" dirty="0"/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b="1" dirty="0"/>
              <a:t>    return		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b="1" dirty="0"/>
              <a:t>End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en-US" altLang="zh-C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8" y="5589240"/>
            <a:ext cx="326853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55776" y="4941168"/>
            <a:ext cx="655272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 from student where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('s004','s1114')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020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xfrm>
            <a:off x="35496" y="791790"/>
            <a:ext cx="9001000" cy="6165602"/>
          </a:xfrm>
        </p:spPr>
        <p:txBody>
          <a:bodyPr>
            <a:normAutofit/>
          </a:bodyPr>
          <a:lstStyle/>
          <a:p>
            <a:pPr marL="109728" indent="0">
              <a:lnSpc>
                <a:spcPct val="90000"/>
              </a:lnSpc>
              <a:buNone/>
            </a:pPr>
            <a:r>
              <a:rPr lang="en-US" altLang="zh-CN" b="1" dirty="0"/>
              <a:t>Create trigger </a:t>
            </a:r>
            <a:r>
              <a:rPr lang="en-US" altLang="zh-CN" b="1" dirty="0" err="1"/>
              <a:t>Tiu_sc</a:t>
            </a:r>
            <a:r>
              <a:rPr lang="en-US" altLang="zh-CN" b="1" dirty="0"/>
              <a:t> on </a:t>
            </a:r>
            <a:r>
              <a:rPr lang="en-US" altLang="zh-CN" b="1" dirty="0" err="1"/>
              <a:t>sc</a:t>
            </a:r>
            <a:r>
              <a:rPr lang="en-US" altLang="zh-CN" b="1" dirty="0"/>
              <a:t> for Insert, update as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b="1" dirty="0"/>
              <a:t>Begin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If exists (Select * from inserted where not exists 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        ( Select * from student where </a:t>
            </a:r>
            <a:r>
              <a:rPr lang="en-US" altLang="zh-CN" b="1" dirty="0" err="1">
                <a:solidFill>
                  <a:srgbClr val="000099"/>
                </a:solidFill>
              </a:rPr>
              <a:t>sno</a:t>
            </a:r>
            <a:r>
              <a:rPr lang="en-US" altLang="zh-CN" b="1" dirty="0">
                <a:solidFill>
                  <a:srgbClr val="000099"/>
                </a:solidFill>
              </a:rPr>
              <a:t>=</a:t>
            </a:r>
            <a:r>
              <a:rPr lang="en-US" altLang="zh-CN" b="1" dirty="0" err="1">
                <a:solidFill>
                  <a:srgbClr val="000099"/>
                </a:solidFill>
              </a:rPr>
              <a:t>inserted.sno</a:t>
            </a:r>
            <a:r>
              <a:rPr lang="en-US" altLang="zh-CN" b="1" dirty="0">
                <a:solidFill>
                  <a:srgbClr val="000099"/>
                </a:solidFill>
              </a:rPr>
              <a:t> ) )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altLang="zh-CN" b="1" dirty="0"/>
              <a:t>Begin 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altLang="zh-CN" b="1" dirty="0"/>
              <a:t>      </a:t>
            </a:r>
            <a:r>
              <a:rPr lang="en-US" altLang="zh-CN" b="1" dirty="0" err="1"/>
              <a:t>raiseror</a:t>
            </a:r>
            <a:r>
              <a:rPr lang="en-US" altLang="zh-CN" b="1" dirty="0"/>
              <a:t> (‘Attempt to insert invalid </a:t>
            </a:r>
            <a:r>
              <a:rPr lang="en-US" altLang="zh-CN" b="1" dirty="0" err="1"/>
              <a:t>sno</a:t>
            </a:r>
            <a:r>
              <a:rPr lang="en-US" altLang="zh-CN" b="1" dirty="0"/>
              <a:t> into </a:t>
            </a:r>
            <a:r>
              <a:rPr lang="en-US" altLang="zh-CN" b="1" dirty="0" err="1"/>
              <a:t>sc</a:t>
            </a:r>
            <a:r>
              <a:rPr lang="en-US" altLang="zh-CN" b="1" dirty="0"/>
              <a:t>’, 16,1)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altLang="zh-CN" b="1" dirty="0"/>
              <a:t>      rollback transaction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altLang="zh-CN" b="1" dirty="0"/>
              <a:t>      return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altLang="zh-CN" b="1" dirty="0"/>
              <a:t>End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if exists (Select * from inserted where not exists 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          (Select * from course where </a:t>
            </a:r>
            <a:r>
              <a:rPr lang="en-US" altLang="zh-CN" b="1" dirty="0" err="1">
                <a:solidFill>
                  <a:srgbClr val="000099"/>
                </a:solidFill>
              </a:rPr>
              <a:t>cno</a:t>
            </a:r>
            <a:r>
              <a:rPr lang="en-US" altLang="zh-CN" b="1" dirty="0">
                <a:solidFill>
                  <a:srgbClr val="000099"/>
                </a:solidFill>
              </a:rPr>
              <a:t>=</a:t>
            </a:r>
            <a:r>
              <a:rPr lang="en-US" altLang="zh-CN" b="1" dirty="0" err="1">
                <a:solidFill>
                  <a:srgbClr val="000099"/>
                </a:solidFill>
              </a:rPr>
              <a:t>inserted.cno</a:t>
            </a:r>
            <a:r>
              <a:rPr lang="en-US" altLang="zh-CN" b="1" dirty="0">
                <a:solidFill>
                  <a:srgbClr val="000099"/>
                </a:solidFill>
              </a:rPr>
              <a:t>))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altLang="zh-CN" b="1" dirty="0"/>
              <a:t>Begin 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altLang="zh-CN" b="1" dirty="0"/>
              <a:t>      </a:t>
            </a:r>
            <a:r>
              <a:rPr lang="en-US" altLang="zh-CN" b="1" dirty="0" err="1"/>
              <a:t>raiseror</a:t>
            </a:r>
            <a:r>
              <a:rPr lang="en-US" altLang="zh-CN" b="1" dirty="0"/>
              <a:t>  (‘Attempt to insert invalid </a:t>
            </a:r>
            <a:r>
              <a:rPr lang="en-US" altLang="zh-CN" b="1" dirty="0" err="1"/>
              <a:t>cno</a:t>
            </a:r>
            <a:r>
              <a:rPr lang="en-US" altLang="zh-CN" b="1" dirty="0"/>
              <a:t> into sc.’ 16,1)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altLang="zh-CN" b="1" dirty="0"/>
              <a:t>      rollback transaction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altLang="zh-CN" b="1" dirty="0"/>
              <a:t>      return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altLang="zh-CN" b="1" dirty="0"/>
              <a:t>End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altLang="zh-CN" b="1" dirty="0"/>
              <a:t>end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79512" y="238597"/>
            <a:ext cx="4464496" cy="454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ts val="3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：参照完整性监测检测</a:t>
            </a:r>
          </a:p>
        </p:txBody>
      </p:sp>
    </p:spTree>
    <p:extLst>
      <p:ext uri="{BB962C8B-B14F-4D97-AF65-F5344CB8AC3E}">
        <p14:creationId xmlns:p14="http://schemas.microsoft.com/office/powerpoint/2010/main" val="999370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188640"/>
            <a:ext cx="8736012" cy="561662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If  not exists (Select * from student, inserted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                            where student. </a:t>
            </a:r>
            <a:r>
              <a:rPr lang="en-US" altLang="zh-CN" sz="2000" b="1" dirty="0" err="1">
                <a:solidFill>
                  <a:srgbClr val="FF0000"/>
                </a:solidFill>
              </a:rPr>
              <a:t>sno</a:t>
            </a:r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en-US" altLang="zh-CN" sz="2000" b="1" dirty="0" err="1">
                <a:solidFill>
                  <a:srgbClr val="FF0000"/>
                </a:solidFill>
              </a:rPr>
              <a:t>inserted.sno</a:t>
            </a:r>
            <a:r>
              <a:rPr lang="en-US" altLang="zh-CN" sz="2000" b="1" dirty="0">
                <a:solidFill>
                  <a:srgbClr val="FF0000"/>
                </a:solidFill>
              </a:rPr>
              <a:t>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Begin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 err="1"/>
              <a:t>raiseror</a:t>
            </a:r>
            <a:r>
              <a:rPr lang="en-US" altLang="zh-CN" sz="2000" b="1" dirty="0"/>
              <a:t> (‘Attempt to insert invalid </a:t>
            </a:r>
            <a:r>
              <a:rPr lang="en-US" altLang="zh-CN" sz="2000" b="1" dirty="0" err="1"/>
              <a:t>sno</a:t>
            </a:r>
            <a:r>
              <a:rPr lang="en-US" altLang="zh-CN" sz="2000" b="1" dirty="0"/>
              <a:t> into </a:t>
            </a:r>
            <a:r>
              <a:rPr lang="en-US" altLang="zh-CN" sz="2000" b="1" dirty="0" err="1"/>
              <a:t>sc</a:t>
            </a:r>
            <a:r>
              <a:rPr lang="en-US" altLang="zh-CN" sz="2000" b="1" dirty="0"/>
              <a:t>’, 16, 1)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rollback transaction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  return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End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If exists (Select * from inserted where not exists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                         (Select * from student where </a:t>
            </a:r>
            <a:r>
              <a:rPr lang="en-US" altLang="zh-CN" sz="2000" b="1" dirty="0" err="1">
                <a:solidFill>
                  <a:srgbClr val="000099"/>
                </a:solidFill>
              </a:rPr>
              <a:t>sno</a:t>
            </a:r>
            <a:r>
              <a:rPr lang="en-US" altLang="zh-CN" sz="2000" b="1" dirty="0">
                <a:solidFill>
                  <a:srgbClr val="000099"/>
                </a:solidFill>
              </a:rPr>
              <a:t>=</a:t>
            </a:r>
            <a:r>
              <a:rPr lang="en-US" altLang="zh-CN" sz="2000" b="1" dirty="0" err="1">
                <a:solidFill>
                  <a:srgbClr val="000099"/>
                </a:solidFill>
              </a:rPr>
              <a:t>inserted.sno</a:t>
            </a:r>
            <a:r>
              <a:rPr lang="en-US" altLang="zh-CN" sz="2000" b="1" dirty="0">
                <a:solidFill>
                  <a:srgbClr val="000099"/>
                </a:solidFill>
              </a:rPr>
              <a:t>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Begin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 err="1"/>
              <a:t>raiseror</a:t>
            </a:r>
            <a:r>
              <a:rPr lang="en-US" altLang="zh-CN" sz="2000" b="1" dirty="0"/>
              <a:t> (‘Attempt to insert invalid </a:t>
            </a:r>
            <a:r>
              <a:rPr lang="en-US" altLang="zh-CN" sz="2000" b="1" dirty="0" err="1"/>
              <a:t>sno</a:t>
            </a:r>
            <a:r>
              <a:rPr lang="en-US" altLang="zh-CN" sz="2000" b="1" dirty="0"/>
              <a:t> into </a:t>
            </a:r>
            <a:r>
              <a:rPr lang="en-US" altLang="zh-CN" sz="2000" b="1" dirty="0" err="1"/>
              <a:t>sc</a:t>
            </a:r>
            <a:r>
              <a:rPr lang="en-US" altLang="zh-CN" sz="2000" b="1" dirty="0"/>
              <a:t>’, 16,1)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rollback transaction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  return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End							(</a:t>
            </a:r>
            <a:r>
              <a:rPr lang="zh-CN" altLang="en-US" sz="2000" b="1" dirty="0"/>
              <a:t>有何不同和问题？</a:t>
            </a:r>
            <a:r>
              <a:rPr lang="en-US" altLang="zh-CN" sz="2000" b="1" dirty="0"/>
              <a:t>)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79512" y="2924944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98321B1-049E-4730-9E93-7CB69158CA8F}"/>
              </a:ext>
            </a:extLst>
          </p:cNvPr>
          <p:cNvSpPr txBox="1"/>
          <p:nvPr/>
        </p:nvSpPr>
        <p:spPr>
          <a:xfrm>
            <a:off x="4788024" y="198884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如果插入多行，有的可以，有的不行，那么这条逻辑有漏洞</a:t>
            </a:r>
          </a:p>
        </p:txBody>
      </p:sp>
    </p:spTree>
    <p:extLst>
      <p:ext uri="{BB962C8B-B14F-4D97-AF65-F5344CB8AC3E}">
        <p14:creationId xmlns:p14="http://schemas.microsoft.com/office/powerpoint/2010/main" val="3868594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xfrm>
            <a:off x="107504" y="188640"/>
            <a:ext cx="9073008" cy="6192837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：列更新触发器</a:t>
            </a:r>
            <a:endParaRPr lang="en-US" altLang="zh-CN" sz="2400" b="1" dirty="0"/>
          </a:p>
          <a:p>
            <a:pPr eaLnBrk="1" hangingPunct="1">
              <a:lnSpc>
                <a:spcPts val="3200"/>
              </a:lnSpc>
              <a:spcBef>
                <a:spcPts val="1200"/>
              </a:spcBef>
            </a:pPr>
            <a:r>
              <a:rPr lang="en-US" altLang="zh-CN" sz="2400" b="1" dirty="0"/>
              <a:t>create trigger </a:t>
            </a:r>
            <a:r>
              <a:rPr lang="en-US" altLang="zh-CN" sz="2400" b="1" dirty="0" err="1"/>
              <a:t>trgUpdateGrade</a:t>
            </a:r>
            <a:br>
              <a:rPr lang="en-US" altLang="zh-CN" sz="2400" b="1" dirty="0"/>
            </a:br>
            <a:r>
              <a:rPr lang="en-US" altLang="zh-CN" sz="2400" b="1" dirty="0"/>
              <a:t>on </a:t>
            </a:r>
            <a:r>
              <a:rPr lang="en-US" altLang="zh-CN" sz="2400" b="1" dirty="0" err="1"/>
              <a:t>sc</a:t>
            </a:r>
            <a:br>
              <a:rPr lang="en-US" altLang="zh-CN" sz="2400" b="1" dirty="0"/>
            </a:br>
            <a:r>
              <a:rPr lang="en-US" altLang="zh-CN" sz="2400" b="1" dirty="0"/>
              <a:t>for update</a:t>
            </a:r>
            <a:br>
              <a:rPr lang="en-US" altLang="zh-CN" sz="2400" b="1" dirty="0"/>
            </a:br>
            <a:r>
              <a:rPr lang="en-US" altLang="zh-CN" sz="2400" b="1" dirty="0"/>
              <a:t>as</a:t>
            </a:r>
            <a:br>
              <a:rPr lang="en-US" altLang="zh-CN" sz="2400" b="1" dirty="0"/>
            </a:br>
            <a:r>
              <a:rPr lang="en-US" altLang="zh-CN" sz="2400" b="1" dirty="0"/>
              <a:t>     if update(grade)</a:t>
            </a:r>
            <a:br>
              <a:rPr lang="en-US" altLang="zh-CN" sz="2400" b="1" dirty="0"/>
            </a:br>
            <a:r>
              <a:rPr lang="en-US" altLang="zh-CN" sz="2400" b="1" dirty="0"/>
              <a:t>     begin</a:t>
            </a:r>
            <a:br>
              <a:rPr lang="en-US" altLang="zh-CN" sz="2400" b="1" dirty="0"/>
            </a:br>
            <a:r>
              <a:rPr lang="en-US" altLang="zh-CN" sz="2400" b="1" dirty="0"/>
              <a:t>         print ‘grade can not be modified after commit'</a:t>
            </a:r>
            <a:br>
              <a:rPr lang="en-US" altLang="zh-CN" sz="2400" b="1" dirty="0"/>
            </a:br>
            <a:r>
              <a:rPr lang="en-US" altLang="zh-CN" sz="2400" b="1" dirty="0"/>
              <a:t>         rollback transaction</a:t>
            </a:r>
          </a:p>
          <a:p>
            <a:pPr eaLnBrk="1" hangingPunct="1">
              <a:lnSpc>
                <a:spcPts val="32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/>
              <a:t>        end</a:t>
            </a:r>
            <a:br>
              <a:rPr lang="en-US" altLang="zh-CN" sz="2400" b="1" dirty="0"/>
            </a:b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4211638" y="5241974"/>
            <a:ext cx="4860032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grade can not be modified after commit</a:t>
            </a:r>
          </a:p>
          <a:p>
            <a:r>
              <a:rPr lang="zh-CN" altLang="en-US" dirty="0"/>
              <a:t>消息</a:t>
            </a:r>
            <a:r>
              <a:rPr lang="en-US" altLang="zh-CN" dirty="0"/>
              <a:t>3609</a:t>
            </a:r>
            <a:r>
              <a:rPr lang="zh-CN" altLang="en-US" dirty="0"/>
              <a:t>，级别</a:t>
            </a:r>
            <a:r>
              <a:rPr lang="en-US" altLang="zh-CN" dirty="0"/>
              <a:t>16</a:t>
            </a:r>
            <a:r>
              <a:rPr lang="zh-CN" altLang="en-US" dirty="0"/>
              <a:t>，状态</a:t>
            </a:r>
            <a:r>
              <a:rPr lang="en-US" altLang="zh-CN" dirty="0"/>
              <a:t>1</a:t>
            </a:r>
            <a:r>
              <a:rPr lang="zh-CN" altLang="en-US" dirty="0"/>
              <a:t>，第</a:t>
            </a:r>
            <a:r>
              <a:rPr lang="en-US" altLang="zh-CN" dirty="0"/>
              <a:t>1 </a:t>
            </a:r>
            <a:r>
              <a:rPr lang="zh-CN" altLang="en-US" dirty="0"/>
              <a:t>行</a:t>
            </a:r>
          </a:p>
          <a:p>
            <a:r>
              <a:rPr lang="zh-CN" altLang="en-US" dirty="0"/>
              <a:t>事务在触发器中结束。批处理已中止。</a:t>
            </a:r>
          </a:p>
        </p:txBody>
      </p:sp>
      <p:sp>
        <p:nvSpPr>
          <p:cNvPr id="3" name="矩形 2"/>
          <p:cNvSpPr/>
          <p:nvPr/>
        </p:nvSpPr>
        <p:spPr>
          <a:xfrm>
            <a:off x="4211638" y="4437112"/>
            <a:ext cx="484972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set grade =90 where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='s001' and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'c8'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296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188640"/>
            <a:ext cx="8820150" cy="583264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：复杂完整性实现</a:t>
            </a:r>
            <a:endParaRPr lang="en-US" altLang="zh-CN" sz="2200" b="1" dirty="0"/>
          </a:p>
          <a:p>
            <a:r>
              <a:rPr lang="en-US" altLang="zh-CN" sz="2200" b="1" dirty="0"/>
              <a:t>create trigger </a:t>
            </a:r>
            <a:r>
              <a:rPr lang="en-US" altLang="zh-CN" sz="2200" b="1" dirty="0" err="1"/>
              <a:t>trg_teacher_sal</a:t>
            </a:r>
            <a:r>
              <a:rPr lang="en-US" altLang="zh-CN" sz="2200" b="1" dirty="0"/>
              <a:t>  on </a:t>
            </a:r>
            <a:r>
              <a:rPr lang="en-US" altLang="zh-CN" sz="2200" b="1" dirty="0" err="1"/>
              <a:t>teacher_sal</a:t>
            </a:r>
            <a:r>
              <a:rPr lang="en-US" altLang="zh-CN" sz="2200" b="1" dirty="0"/>
              <a:t>  </a:t>
            </a:r>
          </a:p>
          <a:p>
            <a:r>
              <a:rPr lang="en-US" altLang="zh-CN" sz="2200" b="1" dirty="0"/>
              <a:t>after update, insert</a:t>
            </a:r>
          </a:p>
          <a:p>
            <a:r>
              <a:rPr lang="en-US" altLang="zh-CN" sz="2200" b="1" dirty="0"/>
              <a:t>as</a:t>
            </a:r>
          </a:p>
          <a:p>
            <a:r>
              <a:rPr lang="en-US" altLang="zh-CN" sz="2200" b="1" dirty="0"/>
              <a:t>begin</a:t>
            </a:r>
          </a:p>
          <a:p>
            <a:r>
              <a:rPr lang="en-US" altLang="zh-CN" sz="2200" b="1" dirty="0"/>
              <a:t>      declare @</a:t>
            </a:r>
            <a:r>
              <a:rPr lang="en-US" altLang="zh-CN" sz="2200" b="1" dirty="0" err="1"/>
              <a:t>Avg_sal</a:t>
            </a:r>
            <a:r>
              <a:rPr lang="en-US" altLang="zh-CN" sz="2200" b="1" dirty="0"/>
              <a:t> money</a:t>
            </a:r>
          </a:p>
          <a:p>
            <a:r>
              <a:rPr lang="en-US" altLang="zh-CN" sz="2200" b="1" dirty="0"/>
              <a:t>      select @</a:t>
            </a:r>
            <a:r>
              <a:rPr lang="en-US" altLang="zh-CN" sz="2200" b="1" dirty="0" err="1"/>
              <a:t>avg_sal</a:t>
            </a:r>
            <a:r>
              <a:rPr lang="en-US" altLang="zh-CN" sz="2200" b="1" dirty="0"/>
              <a:t> = </a:t>
            </a:r>
            <a:r>
              <a:rPr lang="en-US" altLang="zh-CN" sz="2200" b="1" dirty="0" err="1"/>
              <a:t>avg</a:t>
            </a:r>
            <a:r>
              <a:rPr lang="en-US" altLang="zh-CN" sz="2200" b="1" dirty="0"/>
              <a:t>(</a:t>
            </a:r>
            <a:r>
              <a:rPr lang="en-US" altLang="zh-CN" sz="2200" b="1" dirty="0" err="1"/>
              <a:t>sal</a:t>
            </a:r>
            <a:r>
              <a:rPr lang="en-US" altLang="zh-CN" sz="2200" b="1" dirty="0"/>
              <a:t>) from </a:t>
            </a:r>
            <a:r>
              <a:rPr lang="en-US" altLang="zh-CN" sz="2200" b="1" dirty="0" err="1"/>
              <a:t>teacher_sal</a:t>
            </a:r>
            <a:endParaRPr lang="en-US" altLang="zh-CN" sz="2200" b="1" dirty="0"/>
          </a:p>
          <a:p>
            <a:r>
              <a:rPr lang="en-US" altLang="zh-CN" sz="2200" b="1" dirty="0"/>
              <a:t>      If exists (Select * from inserted </a:t>
            </a:r>
          </a:p>
          <a:p>
            <a:r>
              <a:rPr lang="en-US" altLang="zh-CN" sz="2200" b="1" dirty="0"/>
              <a:t>                                where </a:t>
            </a:r>
            <a:r>
              <a:rPr lang="en-US" altLang="zh-CN" sz="2200" b="1" dirty="0" err="1"/>
              <a:t>sal</a:t>
            </a:r>
            <a:r>
              <a:rPr lang="en-US" altLang="zh-CN" sz="2200" b="1" dirty="0"/>
              <a:t> &gt; (@</a:t>
            </a:r>
            <a:r>
              <a:rPr lang="en-US" altLang="zh-CN" sz="2200" b="1" dirty="0" err="1"/>
              <a:t>Avg_sal</a:t>
            </a:r>
            <a:r>
              <a:rPr lang="en-US" altLang="zh-CN" sz="2200" b="1" dirty="0"/>
              <a:t> * 4))</a:t>
            </a:r>
          </a:p>
          <a:p>
            <a:r>
              <a:rPr lang="en-US" altLang="zh-CN" sz="2200" b="1" dirty="0"/>
              <a:t>      Begin </a:t>
            </a:r>
          </a:p>
          <a:p>
            <a:r>
              <a:rPr lang="en-US" altLang="zh-CN" sz="2200" b="1" dirty="0"/>
              <a:t>           print 'too high salary'</a:t>
            </a:r>
          </a:p>
          <a:p>
            <a:r>
              <a:rPr lang="en-US" altLang="zh-CN" sz="2200" b="1" dirty="0"/>
              <a:t>           rollback transaction</a:t>
            </a:r>
          </a:p>
          <a:p>
            <a:r>
              <a:rPr lang="en-US" altLang="zh-CN" sz="2200" b="1" dirty="0"/>
              <a:t>      end</a:t>
            </a:r>
          </a:p>
          <a:p>
            <a:r>
              <a:rPr lang="en-US" altLang="zh-CN" sz="2200" b="1" dirty="0"/>
              <a:t>end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63219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16632"/>
            <a:ext cx="8568630" cy="6191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</a:rPr>
              <a:t>：基于触发器的安全性控制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200" b="1" dirty="0"/>
              <a:t>Create trigger </a:t>
            </a:r>
            <a:r>
              <a:rPr lang="en-US" altLang="zh-CN" sz="2200" b="1" dirty="0" err="1">
                <a:solidFill>
                  <a:srgbClr val="FF3300"/>
                </a:solidFill>
              </a:rPr>
              <a:t>Tsecure_sc</a:t>
            </a:r>
            <a:r>
              <a:rPr lang="en-US" altLang="zh-CN" sz="2200" b="1" dirty="0">
                <a:solidFill>
                  <a:srgbClr val="FF3300"/>
                </a:solidFill>
              </a:rPr>
              <a:t> </a:t>
            </a:r>
            <a:r>
              <a:rPr lang="en-US" altLang="zh-CN" sz="2200" b="1" dirty="0"/>
              <a:t>on </a:t>
            </a:r>
            <a:r>
              <a:rPr lang="en-US" altLang="zh-CN" sz="2200" b="1" dirty="0" err="1"/>
              <a:t>sc</a:t>
            </a:r>
            <a:r>
              <a:rPr lang="en-US" altLang="zh-CN" sz="2200" b="1" dirty="0"/>
              <a:t> for Insert, Delete, Update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200" b="1" dirty="0"/>
              <a:t>as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200" b="1" dirty="0"/>
              <a:t>begin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200" b="1" dirty="0"/>
              <a:t>	If  ( </a:t>
            </a:r>
            <a:r>
              <a:rPr lang="en-US" altLang="zh-CN" sz="2200" b="1" dirty="0" err="1"/>
              <a:t>DateName</a:t>
            </a:r>
            <a:r>
              <a:rPr lang="en-US" altLang="zh-CN" sz="2200" b="1" dirty="0"/>
              <a:t>(weekday, </a:t>
            </a:r>
            <a:r>
              <a:rPr lang="en-US" altLang="zh-CN" sz="2200" b="1" dirty="0" err="1"/>
              <a:t>getdate</a:t>
            </a:r>
            <a:r>
              <a:rPr lang="en-US" altLang="zh-CN" sz="2200" b="1" dirty="0"/>
              <a:t>() ) = ‘</a:t>
            </a:r>
            <a:r>
              <a:rPr lang="zh-CN" altLang="en-US" sz="2200" b="1" dirty="0"/>
              <a:t>星期六</a:t>
            </a:r>
            <a:r>
              <a:rPr lang="en-US" altLang="zh-CN" sz="2200" b="1" dirty="0"/>
              <a:t>’  OR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200" b="1" dirty="0"/>
              <a:t>          </a:t>
            </a:r>
            <a:r>
              <a:rPr lang="en-US" altLang="zh-CN" sz="2200" b="1" dirty="0" err="1"/>
              <a:t>DateName</a:t>
            </a:r>
            <a:r>
              <a:rPr lang="en-US" altLang="zh-CN" sz="2200" b="1" dirty="0"/>
              <a:t>(weekday, </a:t>
            </a:r>
            <a:r>
              <a:rPr lang="en-US" altLang="zh-CN" sz="2200" b="1" dirty="0" err="1"/>
              <a:t>getdate</a:t>
            </a:r>
            <a:r>
              <a:rPr lang="en-US" altLang="zh-CN" sz="2200" b="1" dirty="0"/>
              <a:t>() ) = ‘</a:t>
            </a:r>
            <a:r>
              <a:rPr lang="zh-CN" altLang="en-US" sz="2200" b="1" dirty="0"/>
              <a:t>星期日</a:t>
            </a:r>
            <a:r>
              <a:rPr lang="en-US" altLang="zh-CN" sz="2200" b="1" dirty="0"/>
              <a:t>’  OR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200" b="1" dirty="0"/>
              <a:t>            convert (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, </a:t>
            </a:r>
            <a:r>
              <a:rPr lang="en-US" altLang="zh-CN" sz="2200" b="1" dirty="0" err="1"/>
              <a:t>DateName</a:t>
            </a:r>
            <a:r>
              <a:rPr lang="en-US" altLang="zh-CN" sz="2200" b="1" dirty="0"/>
              <a:t>(hour, </a:t>
            </a:r>
            <a:r>
              <a:rPr lang="en-US" altLang="zh-CN" sz="2200" b="1" dirty="0" err="1"/>
              <a:t>getdate</a:t>
            </a:r>
            <a:r>
              <a:rPr lang="en-US" altLang="zh-CN" sz="2200" b="1" dirty="0"/>
              <a:t>() ) )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200" b="1" dirty="0"/>
              <a:t>                     Not Between 9 and 17 )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200" b="1" dirty="0"/>
              <a:t>	Begin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200" b="1" dirty="0"/>
              <a:t>		RAISERROR (‘</a:t>
            </a:r>
            <a:r>
              <a:rPr lang="zh-CN" altLang="en-US" sz="2200" b="1" dirty="0"/>
              <a:t>只许在工作时间操作</a:t>
            </a:r>
            <a:r>
              <a:rPr lang="en-US" altLang="zh-CN" sz="2200" b="1" dirty="0"/>
              <a:t>’, 16, 1)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200" b="1" dirty="0"/>
              <a:t>		ROLLBACK TRANSACTION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200" b="1" dirty="0"/>
              <a:t>	End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200" b="1" dirty="0"/>
              <a:t>End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1983967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idx="1"/>
          </p:nvPr>
        </p:nvSpPr>
        <p:spPr>
          <a:xfrm>
            <a:off x="179263" y="188640"/>
            <a:ext cx="8785225" cy="4320480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600" b="1" dirty="0">
                <a:solidFill>
                  <a:srgbClr val="000099"/>
                </a:solidFill>
              </a:rPr>
              <a:t>5</a:t>
            </a:r>
            <a:r>
              <a:rPr lang="zh-CN" altLang="en-US" sz="2600" b="1" dirty="0">
                <a:solidFill>
                  <a:srgbClr val="000099"/>
                </a:solidFill>
              </a:rPr>
              <a:t>、触发器与事务控制</a:t>
            </a:r>
            <a:endParaRPr lang="en-US" altLang="zh-CN" sz="2600" b="1" dirty="0">
              <a:solidFill>
                <a:srgbClr val="000099"/>
              </a:solidFill>
            </a:endParaRPr>
          </a:p>
          <a:p>
            <a:pPr marL="274638" indent="-274638">
              <a:lnSpc>
                <a:spcPct val="150000"/>
              </a:lnSpc>
              <a:defRPr/>
            </a:pPr>
            <a:r>
              <a:rPr lang="zh-CN" altLang="en-US" sz="2400" b="1" dirty="0"/>
              <a:t>触发器内动作作为</a:t>
            </a:r>
            <a:r>
              <a:rPr lang="en-US" altLang="zh-CN" sz="2400" b="1" dirty="0">
                <a:solidFill>
                  <a:srgbClr val="FF3300"/>
                </a:solidFill>
              </a:rPr>
              <a:t>DML</a:t>
            </a:r>
            <a:r>
              <a:rPr lang="zh-CN" altLang="en-US" sz="2400" b="1" dirty="0">
                <a:solidFill>
                  <a:srgbClr val="FF3300"/>
                </a:solidFill>
              </a:rPr>
              <a:t>语句事务的一部分</a:t>
            </a:r>
            <a:r>
              <a:rPr lang="zh-CN" altLang="en-US" sz="2400" b="1" dirty="0"/>
              <a:t>隐式执行，操作次序：</a:t>
            </a:r>
          </a:p>
          <a:p>
            <a:pPr marL="533400" lvl="1" indent="-258763" eaLnBrk="1" hangingPunct="1">
              <a:lnSpc>
                <a:spcPct val="150000"/>
              </a:lnSpc>
              <a:defRPr/>
            </a:pPr>
            <a:r>
              <a:rPr lang="zh-CN" altLang="en-US" sz="2400" b="1" dirty="0"/>
              <a:t>事务显式或隐式开始</a:t>
            </a:r>
          </a:p>
          <a:p>
            <a:pPr marL="533400" lvl="1" indent="-258763" eaLnBrk="1" hangingPunct="1">
              <a:lnSpc>
                <a:spcPct val="150000"/>
              </a:lnSpc>
              <a:defRPr/>
            </a:pPr>
            <a:r>
              <a:rPr lang="zh-CN" altLang="en-US" sz="2400" b="1" dirty="0"/>
              <a:t>出现并执行</a:t>
            </a:r>
            <a:r>
              <a:rPr lang="en-US" altLang="zh-CN" sz="2400" b="1" dirty="0"/>
              <a:t>insert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update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delete</a:t>
            </a:r>
            <a:r>
              <a:rPr lang="zh-CN" altLang="en-US" sz="2400" b="1" dirty="0"/>
              <a:t>语句</a:t>
            </a:r>
          </a:p>
          <a:p>
            <a:pPr marL="533400" lvl="1" indent="-258763" eaLnBrk="1" hangingPunct="1">
              <a:lnSpc>
                <a:spcPct val="150000"/>
              </a:lnSpc>
              <a:defRPr/>
            </a:pPr>
            <a:r>
              <a:rPr lang="zh-CN" altLang="en-US" sz="2400" b="1" dirty="0"/>
              <a:t>触发器被调用，且其语句被执行</a:t>
            </a:r>
          </a:p>
          <a:p>
            <a:pPr marL="533400" lvl="1" indent="-258763">
              <a:lnSpc>
                <a:spcPct val="150000"/>
              </a:lnSpc>
              <a:defRPr/>
            </a:pPr>
            <a:r>
              <a:rPr lang="zh-CN" altLang="en-US" sz="2400" b="1" dirty="0"/>
              <a:t>触发器可能回滚事务、显式事务可能回滚事务</a:t>
            </a:r>
            <a:endParaRPr lang="en-US" altLang="zh-CN" sz="2400" b="1" dirty="0"/>
          </a:p>
          <a:p>
            <a:pPr marL="533400" lvl="1" indent="-258763">
              <a:lnSpc>
                <a:spcPct val="150000"/>
              </a:lnSpc>
              <a:defRPr/>
            </a:pPr>
            <a:r>
              <a:rPr lang="zh-CN" altLang="en-US" sz="2400" b="1" dirty="0"/>
              <a:t>事务显式 或 隐式提交</a:t>
            </a:r>
          </a:p>
          <a:p>
            <a:pPr marL="457200" indent="-457200" eaLnBrk="1" hangingPunct="1"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sz="2400" b="1" dirty="0"/>
              <a:t>触发器内不能有</a:t>
            </a:r>
            <a:r>
              <a:rPr lang="en-US" altLang="zh-CN" sz="2400" b="1" dirty="0"/>
              <a:t>Begin transaction</a:t>
            </a:r>
            <a:r>
              <a:rPr lang="zh-CN" altLang="en-US" sz="2400" b="1" dirty="0"/>
              <a:t>， 不能有</a:t>
            </a:r>
            <a:r>
              <a:rPr lang="en-US" altLang="zh-CN" sz="2400" b="1" dirty="0">
                <a:solidFill>
                  <a:srgbClr val="FF3300"/>
                </a:solidFill>
              </a:rPr>
              <a:t>commit</a:t>
            </a:r>
            <a:endParaRPr lang="en-US" altLang="zh-CN" sz="2400" b="1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79512" y="4581128"/>
            <a:ext cx="3672408" cy="198884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 transaction</a:t>
            </a:r>
          </a:p>
          <a:p>
            <a:pPr eaLnBrk="1" hangingPunct="1">
              <a:lnSpc>
                <a:spcPts val="3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语句块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触发器中判断与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rollback</a:t>
            </a:r>
          </a:p>
          <a:p>
            <a:pPr eaLnBrk="1" hangingPunct="1">
              <a:lnSpc>
                <a:spcPts val="3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含条件判断与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rollback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 eaLnBrk="1" hangingPunct="1">
              <a:lnSpc>
                <a:spcPts val="3000"/>
              </a:lnSpc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5220072" y="4581128"/>
            <a:ext cx="3672408" cy="198884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lnSpc>
                <a:spcPts val="3000"/>
              </a:lnSpc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DML 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语句与事务隐式开始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触发器中判断与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rollback</a:t>
            </a:r>
          </a:p>
          <a:p>
            <a:pPr>
              <a:lnSpc>
                <a:spcPts val="3000"/>
              </a:lnSpc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隐式 </a:t>
            </a: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>
              <a:lnSpc>
                <a:spcPts val="3000"/>
              </a:lnSpc>
            </a:pP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9952" y="494556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0F4BE3-59D2-4852-AAB1-2BFFFAB44FDA}"/>
              </a:ext>
            </a:extLst>
          </p:cNvPr>
          <p:cNvSpPr txBox="1"/>
          <p:nvPr/>
        </p:nvSpPr>
        <p:spPr>
          <a:xfrm>
            <a:off x="6948264" y="3429000"/>
            <a:ext cx="21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隐式开始：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23049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04813"/>
            <a:ext cx="8362950" cy="54625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6</a:t>
            </a:r>
            <a:r>
              <a:rPr lang="zh-CN" altLang="en-US" sz="2400" b="1" dirty="0">
                <a:solidFill>
                  <a:srgbClr val="000099"/>
                </a:solidFill>
              </a:rPr>
              <a:t>、触发器删除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）命令删除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/>
              <a:t>	      Drop trigger &lt;</a:t>
            </a:r>
            <a:r>
              <a:rPr lang="zh-CN" altLang="en-US" sz="2400" b="1" dirty="0"/>
              <a:t>触发器名称</a:t>
            </a:r>
            <a:r>
              <a:rPr lang="en-US" altLang="zh-CN" sz="2400" b="1" dirty="0"/>
              <a:t>&gt;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）删除表时，自动删除触发器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4129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15888"/>
            <a:ext cx="8785225" cy="6408737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三、</a:t>
            </a:r>
            <a:r>
              <a:rPr lang="en-US" altLang="zh-CN" sz="3200" b="1" dirty="0">
                <a:solidFill>
                  <a:srgbClr val="C00000"/>
                </a:solidFill>
              </a:rPr>
              <a:t>Oracle</a:t>
            </a:r>
            <a:r>
              <a:rPr lang="zh-CN" altLang="en-US" sz="3200" b="1" dirty="0">
                <a:solidFill>
                  <a:srgbClr val="C00000"/>
                </a:solidFill>
              </a:rPr>
              <a:t>的触发器 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1</a:t>
            </a:r>
            <a:r>
              <a:rPr lang="zh-CN" altLang="en-US" sz="2000" b="1" dirty="0">
                <a:solidFill>
                  <a:srgbClr val="000099"/>
                </a:solidFill>
              </a:rPr>
              <a:t>、创建</a:t>
            </a:r>
            <a:r>
              <a:rPr lang="en-US" altLang="zh-CN" sz="2000" b="1" dirty="0">
                <a:solidFill>
                  <a:srgbClr val="000099"/>
                </a:solidFill>
              </a:rPr>
              <a:t>:  </a:t>
            </a:r>
            <a:r>
              <a:rPr lang="en-US" altLang="zh-CN" sz="2000" b="1" dirty="0"/>
              <a:t>Create trigger &lt;</a:t>
            </a:r>
            <a:r>
              <a:rPr lang="zh-CN" altLang="en-US" sz="2000" b="1" dirty="0"/>
              <a:t>触发器名&gt; 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/>
              <a:t>                     { before </a:t>
            </a:r>
            <a:r>
              <a:rPr lang="en-US" altLang="zh-CN" sz="2000" b="1" dirty="0">
                <a:cs typeface="Times New Roman" pitchFamily="18" charset="0"/>
              </a:rPr>
              <a:t>|</a:t>
            </a:r>
            <a:r>
              <a:rPr lang="en-US" altLang="zh-CN" sz="2000" b="1" dirty="0"/>
              <a:t> after </a:t>
            </a:r>
            <a:r>
              <a:rPr lang="en-US" altLang="zh-CN" sz="2000" b="1" dirty="0">
                <a:cs typeface="Times New Roman" pitchFamily="18" charset="0"/>
              </a:rPr>
              <a:t>|</a:t>
            </a:r>
            <a:r>
              <a:rPr lang="en-US" altLang="zh-CN" sz="2000" b="1" dirty="0"/>
              <a:t> instead of }  &lt;</a:t>
            </a:r>
            <a:r>
              <a:rPr lang="zh-CN" altLang="en-US" sz="2000" b="1" dirty="0"/>
              <a:t>触发事件</a:t>
            </a:r>
            <a:r>
              <a:rPr lang="en-US" altLang="zh-CN" sz="2000" b="1" dirty="0"/>
              <a:t>&gt;  on  &lt;</a:t>
            </a:r>
            <a:r>
              <a:rPr lang="zh-CN" altLang="en-US" sz="2000" b="1" dirty="0"/>
              <a:t>表名&gt;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zh-CN" altLang="en-US" sz="2000" b="1" dirty="0"/>
              <a:t>                        </a:t>
            </a:r>
            <a:r>
              <a:rPr lang="en-US" altLang="zh-CN" sz="2000" b="1" dirty="0"/>
              <a:t>for each { row</a:t>
            </a:r>
            <a:r>
              <a:rPr lang="en-US" altLang="zh-CN" sz="2000" b="1" dirty="0">
                <a:cs typeface="Times New Roman" pitchFamily="18" charset="0"/>
              </a:rPr>
              <a:t> | statement </a:t>
            </a:r>
            <a:r>
              <a:rPr lang="en-US" altLang="zh-CN" sz="2000" b="1" dirty="0"/>
              <a:t>}	[when &lt;</a:t>
            </a:r>
            <a:r>
              <a:rPr lang="zh-CN" altLang="en-US" sz="2000" b="1" dirty="0"/>
              <a:t>触发条件</a:t>
            </a:r>
            <a:r>
              <a:rPr lang="en-US" altLang="zh-CN" sz="2000" b="1" dirty="0"/>
              <a:t>&gt;]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/>
              <a:t>                        &lt;</a:t>
            </a:r>
            <a:r>
              <a:rPr lang="zh-CN" altLang="en-US" sz="2000" b="1" dirty="0"/>
              <a:t>触发体&gt;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2</a:t>
            </a:r>
            <a:r>
              <a:rPr lang="zh-CN" altLang="en-US" sz="2000" b="1" dirty="0">
                <a:solidFill>
                  <a:srgbClr val="000099"/>
                </a:solidFill>
              </a:rPr>
              <a:t>、行级触发器：</a:t>
            </a:r>
            <a:r>
              <a:rPr lang="zh-CN" altLang="en-US" sz="2000" b="1" dirty="0"/>
              <a:t>更新多少行，执行多少次触发动作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zh-CN" altLang="en-US" sz="2000" b="1" dirty="0"/>
              <a:t>     </a:t>
            </a:r>
            <a:r>
              <a:rPr lang="zh-CN" altLang="en-US" sz="2000" b="1" dirty="0">
                <a:solidFill>
                  <a:srgbClr val="000099"/>
                </a:solidFill>
              </a:rPr>
              <a:t>语句级触发器</a:t>
            </a:r>
            <a:r>
              <a:rPr lang="zh-CN" altLang="en-US" sz="2000" b="1" dirty="0"/>
              <a:t>：只执行一次触发动作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3</a:t>
            </a:r>
            <a:r>
              <a:rPr lang="zh-CN" altLang="en-US" sz="2000" b="1" dirty="0">
                <a:solidFill>
                  <a:srgbClr val="000099"/>
                </a:solidFill>
              </a:rPr>
              <a:t>、</a:t>
            </a:r>
            <a:r>
              <a:rPr lang="en-US" altLang="zh-CN" sz="2000" b="1" dirty="0">
                <a:solidFill>
                  <a:srgbClr val="000099"/>
                </a:solidFill>
              </a:rPr>
              <a:t>WHEN </a:t>
            </a:r>
            <a:r>
              <a:rPr lang="zh-CN" altLang="en-US" sz="2000" b="1" dirty="0">
                <a:solidFill>
                  <a:srgbClr val="000099"/>
                </a:solidFill>
              </a:rPr>
              <a:t>子句</a:t>
            </a:r>
            <a:r>
              <a:rPr lang="zh-CN" altLang="en-US" sz="2000" b="1" dirty="0"/>
              <a:t>：用于行级触发器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仅对条件为 </a:t>
            </a:r>
            <a:r>
              <a:rPr lang="en-US" altLang="zh-CN" sz="2000" b="1" dirty="0"/>
              <a:t>true </a:t>
            </a:r>
            <a:r>
              <a:rPr lang="zh-CN" altLang="en-US" sz="2000" b="1" dirty="0"/>
              <a:t>的行触发</a:t>
            </a:r>
            <a:r>
              <a:rPr lang="en-US" altLang="zh-CN" sz="2000" b="1" dirty="0"/>
              <a:t>trigger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                          </a:t>
            </a:r>
            <a:r>
              <a:rPr lang="zh-CN" altLang="en-US" sz="2000" b="1" dirty="0"/>
              <a:t>不能在 </a:t>
            </a:r>
            <a:r>
              <a:rPr lang="en-US" altLang="zh-CN" sz="2000" b="1" dirty="0"/>
              <a:t>INSTEAD OF </a:t>
            </a:r>
            <a:r>
              <a:rPr lang="zh-CN" altLang="en-US" sz="2000" b="1" dirty="0"/>
              <a:t>触发器中使用。</a:t>
            </a:r>
            <a:endParaRPr lang="en-US" altLang="zh-CN" sz="2000" b="1" dirty="0"/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4</a:t>
            </a:r>
            <a:r>
              <a:rPr lang="zh-CN" altLang="en-US" sz="2000" b="1" dirty="0">
                <a:solidFill>
                  <a:srgbClr val="000099"/>
                </a:solidFill>
              </a:rPr>
              <a:t>、多触发器的执行顺序</a:t>
            </a:r>
            <a:r>
              <a:rPr lang="zh-CN" altLang="en-US" sz="2000" b="1" dirty="0"/>
              <a:t>：由定义顺序 和  </a:t>
            </a:r>
            <a:r>
              <a:rPr lang="en-US" altLang="zh-CN" sz="2000" b="1" dirty="0"/>
              <a:t>before /after </a:t>
            </a:r>
            <a:r>
              <a:rPr lang="zh-CN" altLang="en-US" sz="2000" b="1" dirty="0"/>
              <a:t>关键字决定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000" b="1" dirty="0">
                <a:solidFill>
                  <a:srgbClr val="C00000"/>
                </a:solidFill>
              </a:rPr>
              <a:t>before</a:t>
            </a:r>
            <a:r>
              <a:rPr lang="zh-CN" altLang="en-US" sz="2000" b="1" dirty="0">
                <a:solidFill>
                  <a:srgbClr val="C00000"/>
                </a:solidFill>
              </a:rPr>
              <a:t>型语句触发器 </a:t>
            </a:r>
            <a:r>
              <a:rPr lang="en-US" altLang="zh-CN" sz="2000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altLang="zh-CN" sz="2000" b="1" dirty="0">
                <a:solidFill>
                  <a:srgbClr val="C00000"/>
                </a:solidFill>
              </a:rPr>
              <a:t> before</a:t>
            </a:r>
            <a:r>
              <a:rPr lang="zh-CN" altLang="en-US" sz="2000" b="1" dirty="0">
                <a:solidFill>
                  <a:srgbClr val="C00000"/>
                </a:solidFill>
              </a:rPr>
              <a:t>型行级触发器 </a:t>
            </a:r>
            <a:r>
              <a:rPr lang="en-US" altLang="zh-CN" sz="2000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     after</a:t>
            </a:r>
            <a:r>
              <a:rPr lang="zh-CN" altLang="en-US" sz="2000" b="1" dirty="0">
                <a:solidFill>
                  <a:srgbClr val="C00000"/>
                </a:solidFill>
              </a:rPr>
              <a:t>型行级触发器</a:t>
            </a:r>
            <a:r>
              <a:rPr lang="en-US" altLang="zh-CN" sz="2000" b="1" dirty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altLang="zh-CN" sz="2000" b="1" dirty="0">
                <a:solidFill>
                  <a:srgbClr val="C00000"/>
                </a:solidFill>
              </a:rPr>
              <a:t>after</a:t>
            </a:r>
            <a:r>
              <a:rPr lang="zh-CN" altLang="en-US" sz="2000" b="1" dirty="0">
                <a:solidFill>
                  <a:srgbClr val="C00000"/>
                </a:solidFill>
              </a:rPr>
              <a:t>型语句触发器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5</a:t>
            </a:r>
            <a:r>
              <a:rPr lang="zh-CN" altLang="en-US" sz="2000" b="1" dirty="0">
                <a:solidFill>
                  <a:srgbClr val="000099"/>
                </a:solidFill>
              </a:rPr>
              <a:t>、临时表：</a:t>
            </a:r>
            <a:r>
              <a:rPr lang="en-US" altLang="zh-CN" sz="2000" b="1" dirty="0"/>
              <a:t>new </a:t>
            </a:r>
            <a:r>
              <a:rPr lang="zh-CN" altLang="en-US" sz="2000" b="1" dirty="0"/>
              <a:t>和 </a:t>
            </a:r>
            <a:r>
              <a:rPr lang="en-US" altLang="zh-CN" sz="2000" b="1" dirty="0"/>
              <a:t>old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8BF4C2-DBCC-44D9-93F6-F2B67B42D95A}"/>
              </a:ext>
            </a:extLst>
          </p:cNvPr>
          <p:cNvSpPr txBox="1"/>
          <p:nvPr/>
        </p:nvSpPr>
        <p:spPr>
          <a:xfrm>
            <a:off x="6228308" y="206084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SQL server</a:t>
            </a:r>
            <a:r>
              <a:rPr lang="zh-CN" altLang="en-US" dirty="0"/>
              <a:t>不能对每一行做个性化处理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E6087B-A548-4EB1-8A3B-CD78F09E3D4B}"/>
              </a:ext>
            </a:extLst>
          </p:cNvPr>
          <p:cNvSpPr txBox="1"/>
          <p:nvPr/>
        </p:nvSpPr>
        <p:spPr>
          <a:xfrm>
            <a:off x="1763688" y="587727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SQL server</a:t>
            </a:r>
            <a:r>
              <a:rPr lang="zh-CN" altLang="en-US" dirty="0"/>
              <a:t>里的</a:t>
            </a:r>
            <a:r>
              <a:rPr lang="en-US" altLang="zh-CN" dirty="0"/>
              <a:t>inserted</a:t>
            </a:r>
            <a:r>
              <a:rPr lang="zh-CN" altLang="en-US" dirty="0"/>
              <a:t>和</a:t>
            </a:r>
            <a:r>
              <a:rPr lang="en-US" altLang="zh-CN" dirty="0"/>
              <a:t>deleted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60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31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131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131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131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2000"/>
                                        <p:tgtEl>
                                          <p:spTgt spid="131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24446"/>
            <a:ext cx="8785225" cy="5544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</a:rPr>
              <a:t>、用检索结果赋值</a:t>
            </a:r>
          </a:p>
          <a:p>
            <a:r>
              <a:rPr lang="en-US" altLang="zh-CN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Declare @</a:t>
            </a:r>
            <a:r>
              <a:rPr lang="en-US" altLang="zh-CN" sz="2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v_sno</a:t>
            </a:r>
            <a:r>
              <a:rPr lang="en-US" altLang="zh-CN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varchar(20)</a:t>
            </a:r>
            <a:r>
              <a:rPr lang="zh-CN" altLang="en-US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@</a:t>
            </a:r>
            <a:r>
              <a:rPr lang="en-US" altLang="zh-CN" sz="2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v_cno</a:t>
            </a:r>
            <a:r>
              <a:rPr lang="en-US" altLang="zh-CN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char(8),  @</a:t>
            </a:r>
            <a:r>
              <a:rPr lang="en-US" altLang="zh-CN" sz="2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v_grade</a:t>
            </a:r>
            <a:r>
              <a:rPr lang="en-US" altLang="zh-CN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endParaRPr lang="en-US" altLang="zh-CN" sz="22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 @</a:t>
            </a:r>
            <a:r>
              <a:rPr lang="en-US" altLang="zh-CN" sz="2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v_sno</a:t>
            </a:r>
            <a:r>
              <a:rPr lang="en-US" altLang="zh-CN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=‘s001’</a:t>
            </a:r>
            <a:r>
              <a:rPr lang="zh-CN" altLang="en-US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 </a:t>
            </a:r>
            <a:r>
              <a:rPr lang="en-US" altLang="zh-CN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@</a:t>
            </a:r>
            <a:r>
              <a:rPr lang="en-US" altLang="zh-CN" sz="2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v_cno</a:t>
            </a:r>
            <a:r>
              <a:rPr lang="en-US" altLang="zh-CN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'c1'</a:t>
            </a:r>
          </a:p>
          <a:p>
            <a:r>
              <a:rPr lang="en-US" altLang="zh-CN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 @</a:t>
            </a:r>
            <a:r>
              <a:rPr lang="en-US" altLang="zh-CN" sz="2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v_grade</a:t>
            </a:r>
            <a:r>
              <a:rPr lang="en-US" altLang="zh-CN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 grade from </a:t>
            </a:r>
            <a:r>
              <a:rPr lang="en-US" altLang="zh-CN" sz="2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</a:t>
            </a:r>
            <a:r>
              <a:rPr lang="en-US" altLang="zh-CN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where </a:t>
            </a:r>
            <a:r>
              <a:rPr lang="en-US" altLang="zh-CN" sz="2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sno</a:t>
            </a:r>
            <a:r>
              <a:rPr lang="en-US" altLang="zh-CN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@</a:t>
            </a:r>
            <a:r>
              <a:rPr lang="en-US" altLang="zh-CN" sz="2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v_sno</a:t>
            </a:r>
            <a:r>
              <a:rPr lang="en-US" altLang="zh-CN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and						             </a:t>
            </a:r>
            <a:r>
              <a:rPr lang="en-US" altLang="zh-CN" sz="2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cno</a:t>
            </a:r>
            <a:r>
              <a:rPr lang="en-US" altLang="zh-CN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@</a:t>
            </a:r>
            <a:r>
              <a:rPr lang="en-US" altLang="zh-CN" sz="2200" b="1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v_cno</a:t>
            </a:r>
            <a:r>
              <a:rPr lang="en-US" altLang="zh-CN" sz="2200" b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</a:rPr>
              <a:t>、系统全局变量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@@</a:t>
            </a:r>
            <a:r>
              <a:rPr lang="en-US" altLang="zh-CN" sz="2200" b="1" dirty="0" err="1"/>
              <a:t>rowcount</a:t>
            </a:r>
            <a:r>
              <a:rPr lang="zh-CN" altLang="en-US" sz="2200" b="1" dirty="0"/>
              <a:t>：最后一条命令影响的行数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/>
              <a:t>@@</a:t>
            </a:r>
            <a:r>
              <a:rPr lang="en-US" altLang="zh-CN" sz="2200" b="1" dirty="0" err="1"/>
              <a:t>fetch_status</a:t>
            </a:r>
            <a:r>
              <a:rPr lang="zh-CN" altLang="en-US" sz="2200" b="1" dirty="0"/>
              <a:t>：游标状态信息</a:t>
            </a:r>
            <a:endParaRPr lang="en-US" altLang="zh-CN" sz="2200" b="1" dirty="0"/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。。。。。。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4368" y="260350"/>
            <a:ext cx="7620000" cy="792386"/>
          </a:xfrm>
        </p:spPr>
        <p:txBody>
          <a:bodyPr>
            <a:noAutofit/>
          </a:bodyPr>
          <a:lstStyle/>
          <a:p>
            <a:pPr marL="609600" indent="-609600">
              <a:lnSpc>
                <a:spcPct val="15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rgbClr val="000099"/>
                </a:solidFill>
              </a:rPr>
              <a:t>一、变量与变量赋值</a:t>
            </a:r>
            <a:endParaRPr lang="en-US" altLang="zh-CN" sz="32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2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107505" y="333375"/>
            <a:ext cx="8928992" cy="55435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Oracle</a:t>
            </a:r>
            <a:r>
              <a:rPr lang="zh-CN" altLang="en-US" sz="2400" b="1" dirty="0">
                <a:solidFill>
                  <a:srgbClr val="C00000"/>
                </a:solidFill>
              </a:rPr>
              <a:t>触发器举例：监测教师数据更新，保持教授最低工资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/>
              <a:t>create trigger </a:t>
            </a:r>
            <a:r>
              <a:rPr lang="en-US" altLang="zh-CN" b="1" dirty="0" err="1">
                <a:solidFill>
                  <a:srgbClr val="000099"/>
                </a:solidFill>
              </a:rPr>
              <a:t>Insert_Or_Update_sal</a:t>
            </a:r>
            <a:endParaRPr lang="en-US" altLang="zh-CN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/>
              <a:t>     before insert or update on Teacher  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/>
              <a:t>     for each row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b="1" dirty="0"/>
              <a:t>as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/>
              <a:t>     begin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/>
              <a:t>         if (</a:t>
            </a:r>
            <a:r>
              <a:rPr lang="en-US" altLang="zh-CN" b="1" dirty="0" err="1"/>
              <a:t>new.Job</a:t>
            </a:r>
            <a:r>
              <a:rPr lang="en-US" altLang="zh-CN" b="1" dirty="0"/>
              <a:t> = ‘</a:t>
            </a:r>
            <a:r>
              <a:rPr lang="zh-CN" altLang="en-US" b="1" dirty="0"/>
              <a:t>教授’</a:t>
            </a:r>
            <a:r>
              <a:rPr lang="en-US" altLang="zh-CN" b="1" dirty="0"/>
              <a:t>) and (</a:t>
            </a:r>
            <a:r>
              <a:rPr lang="en-US" altLang="zh-CN" b="1" dirty="0" err="1"/>
              <a:t>new.Sal</a:t>
            </a:r>
            <a:r>
              <a:rPr lang="en-US" altLang="zh-CN" b="1" dirty="0"/>
              <a:t> &lt; 4000) then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/>
              <a:t>              </a:t>
            </a:r>
            <a:r>
              <a:rPr lang="en-US" altLang="zh-CN" b="1" dirty="0" err="1"/>
              <a:t>New.Sal</a:t>
            </a:r>
            <a:r>
              <a:rPr lang="en-US" altLang="zh-CN" b="1" dirty="0"/>
              <a:t>:=4000;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/>
              <a:t>          end if;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b="1" dirty="0"/>
              <a:t>     end;</a:t>
            </a:r>
          </a:p>
        </p:txBody>
      </p:sp>
    </p:spTree>
    <p:extLst>
      <p:ext uri="{BB962C8B-B14F-4D97-AF65-F5344CB8AC3E}">
        <p14:creationId xmlns:p14="http://schemas.microsoft.com/office/powerpoint/2010/main" val="278548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00013"/>
            <a:ext cx="8748712" cy="65690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Oracle</a:t>
            </a:r>
            <a:r>
              <a:rPr lang="zh-CN" altLang="en-US" sz="2400" b="1" dirty="0">
                <a:solidFill>
                  <a:srgbClr val="C00000"/>
                </a:solidFill>
              </a:rPr>
              <a:t>触发器举例：监测教师数据更新，记录更新日志</a:t>
            </a:r>
            <a:endParaRPr lang="en-US" altLang="zh-CN" sz="2400" b="1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2200" b="1" dirty="0">
                <a:solidFill>
                  <a:srgbClr val="000099"/>
                </a:solidFill>
              </a:rPr>
              <a:t>教师表：</a:t>
            </a:r>
            <a:r>
              <a:rPr lang="en-US" altLang="zh-CN" sz="2200" b="1" dirty="0">
                <a:solidFill>
                  <a:srgbClr val="000099"/>
                </a:solidFill>
              </a:rPr>
              <a:t>Teacher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2200" b="1" dirty="0">
                <a:solidFill>
                  <a:srgbClr val="000099"/>
                </a:solidFill>
              </a:rPr>
              <a:t>工资变化记录：</a:t>
            </a:r>
            <a:r>
              <a:rPr lang="en-US" altLang="zh-CN" sz="2200" b="1" dirty="0" err="1">
                <a:solidFill>
                  <a:srgbClr val="000099"/>
                </a:solidFill>
              </a:rPr>
              <a:t>Sal_log</a:t>
            </a:r>
            <a:r>
              <a:rPr lang="en-US" altLang="zh-CN" sz="2200" b="1" dirty="0">
                <a:solidFill>
                  <a:srgbClr val="000099"/>
                </a:solidFill>
              </a:rPr>
              <a:t> (</a:t>
            </a:r>
            <a:r>
              <a:rPr lang="en-US" altLang="zh-CN" sz="2200" b="1" dirty="0" err="1">
                <a:solidFill>
                  <a:srgbClr val="000099"/>
                </a:solidFill>
              </a:rPr>
              <a:t>eno</a:t>
            </a:r>
            <a:r>
              <a:rPr lang="en-US" altLang="zh-CN" sz="2200" b="1" dirty="0">
                <a:solidFill>
                  <a:srgbClr val="000099"/>
                </a:solidFill>
              </a:rPr>
              <a:t>, </a:t>
            </a:r>
            <a:r>
              <a:rPr lang="en-US" altLang="zh-CN" sz="2200" b="1" dirty="0" err="1">
                <a:solidFill>
                  <a:srgbClr val="000099"/>
                </a:solidFill>
              </a:rPr>
              <a:t>sal</a:t>
            </a:r>
            <a:r>
              <a:rPr lang="en-US" altLang="zh-CN" sz="2200" b="1" dirty="0">
                <a:solidFill>
                  <a:srgbClr val="000099"/>
                </a:solidFill>
              </a:rPr>
              <a:t>, username, date)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endParaRPr lang="en-US" altLang="zh-CN" sz="2200" b="1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create trigger </a:t>
            </a:r>
            <a:r>
              <a:rPr lang="en-US" altLang="zh-CN" sz="2200" b="1" dirty="0" err="1"/>
              <a:t>Insert_Sal</a:t>
            </a:r>
            <a:r>
              <a:rPr lang="en-US" altLang="zh-CN" sz="2200" b="1" dirty="0"/>
              <a:t>  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 After insert on Teacher  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 for each row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2200" b="1" dirty="0"/>
              <a:t>     </a:t>
            </a:r>
            <a:r>
              <a:rPr lang="en-US" altLang="zh-CN" sz="2200" b="1" dirty="0"/>
              <a:t>as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 begin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     Insert into </a:t>
            </a:r>
            <a:r>
              <a:rPr lang="en-US" altLang="zh-CN" sz="2200" b="1" dirty="0" err="1"/>
              <a:t>Sal_log</a:t>
            </a:r>
            <a:r>
              <a:rPr lang="en-US" altLang="zh-CN" sz="2200" b="1" dirty="0"/>
              <a:t> (</a:t>
            </a:r>
            <a:r>
              <a:rPr lang="en-US" altLang="zh-CN" sz="2200" b="1" dirty="0" err="1"/>
              <a:t>eno</a:t>
            </a:r>
            <a:r>
              <a:rPr lang="en-US" altLang="zh-CN" sz="2200" b="1" dirty="0"/>
              <a:t>, </a:t>
            </a:r>
            <a:r>
              <a:rPr lang="en-US" altLang="zh-CN" sz="2200" b="1" dirty="0" err="1"/>
              <a:t>sal</a:t>
            </a:r>
            <a:r>
              <a:rPr lang="en-US" altLang="zh-CN" sz="2200" b="1" dirty="0"/>
              <a:t>, username, date)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                           </a:t>
            </a:r>
            <a:r>
              <a:rPr lang="en-US" altLang="zh-CN" sz="2200" b="1" dirty="0" err="1"/>
              <a:t>valus</a:t>
            </a:r>
            <a:r>
              <a:rPr lang="en-US" altLang="zh-CN" sz="2200" b="1" dirty="0"/>
              <a:t> (</a:t>
            </a:r>
            <a:r>
              <a:rPr lang="en-US" altLang="zh-CN" sz="2200" b="1" dirty="0" err="1"/>
              <a:t>new.Eno</a:t>
            </a:r>
            <a:r>
              <a:rPr lang="en-US" altLang="zh-CN" sz="2200" b="1" dirty="0"/>
              <a:t>, </a:t>
            </a:r>
            <a:r>
              <a:rPr lang="en-US" altLang="zh-CN" sz="2200" b="1" dirty="0" err="1"/>
              <a:t>new.Sal</a:t>
            </a:r>
            <a:r>
              <a:rPr lang="en-US" altLang="zh-CN" sz="2200" b="1" dirty="0"/>
              <a:t>, </a:t>
            </a:r>
            <a:r>
              <a:rPr lang="en-US" altLang="zh-CN" sz="2200" b="1" dirty="0" err="1"/>
              <a:t>Current_user</a:t>
            </a:r>
            <a:r>
              <a:rPr lang="en-US" altLang="zh-CN" sz="2200" b="1" dirty="0"/>
              <a:t>,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                                       </a:t>
            </a:r>
            <a:r>
              <a:rPr lang="en-US" altLang="zh-CN" sz="2200" b="1" dirty="0" err="1"/>
              <a:t>Current_TimeStamp</a:t>
            </a:r>
            <a:r>
              <a:rPr lang="en-US" altLang="zh-CN" sz="2200" b="1" dirty="0"/>
              <a:t>);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 end</a:t>
            </a:r>
          </a:p>
        </p:txBody>
      </p:sp>
    </p:spTree>
    <p:extLst>
      <p:ext uri="{BB962C8B-B14F-4D97-AF65-F5344CB8AC3E}">
        <p14:creationId xmlns:p14="http://schemas.microsoft.com/office/powerpoint/2010/main" val="1683739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260648"/>
            <a:ext cx="8497887" cy="6192837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Oracle</a:t>
            </a:r>
            <a:r>
              <a:rPr lang="zh-CN" altLang="en-US" sz="2400" b="1" dirty="0">
                <a:solidFill>
                  <a:srgbClr val="C00000"/>
                </a:solidFill>
              </a:rPr>
              <a:t>触发器举例：监测并记录教师工资变化</a:t>
            </a:r>
            <a:endParaRPr lang="en-US" altLang="zh-CN" sz="2400" b="1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2200" b="1" dirty="0">
                <a:solidFill>
                  <a:srgbClr val="000099"/>
                </a:solidFill>
              </a:rPr>
              <a:t>教师表：</a:t>
            </a:r>
            <a:r>
              <a:rPr lang="en-US" altLang="zh-CN" sz="2200" b="1" dirty="0">
                <a:solidFill>
                  <a:srgbClr val="000099"/>
                </a:solidFill>
              </a:rPr>
              <a:t>Teacher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2200" b="1" dirty="0">
                <a:solidFill>
                  <a:srgbClr val="000099"/>
                </a:solidFill>
              </a:rPr>
              <a:t>工资变化记录：</a:t>
            </a:r>
            <a:r>
              <a:rPr lang="en-US" altLang="zh-CN" sz="2200" b="1" dirty="0" err="1">
                <a:solidFill>
                  <a:srgbClr val="000099"/>
                </a:solidFill>
              </a:rPr>
              <a:t>Sal_log</a:t>
            </a:r>
            <a:r>
              <a:rPr lang="en-US" altLang="zh-CN" sz="2200" b="1" dirty="0">
                <a:solidFill>
                  <a:srgbClr val="000099"/>
                </a:solidFill>
              </a:rPr>
              <a:t>(</a:t>
            </a:r>
            <a:r>
              <a:rPr lang="en-US" altLang="zh-CN" sz="2200" b="1" dirty="0" err="1">
                <a:solidFill>
                  <a:srgbClr val="000099"/>
                </a:solidFill>
              </a:rPr>
              <a:t>eno</a:t>
            </a:r>
            <a:r>
              <a:rPr lang="en-US" altLang="zh-CN" sz="2200" b="1" dirty="0">
                <a:solidFill>
                  <a:srgbClr val="000099"/>
                </a:solidFill>
              </a:rPr>
              <a:t>, </a:t>
            </a:r>
            <a:r>
              <a:rPr lang="en-US" altLang="zh-CN" sz="2200" b="1" dirty="0" err="1">
                <a:solidFill>
                  <a:srgbClr val="000099"/>
                </a:solidFill>
              </a:rPr>
              <a:t>sal</a:t>
            </a:r>
            <a:r>
              <a:rPr lang="en-US" altLang="zh-CN" sz="2200" b="1" dirty="0">
                <a:solidFill>
                  <a:srgbClr val="000099"/>
                </a:solidFill>
              </a:rPr>
              <a:t>, username, date)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endParaRPr lang="en-US" altLang="zh-CN" sz="2200" b="1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create trigger </a:t>
            </a:r>
            <a:r>
              <a:rPr lang="en-US" altLang="zh-CN" sz="2200" b="1" dirty="0" err="1"/>
              <a:t>Updatet_Sal</a:t>
            </a:r>
            <a:endParaRPr lang="en-US" altLang="zh-CN" sz="2200" b="1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 After update on </a:t>
            </a:r>
            <a:r>
              <a:rPr lang="en-US" altLang="zh-CN" sz="2200" b="1"/>
              <a:t>Teacher  for </a:t>
            </a:r>
            <a:r>
              <a:rPr lang="en-US" altLang="zh-CN" sz="2200" b="1" dirty="0"/>
              <a:t>each row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2200" b="1" dirty="0"/>
              <a:t>     </a:t>
            </a:r>
            <a:r>
              <a:rPr lang="en-US" altLang="zh-CN" sz="2200" b="1" dirty="0"/>
              <a:t>as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 begin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      if (</a:t>
            </a:r>
            <a:r>
              <a:rPr lang="en-US" altLang="zh-CN" sz="2200" b="1" dirty="0" err="1"/>
              <a:t>new.sal</a:t>
            </a:r>
            <a:r>
              <a:rPr lang="en-US" altLang="zh-CN" sz="2200" b="1" dirty="0"/>
              <a:t> &lt;&gt; </a:t>
            </a:r>
            <a:r>
              <a:rPr lang="en-US" altLang="zh-CN" sz="2200" b="1" dirty="0" err="1"/>
              <a:t>old.Sal</a:t>
            </a:r>
            <a:r>
              <a:rPr lang="en-US" altLang="zh-CN" sz="2200" b="1" dirty="0"/>
              <a:t>) then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          Insert into </a:t>
            </a:r>
            <a:r>
              <a:rPr lang="en-US" altLang="zh-CN" sz="2200" b="1" dirty="0" err="1"/>
              <a:t>Sal_log</a:t>
            </a:r>
            <a:r>
              <a:rPr lang="en-US" altLang="zh-CN" sz="2200" b="1" dirty="0"/>
              <a:t> (</a:t>
            </a:r>
            <a:r>
              <a:rPr lang="en-US" altLang="zh-CN" sz="2200" b="1" dirty="0" err="1"/>
              <a:t>eno</a:t>
            </a:r>
            <a:r>
              <a:rPr lang="en-US" altLang="zh-CN" sz="2200" b="1" dirty="0"/>
              <a:t>, </a:t>
            </a:r>
            <a:r>
              <a:rPr lang="en-US" altLang="zh-CN" sz="2200" b="1" dirty="0" err="1"/>
              <a:t>sal</a:t>
            </a:r>
            <a:r>
              <a:rPr lang="en-US" altLang="zh-CN" sz="2200" b="1" dirty="0"/>
              <a:t>, username, date)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                    </a:t>
            </a:r>
            <a:r>
              <a:rPr lang="en-US" altLang="zh-CN" sz="2200" b="1" dirty="0" err="1"/>
              <a:t>valus</a:t>
            </a:r>
            <a:r>
              <a:rPr lang="en-US" altLang="zh-CN" sz="2200" b="1" dirty="0"/>
              <a:t> (</a:t>
            </a:r>
            <a:r>
              <a:rPr lang="en-US" altLang="zh-CN" sz="2200" b="1" dirty="0" err="1"/>
              <a:t>new.Eno</a:t>
            </a:r>
            <a:r>
              <a:rPr lang="en-US" altLang="zh-CN" sz="2200" b="1" dirty="0"/>
              <a:t>, </a:t>
            </a:r>
            <a:r>
              <a:rPr lang="en-US" altLang="zh-CN" sz="2200" b="1" dirty="0" err="1"/>
              <a:t>new.Sal</a:t>
            </a:r>
            <a:r>
              <a:rPr lang="en-US" altLang="zh-CN" sz="2200" b="1" dirty="0"/>
              <a:t>, </a:t>
            </a:r>
            <a:r>
              <a:rPr lang="en-US" altLang="zh-CN" sz="2200" b="1" dirty="0" err="1"/>
              <a:t>Current_user</a:t>
            </a:r>
            <a:r>
              <a:rPr lang="en-US" altLang="zh-CN" sz="2200" b="1" dirty="0"/>
              <a:t>,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                                           </a:t>
            </a:r>
            <a:r>
              <a:rPr lang="en-US" altLang="zh-CN" sz="2200" b="1" dirty="0" err="1"/>
              <a:t>Current_TimeStamp</a:t>
            </a:r>
            <a:r>
              <a:rPr lang="en-US" altLang="zh-CN" sz="2200" b="1" dirty="0"/>
              <a:t>);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      end if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     end</a:t>
            </a:r>
            <a:endParaRPr lang="zh-CN" altLang="en-US" sz="2200" b="1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6468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412776"/>
            <a:ext cx="4283075" cy="4392488"/>
          </a:xfrm>
        </p:spPr>
        <p:txBody>
          <a:bodyPr>
            <a:noAutofit/>
          </a:bodyPr>
          <a:lstStyle/>
          <a:p>
            <a:pPr marL="109728" indent="0" eaLnBrk="1" hangingPunct="1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</a:rPr>
              <a:t>、代码块的开始与结束标识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zh-CN" sz="2400" b="1" dirty="0"/>
              <a:t>Begin …..  End</a:t>
            </a:r>
            <a:endParaRPr lang="zh-CN" altLang="en-US" sz="2400" b="1" dirty="0"/>
          </a:p>
          <a:p>
            <a:pPr marL="109728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IF</a:t>
            </a:r>
            <a:r>
              <a:rPr lang="zh-CN" altLang="en-US" sz="2400" b="1" dirty="0">
                <a:solidFill>
                  <a:srgbClr val="C00000"/>
                </a:solidFill>
              </a:rPr>
              <a:t>分支语句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109728" indent="0">
              <a:lnSpc>
                <a:spcPct val="17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Exists</a:t>
            </a:r>
            <a:r>
              <a:rPr lang="zh-CN" altLang="en-US" sz="2400" b="1" dirty="0">
                <a:solidFill>
                  <a:srgbClr val="C00000"/>
                </a:solidFill>
              </a:rPr>
              <a:t> 语句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sz="2400" b="1" dirty="0"/>
              <a:t>测试其后</a:t>
            </a:r>
            <a:r>
              <a:rPr lang="en-US" altLang="zh-CN" sz="2400" b="1" dirty="0"/>
              <a:t>select</a:t>
            </a:r>
            <a:r>
              <a:rPr lang="zh-CN" altLang="en-US" sz="2400" b="1" dirty="0"/>
              <a:t>语句是否有结果返回</a:t>
            </a:r>
            <a:endParaRPr lang="en-US" altLang="zh-CN" sz="2400" b="1" dirty="0"/>
          </a:p>
          <a:p>
            <a:pPr eaLnBrk="1" hangingPunct="1">
              <a:lnSpc>
                <a:spcPct val="170000"/>
              </a:lnSpc>
              <a:buFontTx/>
              <a:buNone/>
            </a:pPr>
            <a:endParaRPr lang="zh-CN" altLang="en-US" sz="2400" b="1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48481"/>
            <a:ext cx="7620000" cy="576263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000099"/>
                </a:solidFill>
              </a:rPr>
              <a:t>二、分支语句</a:t>
            </a:r>
          </a:p>
        </p:txBody>
      </p:sp>
      <p:sp>
        <p:nvSpPr>
          <p:cNvPr id="2" name="矩形 1"/>
          <p:cNvSpPr/>
          <p:nvPr/>
        </p:nvSpPr>
        <p:spPr>
          <a:xfrm>
            <a:off x="4716016" y="676428"/>
            <a:ext cx="4032448" cy="541686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（条件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Begin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statement block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End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Else if  </a:t>
            </a:r>
            <a:r>
              <a:rPr lang="zh-CN" altLang="en-US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（条件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Begin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statement block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End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Begin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statement block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End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46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179512" y="163081"/>
            <a:ext cx="5545311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1938" indent="-261938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三、循环语句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@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1,  @nm = 0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&lt;11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 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(@nm &gt; 1000)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break 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(@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5)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continue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@nm = @nm + @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 (@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- 1)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@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2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24128" y="972011"/>
            <a:ext cx="3240360" cy="44012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…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break    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退出循环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…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跳循环头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…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41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81026"/>
            <a:ext cx="8893175" cy="5472608"/>
          </a:xfrm>
        </p:spPr>
        <p:txBody>
          <a:bodyPr>
            <a:normAutofit/>
          </a:bodyPr>
          <a:lstStyle/>
          <a:p>
            <a:pPr marL="261938" indent="-261938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600" b="1" dirty="0">
                <a:solidFill>
                  <a:srgbClr val="000099"/>
                </a:solidFill>
              </a:rPr>
              <a:t>一、游标创建</a:t>
            </a:r>
            <a:endParaRPr lang="en-US" altLang="zh-CN" sz="2600" b="1" dirty="0">
              <a:solidFill>
                <a:srgbClr val="000099"/>
              </a:solidFill>
            </a:endParaRPr>
          </a:p>
          <a:p>
            <a:pPr marL="261938" indent="-261938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/>
              <a:t>1</a:t>
            </a:r>
            <a:r>
              <a:rPr lang="zh-CN" altLang="en-US" sz="2200" b="1" dirty="0"/>
              <a:t>、作用：在查询结果集上滚动游标，检查每行数据并完成相应的处理</a:t>
            </a:r>
          </a:p>
          <a:p>
            <a:pPr marL="261938" indent="-261938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200" b="1" dirty="0"/>
              <a:t>2、创建:  </a:t>
            </a:r>
            <a:r>
              <a:rPr lang="en-US" altLang="zh-CN" sz="2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Declare  &lt;</a:t>
            </a:r>
            <a:r>
              <a:rPr lang="zh-CN" altLang="en-US" sz="2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游标名</a:t>
            </a:r>
            <a:r>
              <a:rPr lang="en-US" altLang="zh-CN" sz="2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&gt;  cursor  for  &lt;Select Statement&gt; </a:t>
            </a:r>
          </a:p>
          <a:p>
            <a:pPr marL="261938" indent="-261938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         [for  read only |  update [of column-name-list] ]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declare </a:t>
            </a:r>
            <a:r>
              <a:rPr lang="en-US" altLang="zh-CN" sz="2200" b="1" dirty="0" err="1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s_cur</a:t>
            </a:r>
            <a:r>
              <a:rPr lang="en-US" altLang="zh-CN" sz="2200" b="1" dirty="0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cursor for  select </a:t>
            </a:r>
            <a:r>
              <a:rPr lang="en-US" altLang="zh-CN" sz="2200" b="1" dirty="0" err="1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sname</a:t>
            </a:r>
            <a:r>
              <a:rPr lang="en-US" altLang="zh-CN" sz="2200" b="1" dirty="0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from student, </a:t>
            </a:r>
            <a:r>
              <a:rPr lang="en-US" altLang="zh-CN" sz="2200" b="1" dirty="0" err="1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</a:t>
            </a:r>
            <a:r>
              <a:rPr lang="en-US" altLang="zh-CN" sz="2200" b="1" dirty="0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 marL="261938" indent="-261938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where </a:t>
            </a:r>
            <a:r>
              <a:rPr lang="en-US" altLang="zh-CN" sz="2200" b="1" dirty="0" err="1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student.sno</a:t>
            </a:r>
            <a:r>
              <a:rPr lang="en-US" altLang="zh-CN" sz="2200" b="1" dirty="0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sz="2200" b="1" dirty="0" err="1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sc.sno</a:t>
            </a:r>
            <a:r>
              <a:rPr lang="en-US" altLang="zh-CN" sz="2200" b="1" dirty="0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and </a:t>
            </a:r>
            <a:r>
              <a:rPr lang="en-US" altLang="zh-CN" sz="2200" b="1" dirty="0" err="1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cno</a:t>
            </a:r>
            <a:r>
              <a:rPr lang="en-US" altLang="zh-CN" sz="2200" b="1" dirty="0">
                <a:solidFill>
                  <a:srgbClr val="00009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=‘A’</a:t>
            </a:r>
          </a:p>
          <a:p>
            <a:pPr marL="261938" indent="-261938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、游标类型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/>
              <a:t>只读游标、可更新游标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/>
              <a:t>静态游标、动态游标</a:t>
            </a:r>
            <a:r>
              <a:rPr lang="en-US" altLang="zh-CN" sz="2400" b="1" dirty="0"/>
              <a:t>  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>
          <a:xfrm>
            <a:off x="179388" y="260648"/>
            <a:ext cx="8640762" cy="576362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altLang="zh-CN" sz="3200" dirty="0"/>
              <a:t>5.2 </a:t>
            </a:r>
            <a:r>
              <a:rPr lang="zh-CN" altLang="en-US" sz="3200" dirty="0"/>
              <a:t>游标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345DFD-EE58-4B1F-B8EB-7FABEF042377}"/>
              </a:ext>
            </a:extLst>
          </p:cNvPr>
          <p:cNvSpPr txBox="1"/>
          <p:nvPr/>
        </p:nvSpPr>
        <p:spPr>
          <a:xfrm>
            <a:off x="4526937" y="79636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数据集上的行指针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FEE4893-CBA2-4828-8FE6-22C05102D540}"/>
              </a:ext>
            </a:extLst>
          </p:cNvPr>
          <p:cNvCxnSpPr>
            <a:stCxn id="2" idx="1"/>
          </p:cNvCxnSpPr>
          <p:nvPr/>
        </p:nvCxnSpPr>
        <p:spPr>
          <a:xfrm flipH="1">
            <a:off x="3851920" y="981026"/>
            <a:ext cx="675017" cy="719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24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7992888" cy="5040560"/>
          </a:xfrm>
        </p:spPr>
        <p:txBody>
          <a:bodyPr>
            <a:normAutofit/>
          </a:bodyPr>
          <a:lstStyle/>
          <a:p>
            <a:pPr marL="261938" indent="-261938">
              <a:lnSpc>
                <a:spcPts val="3500"/>
              </a:lnSpc>
              <a:spcBef>
                <a:spcPts val="300"/>
              </a:spcBef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、打开游标</a:t>
            </a:r>
            <a:endParaRPr lang="en-US" altLang="zh-CN" sz="2400" b="1" dirty="0"/>
          </a:p>
          <a:p>
            <a:pPr marL="342900" indent="-342900">
              <a:lnSpc>
                <a:spcPts val="35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open &lt;</a:t>
            </a:r>
            <a:r>
              <a:rPr lang="zh-CN" altLang="en-US" sz="2400" b="1" dirty="0">
                <a:solidFill>
                  <a:srgbClr val="FF0000"/>
                </a:solidFill>
              </a:rPr>
              <a:t>游标名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  <a:r>
              <a:rPr lang="en-US" altLang="zh-CN" sz="2400" b="1" dirty="0"/>
              <a:t>   </a:t>
            </a:r>
          </a:p>
          <a:p>
            <a:pPr marL="342900" indent="-342900">
              <a:lnSpc>
                <a:spcPts val="3500"/>
              </a:lnSpc>
              <a:spcBef>
                <a:spcPts val="300"/>
              </a:spcBef>
            </a:pPr>
            <a:r>
              <a:rPr lang="en-US" altLang="zh-CN" sz="2400" b="1" dirty="0"/>
              <a:t>open </a:t>
            </a:r>
            <a:r>
              <a:rPr lang="en-US" altLang="zh-CN" sz="2400" b="1" dirty="0" err="1"/>
              <a:t>s_cur</a:t>
            </a:r>
            <a:endParaRPr lang="en-US" altLang="zh-CN" sz="2400" b="1" dirty="0"/>
          </a:p>
          <a:p>
            <a:pPr marL="261938" indent="-261938">
              <a:lnSpc>
                <a:spcPts val="3500"/>
              </a:lnSpc>
              <a:spcBef>
                <a:spcPts val="300"/>
              </a:spcBef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、滚动游标并读取当前记录</a:t>
            </a:r>
            <a:r>
              <a:rPr lang="en-US" altLang="zh-CN" sz="2400" b="1" dirty="0"/>
              <a:t>: </a:t>
            </a:r>
          </a:p>
          <a:p>
            <a:pPr marL="342900" indent="-342900">
              <a:lnSpc>
                <a:spcPts val="35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fetch &lt;</a:t>
            </a:r>
            <a:r>
              <a:rPr lang="zh-CN" altLang="en-US" sz="2400" b="1" dirty="0">
                <a:solidFill>
                  <a:srgbClr val="FF0000"/>
                </a:solidFill>
              </a:rPr>
              <a:t>游标名</a:t>
            </a:r>
            <a:r>
              <a:rPr lang="en-US" altLang="zh-CN" sz="2400" b="1" dirty="0">
                <a:solidFill>
                  <a:srgbClr val="FF0000"/>
                </a:solidFill>
              </a:rPr>
              <a:t>&gt;  [into fetch-target-list]</a:t>
            </a:r>
          </a:p>
          <a:p>
            <a:pPr marL="342900" indent="-342900">
              <a:lnSpc>
                <a:spcPts val="3500"/>
              </a:lnSpc>
              <a:spcBef>
                <a:spcPts val="300"/>
              </a:spcBef>
            </a:pPr>
            <a:r>
              <a:rPr lang="en-US" altLang="zh-CN" sz="2400" b="1" dirty="0"/>
              <a:t>fetch </a:t>
            </a:r>
            <a:r>
              <a:rPr lang="en-US" altLang="zh-CN" sz="2400" b="1" dirty="0" err="1"/>
              <a:t>s_cur</a:t>
            </a:r>
            <a:r>
              <a:rPr lang="en-US" altLang="zh-CN" sz="2400" b="1" dirty="0"/>
              <a:t>  into @</a:t>
            </a:r>
            <a:r>
              <a:rPr lang="en-US" altLang="zh-CN" sz="2400" b="1" dirty="0" err="1"/>
              <a:t>v_sname</a:t>
            </a:r>
            <a:r>
              <a:rPr lang="zh-CN" altLang="en-US" sz="2400" b="1" dirty="0"/>
              <a:t> </a:t>
            </a:r>
          </a:p>
          <a:p>
            <a:pPr marL="261938" indent="-261938">
              <a:lnSpc>
                <a:spcPts val="3500"/>
              </a:lnSpc>
              <a:spcBef>
                <a:spcPts val="300"/>
              </a:spcBef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、测试游标状态: </a:t>
            </a:r>
            <a:r>
              <a:rPr lang="en-US" altLang="zh-CN" sz="2400" b="1" dirty="0"/>
              <a:t>@@</a:t>
            </a:r>
            <a:r>
              <a:rPr lang="en-US" altLang="zh-CN" sz="2400" b="1" dirty="0" err="1"/>
              <a:t>fetch_status</a:t>
            </a:r>
            <a:endParaRPr lang="en-US" altLang="zh-CN" sz="2400" b="1" dirty="0"/>
          </a:p>
          <a:p>
            <a:pPr>
              <a:lnSpc>
                <a:spcPts val="35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000099"/>
                </a:solidFill>
              </a:rPr>
              <a:t> 0 — FETCH </a:t>
            </a:r>
            <a:r>
              <a:rPr lang="zh-CN" altLang="en-US" sz="2200" b="1" dirty="0">
                <a:solidFill>
                  <a:srgbClr val="000099"/>
                </a:solidFill>
              </a:rPr>
              <a:t>语句成功</a:t>
            </a:r>
          </a:p>
          <a:p>
            <a:pPr>
              <a:lnSpc>
                <a:spcPts val="35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000099"/>
                </a:solidFill>
              </a:rPr>
              <a:t>-1 — FETCH </a:t>
            </a:r>
            <a:r>
              <a:rPr lang="zh-CN" altLang="en-US" sz="2200" b="1" dirty="0">
                <a:solidFill>
                  <a:srgbClr val="000099"/>
                </a:solidFill>
              </a:rPr>
              <a:t>语句失败或此行不在结果集中</a:t>
            </a:r>
          </a:p>
          <a:p>
            <a:pPr>
              <a:lnSpc>
                <a:spcPts val="35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000099"/>
                </a:solidFill>
              </a:rPr>
              <a:t>-2 — </a:t>
            </a:r>
            <a:r>
              <a:rPr lang="zh-CN" altLang="en-US" sz="2200" b="1" dirty="0">
                <a:solidFill>
                  <a:srgbClr val="000099"/>
                </a:solidFill>
              </a:rPr>
              <a:t>被提取的行不存在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395536" y="439554"/>
            <a:ext cx="8064896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>
              <a:lnSpc>
                <a:spcPts val="3500"/>
              </a:lnSpc>
              <a:spcBef>
                <a:spcPts val="300"/>
              </a:spcBef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二、游标使用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729201-FD67-4B17-ABC9-88A7CDB88025}"/>
              </a:ext>
            </a:extLst>
          </p:cNvPr>
          <p:cNvSpPr txBox="1"/>
          <p:nvPr/>
        </p:nvSpPr>
        <p:spPr>
          <a:xfrm>
            <a:off x="4103440" y="184482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打开之后没有指向任何一条记录，需要下面推进</a:t>
            </a:r>
            <a:endParaRPr lang="en-US" altLang="zh-CN" dirty="0"/>
          </a:p>
          <a:p>
            <a:r>
              <a:rPr lang="zh-CN" altLang="en-US" dirty="0"/>
              <a:t>有几列就用几个变量来接，这里只有一列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0CDE6D-B9BA-4E5C-8B48-77CE846852F8}"/>
              </a:ext>
            </a:extLst>
          </p:cNvPr>
          <p:cNvSpPr txBox="1"/>
          <p:nvPr/>
        </p:nvSpPr>
        <p:spPr>
          <a:xfrm>
            <a:off x="5508104" y="38610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养成习惯：测试游标状态</a:t>
            </a:r>
          </a:p>
        </p:txBody>
      </p:sp>
    </p:spTree>
    <p:extLst>
      <p:ext uri="{BB962C8B-B14F-4D97-AF65-F5344CB8AC3E}">
        <p14:creationId xmlns:p14="http://schemas.microsoft.com/office/powerpoint/2010/main" val="125238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57522" y="331936"/>
            <a:ext cx="8362950" cy="6121400"/>
          </a:xfrm>
        </p:spPr>
        <p:txBody>
          <a:bodyPr>
            <a:normAutofit/>
          </a:bodyPr>
          <a:lstStyle/>
          <a:p>
            <a:pPr marL="261938" indent="-261938">
              <a:lnSpc>
                <a:spcPct val="150000"/>
              </a:lnSpc>
              <a:buNone/>
            </a:pPr>
            <a:r>
              <a:rPr lang="zh-CN" altLang="en-US" sz="3000" b="1" dirty="0">
                <a:solidFill>
                  <a:srgbClr val="C00000"/>
                </a:solidFill>
              </a:rPr>
              <a:t>二、游标使用</a:t>
            </a:r>
            <a:endParaRPr lang="en-US" altLang="zh-CN" sz="3000" b="1" dirty="0">
              <a:solidFill>
                <a:srgbClr val="C00000"/>
              </a:solidFill>
            </a:endParaRPr>
          </a:p>
          <a:p>
            <a:pPr marL="261938" indent="-261938">
              <a:lnSpc>
                <a:spcPts val="3500"/>
              </a:lnSpc>
              <a:spcBef>
                <a:spcPts val="1200"/>
              </a:spcBef>
              <a:buNone/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、动态游标的更新</a:t>
            </a:r>
          </a:p>
          <a:p>
            <a:pPr marL="261938" indent="-261938">
              <a:lnSpc>
                <a:spcPts val="3500"/>
              </a:lnSpc>
              <a:spcBef>
                <a:spcPts val="1200"/>
              </a:spcBef>
              <a:buNone/>
            </a:pPr>
            <a:r>
              <a:rPr lang="en-US" altLang="zh-CN" sz="2400" b="1" dirty="0"/>
              <a:t>(1) Current </a:t>
            </a:r>
            <a:r>
              <a:rPr lang="zh-CN" altLang="en-US" sz="2400" b="1" dirty="0"/>
              <a:t>形式 的 </a:t>
            </a:r>
            <a:r>
              <a:rPr lang="en-US" altLang="zh-CN" sz="2400" b="1" dirty="0"/>
              <a:t>Update</a:t>
            </a:r>
            <a:r>
              <a:rPr lang="zh-CN" altLang="en-US" sz="2400" b="1" dirty="0"/>
              <a:t>语句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200" b="1" dirty="0">
                <a:solidFill>
                  <a:srgbClr val="000099"/>
                </a:solidFill>
              </a:rPr>
              <a:t>     update student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200" b="1" dirty="0">
                <a:solidFill>
                  <a:srgbClr val="000099"/>
                </a:solidFill>
              </a:rPr>
              <a:t>     </a:t>
            </a:r>
            <a:r>
              <a:rPr lang="zh-CN" altLang="en-US" sz="2200" b="1" dirty="0">
                <a:solidFill>
                  <a:srgbClr val="000099"/>
                </a:solidFill>
              </a:rPr>
              <a:t>       </a:t>
            </a:r>
            <a:r>
              <a:rPr lang="en-US" altLang="zh-CN" sz="2200" b="1" dirty="0">
                <a:solidFill>
                  <a:srgbClr val="000099"/>
                </a:solidFill>
              </a:rPr>
              <a:t>set </a:t>
            </a:r>
            <a:r>
              <a:rPr lang="en-US" altLang="zh-CN" sz="2200" b="1" dirty="0" err="1">
                <a:solidFill>
                  <a:srgbClr val="000099"/>
                </a:solidFill>
              </a:rPr>
              <a:t>sname</a:t>
            </a:r>
            <a:r>
              <a:rPr lang="en-US" altLang="zh-CN" sz="2200" b="1" dirty="0">
                <a:solidFill>
                  <a:srgbClr val="000099"/>
                </a:solidFill>
              </a:rPr>
              <a:t> = @</a:t>
            </a:r>
            <a:r>
              <a:rPr lang="en-US" altLang="zh-CN" sz="2200" b="1" dirty="0" err="1">
                <a:solidFill>
                  <a:srgbClr val="000099"/>
                </a:solidFill>
              </a:rPr>
              <a:t>v_new_sname</a:t>
            </a:r>
            <a:endParaRPr lang="en-US" altLang="zh-CN" sz="2200" b="1" dirty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200" b="1" dirty="0">
                <a:solidFill>
                  <a:srgbClr val="000099"/>
                </a:solidFill>
              </a:rPr>
              <a:t>        where current of </a:t>
            </a:r>
            <a:r>
              <a:rPr lang="en-US" altLang="zh-CN" sz="2200" b="1" dirty="0" err="1">
                <a:solidFill>
                  <a:srgbClr val="000099"/>
                </a:solidFill>
              </a:rPr>
              <a:t>s_cur</a:t>
            </a:r>
            <a:r>
              <a:rPr lang="en-US" altLang="zh-CN" sz="2200" b="1" dirty="0">
                <a:solidFill>
                  <a:srgbClr val="000099"/>
                </a:solidFill>
              </a:rPr>
              <a:t> </a:t>
            </a:r>
          </a:p>
          <a:p>
            <a:pPr marL="261938" indent="-261938">
              <a:lnSpc>
                <a:spcPts val="3500"/>
              </a:lnSpc>
              <a:spcBef>
                <a:spcPts val="1200"/>
              </a:spcBef>
              <a:buNone/>
            </a:pPr>
            <a:r>
              <a:rPr lang="en-US" altLang="zh-CN" sz="2400" b="1" dirty="0"/>
              <a:t>(2) Current </a:t>
            </a:r>
            <a:r>
              <a:rPr lang="zh-CN" altLang="en-US" sz="2400" b="1" dirty="0"/>
              <a:t>形式 的 </a:t>
            </a:r>
            <a:r>
              <a:rPr lang="en-US" altLang="zh-CN" sz="2400" b="1" dirty="0"/>
              <a:t>Delete </a:t>
            </a:r>
            <a:r>
              <a:rPr lang="zh-CN" altLang="en-US" sz="2400" b="1" dirty="0"/>
              <a:t>语句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200" b="1" dirty="0">
                <a:solidFill>
                  <a:srgbClr val="000099"/>
                </a:solidFill>
              </a:rPr>
              <a:t>     delete from student where current of </a:t>
            </a:r>
            <a:r>
              <a:rPr lang="en-US" altLang="zh-CN" sz="2200" b="1" dirty="0" err="1">
                <a:solidFill>
                  <a:srgbClr val="000099"/>
                </a:solidFill>
              </a:rPr>
              <a:t>s_cur</a:t>
            </a:r>
            <a:endParaRPr lang="zh-CN" altLang="en-US" sz="2200" b="1" dirty="0">
              <a:solidFill>
                <a:srgbClr val="00009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A8128E-7C7D-4021-AA38-30477CC05182}"/>
              </a:ext>
            </a:extLst>
          </p:cNvPr>
          <p:cNvSpPr txBox="1"/>
          <p:nvPr/>
        </p:nvSpPr>
        <p:spPr>
          <a:xfrm>
            <a:off x="5724128" y="230823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对当前行做更新</a:t>
            </a:r>
          </a:p>
        </p:txBody>
      </p:sp>
    </p:spTree>
    <p:extLst>
      <p:ext uri="{BB962C8B-B14F-4D97-AF65-F5344CB8AC3E}">
        <p14:creationId xmlns:p14="http://schemas.microsoft.com/office/powerpoint/2010/main" val="78360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7128792" cy="4464496"/>
          </a:xfrm>
        </p:spPr>
        <p:txBody>
          <a:bodyPr>
            <a:normAutofit/>
          </a:bodyPr>
          <a:lstStyle/>
          <a:p>
            <a:pPr marL="261938" indent="-261938"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</a:rPr>
              <a:t>、关闭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close  &lt;</a:t>
            </a:r>
            <a:r>
              <a:rPr lang="zh-CN" altLang="en-US" sz="2400" b="1" dirty="0">
                <a:solidFill>
                  <a:srgbClr val="FF0000"/>
                </a:solidFill>
              </a:rPr>
              <a:t>游标名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  <a:r>
              <a:rPr lang="en-US" altLang="zh-CN" sz="2400" b="1" dirty="0"/>
              <a:t>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CN" sz="2400" b="1" dirty="0"/>
              <a:t>close </a:t>
            </a:r>
            <a:r>
              <a:rPr lang="en-US" altLang="zh-CN" sz="2400" b="1" dirty="0" err="1"/>
              <a:t>s_cur</a:t>
            </a:r>
            <a:endParaRPr lang="en-US" altLang="zh-CN" sz="2400" b="1" dirty="0"/>
          </a:p>
          <a:p>
            <a:pPr marL="365125" indent="-365125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</a:rPr>
              <a:t>、释放游标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marL="365125" indent="-365125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Deallocate &lt;</a:t>
            </a:r>
            <a:r>
              <a:rPr lang="zh-CN" altLang="en-US" sz="2400" b="1" dirty="0">
                <a:solidFill>
                  <a:srgbClr val="FF0000"/>
                </a:solidFill>
              </a:rPr>
              <a:t>游标名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  <a:r>
              <a:rPr lang="en-US" altLang="zh-CN" sz="2400" b="1" dirty="0"/>
              <a:t> 		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Deallocate </a:t>
            </a:r>
            <a:r>
              <a:rPr lang="en-US" altLang="zh-CN" sz="2400" b="1" dirty="0" err="1"/>
              <a:t>s_cur</a:t>
            </a:r>
            <a:endParaRPr lang="en-US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467544" y="513488"/>
            <a:ext cx="7776864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>
              <a:lnSpc>
                <a:spcPct val="12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三、游标关闭与释放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70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5312</TotalTime>
  <Words>2460</Words>
  <Application>Microsoft Office PowerPoint</Application>
  <PresentationFormat>全屏显示(4:3)</PresentationFormat>
  <Paragraphs>384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 Unicode MS</vt:lpstr>
      <vt:lpstr>微软雅黑</vt:lpstr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聚合</vt:lpstr>
      <vt:lpstr>第五章 数据库编程</vt:lpstr>
      <vt:lpstr>5.1 过程化SQL（以T－SQL为例）</vt:lpstr>
      <vt:lpstr>一、变量与变量赋值</vt:lpstr>
      <vt:lpstr>二、分支语句</vt:lpstr>
      <vt:lpstr>PowerPoint 演示文稿</vt:lpstr>
      <vt:lpstr>5.2 游标</vt:lpstr>
      <vt:lpstr>PowerPoint 演示文稿</vt:lpstr>
      <vt:lpstr>PowerPoint 演示文稿</vt:lpstr>
      <vt:lpstr>PowerPoint 演示文稿</vt:lpstr>
      <vt:lpstr>5.3 存储过程</vt:lpstr>
      <vt:lpstr>PowerPoint 演示文稿</vt:lpstr>
      <vt:lpstr>PowerPoint 演示文稿</vt:lpstr>
      <vt:lpstr>PowerPoint 演示文稿</vt:lpstr>
      <vt:lpstr>PowerPoint 演示文稿</vt:lpstr>
      <vt:lpstr>5.4 触发器：trigger</vt:lpstr>
      <vt:lpstr>PowerPoint 演示文稿</vt:lpstr>
      <vt:lpstr>PowerPoint 演示文稿</vt:lpstr>
      <vt:lpstr>二、SQL Server的触发器 </vt:lpstr>
      <vt:lpstr>二、SQL Server的触发器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数据库编程</dc:title>
  <dc:creator>lee</dc:creator>
  <cp:lastModifiedBy>chunhui</cp:lastModifiedBy>
  <cp:revision>62</cp:revision>
  <dcterms:created xsi:type="dcterms:W3CDTF">2015-04-26T09:40:45Z</dcterms:created>
  <dcterms:modified xsi:type="dcterms:W3CDTF">2019-10-30T11:17:32Z</dcterms:modified>
</cp:coreProperties>
</file>