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9" r:id="rId2"/>
    <p:sldId id="277" r:id="rId3"/>
    <p:sldId id="278" r:id="rId4"/>
    <p:sldId id="279" r:id="rId5"/>
    <p:sldId id="290" r:id="rId6"/>
    <p:sldId id="280" r:id="rId7"/>
    <p:sldId id="281" r:id="rId8"/>
    <p:sldId id="291" r:id="rId9"/>
    <p:sldId id="284" r:id="rId10"/>
    <p:sldId id="285" r:id="rId11"/>
    <p:sldId id="286" r:id="rId12"/>
    <p:sldId id="287" r:id="rId13"/>
    <p:sldId id="292" r:id="rId14"/>
    <p:sldId id="288" r:id="rId15"/>
    <p:sldId id="293" r:id="rId16"/>
    <p:sldId id="294" r:id="rId17"/>
    <p:sldId id="295" r:id="rId18"/>
    <p:sldId id="297" r:id="rId19"/>
    <p:sldId id="268" r:id="rId20"/>
    <p:sldId id="271" r:id="rId21"/>
    <p:sldId id="269" r:id="rId22"/>
    <p:sldId id="272" r:id="rId23"/>
    <p:sldId id="273" r:id="rId24"/>
    <p:sldId id="274" r:id="rId25"/>
    <p:sldId id="275" r:id="rId26"/>
    <p:sldId id="276" r:id="rId27"/>
    <p:sldId id="29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0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D62D2-E781-4B28-BB64-BB787E4E2C21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BF5B1-EC19-49CF-BF16-BEFC6C92A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0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BF5B1-EC19-49CF-BF16-BEFC6C92AD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6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BF5B1-EC19-49CF-BF16-BEFC6C92AD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3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69C6020-8737-4BFC-981F-1A9EECFC9974}" type="slidenum">
              <a:rPr lang="zh-CN" altLang="en-US" sz="1200" b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791780F-BCF8-41E0-BDA6-6B6A4F4C41F8}" type="slidenum">
              <a:rPr lang="zh-CN" altLang="en-US" sz="1200" b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EDF32BA-7675-43D7-A86E-E4177EFEA668}" type="slidenum">
              <a:rPr lang="zh-CN" altLang="en-US" sz="1200" b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79F6A05-FD4B-41F7-8033-4B3368897D70}" type="slidenum">
              <a:rPr lang="zh-CN" altLang="en-US" sz="1200" b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D7A8414-552F-4064-B781-2FE012FF99C3}" type="slidenum">
              <a:rPr lang="zh-CN" altLang="en-US" sz="1200" b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351593" y="888505"/>
            <a:ext cx="6604783" cy="668287"/>
          </a:xfr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000" b="1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r>
              <a:rPr kumimoji="0" lang="zh-CN" altLang="en-US" dirty="0" smtClean="0"/>
              <a:t>单击此处编辑母版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709401" y="1917653"/>
            <a:ext cx="5760640" cy="3035347"/>
          </a:xfrm>
        </p:spPr>
        <p:txBody>
          <a:bodyPr lIns="45720" rIns="45720"/>
          <a:lstStyle>
            <a:lvl1pPr marL="457200" marR="64008" indent="-457200" algn="l"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fld id="{13F6F539-56B9-48FA-B9A4-9F53CA1272CB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fld id="{2EC113DE-0464-4677-ADEB-8F94C9DB51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/>
          </a:bodyPr>
          <a:lstStyle>
            <a:lvl1pPr>
              <a:def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fld id="{13F6F539-56B9-48FA-B9A4-9F53CA1272CB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fld id="{2EC113DE-0464-4677-ADEB-8F94C9DB510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rtlCol="0"/>
          <a:lstStyle>
            <a:lvl1pPr>
              <a:defRPr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8392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69225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7388" y="6248400"/>
            <a:ext cx="1903412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3413" cy="457200"/>
          </a:xfrm>
        </p:spPr>
        <p:txBody>
          <a:bodyPr/>
          <a:lstStyle>
            <a:lvl1pPr>
              <a:defRPr/>
            </a:lvl1pPr>
          </a:lstStyle>
          <a:p>
            <a:fld id="{84C761C2-98D6-4480-95BC-274329B6FD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44094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F6F539-56B9-48FA-B9A4-9F53CA1272CB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EC113DE-0464-4677-ADEB-8F94C9DB51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404664"/>
            <a:ext cx="7772400" cy="648072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3600" b="1" dirty="0" smtClean="0"/>
              <a:t>第</a:t>
            </a:r>
            <a:r>
              <a:rPr lang="zh-CN" altLang="en-US" sz="3600" dirty="0"/>
              <a:t>五</a:t>
            </a:r>
            <a:r>
              <a:rPr lang="zh-CN" altLang="en-US" sz="3600" b="1" dirty="0" smtClean="0"/>
              <a:t>章	数据库编程（下）</a:t>
            </a:r>
            <a:endParaRPr lang="en-US" altLang="zh-CN" sz="3600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3728" y="1268760"/>
            <a:ext cx="6624736" cy="4392488"/>
          </a:xfrm>
        </p:spPr>
        <p:txBody>
          <a:bodyPr>
            <a:noAutofit/>
          </a:bodyPr>
          <a:lstStyle/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过程化</a:t>
            </a:r>
            <a:r>
              <a:rPr lang="en-US" altLang="zh-CN" sz="2400" b="1" dirty="0" smtClean="0"/>
              <a:t>SQL</a:t>
            </a: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游标</a:t>
            </a:r>
            <a:endParaRPr lang="en-US" altLang="zh-CN" sz="2400" b="1" dirty="0" smtClean="0"/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存储过程</a:t>
            </a:r>
            <a:endParaRPr lang="en-US" altLang="zh-CN" sz="2400" b="1" dirty="0" smtClean="0"/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触发器</a:t>
            </a:r>
            <a:endParaRPr lang="en-US" altLang="zh-CN" sz="2400" b="1" dirty="0" smtClean="0"/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99"/>
                </a:solidFill>
              </a:rPr>
              <a:t>数据库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连接（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ODBC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OLE DB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JDBC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）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99"/>
                </a:solidFill>
              </a:rPr>
              <a:t>嵌入式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2120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476672"/>
            <a:ext cx="8579296" cy="4810539"/>
          </a:xfrm>
        </p:spPr>
        <p:txBody>
          <a:bodyPr>
            <a:normAutofit/>
          </a:bodyPr>
          <a:lstStyle/>
          <a:p>
            <a:pPr marL="989013" indent="-879475">
              <a:lnSpc>
                <a:spcPct val="150000"/>
              </a:lnSpc>
              <a:buNone/>
            </a:pPr>
            <a:r>
              <a:rPr lang="zh-CN" altLang="en-US" sz="2400" b="1" dirty="0" smtClean="0"/>
              <a:t>（ 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Property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对象：提供有关参数，供</a:t>
            </a:r>
            <a:r>
              <a:rPr lang="en-US" altLang="zh-CN" sz="2400" b="1" dirty="0" smtClean="0"/>
              <a:t>Connection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Command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RecordSet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Field </a:t>
            </a:r>
            <a:r>
              <a:rPr lang="zh-CN" altLang="en-US" sz="2400" b="1" dirty="0" smtClean="0"/>
              <a:t>对象使用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sz="2400" b="1" dirty="0" smtClean="0"/>
              <a:t>（ 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Parameter </a:t>
            </a:r>
            <a:r>
              <a:rPr lang="zh-CN" altLang="en-US" sz="2400" b="1" dirty="0" smtClean="0"/>
              <a:t>对象：提供</a:t>
            </a:r>
            <a:r>
              <a:rPr lang="en-US" altLang="zh-CN" sz="2400" b="1" dirty="0" smtClean="0"/>
              <a:t>Command</a:t>
            </a:r>
            <a:r>
              <a:rPr lang="zh-CN" altLang="en-US" sz="2400" b="1" dirty="0" smtClean="0"/>
              <a:t>对象所需的参数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sz="2400" b="1" dirty="0" smtClean="0"/>
              <a:t>（ </a:t>
            </a:r>
            <a:r>
              <a:rPr lang="en-US" altLang="zh-CN" sz="2400" b="1" dirty="0" smtClean="0"/>
              <a:t>7</a:t>
            </a:r>
            <a:r>
              <a:rPr lang="zh-CN" altLang="en-US" sz="2400" b="1" dirty="0" smtClean="0"/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Error </a:t>
            </a:r>
            <a:r>
              <a:rPr lang="zh-CN" altLang="en-US" sz="2400" b="1" dirty="0" smtClean="0"/>
              <a:t>对象：代表访问数据源时产生的某个错误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sz="2400" b="1" dirty="0" smtClean="0"/>
              <a:t>（ 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Fields </a:t>
            </a:r>
            <a:r>
              <a:rPr lang="zh-CN" altLang="en-US" sz="2400" b="1" dirty="0" smtClean="0"/>
              <a:t>集合：包含</a:t>
            </a:r>
            <a:r>
              <a:rPr lang="en-US" altLang="zh-CN" sz="2400" b="1" dirty="0" err="1" smtClean="0"/>
              <a:t>RecordSet</a:t>
            </a:r>
            <a:r>
              <a:rPr lang="zh-CN" altLang="en-US" sz="2400" b="1" dirty="0" smtClean="0"/>
              <a:t>对象中所有的</a:t>
            </a:r>
            <a:r>
              <a:rPr lang="en-US" altLang="zh-CN" sz="2400" b="1" dirty="0" smtClean="0"/>
              <a:t>Field</a:t>
            </a:r>
            <a:r>
              <a:rPr lang="zh-CN" altLang="en-US" sz="2400" b="1" dirty="0" smtClean="0"/>
              <a:t>对象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sz="2400" b="1" dirty="0" smtClean="0"/>
              <a:t>（ </a:t>
            </a:r>
            <a:r>
              <a:rPr lang="en-US" altLang="zh-CN" sz="2400" b="1" dirty="0" smtClean="0"/>
              <a:t>9</a:t>
            </a:r>
            <a:r>
              <a:rPr lang="zh-CN" altLang="en-US" sz="2400" b="1" dirty="0" smtClean="0"/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Properties </a:t>
            </a:r>
            <a:r>
              <a:rPr lang="zh-CN" altLang="en-US" sz="2400" b="1" dirty="0" smtClean="0"/>
              <a:t>集合：包含所有的</a:t>
            </a:r>
            <a:r>
              <a:rPr lang="en-US" altLang="zh-CN" sz="2400" b="1" dirty="0" smtClean="0"/>
              <a:t>Property</a:t>
            </a:r>
            <a:r>
              <a:rPr lang="zh-CN" altLang="en-US" sz="2400" b="1" dirty="0" smtClean="0"/>
              <a:t>对象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10</a:t>
            </a:r>
            <a:r>
              <a:rPr lang="zh-CN" altLang="en-US" sz="2400" b="1" dirty="0" smtClean="0"/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Parameters </a:t>
            </a:r>
            <a:r>
              <a:rPr lang="zh-CN" altLang="en-US" sz="2400" b="1" dirty="0" smtClean="0"/>
              <a:t>集合：包含所有的</a:t>
            </a:r>
            <a:r>
              <a:rPr lang="en-US" altLang="zh-CN" sz="2400" b="1" dirty="0" smtClean="0"/>
              <a:t>Parameter</a:t>
            </a:r>
            <a:r>
              <a:rPr lang="zh-CN" altLang="en-US" sz="2400" b="1" dirty="0" smtClean="0"/>
              <a:t>对象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11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Errors </a:t>
            </a:r>
            <a:r>
              <a:rPr lang="zh-CN" altLang="en-US" sz="2400" b="1" dirty="0" smtClean="0"/>
              <a:t>集合：包含所有的</a:t>
            </a:r>
            <a:r>
              <a:rPr lang="en-US" altLang="zh-CN" sz="2400" b="1" dirty="0" smtClean="0"/>
              <a:t>Error</a:t>
            </a:r>
            <a:r>
              <a:rPr lang="zh-CN" altLang="en-US" sz="2400" b="1" dirty="0" smtClean="0"/>
              <a:t>对象</a:t>
            </a:r>
          </a:p>
          <a:p>
            <a:pPr marL="109728" indent="0">
              <a:lnSpc>
                <a:spcPct val="150000"/>
              </a:lnSpc>
              <a:buNone/>
            </a:pP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8804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548680"/>
            <a:ext cx="8578974" cy="53911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３、使用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ADO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访问数据库的步骤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 smtClean="0"/>
              <a:t>第一，使用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Connection </a:t>
            </a:r>
            <a:r>
              <a:rPr lang="zh-CN" altLang="en-US" sz="2200" b="1" dirty="0" smtClean="0"/>
              <a:t>建立与数据库的连接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 smtClean="0"/>
              <a:t>第二，通过执行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Recordset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对象的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Open </a:t>
            </a:r>
            <a:r>
              <a:rPr lang="zh-CN" altLang="en-US" sz="2200" b="1" dirty="0" smtClean="0"/>
              <a:t>方法，或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Command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对象的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Execute </a:t>
            </a:r>
            <a:r>
              <a:rPr lang="zh-CN" altLang="en-US" sz="2200" b="1" dirty="0" smtClean="0"/>
              <a:t>方法产生一个记录集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 smtClean="0"/>
              <a:t>第三，对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Recordset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200" b="1" dirty="0" smtClean="0"/>
              <a:t>对象进行具体的数据操作</a:t>
            </a:r>
          </a:p>
        </p:txBody>
      </p:sp>
    </p:spTree>
    <p:extLst>
      <p:ext uri="{BB962C8B-B14F-4D97-AF65-F5344CB8AC3E}">
        <p14:creationId xmlns:p14="http://schemas.microsoft.com/office/powerpoint/2010/main" val="29351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568952" cy="3946443"/>
          </a:xfrm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1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、</a:t>
            </a:r>
            <a:r>
              <a:rPr lang="en-US" altLang="zh-CN" sz="2400" b="1" dirty="0">
                <a:solidFill>
                  <a:srgbClr val="003399"/>
                </a:solidFill>
              </a:rPr>
              <a:t>OLE DB </a:t>
            </a:r>
            <a:r>
              <a:rPr lang="zh-CN" altLang="en-US" sz="2400" b="1" dirty="0">
                <a:solidFill>
                  <a:srgbClr val="003399"/>
                </a:solidFill>
              </a:rPr>
              <a:t>与 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ODBC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的共同点和相互关系</a:t>
            </a:r>
            <a:endParaRPr lang="en-US" altLang="zh-CN" sz="2400" b="1" dirty="0" smtClean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FF0000"/>
                </a:solidFill>
              </a:rPr>
              <a:t>都是数据源连接的公共接口：</a:t>
            </a:r>
            <a:r>
              <a:rPr lang="zh-CN" altLang="en-US" sz="2200" b="1" dirty="0" smtClean="0"/>
              <a:t>屏蔽了不同数据源的连接协议，编程人员遵从 </a:t>
            </a:r>
            <a:r>
              <a:rPr lang="en-US" altLang="zh-CN" sz="2200" b="1" dirty="0" smtClean="0"/>
              <a:t>OLD DB / ODBC</a:t>
            </a:r>
            <a:r>
              <a:rPr lang="zh-CN" altLang="en-US" sz="2200" b="1" dirty="0" smtClean="0"/>
              <a:t>接口，就可以访问各种数据源</a:t>
            </a:r>
            <a:endParaRPr lang="en-US" altLang="zh-CN" sz="2200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FF0000"/>
                </a:solidFill>
              </a:rPr>
              <a:t>OLE </a:t>
            </a:r>
            <a:r>
              <a:rPr lang="en-US" altLang="zh-CN" sz="2200" b="1" dirty="0">
                <a:solidFill>
                  <a:srgbClr val="FF0000"/>
                </a:solidFill>
              </a:rPr>
              <a:t>DB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可以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</a:rPr>
              <a:t>访问 </a:t>
            </a:r>
            <a:r>
              <a:rPr lang="en-US" altLang="zh-CN" sz="2200" b="1" dirty="0">
                <a:solidFill>
                  <a:srgbClr val="FF0000"/>
                </a:solidFill>
              </a:rPr>
              <a:t>ODBC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数据源</a:t>
            </a:r>
            <a:r>
              <a:rPr lang="zh-CN" altLang="en-US" sz="2200" b="1" dirty="0" smtClean="0"/>
              <a:t>：</a:t>
            </a:r>
            <a:r>
              <a:rPr lang="en-US" altLang="zh-CN" sz="2200" b="1" dirty="0" smtClean="0"/>
              <a:t>ODBC</a:t>
            </a:r>
            <a:r>
              <a:rPr lang="zh-CN" altLang="en-US" sz="2200" b="1" dirty="0" smtClean="0"/>
              <a:t>起中转</a:t>
            </a:r>
            <a:r>
              <a:rPr lang="zh-CN" altLang="en-US" sz="2200" b="1" dirty="0"/>
              <a:t>作用，从</a:t>
            </a:r>
            <a:r>
              <a:rPr lang="en-US" altLang="zh-CN" sz="2200" b="1" dirty="0"/>
              <a:t>ODBC</a:t>
            </a:r>
            <a:r>
              <a:rPr lang="zh-CN" altLang="en-US" sz="2200" b="1" dirty="0"/>
              <a:t>数据源读取的数据</a:t>
            </a:r>
            <a:r>
              <a:rPr lang="zh-CN" altLang="en-US" sz="2200" b="1" dirty="0" smtClean="0"/>
              <a:t>经转换，变为</a:t>
            </a:r>
            <a:r>
              <a:rPr lang="en-US" altLang="zh-CN" sz="2200" b="1" dirty="0"/>
              <a:t>OLE DB</a:t>
            </a:r>
            <a:r>
              <a:rPr lang="zh-CN" altLang="en-US" sz="2200" b="1" dirty="0"/>
              <a:t>可访问的</a:t>
            </a:r>
            <a:r>
              <a:rPr lang="zh-CN" altLang="en-US" sz="2200" b="1" dirty="0" smtClean="0"/>
              <a:t>数据</a:t>
            </a:r>
            <a:endParaRPr lang="zh-CN" altLang="en-US" sz="22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0000"/>
                </a:solidFill>
              </a:rPr>
              <a:t>OLE DB </a:t>
            </a:r>
            <a:r>
              <a:rPr lang="zh-CN" altLang="en-US" sz="2200" b="1" dirty="0">
                <a:solidFill>
                  <a:srgbClr val="FF0000"/>
                </a:solidFill>
              </a:rPr>
              <a:t>也可以不通过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ODBC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200" b="1" dirty="0" smtClean="0"/>
              <a:t>前提</a:t>
            </a:r>
            <a:r>
              <a:rPr lang="zh-CN" altLang="en-US" sz="2200" b="1" dirty="0"/>
              <a:t>是该数据源有</a:t>
            </a:r>
            <a:r>
              <a:rPr lang="en-US" altLang="zh-CN" sz="2200" b="1" dirty="0"/>
              <a:t>OLE DB</a:t>
            </a:r>
            <a:r>
              <a:rPr lang="zh-CN" altLang="en-US" sz="2200" b="1" dirty="0"/>
              <a:t>接口，即：</a:t>
            </a:r>
            <a:r>
              <a:rPr lang="en-US" altLang="zh-CN" sz="2200" b="1" dirty="0"/>
              <a:t>OLE DB</a:t>
            </a:r>
            <a:r>
              <a:rPr lang="zh-CN" altLang="en-US" sz="2200" b="1" dirty="0"/>
              <a:t>提供</a:t>
            </a:r>
            <a:r>
              <a:rPr lang="zh-CN" altLang="en-US" sz="2200" b="1" dirty="0" smtClean="0"/>
              <a:t>程序</a:t>
            </a:r>
            <a:endParaRPr lang="zh-CN" altLang="en-US" sz="2200" b="1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18654"/>
            <a:ext cx="8579296" cy="70609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二、</a:t>
            </a:r>
            <a:r>
              <a:rPr lang="en-US" altLang="zh-CN" sz="3200" dirty="0" smtClean="0"/>
              <a:t>OLE DB, ADO </a:t>
            </a:r>
            <a:r>
              <a:rPr lang="zh-CN" altLang="en-US" sz="3200" dirty="0" smtClean="0"/>
              <a:t>与 </a:t>
            </a:r>
            <a:r>
              <a:rPr lang="en-US" altLang="zh-CN" sz="3200" dirty="0" smtClean="0"/>
              <a:t>ODBC </a:t>
            </a:r>
            <a:r>
              <a:rPr lang="zh-CN" altLang="en-US" sz="3200" dirty="0" smtClean="0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4759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784976" cy="4234475"/>
          </a:xfrm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2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ODBC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的优点</a:t>
            </a:r>
            <a:endParaRPr lang="en-US" altLang="zh-CN" sz="2400" b="1" dirty="0" smtClean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1" dirty="0" smtClean="0"/>
              <a:t>ODBC</a:t>
            </a:r>
            <a:r>
              <a:rPr lang="zh-CN" altLang="en-US" sz="2200" b="1" dirty="0" smtClean="0"/>
              <a:t>出现更早，应用更广泛，可以支持</a:t>
            </a:r>
            <a:r>
              <a:rPr lang="en-US" altLang="zh-CN" sz="2200" b="1" dirty="0" smtClean="0"/>
              <a:t>OLD DB</a:t>
            </a:r>
            <a:endParaRPr lang="zh-CN" altLang="en-US" sz="2200" b="1" dirty="0" smtClean="0"/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3</a:t>
            </a:r>
            <a:r>
              <a:rPr lang="zh-CN" altLang="en-US" sz="2400" b="1" dirty="0">
                <a:solidFill>
                  <a:srgbClr val="003399"/>
                </a:solidFill>
              </a:rPr>
              <a:t>、</a:t>
            </a:r>
            <a:r>
              <a:rPr lang="en-US" altLang="zh-CN" sz="2400" b="1" dirty="0">
                <a:solidFill>
                  <a:srgbClr val="003399"/>
                </a:solidFill>
              </a:rPr>
              <a:t>OLE 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DB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ADO</a:t>
            </a:r>
            <a:r>
              <a:rPr lang="zh-CN" altLang="en-US" sz="2400" b="1" dirty="0">
                <a:solidFill>
                  <a:srgbClr val="003399"/>
                </a:solidFill>
              </a:rPr>
              <a:t>的优点</a:t>
            </a:r>
            <a:endParaRPr lang="en-US" altLang="zh-CN" sz="2400" b="1" dirty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1" dirty="0" smtClean="0"/>
              <a:t>ADO</a:t>
            </a:r>
            <a:r>
              <a:rPr lang="zh-CN" altLang="en-US" sz="2200" b="1" dirty="0" smtClean="0"/>
              <a:t>是面向对象的  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1" dirty="0" smtClean="0"/>
              <a:t>ODBC</a:t>
            </a:r>
            <a:r>
              <a:rPr lang="zh-CN" altLang="en-US" sz="2200" b="1" dirty="0" smtClean="0"/>
              <a:t>基于</a:t>
            </a:r>
            <a:r>
              <a:rPr lang="en-US" altLang="zh-CN" sz="2200" b="1" dirty="0" smtClean="0"/>
              <a:t>SQL</a:t>
            </a:r>
            <a:r>
              <a:rPr lang="zh-CN" altLang="en-US" sz="2200" b="1" dirty="0" smtClean="0"/>
              <a:t>，只用于关系型数据源；而</a:t>
            </a:r>
            <a:r>
              <a:rPr lang="en-US" altLang="zh-CN" sz="2200" b="1" dirty="0" smtClean="0"/>
              <a:t>OLE DB</a:t>
            </a:r>
            <a:r>
              <a:rPr lang="zh-CN" altLang="en-US" sz="2200" b="1" dirty="0" smtClean="0"/>
              <a:t>数据源更广泛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1" dirty="0" smtClean="0"/>
              <a:t>OLE DB </a:t>
            </a:r>
            <a:r>
              <a:rPr lang="zh-CN" altLang="en-US" sz="2200" b="1" dirty="0" smtClean="0"/>
              <a:t>比 </a:t>
            </a:r>
            <a:r>
              <a:rPr lang="en-US" altLang="zh-CN" sz="2200" b="1" dirty="0" smtClean="0"/>
              <a:t>ODBC </a:t>
            </a:r>
            <a:r>
              <a:rPr lang="zh-CN" altLang="en-US" sz="2200" b="1" dirty="0" smtClean="0"/>
              <a:t>速度要快 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18654"/>
            <a:ext cx="8579296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OLE DB, ADO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ODBC </a:t>
            </a:r>
            <a:r>
              <a:rPr lang="zh-CN" altLang="en-US" dirty="0" smtClean="0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19395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96801"/>
            <a:ext cx="8712968" cy="4680471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一、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JDBC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概述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200" b="1" dirty="0">
                <a:solidFill>
                  <a:srgbClr val="003399"/>
                </a:solidFill>
              </a:rPr>
              <a:t>1</a:t>
            </a:r>
            <a:r>
              <a:rPr lang="zh-CN" altLang="en-US" sz="2200" b="1" dirty="0">
                <a:solidFill>
                  <a:srgbClr val="003399"/>
                </a:solidFill>
              </a:rPr>
              <a:t>、基本概念</a:t>
            </a:r>
            <a:endParaRPr lang="en-US" altLang="zh-CN" sz="2200" b="1" dirty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 smtClean="0"/>
              <a:t>Java</a:t>
            </a:r>
            <a:r>
              <a:rPr lang="zh-CN" altLang="en-US" sz="2200" b="1" dirty="0" smtClean="0"/>
              <a:t>数据库连接的简称，</a:t>
            </a:r>
            <a:r>
              <a:rPr lang="en-US" altLang="zh-CN" sz="2200" b="1" dirty="0" smtClean="0"/>
              <a:t>Java </a:t>
            </a:r>
            <a:r>
              <a:rPr lang="en-US" altLang="zh-CN" sz="2200" b="1" dirty="0" err="1" smtClean="0"/>
              <a:t>DataBase</a:t>
            </a:r>
            <a:r>
              <a:rPr lang="en-US" altLang="zh-CN" sz="2200" b="1" dirty="0" smtClean="0"/>
              <a:t> Connectivity</a:t>
            </a:r>
            <a:endParaRPr lang="zh-CN" altLang="en-US" sz="2200" b="1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200" b="1" dirty="0" smtClean="0">
                <a:solidFill>
                  <a:srgbClr val="003399"/>
                </a:solidFill>
              </a:rPr>
              <a:t>2</a:t>
            </a:r>
            <a:r>
              <a:rPr lang="zh-CN" altLang="en-US" sz="2200" b="1" dirty="0" smtClean="0">
                <a:solidFill>
                  <a:srgbClr val="003399"/>
                </a:solidFill>
              </a:rPr>
              <a:t>、</a:t>
            </a:r>
            <a:r>
              <a:rPr lang="en-US" altLang="zh-CN" sz="2200" b="1" dirty="0" smtClean="0">
                <a:solidFill>
                  <a:srgbClr val="003399"/>
                </a:solidFill>
              </a:rPr>
              <a:t>JDBC </a:t>
            </a:r>
            <a:r>
              <a:rPr lang="zh-CN" altLang="en-US" sz="2200" b="1" dirty="0" smtClean="0">
                <a:solidFill>
                  <a:srgbClr val="003399"/>
                </a:solidFill>
              </a:rPr>
              <a:t>接口</a:t>
            </a:r>
            <a:endParaRPr lang="en-US" altLang="zh-CN" sz="2200" b="1" dirty="0" smtClean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 smtClean="0"/>
              <a:t>一组用 </a:t>
            </a:r>
            <a:r>
              <a:rPr lang="en-US" altLang="zh-CN" sz="2200" b="1" dirty="0" smtClean="0"/>
              <a:t>java </a:t>
            </a:r>
            <a:r>
              <a:rPr lang="zh-CN" altLang="en-US" sz="2200" b="1" dirty="0" smtClean="0"/>
              <a:t>语言编写的类组成，供数据库开发者使用的标准</a:t>
            </a:r>
            <a:r>
              <a:rPr lang="en-US" altLang="zh-CN" sz="2200" b="1" dirty="0" smtClean="0"/>
              <a:t>API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 smtClean="0"/>
              <a:t>JDBC</a:t>
            </a:r>
            <a:r>
              <a:rPr lang="zh-CN" altLang="en-US" sz="2200" b="1" dirty="0" smtClean="0"/>
              <a:t>接口分为两个层次：</a:t>
            </a:r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/>
              <a:t>一个是面向程序开发人员的</a:t>
            </a:r>
            <a:r>
              <a:rPr lang="en-US" altLang="zh-CN" sz="2200" b="1" dirty="0" smtClean="0"/>
              <a:t>JDBC API</a:t>
            </a:r>
            <a:endParaRPr lang="zh-CN" altLang="en-US" sz="22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/>
              <a:t>另一个是底层的</a:t>
            </a:r>
            <a:r>
              <a:rPr lang="en-US" altLang="zh-CN" sz="2200" b="1" dirty="0" smtClean="0"/>
              <a:t>JDBC Driver API</a:t>
            </a:r>
            <a:endParaRPr lang="zh-CN" altLang="en-US" sz="2200" b="1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59556"/>
            <a:ext cx="7620000" cy="8651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5.7 Java</a:t>
            </a:r>
            <a:r>
              <a:rPr lang="zh-CN" altLang="en-US" sz="3200" dirty="0" smtClean="0">
                <a:solidFill>
                  <a:schemeClr val="tx1"/>
                </a:solidFill>
              </a:rPr>
              <a:t>数据库连接（</a:t>
            </a:r>
            <a:r>
              <a:rPr lang="en-US" altLang="zh-CN" sz="3200" dirty="0" smtClean="0">
                <a:solidFill>
                  <a:schemeClr val="tx1"/>
                </a:solidFill>
              </a:rPr>
              <a:t>JDBC</a:t>
            </a:r>
            <a:r>
              <a:rPr lang="zh-CN" altLang="en-US" sz="3200" dirty="0" smtClean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802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136904" cy="48244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一、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JDBC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概述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3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JDBC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的基本功能：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建立与数据库的连接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发送</a:t>
            </a:r>
            <a:r>
              <a:rPr lang="en-US" altLang="zh-CN" sz="2400" b="1" dirty="0" smtClean="0"/>
              <a:t>SQL</a:t>
            </a:r>
            <a:r>
              <a:rPr lang="zh-CN" altLang="en-US" sz="2400" b="1" dirty="0" smtClean="0"/>
              <a:t>语句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处理数据库操作结果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4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JDBC-ODBC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桥 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9556"/>
            <a:ext cx="7620000" cy="8651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5.7 Java</a:t>
            </a:r>
            <a:r>
              <a:rPr lang="zh-CN" altLang="en-US" sz="3200" dirty="0" smtClean="0">
                <a:solidFill>
                  <a:schemeClr val="tx1"/>
                </a:solidFill>
              </a:rPr>
              <a:t>数据库连接（</a:t>
            </a:r>
            <a:r>
              <a:rPr lang="en-US" altLang="zh-CN" sz="3200" dirty="0" smtClean="0">
                <a:solidFill>
                  <a:schemeClr val="tx1"/>
                </a:solidFill>
              </a:rPr>
              <a:t>JDBC</a:t>
            </a:r>
            <a:r>
              <a:rPr lang="zh-CN" altLang="en-US" sz="3200" dirty="0" smtClean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522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784976" cy="48244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二、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Jave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数据库连接步骤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0" lvl="2" indent="0">
              <a:lnSpc>
                <a:spcPct val="150000"/>
              </a:lnSpc>
              <a:buNone/>
            </a:pPr>
            <a:r>
              <a:rPr lang="en-US" altLang="zh-CN" sz="2200" b="1" dirty="0">
                <a:solidFill>
                  <a:srgbClr val="003399"/>
                </a:solidFill>
              </a:rPr>
              <a:t>1</a:t>
            </a:r>
            <a:r>
              <a:rPr lang="zh-CN" altLang="en-US" sz="2200" b="1" dirty="0">
                <a:solidFill>
                  <a:srgbClr val="003399"/>
                </a:solidFill>
              </a:rPr>
              <a:t>、注册</a:t>
            </a:r>
            <a:r>
              <a:rPr lang="zh-CN" altLang="en-US" sz="2200" b="1" dirty="0" smtClean="0">
                <a:solidFill>
                  <a:srgbClr val="003399"/>
                </a:solidFill>
              </a:rPr>
              <a:t>驱动程序</a:t>
            </a:r>
            <a:endParaRPr lang="en-US" altLang="zh-CN" sz="2200" b="1" dirty="0">
              <a:solidFill>
                <a:srgbClr val="003399"/>
              </a:solidFill>
            </a:endParaRPr>
          </a:p>
          <a:p>
            <a:pPr marL="0" lvl="2" indent="0">
              <a:lnSpc>
                <a:spcPct val="150000"/>
              </a:lnSpc>
              <a:buNone/>
            </a:pPr>
            <a:r>
              <a:rPr lang="en-US" altLang="zh-CN" dirty="0" err="1"/>
              <a:t>Class.forName</a:t>
            </a:r>
            <a:r>
              <a:rPr lang="en-US" altLang="zh-CN" dirty="0"/>
              <a:t>("JDBC</a:t>
            </a:r>
            <a:r>
              <a:rPr lang="zh-CN" altLang="en-US" dirty="0"/>
              <a:t>驱动程序名称</a:t>
            </a:r>
            <a:r>
              <a:rPr lang="en-US" altLang="zh-CN" dirty="0"/>
              <a:t>");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003399"/>
                </a:solidFill>
              </a:rPr>
              <a:t>2</a:t>
            </a:r>
            <a:r>
              <a:rPr lang="zh-CN" altLang="en-US" sz="2200" b="1" dirty="0" smtClean="0">
                <a:solidFill>
                  <a:srgbClr val="003399"/>
                </a:solidFill>
              </a:rPr>
              <a:t>、</a:t>
            </a:r>
            <a:r>
              <a:rPr lang="zh-CN" altLang="en-US" sz="2200" b="1" dirty="0">
                <a:solidFill>
                  <a:srgbClr val="003399"/>
                </a:solidFill>
              </a:rPr>
              <a:t>声明连接变量，建立数据库连接</a:t>
            </a:r>
            <a:endParaRPr lang="en-US" altLang="zh-CN" sz="2200" b="1" dirty="0">
              <a:solidFill>
                <a:srgbClr val="003399"/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连接</a:t>
            </a:r>
            <a:r>
              <a:rPr lang="zh-CN" altLang="en-US" dirty="0"/>
              <a:t>变量</a:t>
            </a:r>
            <a:r>
              <a:rPr lang="en-US" altLang="zh-CN" dirty="0"/>
              <a:t>= </a:t>
            </a:r>
            <a:r>
              <a:rPr lang="en-US" altLang="zh-CN" dirty="0" err="1"/>
              <a:t>DriverManager.getConnection</a:t>
            </a:r>
            <a:r>
              <a:rPr lang="en-US" altLang="zh-CN" dirty="0" smtClean="0"/>
              <a:t>("</a:t>
            </a:r>
            <a:r>
              <a:rPr lang="zh-CN" altLang="en-US" dirty="0"/>
              <a:t>数据源</a:t>
            </a:r>
            <a:r>
              <a:rPr lang="en-US" altLang="zh-CN" dirty="0"/>
              <a:t>URL", "</a:t>
            </a:r>
            <a:r>
              <a:rPr lang="zh-CN" altLang="en-US" dirty="0"/>
              <a:t>用户名</a:t>
            </a:r>
            <a:r>
              <a:rPr lang="en-US" altLang="zh-CN" dirty="0"/>
              <a:t>", "</a:t>
            </a:r>
            <a:r>
              <a:rPr lang="zh-CN" altLang="en-US" dirty="0"/>
              <a:t>密码</a:t>
            </a:r>
            <a:r>
              <a:rPr lang="en-US" altLang="zh-CN" dirty="0"/>
              <a:t>");</a:t>
            </a:r>
          </a:p>
          <a:p>
            <a:pPr marL="365760" lvl="2" indent="-256032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en-US" altLang="zh-CN" sz="2200" b="1" dirty="0" smtClean="0">
                <a:solidFill>
                  <a:srgbClr val="003399"/>
                </a:solidFill>
              </a:rPr>
              <a:t>3</a:t>
            </a:r>
            <a:r>
              <a:rPr lang="zh-CN" altLang="en-US" sz="2200" b="1" dirty="0" smtClean="0">
                <a:solidFill>
                  <a:srgbClr val="003399"/>
                </a:solidFill>
              </a:rPr>
              <a:t>、数据访问和数据处理</a:t>
            </a:r>
            <a:endParaRPr lang="en-US" altLang="zh-CN" sz="2200" b="1" dirty="0" smtClean="0">
              <a:solidFill>
                <a:srgbClr val="003399"/>
              </a:solidFill>
            </a:endParaRPr>
          </a:p>
          <a:p>
            <a:pPr marL="365760" lvl="1" indent="-256032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zh-CN" sz="2200" b="1" dirty="0" smtClean="0">
                <a:solidFill>
                  <a:srgbClr val="003399"/>
                </a:solidFill>
              </a:rPr>
              <a:t>4</a:t>
            </a:r>
            <a:r>
              <a:rPr lang="zh-CN" altLang="en-US" sz="2200" b="1" dirty="0">
                <a:solidFill>
                  <a:srgbClr val="003399"/>
                </a:solidFill>
              </a:rPr>
              <a:t>、释放</a:t>
            </a:r>
            <a:r>
              <a:rPr lang="zh-CN" altLang="en-US" sz="2200" b="1" dirty="0" smtClean="0">
                <a:solidFill>
                  <a:srgbClr val="003399"/>
                </a:solidFill>
              </a:rPr>
              <a:t>资源：</a:t>
            </a:r>
            <a:endParaRPr lang="en-US" altLang="zh-CN" sz="2200" b="1" dirty="0" smtClean="0">
              <a:solidFill>
                <a:srgbClr val="003399"/>
              </a:solidFill>
            </a:endParaRPr>
          </a:p>
          <a:p>
            <a:pPr marL="365760" lvl="1" indent="-256032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zh-CN" altLang="en-US" sz="2200" dirty="0" smtClean="0"/>
              <a:t>对象</a:t>
            </a:r>
            <a:r>
              <a:rPr lang="zh-CN" altLang="en-US" sz="2200" dirty="0"/>
              <a:t>名</a:t>
            </a:r>
            <a:r>
              <a:rPr lang="en-US" altLang="zh-CN" sz="2200" dirty="0"/>
              <a:t>.Close</a:t>
            </a:r>
            <a:r>
              <a:rPr lang="en-US" altLang="zh-CN" sz="2200" dirty="0" smtClean="0"/>
              <a:t>();</a:t>
            </a:r>
            <a:endParaRPr lang="en-US" altLang="zh-CN" sz="2200" dirty="0"/>
          </a:p>
          <a:p>
            <a:pPr>
              <a:lnSpc>
                <a:spcPct val="150000"/>
              </a:lnSpc>
              <a:buNone/>
            </a:pPr>
            <a:endParaRPr lang="en-US" altLang="zh-CN" sz="22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sz="2200" b="1" dirty="0" smtClean="0">
              <a:solidFill>
                <a:srgbClr val="C00000"/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9556"/>
            <a:ext cx="7620000" cy="8651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5.7 Java</a:t>
            </a:r>
            <a:r>
              <a:rPr lang="zh-CN" altLang="en-US" sz="3200" dirty="0" smtClean="0">
                <a:solidFill>
                  <a:schemeClr val="tx1"/>
                </a:solidFill>
              </a:rPr>
              <a:t>数据库连接（</a:t>
            </a:r>
            <a:r>
              <a:rPr lang="en-US" altLang="zh-CN" sz="3200" dirty="0" smtClean="0">
                <a:solidFill>
                  <a:schemeClr val="tx1"/>
                </a:solidFill>
              </a:rPr>
              <a:t>JDBC</a:t>
            </a:r>
            <a:r>
              <a:rPr lang="zh-CN" altLang="en-US" sz="3200" dirty="0" smtClean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642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476672"/>
            <a:ext cx="8784976" cy="5616624"/>
          </a:xfrm>
        </p:spPr>
        <p:txBody>
          <a:bodyPr>
            <a:noAutofit/>
          </a:bodyPr>
          <a:lstStyle/>
          <a:p>
            <a:pPr marL="365760" lvl="2" indent="-256032">
              <a:lnSpc>
                <a:spcPts val="3200"/>
              </a:lnSpc>
              <a:spcBef>
                <a:spcPts val="0"/>
              </a:spcBef>
              <a:buClr>
                <a:schemeClr val="accent1"/>
              </a:buClr>
              <a:buSzPct val="68000"/>
              <a:buNone/>
            </a:pPr>
            <a:r>
              <a:rPr lang="zh-CN" altLang="en-US" b="1" dirty="0" smtClean="0">
                <a:solidFill>
                  <a:srgbClr val="003399"/>
                </a:solidFill>
              </a:rPr>
              <a:t>数据访问和数据处理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）准备</a:t>
            </a:r>
            <a:r>
              <a:rPr lang="en-US" altLang="zh-CN" b="1" dirty="0"/>
              <a:t>SQL</a:t>
            </a:r>
            <a:r>
              <a:rPr lang="zh-CN" altLang="en-US" b="1" dirty="0"/>
              <a:t>字符串</a:t>
            </a:r>
            <a:endParaRPr lang="en-US" altLang="zh-CN" b="1" dirty="0"/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dirty="0"/>
              <a:t>         String </a:t>
            </a:r>
            <a:r>
              <a:rPr lang="en-US" altLang="zh-CN" dirty="0" err="1"/>
              <a:t>sql</a:t>
            </a:r>
            <a:r>
              <a:rPr lang="en-US" altLang="zh-CN" dirty="0"/>
              <a:t> = “ </a:t>
            </a:r>
            <a:r>
              <a:rPr lang="zh-CN" altLang="en-US" dirty="0"/>
              <a:t>***</a:t>
            </a:r>
            <a:r>
              <a:rPr lang="en-US" altLang="zh-CN" dirty="0"/>
              <a:t>SQL </a:t>
            </a:r>
            <a:r>
              <a:rPr lang="zh-CN" altLang="en-US" dirty="0"/>
              <a:t>命令*******</a:t>
            </a:r>
            <a:r>
              <a:rPr lang="en-US" altLang="zh-CN" dirty="0" smtClean="0"/>
              <a:t>"</a:t>
            </a:r>
            <a:endParaRPr lang="en-US" altLang="zh-CN" dirty="0"/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）声明</a:t>
            </a:r>
            <a:r>
              <a:rPr lang="en-US" altLang="zh-CN" b="1" dirty="0"/>
              <a:t>SQL</a:t>
            </a:r>
            <a:r>
              <a:rPr lang="zh-CN" altLang="en-US" b="1" dirty="0"/>
              <a:t>语句对象</a:t>
            </a:r>
          </a:p>
          <a:p>
            <a:pPr marL="452438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PreparedStatement</a:t>
            </a:r>
            <a:r>
              <a:rPr lang="en-US" altLang="zh-CN" dirty="0"/>
              <a:t> </a:t>
            </a:r>
            <a:r>
              <a:rPr lang="en-US" altLang="zh-CN" dirty="0" smtClean="0"/>
              <a:t> SQL</a:t>
            </a:r>
            <a:r>
              <a:rPr lang="zh-CN" altLang="en-US" dirty="0"/>
              <a:t>语句对象</a:t>
            </a:r>
            <a:r>
              <a:rPr lang="zh-CN" altLang="en-US" dirty="0" smtClean="0"/>
              <a:t>名</a:t>
            </a:r>
            <a:endParaRPr lang="en-US" altLang="zh-CN" dirty="0"/>
          </a:p>
          <a:p>
            <a:pPr marL="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</a:t>
            </a:r>
            <a:r>
              <a:rPr lang="en-US" altLang="zh-CN" b="1" dirty="0"/>
              <a:t>SQL</a:t>
            </a:r>
            <a:r>
              <a:rPr lang="zh-CN" altLang="en-US" b="1" dirty="0"/>
              <a:t>语句对象赋值</a:t>
            </a:r>
          </a:p>
          <a:p>
            <a:pPr marL="452438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dirty="0"/>
              <a:t>   SQL</a:t>
            </a:r>
            <a:r>
              <a:rPr lang="zh-CN" altLang="en-US" dirty="0"/>
              <a:t>语句对象名</a:t>
            </a:r>
            <a:r>
              <a:rPr lang="en-US" altLang="zh-CN" dirty="0"/>
              <a:t>=</a:t>
            </a:r>
            <a:r>
              <a:rPr lang="zh-CN" altLang="en-US" dirty="0"/>
              <a:t>连接变量</a:t>
            </a:r>
            <a:r>
              <a:rPr lang="en-US" altLang="zh-CN" dirty="0"/>
              <a:t>. </a:t>
            </a:r>
            <a:r>
              <a:rPr lang="en-US" altLang="zh-CN" dirty="0" err="1"/>
              <a:t>prepareStatement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zh-CN" altLang="en-US" dirty="0"/>
              <a:t>字符串</a:t>
            </a:r>
            <a:r>
              <a:rPr lang="en-US" altLang="zh-CN" dirty="0"/>
              <a:t>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 smtClean="0"/>
              <a:t>）接收</a:t>
            </a:r>
            <a:r>
              <a:rPr lang="en-US" altLang="zh-CN" b="1" dirty="0" smtClean="0"/>
              <a:t>SQL</a:t>
            </a:r>
            <a:r>
              <a:rPr lang="zh-CN" altLang="en-US" b="1" dirty="0"/>
              <a:t>语句的执行结果</a:t>
            </a:r>
          </a:p>
          <a:p>
            <a:pPr marL="452438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结果</a:t>
            </a:r>
            <a:r>
              <a:rPr lang="zh-CN" altLang="en-US" dirty="0"/>
              <a:t>集对象名</a:t>
            </a:r>
            <a:r>
              <a:rPr lang="en-US" altLang="zh-CN" dirty="0"/>
              <a:t>=SQL</a:t>
            </a:r>
            <a:r>
              <a:rPr lang="zh-CN" altLang="en-US" dirty="0"/>
              <a:t>语句对象名</a:t>
            </a:r>
            <a:r>
              <a:rPr lang="en-US" altLang="zh-CN" dirty="0"/>
              <a:t>.</a:t>
            </a:r>
            <a:r>
              <a:rPr lang="en-US" altLang="zh-CN" dirty="0" err="1"/>
              <a:t>executeQuery</a:t>
            </a:r>
            <a:r>
              <a:rPr lang="en-US" altLang="zh-CN" dirty="0"/>
              <a:t>(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452438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结果</a:t>
            </a:r>
            <a:r>
              <a:rPr lang="zh-CN" altLang="en-US" dirty="0"/>
              <a:t>集对象名</a:t>
            </a:r>
            <a:r>
              <a:rPr lang="en-US" altLang="zh-CN" dirty="0"/>
              <a:t>=SQL</a:t>
            </a:r>
            <a:r>
              <a:rPr lang="zh-CN" altLang="en-US" dirty="0"/>
              <a:t>语句对象名</a:t>
            </a:r>
            <a:r>
              <a:rPr lang="en-US" altLang="zh-CN" dirty="0"/>
              <a:t>.</a:t>
            </a:r>
            <a:r>
              <a:rPr lang="en-US" altLang="zh-CN" dirty="0" err="1"/>
              <a:t>executeUpdate</a:t>
            </a:r>
            <a:r>
              <a:rPr lang="en-US" altLang="zh-CN" dirty="0"/>
              <a:t>(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lvl="1" indent="0">
              <a:lnSpc>
                <a:spcPts val="3200"/>
              </a:lnSpc>
              <a:spcBef>
                <a:spcPts val="0"/>
              </a:spcBef>
              <a:buSzPct val="68000"/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）读取</a:t>
            </a:r>
            <a:r>
              <a:rPr lang="zh-CN" altLang="en-US" b="1" dirty="0"/>
              <a:t>并处理返回结果</a:t>
            </a:r>
            <a:endParaRPr lang="en-US" altLang="zh-CN" b="1" dirty="0"/>
          </a:p>
          <a:p>
            <a:pPr marL="452438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结果</a:t>
            </a:r>
            <a:r>
              <a:rPr lang="zh-CN" altLang="en-US" dirty="0"/>
              <a:t>集对象</a:t>
            </a:r>
            <a:r>
              <a:rPr lang="zh-CN" altLang="en-US" dirty="0" smtClean="0"/>
              <a:t>名</a:t>
            </a:r>
            <a:r>
              <a:rPr lang="en-US" altLang="zh-CN" dirty="0" smtClean="0"/>
              <a:t>.next()</a:t>
            </a:r>
          </a:p>
          <a:p>
            <a:pPr marL="452438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结果</a:t>
            </a:r>
            <a:r>
              <a:rPr lang="zh-CN" altLang="en-US" dirty="0"/>
              <a:t>集对象</a:t>
            </a:r>
            <a:r>
              <a:rPr lang="zh-CN" altLang="en-US" dirty="0" smtClean="0"/>
              <a:t>名</a:t>
            </a:r>
            <a:r>
              <a:rPr lang="en-US" altLang="zh-CN" dirty="0" smtClean="0">
                <a:solidFill>
                  <a:srgbClr val="0000CC"/>
                </a:solidFill>
              </a:rPr>
              <a:t>.</a:t>
            </a:r>
            <a:r>
              <a:rPr lang="en-US" altLang="zh-CN" dirty="0" err="1" smtClean="0">
                <a:solidFill>
                  <a:srgbClr val="0000CC"/>
                </a:solidFill>
              </a:rPr>
              <a:t>getString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） 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340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450342"/>
              </p:ext>
            </p:extLst>
          </p:nvPr>
        </p:nvGraphicFramePr>
        <p:xfrm>
          <a:off x="395537" y="1700808"/>
          <a:ext cx="8352928" cy="4114801"/>
        </p:xfrm>
        <a:graphic>
          <a:graphicData uri="http://schemas.openxmlformats.org/drawingml/2006/table">
            <a:tbl>
              <a:tblPr/>
              <a:tblGrid>
                <a:gridCol w="2448271"/>
                <a:gridCol w="5904657"/>
              </a:tblGrid>
              <a:tr h="822325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ctr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类或接口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ctr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作用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23913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DriverManager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类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数据库驱动程序的加载，与数据库建立连接。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Connection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接口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建立与指定数据库的连接。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Statement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接口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向已经建立了连接的数据库发送及处理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SQL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命令。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ResultSet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接口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39725" indent="-3397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35013" indent="-28257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30300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582738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35175" indent="-225425" defTabSz="904875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4923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495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067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63975" indent="-225425" defTabSz="904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返回数据库中执行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SQL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命令的结果。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339" name="Text Box 67"/>
          <p:cNvSpPr txBox="1">
            <a:spLocks noChangeArrowheads="1"/>
          </p:cNvSpPr>
          <p:nvPr/>
        </p:nvSpPr>
        <p:spPr bwMode="auto">
          <a:xfrm>
            <a:off x="251520" y="1073973"/>
            <a:ext cx="4679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主要的类</a:t>
            </a: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和接口 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395536" y="260648"/>
            <a:ext cx="77768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1"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 API</a:t>
            </a:r>
            <a:endParaRPr kumimoji="1"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53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7704856" cy="5327873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3399"/>
                </a:solidFill>
              </a:rPr>
              <a:t>一、嵌入式 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SQL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的概念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、用途：作为高级语言的数据库编程接口</a:t>
            </a:r>
          </a:p>
          <a:p>
            <a:pPr marL="609600" indent="-609600" eaLnBrk="1" hangingPunct="1">
              <a:lnSpc>
                <a:spcPct val="150000"/>
              </a:lnSpc>
              <a:spcBef>
                <a:spcPct val="40000"/>
              </a:spcBef>
              <a:buFontTx/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、使用嵌入式</a:t>
            </a:r>
            <a:r>
              <a:rPr lang="en-US" altLang="zh-CN" sz="2400" b="1" dirty="0" smtClean="0"/>
              <a:t>SQL</a:t>
            </a:r>
            <a:r>
              <a:rPr lang="zh-CN" altLang="en-US" sz="2400" b="1" dirty="0" smtClean="0"/>
              <a:t>，必须解决下列三个问题</a:t>
            </a:r>
          </a:p>
          <a:p>
            <a:pPr marL="450850" indent="-273050">
              <a:lnSpc>
                <a:spcPct val="150000"/>
              </a:lnSpc>
              <a:spcBef>
                <a:spcPct val="40000"/>
              </a:spcBef>
              <a:tabLst>
                <a:tab pos="450850" algn="l"/>
              </a:tabLst>
            </a:pPr>
            <a:r>
              <a:rPr lang="zh-CN" altLang="en-US" sz="2400" b="1" dirty="0" smtClean="0"/>
              <a:t>让预编译器识别程序代码中的</a:t>
            </a:r>
            <a:r>
              <a:rPr lang="en-US" altLang="zh-CN" sz="2400" b="1" dirty="0" smtClean="0"/>
              <a:t>SQL</a:t>
            </a:r>
            <a:r>
              <a:rPr lang="zh-CN" altLang="en-US" sz="2400" b="1" dirty="0" smtClean="0"/>
              <a:t>语句</a:t>
            </a:r>
          </a:p>
          <a:p>
            <a:pPr marL="450850" indent="-273050">
              <a:lnSpc>
                <a:spcPct val="150000"/>
              </a:lnSpc>
              <a:spcBef>
                <a:spcPct val="40000"/>
              </a:spcBef>
              <a:tabLst>
                <a:tab pos="450850" algn="l"/>
              </a:tabLst>
            </a:pPr>
            <a:r>
              <a:rPr lang="en-US" altLang="zh-CN" sz="2400" b="1" dirty="0" smtClean="0"/>
              <a:t>DBMS</a:t>
            </a:r>
            <a:r>
              <a:rPr lang="zh-CN" altLang="en-US" sz="2400" b="1" dirty="0" smtClean="0"/>
              <a:t>和宿主语言程序能够进行数据交换</a:t>
            </a:r>
          </a:p>
          <a:p>
            <a:pPr marL="450850" indent="-273050">
              <a:lnSpc>
                <a:spcPct val="150000"/>
              </a:lnSpc>
              <a:spcBef>
                <a:spcPct val="40000"/>
              </a:spcBef>
              <a:tabLst>
                <a:tab pos="450850" algn="l"/>
              </a:tabLst>
            </a:pPr>
            <a:r>
              <a:rPr lang="zh-CN" altLang="en-US" sz="2400" b="1" dirty="0" smtClean="0"/>
              <a:t>协调</a:t>
            </a:r>
            <a:r>
              <a:rPr lang="en-US" altLang="zh-CN" sz="2400" b="1" dirty="0" smtClean="0"/>
              <a:t>SQL</a:t>
            </a:r>
            <a:r>
              <a:rPr lang="zh-CN" altLang="en-US" sz="2400" b="1" dirty="0" smtClean="0"/>
              <a:t>语句和宿主语句对记录的处理方式</a:t>
            </a:r>
            <a:endParaRPr lang="zh-CN" altLang="en-US" sz="2800" b="1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4368" y="404664"/>
            <a:ext cx="7620000" cy="64837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/>
              <a:t>5.8  </a:t>
            </a:r>
            <a:r>
              <a:rPr lang="zh-CN" altLang="en-US" sz="3600" dirty="0" smtClean="0"/>
              <a:t>嵌入式</a:t>
            </a:r>
            <a:r>
              <a:rPr lang="en-US" altLang="zh-CN" sz="3600" dirty="0" smtClean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5465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23155" y="980728"/>
            <a:ext cx="8569325" cy="5040783"/>
          </a:xfrm>
        </p:spPr>
        <p:txBody>
          <a:bodyPr>
            <a:normAutofit/>
          </a:bodyPr>
          <a:lstStyle/>
          <a:p>
            <a:pPr marL="261938" indent="-261938"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一、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ODBC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的基本概念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ODBC(open </a:t>
            </a:r>
            <a:r>
              <a:rPr lang="en-US" altLang="zh-CN" sz="2400" dirty="0"/>
              <a:t>database connectivity </a:t>
            </a:r>
            <a:r>
              <a:rPr lang="en-US" altLang="zh-CN" sz="2400" dirty="0" smtClean="0"/>
              <a:t>Connectivity</a:t>
            </a:r>
            <a:r>
              <a:rPr lang="en-US" altLang="zh-CN" sz="2200" b="1" dirty="0" smtClean="0"/>
              <a:t>)</a:t>
            </a:r>
          </a:p>
          <a:p>
            <a:pPr marL="357188" indent="-357188">
              <a:lnSpc>
                <a:spcPct val="140000"/>
              </a:lnSpc>
              <a:buFont typeface="Wingdings" pitchFamily="2" charset="2"/>
              <a:buChar char="n"/>
            </a:pPr>
            <a:r>
              <a:rPr lang="zh-CN" altLang="en-US" sz="2200" b="1" dirty="0" smtClean="0"/>
              <a:t>微软</a:t>
            </a:r>
            <a:r>
              <a:rPr lang="zh-CN" altLang="en-US" sz="2200" b="1" dirty="0"/>
              <a:t>开发的一套开放的数据库应用程序接口规范</a:t>
            </a:r>
          </a:p>
          <a:p>
            <a:pPr marL="357188" indent="-357188">
              <a:lnSpc>
                <a:spcPct val="140000"/>
              </a:lnSpc>
              <a:buFont typeface="Wingdings" pitchFamily="2" charset="2"/>
              <a:buChar char="n"/>
            </a:pPr>
            <a:r>
              <a:rPr lang="zh-CN" altLang="en-US" sz="2200" b="1" dirty="0" smtClean="0">
                <a:solidFill>
                  <a:srgbClr val="0000CC"/>
                </a:solidFill>
              </a:rPr>
              <a:t>应用程序</a:t>
            </a:r>
            <a:r>
              <a:rPr lang="zh-CN" altLang="en-US" sz="2200" b="1" dirty="0" smtClean="0"/>
              <a:t>：使用标准</a:t>
            </a:r>
            <a:r>
              <a:rPr lang="en-US" altLang="zh-CN" sz="2200" b="1" dirty="0" smtClean="0"/>
              <a:t>ODBC</a:t>
            </a:r>
            <a:r>
              <a:rPr lang="zh-CN" altLang="en-US" sz="2200" b="1" dirty="0" smtClean="0"/>
              <a:t>接口和</a:t>
            </a:r>
            <a:r>
              <a:rPr lang="en-US" altLang="zh-CN" sz="2200" b="1" dirty="0" smtClean="0"/>
              <a:t>SQL</a:t>
            </a:r>
            <a:r>
              <a:rPr lang="zh-CN" altLang="en-US" sz="2200" b="1" dirty="0" smtClean="0"/>
              <a:t>语句访问数据库</a:t>
            </a:r>
          </a:p>
          <a:p>
            <a:pPr marL="357188" indent="-357188">
              <a:lnSpc>
                <a:spcPct val="140000"/>
              </a:lnSpc>
              <a:buFont typeface="Wingdings" pitchFamily="2" charset="2"/>
              <a:buChar char="n"/>
            </a:pPr>
            <a:r>
              <a:rPr lang="zh-CN" altLang="en-US" sz="2200" b="1" dirty="0">
                <a:solidFill>
                  <a:srgbClr val="0000CC"/>
                </a:solidFill>
              </a:rPr>
              <a:t>各个数据库的</a:t>
            </a:r>
            <a:r>
              <a:rPr lang="zh-CN" altLang="en-US" sz="2200" b="1" dirty="0" smtClean="0">
                <a:solidFill>
                  <a:srgbClr val="0000CC"/>
                </a:solidFill>
              </a:rPr>
              <a:t>驱动程序</a:t>
            </a:r>
            <a:r>
              <a:rPr lang="zh-CN" altLang="en-US" sz="2200" b="1" dirty="0" smtClean="0"/>
              <a:t>：完成数据库的底层操作，包括：处理</a:t>
            </a:r>
            <a:r>
              <a:rPr lang="en-US" altLang="zh-CN" sz="2200" b="1" dirty="0" smtClean="0"/>
              <a:t>ODBC</a:t>
            </a:r>
            <a:r>
              <a:rPr lang="zh-CN" altLang="en-US" sz="2200" b="1" dirty="0" smtClean="0"/>
              <a:t>调用、提交</a:t>
            </a:r>
            <a:r>
              <a:rPr lang="en-US" altLang="zh-CN" sz="2200" b="1" dirty="0" smtClean="0"/>
              <a:t>SQL</a:t>
            </a:r>
            <a:r>
              <a:rPr lang="zh-CN" altLang="en-US" sz="2200" b="1" dirty="0" smtClean="0"/>
              <a:t>请求、返回结果等</a:t>
            </a:r>
            <a:endParaRPr lang="en-US" altLang="zh-CN" sz="2200" b="1" dirty="0" smtClean="0"/>
          </a:p>
          <a:p>
            <a:pPr marL="109728" indent="0">
              <a:lnSpc>
                <a:spcPct val="140000"/>
              </a:lnSpc>
              <a:buNone/>
            </a:pP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ODBC</a:t>
            </a:r>
            <a:r>
              <a:rPr lang="zh-CN" altLang="en-US" sz="2200" b="1" dirty="0" smtClean="0"/>
              <a:t>已发展</a:t>
            </a:r>
            <a:r>
              <a:rPr lang="zh-CN" altLang="en-US" sz="2200" b="1" dirty="0"/>
              <a:t>为一种标准，被很多数据库编程工具、语言所</a:t>
            </a:r>
            <a:r>
              <a:rPr lang="zh-CN" altLang="en-US" sz="2200" b="1" dirty="0" smtClean="0"/>
              <a:t>采用</a:t>
            </a:r>
            <a:endParaRPr lang="zh-CN" altLang="en-US" sz="2200" b="1" dirty="0"/>
          </a:p>
          <a:p>
            <a:pPr marL="109728" indent="0">
              <a:lnSpc>
                <a:spcPct val="140000"/>
              </a:lnSpc>
              <a:buNone/>
            </a:pPr>
            <a:r>
              <a:rPr lang="zh-CN" altLang="en-US" sz="2200" b="1" dirty="0" smtClean="0"/>
              <a:t>3</a:t>
            </a:r>
            <a:r>
              <a:rPr lang="zh-CN" altLang="en-US" sz="2200" b="1" dirty="0"/>
              <a:t>、</a:t>
            </a:r>
            <a:r>
              <a:rPr lang="zh-CN" altLang="en-US" sz="2200" b="1" dirty="0" smtClean="0"/>
              <a:t>借助</a:t>
            </a:r>
            <a:r>
              <a:rPr lang="en-US" altLang="zh-CN" sz="2200" b="1" dirty="0"/>
              <a:t>ODBC</a:t>
            </a:r>
            <a:r>
              <a:rPr lang="zh-CN" altLang="en-US" sz="2200" b="1" dirty="0" smtClean="0"/>
              <a:t>，可以</a:t>
            </a:r>
            <a:r>
              <a:rPr lang="zh-CN" altLang="en-US" sz="2200" b="1" dirty="0"/>
              <a:t>用</a:t>
            </a:r>
            <a:r>
              <a:rPr lang="zh-CN" altLang="en-US" sz="2200" b="1" dirty="0" smtClean="0"/>
              <a:t>相同代码</a:t>
            </a:r>
            <a:r>
              <a:rPr lang="zh-CN" altLang="en-US" sz="2200" b="1" dirty="0"/>
              <a:t>访问</a:t>
            </a:r>
            <a:r>
              <a:rPr lang="zh-CN" altLang="en-US" sz="2200" b="1" dirty="0" smtClean="0"/>
              <a:t>不同数据库</a:t>
            </a:r>
            <a:r>
              <a:rPr lang="zh-CN" altLang="en-US" sz="2200" b="1" dirty="0"/>
              <a:t>，或者只需很</a:t>
            </a:r>
            <a:r>
              <a:rPr lang="zh-CN" altLang="en-US" sz="2200" b="1" dirty="0" smtClean="0"/>
              <a:t>小改动</a:t>
            </a:r>
            <a:r>
              <a:rPr lang="zh-CN" altLang="en-US" sz="2200" b="1" dirty="0"/>
              <a:t>就可实现</a:t>
            </a:r>
            <a:r>
              <a:rPr lang="zh-CN" altLang="en-US" sz="2200" b="1" dirty="0" smtClean="0"/>
              <a:t>访问</a:t>
            </a:r>
            <a:endParaRPr lang="en-US" altLang="zh-CN" sz="2200" b="1" dirty="0"/>
          </a:p>
          <a:p>
            <a:pPr marL="261938" indent="-261938" eaLnBrk="1" hangingPunct="1">
              <a:lnSpc>
                <a:spcPct val="140000"/>
              </a:lnSpc>
              <a:buFontTx/>
              <a:buNone/>
            </a:pPr>
            <a:endParaRPr lang="zh-CN" altLang="en-US" sz="2200" b="1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435975" cy="6715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4000" b="1" dirty="0" smtClean="0">
                <a:solidFill>
                  <a:schemeClr val="tx1"/>
                </a:solidFill>
              </a:rPr>
              <a:t>5.5	ODBC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数据库连接</a:t>
            </a:r>
          </a:p>
        </p:txBody>
      </p:sp>
    </p:spTree>
    <p:extLst>
      <p:ext uri="{BB962C8B-B14F-4D97-AF65-F5344CB8AC3E}">
        <p14:creationId xmlns:p14="http://schemas.microsoft.com/office/powerpoint/2010/main" val="16344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362950" cy="5256212"/>
          </a:xfrm>
        </p:spPr>
        <p:txBody>
          <a:bodyPr>
            <a:normAutofit/>
          </a:bodyPr>
          <a:lstStyle/>
          <a:p>
            <a:pPr marL="109728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、嵌入式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SQL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识别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FF0000"/>
                </a:solidFill>
              </a:rPr>
              <a:t>开始标志</a:t>
            </a:r>
            <a:r>
              <a:rPr lang="zh-CN" altLang="en-US" sz="2200" b="1" dirty="0" smtClean="0"/>
              <a:t>：</a:t>
            </a:r>
            <a:r>
              <a:rPr lang="en-US" altLang="zh-CN" sz="2200" b="1" dirty="0" smtClean="0"/>
              <a:t>EXEC SQL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FF0000"/>
                </a:solidFill>
              </a:rPr>
              <a:t>结束标志</a:t>
            </a:r>
            <a:r>
              <a:rPr lang="zh-CN" altLang="en-US" sz="2200" b="1" dirty="0" smtClean="0"/>
              <a:t>：视不同的宿主语言而不同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1" dirty="0" smtClean="0"/>
              <a:t>PL/1</a:t>
            </a:r>
            <a:r>
              <a:rPr lang="zh-CN" altLang="en-US" sz="2200" b="1" dirty="0" smtClean="0"/>
              <a:t>和</a:t>
            </a:r>
            <a:r>
              <a:rPr lang="en-US" altLang="zh-CN" sz="2200" b="1" dirty="0" smtClean="0"/>
              <a:t>C</a:t>
            </a:r>
            <a:r>
              <a:rPr lang="zh-CN" altLang="en-US" sz="2200" b="1" dirty="0" smtClean="0"/>
              <a:t>语言中以“；”作为结束标志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1" dirty="0" smtClean="0"/>
              <a:t>COBOL</a:t>
            </a:r>
            <a:r>
              <a:rPr lang="zh-CN" altLang="en-US" sz="2200" b="1" dirty="0" smtClean="0"/>
              <a:t>语言以 </a:t>
            </a:r>
            <a:r>
              <a:rPr lang="en-US" altLang="zh-CN" sz="2200" b="1" dirty="0" smtClean="0"/>
              <a:t>END-EXEC</a:t>
            </a:r>
            <a:r>
              <a:rPr lang="zh-CN" altLang="en-US" sz="2200" b="1" dirty="0" smtClean="0"/>
              <a:t>作为结束标志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FF0000"/>
                </a:solidFill>
              </a:rPr>
              <a:t>嵌入式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SQL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的一般形式：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/>
              <a:t>开始</a:t>
            </a:r>
            <a:r>
              <a:rPr lang="zh-CN" altLang="en-US" sz="2200" b="1" dirty="0"/>
              <a:t>标志</a:t>
            </a:r>
            <a:r>
              <a:rPr lang="en-US" altLang="zh-CN" sz="2200" b="1" dirty="0"/>
              <a:t>+SQL</a:t>
            </a:r>
            <a:r>
              <a:rPr lang="zh-CN" altLang="en-US" sz="2200" b="1" dirty="0"/>
              <a:t>语句</a:t>
            </a:r>
            <a:r>
              <a:rPr lang="en-US" altLang="zh-CN" sz="2200" b="1" dirty="0"/>
              <a:t>+</a:t>
            </a:r>
            <a:r>
              <a:rPr lang="zh-CN" altLang="en-US" sz="2200" b="1" dirty="0"/>
              <a:t>结束标志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200" b="1" dirty="0" smtClean="0"/>
              <a:t>例：交互</a:t>
            </a:r>
            <a:r>
              <a:rPr lang="en-US" altLang="zh-CN" sz="2200" b="1" dirty="0" smtClean="0"/>
              <a:t>SQL</a:t>
            </a:r>
            <a:r>
              <a:rPr lang="zh-CN" altLang="en-US" sz="2200" b="1" dirty="0" smtClean="0"/>
              <a:t>：</a:t>
            </a:r>
            <a:r>
              <a:rPr lang="en-US" altLang="zh-CN" sz="2200" b="1" dirty="0" smtClean="0"/>
              <a:t>Drop table employee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200" b="1" dirty="0" smtClean="0"/>
              <a:t>       嵌入</a:t>
            </a:r>
            <a:r>
              <a:rPr lang="en-US" altLang="zh-CN" sz="2200" b="1" dirty="0" smtClean="0"/>
              <a:t>SQL</a:t>
            </a:r>
            <a:r>
              <a:rPr lang="zh-CN" altLang="en-US" sz="2200" b="1" dirty="0" smtClean="0"/>
              <a:t>：</a:t>
            </a:r>
            <a:r>
              <a:rPr lang="en-US" altLang="zh-CN" sz="2200" b="1" dirty="0" smtClean="0"/>
              <a:t>EXEC SQL Drop table employee</a:t>
            </a:r>
            <a:endParaRPr lang="zh-CN" altLang="en-US" sz="2200" b="1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648"/>
            <a:ext cx="6970713" cy="815975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3399"/>
                </a:solidFill>
              </a:rPr>
              <a:t>二、嵌入式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SQL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的识别与预编译</a:t>
            </a:r>
          </a:p>
        </p:txBody>
      </p:sp>
    </p:spTree>
    <p:extLst>
      <p:ext uri="{BB962C8B-B14F-4D97-AF65-F5344CB8AC3E}">
        <p14:creationId xmlns:p14="http://schemas.microsoft.com/office/powerpoint/2010/main" val="11183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641655" cy="482453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、预编译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嵌入的</a:t>
            </a:r>
            <a:r>
              <a:rPr lang="en-US" altLang="zh-CN" sz="2400" b="1" dirty="0" smtClean="0"/>
              <a:t>SQL</a:t>
            </a:r>
            <a:r>
              <a:rPr lang="zh-CN" altLang="en-US" sz="2400" b="1" dirty="0" smtClean="0"/>
              <a:t>语句由 </a:t>
            </a:r>
            <a:r>
              <a:rPr lang="en-US" altLang="zh-CN" sz="2400" b="1" dirty="0" smtClean="0">
                <a:solidFill>
                  <a:srgbClr val="FF0066"/>
                </a:solidFill>
              </a:rPr>
              <a:t>SQL </a:t>
            </a:r>
            <a:r>
              <a:rPr lang="zh-CN" altLang="en-US" sz="2400" b="1" dirty="0" smtClean="0">
                <a:solidFill>
                  <a:srgbClr val="FF0066"/>
                </a:solidFill>
              </a:rPr>
              <a:t>预处理器 </a:t>
            </a:r>
            <a:r>
              <a:rPr lang="zh-CN" altLang="en-US" sz="2400" b="1" dirty="0" smtClean="0"/>
              <a:t>转换为高级语言的源代码，然后再进行编译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3399"/>
                </a:solidFill>
              </a:rPr>
              <a:t>C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语言的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SQL 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预处理器：一个名为 </a:t>
            </a:r>
            <a:r>
              <a:rPr lang="en-US" altLang="zh-CN" sz="2400" b="1" i="1" dirty="0" smtClean="0">
                <a:solidFill>
                  <a:srgbClr val="003399"/>
                </a:solidFill>
              </a:rPr>
              <a:t>sqlpp.exe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 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的可执行文件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err="1"/>
              <a:t>sqlpp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sql</a:t>
            </a:r>
            <a:r>
              <a:rPr lang="en-US" altLang="zh-CN" sz="2400" b="1" dirty="0"/>
              <a:t>-filename  [output-filename]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/>
              <a:t>在运行 </a:t>
            </a:r>
            <a:r>
              <a:rPr lang="en-US" altLang="zh-CN" sz="2400" b="1" dirty="0" smtClean="0"/>
              <a:t>C </a:t>
            </a:r>
            <a:r>
              <a:rPr lang="zh-CN" altLang="en-US" sz="2400" b="1" dirty="0" smtClean="0"/>
              <a:t>或 </a:t>
            </a:r>
            <a:r>
              <a:rPr lang="en-US" altLang="zh-CN" sz="2400" b="1" dirty="0" smtClean="0"/>
              <a:t>C++ </a:t>
            </a:r>
            <a:r>
              <a:rPr lang="zh-CN" altLang="en-US" sz="2400" b="1" dirty="0" smtClean="0"/>
              <a:t>编译器之前， </a:t>
            </a:r>
            <a:r>
              <a:rPr lang="en-US" altLang="zh-CN" sz="2400" b="1" i="1" dirty="0" smtClean="0"/>
              <a:t>sqlpp.exe </a:t>
            </a:r>
            <a:r>
              <a:rPr lang="zh-CN" altLang="en-US" sz="2400" b="1" dirty="0" smtClean="0"/>
              <a:t>处理含有嵌入式 </a:t>
            </a:r>
            <a:r>
              <a:rPr lang="en-US" altLang="zh-CN" sz="2400" b="1" dirty="0" smtClean="0"/>
              <a:t>SQL </a:t>
            </a:r>
            <a:r>
              <a:rPr lang="zh-CN" altLang="en-US" sz="2400" b="1" dirty="0" smtClean="0"/>
              <a:t>的 </a:t>
            </a:r>
            <a:r>
              <a:rPr lang="en-US" altLang="zh-CN" sz="2400" b="1" dirty="0" smtClean="0"/>
              <a:t>C </a:t>
            </a:r>
            <a:r>
              <a:rPr lang="zh-CN" altLang="en-US" sz="2400" b="1" dirty="0" smtClean="0"/>
              <a:t>程序</a:t>
            </a:r>
            <a:r>
              <a:rPr lang="zh-CN" altLang="en-US" sz="2400" b="1" i="1" dirty="0" smtClean="0"/>
              <a:t>，</a:t>
            </a:r>
            <a:r>
              <a:rPr lang="zh-CN" altLang="en-US" sz="2400" b="1" dirty="0" smtClean="0"/>
              <a:t>将其中的 </a:t>
            </a:r>
            <a:r>
              <a:rPr lang="en-US" altLang="zh-CN" sz="2400" b="1" dirty="0" smtClean="0"/>
              <a:t>SQL </a:t>
            </a:r>
            <a:r>
              <a:rPr lang="zh-CN" altLang="en-US" sz="2400" b="1" dirty="0" smtClean="0"/>
              <a:t>语句转换为 </a:t>
            </a:r>
            <a:r>
              <a:rPr lang="en-US" altLang="zh-CN" sz="2400" b="1" dirty="0" smtClean="0"/>
              <a:t>C/C++ </a:t>
            </a:r>
            <a:r>
              <a:rPr lang="zh-CN" altLang="en-US" sz="2400" b="1" dirty="0" smtClean="0"/>
              <a:t>语言源代码，并置于输出文件中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640"/>
            <a:ext cx="8496622" cy="815975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dirty="0" smtClean="0">
                <a:solidFill>
                  <a:srgbClr val="003399"/>
                </a:solidFill>
              </a:rPr>
              <a:t>二、嵌入式</a:t>
            </a:r>
            <a:r>
              <a:rPr lang="en-US" altLang="zh-CN" sz="2800" dirty="0" smtClean="0">
                <a:solidFill>
                  <a:srgbClr val="003399"/>
                </a:solidFill>
              </a:rPr>
              <a:t>SQL</a:t>
            </a:r>
            <a:r>
              <a:rPr lang="zh-CN" altLang="en-US" sz="2800" dirty="0" smtClean="0">
                <a:solidFill>
                  <a:srgbClr val="003399"/>
                </a:solidFill>
              </a:rPr>
              <a:t>的识别与预编译</a:t>
            </a:r>
          </a:p>
        </p:txBody>
      </p:sp>
    </p:spTree>
    <p:extLst>
      <p:ext uri="{BB962C8B-B14F-4D97-AF65-F5344CB8AC3E}">
        <p14:creationId xmlns:p14="http://schemas.microsoft.com/office/powerpoint/2010/main" val="18141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54765"/>
            <a:ext cx="8640960" cy="4810539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sz="26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、数据库和主程序之间的通信内容和通讯方式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</a:rPr>
              <a:t>SQLCA</a:t>
            </a:r>
            <a:r>
              <a:rPr lang="zh-CN" altLang="en-US" sz="2400" b="1" dirty="0">
                <a:solidFill>
                  <a:srgbClr val="003399"/>
                </a:solidFill>
              </a:rPr>
              <a:t>通讯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区：</a:t>
            </a:r>
            <a:r>
              <a:rPr lang="zh-CN" altLang="en-US" sz="2400" b="1" dirty="0" smtClean="0"/>
              <a:t>向主语言传递</a:t>
            </a:r>
            <a:r>
              <a:rPr lang="en-US" altLang="zh-CN" sz="2400" b="1" dirty="0" smtClean="0"/>
              <a:t>SQL</a:t>
            </a:r>
            <a:r>
              <a:rPr lang="zh-CN" altLang="en-US" sz="2400" b="1" dirty="0" smtClean="0"/>
              <a:t>语句的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执行状态</a:t>
            </a:r>
            <a:r>
              <a:rPr lang="zh-CN" altLang="en-US" sz="2400" b="1" dirty="0" smtClean="0"/>
              <a:t>，使主语言能够据此控制程序流程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99"/>
                </a:solidFill>
              </a:rPr>
              <a:t>主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变量</a:t>
            </a:r>
            <a:r>
              <a:rPr lang="zh-CN" altLang="en-US" sz="2400" b="1" dirty="0" smtClean="0"/>
              <a:t>：向</a:t>
            </a:r>
            <a:r>
              <a:rPr lang="en-US" altLang="zh-CN" sz="2400" b="1" dirty="0" smtClean="0"/>
              <a:t>SQL</a:t>
            </a:r>
            <a:r>
              <a:rPr lang="zh-CN" altLang="en-US" sz="2400" b="1" dirty="0" smtClean="0"/>
              <a:t>语言提供参数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99"/>
                </a:solidFill>
              </a:rPr>
              <a:t>主变量</a:t>
            </a:r>
            <a:r>
              <a:rPr lang="en-US" altLang="zh-CN" sz="2400" b="1" dirty="0">
                <a:solidFill>
                  <a:srgbClr val="003399"/>
                </a:solidFill>
              </a:rPr>
              <a:t>+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游标</a:t>
            </a:r>
            <a:r>
              <a:rPr lang="zh-CN" altLang="en-US" sz="2400" b="1" dirty="0" smtClean="0"/>
              <a:t>：接收</a:t>
            </a:r>
            <a:r>
              <a:rPr lang="en-US" altLang="zh-CN" sz="2400" b="1" dirty="0" smtClean="0"/>
              <a:t>SQL</a:t>
            </a:r>
            <a:r>
              <a:rPr lang="zh-CN" altLang="en-US" sz="2400" b="1" dirty="0" smtClean="0"/>
              <a:t>语句结果，由主语言进一步处理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8654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3399"/>
                </a:solidFill>
              </a:rPr>
              <a:t>三</a:t>
            </a:r>
            <a:r>
              <a:rPr lang="zh-CN" altLang="en-US" sz="2800" dirty="0" smtClean="0">
                <a:solidFill>
                  <a:srgbClr val="003399"/>
                </a:solidFill>
              </a:rPr>
              <a:t>、嵌入式</a:t>
            </a:r>
            <a:r>
              <a:rPr lang="en-US" altLang="zh-CN" sz="2800" dirty="0" smtClean="0">
                <a:solidFill>
                  <a:srgbClr val="003399"/>
                </a:solidFill>
              </a:rPr>
              <a:t>SQL</a:t>
            </a:r>
            <a:r>
              <a:rPr lang="zh-CN" altLang="en-US" sz="2800" dirty="0" smtClean="0">
                <a:solidFill>
                  <a:srgbClr val="003399"/>
                </a:solidFill>
              </a:rPr>
              <a:t>与主语言的通信</a:t>
            </a:r>
          </a:p>
        </p:txBody>
      </p:sp>
    </p:spTree>
    <p:extLst>
      <p:ext uri="{BB962C8B-B14F-4D97-AF65-F5344CB8AC3E}">
        <p14:creationId xmlns:p14="http://schemas.microsoft.com/office/powerpoint/2010/main" val="215298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72008" y="332656"/>
            <a:ext cx="8964488" cy="5530619"/>
          </a:xfrm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SQL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通信区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SQLCA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SQL Communication Area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</a:t>
            </a:r>
            <a:endParaRPr lang="zh-CN" alt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 smtClean="0"/>
              <a:t>将系统当前的工作状态和运行环境数据反馈给主程序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3399"/>
                </a:solidFill>
              </a:rPr>
              <a:t>通讯区的声明：</a:t>
            </a:r>
            <a:r>
              <a:rPr lang="en-US" altLang="zh-CN" sz="2200" b="1" dirty="0" smtClean="0">
                <a:solidFill>
                  <a:srgbClr val="003399"/>
                </a:solidFill>
              </a:rPr>
              <a:t>EXEC SQL Include SQLCA</a:t>
            </a:r>
            <a:r>
              <a:rPr lang="zh-CN" altLang="en-US" sz="2200" b="1" dirty="0" smtClean="0">
                <a:solidFill>
                  <a:srgbClr val="003399"/>
                </a:solidFill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 err="1" smtClean="0"/>
              <a:t>SQLCA.SQLCode</a:t>
            </a:r>
            <a:r>
              <a:rPr lang="zh-CN" altLang="en-US" sz="2200" b="1" dirty="0" smtClean="0"/>
              <a:t>：</a:t>
            </a:r>
            <a:r>
              <a:rPr lang="en-US" altLang="zh-CN" sz="2200" b="1" dirty="0" smtClean="0"/>
              <a:t>SQLCA</a:t>
            </a:r>
            <a:r>
              <a:rPr lang="zh-CN" altLang="en-US" sz="2200" b="1" dirty="0" smtClean="0"/>
              <a:t>的一个整型分量，向程序报告</a:t>
            </a:r>
            <a:r>
              <a:rPr lang="en-US" altLang="zh-CN" sz="2200" b="1" dirty="0" smtClean="0"/>
              <a:t>SQL</a:t>
            </a:r>
            <a:r>
              <a:rPr lang="zh-CN" altLang="en-US" sz="2200" b="1" dirty="0" smtClean="0"/>
              <a:t>语句执行情况；每执行一条</a:t>
            </a:r>
            <a:r>
              <a:rPr lang="en-US" altLang="zh-CN" sz="2200" b="1" dirty="0" smtClean="0"/>
              <a:t>SQL</a:t>
            </a:r>
            <a:r>
              <a:rPr lang="zh-CN" altLang="en-US" sz="2200" b="1" dirty="0" smtClean="0"/>
              <a:t>语句，返回一个</a:t>
            </a:r>
            <a:r>
              <a:rPr lang="en-US" altLang="zh-CN" sz="2200" b="1" dirty="0" err="1" smtClean="0"/>
              <a:t>SQLCode</a:t>
            </a:r>
            <a:r>
              <a:rPr lang="zh-CN" altLang="en-US" sz="2200" b="1" dirty="0" smtClean="0"/>
              <a:t>代码</a:t>
            </a:r>
            <a:endParaRPr lang="en-US" altLang="zh-CN" sz="2200" b="1" dirty="0" smtClean="0"/>
          </a:p>
          <a:p>
            <a:pPr>
              <a:lnSpc>
                <a:spcPct val="150000"/>
              </a:lnSpc>
            </a:pPr>
            <a:r>
              <a:rPr lang="en-US" altLang="zh-CN" sz="2200" b="1" dirty="0" err="1" smtClean="0">
                <a:solidFill>
                  <a:srgbClr val="003399"/>
                </a:solidFill>
              </a:rPr>
              <a:t>SQLCA.SQLCode</a:t>
            </a:r>
            <a:r>
              <a:rPr lang="en-US" altLang="zh-CN" sz="2200" b="1" dirty="0" smtClean="0">
                <a:solidFill>
                  <a:srgbClr val="003399"/>
                </a:solidFill>
              </a:rPr>
              <a:t> </a:t>
            </a:r>
            <a:r>
              <a:rPr lang="zh-CN" altLang="en-US" sz="2200" b="1" dirty="0" smtClean="0">
                <a:solidFill>
                  <a:srgbClr val="003399"/>
                </a:solidFill>
              </a:rPr>
              <a:t>代码值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smtClean="0"/>
              <a:t>SQLCODE </a:t>
            </a:r>
            <a:r>
              <a:rPr lang="zh-CN" altLang="en-US" sz="2200" b="1" dirty="0" smtClean="0"/>
              <a:t>＝ </a:t>
            </a:r>
            <a:r>
              <a:rPr lang="en-US" altLang="zh-CN" sz="2200" b="1" dirty="0" smtClean="0"/>
              <a:t>0</a:t>
            </a:r>
            <a:r>
              <a:rPr lang="zh-CN" altLang="en-US" sz="2200" b="1" dirty="0" smtClean="0"/>
              <a:t>：</a:t>
            </a:r>
            <a:r>
              <a:rPr lang="en-US" altLang="zh-CN" sz="2200" b="1" dirty="0" smtClean="0"/>
              <a:t>SQL</a:t>
            </a:r>
            <a:r>
              <a:rPr lang="zh-CN" altLang="en-US" sz="2200" b="1" dirty="0" smtClean="0"/>
              <a:t>语句执行成功，无异常出现；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smtClean="0"/>
              <a:t>SQLCODE &lt; 0</a:t>
            </a:r>
            <a:r>
              <a:rPr lang="zh-CN" altLang="en-US" sz="2200" b="1" dirty="0" smtClean="0"/>
              <a:t>：</a:t>
            </a:r>
            <a:r>
              <a:rPr lang="en-US" altLang="zh-CN" sz="2200" b="1" dirty="0" smtClean="0"/>
              <a:t>SQL</a:t>
            </a:r>
            <a:r>
              <a:rPr lang="zh-CN" altLang="en-US" sz="2200" b="1" dirty="0" smtClean="0"/>
              <a:t>语句执行失败，具体负值表示错误的类型；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smtClean="0"/>
              <a:t>SQLCODE &gt; 0</a:t>
            </a:r>
            <a:r>
              <a:rPr lang="zh-CN" altLang="en-US" sz="2200" b="1" dirty="0" smtClean="0"/>
              <a:t>：表示</a:t>
            </a:r>
            <a:r>
              <a:rPr lang="en-US" altLang="zh-CN" sz="2200" b="1" dirty="0" smtClean="0"/>
              <a:t>SQL</a:t>
            </a:r>
            <a:r>
              <a:rPr lang="zh-CN" altLang="en-US" sz="2200" b="1" dirty="0" smtClean="0"/>
              <a:t>语句已执行，但出现了意外的情况。如</a:t>
            </a:r>
            <a:r>
              <a:rPr lang="en-US" altLang="zh-CN" sz="2200" b="1" dirty="0" smtClean="0"/>
              <a:t>SQLCODE</a:t>
            </a:r>
            <a:r>
              <a:rPr lang="zh-CN" altLang="en-US" sz="2200" b="1" dirty="0" smtClean="0"/>
              <a:t>＝</a:t>
            </a:r>
            <a:r>
              <a:rPr lang="en-US" altLang="zh-CN" sz="2200" b="1" dirty="0" smtClean="0"/>
              <a:t>100</a:t>
            </a:r>
            <a:r>
              <a:rPr lang="zh-CN" altLang="en-US" sz="2200" b="1" dirty="0" smtClean="0"/>
              <a:t>时，表示语句已执行，但未检索到数据。</a:t>
            </a:r>
          </a:p>
        </p:txBody>
      </p:sp>
    </p:spTree>
    <p:extLst>
      <p:ext uri="{BB962C8B-B14F-4D97-AF65-F5344CB8AC3E}">
        <p14:creationId xmlns:p14="http://schemas.microsoft.com/office/powerpoint/2010/main" val="35252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640960" cy="30243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主变量（</a:t>
            </a:r>
            <a:r>
              <a:rPr lang="en-US" altLang="zh-CN" sz="2400" b="1" dirty="0" smtClean="0"/>
              <a:t>host variable</a:t>
            </a:r>
            <a:r>
              <a:rPr lang="zh-CN" altLang="en-US" sz="2400" b="1" dirty="0" smtClean="0"/>
              <a:t>）：</a:t>
            </a:r>
            <a:r>
              <a:rPr lang="en-US" altLang="zh-CN" sz="2400" b="1" dirty="0" smtClean="0"/>
              <a:t>SQL</a:t>
            </a:r>
            <a:r>
              <a:rPr lang="zh-CN" altLang="en-US" sz="2400" b="1" dirty="0" smtClean="0"/>
              <a:t>中使用的主语言变量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主变量声明：</a:t>
            </a:r>
            <a:r>
              <a:rPr lang="zh-CN" altLang="en-US" sz="2400" b="1" dirty="0" smtClean="0">
                <a:sym typeface="Wingdings" pitchFamily="2" charset="2"/>
              </a:rPr>
              <a:t>（</a:t>
            </a:r>
            <a:r>
              <a:rPr lang="zh-CN" altLang="en-US" sz="2400" b="1" dirty="0" smtClean="0"/>
              <a:t>在嵌入式</a:t>
            </a:r>
            <a:r>
              <a:rPr lang="en-US" altLang="zh-CN" sz="2400" b="1" dirty="0" smtClean="0"/>
              <a:t>SQL</a:t>
            </a:r>
            <a:r>
              <a:rPr lang="zh-CN" altLang="en-US" sz="2400" b="1" dirty="0" smtClean="0"/>
              <a:t>中使用主变量，需要声明）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   EXEC SQL Begin Declare Section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；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      〈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主变量说明段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〉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   EXEC SQL End Declare Section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；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、主变量</a:t>
            </a:r>
          </a:p>
        </p:txBody>
      </p:sp>
      <p:sp>
        <p:nvSpPr>
          <p:cNvPr id="4" name="矩形 3"/>
          <p:cNvSpPr/>
          <p:nvPr/>
        </p:nvSpPr>
        <p:spPr>
          <a:xfrm>
            <a:off x="2339752" y="4149080"/>
            <a:ext cx="6408712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altLang="zh-CN" sz="2400" b="1" dirty="0" smtClean="0"/>
              <a:t> EXEC SQL Begin Declare Section</a:t>
            </a:r>
            <a:r>
              <a:rPr lang="zh-CN" altLang="en-US" sz="2400" b="1" dirty="0" smtClean="0"/>
              <a:t>；</a:t>
            </a:r>
          </a:p>
          <a:p>
            <a:pPr marL="109728" indent="0">
              <a:buNone/>
            </a:pPr>
            <a:r>
              <a:rPr lang="zh-CN" altLang="en-US" sz="2400" b="1" dirty="0" smtClean="0"/>
              <a:t>    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s_no</a:t>
            </a:r>
            <a:r>
              <a:rPr lang="zh-CN" altLang="en-US" sz="2400" b="1" dirty="0" smtClean="0"/>
              <a:t>；</a:t>
            </a:r>
          </a:p>
          <a:p>
            <a:pPr marL="109728" indent="0">
              <a:buNone/>
            </a:pPr>
            <a:r>
              <a:rPr lang="en-US" altLang="zh-CN" sz="2400" b="1" dirty="0" smtClean="0"/>
              <a:t>       char </a:t>
            </a:r>
            <a:r>
              <a:rPr lang="en-US" altLang="zh-CN" sz="2400" b="1" dirty="0" err="1" smtClean="0"/>
              <a:t>s_name</a:t>
            </a:r>
            <a:r>
              <a:rPr lang="en-US" altLang="zh-CN" sz="2400" b="1" dirty="0" smtClean="0"/>
              <a:t>[30]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marL="109728" indent="0">
              <a:buNone/>
            </a:pPr>
            <a:r>
              <a:rPr lang="en-US" altLang="zh-CN" sz="2400" b="1" dirty="0" smtClean="0"/>
              <a:t>    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s_age</a:t>
            </a:r>
            <a:r>
              <a:rPr lang="zh-CN" altLang="en-US" sz="2400" b="1" dirty="0" smtClean="0"/>
              <a:t>；</a:t>
            </a:r>
          </a:p>
          <a:p>
            <a:pPr marL="109728" indent="0">
              <a:buNone/>
            </a:pPr>
            <a:r>
              <a:rPr lang="en-US" altLang="zh-CN" sz="2400" b="1" dirty="0" smtClean="0"/>
              <a:t>   EXEC SQL End Declare Section</a:t>
            </a:r>
            <a:r>
              <a:rPr lang="zh-CN" altLang="en-US" sz="2400" b="1" dirty="0" smtClean="0"/>
              <a:t>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02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764704"/>
            <a:ext cx="8229600" cy="41044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3399"/>
                </a:solidFill>
              </a:rPr>
              <a:t>SQL</a:t>
            </a:r>
            <a:r>
              <a:rPr lang="zh-CN" altLang="en-US" b="1" dirty="0" smtClean="0">
                <a:solidFill>
                  <a:srgbClr val="003399"/>
                </a:solidFill>
              </a:rPr>
              <a:t>语句引用主变量时，变量名前加</a:t>
            </a:r>
            <a:r>
              <a:rPr lang="en-US" altLang="zh-CN" b="1" dirty="0" smtClean="0">
                <a:solidFill>
                  <a:srgbClr val="003399"/>
                </a:solidFill>
              </a:rPr>
              <a:t>“</a:t>
            </a:r>
            <a:r>
              <a:rPr lang="zh-CN" altLang="en-US" b="1" dirty="0" smtClean="0">
                <a:solidFill>
                  <a:srgbClr val="003399"/>
                </a:solidFill>
              </a:rPr>
              <a:t>：</a:t>
            </a:r>
            <a:r>
              <a:rPr lang="en-US" altLang="zh-CN" b="1" dirty="0" smtClean="0">
                <a:solidFill>
                  <a:srgbClr val="003399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3399"/>
                </a:solidFill>
              </a:rPr>
              <a:t>主语言引用主变量时，无需再加“：</a:t>
            </a:r>
            <a:r>
              <a:rPr lang="en-US" altLang="zh-CN" b="1" dirty="0" smtClean="0">
                <a:solidFill>
                  <a:srgbClr val="003399"/>
                </a:solidFill>
              </a:rPr>
              <a:t>” 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输入主变量：应用程序赋值，</a:t>
            </a:r>
            <a:r>
              <a:rPr lang="en-US" altLang="zh-CN" b="1" dirty="0" smtClean="0">
                <a:solidFill>
                  <a:srgbClr val="FF0000"/>
                </a:solidFill>
              </a:rPr>
              <a:t>SQL</a:t>
            </a:r>
            <a:r>
              <a:rPr lang="zh-CN" altLang="en-US" b="1" dirty="0" smtClean="0">
                <a:solidFill>
                  <a:srgbClr val="FF0000"/>
                </a:solidFill>
              </a:rPr>
              <a:t>语句引用；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 smtClean="0"/>
              <a:t>   Insert into </a:t>
            </a:r>
            <a:r>
              <a:rPr lang="en-US" altLang="zh-CN" b="1" dirty="0" err="1" smtClean="0"/>
              <a:t>sc</a:t>
            </a:r>
            <a:r>
              <a:rPr lang="en-US" altLang="zh-CN" b="1" dirty="0" smtClean="0"/>
              <a:t> (</a:t>
            </a:r>
            <a:r>
              <a:rPr lang="en-US" altLang="zh-CN" b="1" dirty="0" err="1" smtClean="0"/>
              <a:t>sno,cno,grade</a:t>
            </a:r>
            <a:r>
              <a:rPr lang="en-US" altLang="zh-CN" b="1" dirty="0" smtClean="0"/>
              <a:t>)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 smtClean="0"/>
              <a:t>              values (: </a:t>
            </a:r>
            <a:r>
              <a:rPr lang="en-US" altLang="zh-CN" b="1" dirty="0" err="1" smtClean="0"/>
              <a:t>v_sno</a:t>
            </a:r>
            <a:r>
              <a:rPr lang="en-US" altLang="zh-CN" b="1" dirty="0" smtClean="0"/>
              <a:t>, : </a:t>
            </a:r>
            <a:r>
              <a:rPr lang="en-US" altLang="zh-CN" b="1" dirty="0" err="1" smtClean="0"/>
              <a:t>v_cno</a:t>
            </a:r>
            <a:r>
              <a:rPr lang="en-US" altLang="zh-CN" b="1" dirty="0" smtClean="0"/>
              <a:t>, : </a:t>
            </a:r>
            <a:r>
              <a:rPr lang="en-US" altLang="zh-CN" b="1" dirty="0" err="1" smtClean="0"/>
              <a:t>v_grade</a:t>
            </a:r>
            <a:r>
              <a:rPr lang="en-US" altLang="zh-CN" b="1" dirty="0" smtClean="0"/>
              <a:t>)；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输出主变量：</a:t>
            </a:r>
            <a:r>
              <a:rPr lang="en-US" altLang="zh-CN" b="1" dirty="0" smtClean="0">
                <a:solidFill>
                  <a:srgbClr val="FF0000"/>
                </a:solidFill>
              </a:rPr>
              <a:t>SQL</a:t>
            </a:r>
            <a:r>
              <a:rPr lang="zh-CN" altLang="en-US" b="1" dirty="0" smtClean="0">
                <a:solidFill>
                  <a:srgbClr val="FF0000"/>
                </a:solidFill>
              </a:rPr>
              <a:t>语句对其赋值，返回给应用程序；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b="1" dirty="0"/>
              <a:t> 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select </a:t>
            </a:r>
            <a:r>
              <a:rPr lang="en-US" altLang="zh-CN" b="1" dirty="0" err="1" smtClean="0"/>
              <a:t>sname</a:t>
            </a:r>
            <a:r>
              <a:rPr lang="en-US" altLang="zh-CN" b="1" dirty="0" smtClean="0"/>
              <a:t> into : </a:t>
            </a:r>
            <a:r>
              <a:rPr lang="en-US" altLang="zh-CN" b="1" dirty="0" err="1" smtClean="0"/>
              <a:t>v_sname</a:t>
            </a:r>
            <a:r>
              <a:rPr lang="en-US" altLang="zh-CN" b="1" dirty="0" smtClean="0"/>
              <a:t> from student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where </a:t>
            </a:r>
            <a:r>
              <a:rPr lang="en-US" altLang="zh-CN" b="1" dirty="0" err="1" smtClean="0"/>
              <a:t>sno</a:t>
            </a:r>
            <a:r>
              <a:rPr lang="en-US" altLang="zh-CN" b="1" dirty="0" smtClean="0"/>
              <a:t> = :</a:t>
            </a:r>
            <a:r>
              <a:rPr lang="en-US" altLang="zh-CN" b="1" dirty="0" err="1" smtClean="0"/>
              <a:t>v_sno</a:t>
            </a:r>
            <a:r>
              <a:rPr lang="en-US" altLang="zh-CN" b="1" dirty="0" smtClean="0"/>
              <a:t>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主变量的</a:t>
            </a:r>
            <a:r>
              <a:rPr lang="zh-CN" altLang="en-US" sz="2800" dirty="0" smtClean="0"/>
              <a:t>使用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043608" y="5013176"/>
            <a:ext cx="7776864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v_sno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101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  SQL   select  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sage into  :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v_snama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v_sage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from  student    where 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: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v_sno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5687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288479" y="44624"/>
            <a:ext cx="8387977" cy="67421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3399"/>
                </a:solidFill>
              </a:rPr>
              <a:t>四、单记录方式与多记录方式的协调——游标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C00000"/>
                </a:solidFill>
              </a:rPr>
              <a:t>(1) 不使用游标的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SQL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语句</a:t>
            </a:r>
          </a:p>
          <a:p>
            <a:pPr>
              <a:lnSpc>
                <a:spcPct val="140000"/>
              </a:lnSpc>
            </a:pPr>
            <a:r>
              <a:rPr lang="zh-CN" altLang="en-US" b="1" dirty="0" smtClean="0"/>
              <a:t>数据定义语句；</a:t>
            </a:r>
          </a:p>
          <a:p>
            <a:pPr>
              <a:lnSpc>
                <a:spcPct val="140000"/>
              </a:lnSpc>
            </a:pPr>
            <a:r>
              <a:rPr lang="zh-CN" altLang="en-US" b="1" dirty="0" smtClean="0"/>
              <a:t>查询结果为单记录的</a:t>
            </a:r>
            <a:r>
              <a:rPr lang="en-US" altLang="zh-CN" b="1" dirty="0" smtClean="0"/>
              <a:t>Select</a:t>
            </a:r>
            <a:r>
              <a:rPr lang="zh-CN" altLang="en-US" b="1" dirty="0" smtClean="0"/>
              <a:t>语句；</a:t>
            </a:r>
          </a:p>
          <a:p>
            <a:pPr eaLnBrk="1" hangingPunct="1">
              <a:lnSpc>
                <a:spcPct val="14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66"/>
                </a:solidFill>
                <a:ea typeface="楷体_GB2312" pitchFamily="49" charset="-122"/>
              </a:rPr>
              <a:t>   EXEC SQL select  </a:t>
            </a:r>
            <a:r>
              <a:rPr lang="en-US" altLang="zh-CN" sz="2000" b="1" dirty="0" err="1" smtClean="0">
                <a:solidFill>
                  <a:srgbClr val="FF0066"/>
                </a:solidFill>
                <a:ea typeface="楷体_GB2312" pitchFamily="49" charset="-122"/>
              </a:rPr>
              <a:t>Sname</a:t>
            </a:r>
            <a:r>
              <a:rPr lang="en-US" altLang="zh-CN" sz="2000" b="1" dirty="0" smtClean="0">
                <a:solidFill>
                  <a:srgbClr val="FF0066"/>
                </a:solidFill>
                <a:ea typeface="楷体_GB2312" pitchFamily="49" charset="-122"/>
              </a:rPr>
              <a:t> into  :</a:t>
            </a:r>
            <a:r>
              <a:rPr lang="en-US" altLang="zh-CN" sz="2000" b="1" dirty="0" err="1" smtClean="0">
                <a:solidFill>
                  <a:srgbClr val="FF0066"/>
                </a:solidFill>
                <a:ea typeface="楷体_GB2312" pitchFamily="49" charset="-122"/>
              </a:rPr>
              <a:t>vs_name</a:t>
            </a:r>
            <a:endParaRPr lang="en-US" altLang="zh-CN" sz="2000" b="1" dirty="0" smtClean="0">
              <a:solidFill>
                <a:srgbClr val="FF0066"/>
              </a:solidFill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66"/>
                </a:solidFill>
                <a:ea typeface="楷体_GB2312" pitchFamily="49" charset="-122"/>
              </a:rPr>
              <a:t>                                   from  Student where </a:t>
            </a:r>
            <a:r>
              <a:rPr lang="en-US" altLang="zh-CN" sz="2000" b="1" dirty="0" err="1" smtClean="0">
                <a:solidFill>
                  <a:srgbClr val="FF0066"/>
                </a:solidFill>
                <a:ea typeface="楷体_GB2312" pitchFamily="49" charset="-122"/>
              </a:rPr>
              <a:t>Sno</a:t>
            </a:r>
            <a:r>
              <a:rPr lang="en-US" altLang="zh-CN" sz="2000" b="1" dirty="0" smtClean="0">
                <a:solidFill>
                  <a:srgbClr val="FF0066"/>
                </a:solidFill>
                <a:ea typeface="楷体_GB2312" pitchFamily="49" charset="-122"/>
              </a:rPr>
              <a:t> </a:t>
            </a:r>
            <a:r>
              <a:rPr lang="zh-CN" altLang="en-US" sz="2000" b="1" dirty="0" smtClean="0">
                <a:solidFill>
                  <a:srgbClr val="FF0066"/>
                </a:solidFill>
                <a:ea typeface="楷体_GB2312" pitchFamily="49" charset="-122"/>
              </a:rPr>
              <a:t>＝：</a:t>
            </a:r>
            <a:r>
              <a:rPr lang="en-US" altLang="zh-CN" sz="2000" b="1" dirty="0" err="1" smtClean="0">
                <a:solidFill>
                  <a:srgbClr val="FF0066"/>
                </a:solidFill>
                <a:ea typeface="楷体_GB2312" pitchFamily="49" charset="-122"/>
              </a:rPr>
              <a:t>vs_no</a:t>
            </a:r>
            <a:r>
              <a:rPr lang="zh-CN" altLang="en-US" sz="2000" b="1" dirty="0" smtClean="0">
                <a:solidFill>
                  <a:srgbClr val="FF0066"/>
                </a:solidFill>
                <a:ea typeface="楷体_GB2312" pitchFamily="49" charset="-122"/>
              </a:rPr>
              <a:t>；</a:t>
            </a:r>
            <a:endParaRPr lang="en-US" altLang="zh-CN" sz="2000" b="1" dirty="0" smtClean="0">
              <a:solidFill>
                <a:srgbClr val="FF0066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b="1" dirty="0" smtClean="0"/>
              <a:t>普通</a:t>
            </a:r>
            <a:r>
              <a:rPr lang="en-US" altLang="zh-CN" b="1" dirty="0" smtClean="0"/>
              <a:t>DML</a:t>
            </a:r>
            <a:r>
              <a:rPr lang="zh-CN" altLang="en-US" b="1" dirty="0" smtClean="0"/>
              <a:t>语句：</a:t>
            </a:r>
            <a:r>
              <a:rPr lang="en-US" altLang="zh-CN" b="1" dirty="0" smtClean="0"/>
              <a:t>UPDATE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DELETE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INSERT</a:t>
            </a:r>
            <a:r>
              <a:rPr lang="zh-CN" altLang="en-US" b="1" dirty="0" smtClean="0"/>
              <a:t>语句</a:t>
            </a:r>
          </a:p>
          <a:p>
            <a:pPr>
              <a:lnSpc>
                <a:spcPct val="140000"/>
              </a:lnSpc>
            </a:pPr>
            <a:r>
              <a:rPr lang="zh-CN" altLang="en-US" b="1" dirty="0" smtClean="0"/>
              <a:t>数据控制语句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C00000"/>
                </a:solidFill>
              </a:rPr>
              <a:t>(2) 使用游标的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SQL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语句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ct val="140000"/>
              </a:lnSpc>
            </a:pPr>
            <a:r>
              <a:rPr lang="zh-CN" altLang="en-US" b="1" dirty="0" smtClean="0"/>
              <a:t>查询</a:t>
            </a:r>
            <a:r>
              <a:rPr lang="zh-CN" altLang="en-US" b="1" dirty="0"/>
              <a:t>结果为多记录的</a:t>
            </a:r>
            <a:r>
              <a:rPr lang="en-US" altLang="zh-CN" b="1" dirty="0"/>
              <a:t>SELECT</a:t>
            </a:r>
            <a:r>
              <a:rPr lang="zh-CN" altLang="en-US" b="1" dirty="0"/>
              <a:t>语句；</a:t>
            </a:r>
          </a:p>
          <a:p>
            <a:pPr marL="365760" lvl="1" indent="-256032">
              <a:lnSpc>
                <a:spcPct val="14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b="1" dirty="0"/>
              <a:t>CURRENT</a:t>
            </a:r>
            <a:r>
              <a:rPr lang="zh-CN" altLang="en-US" b="1" dirty="0"/>
              <a:t>形式的</a:t>
            </a:r>
            <a:r>
              <a:rPr lang="en-US" altLang="zh-CN" b="1" dirty="0"/>
              <a:t>UPDATE</a:t>
            </a:r>
            <a:r>
              <a:rPr lang="zh-CN" altLang="en-US" b="1" dirty="0"/>
              <a:t>语句；</a:t>
            </a:r>
          </a:p>
          <a:p>
            <a:pPr marL="365760" lvl="1" indent="-256032">
              <a:lnSpc>
                <a:spcPct val="14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b="1" dirty="0"/>
              <a:t>CURRENT</a:t>
            </a:r>
            <a:r>
              <a:rPr lang="zh-CN" altLang="en-US" b="1" dirty="0"/>
              <a:t>形式的</a:t>
            </a:r>
            <a:r>
              <a:rPr lang="en-US" altLang="zh-CN" b="1" dirty="0"/>
              <a:t>DELETE</a:t>
            </a:r>
            <a:r>
              <a:rPr lang="zh-CN" altLang="en-US" b="1" dirty="0"/>
              <a:t>语句；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345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5888"/>
            <a:ext cx="8604001" cy="6742112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40000"/>
              </a:lnSpc>
              <a:buFontTx/>
              <a:buNone/>
            </a:pPr>
            <a:r>
              <a:rPr lang="zh-CN" altLang="en-US" sz="3200" b="1" dirty="0" smtClean="0">
                <a:solidFill>
                  <a:srgbClr val="C00000"/>
                </a:solidFill>
              </a:rPr>
              <a:t>上机作业四：数据库编程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200" b="1" dirty="0" smtClean="0">
                <a:solidFill>
                  <a:srgbClr val="0000CC"/>
                </a:solidFill>
              </a:rPr>
              <a:t>1</a:t>
            </a:r>
            <a:r>
              <a:rPr lang="zh-CN" altLang="en-US" sz="2200" b="1" dirty="0" smtClean="0">
                <a:solidFill>
                  <a:srgbClr val="0000CC"/>
                </a:solidFill>
              </a:rPr>
              <a:t>、存储过程实现与调用</a:t>
            </a:r>
            <a:endParaRPr lang="en-US" altLang="zh-CN" sz="2200" b="1" dirty="0" smtClean="0">
              <a:solidFill>
                <a:srgbClr val="0000CC"/>
              </a:solidFill>
            </a:endParaRPr>
          </a:p>
          <a:p>
            <a:pPr marL="109728" indent="0">
              <a:lnSpc>
                <a:spcPct val="140000"/>
              </a:lnSpc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）</a:t>
            </a:r>
            <a:r>
              <a:rPr lang="zh-CN" altLang="en-US" sz="2200" b="1" dirty="0"/>
              <a:t>设置关系</a:t>
            </a:r>
            <a:r>
              <a:rPr lang="zh-CN" altLang="en-US" sz="2200" b="1" dirty="0" smtClean="0"/>
              <a:t>表，计算并保存</a:t>
            </a:r>
            <a:r>
              <a:rPr lang="zh-CN" altLang="en-US" sz="2200" b="1" dirty="0"/>
              <a:t>学生选课的统计信息，结构自定义</a:t>
            </a:r>
            <a:endParaRPr lang="en-US" altLang="zh-CN" sz="2200" b="1" dirty="0"/>
          </a:p>
          <a:p>
            <a:pPr marL="109728" indent="0">
              <a:lnSpc>
                <a:spcPct val="140000"/>
              </a:lnSpc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）期末</a:t>
            </a:r>
            <a:r>
              <a:rPr lang="zh-CN" altLang="en-US" sz="2200" b="1" dirty="0"/>
              <a:t>计算所有学生的</a:t>
            </a:r>
            <a:r>
              <a:rPr lang="en-US" altLang="zh-CN" sz="2200" b="1" dirty="0"/>
              <a:t>GPA </a:t>
            </a:r>
            <a:r>
              <a:rPr lang="zh-CN" altLang="en-US" sz="2200" b="1" dirty="0" smtClean="0"/>
              <a:t>，并分段统计</a:t>
            </a:r>
            <a:endParaRPr lang="en-US" altLang="zh-CN" sz="2200" b="1" dirty="0" smtClean="0"/>
          </a:p>
          <a:p>
            <a:pPr marL="109728" indent="0">
              <a:lnSpc>
                <a:spcPct val="140000"/>
              </a:lnSpc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）设置年度优秀学生评选条件，选出满足条件的同学</a:t>
            </a:r>
            <a:endParaRPr lang="en-US" altLang="zh-CN" sz="2200" b="1" dirty="0" smtClean="0"/>
          </a:p>
          <a:p>
            <a:pPr>
              <a:lnSpc>
                <a:spcPct val="140000"/>
              </a:lnSpc>
              <a:buNone/>
            </a:pPr>
            <a:r>
              <a:rPr lang="en-US" altLang="zh-CN" sz="2200" b="1" dirty="0">
                <a:solidFill>
                  <a:srgbClr val="0000CC"/>
                </a:solidFill>
              </a:rPr>
              <a:t>2</a:t>
            </a:r>
            <a:r>
              <a:rPr lang="zh-CN" altLang="en-US" sz="2200" b="1" dirty="0">
                <a:solidFill>
                  <a:srgbClr val="0000CC"/>
                </a:solidFill>
              </a:rPr>
              <a:t>、触发器实现</a:t>
            </a:r>
            <a:endParaRPr lang="en-US" altLang="zh-CN" sz="2200" b="1" dirty="0">
              <a:solidFill>
                <a:srgbClr val="0000CC"/>
              </a:solidFill>
            </a:endParaRPr>
          </a:p>
          <a:p>
            <a:pPr marL="109728" indent="0" eaLnBrk="1" hangingPunct="1">
              <a:lnSpc>
                <a:spcPct val="140000"/>
              </a:lnSpc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）禁止在非工作时间更新学生成绩</a:t>
            </a:r>
            <a:endParaRPr lang="en-US" altLang="zh-CN" sz="2200" b="1" dirty="0" smtClean="0"/>
          </a:p>
          <a:p>
            <a:pPr marL="109728" indent="0">
              <a:lnSpc>
                <a:spcPct val="140000"/>
              </a:lnSpc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）建立一个成绩更新记录表，每当成绩被更新，将操作时间</a:t>
            </a:r>
            <a:r>
              <a:rPr lang="en-US" altLang="zh-CN" sz="2200" b="1" dirty="0"/>
              <a:t>【</a:t>
            </a:r>
            <a:r>
              <a:rPr lang="en-US" altLang="zh-CN" sz="2200" b="1" dirty="0" err="1" smtClean="0"/>
              <a:t>getdate</a:t>
            </a:r>
            <a:r>
              <a:rPr lang="en-US" altLang="zh-CN" sz="2200" b="1" dirty="0" smtClean="0"/>
              <a:t>()】</a:t>
            </a:r>
            <a:r>
              <a:rPr lang="zh-CN" altLang="en-US" sz="2200" b="1" dirty="0" smtClean="0"/>
              <a:t>、操作账户</a:t>
            </a:r>
            <a:r>
              <a:rPr lang="en-US" altLang="zh-CN" sz="2200" b="1" dirty="0" smtClean="0"/>
              <a:t>【SYSTEM_USER】 </a:t>
            </a:r>
            <a:r>
              <a:rPr lang="zh-CN" altLang="en-US" sz="2200" b="1" dirty="0"/>
              <a:t>、被更新学生的学号、旧成绩、新成绩写入更新记录表</a:t>
            </a:r>
            <a:endParaRPr lang="en-US" altLang="zh-CN" sz="2200" b="1" dirty="0"/>
          </a:p>
          <a:p>
            <a:pPr marL="109728" indent="0" eaLnBrk="1" hangingPunct="1">
              <a:lnSpc>
                <a:spcPct val="140000"/>
              </a:lnSpc>
              <a:buNone/>
            </a:pPr>
            <a:r>
              <a:rPr lang="en-US" altLang="zh-CN" sz="2200" b="1" dirty="0" smtClean="0">
                <a:solidFill>
                  <a:srgbClr val="0000CC"/>
                </a:solidFill>
              </a:rPr>
              <a:t>3</a:t>
            </a:r>
            <a:r>
              <a:rPr lang="zh-CN" altLang="en-US" sz="2200" b="1" dirty="0" smtClean="0">
                <a:solidFill>
                  <a:srgbClr val="0000CC"/>
                </a:solidFill>
              </a:rPr>
              <a:t>、高级语言的数据库连接与数据表访问（选做）</a:t>
            </a:r>
          </a:p>
        </p:txBody>
      </p:sp>
    </p:spTree>
    <p:extLst>
      <p:ext uri="{BB962C8B-B14F-4D97-AF65-F5344CB8AC3E}">
        <p14:creationId xmlns:p14="http://schemas.microsoft.com/office/powerpoint/2010/main" val="998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260648"/>
            <a:ext cx="8928100" cy="5544641"/>
          </a:xfrm>
          <a:ln>
            <a:noFill/>
          </a:ln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二、基于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ODBC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的数据库连接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、连接结构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/>
              <a:t>应用程序与</a:t>
            </a:r>
            <a:r>
              <a:rPr lang="en-US" altLang="zh-CN" sz="2400" b="1" dirty="0" smtClean="0"/>
              <a:t>ODBC API</a:t>
            </a:r>
            <a:r>
              <a:rPr lang="zh-CN" altLang="en-US" sz="2400" b="1" dirty="0" smtClean="0"/>
              <a:t>调用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 smtClean="0"/>
              <a:t>ODBC </a:t>
            </a:r>
            <a:r>
              <a:rPr lang="zh-CN" altLang="en-US" sz="2400" b="1" dirty="0" smtClean="0"/>
              <a:t>管理器 </a:t>
            </a:r>
            <a:r>
              <a:rPr lang="en-US" altLang="zh-CN" sz="2400" b="1" dirty="0" smtClean="0"/>
              <a:t>(ODBC manager)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 smtClean="0"/>
              <a:t>ODBC </a:t>
            </a:r>
            <a:r>
              <a:rPr lang="zh-CN" altLang="en-US" sz="2400" b="1" dirty="0" smtClean="0"/>
              <a:t>驱动程序</a:t>
            </a:r>
            <a:r>
              <a:rPr lang="en-US" altLang="zh-CN" sz="2400" b="1" dirty="0" smtClean="0"/>
              <a:t>(ODBC Drivers)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/>
              <a:t>数据源 </a:t>
            </a:r>
            <a:r>
              <a:rPr lang="en-US" altLang="zh-CN" sz="2400" b="1" dirty="0" smtClean="0"/>
              <a:t>(Data Sources</a:t>
            </a:r>
            <a:r>
              <a:rPr lang="zh-CN" altLang="en-US" sz="2400" b="1" dirty="0" smtClean="0"/>
              <a:t>，数据库</a:t>
            </a:r>
            <a:r>
              <a:rPr lang="en-US" altLang="zh-CN" sz="2400" b="1" dirty="0" smtClean="0"/>
              <a:t>)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ODBC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管理器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/>
              <a:t>作用：应用程序告诉它任务，由其转给</a:t>
            </a:r>
            <a:r>
              <a:rPr lang="en-US" altLang="zh-CN" sz="2400" b="1" dirty="0" smtClean="0"/>
              <a:t>ODBC</a:t>
            </a:r>
            <a:r>
              <a:rPr lang="zh-CN" altLang="en-US" sz="2400" b="1" dirty="0" smtClean="0"/>
              <a:t>驱动程序并完成任务，使应用程序不必与数据库驱动程序直接通信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/>
              <a:t>提供商：</a:t>
            </a:r>
            <a:r>
              <a:rPr lang="en-US" altLang="zh-CN" sz="2400" b="1" dirty="0" smtClean="0"/>
              <a:t>Microsoft</a:t>
            </a:r>
            <a:r>
              <a:rPr lang="zh-CN" altLang="en-US" sz="2400" b="1" dirty="0" smtClean="0"/>
              <a:t>，通过“控制面板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系统与安全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管理工具”可以看到“</a:t>
            </a:r>
            <a:r>
              <a:rPr lang="en-US" altLang="zh-CN" sz="2400" b="1" dirty="0" smtClean="0"/>
              <a:t>ODBC</a:t>
            </a:r>
            <a:r>
              <a:rPr lang="zh-CN" altLang="en-US" sz="2400" b="1" dirty="0" smtClean="0"/>
              <a:t>数据源”工具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24128" y="404664"/>
            <a:ext cx="3240360" cy="3096989"/>
            <a:chOff x="5724128" y="404664"/>
            <a:chExt cx="3240360" cy="3096989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6084168" y="404664"/>
              <a:ext cx="2304256" cy="406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</a:t>
              </a:r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6084169" y="1772766"/>
              <a:ext cx="2376263" cy="406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驱动程序管理器</a:t>
              </a: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6084168" y="2420466"/>
              <a:ext cx="2448272" cy="406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ODBC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驱动程序</a:t>
              </a:r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6435406" y="3095253"/>
              <a:ext cx="1750884" cy="406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数据源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 flipH="1">
              <a:off x="7308304" y="1486496"/>
              <a:ext cx="0" cy="286270"/>
            </a:xfrm>
            <a:prstGeom prst="line">
              <a:avLst/>
            </a:prstGeom>
            <a:solidFill>
              <a:schemeClr val="bg2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flipH="1">
              <a:off x="7305012" y="2179166"/>
              <a:ext cx="0" cy="242367"/>
            </a:xfrm>
            <a:prstGeom prst="line">
              <a:avLst/>
            </a:prstGeom>
            <a:solidFill>
              <a:schemeClr val="bg2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 flipH="1">
              <a:off x="7305012" y="2826865"/>
              <a:ext cx="0" cy="268387"/>
            </a:xfrm>
            <a:prstGeom prst="line">
              <a:avLst/>
            </a:prstGeom>
            <a:solidFill>
              <a:schemeClr val="bg2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5724128" y="1079029"/>
              <a:ext cx="3240360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ODBC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应用程序编程接口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7305012" y="811064"/>
              <a:ext cx="0" cy="267965"/>
            </a:xfrm>
            <a:prstGeom prst="line">
              <a:avLst/>
            </a:prstGeom>
            <a:solidFill>
              <a:schemeClr val="bg2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404665"/>
            <a:ext cx="8676580" cy="295232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3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ODBC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驱动程序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</a:rPr>
              <a:t>提供商</a:t>
            </a:r>
            <a:r>
              <a:rPr lang="zh-CN" altLang="en-US" sz="2600" b="1" dirty="0" smtClean="0"/>
              <a:t>：数据库厂商，对应特定数据库，完成用户请求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b="1" dirty="0" smtClean="0"/>
              <a:t>Microsoft</a:t>
            </a:r>
            <a:r>
              <a:rPr lang="zh-CN" altLang="en-US" sz="2600" b="1" dirty="0" smtClean="0"/>
              <a:t>随其</a:t>
            </a:r>
            <a:r>
              <a:rPr lang="en-US" altLang="zh-CN" sz="2600" b="1" dirty="0" smtClean="0"/>
              <a:t>ODBC</a:t>
            </a:r>
            <a:r>
              <a:rPr lang="zh-CN" altLang="en-US" sz="2600" b="1" dirty="0" smtClean="0"/>
              <a:t>管理器提供了若干驱动程序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b="1" dirty="0" smtClean="0"/>
              <a:t>用户可以从数据库提供商那里获得并安装新的</a:t>
            </a:r>
            <a:r>
              <a:rPr lang="en-US" altLang="zh-CN" sz="2600" b="1" dirty="0" smtClean="0"/>
              <a:t>ODBC </a:t>
            </a:r>
            <a:r>
              <a:rPr lang="zh-CN" altLang="en-US" sz="2600" b="1" dirty="0" smtClean="0"/>
              <a:t>驱动程序，使机器可以使用它以前不知道的数据源</a:t>
            </a:r>
            <a:endParaRPr lang="en-US" altLang="zh-CN" sz="2600" b="1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5220072" y="3284984"/>
            <a:ext cx="3240360" cy="3096989"/>
            <a:chOff x="5724128" y="404664"/>
            <a:chExt cx="3240360" cy="3096989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6084168" y="404664"/>
              <a:ext cx="2304256" cy="406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</a:t>
              </a: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6084169" y="1772766"/>
              <a:ext cx="2376263" cy="406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驱动程序管理器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6084168" y="2421533"/>
              <a:ext cx="2448272" cy="406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ODBC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驱动程序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6435406" y="3095253"/>
              <a:ext cx="1750884" cy="406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数据源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>
              <a:off x="7308304" y="1486496"/>
              <a:ext cx="0" cy="286270"/>
            </a:xfrm>
            <a:prstGeom prst="line">
              <a:avLst/>
            </a:prstGeom>
            <a:solidFill>
              <a:schemeClr val="bg2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>
              <a:off x="7305012" y="2179166"/>
              <a:ext cx="0" cy="242367"/>
            </a:xfrm>
            <a:prstGeom prst="line">
              <a:avLst/>
            </a:prstGeom>
            <a:solidFill>
              <a:schemeClr val="bg2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7305012" y="2826865"/>
              <a:ext cx="0" cy="268387"/>
            </a:xfrm>
            <a:prstGeom prst="line">
              <a:avLst/>
            </a:prstGeom>
            <a:solidFill>
              <a:schemeClr val="bg2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5724128" y="1079029"/>
              <a:ext cx="3240360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rgbClr val="FF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ODBC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应用程序编程接口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7305012" y="811064"/>
              <a:ext cx="0" cy="267965"/>
            </a:xfrm>
            <a:prstGeom prst="line">
              <a:avLst/>
            </a:prstGeom>
            <a:solidFill>
              <a:schemeClr val="bg2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4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287908" y="260648"/>
            <a:ext cx="8676580" cy="6480719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三、创建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ODBC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数据源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、数据源命名（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Data </a:t>
            </a:r>
            <a:r>
              <a:rPr lang="en-US" altLang="zh-CN" sz="2400" b="1" dirty="0">
                <a:solidFill>
                  <a:srgbClr val="0000CC"/>
                </a:solidFill>
              </a:rPr>
              <a:t>Source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Name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DSN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）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/>
              <a:t>通过</a:t>
            </a:r>
            <a:r>
              <a:rPr lang="en-US" altLang="zh-CN" sz="2200" b="1" dirty="0" smtClean="0"/>
              <a:t>ODBC</a:t>
            </a:r>
            <a:r>
              <a:rPr lang="zh-CN" altLang="en-US" sz="2200" b="1" dirty="0" smtClean="0"/>
              <a:t>连接</a:t>
            </a:r>
            <a:r>
              <a:rPr lang="en-US" altLang="zh-CN" sz="2200" b="1" dirty="0" smtClean="0"/>
              <a:t>DB</a:t>
            </a:r>
            <a:r>
              <a:rPr lang="zh-CN" altLang="en-US" sz="2200" b="1" dirty="0" smtClean="0"/>
              <a:t>服务器时，需要创建一个</a:t>
            </a:r>
            <a:r>
              <a:rPr lang="en-US" altLang="zh-CN" sz="2200" b="1" dirty="0" smtClean="0"/>
              <a:t>ODBC</a:t>
            </a:r>
            <a:r>
              <a:rPr lang="zh-CN" altLang="en-US" sz="2200" b="1" dirty="0" smtClean="0"/>
              <a:t>数据源，并为其命名。</a:t>
            </a:r>
            <a:endParaRPr lang="en-US" altLang="zh-CN" sz="2200" b="1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b="1" dirty="0" smtClean="0">
                <a:solidFill>
                  <a:srgbClr val="0000CC"/>
                </a:solidFill>
              </a:rPr>
              <a:t>DSN</a:t>
            </a:r>
            <a:r>
              <a:rPr lang="zh-CN" altLang="en-US" sz="2200" b="1" dirty="0" smtClean="0">
                <a:solidFill>
                  <a:srgbClr val="0000CC"/>
                </a:solidFill>
              </a:rPr>
              <a:t>类型：用户</a:t>
            </a:r>
            <a:r>
              <a:rPr lang="en-US" altLang="zh-CN" sz="2200" b="1" dirty="0">
                <a:solidFill>
                  <a:srgbClr val="0000CC"/>
                </a:solidFill>
              </a:rPr>
              <a:t>DSN</a:t>
            </a:r>
            <a:r>
              <a:rPr lang="zh-CN" altLang="en-US" sz="2200" b="1" dirty="0">
                <a:solidFill>
                  <a:srgbClr val="0000CC"/>
                </a:solidFill>
              </a:rPr>
              <a:t>、系统</a:t>
            </a:r>
            <a:r>
              <a:rPr lang="en-US" altLang="zh-CN" sz="2200" b="1" dirty="0" smtClean="0">
                <a:solidFill>
                  <a:srgbClr val="0000CC"/>
                </a:solidFill>
              </a:rPr>
              <a:t>DSN</a:t>
            </a:r>
            <a:r>
              <a:rPr lang="zh-CN" altLang="en-US" sz="2200" b="1" dirty="0" smtClean="0">
                <a:solidFill>
                  <a:srgbClr val="0000CC"/>
                </a:solidFill>
              </a:rPr>
              <a:t>、文件</a:t>
            </a:r>
            <a:r>
              <a:rPr lang="en-US" altLang="zh-CN" sz="2200" b="1" dirty="0" smtClean="0">
                <a:solidFill>
                  <a:srgbClr val="0000CC"/>
                </a:solidFill>
              </a:rPr>
              <a:t>DSN</a:t>
            </a:r>
            <a:endParaRPr lang="zh-CN" altLang="en-US" sz="2200" b="1" dirty="0">
              <a:solidFill>
                <a:srgbClr val="0000CC"/>
              </a:solidFill>
            </a:endParaRPr>
          </a:p>
          <a:p>
            <a:pPr marL="620713" lvl="1" indent="-255588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/>
              <a:t>用户</a:t>
            </a:r>
            <a:r>
              <a:rPr lang="en-US" altLang="zh-CN" sz="2200" b="1" dirty="0" smtClean="0"/>
              <a:t>DSN</a:t>
            </a:r>
            <a:r>
              <a:rPr lang="zh-CN" altLang="en-US" sz="2200" b="1" dirty="0" smtClean="0"/>
              <a:t>：配置</a:t>
            </a:r>
            <a:r>
              <a:rPr lang="zh-CN" altLang="en-US" sz="2200" b="1" dirty="0"/>
              <a:t>信息保存在</a:t>
            </a:r>
            <a:r>
              <a:rPr lang="en-US" altLang="zh-CN" sz="2200" b="1" dirty="0"/>
              <a:t>Windows</a:t>
            </a:r>
            <a:r>
              <a:rPr lang="zh-CN" altLang="en-US" sz="2200" b="1" dirty="0"/>
              <a:t>的注册表中</a:t>
            </a:r>
            <a:r>
              <a:rPr lang="zh-CN" altLang="en-US" sz="2200" b="1" dirty="0" smtClean="0"/>
              <a:t>，只</a:t>
            </a:r>
            <a:r>
              <a:rPr lang="zh-CN" altLang="en-US" sz="2200" b="1" dirty="0"/>
              <a:t>允许创建该</a:t>
            </a:r>
            <a:r>
              <a:rPr lang="en-US" altLang="zh-CN" sz="2200" b="1" dirty="0"/>
              <a:t>DSN</a:t>
            </a:r>
            <a:r>
              <a:rPr lang="zh-CN" altLang="en-US" sz="2200" b="1" dirty="0"/>
              <a:t>的登录用户</a:t>
            </a:r>
            <a:r>
              <a:rPr lang="zh-CN" altLang="en-US" sz="2200" b="1" dirty="0" smtClean="0"/>
              <a:t>使用</a:t>
            </a:r>
            <a:endParaRPr lang="zh-CN" altLang="en-US" sz="2200" b="1" dirty="0"/>
          </a:p>
          <a:p>
            <a:pPr marL="620713" lvl="1" indent="-255588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/>
              <a:t>系统</a:t>
            </a:r>
            <a:r>
              <a:rPr lang="en-US" altLang="zh-CN" sz="2200" b="1" dirty="0" smtClean="0"/>
              <a:t>DSN</a:t>
            </a:r>
            <a:r>
              <a:rPr lang="zh-CN" altLang="en-US" sz="2200" b="1" dirty="0" smtClean="0"/>
              <a:t>：配置</a:t>
            </a:r>
            <a:r>
              <a:rPr lang="zh-CN" altLang="en-US" sz="2200" b="1" dirty="0"/>
              <a:t>信息保存在系统注册表中</a:t>
            </a:r>
            <a:r>
              <a:rPr lang="zh-CN" altLang="en-US" sz="2200" b="1" dirty="0" smtClean="0"/>
              <a:t>，允许</a:t>
            </a:r>
            <a:r>
              <a:rPr lang="zh-CN" altLang="en-US" sz="2200" b="1" dirty="0"/>
              <a:t>所有登录服务器的用户</a:t>
            </a:r>
            <a:r>
              <a:rPr lang="zh-CN" altLang="en-US" sz="2200" b="1" dirty="0" smtClean="0"/>
              <a:t>使用</a:t>
            </a:r>
            <a:endParaRPr lang="en-US" altLang="zh-CN" sz="2200" b="1" dirty="0" smtClean="0"/>
          </a:p>
          <a:p>
            <a:pPr marL="620713" lvl="1" indent="-255588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/>
              <a:t>文件</a:t>
            </a:r>
            <a:r>
              <a:rPr lang="en-US" altLang="zh-CN" sz="2200" b="1" dirty="0" smtClean="0"/>
              <a:t>DSN</a:t>
            </a:r>
            <a:r>
              <a:rPr lang="zh-CN" altLang="en-US" sz="2200" b="1" dirty="0" smtClean="0"/>
              <a:t>：配置</a:t>
            </a:r>
            <a:r>
              <a:rPr lang="zh-CN" altLang="en-US" sz="2200" b="1" dirty="0"/>
              <a:t>信息保存在</a:t>
            </a:r>
            <a:r>
              <a:rPr lang="zh-CN" altLang="en-US" sz="2200" b="1" dirty="0" smtClean="0"/>
              <a:t>硬盘文件中，允许</a:t>
            </a:r>
            <a:r>
              <a:rPr lang="zh-CN" altLang="en-US" sz="2200" b="1" dirty="0"/>
              <a:t>所有登录服务器的用户</a:t>
            </a:r>
            <a:r>
              <a:rPr lang="zh-CN" altLang="en-US" sz="2200" b="1" dirty="0" smtClean="0"/>
              <a:t>使用；可以复制</a:t>
            </a:r>
            <a:r>
              <a:rPr lang="zh-CN" altLang="en-US" sz="2200" b="1" dirty="0"/>
              <a:t>到其它机器</a:t>
            </a:r>
            <a:r>
              <a:rPr lang="zh-CN" altLang="en-US" sz="2200" b="1" dirty="0" smtClean="0"/>
              <a:t>中，或在网络</a:t>
            </a:r>
            <a:r>
              <a:rPr lang="zh-CN" altLang="en-US" sz="2200" b="1" dirty="0"/>
              <a:t>范围内</a:t>
            </a:r>
            <a:r>
              <a:rPr lang="zh-CN" altLang="en-US" sz="2200" b="1" dirty="0" smtClean="0"/>
              <a:t>共享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7019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188913"/>
            <a:ext cx="8676580" cy="64087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三、创建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ODBC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数据源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0099"/>
                </a:solidFill>
              </a:rPr>
              <a:t>DSN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创建：控制面板－系统与安全－管理工具－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ODBC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23534"/>
            <a:ext cx="6245968" cy="447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165529" cy="447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99" y="1956242"/>
            <a:ext cx="5992054" cy="440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59" y="2209661"/>
            <a:ext cx="5990536" cy="440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71" y="2493224"/>
            <a:ext cx="5872096" cy="430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2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279" y="170056"/>
            <a:ext cx="83761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ODBC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30016" y="1052736"/>
            <a:ext cx="660648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Include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分配环境句柄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分配连接句柄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连接数据源：指出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名字、连接账号与密码等信息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句柄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并执行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释放语句句柄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断开连接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释放连接句柄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释放环境句柄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135" y="1693555"/>
            <a:ext cx="165156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程序开始</a:t>
            </a:r>
            <a:endParaRPr lang="en-US" altLang="zh-CN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3349739"/>
            <a:ext cx="165156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>
              <a:lnSpc>
                <a:spcPct val="15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程序主体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4861907"/>
            <a:ext cx="165156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>
              <a:lnSpc>
                <a:spcPct val="15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程序结束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0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784976" cy="4810539"/>
          </a:xfrm>
        </p:spPr>
        <p:txBody>
          <a:bodyPr>
            <a:noAutofit/>
          </a:bodyPr>
          <a:lstStyle/>
          <a:p>
            <a:pPr marL="109728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600" b="1" dirty="0" smtClean="0">
                <a:solidFill>
                  <a:srgbClr val="C00000"/>
                </a:solidFill>
              </a:rPr>
              <a:t>一、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OLE DB 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基本概念</a:t>
            </a:r>
            <a:endParaRPr lang="en-US" altLang="zh-CN" sz="2600" b="1" dirty="0" smtClean="0">
              <a:solidFill>
                <a:srgbClr val="C00000"/>
              </a:solidFill>
            </a:endParaRPr>
          </a:p>
          <a:p>
            <a:pPr marL="109728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1. </a:t>
            </a:r>
            <a:r>
              <a:rPr lang="en-US" altLang="zh-CN" sz="2400" b="1" dirty="0">
                <a:solidFill>
                  <a:srgbClr val="0000CC"/>
                </a:solidFill>
              </a:rPr>
              <a:t>  OLE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DB</a:t>
            </a:r>
          </a:p>
          <a:p>
            <a:pPr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</a:rPr>
              <a:t>基本概念：</a:t>
            </a:r>
            <a:r>
              <a:rPr lang="en-US" altLang="zh-CN" b="1" dirty="0" smtClean="0"/>
              <a:t>Object </a:t>
            </a:r>
            <a:r>
              <a:rPr lang="en-US" altLang="zh-CN" b="1" dirty="0"/>
              <a:t>Link and embed</a:t>
            </a:r>
            <a:r>
              <a:rPr lang="zh-CN" altLang="en-US" b="1" dirty="0"/>
              <a:t>，即对象连接与</a:t>
            </a:r>
            <a:r>
              <a:rPr lang="zh-CN" altLang="en-US" b="1" dirty="0" smtClean="0"/>
              <a:t>嵌入，是</a:t>
            </a:r>
            <a:r>
              <a:rPr lang="zh-CN" altLang="en-US" b="1" dirty="0"/>
              <a:t>一组读写数据的</a:t>
            </a:r>
            <a:r>
              <a:rPr lang="zh-CN" altLang="en-US" b="1" dirty="0" smtClean="0"/>
              <a:t>方法，包括三</a:t>
            </a:r>
            <a:r>
              <a:rPr lang="zh-CN" altLang="en-US" b="1" dirty="0"/>
              <a:t>个</a:t>
            </a:r>
            <a:r>
              <a:rPr lang="zh-CN" altLang="en-US" b="1" dirty="0" smtClean="0"/>
              <a:t>部分：</a:t>
            </a:r>
            <a:endParaRPr lang="zh-CN" altLang="en-US" b="1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/>
              <a:t>Data Providers </a:t>
            </a:r>
            <a:r>
              <a:rPr lang="zh-CN" altLang="en-US" b="1" dirty="0"/>
              <a:t>数据提供</a:t>
            </a:r>
            <a:r>
              <a:rPr lang="zh-CN" altLang="en-US" b="1" dirty="0" smtClean="0"/>
              <a:t>者：通过</a:t>
            </a:r>
            <a:r>
              <a:rPr lang="en-US" altLang="zh-CN" b="1" dirty="0" smtClean="0"/>
              <a:t>OLE </a:t>
            </a:r>
            <a:r>
              <a:rPr lang="en-US" altLang="zh-CN" b="1" dirty="0"/>
              <a:t>DB </a:t>
            </a:r>
            <a:r>
              <a:rPr lang="zh-CN" altLang="en-US" b="1" dirty="0"/>
              <a:t>将数据提供</a:t>
            </a:r>
            <a:r>
              <a:rPr lang="zh-CN" altLang="en-US" b="1" dirty="0" smtClean="0"/>
              <a:t>出来</a:t>
            </a:r>
            <a:endParaRPr lang="en-US" altLang="zh-CN" b="1" dirty="0" smtClean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 smtClean="0"/>
              <a:t>Data </a:t>
            </a:r>
            <a:r>
              <a:rPr lang="en-US" altLang="zh-CN" b="1" dirty="0"/>
              <a:t>Consumers </a:t>
            </a:r>
            <a:r>
              <a:rPr lang="zh-CN" altLang="en-US" b="1" dirty="0"/>
              <a:t>数据使用</a:t>
            </a:r>
            <a:r>
              <a:rPr lang="zh-CN" altLang="en-US" b="1" dirty="0" smtClean="0"/>
              <a:t>者：使用</a:t>
            </a:r>
            <a:r>
              <a:rPr lang="en-US" altLang="zh-CN" b="1" dirty="0"/>
              <a:t>OLE DB </a:t>
            </a:r>
            <a:r>
              <a:rPr lang="zh-CN" altLang="en-US" b="1" dirty="0" smtClean="0"/>
              <a:t>所提供</a:t>
            </a:r>
            <a:r>
              <a:rPr lang="zh-CN" altLang="en-US" b="1" dirty="0"/>
              <a:t>数据的程序或</a:t>
            </a:r>
            <a:r>
              <a:rPr lang="zh-CN" altLang="en-US" b="1" dirty="0" smtClean="0"/>
              <a:t>组件</a:t>
            </a:r>
            <a:endParaRPr lang="zh-CN" altLang="en-US" b="1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/>
              <a:t>Service Components </a:t>
            </a:r>
            <a:r>
              <a:rPr lang="zh-CN" altLang="en-US" b="1" dirty="0"/>
              <a:t>服务</a:t>
            </a:r>
            <a:r>
              <a:rPr lang="zh-CN" altLang="en-US" b="1" dirty="0" smtClean="0"/>
              <a:t>组件</a:t>
            </a:r>
            <a:r>
              <a:rPr lang="en-US" altLang="zh-CN" b="1" dirty="0" smtClean="0"/>
              <a:t>: </a:t>
            </a:r>
            <a:r>
              <a:rPr lang="zh-CN" altLang="en-US" b="1" dirty="0" smtClean="0"/>
              <a:t>在数据</a:t>
            </a:r>
            <a:r>
              <a:rPr lang="zh-CN" altLang="en-US" b="1" dirty="0"/>
              <a:t>提供</a:t>
            </a:r>
            <a:r>
              <a:rPr lang="zh-CN" altLang="en-US" b="1" dirty="0" smtClean="0"/>
              <a:t>者和使用</a:t>
            </a:r>
            <a:r>
              <a:rPr lang="zh-CN" altLang="en-US" b="1" dirty="0"/>
              <a:t>者</a:t>
            </a:r>
            <a:r>
              <a:rPr lang="zh-CN" altLang="en-US" b="1" dirty="0" smtClean="0"/>
              <a:t>之间传递数据</a:t>
            </a:r>
            <a:endParaRPr lang="en-US" altLang="zh-CN" b="1" dirty="0" smtClean="0"/>
          </a:p>
          <a:p>
            <a:pPr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</a:rPr>
              <a:t>数据源类型：</a:t>
            </a:r>
            <a:r>
              <a:rPr lang="zh-CN" altLang="en-US" b="1" dirty="0" smtClean="0"/>
              <a:t>除关系型数据外</a:t>
            </a:r>
            <a:r>
              <a:rPr lang="zh-CN" altLang="en-US" b="1" dirty="0"/>
              <a:t>，还包括邮件数据、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文本</a:t>
            </a:r>
            <a:r>
              <a:rPr lang="zh-CN" altLang="en-US" b="1" dirty="0"/>
              <a:t>或图形、目录</a:t>
            </a:r>
            <a:r>
              <a:rPr lang="zh-CN" altLang="en-US" b="1" dirty="0" smtClean="0"/>
              <a:t>服务、大型主机系统数据库（如</a:t>
            </a:r>
            <a:r>
              <a:rPr lang="en-US" altLang="zh-CN" b="1" dirty="0" smtClean="0"/>
              <a:t>IMS</a:t>
            </a:r>
            <a:r>
              <a:rPr lang="zh-CN" altLang="en-US" b="1" dirty="0"/>
              <a:t>和</a:t>
            </a:r>
            <a:r>
              <a:rPr lang="en-US" altLang="zh-CN" b="1" dirty="0" smtClean="0"/>
              <a:t>VSAM</a:t>
            </a:r>
            <a:r>
              <a:rPr lang="zh-CN" altLang="en-US" b="1" dirty="0" smtClean="0"/>
              <a:t>等）数据等</a:t>
            </a:r>
            <a:endParaRPr lang="en-US" altLang="zh-CN" b="1" dirty="0" smtClean="0"/>
          </a:p>
          <a:p>
            <a:pPr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</a:rPr>
              <a:t>目标</a:t>
            </a:r>
            <a:r>
              <a:rPr lang="zh-CN" altLang="en-US" b="1" dirty="0" smtClean="0"/>
              <a:t>：面向各种各样</a:t>
            </a:r>
            <a:r>
              <a:rPr lang="zh-CN" altLang="en-US" b="1" dirty="0"/>
              <a:t>的数据</a:t>
            </a:r>
            <a:r>
              <a:rPr lang="zh-CN" altLang="en-US" b="1" dirty="0" smtClean="0"/>
              <a:t>存储，提供相同</a:t>
            </a:r>
            <a:r>
              <a:rPr lang="zh-CN" altLang="en-US" b="1" dirty="0"/>
              <a:t>的访问接口，</a:t>
            </a:r>
            <a:r>
              <a:rPr lang="zh-CN" altLang="en-US" b="1" dirty="0" smtClean="0"/>
              <a:t>使数据使用者用同样方法</a:t>
            </a:r>
            <a:r>
              <a:rPr lang="zh-CN" altLang="en-US" b="1" dirty="0"/>
              <a:t>访问各种数据</a:t>
            </a:r>
            <a:r>
              <a:rPr lang="zh-CN" altLang="en-US" b="1" dirty="0" smtClean="0"/>
              <a:t>，不必考虑数据存储</a:t>
            </a:r>
            <a:r>
              <a:rPr lang="zh-CN" altLang="en-US" b="1" dirty="0"/>
              <a:t>地点、格式或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5.6 OLE DB </a:t>
            </a:r>
            <a:r>
              <a:rPr lang="zh-CN" altLang="en-US" sz="3200" dirty="0" smtClean="0">
                <a:solidFill>
                  <a:schemeClr val="tx1"/>
                </a:solidFill>
              </a:rPr>
              <a:t>数据库连接</a:t>
            </a:r>
          </a:p>
        </p:txBody>
      </p:sp>
    </p:spTree>
    <p:extLst>
      <p:ext uri="{BB962C8B-B14F-4D97-AF65-F5344CB8AC3E}">
        <p14:creationId xmlns:p14="http://schemas.microsoft.com/office/powerpoint/2010/main" val="3600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6632"/>
            <a:ext cx="8712968" cy="5746643"/>
          </a:xfrm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</a:rPr>
              <a:t>ADO</a:t>
            </a:r>
            <a:r>
              <a:rPr lang="zh-CN" altLang="en-US" sz="2400" b="1" dirty="0">
                <a:solidFill>
                  <a:srgbClr val="0000CC"/>
                </a:solidFill>
              </a:rPr>
              <a:t>（</a:t>
            </a:r>
            <a:r>
              <a:rPr lang="en-US" altLang="zh-CN" sz="2400" b="1" dirty="0">
                <a:solidFill>
                  <a:srgbClr val="0000CC"/>
                </a:solidFill>
              </a:rPr>
              <a:t>ActiveX Data Object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）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FF0000"/>
                </a:solidFill>
              </a:rPr>
              <a:t>概念：</a:t>
            </a:r>
            <a:r>
              <a:rPr lang="zh-CN" altLang="en-US" sz="2200" b="1" dirty="0" smtClean="0"/>
              <a:t>基于</a:t>
            </a:r>
            <a:r>
              <a:rPr lang="en-US" altLang="zh-CN" sz="2200" b="1" dirty="0"/>
              <a:t>OLE </a:t>
            </a:r>
            <a:r>
              <a:rPr lang="en-US" altLang="zh-CN" sz="2200" b="1" dirty="0" smtClean="0"/>
              <a:t>DB</a:t>
            </a:r>
            <a:r>
              <a:rPr lang="zh-CN" altLang="en-US" sz="2200" b="1" dirty="0" smtClean="0"/>
              <a:t>的、面向对象</a:t>
            </a:r>
            <a:r>
              <a:rPr lang="zh-CN" altLang="en-US" sz="2200" b="1" dirty="0"/>
              <a:t>的数据访问模型</a:t>
            </a:r>
            <a:endParaRPr lang="en-US" altLang="zh-CN" sz="22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FF0000"/>
                </a:solidFill>
              </a:rPr>
              <a:t>目标：</a:t>
            </a:r>
            <a:r>
              <a:rPr lang="en-US" altLang="zh-CN" sz="2200" b="1" dirty="0" smtClean="0"/>
              <a:t>OLE DB</a:t>
            </a:r>
            <a:r>
              <a:rPr lang="zh-CN" altLang="en-US" sz="2200" b="1" dirty="0"/>
              <a:t>偏底层化，使用复杂，对程序员要求高</a:t>
            </a:r>
            <a:r>
              <a:rPr lang="zh-CN" altLang="en-US" sz="2200" b="1" dirty="0" smtClean="0"/>
              <a:t>，</a:t>
            </a:r>
            <a:r>
              <a:rPr lang="zh-CN" altLang="en-US" sz="2200" b="1" dirty="0"/>
              <a:t>难于</a:t>
            </a:r>
            <a:r>
              <a:rPr lang="zh-CN" altLang="en-US" sz="2200" b="1" dirty="0" smtClean="0"/>
              <a:t>流行</a:t>
            </a:r>
            <a:r>
              <a:rPr lang="en-US" altLang="zh-CN" sz="2200" b="1" dirty="0" smtClean="0"/>
              <a:t>Microsoft</a:t>
            </a:r>
            <a:r>
              <a:rPr lang="zh-CN" altLang="en-US" sz="2200" b="1" dirty="0"/>
              <a:t>采用</a:t>
            </a:r>
            <a:r>
              <a:rPr lang="en-US" altLang="zh-CN" sz="2200" b="1" dirty="0"/>
              <a:t>COM</a:t>
            </a:r>
            <a:r>
              <a:rPr lang="zh-CN" altLang="en-US" sz="2200" b="1" dirty="0"/>
              <a:t>技术封装</a:t>
            </a:r>
            <a:r>
              <a:rPr lang="en-US" altLang="zh-CN" sz="2200" b="1" dirty="0" smtClean="0"/>
              <a:t>OLE DB</a:t>
            </a:r>
            <a:r>
              <a:rPr lang="zh-CN" altLang="en-US" sz="2200" b="1" dirty="0"/>
              <a:t>为</a:t>
            </a:r>
            <a:r>
              <a:rPr lang="en-US" altLang="zh-CN" sz="2200" b="1" dirty="0"/>
              <a:t>ADO</a:t>
            </a:r>
            <a:r>
              <a:rPr lang="zh-CN" altLang="en-US" sz="2200" b="1" dirty="0"/>
              <a:t>对象，简化了</a:t>
            </a:r>
            <a:r>
              <a:rPr lang="zh-CN" altLang="en-US" sz="2200" b="1" dirty="0" smtClean="0"/>
              <a:t>程序员的数据存取工作</a:t>
            </a:r>
            <a:endParaRPr lang="en-US" altLang="zh-CN" sz="22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FF0000"/>
                </a:solidFill>
              </a:rPr>
              <a:t>组件库：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Connection </a:t>
            </a:r>
            <a:r>
              <a:rPr lang="zh-CN" altLang="en-US" sz="2200" b="1" dirty="0" smtClean="0"/>
              <a:t>对象：建立与关闭数据源的连接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Command </a:t>
            </a:r>
            <a:r>
              <a:rPr lang="zh-CN" altLang="en-US" sz="2200" b="1" dirty="0" smtClean="0"/>
              <a:t>对象：执行</a:t>
            </a:r>
            <a:r>
              <a:rPr lang="en-US" altLang="zh-CN" sz="2200" b="1" dirty="0" smtClean="0"/>
              <a:t>SQL</a:t>
            </a:r>
            <a:r>
              <a:rPr lang="zh-CN" altLang="en-US" sz="2200" b="1" dirty="0" smtClean="0"/>
              <a:t>指令，访问数据源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）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RecordSet</a:t>
            </a:r>
            <a:r>
              <a:rPr lang="en-US" altLang="zh-CN" sz="2200" b="1" dirty="0" smtClean="0"/>
              <a:t>  </a:t>
            </a:r>
            <a:r>
              <a:rPr lang="zh-CN" altLang="en-US" sz="2200" b="1" dirty="0" smtClean="0"/>
              <a:t>对象：存放访问数据源后返回的所有记录</a:t>
            </a: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4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Field </a:t>
            </a:r>
            <a:r>
              <a:rPr lang="zh-CN" altLang="en-US" sz="2200" b="1" dirty="0" smtClean="0"/>
              <a:t>对象：提供对 </a:t>
            </a:r>
            <a:r>
              <a:rPr lang="en-US" altLang="zh-CN" sz="2200" b="1" dirty="0" err="1" smtClean="0"/>
              <a:t>RecordSet</a:t>
            </a:r>
            <a:r>
              <a:rPr lang="en-US" altLang="zh-CN" sz="2200" b="1" dirty="0" smtClean="0"/>
              <a:t> </a:t>
            </a:r>
            <a:r>
              <a:rPr lang="zh-CN" altLang="en-US" sz="2200" b="1" dirty="0" smtClean="0"/>
              <a:t>对象所存放的某一条记录的各个字段进行访问的功能</a:t>
            </a:r>
          </a:p>
        </p:txBody>
      </p:sp>
    </p:spTree>
    <p:extLst>
      <p:ext uri="{BB962C8B-B14F-4D97-AF65-F5344CB8AC3E}">
        <p14:creationId xmlns:p14="http://schemas.microsoft.com/office/powerpoint/2010/main" val="33141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773</TotalTime>
  <Words>1932</Words>
  <Application>Microsoft Office PowerPoint</Application>
  <PresentationFormat>全屏显示(4:3)</PresentationFormat>
  <Paragraphs>243</Paragraphs>
  <Slides>27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聚合</vt:lpstr>
      <vt:lpstr>第五章 数据库编程（下）</vt:lpstr>
      <vt:lpstr>5.5 ODBC数据库连接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5.6 OLE DB 数据库连接</vt:lpstr>
      <vt:lpstr>PowerPoint 演示文稿</vt:lpstr>
      <vt:lpstr>PowerPoint 演示文稿</vt:lpstr>
      <vt:lpstr>PowerPoint 演示文稿</vt:lpstr>
      <vt:lpstr>二、OLE DB, ADO 与 ODBC 比较</vt:lpstr>
      <vt:lpstr>二、OLE DB, ADO 与 ODBC 比较</vt:lpstr>
      <vt:lpstr>5.7 Java数据库连接（JDBC）</vt:lpstr>
      <vt:lpstr>5.7 Java数据库连接（JDBC）</vt:lpstr>
      <vt:lpstr>5.7 Java数据库连接（JDBC）</vt:lpstr>
      <vt:lpstr>PowerPoint 演示文稿</vt:lpstr>
      <vt:lpstr>PowerPoint 演示文稿</vt:lpstr>
      <vt:lpstr>5.8  嵌入式SQL</vt:lpstr>
      <vt:lpstr>二、嵌入式SQL的识别与预编译</vt:lpstr>
      <vt:lpstr>二、嵌入式SQL的识别与预编译</vt:lpstr>
      <vt:lpstr>三、嵌入式SQL与主语言的通信</vt:lpstr>
      <vt:lpstr>PowerPoint 演示文稿</vt:lpstr>
      <vt:lpstr>3、主变量</vt:lpstr>
      <vt:lpstr>主变量的使用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数据库编程</dc:title>
  <dc:creator>lee</dc:creator>
  <cp:lastModifiedBy>LH-BUAA</cp:lastModifiedBy>
  <cp:revision>61</cp:revision>
  <dcterms:created xsi:type="dcterms:W3CDTF">2015-04-26T09:40:45Z</dcterms:created>
  <dcterms:modified xsi:type="dcterms:W3CDTF">2019-11-04T05:43:52Z</dcterms:modified>
</cp:coreProperties>
</file>