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48" r:id="rId2"/>
    <p:sldMasterId id="2147483761" r:id="rId3"/>
    <p:sldMasterId id="2147483787" r:id="rId4"/>
  </p:sldMasterIdLst>
  <p:notesMasterIdLst>
    <p:notesMasterId r:id="rId64"/>
  </p:notesMasterIdLst>
  <p:sldIdLst>
    <p:sldId id="256" r:id="rId5"/>
    <p:sldId id="282" r:id="rId6"/>
    <p:sldId id="284" r:id="rId7"/>
    <p:sldId id="268" r:id="rId8"/>
    <p:sldId id="285" r:id="rId9"/>
    <p:sldId id="324" r:id="rId10"/>
    <p:sldId id="325" r:id="rId11"/>
    <p:sldId id="326" r:id="rId12"/>
    <p:sldId id="286" r:id="rId13"/>
    <p:sldId id="287" r:id="rId14"/>
    <p:sldId id="288" r:id="rId15"/>
    <p:sldId id="327" r:id="rId16"/>
    <p:sldId id="289" r:id="rId17"/>
    <p:sldId id="291" r:id="rId18"/>
    <p:sldId id="290" r:id="rId19"/>
    <p:sldId id="328" r:id="rId20"/>
    <p:sldId id="292" r:id="rId21"/>
    <p:sldId id="329" r:id="rId22"/>
    <p:sldId id="293" r:id="rId23"/>
    <p:sldId id="294" r:id="rId24"/>
    <p:sldId id="295" r:id="rId25"/>
    <p:sldId id="330" r:id="rId26"/>
    <p:sldId id="296" r:id="rId27"/>
    <p:sldId id="365" r:id="rId28"/>
    <p:sldId id="366" r:id="rId29"/>
    <p:sldId id="355" r:id="rId30"/>
    <p:sldId id="353" r:id="rId31"/>
    <p:sldId id="354" r:id="rId32"/>
    <p:sldId id="301" r:id="rId33"/>
    <p:sldId id="332" r:id="rId34"/>
    <p:sldId id="367" r:id="rId35"/>
    <p:sldId id="303" r:id="rId36"/>
    <p:sldId id="318" r:id="rId37"/>
    <p:sldId id="334" r:id="rId38"/>
    <p:sldId id="335" r:id="rId39"/>
    <p:sldId id="337" r:id="rId40"/>
    <p:sldId id="333" r:id="rId41"/>
    <p:sldId id="336" r:id="rId42"/>
    <p:sldId id="340" r:id="rId43"/>
    <p:sldId id="341" r:id="rId44"/>
    <p:sldId id="342" r:id="rId45"/>
    <p:sldId id="302" r:id="rId46"/>
    <p:sldId id="319" r:id="rId47"/>
    <p:sldId id="345" r:id="rId48"/>
    <p:sldId id="346" r:id="rId49"/>
    <p:sldId id="307" r:id="rId50"/>
    <p:sldId id="308" r:id="rId51"/>
    <p:sldId id="347" r:id="rId52"/>
    <p:sldId id="310" r:id="rId53"/>
    <p:sldId id="313" r:id="rId54"/>
    <p:sldId id="314" r:id="rId55"/>
    <p:sldId id="320" r:id="rId56"/>
    <p:sldId id="321" r:id="rId57"/>
    <p:sldId id="322" r:id="rId58"/>
    <p:sldId id="360" r:id="rId59"/>
    <p:sldId id="361" r:id="rId60"/>
    <p:sldId id="362" r:id="rId61"/>
    <p:sldId id="363" r:id="rId62"/>
    <p:sldId id="364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0000"/>
    <a:srgbClr val="FFF9DD"/>
    <a:srgbClr val="0033CC"/>
    <a:srgbClr val="FFFFFF"/>
    <a:srgbClr val="800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756" autoAdjust="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3E4811C-D5D7-4DBD-8FA2-47F37883A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896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79B0BE5-E24F-4864-8192-9C0678DF99DE}" type="slidenum">
              <a:rPr lang="zh-CN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>
                <a:spcBef>
                  <a:spcPct val="50000"/>
                </a:spcBef>
              </a:pPr>
              <a:t>28</a:t>
            </a:fld>
            <a:endParaRPr lang="en-US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44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7C63276-0765-4E1E-84AC-75DD3A0D03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8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290E-F5EA-4151-A4E2-C6E7C9B8A4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985C7-492D-4FF2-A9EB-B0608AFD76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8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E685F-D584-4418-BD93-6BBBC32B9D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0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B80B39F6-2000-478D-9301-36578A51C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48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6B83-16B8-4FE4-BF55-6A0DEC742C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57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AD3D-F703-4FFE-B918-AC64059DA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62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71C0-B048-4F35-901F-5A0E5CD55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06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33FB3-0645-425F-B57F-8113506C4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25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680FB-6A80-4B07-BDEF-66BE4E98F0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093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0016-D756-4D8D-9515-F6BE6C92C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8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63D72-4671-43C1-AB8B-AA281537D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81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2FB0A-1300-4F61-AC85-0B7649588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764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6B58A-595D-43C9-BF2E-90748E157D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349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6703-C5A4-43E0-84BA-EF18490A8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821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FC6F4-F60D-4540-B40E-91C786AFE0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22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49CC-0E72-4C03-87E4-ADABEBEEB7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39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E6075845-DAB8-432E-A04D-E0628AB689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25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034D-732D-40EC-9C41-1023DA5B9F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408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E6CA-8443-4252-8BAE-6FE96121A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08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8C339-308F-46B9-A754-378EEDDB6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916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30891-E28D-4F78-8900-B032CAD00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8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3910-B61F-41BF-9B5A-44B61898B8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0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1E131-5109-4869-96E3-7F6C25D28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05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7D99-F3B4-4C2A-8AC6-F0C277134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776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E601-4BFC-4E69-8E7B-7FC819553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556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8F6E-7B29-4409-AD00-28672286C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627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117B0-C686-463A-B7CD-9CFA4AF621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C12EE-8F8A-40A2-8D1D-02B80742FB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14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7D9F-C0FE-4050-BBCF-149B12A2B9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59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3366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79F77C75-71D1-4314-B85F-9BCFC7D30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443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054B7-ABB0-4355-B68A-966493017D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630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9F8DA-A415-4E28-AA58-794133B871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5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CB62-6467-4C7D-AC13-F156BA740F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0348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F9FF-492B-4F60-88D0-EC6199D7AC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64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88E80-756D-4839-8C02-FD7F2A4CFD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976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8BD7-3333-475F-9463-5812F01FA3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713CD-A68A-4FBD-B415-9714139D28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684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5C3B4-0E87-4B6D-AD4F-BFB545682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107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AF87-28EE-4704-96F4-AECBF47644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7830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8B84-033B-423B-AD09-0DCB3B79F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87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EB561-D5C1-4C41-B7FF-24E4C33641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21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BF90D-7F5A-4790-A7E9-15C5DDE701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6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244C7-6F86-44BF-A2DF-1D74A06F4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9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07D4E-84D3-44CA-9DDC-4FE0C359C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4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2D338-4461-4E48-97D0-23ACF6036B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5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EA0B5-3456-4E53-A64C-CBF4FB56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3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BBAC-892F-4F71-BCFF-EDA69C2B3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0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1322F27F-3191-4B37-9F9C-B202068F8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7D3EEFB-A5F1-45EB-801D-9560BB2E7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  <p:sldLayoutId id="214748444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DA9813F-E7B7-417F-928C-44F009098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rgbClr val="003366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33A2D3C-7FB0-44F4-96B2-155B9F922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  <p:sldLayoutId id="21474844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6632"/>
            <a:ext cx="7800975" cy="1143000"/>
          </a:xfrm>
        </p:spPr>
        <p:txBody>
          <a:bodyPr anchor="ctr"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章	 关系数据理论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56792"/>
            <a:ext cx="7772400" cy="44719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 给出一组数据，如何构造适合的关系模式？	什么样的关系模式是好的？</a:t>
            </a:r>
            <a:endParaRPr lang="en-US" altLang="zh-CN" sz="24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Student(Sno,Sname,Sgengder,Sage,Sdept)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Course(Cno,Cname,Cpno,Ccredit)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SC(Sno,Cno,Grade)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教学信息(</a:t>
            </a: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Sno,Sname,Sage,Sgender,Sdept,</a:t>
            </a: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Cno,Cname,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Cpno,CCredit,Grade</a:t>
            </a:r>
            <a:r>
              <a:rPr lang="en-US" altLang="zh-CN" sz="24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84845"/>
            <a:ext cx="7793038" cy="52387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4249"/>
            <a:ext cx="8713787" cy="53990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范式：满足一定条件的关系模式的集合称为范式（</a:t>
            </a:r>
            <a:r>
              <a:rPr lang="en-US" altLang="zh-CN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Normal Form）。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范式的等级及其相互关系：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第一范式(1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第二范式(2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第三范式(3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修正的第三范式(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BCNF)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第四范式(4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第五范式(5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规范化: 一个属于低级范式的关系模式，通过模式分解可以转化为若干个属于高级范式的关系模式的集合，这种过程就叫规范化。</a:t>
            </a:r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3995738" y="1702867"/>
            <a:ext cx="4752975" cy="3887787"/>
            <a:chOff x="2737" y="1389"/>
            <a:chExt cx="2592" cy="2449"/>
          </a:xfrm>
        </p:grpSpPr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2737" y="1390"/>
              <a:ext cx="2592" cy="244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3217" y="1869"/>
              <a:ext cx="1632" cy="15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977" y="1629"/>
              <a:ext cx="2112" cy="19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745" y="2157"/>
              <a:ext cx="960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1" name="Oval 10"/>
            <p:cNvSpPr>
              <a:spLocks noChangeArrowheads="1"/>
            </p:cNvSpPr>
            <p:nvPr/>
          </p:nvSpPr>
          <p:spPr bwMode="auto">
            <a:xfrm>
              <a:off x="3793" y="2520"/>
              <a:ext cx="480" cy="2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bg2"/>
                  </a:solidFill>
                </a:rPr>
                <a:t>5</a:t>
              </a:r>
              <a:r>
                <a:rPr lang="en-US" altLang="zh-CN" sz="1600" b="1">
                  <a:solidFill>
                    <a:schemeClr val="bg2"/>
                  </a:solidFill>
                </a:rPr>
                <a:t>NF</a:t>
              </a:r>
            </a:p>
          </p:txBody>
        </p:sp>
        <p:sp>
          <p:nvSpPr>
            <p:cNvPr id="18442" name="Oval 12"/>
            <p:cNvSpPr>
              <a:spLocks noChangeArrowheads="1"/>
            </p:cNvSpPr>
            <p:nvPr/>
          </p:nvSpPr>
          <p:spPr bwMode="auto">
            <a:xfrm>
              <a:off x="3601" y="2301"/>
              <a:ext cx="864" cy="6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3889" y="231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2"/>
                  </a:solidFill>
                </a:rPr>
                <a:t>4</a:t>
              </a:r>
              <a:r>
                <a:rPr lang="en-US" altLang="zh-CN" sz="1800" b="1">
                  <a:solidFill>
                    <a:schemeClr val="bg2"/>
                  </a:solidFill>
                </a:rPr>
                <a:t>NF</a:t>
              </a:r>
            </a:p>
          </p:txBody>
        </p:sp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3841" y="210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BCNF</a:t>
              </a: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3889" y="186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2"/>
                  </a:solidFill>
                </a:rPr>
                <a:t>3</a:t>
              </a:r>
              <a:r>
                <a:rPr lang="en-US" altLang="zh-CN" sz="1800" b="1">
                  <a:solidFill>
                    <a:schemeClr val="bg2"/>
                  </a:solidFill>
                </a:rPr>
                <a:t>NF</a:t>
              </a:r>
            </a:p>
          </p:txBody>
        </p:sp>
        <p:sp>
          <p:nvSpPr>
            <p:cNvPr id="18446" name="Text Box 16"/>
            <p:cNvSpPr txBox="1">
              <a:spLocks noChangeArrowheads="1"/>
            </p:cNvSpPr>
            <p:nvPr/>
          </p:nvSpPr>
          <p:spPr bwMode="auto">
            <a:xfrm>
              <a:off x="3889" y="1629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2"/>
                  </a:solidFill>
                </a:rPr>
                <a:t>2</a:t>
              </a:r>
              <a:r>
                <a:rPr lang="en-US" altLang="zh-CN" sz="1800" b="1">
                  <a:solidFill>
                    <a:schemeClr val="bg2"/>
                  </a:solidFill>
                </a:rPr>
                <a:t>NF</a:t>
              </a:r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3889" y="138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2"/>
                  </a:solidFill>
                </a:rPr>
                <a:t>1</a:t>
              </a:r>
              <a:r>
                <a:rPr lang="en-US" altLang="zh-CN" sz="1800" b="1">
                  <a:solidFill>
                    <a:schemeClr val="bg2"/>
                  </a:solidFill>
                </a:rPr>
                <a:t>NF</a:t>
              </a:r>
            </a:p>
          </p:txBody>
        </p:sp>
        <p:sp>
          <p:nvSpPr>
            <p:cNvPr id="18448" name="Oval 18"/>
            <p:cNvSpPr>
              <a:spLocks noChangeArrowheads="1"/>
            </p:cNvSpPr>
            <p:nvPr/>
          </p:nvSpPr>
          <p:spPr bwMode="auto">
            <a:xfrm>
              <a:off x="3409" y="2061"/>
              <a:ext cx="1248" cy="11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007497-E6CD-4DAC-87D8-40E481D54753}"/>
              </a:ext>
            </a:extLst>
          </p:cNvPr>
          <p:cNvSpPr txBox="1"/>
          <p:nvPr/>
        </p:nvSpPr>
        <p:spPr>
          <a:xfrm>
            <a:off x="1907704" y="6237312"/>
            <a:ext cx="56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不是级别越高越好，要根据要求来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5413"/>
            <a:ext cx="7793038" cy="1143000"/>
          </a:xfrm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一、第一范式1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388"/>
            <a:ext cx="8291513" cy="25209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1、定义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每一个分量必须是不可再分的最小数据项，满足这一条件的关系模式属于第一范式。</a:t>
            </a:r>
          </a:p>
          <a:p>
            <a:pPr marL="381000" indent="-381000"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即：不能以集合、序列等作为属性值， 不能大表套小表。</a:t>
            </a:r>
          </a:p>
          <a:p>
            <a:pPr marL="381000" indent="-38100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2、例子：专业基本信息表：</a:t>
            </a:r>
          </a:p>
        </p:txBody>
      </p:sp>
      <p:graphicFrame>
        <p:nvGraphicFramePr>
          <p:cNvPr id="13631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19853"/>
              </p:ext>
            </p:extLst>
          </p:nvPr>
        </p:nvGraphicFramePr>
        <p:xfrm>
          <a:off x="539552" y="4149080"/>
          <a:ext cx="8139113" cy="181610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专业编号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专业名称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专业描述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专业负责人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AAAAA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电子科学系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BBBBBB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谭浩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赵阳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18787"/>
              </p:ext>
            </p:extLst>
          </p:nvPr>
        </p:nvGraphicFramePr>
        <p:xfrm>
          <a:off x="457200" y="1149275"/>
          <a:ext cx="3733800" cy="1038225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S#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C1，C2，C3}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26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4088"/>
              </p:ext>
            </p:extLst>
          </p:nvPr>
        </p:nvGraphicFramePr>
        <p:xfrm>
          <a:off x="5003800" y="675481"/>
          <a:ext cx="2895600" cy="2103438"/>
        </p:xfrm>
        <a:graphic>
          <a:graphicData uri="http://schemas.openxmlformats.org/drawingml/2006/table">
            <a:tbl>
              <a:tblPr/>
              <a:tblGrid>
                <a:gridCol w="148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S#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1280" name="Group 32"/>
          <p:cNvGrpSpPr>
            <a:grpSpLocks/>
          </p:cNvGrpSpPr>
          <p:nvPr/>
        </p:nvGrpSpPr>
        <p:grpSpPr bwMode="auto">
          <a:xfrm>
            <a:off x="468313" y="3844131"/>
            <a:ext cx="3581400" cy="1889125"/>
            <a:chOff x="2928" y="2016"/>
            <a:chExt cx="2256" cy="1190"/>
          </a:xfrm>
        </p:grpSpPr>
        <p:sp>
          <p:nvSpPr>
            <p:cNvPr id="20530" name="Rectangle 33"/>
            <p:cNvSpPr>
              <a:spLocks noChangeArrowheads="1"/>
            </p:cNvSpPr>
            <p:nvPr/>
          </p:nvSpPr>
          <p:spPr bwMode="auto">
            <a:xfrm>
              <a:off x="4620" y="2868"/>
              <a:ext cx="564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1" name="Rectangle 34"/>
            <p:cNvSpPr>
              <a:spLocks noChangeArrowheads="1"/>
            </p:cNvSpPr>
            <p:nvPr/>
          </p:nvSpPr>
          <p:spPr bwMode="auto">
            <a:xfrm>
              <a:off x="4056" y="2868"/>
              <a:ext cx="564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2" name="Rectangle 35"/>
            <p:cNvSpPr>
              <a:spLocks noChangeArrowheads="1"/>
            </p:cNvSpPr>
            <p:nvPr/>
          </p:nvSpPr>
          <p:spPr bwMode="auto">
            <a:xfrm>
              <a:off x="3492" y="2868"/>
              <a:ext cx="564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3" name="Rectangle 36"/>
            <p:cNvSpPr>
              <a:spLocks noChangeArrowheads="1"/>
            </p:cNvSpPr>
            <p:nvPr/>
          </p:nvSpPr>
          <p:spPr bwMode="auto">
            <a:xfrm>
              <a:off x="2928" y="2868"/>
              <a:ext cx="564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4" name="Rectangle 37"/>
            <p:cNvSpPr>
              <a:spLocks noChangeArrowheads="1"/>
            </p:cNvSpPr>
            <p:nvPr/>
          </p:nvSpPr>
          <p:spPr bwMode="auto">
            <a:xfrm>
              <a:off x="4620" y="268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</a:p>
          </p:txBody>
        </p:sp>
        <p:sp>
          <p:nvSpPr>
            <p:cNvPr id="20535" name="Rectangle 38"/>
            <p:cNvSpPr>
              <a:spLocks noChangeArrowheads="1"/>
            </p:cNvSpPr>
            <p:nvPr/>
          </p:nvSpPr>
          <p:spPr bwMode="auto">
            <a:xfrm>
              <a:off x="4056" y="268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6" name="Rectangle 39"/>
            <p:cNvSpPr>
              <a:spLocks noChangeArrowheads="1"/>
            </p:cNvSpPr>
            <p:nvPr/>
          </p:nvSpPr>
          <p:spPr bwMode="auto">
            <a:xfrm>
              <a:off x="3492" y="2682"/>
              <a:ext cx="9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</a:p>
          </p:txBody>
        </p:sp>
        <p:sp>
          <p:nvSpPr>
            <p:cNvPr id="20537" name="Rectangle 40"/>
            <p:cNvSpPr>
              <a:spLocks noChangeArrowheads="1"/>
            </p:cNvSpPr>
            <p:nvPr/>
          </p:nvSpPr>
          <p:spPr bwMode="auto">
            <a:xfrm>
              <a:off x="2928" y="268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李秘</a:t>
              </a:r>
            </a:p>
          </p:txBody>
        </p:sp>
        <p:sp>
          <p:nvSpPr>
            <p:cNvPr id="20538" name="Rectangle 41"/>
            <p:cNvSpPr>
              <a:spLocks noChangeArrowheads="1"/>
            </p:cNvSpPr>
            <p:nvPr/>
          </p:nvSpPr>
          <p:spPr bwMode="auto">
            <a:xfrm>
              <a:off x="4620" y="235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奖金</a:t>
              </a:r>
            </a:p>
          </p:txBody>
        </p:sp>
        <p:sp>
          <p:nvSpPr>
            <p:cNvPr id="20539" name="Rectangle 42"/>
            <p:cNvSpPr>
              <a:spLocks noChangeArrowheads="1"/>
            </p:cNvSpPr>
            <p:nvPr/>
          </p:nvSpPr>
          <p:spPr bwMode="auto">
            <a:xfrm>
              <a:off x="4056" y="235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0" name="Rectangle 43"/>
            <p:cNvSpPr>
              <a:spLocks noChangeArrowheads="1"/>
            </p:cNvSpPr>
            <p:nvPr/>
          </p:nvSpPr>
          <p:spPr bwMode="auto">
            <a:xfrm>
              <a:off x="3492" y="2352"/>
              <a:ext cx="10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基本工资</a:t>
              </a:r>
            </a:p>
          </p:txBody>
        </p:sp>
        <p:sp>
          <p:nvSpPr>
            <p:cNvPr id="20541" name="Rectangle 44"/>
            <p:cNvSpPr>
              <a:spLocks noChangeArrowheads="1"/>
            </p:cNvSpPr>
            <p:nvPr/>
          </p:nvSpPr>
          <p:spPr bwMode="auto">
            <a:xfrm>
              <a:off x="2928" y="2352"/>
              <a:ext cx="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名</a:t>
              </a:r>
            </a:p>
          </p:txBody>
        </p:sp>
        <p:sp>
          <p:nvSpPr>
            <p:cNvPr id="20542" name="Rectangle 45"/>
            <p:cNvSpPr>
              <a:spLocks noChangeArrowheads="1"/>
            </p:cNvSpPr>
            <p:nvPr/>
          </p:nvSpPr>
          <p:spPr bwMode="auto">
            <a:xfrm>
              <a:off x="4620" y="2016"/>
              <a:ext cx="5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3" name="Rectangle 46"/>
            <p:cNvSpPr>
              <a:spLocks noChangeArrowheads="1"/>
            </p:cNvSpPr>
            <p:nvPr/>
          </p:nvSpPr>
          <p:spPr bwMode="auto">
            <a:xfrm>
              <a:off x="4056" y="2016"/>
              <a:ext cx="5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4" name="Rectangle 47"/>
            <p:cNvSpPr>
              <a:spLocks noChangeArrowheads="1"/>
            </p:cNvSpPr>
            <p:nvPr/>
          </p:nvSpPr>
          <p:spPr bwMode="auto">
            <a:xfrm>
              <a:off x="3492" y="2016"/>
              <a:ext cx="15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工资</a:t>
              </a:r>
            </a:p>
          </p:txBody>
        </p:sp>
        <p:sp>
          <p:nvSpPr>
            <p:cNvPr id="20545" name="Rectangle 48"/>
            <p:cNvSpPr>
              <a:spLocks noChangeArrowheads="1"/>
            </p:cNvSpPr>
            <p:nvPr/>
          </p:nvSpPr>
          <p:spPr bwMode="auto">
            <a:xfrm>
              <a:off x="2928" y="2016"/>
              <a:ext cx="5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</a:t>
              </a:r>
            </a:p>
          </p:txBody>
        </p:sp>
        <p:sp>
          <p:nvSpPr>
            <p:cNvPr id="20546" name="Line 49"/>
            <p:cNvSpPr>
              <a:spLocks noChangeShapeType="1"/>
            </p:cNvSpPr>
            <p:nvPr/>
          </p:nvSpPr>
          <p:spPr bwMode="auto">
            <a:xfrm>
              <a:off x="2928" y="201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7" name="Line 50"/>
            <p:cNvSpPr>
              <a:spLocks noChangeShapeType="1"/>
            </p:cNvSpPr>
            <p:nvPr/>
          </p:nvSpPr>
          <p:spPr bwMode="auto">
            <a:xfrm>
              <a:off x="3504" y="235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8" name="Line 51"/>
            <p:cNvSpPr>
              <a:spLocks noChangeShapeType="1"/>
            </p:cNvSpPr>
            <p:nvPr/>
          </p:nvSpPr>
          <p:spPr bwMode="auto">
            <a:xfrm>
              <a:off x="2928" y="2682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9" name="Line 52"/>
            <p:cNvSpPr>
              <a:spLocks noChangeShapeType="1"/>
            </p:cNvSpPr>
            <p:nvPr/>
          </p:nvSpPr>
          <p:spPr bwMode="auto">
            <a:xfrm>
              <a:off x="2928" y="302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0" name="Line 53"/>
            <p:cNvSpPr>
              <a:spLocks noChangeShapeType="1"/>
            </p:cNvSpPr>
            <p:nvPr/>
          </p:nvSpPr>
          <p:spPr bwMode="auto">
            <a:xfrm>
              <a:off x="2928" y="2016"/>
              <a:ext cx="0" cy="1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1" name="Line 54"/>
            <p:cNvSpPr>
              <a:spLocks noChangeShapeType="1"/>
            </p:cNvSpPr>
            <p:nvPr/>
          </p:nvSpPr>
          <p:spPr bwMode="auto">
            <a:xfrm>
              <a:off x="5184" y="2016"/>
              <a:ext cx="0" cy="9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2" name="Line 55"/>
            <p:cNvSpPr>
              <a:spLocks noChangeShapeType="1"/>
            </p:cNvSpPr>
            <p:nvPr/>
          </p:nvSpPr>
          <p:spPr bwMode="auto">
            <a:xfrm>
              <a:off x="4560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3" name="Line 56"/>
            <p:cNvSpPr>
              <a:spLocks noChangeShapeType="1"/>
            </p:cNvSpPr>
            <p:nvPr/>
          </p:nvSpPr>
          <p:spPr bwMode="auto">
            <a:xfrm>
              <a:off x="3504" y="201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8130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93649"/>
              </p:ext>
            </p:extLst>
          </p:nvPr>
        </p:nvGraphicFramePr>
        <p:xfrm>
          <a:off x="4859338" y="3844131"/>
          <a:ext cx="3962400" cy="1585913"/>
        </p:xfrm>
        <a:graphic>
          <a:graphicData uri="http://schemas.openxmlformats.org/drawingml/2006/table">
            <a:tbl>
              <a:tblPr/>
              <a:tblGrid>
                <a:gridCol w="11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基本工资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李秘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88640"/>
            <a:ext cx="8296275" cy="792163"/>
          </a:xfrm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二、第二范式2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713788" cy="568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1. 定义：若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R∈1NF，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且每一个非码属性完全函数依赖于码，则 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R∈2NF。</a:t>
            </a:r>
            <a:endParaRPr lang="zh-CN" altLang="en-US" sz="2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		1NF ——————————————————〉2NF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关系模式：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S-L-C（SNO，SDept，SLoc，CNO，Grade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      码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（SNO，CNO）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函数依赖：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（SNO，CNO） Grade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	SNO  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Sdept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 （SNO，CNO） 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Sdept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	SNO  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Sloc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  （SNO，CNO） 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SLoc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	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Sdept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 </a:t>
            </a:r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SLoc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43213" y="1881411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消除非码属性对码的部分依赖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7068145" y="4351114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7140153" y="5348064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  <p:bldP spid="137221" grpId="0"/>
      <p:bldP spid="137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913688" cy="1143000"/>
          </a:xfrm>
        </p:spPr>
        <p:txBody>
          <a:bodyPr anchor="ctr"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二、第二范式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（续）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981075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S-L-C</a:t>
            </a:r>
          </a:p>
        </p:txBody>
      </p:sp>
      <p:graphicFrame>
        <p:nvGraphicFramePr>
          <p:cNvPr id="139339" name="Group 75"/>
          <p:cNvGraphicFramePr>
            <a:graphicFrameLocks noGrp="1"/>
          </p:cNvGraphicFramePr>
          <p:nvPr/>
        </p:nvGraphicFramePr>
        <p:xfrm>
          <a:off x="838200" y="2238375"/>
          <a:ext cx="7694613" cy="3463923"/>
        </p:xfrm>
        <a:graphic>
          <a:graphicData uri="http://schemas.openxmlformats.org/drawingml/2006/table">
            <a:tbl>
              <a:tblPr/>
              <a:tblGrid>
                <a:gridCol w="173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003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808038"/>
          </a:xfrm>
        </p:spPr>
        <p:txBody>
          <a:bodyPr anchor="ctr"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二、第二范式（续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0403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（2）存在问题：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数据冗余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插入异常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删除异常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更新复杂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（3）问题解决：模式分解与规范化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关系模式1：</a:t>
            </a:r>
            <a:r>
              <a:rPr lang="en-US" altLang="zh-CN" sz="24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S-L（SNO，SDept，SLoc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 主码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SNO</a:t>
            </a:r>
            <a:endParaRPr lang="en-US" altLang="zh-CN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关系模式2：</a:t>
            </a:r>
            <a:r>
              <a:rPr lang="en-US" altLang="zh-CN" sz="24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S-C（SNO，CNO，Grade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 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       主码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（SNO，CNO）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6371" y="545877"/>
            <a:ext cx="8620125" cy="65087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对非2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模式进行分解，转为2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62075"/>
            <a:ext cx="8424863" cy="257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非主属性有两种：一种完全依赖于码; 一种是部分依赖于；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将第二种属性分离，加上决定他们的码的子集组成新关系。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5145"/>
            <a:ext cx="7793037" cy="66357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二、第二范式（续</a:t>
            </a:r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223"/>
            <a:ext cx="8359775" cy="54721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3. 例2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1）已知条件：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关系模式：库存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仓库号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零件号，零件数量，零件名称，零件型号，仓库地点，仓库面积）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主      码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函数依赖：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）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零件数量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 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零件号零件名称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零件名称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	 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零件型号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零件型号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 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仓库地点；（仓库号，零件号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仓库地点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   仓库号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仓库面积；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仓库号，零件号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）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仓库面积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（2）问题：第几范式？操作有何异常？如何解决？</a:t>
            </a: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559800" cy="579913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关于2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的结论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没有非主属性的关系模式属于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2NF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全码关系模式属于2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（没有非主属性）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单属性作码的关系模式属于2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不会有部分依赖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二目关系模式属于2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一个属性</a:t>
            </a:r>
            <a:endParaRPr lang="en-US" altLang="zh-CN" sz="2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全码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属于1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NF，</a:t>
            </a: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不一定属于2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endParaRPr lang="zh-CN" altLang="en-US" sz="26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596C9-5A49-4C94-85E8-81278427B85F}"/>
              </a:ext>
            </a:extLst>
          </p:cNvPr>
          <p:cNvSpPr txBox="1"/>
          <p:nvPr/>
        </p:nvSpPr>
        <p:spPr>
          <a:xfrm>
            <a:off x="5796136" y="126876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表中全部属性联合起来做码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93037" cy="66357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三、第三范式3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7324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1. 定义：设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R∈1NF，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若不存在这样的码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属性组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及非码属性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Z (Z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的子集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，使得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Y，（Y 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X）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，Y 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Z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成立，则称 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R&lt; U，F &gt; ∈ 3NF。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  2NF ——————————————————〉3NF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R∈3NF，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R∈2NF</a:t>
            </a:r>
            <a:endParaRPr lang="zh-CN" altLang="en-US" sz="2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反证法：设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R∈2NF，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则存在码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和非主属性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Z， X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Z;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故必存在一个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的子集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X’，X’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Z;	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显然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X’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X’—&gt;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令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y＝X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现在我们找到了：码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属性组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非主属性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Z，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	         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Y，（Y—&gt;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X）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，Y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成立，则 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R∈3NF，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矛盾。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因此：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R∈2NF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证明关键： 只要有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Z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，则取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的子集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X’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 (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此时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是平凡的）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5076825" y="1484313"/>
            <a:ext cx="144463" cy="288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21050" y="2132013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消除非码属性对码的传递依赖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1975520" y="3290441"/>
            <a:ext cx="762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19056" y="299695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271120" y="35001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067596" y="5216624"/>
            <a:ext cx="208260" cy="228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584032" y="5136232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746375" y="58515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 flipH="1">
            <a:off x="4067944" y="4279900"/>
            <a:ext cx="142875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8913"/>
            <a:ext cx="8451850" cy="595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问题的提出——如何评价关系模式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9304" name="Group 280"/>
          <p:cNvGraphicFramePr>
            <a:graphicFrameLocks noGrp="1"/>
          </p:cNvGraphicFramePr>
          <p:nvPr>
            <p:ph type="body" idx="1"/>
          </p:nvPr>
        </p:nvGraphicFramePr>
        <p:xfrm>
          <a:off x="107950" y="908050"/>
          <a:ext cx="5148263" cy="2062163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Sgender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宋杰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武潭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李丽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凯林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9298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59760"/>
              </p:ext>
            </p:extLst>
          </p:nvPr>
        </p:nvGraphicFramePr>
        <p:xfrm>
          <a:off x="5364163" y="908050"/>
          <a:ext cx="3671887" cy="2378076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9308" name="Group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69459"/>
              </p:ext>
            </p:extLst>
          </p:nvPr>
        </p:nvGraphicFramePr>
        <p:xfrm>
          <a:off x="250825" y="3644900"/>
          <a:ext cx="8642350" cy="2378076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Sno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Sgender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Sdept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宋杰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武潭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武潭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李丽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凯林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784976" cy="64087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3. 比较传递依赖定义与3</a:t>
            </a: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传递依赖：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Y（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非平凡），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Y—&gt;X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YZ， Z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传递依赖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（平凡或非平凡）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，Y—&gt;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，Y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</a:t>
            </a:r>
          </a:p>
          <a:p>
            <a:pPr marL="539750" lvl="1" indent="-177800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的子集，存在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Z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的部分依赖（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X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’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’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539750" lvl="1" indent="-177800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的子集，存在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传递依赖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，Y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9750" lvl="1" indent="-177800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defRPr/>
            </a:pP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S-L（SNO，Sname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Sage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Sloc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主码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SNO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函数依赖：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SNO 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Sname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;  SNO  Sage;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SNO 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Sdept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Sdept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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Sloc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;    SNO 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SLoc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问题：数据冗余？插入异常？删除异常？更新复杂？（见下页数据）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解决：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Student（SNO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Sage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PK?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D-L（SDept，SLoc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  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PK?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4283968" y="836712"/>
            <a:ext cx="144462" cy="21691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148064" y="1267867"/>
            <a:ext cx="144462" cy="21691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93037" cy="663575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三、第三范式（3</a:t>
            </a:r>
            <a:r>
              <a:rPr lang="en-US" altLang="zh-CN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NF）</a:t>
            </a:r>
            <a:endParaRPr lang="zh-CN" altLang="en-US" sz="4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3493" name="Group 13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510456307"/>
              </p:ext>
            </p:extLst>
          </p:nvPr>
        </p:nvGraphicFramePr>
        <p:xfrm>
          <a:off x="539750" y="1268413"/>
          <a:ext cx="8280400" cy="4533901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55" name="Rectangle 107"/>
          <p:cNvSpPr>
            <a:spLocks noChangeArrowheads="1"/>
          </p:cNvSpPr>
          <p:nvPr/>
        </p:nvSpPr>
        <p:spPr bwMode="auto">
          <a:xfrm>
            <a:off x="684213" y="6092825"/>
            <a:ext cx="72628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问题：数据冗余？插入异常？删除异常？更新复杂？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25170F-813B-489A-B9A8-1116CA7B3893}"/>
              </a:ext>
            </a:extLst>
          </p:cNvPr>
          <p:cNvSpPr txBox="1"/>
          <p:nvPr/>
        </p:nvSpPr>
        <p:spPr>
          <a:xfrm>
            <a:off x="7596336" y="580231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必须学生信息进来，哪个专业住哪个楼才能录进去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121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关于3</a:t>
            </a:r>
            <a:r>
              <a:rPr lang="en-US" altLang="zh-CN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的结论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不存在非主属性的关系模式属于3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 </a:t>
            </a:r>
          </a:p>
          <a:p>
            <a:pPr marL="628650" lvl="1" indent="-269875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全码关系模式属于3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二目关系模式属于3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，不会存在部分依赖和传递依赖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属于3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NF，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一定属于2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属于2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NF，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不一定属于3</a:t>
            </a:r>
            <a:r>
              <a:rPr lang="en-US" altLang="zh-CN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49238"/>
            <a:ext cx="7793038" cy="731837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应用练习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701" y="1124744"/>
            <a:ext cx="8713787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（编号，名称，存放位置，型号，规格，单价，重量）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职工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（职工号，姓名，性别，民族，参加工作时间，职称，住房标准，住房面积，工资标准，年份，月份，应发工资，实发工资）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一卡通记录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（卡号，学号，密码，日消费限额，时间，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POS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机号，交易金额，余额）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合同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（合同号，签订日期，经手人，产品号，产品名称，产品型号，订购数量，单价，金额）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（用户编号，用户名称，地址，联系电话，供水类型，用水类别，单价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，单价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，单价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，年份，月份，用水量，水费）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" y="332656"/>
            <a:ext cx="90297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50825" y="5509344"/>
            <a:ext cx="8642350" cy="101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执行居民水价的非居民用户用水范围：学校教学和学生生活用水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社会福利机构用水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城乡社区居委会公益性服务设施用水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政府扶持的便民浴池用水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园林、环卫所属的非营业性公园、绿化、洒水、公厕、垃圾楼用水。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0825" y="4581128"/>
            <a:ext cx="8642350" cy="1862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执行特殊行业用水价格的范围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纯净水生产企业用水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洗车业用水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洗浴业用水：包括独立装表计费的宾馆、饭店、康体中心、商务会馆等附设的营业性洗浴。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76250"/>
            <a:ext cx="892492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2656"/>
            <a:ext cx="7793038" cy="66357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四、修正的第三范式（</a:t>
            </a:r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BCNF）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640762" cy="51847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定义：关系模式 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R∈1NF，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Y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的子集时，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必含有码，则 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R∈BCNF。</a:t>
            </a:r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3NF ——————————————————〉BCNF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中，所有决定因素必含有码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中，没有任何属性完全依赖于非码的属性组。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，且有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Y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 则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就是码</a:t>
            </a:r>
            <a:endParaRPr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反证：若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Y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非码</a:t>
            </a:r>
            <a:endParaRPr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则：根据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BCNF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定义，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必含有码（设为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X’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endParaRPr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由码的定义可知 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Y;   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由此  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Y    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矛盾</a:t>
            </a:r>
            <a:endParaRPr lang="zh-CN" altLang="en-US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08175" y="2203797"/>
            <a:ext cx="417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消除码属性对码的部分和传递依赖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380680" y="3861147"/>
            <a:ext cx="3270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52120" y="5462935"/>
            <a:ext cx="32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956943" y="4364385"/>
            <a:ext cx="32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E88F28-DD21-4FF3-8333-A47EA33B3B6C}"/>
              </a:ext>
            </a:extLst>
          </p:cNvPr>
          <p:cNvSpPr txBox="1"/>
          <p:nvPr/>
        </p:nvSpPr>
        <p:spPr>
          <a:xfrm>
            <a:off x="5508104" y="2818332"/>
            <a:ext cx="573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消除任何形式的部份依赖和传递依赖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271463"/>
            <a:ext cx="8893175" cy="28082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（1）若关系模式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R∈BCNF，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则所有非码属性对码完全依赖（2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NF）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反证法：设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R∈2NF，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即存在码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及非码属性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Z， X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Z;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故 必存在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的真子集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+mj-lt"/>
                <a:ea typeface="微软雅黑" pitchFamily="34" charset="-122"/>
              </a:rPr>
              <a:t>’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+mj-lt"/>
                <a:ea typeface="微软雅黑" pitchFamily="34" charset="-122"/>
              </a:rPr>
              <a:t>’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Z;	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由于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R∈BCNF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+mj-lt"/>
                <a:ea typeface="微软雅黑" pitchFamily="34" charset="-122"/>
              </a:rPr>
              <a:t>’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可知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+mj-lt"/>
                <a:ea typeface="微软雅黑" pitchFamily="34" charset="-122"/>
              </a:rPr>
              <a:t>’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应包含码；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  但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2000" b="1" dirty="0">
                <a:solidFill>
                  <a:schemeClr val="bg2"/>
                </a:solidFill>
                <a:latin typeface="+mj-lt"/>
                <a:ea typeface="微软雅黑" pitchFamily="34" charset="-122"/>
              </a:rPr>
              <a:t>’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是码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的真子集，故不可能含码，矛盾，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R∈2NF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H="1">
            <a:off x="1878013" y="1244600"/>
            <a:ext cx="246062" cy="3841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973763" y="1100138"/>
            <a:ext cx="32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4427984" y="1549400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35846" name="矩形 1"/>
          <p:cNvSpPr>
            <a:spLocks noChangeArrowheads="1"/>
          </p:cNvSpPr>
          <p:nvPr/>
        </p:nvSpPr>
        <p:spPr bwMode="auto">
          <a:xfrm>
            <a:off x="142875" y="3224213"/>
            <a:ext cx="87852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）若关系模式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R∈BCNF，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码属性对不包含它的码完全依赖（无部分依赖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反证法：设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R∈BCNF，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且存在码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码属性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Z，X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Z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故必存在一个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的子集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X’，X’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Z;	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由于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R∈BCNF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，故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X’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应包含码；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X’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是码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的真子集，故不可能包含码，矛盾。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码属性不会对其他候选码产生部分依赖现象。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116638" y="3686175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262563" y="4225925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7920038" cy="2089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）若关系模式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R∈BCNF，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无非码属性对码传递依赖。（3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NF）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反证法：设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R∈3NF，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即：存在码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属性组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非码属性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Z，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   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Y，YX，Y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Z;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包含码，因此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成立。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矛盾，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R∈3NF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 flipH="1">
            <a:off x="2195513" y="1484313"/>
            <a:ext cx="76200" cy="3127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H="1">
            <a:off x="2698750" y="1900238"/>
            <a:ext cx="2286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9" name="矩形 2"/>
          <p:cNvSpPr>
            <a:spLocks noChangeArrowheads="1"/>
          </p:cNvSpPr>
          <p:nvPr/>
        </p:nvSpPr>
        <p:spPr bwMode="auto">
          <a:xfrm>
            <a:off x="250825" y="3068638"/>
            <a:ext cx="8208963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（4）若关系模式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R∈BCNF，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码属性对不包含它的码无传递依赖。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反证法：若存在码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属性组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码属性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X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Y，YX，Y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Z;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包含码，因此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成立。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矛盾，假设不成立。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3419475" y="4276725"/>
            <a:ext cx="2286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1763"/>
            <a:ext cx="8686800" cy="6537325"/>
          </a:xfrm>
        </p:spPr>
        <p:txBody>
          <a:bodyPr/>
          <a:lstStyle/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  例子：</a:t>
            </a:r>
          </a:p>
          <a:p>
            <a:pPr marL="361950" indent="-361950" eaLnBrk="1" hangingPunct="1">
              <a:lnSpc>
                <a:spcPct val="140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COURSE(CNO, CNAME, PCNO)</a:t>
            </a:r>
          </a:p>
          <a:p>
            <a:pPr marL="361950" indent="-361950" eaLnBrk="1" hangingPunct="1">
              <a:lnSpc>
                <a:spcPct val="140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STUDENT(SNO, SNAME, SDEPT, SAGE)</a:t>
            </a:r>
            <a:endParaRPr lang="zh-CN" altLang="en-US" sz="22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1950" indent="-361950" eaLnBrk="1" hangingPunct="1">
              <a:lnSpc>
                <a:spcPct val="140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SCP (S, C, P)：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代表学生，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代表课程，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代表名次；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每个学生选修某门课程必有名次，同一课程无并列名次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候选码：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STJ (S, T, J)：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代表学生，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代表教师，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J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代表课程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每个教师只教一门课，每门课在不同时段由多位教师讲授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学生选课时，选定课程及时段，对应到特定的教师。</a:t>
            </a:r>
            <a:endParaRPr lang="en-US" altLang="zh-CN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候选码：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T, J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）  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          R2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S, T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或    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S, J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）  ？？    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？？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76375" y="2747963"/>
            <a:ext cx="5048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 C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 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C, P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 P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04025" y="2822575"/>
            <a:ext cx="181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第几范式？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87450" y="4979988"/>
            <a:ext cx="48799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 T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 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 J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（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T, J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）？ 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0" y="3357563"/>
            <a:ext cx="9144000" cy="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804025" y="5054600"/>
            <a:ext cx="181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第几范式？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C09D72-1968-4281-9405-333A0432F8B4}"/>
              </a:ext>
            </a:extLst>
          </p:cNvPr>
          <p:cNvSpPr txBox="1"/>
          <p:nvPr/>
        </p:nvSpPr>
        <p:spPr>
          <a:xfrm>
            <a:off x="4950576" y="442566"/>
            <a:ext cx="552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写的所有决定关系，左边都是码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500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500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2" grpId="0"/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640"/>
            <a:ext cx="7793038" cy="59531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833" y="836712"/>
            <a:ext cx="8569647" cy="5689600"/>
          </a:xfrm>
        </p:spPr>
        <p:txBody>
          <a:bodyPr/>
          <a:lstStyle/>
          <a:p>
            <a:pPr marL="288925" indent="-2889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一、函数依赖</a:t>
            </a:r>
          </a:p>
          <a:p>
            <a:pPr marL="288925" indent="-2889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函数依赖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已知：关系模式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的子集。对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的任意一个关系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，若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不可能存在两个元组，它们在</a:t>
            </a:r>
            <a:r>
              <a:rPr lang="en-US" altLang="zh-CN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上的取值相同在</a:t>
            </a:r>
            <a:r>
              <a:rPr lang="en-US" altLang="zh-CN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上的取值不同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，则称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函数确定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Y。</a:t>
            </a:r>
          </a:p>
          <a:p>
            <a:pPr marL="288925" indent="-288925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否则称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不能函数确定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X—&gt;Y。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的任意一个关系，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的任意两个元组，</a:t>
            </a:r>
          </a:p>
          <a:p>
            <a:pPr marL="288925" indent="-2889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若：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[X]=t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[X]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，必有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[Y]=t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[Y]</a:t>
            </a:r>
          </a:p>
          <a:p>
            <a:pPr marL="288925" indent="-288925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函数确定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Y。</a:t>
            </a:r>
          </a:p>
          <a:p>
            <a:pPr marL="288925" indent="-288925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否则：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不能函数确定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X—&gt;Y。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若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称为这个函数依赖的决定因素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思考：姓名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&gt;年龄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&gt;年龄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	职称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&gt;工资标准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6720445" y="3361209"/>
            <a:ext cx="147637" cy="3222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6800627" y="5267523"/>
            <a:ext cx="147637" cy="3206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 flipH="1">
            <a:off x="3563888" y="6203082"/>
            <a:ext cx="147638" cy="322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33375"/>
            <a:ext cx="6172200" cy="2819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STJ(S, T, J)</a:t>
            </a:r>
            <a:r>
              <a:rPr lang="zh-CN" altLang="en-US" sz="2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有</a:t>
            </a:r>
            <a:r>
              <a:rPr lang="zh-CN" altLang="en-US" sz="2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不良特性：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插入异常：如果没有学生选修某老师的课程，则该老师担任课程的信息就无法插入。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删除异常：删除学生选课信息，会删除掉老师的任课信息。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79388" y="3213100"/>
            <a:ext cx="87137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55000"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更新异常：如果老师所教授的课程有所改动，则所有选修该老师课程的学生元组都要做改动。</a:t>
            </a:r>
          </a:p>
          <a:p>
            <a:pPr algn="just" eaLnBrk="1" hangingPunct="1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55000"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数据冗余：每位学生都存储了有关老师所教课程的信息。</a:t>
            </a:r>
          </a:p>
        </p:txBody>
      </p:sp>
      <p:grpSp>
        <p:nvGrpSpPr>
          <p:cNvPr id="38916" name="Group 22"/>
          <p:cNvGrpSpPr>
            <a:grpSpLocks/>
          </p:cNvGrpSpPr>
          <p:nvPr/>
        </p:nvGrpSpPr>
        <p:grpSpPr bwMode="auto">
          <a:xfrm>
            <a:off x="6302375" y="620713"/>
            <a:ext cx="2590800" cy="2057400"/>
            <a:chOff x="3970" y="391"/>
            <a:chExt cx="1632" cy="1296"/>
          </a:xfrm>
        </p:grpSpPr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3970" y="391"/>
              <a:ext cx="1632" cy="1296"/>
              <a:chOff x="3168" y="2784"/>
              <a:chExt cx="1920" cy="1152"/>
            </a:xfrm>
          </p:grpSpPr>
          <p:grpSp>
            <p:nvGrpSpPr>
              <p:cNvPr id="38920" name="Group 7"/>
              <p:cNvGrpSpPr>
                <a:grpSpLocks/>
              </p:cNvGrpSpPr>
              <p:nvPr/>
            </p:nvGrpSpPr>
            <p:grpSpPr bwMode="auto">
              <a:xfrm>
                <a:off x="3168" y="2784"/>
                <a:ext cx="1920" cy="528"/>
                <a:chOff x="3168" y="2784"/>
                <a:chExt cx="1920" cy="528"/>
              </a:xfrm>
            </p:grpSpPr>
            <p:sp>
              <p:nvSpPr>
                <p:cNvPr id="389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64" y="2960"/>
                  <a:ext cx="433" cy="2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S</a:t>
                  </a:r>
                </a:p>
              </p:txBody>
            </p:sp>
            <p:sp>
              <p:nvSpPr>
                <p:cNvPr id="389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792" y="2960"/>
                  <a:ext cx="432" cy="2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J</a:t>
                  </a:r>
                </a:p>
              </p:txBody>
            </p:sp>
            <p:sp>
              <p:nvSpPr>
                <p:cNvPr id="389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657" y="2960"/>
                  <a:ext cx="431" cy="2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T</a:t>
                  </a:r>
                </a:p>
              </p:txBody>
            </p:sp>
            <p:sp>
              <p:nvSpPr>
                <p:cNvPr id="38930" name="Rectangle 11"/>
                <p:cNvSpPr>
                  <a:spLocks noChangeArrowheads="1"/>
                </p:cNvSpPr>
                <p:nvPr/>
              </p:nvSpPr>
              <p:spPr bwMode="auto">
                <a:xfrm>
                  <a:off x="3168" y="2784"/>
                  <a:ext cx="1152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931" name="Line 12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21" name="Group 13"/>
              <p:cNvGrpSpPr>
                <a:grpSpLocks/>
              </p:cNvGrpSpPr>
              <p:nvPr/>
            </p:nvGrpSpPr>
            <p:grpSpPr bwMode="auto">
              <a:xfrm>
                <a:off x="3168" y="3408"/>
                <a:ext cx="1920" cy="528"/>
                <a:chOff x="3168" y="3408"/>
                <a:chExt cx="1920" cy="528"/>
              </a:xfrm>
            </p:grpSpPr>
            <p:sp>
              <p:nvSpPr>
                <p:cNvPr id="389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64" y="3584"/>
                  <a:ext cx="43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S</a:t>
                  </a:r>
                </a:p>
              </p:txBody>
            </p:sp>
            <p:sp>
              <p:nvSpPr>
                <p:cNvPr id="389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92" y="3584"/>
                  <a:ext cx="432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T</a:t>
                  </a:r>
                </a:p>
              </p:txBody>
            </p:sp>
            <p:sp>
              <p:nvSpPr>
                <p:cNvPr id="389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57" y="3408"/>
                  <a:ext cx="43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bg2"/>
                      </a:solidFill>
                      <a:latin typeface="微软雅黑" pitchFamily="34" charset="-122"/>
                      <a:ea typeface="微软雅黑" pitchFamily="34" charset="-122"/>
                    </a:rPr>
                    <a:t>J</a:t>
                  </a:r>
                </a:p>
              </p:txBody>
            </p:sp>
            <p:sp>
              <p:nvSpPr>
                <p:cNvPr id="38925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8" y="3408"/>
                  <a:ext cx="1152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926" name="Line 18"/>
                <p:cNvSpPr>
                  <a:spLocks noChangeShapeType="1"/>
                </p:cNvSpPr>
                <p:nvPr/>
              </p:nvSpPr>
              <p:spPr bwMode="auto">
                <a:xfrm>
                  <a:off x="4332" y="352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19" name="Line 19"/>
            <p:cNvSpPr>
              <a:spLocks noChangeShapeType="1"/>
            </p:cNvSpPr>
            <p:nvPr/>
          </p:nvSpPr>
          <p:spPr bwMode="auto">
            <a:xfrm flipV="1">
              <a:off x="4684" y="1310"/>
              <a:ext cx="57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282575" y="5589588"/>
            <a:ext cx="853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存在主属性对码的不良依赖(部分依赖)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52E184-93DD-4F5D-998D-533F3EF6E5FE}"/>
              </a:ext>
            </a:extLst>
          </p:cNvPr>
          <p:cNvSpPr txBox="1"/>
          <p:nvPr/>
        </p:nvSpPr>
        <p:spPr>
          <a:xfrm>
            <a:off x="7435850" y="2461053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不是非码属性，是码属性，第二范式条件是非码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2" autoUpdateAnimBg="0"/>
      <p:bldP spid="187396" grpId="0" build="p" bldLvl="2" autoUpdateAnimBg="0"/>
      <p:bldP spid="1874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686800" cy="2209800"/>
          </a:xfrm>
        </p:spPr>
        <p:txBody>
          <a:bodyPr/>
          <a:lstStyle/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2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STJ (S, T, J)：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代表学生，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代表教师，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J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代表课程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候选码定义：</a:t>
            </a:r>
            <a:r>
              <a:rPr lang="en-US" altLang="zh-CN" sz="2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X—&gt;U</a:t>
            </a:r>
          </a:p>
          <a:p>
            <a:pPr marL="361950" indent="-3619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S, T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）是否符合候选码定义？</a:t>
            </a:r>
            <a:endParaRPr lang="en-US" altLang="zh-CN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30425" y="620713"/>
            <a:ext cx="309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0" name="组合 16"/>
          <p:cNvGrpSpPr>
            <a:grpSpLocks/>
          </p:cNvGrpSpPr>
          <p:nvPr/>
        </p:nvGrpSpPr>
        <p:grpSpPr bwMode="auto">
          <a:xfrm>
            <a:off x="323850" y="2781300"/>
            <a:ext cx="8181975" cy="3448050"/>
            <a:chOff x="827584" y="3883755"/>
            <a:chExt cx="8182502" cy="3448661"/>
          </a:xfrm>
        </p:grpSpPr>
        <p:sp>
          <p:nvSpPr>
            <p:cNvPr id="39944" name="矩形 6"/>
            <p:cNvSpPr>
              <a:spLocks noChangeArrowheads="1"/>
            </p:cNvSpPr>
            <p:nvPr/>
          </p:nvSpPr>
          <p:spPr bwMode="auto">
            <a:xfrm>
              <a:off x="827584" y="4043738"/>
              <a:ext cx="542808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S, T</a:t>
              </a:r>
              <a:r>
                <a:rPr lang="zh-CN" altLang="en-US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—&gt;(S</a:t>
              </a:r>
              <a:r>
                <a:rPr lang="zh-CN" altLang="en-US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lang="zh-CN" altLang="en-US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） 成立，因为：</a:t>
              </a:r>
            </a:p>
          </p:txBody>
        </p:sp>
        <p:sp>
          <p:nvSpPr>
            <p:cNvPr id="39945" name="矩形 7"/>
            <p:cNvSpPr>
              <a:spLocks noChangeArrowheads="1"/>
            </p:cNvSpPr>
            <p:nvPr/>
          </p:nvSpPr>
          <p:spPr bwMode="auto">
            <a:xfrm>
              <a:off x="849760" y="4619802"/>
              <a:ext cx="3118161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9946" name="矩形 8"/>
            <p:cNvSpPr>
              <a:spLocks noChangeArrowheads="1"/>
            </p:cNvSpPr>
            <p:nvPr/>
          </p:nvSpPr>
          <p:spPr bwMode="auto">
            <a:xfrm>
              <a:off x="877775" y="5195866"/>
              <a:ext cx="312457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9947" name="矩形 9"/>
            <p:cNvSpPr>
              <a:spLocks noChangeArrowheads="1"/>
            </p:cNvSpPr>
            <p:nvPr/>
          </p:nvSpPr>
          <p:spPr bwMode="auto">
            <a:xfrm>
              <a:off x="1043903" y="6021288"/>
              <a:ext cx="6234399" cy="13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S, 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）是候选码，并不违背（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—&gt;U</a:t>
              </a: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                        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只违背了（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—&gt;J</a:t>
              </a:r>
              <a:endPara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8" name="矩形 11"/>
            <p:cNvSpPr>
              <a:spLocks noChangeArrowheads="1"/>
            </p:cNvSpPr>
            <p:nvPr/>
          </p:nvSpPr>
          <p:spPr bwMode="auto">
            <a:xfrm>
              <a:off x="4427984" y="4547794"/>
              <a:ext cx="2165978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9949" name="矩形 12"/>
            <p:cNvSpPr>
              <a:spLocks noChangeArrowheads="1"/>
            </p:cNvSpPr>
            <p:nvPr/>
          </p:nvSpPr>
          <p:spPr bwMode="auto">
            <a:xfrm>
              <a:off x="4427984" y="5123858"/>
              <a:ext cx="2630848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9950" name="矩形 13"/>
            <p:cNvSpPr>
              <a:spLocks noChangeArrowheads="1"/>
            </p:cNvSpPr>
            <p:nvPr/>
          </p:nvSpPr>
          <p:spPr bwMode="auto">
            <a:xfrm>
              <a:off x="6516216" y="4547794"/>
              <a:ext cx="2472728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—&gt;(T, J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9951" name="矩形 14"/>
            <p:cNvSpPr>
              <a:spLocks noChangeArrowheads="1"/>
            </p:cNvSpPr>
            <p:nvPr/>
          </p:nvSpPr>
          <p:spPr bwMode="auto">
            <a:xfrm>
              <a:off x="6837696" y="5157192"/>
              <a:ext cx="2172390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—&gt;(S</a:t>
              </a:r>
              <a:r>
                <a:rPr lang="zh-CN" altLang="en-US" sz="24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39952" name="直接连接符 15"/>
            <p:cNvCxnSpPr>
              <a:cxnSpLocks noChangeShapeType="1"/>
            </p:cNvCxnSpPr>
            <p:nvPr/>
          </p:nvCxnSpPr>
          <p:spPr bwMode="auto">
            <a:xfrm flipH="1">
              <a:off x="1763096" y="4813819"/>
              <a:ext cx="288624" cy="2713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3" name="直接连接符 17"/>
            <p:cNvCxnSpPr>
              <a:cxnSpLocks noChangeShapeType="1"/>
            </p:cNvCxnSpPr>
            <p:nvPr/>
          </p:nvCxnSpPr>
          <p:spPr bwMode="auto">
            <a:xfrm flipH="1">
              <a:off x="1835104" y="5389883"/>
              <a:ext cx="288624" cy="2713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4" name="直接连接符 18"/>
            <p:cNvCxnSpPr>
              <a:cxnSpLocks noChangeShapeType="1"/>
            </p:cNvCxnSpPr>
            <p:nvPr/>
          </p:nvCxnSpPr>
          <p:spPr bwMode="auto">
            <a:xfrm flipH="1">
              <a:off x="7451728" y="4741811"/>
              <a:ext cx="288624" cy="2713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5" name="直接连接符 19"/>
            <p:cNvCxnSpPr>
              <a:cxnSpLocks noChangeShapeType="1"/>
            </p:cNvCxnSpPr>
            <p:nvPr/>
          </p:nvCxnSpPr>
          <p:spPr bwMode="auto">
            <a:xfrm flipH="1">
              <a:off x="7740352" y="5389883"/>
              <a:ext cx="288624" cy="27136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6" name="矩形 20"/>
            <p:cNvSpPr>
              <a:spLocks noChangeArrowheads="1"/>
            </p:cNvSpPr>
            <p:nvPr/>
          </p:nvSpPr>
          <p:spPr bwMode="auto">
            <a:xfrm>
              <a:off x="6206516" y="5838598"/>
              <a:ext cx="309700" cy="55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7" name="矩形 21"/>
            <p:cNvSpPr>
              <a:spLocks noChangeArrowheads="1"/>
            </p:cNvSpPr>
            <p:nvPr/>
          </p:nvSpPr>
          <p:spPr bwMode="auto">
            <a:xfrm>
              <a:off x="2102060" y="3883755"/>
              <a:ext cx="309700" cy="55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8" name="矩形 22"/>
            <p:cNvSpPr>
              <a:spLocks noChangeArrowheads="1"/>
            </p:cNvSpPr>
            <p:nvPr/>
          </p:nvSpPr>
          <p:spPr bwMode="auto">
            <a:xfrm>
              <a:off x="6228184" y="6558678"/>
              <a:ext cx="309700" cy="55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1950" indent="-3619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941" name="矩形 24"/>
          <p:cNvSpPr>
            <a:spLocks noChangeArrowheads="1"/>
          </p:cNvSpPr>
          <p:nvPr/>
        </p:nvSpPr>
        <p:spPr bwMode="auto">
          <a:xfrm>
            <a:off x="1233488" y="2133600"/>
            <a:ext cx="1177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T—&gt;J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942" name="矩形 25"/>
          <p:cNvSpPr>
            <a:spLocks noChangeArrowheads="1"/>
          </p:cNvSpPr>
          <p:nvPr/>
        </p:nvSpPr>
        <p:spPr bwMode="auto">
          <a:xfrm>
            <a:off x="3151188" y="2101850"/>
            <a:ext cx="20685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S, T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—&gt;J</a:t>
            </a:r>
            <a:endParaRPr lang="zh-CN" altLang="en-US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402138" y="1916113"/>
            <a:ext cx="385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549275"/>
            <a:ext cx="7793038" cy="503238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五、多值依赖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4852987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、定义：</a:t>
            </a:r>
            <a:endParaRPr lang="en-US" altLang="zh-CN" sz="26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indent="-450850" eaLnBrk="1" hangingPunct="1">
              <a:lnSpc>
                <a:spcPct val="160000"/>
              </a:lnSpc>
              <a:spcBef>
                <a:spcPct val="25000"/>
              </a:spcBef>
              <a:defRPr/>
            </a:pP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是属性集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上的一个关系模式，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的子集，且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Z=U-X-Y。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Y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，当且仅当对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的任意一个关系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r，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给定一对（</a:t>
            </a:r>
            <a:r>
              <a:rPr lang="en-US" altLang="zh-CN" sz="26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x,z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值，有一组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值与之对应，且这组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值仅仅取决于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值，而与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003" name="Group 43"/>
          <p:cNvGraphicFramePr>
            <a:graphicFrameLocks noGrp="1"/>
          </p:cNvGraphicFramePr>
          <p:nvPr>
            <p:ph/>
          </p:nvPr>
        </p:nvGraphicFramePr>
        <p:xfrm>
          <a:off x="755650" y="1268413"/>
          <a:ext cx="7804150" cy="4948239"/>
        </p:xfrm>
        <a:graphic>
          <a:graphicData uri="http://schemas.openxmlformats.org/drawingml/2006/table">
            <a:tbl>
              <a:tblPr/>
              <a:tblGrid>
                <a:gridCol w="29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课程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教员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参考书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李勇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光学原理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普通物理学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物理习题集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光学原理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普通物理学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物理习题集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20" name="矩形 1"/>
          <p:cNvSpPr>
            <a:spLocks noChangeArrowheads="1"/>
          </p:cNvSpPr>
          <p:nvPr/>
        </p:nvSpPr>
        <p:spPr bwMode="auto">
          <a:xfrm>
            <a:off x="611188" y="260350"/>
            <a:ext cx="4708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R（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课程，教员，参考书）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76250"/>
            <a:ext cx="8686800" cy="60007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关系模式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R(U)，X、Y、Z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U，Z=U–X–Y，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的任一关系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中存在元组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t、s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t[X] = s[X]，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那么就必然存在元组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w，v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v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可以与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t、s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相同)，使得：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 w[X] = v[X] = t[X] = s[X]  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 w[Y] = t[Y]， w[Z] = s[Z]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 v[Y] = s[Y]，  v[Z] = t[Z]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多值依赖于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记作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eaLnBrk="1" hangingPunct="1">
              <a:lnSpc>
                <a:spcPct val="130000"/>
              </a:lnSpc>
              <a:spcBef>
                <a:spcPct val="25000"/>
              </a:spcBef>
              <a:defRPr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250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即：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t[X] = s[X]，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则交换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元组的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值所得到的两个新元组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必在关系</a:t>
            </a:r>
            <a:r>
              <a:rPr lang="en-US" altLang="zh-CN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400" b="1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25000"/>
              </a:spcBef>
              <a:defRPr/>
            </a:pPr>
            <a:endParaRPr lang="en-US" altLang="zh-CN" sz="2400" b="1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88913"/>
            <a:ext cx="763905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40000"/>
              </a:spcAft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设关系模式    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R ( X   Y   Z )  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成立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X→→Y。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    若：存在如表中所述的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，则：必存在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6613525" y="1498600"/>
            <a:ext cx="2351088" cy="15700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元组的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值所得到的两个新元组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必在关系</a:t>
            </a:r>
            <a:r>
              <a:rPr lang="en-US" altLang="zh-CN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400" b="1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265113" y="3984625"/>
            <a:ext cx="86502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Teaching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 →→T    C →→B</a:t>
            </a: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   在：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t=(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普物)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s=(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王军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光学)             第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交换后：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光学），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王军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普物)          第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存   在：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t=(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普物)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s=(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光学)             第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交换后：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光学），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v=(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物理, 李勇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普物)          第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行</a:t>
            </a:r>
          </a:p>
          <a:p>
            <a:pPr algn="just" eaLnBrk="1" hangingPunct="1">
              <a:spcBef>
                <a:spcPct val="25000"/>
              </a:spcBef>
              <a:buFont typeface="Wingdings" pitchFamily="2" charset="2"/>
              <a:buNone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7" name="Line 12"/>
          <p:cNvSpPr>
            <a:spLocks noChangeShapeType="1"/>
          </p:cNvSpPr>
          <p:nvPr/>
        </p:nvSpPr>
        <p:spPr bwMode="auto">
          <a:xfrm>
            <a:off x="0" y="36449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0350" y="1368425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△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▲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itchFamily="18" charset="0"/>
                        </a:rPr>
                        <a:t>▲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</a:rPr>
                        <a:t>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itchFamily="18" charset="0"/>
                        </a:rPr>
                        <a:t>△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itchFamily="18" charset="0"/>
                        </a:rPr>
                        <a:t>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4070" name="直接连接符 4"/>
          <p:cNvCxnSpPr>
            <a:cxnSpLocks noChangeShapeType="1"/>
          </p:cNvCxnSpPr>
          <p:nvPr/>
        </p:nvCxnSpPr>
        <p:spPr bwMode="auto">
          <a:xfrm>
            <a:off x="4211638" y="1989138"/>
            <a:ext cx="115252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1" name="直接连接符 6"/>
          <p:cNvCxnSpPr>
            <a:cxnSpLocks noChangeShapeType="1"/>
          </p:cNvCxnSpPr>
          <p:nvPr/>
        </p:nvCxnSpPr>
        <p:spPr bwMode="auto">
          <a:xfrm flipV="1">
            <a:off x="4211638" y="1989138"/>
            <a:ext cx="1152525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 autoUpdateAnimBg="0"/>
      <p:bldP spid="190468" grpId="0" animBg="1" autoUpdateAnimBg="0"/>
      <p:bldP spid="1904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31238" cy="6121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、平凡的多值依赖：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Y，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且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Z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是空集。</a:t>
            </a:r>
          </a:p>
          <a:p>
            <a:pPr marL="0" indent="0" eaLnBrk="1" hangingPunct="1">
              <a:lnSpc>
                <a:spcPct val="14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   非平凡的多值依赖： 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Y，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但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Z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不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是空集。</a:t>
            </a: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Y         X             Z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sgender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sdept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sno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成立？？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给定一个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(‘IS’,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‘男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’)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，有一组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值与之对应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保持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值不变但改变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Z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变成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(‘IS’,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‘女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’),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则对应的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值发生了变化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.  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因此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sdept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sno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不成立</a:t>
            </a: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25000"/>
              </a:spcBef>
              <a:buFont typeface="Wingdings" pitchFamily="2" charset="2"/>
              <a:buNone/>
            </a:pP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        Y	X</a:t>
            </a:r>
            <a:endParaRPr lang="zh-CN" altLang="en-US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sno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  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sdept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sno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是否成立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?</a:t>
            </a:r>
          </a:p>
          <a:p>
            <a:pPr marL="0" indent="0" eaLnBrk="1" hangingPunct="1">
              <a:spcBef>
                <a:spcPct val="0"/>
              </a:spcBef>
            </a:pPr>
            <a:endParaRPr lang="zh-CN" altLang="en-US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59769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1:  （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课程，教员，参考书）多值依赖引发的不良特性</a:t>
            </a:r>
            <a:endParaRPr lang="en-US" altLang="zh-CN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码：全码关系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数据冗余：同一门课的教员与参考书的信息被反复存储多次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更新异常：当一门课程的教员或参考书作出改变时，需要修改多个元组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插入异常：当某门课程增加一名教员时，该门课程有多少本参考书就必须插入多少个元组；当某门课程无参考书时，课程和教师信息无法插入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删除异常：当删除一门课程的所有参考书时，课程和教师信息也将被删除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8DB408-9215-4448-AFF2-CC44B19F3060}"/>
              </a:ext>
            </a:extLst>
          </p:cNvPr>
          <p:cNvSpPr txBox="1"/>
          <p:nvPr/>
        </p:nvSpPr>
        <p:spPr>
          <a:xfrm>
            <a:off x="2915816" y="105273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所有属性联合做码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96300" cy="6408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例2  关系模式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WSC(W，S，C)  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仓库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、责任人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、设备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每个仓库：设置若干责任人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每个仓库：保管若干设备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每个保管员：负责其所在仓库的设备监管工作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按照多值依赖的定义，对于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的每一个值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， S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有一个完整的集合与之对应，而不论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取何值该组值不变，所以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W→→S。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同理，有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W→→C。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7793038" cy="66675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、多值依赖 </a:t>
            </a:r>
            <a:r>
              <a:rPr lang="en-US" altLang="zh-CN"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函数依赖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761038"/>
          </a:xfrm>
        </p:spPr>
        <p:txBody>
          <a:bodyPr/>
          <a:lstStyle/>
          <a:p>
            <a:pPr marL="293688" indent="-293688" eaLnBrk="1" hangingPunct="1">
              <a:lnSpc>
                <a:spcPct val="130000"/>
              </a:lnSpc>
              <a:spcBef>
                <a:spcPct val="35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元组区别（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769938" lvl="1" eaLnBrk="1" hangingPunct="1">
              <a:lnSpc>
                <a:spcPct val="130000"/>
              </a:lnSpc>
              <a:spcBef>
                <a:spcPct val="35000"/>
              </a:spcBef>
              <a:buClr>
                <a:schemeClr val="bg2"/>
              </a:buClr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函数依赖规定某些元组不能出现在关系中</a:t>
            </a:r>
            <a:endParaRPr lang="zh-CN" altLang="en-US" sz="2400" b="1" u="sng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9938" lvl="1" eaLnBrk="1" hangingPunct="1">
              <a:lnSpc>
                <a:spcPct val="130000"/>
              </a:lnSpc>
              <a:spcBef>
                <a:spcPct val="35000"/>
              </a:spcBef>
              <a:buClr>
                <a:schemeClr val="bg2"/>
              </a:buClr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多值依赖要求某种形式的其它元组必须在关系中</a:t>
            </a:r>
            <a:endParaRPr lang="zh-CN" altLang="en-US" sz="2400" b="1" u="sng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93688" indent="-293688" eaLnBrk="1" hangingPunct="1">
              <a:lnSpc>
                <a:spcPct val="130000"/>
              </a:lnSpc>
              <a:spcBef>
                <a:spcPct val="35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依赖有效性与属性集范围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 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设：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XY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  <a:p>
            <a:pPr marL="769938" lvl="1" eaLnBrk="1" hangingPunct="1">
              <a:lnSpc>
                <a:spcPct val="130000"/>
              </a:lnSpc>
              <a:spcBef>
                <a:spcPct val="55000"/>
              </a:spcBef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的有效性与属性集范围有关 </a:t>
            </a:r>
          </a:p>
          <a:p>
            <a:pPr marL="1227138" lvl="2" indent="-328613" eaLnBrk="1" hangingPunct="1">
              <a:lnSpc>
                <a:spcPct val="130000"/>
              </a:lnSpc>
              <a:spcBef>
                <a:spcPct val="55000"/>
              </a:spcBef>
              <a:buClrTx/>
              <a:buSzPct val="82000"/>
              <a:buFont typeface="Wingdings" pitchFamily="2" charset="2"/>
              <a:buChar char="ü"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上成立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 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在属性集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上成立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缩小）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227138" lvl="2" indent="-328613" eaLnBrk="1" hangingPunct="1">
              <a:lnSpc>
                <a:spcPct val="130000"/>
              </a:lnSpc>
              <a:spcBef>
                <a:spcPct val="55000"/>
              </a:spcBef>
              <a:buClrTx/>
              <a:buSzPct val="82000"/>
              <a:buFont typeface="Wingdings" pitchFamily="2" charset="2"/>
              <a:buChar char="ü"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上成立，在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上不一定成立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放大）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69938" lvl="1" eaLnBrk="1" hangingPunct="1">
              <a:lnSpc>
                <a:spcPct val="130000"/>
              </a:lnSpc>
              <a:spcBef>
                <a:spcPct val="55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有效性仅决定于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484188" lvl="1" indent="0" eaLnBrk="1" hangingPunct="1">
              <a:lnSpc>
                <a:spcPct val="130000"/>
              </a:lnSpc>
              <a:spcBef>
                <a:spcPct val="55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X、Y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上成立, 则在任何属性集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W(XY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U)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上都成立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7793037" cy="6127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一、函数依赖</a:t>
            </a:r>
            <a:endParaRPr lang="en-US" altLang="zh-CN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3381"/>
            <a:ext cx="8458200" cy="56880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平凡的和非平凡的函数依赖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非平凡函数依赖：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，且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不是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的子集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平凡的函数依赖：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，但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的子集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例：姓名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年龄；	职称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工资标准；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（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性别，年龄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年龄；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完全函数依赖和部分函数依赖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完全函数依赖：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，且对于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的任意一个真子集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ahoma" pitchFamily="34" charset="0"/>
                <a:sym typeface="Wingdings" pitchFamily="2" charset="2"/>
              </a:rPr>
              <a:t>ˊ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ahoma" pitchFamily="34" charset="0"/>
                <a:sym typeface="Wingdings" pitchFamily="2" charset="2"/>
              </a:rPr>
              <a:t> ˊ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—&gt;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2000" b="1" baseline="3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则：称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完全函数依赖于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记作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&gt;Y;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部分函数依赖：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，且存在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的一个真子集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Xˊ， XˊY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则：称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部分函数依赖于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X，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记作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X—&gt;Y;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cno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）—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grade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cno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）—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611331" y="4149006"/>
            <a:ext cx="22860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619625" y="5014194"/>
            <a:ext cx="320922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615208" y="5445175"/>
            <a:ext cx="228600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5783560" y="5373514"/>
            <a:ext cx="228600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7376691" y="3900711"/>
            <a:ext cx="147637" cy="3206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BFFAD6-74F5-481E-9475-D5B0A242357E}"/>
              </a:ext>
            </a:extLst>
          </p:cNvPr>
          <p:cNvSpPr txBox="1"/>
          <p:nvPr/>
        </p:nvSpPr>
        <p:spPr>
          <a:xfrm>
            <a:off x="3779912" y="290578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一定成立，平凡的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48713" cy="5832475"/>
          </a:xfrm>
        </p:spPr>
        <p:txBody>
          <a:bodyPr/>
          <a:lstStyle/>
          <a:p>
            <a:pPr marL="293688" indent="-293688" eaLnBrk="1" hangingPunct="1">
              <a:lnSpc>
                <a:spcPct val="130000"/>
              </a:lnSpc>
              <a:spcBef>
                <a:spcPct val="35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分解性上的区别</a:t>
            </a:r>
          </a:p>
          <a:p>
            <a:pPr marL="630238" lvl="1" indent="-182563" eaLnBrk="1" hangingPunct="1"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上成立，则对任意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Y′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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Y，X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Y′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一定成立；</a:t>
            </a:r>
          </a:p>
          <a:p>
            <a:pPr marL="630238" lvl="1" indent="-182563" eaLnBrk="1" hangingPunct="1"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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上成立，则对任意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Y′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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Y，X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</a:t>
            </a:r>
            <a:r>
              <a: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′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不一定成立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也随着变化）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182563" eaLnBrk="1" hangingPunct="1"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p"/>
              <a:defRPr/>
            </a:pPr>
            <a:endParaRPr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688" lvl="1" indent="-293688" eaLnBrk="1" hangingPunct="1">
              <a:lnSpc>
                <a:spcPct val="130000"/>
              </a:lnSpc>
              <a:spcBef>
                <a:spcPct val="35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函数依赖被看作是特殊的多值依赖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28EBB9-534B-467C-8936-25BC9CDCB9C0}"/>
              </a:ext>
            </a:extLst>
          </p:cNvPr>
          <p:cNvSpPr txBox="1"/>
          <p:nvPr/>
        </p:nvSpPr>
        <p:spPr>
          <a:xfrm>
            <a:off x="5292080" y="285293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一旦缩小，</a:t>
            </a:r>
            <a:r>
              <a:rPr lang="en-US" altLang="zh-CN" dirty="0"/>
              <a:t>Z</a:t>
            </a:r>
            <a:r>
              <a:rPr lang="zh-CN" altLang="en-US" dirty="0"/>
              <a:t>跟着变大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AutoShape 3"/>
          <p:cNvSpPr>
            <a:spLocks noChangeArrowheads="1"/>
          </p:cNvSpPr>
          <p:nvPr/>
        </p:nvSpPr>
        <p:spPr bwMode="auto">
          <a:xfrm>
            <a:off x="4997450" y="260350"/>
            <a:ext cx="4038600" cy="3384550"/>
          </a:xfrm>
          <a:prstGeom prst="wedgeRoundRectCallout">
            <a:avLst>
              <a:gd name="adj1" fmla="val -36083"/>
              <a:gd name="adj2" fmla="val -30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 B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在{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ABC}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上成立，而在 {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ABCD}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上不成立</a:t>
            </a:r>
            <a:endParaRPr lang="en-US" altLang="zh-CN" sz="220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en-US" altLang="zh-CN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Z</a:t>
            </a:r>
            <a:r>
              <a: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由</a:t>
            </a:r>
            <a:r>
              <a:rPr lang="en-US" altLang="zh-CN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变成</a:t>
            </a:r>
            <a:r>
              <a:rPr lang="en-US" altLang="zh-CN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CD</a:t>
            </a:r>
            <a:endParaRPr lang="zh-CN" altLang="en-US" sz="22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多值依赖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有效性与属性集范围有关，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在小的范围内成立，而在大的范围内不一定成立</a:t>
            </a:r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>
            <a:off x="5029200" y="4221163"/>
            <a:ext cx="3886200" cy="1962150"/>
          </a:xfrm>
          <a:prstGeom prst="wedgeRoundRectCallout">
            <a:avLst>
              <a:gd name="adj1" fmla="val 21333"/>
              <a:gd name="adj2" fmla="val 71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BC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成立，但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B 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不成立</a:t>
            </a:r>
            <a:endParaRPr lang="en-US" altLang="zh-CN" sz="220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Z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由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变成</a:t>
            </a:r>
            <a:r>
              <a:rPr lang="en-US" altLang="zh-CN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CD</a:t>
            </a:r>
            <a:endParaRPr lang="zh-CN" altLang="en-US" sz="220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SzTx/>
              <a:buFont typeface="Arial" charset="0"/>
              <a:buChar char="•"/>
            </a:pP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多值依赖没有分解性</a:t>
            </a:r>
          </a:p>
        </p:txBody>
      </p:sp>
      <p:graphicFrame>
        <p:nvGraphicFramePr>
          <p:cNvPr id="197701" name="Group 69"/>
          <p:cNvGraphicFramePr>
            <a:graphicFrameLocks noGrp="1"/>
          </p:cNvGraphicFramePr>
          <p:nvPr/>
        </p:nvGraphicFramePr>
        <p:xfrm>
          <a:off x="376238" y="836613"/>
          <a:ext cx="4267200" cy="230822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7669" name="Group 37"/>
          <p:cNvGraphicFramePr>
            <a:graphicFrameLocks noGrp="1"/>
          </p:cNvGraphicFramePr>
          <p:nvPr/>
        </p:nvGraphicFramePr>
        <p:xfrm>
          <a:off x="381000" y="4095750"/>
          <a:ext cx="4267200" cy="2286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44" name="椭圆 4"/>
          <p:cNvSpPr>
            <a:spLocks noChangeArrowheads="1"/>
          </p:cNvSpPr>
          <p:nvPr/>
        </p:nvSpPr>
        <p:spPr bwMode="auto">
          <a:xfrm>
            <a:off x="395288" y="1344613"/>
            <a:ext cx="4481512" cy="433387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45" name="椭圆 9"/>
          <p:cNvSpPr>
            <a:spLocks noChangeArrowheads="1"/>
          </p:cNvSpPr>
          <p:nvPr/>
        </p:nvSpPr>
        <p:spPr bwMode="auto">
          <a:xfrm>
            <a:off x="395288" y="2279650"/>
            <a:ext cx="4410075" cy="43338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46" name="椭圆 10"/>
          <p:cNvSpPr>
            <a:spLocks noChangeArrowheads="1"/>
          </p:cNvSpPr>
          <p:nvPr/>
        </p:nvSpPr>
        <p:spPr bwMode="auto">
          <a:xfrm>
            <a:off x="323850" y="5073650"/>
            <a:ext cx="4481513" cy="4318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47" name="椭圆 11"/>
          <p:cNvSpPr>
            <a:spLocks noChangeArrowheads="1"/>
          </p:cNvSpPr>
          <p:nvPr/>
        </p:nvSpPr>
        <p:spPr bwMode="auto">
          <a:xfrm>
            <a:off x="250825" y="5937250"/>
            <a:ext cx="4481513" cy="43338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 autoUpdateAnimBg="0"/>
      <p:bldP spid="19763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1938"/>
            <a:ext cx="7793037" cy="503237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六、第四范式（4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NF）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13787" cy="22320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4NF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关系模式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R&lt;U，F&gt; ∈1NF。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若：对于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的每个非平凡的多值依赖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的子集），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则：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都含有码；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满足第四范式，即：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R&lt;U，F&gt; ∈4NF。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4NF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判定方法</a:t>
            </a:r>
            <a:endParaRPr lang="en-US" altLang="zh-CN" sz="2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04" name="Group 26"/>
          <p:cNvGrpSpPr>
            <a:grpSpLocks/>
          </p:cNvGrpSpPr>
          <p:nvPr/>
        </p:nvGrpSpPr>
        <p:grpSpPr bwMode="auto">
          <a:xfrm>
            <a:off x="179388" y="3068638"/>
            <a:ext cx="8858250" cy="3562350"/>
            <a:chOff x="113" y="2115"/>
            <a:chExt cx="5580" cy="2154"/>
          </a:xfrm>
        </p:grpSpPr>
        <p:sp>
          <p:nvSpPr>
            <p:cNvPr id="51205" name="Text Box 4"/>
            <p:cNvSpPr txBox="1">
              <a:spLocks noChangeArrowheads="1"/>
            </p:cNvSpPr>
            <p:nvPr/>
          </p:nvSpPr>
          <p:spPr bwMode="auto">
            <a:xfrm>
              <a:off x="1836" y="2115"/>
              <a:ext cx="2314" cy="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写出</a:t>
              </a:r>
              <a:r>
                <a:rPr lang="en-US" altLang="zh-CN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的所有多值依赖</a:t>
              </a:r>
            </a:p>
          </p:txBody>
        </p:sp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3085" y="2523"/>
              <a:ext cx="2065" cy="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非函数依赖的多值依赖</a:t>
              </a:r>
            </a:p>
          </p:txBody>
        </p:sp>
        <p:sp>
          <p:nvSpPr>
            <p:cNvPr id="51207" name="Text Box 6"/>
            <p:cNvSpPr txBox="1">
              <a:spLocks noChangeArrowheads="1"/>
            </p:cNvSpPr>
            <p:nvPr/>
          </p:nvSpPr>
          <p:spPr bwMode="auto">
            <a:xfrm>
              <a:off x="1066" y="2523"/>
              <a:ext cx="998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函数依赖</a:t>
              </a:r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113" y="3465"/>
              <a:ext cx="1361" cy="74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要求其左部包含码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实际上是要求其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BCNF)</a:t>
              </a:r>
              <a:endPara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4468" y="2976"/>
              <a:ext cx="1225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平凡的多值依赖</a:t>
              </a:r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2835" y="2976"/>
              <a:ext cx="1474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非平凡的多值依赖</a:t>
              </a:r>
            </a:p>
          </p:txBody>
        </p:sp>
        <p:sp>
          <p:nvSpPr>
            <p:cNvPr id="51211" name="Text Box 10"/>
            <p:cNvSpPr txBox="1">
              <a:spLocks noChangeArrowheads="1"/>
            </p:cNvSpPr>
            <p:nvPr/>
          </p:nvSpPr>
          <p:spPr bwMode="auto">
            <a:xfrm>
              <a:off x="158" y="2976"/>
              <a:ext cx="1134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非平凡函数依赖</a:t>
              </a:r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1519" y="2976"/>
              <a:ext cx="998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平凡函数依赖</a:t>
              </a:r>
            </a:p>
          </p:txBody>
        </p:sp>
        <p:sp>
          <p:nvSpPr>
            <p:cNvPr id="51213" name="Line 12"/>
            <p:cNvSpPr>
              <a:spLocks noChangeShapeType="1"/>
            </p:cNvSpPr>
            <p:nvPr/>
          </p:nvSpPr>
          <p:spPr bwMode="auto">
            <a:xfrm flipH="1">
              <a:off x="1655" y="2296"/>
              <a:ext cx="122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4" name="Line 13"/>
            <p:cNvSpPr>
              <a:spLocks noChangeShapeType="1"/>
            </p:cNvSpPr>
            <p:nvPr/>
          </p:nvSpPr>
          <p:spPr bwMode="auto">
            <a:xfrm>
              <a:off x="2925" y="2296"/>
              <a:ext cx="108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5" name="Line 14"/>
            <p:cNvSpPr>
              <a:spLocks noChangeShapeType="1"/>
            </p:cNvSpPr>
            <p:nvPr/>
          </p:nvSpPr>
          <p:spPr bwMode="auto">
            <a:xfrm flipH="1">
              <a:off x="839" y="2704"/>
              <a:ext cx="68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6" name="Line 15"/>
            <p:cNvSpPr>
              <a:spLocks noChangeShapeType="1"/>
            </p:cNvSpPr>
            <p:nvPr/>
          </p:nvSpPr>
          <p:spPr bwMode="auto">
            <a:xfrm>
              <a:off x="1565" y="2704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7" name="Line 16"/>
            <p:cNvSpPr>
              <a:spLocks noChangeShapeType="1"/>
            </p:cNvSpPr>
            <p:nvPr/>
          </p:nvSpPr>
          <p:spPr bwMode="auto">
            <a:xfrm>
              <a:off x="839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 flipH="1">
              <a:off x="3424" y="270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4059" y="2704"/>
              <a:ext cx="108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1746" y="3430"/>
              <a:ext cx="771" cy="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不去管它</a:t>
              </a:r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>
              <a:off x="2109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4876" y="3475"/>
              <a:ext cx="771" cy="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不去管它</a:t>
              </a:r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3424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5239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2653" y="3431"/>
              <a:ext cx="2132" cy="8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要求其左部包含码，这不可能</a:t>
              </a:r>
              <a:endPara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因此，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4NF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不允许存在真正的非平凡多值依赖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1638"/>
            <a:ext cx="7793038" cy="65087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六、第四范式（4</a:t>
            </a:r>
            <a:r>
              <a:rPr lang="en-US" altLang="zh-CN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NF）</a:t>
            </a:r>
            <a:endParaRPr lang="zh-CN" altLang="en-US" sz="36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latin typeface="微软雅黑" pitchFamily="34" charset="-122"/>
                <a:ea typeface="微软雅黑" pitchFamily="34" charset="-122"/>
              </a:rPr>
              <a:t>、结论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Y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非平凡的多值依赖，且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含有码，则该多值依赖是函数依赖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在4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中，不存在非平凡的、非函数依赖的一般意义上的多值依赖</a:t>
            </a:r>
            <a:endParaRPr lang="en-US" altLang="zh-CN" sz="26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必是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BCNF</a:t>
            </a:r>
            <a:endParaRPr lang="zh-CN" altLang="en-US" sz="26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、例子：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R1（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课程，教员，参考书）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（2）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R2 (</a:t>
            </a:r>
            <a:r>
              <a:rPr lang="zh-CN" altLang="en-US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仓库号，责任人，设备号</a:t>
            </a:r>
            <a:r>
              <a:rPr lang="en-US" altLang="zh-CN" sz="26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   </a:t>
            </a:r>
            <a:endParaRPr lang="zh-CN" altLang="en-US" sz="26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34375" cy="86042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范式之间的关系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209800" y="1371600"/>
            <a:ext cx="1905000" cy="6858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hlink"/>
                </a:solidFill>
                <a:latin typeface="宋体" charset="-122"/>
              </a:rPr>
              <a:t>1</a:t>
            </a:r>
            <a:r>
              <a:rPr lang="en-US" altLang="zh-CN" sz="2200" b="1">
                <a:solidFill>
                  <a:schemeClr val="hlink"/>
                </a:solidFill>
                <a:latin typeface="宋体" charset="-122"/>
              </a:rPr>
              <a:t>NF</a:t>
            </a:r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2209800" y="1768475"/>
            <a:ext cx="6477000" cy="1431925"/>
            <a:chOff x="1392" y="1114"/>
            <a:chExt cx="4080" cy="902"/>
          </a:xfrm>
        </p:grpSpPr>
        <p:sp>
          <p:nvSpPr>
            <p:cNvPr id="53274" name="Rectangle 5"/>
            <p:cNvSpPr>
              <a:spLocks noChangeArrowheads="1"/>
            </p:cNvSpPr>
            <p:nvPr/>
          </p:nvSpPr>
          <p:spPr bwMode="auto">
            <a:xfrm>
              <a:off x="1392" y="1584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2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NF</a:t>
              </a:r>
            </a:p>
          </p:txBody>
        </p:sp>
        <p:sp>
          <p:nvSpPr>
            <p:cNvPr id="53275" name="AutoShape 6"/>
            <p:cNvSpPr>
              <a:spLocks noChangeArrowheads="1"/>
            </p:cNvSpPr>
            <p:nvPr/>
          </p:nvSpPr>
          <p:spPr bwMode="auto">
            <a:xfrm>
              <a:off x="1872" y="1264"/>
              <a:ext cx="288" cy="288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  <p:sp>
          <p:nvSpPr>
            <p:cNvPr id="53276" name="Rectangle 7"/>
            <p:cNvSpPr>
              <a:spLocks noChangeArrowheads="1"/>
            </p:cNvSpPr>
            <p:nvPr/>
          </p:nvSpPr>
          <p:spPr bwMode="auto">
            <a:xfrm>
              <a:off x="3312" y="1114"/>
              <a:ext cx="2160" cy="48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消除非主属性对码的部分函数依赖</a:t>
              </a:r>
            </a:p>
          </p:txBody>
        </p:sp>
        <p:sp>
          <p:nvSpPr>
            <p:cNvPr id="53277" name="AutoShape 8"/>
            <p:cNvSpPr>
              <a:spLocks noChangeArrowheads="1"/>
            </p:cNvSpPr>
            <p:nvPr/>
          </p:nvSpPr>
          <p:spPr bwMode="auto">
            <a:xfrm>
              <a:off x="2160" y="1312"/>
              <a:ext cx="1104" cy="144"/>
            </a:xfrm>
            <a:prstGeom prst="leftArrow">
              <a:avLst>
                <a:gd name="adj1" fmla="val 50000"/>
                <a:gd name="adj2" fmla="val 191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</p:grpSp>
      <p:grpSp>
        <p:nvGrpSpPr>
          <p:cNvPr id="201737" name="Group 9"/>
          <p:cNvGrpSpPr>
            <a:grpSpLocks/>
          </p:cNvGrpSpPr>
          <p:nvPr/>
        </p:nvGrpSpPr>
        <p:grpSpPr bwMode="auto">
          <a:xfrm>
            <a:off x="2209800" y="5384800"/>
            <a:ext cx="6477000" cy="1244600"/>
            <a:chOff x="1392" y="3392"/>
            <a:chExt cx="4080" cy="784"/>
          </a:xfrm>
        </p:grpSpPr>
        <p:sp>
          <p:nvSpPr>
            <p:cNvPr id="53270" name="Rectangle 10"/>
            <p:cNvSpPr>
              <a:spLocks noChangeArrowheads="1"/>
            </p:cNvSpPr>
            <p:nvPr/>
          </p:nvSpPr>
          <p:spPr bwMode="auto">
            <a:xfrm>
              <a:off x="1392" y="3744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4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NF</a:t>
              </a:r>
            </a:p>
          </p:txBody>
        </p:sp>
        <p:sp>
          <p:nvSpPr>
            <p:cNvPr id="53271" name="AutoShape 11"/>
            <p:cNvSpPr>
              <a:spLocks noChangeArrowheads="1"/>
            </p:cNvSpPr>
            <p:nvPr/>
          </p:nvSpPr>
          <p:spPr bwMode="auto">
            <a:xfrm>
              <a:off x="1872" y="3424"/>
              <a:ext cx="288" cy="288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  <p:sp>
          <p:nvSpPr>
            <p:cNvPr id="53272" name="Rectangle 12"/>
            <p:cNvSpPr>
              <a:spLocks noChangeArrowheads="1"/>
            </p:cNvSpPr>
            <p:nvPr/>
          </p:nvSpPr>
          <p:spPr bwMode="auto">
            <a:xfrm>
              <a:off x="3312" y="3392"/>
              <a:ext cx="2160" cy="48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消除非平凡且非函数依赖的多值依赖</a:t>
              </a:r>
            </a:p>
          </p:txBody>
        </p:sp>
        <p:sp>
          <p:nvSpPr>
            <p:cNvPr id="53273" name="AutoShape 13"/>
            <p:cNvSpPr>
              <a:spLocks noChangeArrowheads="1"/>
            </p:cNvSpPr>
            <p:nvPr/>
          </p:nvSpPr>
          <p:spPr bwMode="auto">
            <a:xfrm>
              <a:off x="2160" y="3520"/>
              <a:ext cx="1104" cy="144"/>
            </a:xfrm>
            <a:prstGeom prst="leftArrow">
              <a:avLst>
                <a:gd name="adj1" fmla="val 50000"/>
                <a:gd name="adj2" fmla="val 191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</p:grpSp>
      <p:grpSp>
        <p:nvGrpSpPr>
          <p:cNvPr id="201742" name="Group 14"/>
          <p:cNvGrpSpPr>
            <a:grpSpLocks/>
          </p:cNvGrpSpPr>
          <p:nvPr/>
        </p:nvGrpSpPr>
        <p:grpSpPr bwMode="auto">
          <a:xfrm>
            <a:off x="2209800" y="4165600"/>
            <a:ext cx="6477000" cy="1320800"/>
            <a:chOff x="1392" y="2624"/>
            <a:chExt cx="4080" cy="832"/>
          </a:xfrm>
        </p:grpSpPr>
        <p:sp>
          <p:nvSpPr>
            <p:cNvPr id="53266" name="Rectangle 15"/>
            <p:cNvSpPr>
              <a:spLocks noChangeArrowheads="1"/>
            </p:cNvSpPr>
            <p:nvPr/>
          </p:nvSpPr>
          <p:spPr bwMode="auto">
            <a:xfrm>
              <a:off x="3312" y="2624"/>
              <a:ext cx="2160" cy="48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消除主属性对码的部分和传递函数依赖</a:t>
              </a:r>
            </a:p>
          </p:txBody>
        </p:sp>
        <p:sp>
          <p:nvSpPr>
            <p:cNvPr id="53267" name="AutoShape 16"/>
            <p:cNvSpPr>
              <a:spLocks noChangeArrowheads="1"/>
            </p:cNvSpPr>
            <p:nvPr/>
          </p:nvSpPr>
          <p:spPr bwMode="auto">
            <a:xfrm>
              <a:off x="2160" y="2770"/>
              <a:ext cx="1104" cy="144"/>
            </a:xfrm>
            <a:prstGeom prst="leftArrow">
              <a:avLst>
                <a:gd name="adj1" fmla="val 50000"/>
                <a:gd name="adj2" fmla="val 191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  <p:sp>
          <p:nvSpPr>
            <p:cNvPr id="53268" name="Rectangle 17"/>
            <p:cNvSpPr>
              <a:spLocks noChangeArrowheads="1"/>
            </p:cNvSpPr>
            <p:nvPr/>
          </p:nvSpPr>
          <p:spPr bwMode="auto">
            <a:xfrm>
              <a:off x="1392" y="3024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BCNF</a:t>
              </a:r>
            </a:p>
          </p:txBody>
        </p:sp>
        <p:sp>
          <p:nvSpPr>
            <p:cNvPr id="53269" name="AutoShape 18"/>
            <p:cNvSpPr>
              <a:spLocks noChangeArrowheads="1"/>
            </p:cNvSpPr>
            <p:nvPr/>
          </p:nvSpPr>
          <p:spPr bwMode="auto">
            <a:xfrm>
              <a:off x="1872" y="2704"/>
              <a:ext cx="288" cy="288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</p:grpSp>
      <p:grpSp>
        <p:nvGrpSpPr>
          <p:cNvPr id="201747" name="Group 19"/>
          <p:cNvGrpSpPr>
            <a:grpSpLocks/>
          </p:cNvGrpSpPr>
          <p:nvPr/>
        </p:nvGrpSpPr>
        <p:grpSpPr bwMode="auto">
          <a:xfrm>
            <a:off x="2209800" y="2946400"/>
            <a:ext cx="6477000" cy="1397000"/>
            <a:chOff x="1392" y="1856"/>
            <a:chExt cx="4080" cy="880"/>
          </a:xfrm>
        </p:grpSpPr>
        <p:sp>
          <p:nvSpPr>
            <p:cNvPr id="53262" name="Rectangle 20"/>
            <p:cNvSpPr>
              <a:spLocks noChangeArrowheads="1"/>
            </p:cNvSpPr>
            <p:nvPr/>
          </p:nvSpPr>
          <p:spPr bwMode="auto">
            <a:xfrm>
              <a:off x="1392" y="2304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3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NF</a:t>
              </a:r>
            </a:p>
          </p:txBody>
        </p:sp>
        <p:sp>
          <p:nvSpPr>
            <p:cNvPr id="53263" name="Rectangle 21"/>
            <p:cNvSpPr>
              <a:spLocks noChangeArrowheads="1"/>
            </p:cNvSpPr>
            <p:nvPr/>
          </p:nvSpPr>
          <p:spPr bwMode="auto">
            <a:xfrm>
              <a:off x="3312" y="1856"/>
              <a:ext cx="2160" cy="48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消除非主属性对码的传递函数依赖</a:t>
              </a:r>
            </a:p>
          </p:txBody>
        </p:sp>
        <p:sp>
          <p:nvSpPr>
            <p:cNvPr id="53264" name="AutoShape 22"/>
            <p:cNvSpPr>
              <a:spLocks noChangeArrowheads="1"/>
            </p:cNvSpPr>
            <p:nvPr/>
          </p:nvSpPr>
          <p:spPr bwMode="auto">
            <a:xfrm>
              <a:off x="2160" y="2071"/>
              <a:ext cx="1104" cy="144"/>
            </a:xfrm>
            <a:prstGeom prst="leftArrow">
              <a:avLst>
                <a:gd name="adj1" fmla="val 50000"/>
                <a:gd name="adj2" fmla="val 191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  <p:sp>
          <p:nvSpPr>
            <p:cNvPr id="53265" name="AutoShape 23"/>
            <p:cNvSpPr>
              <a:spLocks noChangeArrowheads="1"/>
            </p:cNvSpPr>
            <p:nvPr/>
          </p:nvSpPr>
          <p:spPr bwMode="auto">
            <a:xfrm>
              <a:off x="1872" y="1984"/>
              <a:ext cx="288" cy="288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</p:grpSp>
      <p:grpSp>
        <p:nvGrpSpPr>
          <p:cNvPr id="201752" name="Group 24"/>
          <p:cNvGrpSpPr>
            <a:grpSpLocks/>
          </p:cNvGrpSpPr>
          <p:nvPr/>
        </p:nvGrpSpPr>
        <p:grpSpPr bwMode="auto">
          <a:xfrm>
            <a:off x="228600" y="4510088"/>
            <a:ext cx="1828800" cy="1814512"/>
            <a:chOff x="144" y="2841"/>
            <a:chExt cx="1152" cy="1143"/>
          </a:xfrm>
        </p:grpSpPr>
        <p:sp>
          <p:nvSpPr>
            <p:cNvPr id="53260" name="AutoShape 25"/>
            <p:cNvSpPr>
              <a:spLocks noChangeArrowheads="1"/>
            </p:cNvSpPr>
            <p:nvPr/>
          </p:nvSpPr>
          <p:spPr bwMode="auto">
            <a:xfrm rot="-5400000">
              <a:off x="864" y="3552"/>
              <a:ext cx="768" cy="96"/>
            </a:xfrm>
            <a:prstGeom prst="leftArrow">
              <a:avLst>
                <a:gd name="adj1" fmla="val 50000"/>
                <a:gd name="adj2" fmla="val 200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  <p:sp>
          <p:nvSpPr>
            <p:cNvPr id="53261" name="Rectangle 26"/>
            <p:cNvSpPr>
              <a:spLocks noChangeArrowheads="1"/>
            </p:cNvSpPr>
            <p:nvPr/>
          </p:nvSpPr>
          <p:spPr bwMode="auto">
            <a:xfrm>
              <a:off x="144" y="2841"/>
              <a:ext cx="816" cy="91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消除非平凡且非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FD</a:t>
              </a: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的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MVD</a:t>
              </a:r>
            </a:p>
          </p:txBody>
        </p:sp>
      </p:grpSp>
      <p:grpSp>
        <p:nvGrpSpPr>
          <p:cNvPr id="201755" name="Group 27"/>
          <p:cNvGrpSpPr>
            <a:grpSpLocks/>
          </p:cNvGrpSpPr>
          <p:nvPr/>
        </p:nvGrpSpPr>
        <p:grpSpPr bwMode="auto">
          <a:xfrm>
            <a:off x="228600" y="1447800"/>
            <a:ext cx="1828800" cy="3505200"/>
            <a:chOff x="144" y="912"/>
            <a:chExt cx="1152" cy="2208"/>
          </a:xfrm>
        </p:grpSpPr>
        <p:sp>
          <p:nvSpPr>
            <p:cNvPr id="53258" name="Rectangle 28"/>
            <p:cNvSpPr>
              <a:spLocks noChangeArrowheads="1"/>
            </p:cNvSpPr>
            <p:nvPr/>
          </p:nvSpPr>
          <p:spPr bwMode="auto">
            <a:xfrm>
              <a:off x="144" y="1140"/>
              <a:ext cx="816" cy="1124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hlink"/>
                  </a:solidFill>
                  <a:latin typeface="宋体" charset="-122"/>
                </a:rPr>
                <a:t>消除决定因素非码的非平凡的</a:t>
              </a:r>
              <a:r>
                <a:rPr lang="en-US" altLang="zh-CN" sz="2200" b="1">
                  <a:solidFill>
                    <a:schemeClr val="hlink"/>
                  </a:solidFill>
                  <a:latin typeface="宋体" charset="-122"/>
                </a:rPr>
                <a:t>FD</a:t>
              </a:r>
            </a:p>
          </p:txBody>
        </p:sp>
        <p:sp>
          <p:nvSpPr>
            <p:cNvPr id="53259" name="AutoShape 29"/>
            <p:cNvSpPr>
              <a:spLocks noChangeArrowheads="1"/>
            </p:cNvSpPr>
            <p:nvPr/>
          </p:nvSpPr>
          <p:spPr bwMode="auto">
            <a:xfrm rot="-5400000">
              <a:off x="144" y="1968"/>
              <a:ext cx="2208" cy="96"/>
            </a:xfrm>
            <a:prstGeom prst="leftArrow">
              <a:avLst>
                <a:gd name="adj1" fmla="val 50000"/>
                <a:gd name="adj2" fmla="val 575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42350" cy="59769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1. 规范化的目的 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有些关系模式存在“插入异常, 更新异常, 删除异常, 数据冗余大”的问题 --- “不好”的模式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寻求解决这些问题的方法 --- 规范化的目的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2. 规范化的基本思想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概念的单一化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逐步消除数据依赖中不合适的部分, 使关系模式达到某种程度的分离, 即“一事一地”的模式设计原则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3. 各种范式及规范化的过程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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2NF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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3NF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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BCNF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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4NF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93038" cy="792163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数据依赖的公理系统与模式分解</a:t>
            </a:r>
            <a:endParaRPr lang="en-US" altLang="zh-CN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650288" cy="53609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一、数据依赖的公理系统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逻辑蕴涵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X-&gt;Y：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已知关系模式 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R&lt;U, F&gt;，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的任意一个关系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r，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 -&gt; Y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都成立，则称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逻辑蕴涵 </a:t>
            </a:r>
            <a:r>
              <a:rPr lang="en-US" altLang="zh-CN" sz="24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 -&gt; Y。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2. Armstrong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公理系统：关系模式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满足以下推理规则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自反律：若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X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U，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X-&gt;Y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所蕴涵；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平凡的函数依赖永远成立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           例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（姓名，性别）-&gt; 性别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A2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增广律：若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-&gt; 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所蕴涵，且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XZ -&gt; YZ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所蕴涵。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       例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：若 学号 -&gt; 姓名，则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学号，专业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）-&gt; （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姓名，专业）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A3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传递律：若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X-&gt;Y，Y-&gt;Z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所蕴涵，则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X-&gt;Z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所蕴涵。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         例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：若学号-&gt;专业，专业-&gt;专业负责人，则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专业负责人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93038" cy="7239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一、数据依赖的公理系统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4673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3. 推论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合并规则：若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X-&gt;Y，X-&gt;Z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X-&gt;YZ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伪传递规则：若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X-&gt;Y，WY-&gt;Z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XW-&gt;Z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例：教工号 -&gt; 系， (系，年份) -&gt; 系主任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教工号，年份) -&gt; 系主任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分解规则：若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-&gt; Y，Z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Y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-&gt; Z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X-&gt;A</a:t>
            </a:r>
            <a:r>
              <a:rPr lang="en-US" altLang="zh-CN" sz="2000" b="1" baseline="-25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baseline="-25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000" b="1" baseline="-25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成立的充要条件是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X-&gt;A</a:t>
            </a:r>
            <a:r>
              <a:rPr lang="en-US" altLang="zh-CN" sz="2000" b="1" baseline="-25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成立（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i=1, 2, …, k）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4. F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的闭包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F＋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：在关系模式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中，为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所逻辑蕴涵的函数依赖的全体称为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的闭包，记做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000" b="1" baseline="30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。</a:t>
            </a:r>
            <a:endParaRPr lang="zh-CN" altLang="en-US" sz="2000" b="1" baseline="3000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5.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等价：若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0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＝G </a:t>
            </a:r>
            <a:r>
              <a:rPr lang="en-US" altLang="zh-CN" sz="20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，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则称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和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G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等价（彼此覆盖）。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BE081-705F-4329-BAB0-50C1D1C0E07D}"/>
              </a:ext>
            </a:extLst>
          </p:cNvPr>
          <p:cNvSpPr txBox="1"/>
          <p:nvPr/>
        </p:nvSpPr>
        <p:spPr>
          <a:xfrm>
            <a:off x="6084168" y="64119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了解性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795713"/>
            <a:ext cx="8631237" cy="26574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例：设：属性集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 ={A，B，C}，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函数依赖集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 ={A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B，B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{A，B，C}；  B</a:t>
            </a:r>
            <a:r>
              <a:rPr lang="en-US" altLang="zh-CN" sz="24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{B，C}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C</a:t>
            </a:r>
            <a:r>
              <a:rPr lang="en-US" altLang="zh-CN" sz="24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{C}</a:t>
            </a:r>
            <a:endParaRPr lang="zh-CN" altLang="en-US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900113" y="1871663"/>
          <a:ext cx="503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r:id="rId3" imgW="241300" imgH="228600" progId="Equation.3">
                  <p:embed/>
                </p:oleObj>
              </mc:Choice>
              <mc:Fallback>
                <p:oleObj r:id="rId3" imgW="241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71663"/>
                        <a:ext cx="5032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1114425" y="2427288"/>
          <a:ext cx="5048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r:id="rId5" imgW="241300" imgH="228600" progId="Equation.3">
                  <p:embed/>
                </p:oleObj>
              </mc:Choice>
              <mc:Fallback>
                <p:oleObj r:id="rId5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427288"/>
                        <a:ext cx="5048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04800" y="1347788"/>
            <a:ext cx="8458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58825" indent="-30162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设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为属性集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上的一组函数依赖，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U，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={ A | X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能由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Armstrong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公理导出 }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称        为属性集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关于函数依赖集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的闭包。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是由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所能函数决定的全体属性的集合。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81000" y="404813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SzPct val="47000"/>
              <a:buFont typeface="Wingdings" pitchFamily="2" charset="2"/>
              <a:buNone/>
            </a:pPr>
            <a:r>
              <a:rPr lang="en-US" altLang="zh-CN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属性集的闭包</a:t>
            </a:r>
            <a:endParaRPr lang="en-US" altLang="zh-CN" b="1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51" name="Object 9"/>
          <p:cNvGraphicFramePr>
            <a:graphicFrameLocks noChangeAspect="1"/>
          </p:cNvGraphicFramePr>
          <p:nvPr/>
        </p:nvGraphicFramePr>
        <p:xfrm>
          <a:off x="649288" y="2927350"/>
          <a:ext cx="538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Microsoft 公式 3.0" r:id="rId6" imgW="241300" imgH="228600" progId="Equation.3">
                  <p:embed/>
                </p:oleObj>
              </mc:Choice>
              <mc:Fallback>
                <p:oleObj name="Microsoft 公式 3.0" r:id="rId6" imgW="24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927350"/>
                        <a:ext cx="538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  <p:bldP spid="203782" grpId="0" build="p" bldLvl="2" autoUpdateAnimBg="0"/>
      <p:bldP spid="20378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360363"/>
            <a:ext cx="7793037" cy="506412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二、模式分解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8063"/>
            <a:ext cx="8726488" cy="60213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1.模式分解的定义：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关系模式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的一个分解是指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ρ＝{R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&gt;，R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&gt;，…，R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&gt;}，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其中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U= ∪ U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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 U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，1≤i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j≤n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上的投影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eaLnBrk="1" hangingPunct="1">
              <a:lnSpc>
                <a:spcPct val="150000"/>
              </a:lnSpc>
              <a:buClr>
                <a:schemeClr val="bg2"/>
              </a:buClr>
              <a:buSzPct val="80000"/>
            </a:pP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b="1" baseline="-25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2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上的投影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：函数依赖集 {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-&gt; Y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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X-&gt;Y 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∈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2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∧ XY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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的一个覆盖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叫做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上的投影。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等价分解的定义：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（基本要求：不丢失信息）</a:t>
            </a:r>
            <a:endParaRPr lang="zh-CN" altLang="en-US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分解具有“无损连接性” ：保证不丢失信息，可保证达到4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分解要“保持函数依赖”：解决操作异常问题，可保证达到3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分解既要“保持函数依赖”，又要具有“无损连接性”：解决操作异常问题，并保证不丢失信息，可保证达到3</a:t>
            </a:r>
            <a:r>
              <a:rPr lang="en-US" altLang="zh-CN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9C4D41-18FF-409C-9792-EA394564B875}"/>
              </a:ext>
            </a:extLst>
          </p:cNvPr>
          <p:cNvSpPr txBox="1"/>
          <p:nvPr/>
        </p:nvSpPr>
        <p:spPr>
          <a:xfrm>
            <a:off x="5400266" y="319816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这个定义没懂，再看看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5036"/>
            <a:ext cx="8712968" cy="6477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一、函数依赖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833" y="1268760"/>
            <a:ext cx="8713663" cy="4824536"/>
          </a:xfrm>
          <a:ln>
            <a:solidFill>
              <a:srgbClr val="003399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4. 相互决定</a:t>
            </a:r>
            <a:endParaRPr lang="en-US" altLang="zh-CN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，且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YX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则称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和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相互决定，记作：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Y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思考：学号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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姓名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?  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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身份证号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?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	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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学生卡号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?</a:t>
            </a:r>
            <a:endParaRPr lang="zh-CN" altLang="en-US" sz="2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 传递依赖</a:t>
            </a:r>
            <a:endParaRPr lang="en-US" altLang="zh-CN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Y（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非平凡），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YZ，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但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Y—&gt;X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则称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Z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</a:t>
            </a:r>
            <a:r>
              <a:rPr lang="en-US" altLang="zh-CN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z="2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传递依赖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例1：学号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系号，	    系号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系主任姓名；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系主任姓名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例2：学号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身份证号，	    身份证号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性别；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性别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例3：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课号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学号， 学号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性别；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学号，课号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 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性别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4868217" y="3933056"/>
            <a:ext cx="135831" cy="293439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3955B9-4D24-49C1-8F39-083BF39DCA66}"/>
              </a:ext>
            </a:extLst>
          </p:cNvPr>
          <p:cNvSpPr txBox="1"/>
          <p:nvPr/>
        </p:nvSpPr>
        <p:spPr>
          <a:xfrm>
            <a:off x="7127776" y="563163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部分依赖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5738"/>
            <a:ext cx="7793038" cy="579437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二、模式分解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054100"/>
            <a:ext cx="8667750" cy="5688013"/>
          </a:xfrm>
        </p:spPr>
        <p:txBody>
          <a:bodyPr lIns="0" rIns="0"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无损分解的严格定义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记号</a:t>
            </a:r>
            <a:r>
              <a:rPr lang="en-US" altLang="zh-CN" sz="2000" b="1" dirty="0" err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b="1" baseline="-25000" dirty="0" err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en-US" altLang="zh-CN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(r):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ρ＝{R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&gt;，R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&gt;，…，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="1" baseline="-25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000" b="1" baseline="-25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&gt;}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是关系模式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的一个分解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，r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 , F&gt;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的一个关系。定义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即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b="1" i="1" baseline="-25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中各个关系模式上投影的连接。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（2）</a:t>
            </a:r>
            <a:r>
              <a:rPr lang="zh-CN" altLang="en-US" sz="2000" b="1" dirty="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无损分解定义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indent="0"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ρ＝{R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 F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&gt;, R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&gt;, …, R</a:t>
            </a:r>
            <a:r>
              <a:rPr lang="en-US" altLang="zh-CN" sz="2000" b="1" baseline="-25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="1" baseline="-25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000" b="1" baseline="-25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&gt;} 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是关系模式 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的一个分解，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若对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的任何一个关系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，均有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 =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，则称分解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具有无损连接性，简称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为无损分解。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（3）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和定理</a:t>
            </a:r>
            <a:r>
              <a:rPr lang="en-US" altLang="zh-CN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是无损分解的判定算法及定理。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703263" y="2228850"/>
          <a:ext cx="4013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公式" r:id="rId3" imgW="1320227" imgH="380835" progId="Equation.3">
                  <p:embed/>
                </p:oleObj>
              </mc:Choice>
              <mc:Fallback>
                <p:oleObj name="公式" r:id="rId3" imgW="1320227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228850"/>
                        <a:ext cx="4013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626AF8F-25D0-4001-9F84-40D91D618B37}"/>
              </a:ext>
            </a:extLst>
          </p:cNvPr>
          <p:cNvSpPr txBox="1"/>
          <p:nvPr/>
        </p:nvSpPr>
        <p:spPr>
          <a:xfrm>
            <a:off x="3995936" y="3789040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分解之后的属性经过自然连接后跟原来是一样的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93037" cy="6477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二、模式分解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32825" cy="564832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保持函数依赖分解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ρ＝{R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&gt;，R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&gt;，…，R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&lt;U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F</a:t>
            </a:r>
            <a:r>
              <a:rPr lang="en-US" altLang="zh-CN" sz="20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&gt;}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是关系模式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的一个分解，若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称分解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ρ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保持函数依赖。</a:t>
            </a:r>
          </a:p>
          <a:p>
            <a:pPr marL="0" indent="0" eaLnBrk="1" hangingPunct="1">
              <a:lnSpc>
                <a:spcPct val="14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引理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是判定两个函数依赖集等价的算法，也是判定某种分解是否保持函数依赖的算法。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分解算法：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保持函数依赖的3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分解算法。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保持函数依赖和无损连接性的3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分解算法。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保持无损连接性的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BCNF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分解算法。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保持无损连接性的4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分解算法。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284413" y="2168525"/>
          <a:ext cx="23447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公式" r:id="rId3" imgW="1040948" imgH="444307" progId="Equation.3">
                  <p:embed/>
                </p:oleObj>
              </mc:Choice>
              <mc:Fallback>
                <p:oleObj name="公式" r:id="rId3" imgW="1040948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168525"/>
                        <a:ext cx="2344737" cy="866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28613"/>
            <a:ext cx="7793038" cy="579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三、模式分解例子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62938" cy="53959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已知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R&lt;U, F&gt;，U = { SNO, SDEPT, SLOC }，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                    F = { SNO -&gt; SDEPT, SDEPT -&gt; SLOC}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ρ=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R1&lt;sno,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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&gt;，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R2&lt;sdept,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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&gt;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，R3&lt;sloc,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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&gt;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ρ=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R1&lt;{SNO, SDEPT}, {SNO -&gt; SDEPT}&gt;，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 R2&lt;{SNO, SLOC}, {SNO -&gt; SLOC}&gt;}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ρ=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R1&lt;{SNO, SLOC}, {SNO -&gt; SLOC}&gt;,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 R2&lt;{SDEPT, SLOC}, {SDEPT -&gt; SLOC}&gt;}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ρ=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R1&lt;{SNO, SDEPT}, {SNO -&gt; SDEPT}&gt;,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 R2&lt;{SDEPT, SLOC}, {SDEPT -&gt; SLOC}&gt;}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793037" cy="792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无损连接：分解投影后，能否通过自然连接还原？</a:t>
            </a:r>
            <a:b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保持函数依赖：原来依赖关系依然存在？</a:t>
            </a:r>
          </a:p>
        </p:txBody>
      </p:sp>
      <p:graphicFrame>
        <p:nvGraphicFramePr>
          <p:cNvPr id="173059" name="Group 3"/>
          <p:cNvGraphicFramePr>
            <a:graphicFrameLocks noGrp="1"/>
          </p:cNvGraphicFramePr>
          <p:nvPr>
            <p:ph type="body" idx="1"/>
          </p:nvPr>
        </p:nvGraphicFramePr>
        <p:xfrm>
          <a:off x="250825" y="1597025"/>
          <a:ext cx="3200400" cy="1981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085" name="Group 29"/>
          <p:cNvGraphicFramePr>
            <a:graphicFrameLocks noGrp="1"/>
          </p:cNvGraphicFramePr>
          <p:nvPr/>
        </p:nvGraphicFramePr>
        <p:xfrm>
          <a:off x="4852988" y="1412875"/>
          <a:ext cx="990600" cy="20399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099" name="Group 43"/>
          <p:cNvGraphicFramePr>
            <a:graphicFrameLocks noGrp="1"/>
          </p:cNvGraphicFramePr>
          <p:nvPr/>
        </p:nvGraphicFramePr>
        <p:xfrm>
          <a:off x="6224588" y="1412875"/>
          <a:ext cx="990600" cy="162877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191" name="Group 135"/>
          <p:cNvGraphicFramePr>
            <a:graphicFrameLocks noGrp="1"/>
          </p:cNvGraphicFramePr>
          <p:nvPr/>
        </p:nvGraphicFramePr>
        <p:xfrm>
          <a:off x="7596188" y="1417638"/>
          <a:ext cx="647700" cy="149383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3121" name="Group 65"/>
          <p:cNvGraphicFramePr>
            <a:graphicFrameLocks noGrp="1"/>
          </p:cNvGraphicFramePr>
          <p:nvPr>
            <p:ph type="tbl" idx="1"/>
          </p:nvPr>
        </p:nvGraphicFramePr>
        <p:xfrm>
          <a:off x="395288" y="4318000"/>
          <a:ext cx="2895600" cy="203517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192" name="Group 136"/>
          <p:cNvGraphicFramePr>
            <a:graphicFrameLocks noGrp="1"/>
          </p:cNvGraphicFramePr>
          <p:nvPr/>
        </p:nvGraphicFramePr>
        <p:xfrm>
          <a:off x="4746625" y="4318000"/>
          <a:ext cx="1912938" cy="2206625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167" name="Group 111"/>
          <p:cNvGraphicFramePr>
            <a:graphicFrameLocks noGrp="1"/>
          </p:cNvGraphicFramePr>
          <p:nvPr/>
        </p:nvGraphicFramePr>
        <p:xfrm>
          <a:off x="6956425" y="4292600"/>
          <a:ext cx="1625600" cy="2206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95" name="AutoShape 131"/>
          <p:cNvSpPr>
            <a:spLocks noChangeArrowheads="1"/>
          </p:cNvSpPr>
          <p:nvPr/>
        </p:nvSpPr>
        <p:spPr bwMode="auto">
          <a:xfrm>
            <a:off x="3563938" y="4735513"/>
            <a:ext cx="1106487" cy="917575"/>
          </a:xfrm>
          <a:prstGeom prst="rightArrow">
            <a:avLst>
              <a:gd name="adj1" fmla="val 50000"/>
              <a:gd name="adj2" fmla="val 725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596" name="AutoShape 132"/>
          <p:cNvSpPr>
            <a:spLocks noChangeArrowheads="1"/>
          </p:cNvSpPr>
          <p:nvPr/>
        </p:nvSpPr>
        <p:spPr bwMode="auto">
          <a:xfrm>
            <a:off x="3635375" y="2058988"/>
            <a:ext cx="1106488" cy="917575"/>
          </a:xfrm>
          <a:prstGeom prst="rightArrow">
            <a:avLst>
              <a:gd name="adj1" fmla="val 50000"/>
              <a:gd name="adj2" fmla="val 725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4787900" y="3716338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sdept -&gt; sloc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98EFF7-E599-454B-B7A4-26A424C638D1}"/>
              </a:ext>
            </a:extLst>
          </p:cNvPr>
          <p:cNvSpPr txBox="1"/>
          <p:nvPr/>
        </p:nvSpPr>
        <p:spPr>
          <a:xfrm>
            <a:off x="6577498" y="4149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好理解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B21945-7E82-49CA-A42E-AE52A740D33B}"/>
              </a:ext>
            </a:extLst>
          </p:cNvPr>
          <p:cNvSpPr/>
          <p:nvPr/>
        </p:nvSpPr>
        <p:spPr bwMode="auto">
          <a:xfrm>
            <a:off x="6444208" y="608012"/>
            <a:ext cx="3109913" cy="1192215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D4F8EE5-CCC9-46A9-ABD0-273AB52A2B16}"/>
              </a:ext>
            </a:extLst>
          </p:cNvPr>
          <p:cNvSpPr/>
          <p:nvPr/>
        </p:nvSpPr>
        <p:spPr bwMode="auto">
          <a:xfrm>
            <a:off x="5857633" y="405745"/>
            <a:ext cx="733910" cy="461665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F50274-D07F-4751-89C0-30261842E5ED}"/>
              </a:ext>
            </a:extLst>
          </p:cNvPr>
          <p:cNvSpPr txBox="1"/>
          <p:nvPr/>
        </p:nvSpPr>
        <p:spPr>
          <a:xfrm>
            <a:off x="7308304" y="304164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两个都没有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010B4B-2190-4E32-AB29-1D3D2DF81257}"/>
              </a:ext>
            </a:extLst>
          </p:cNvPr>
          <p:cNvSpPr txBox="1"/>
          <p:nvPr/>
        </p:nvSpPr>
        <p:spPr>
          <a:xfrm>
            <a:off x="7245351" y="6524625"/>
            <a:ext cx="265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没有函数依赖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4225925"/>
          <a:ext cx="2895600" cy="202406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217" name="Group 137"/>
          <p:cNvGraphicFramePr>
            <a:graphicFrameLocks noGrp="1"/>
          </p:cNvGraphicFramePr>
          <p:nvPr/>
        </p:nvGraphicFramePr>
        <p:xfrm>
          <a:off x="5003800" y="4462463"/>
          <a:ext cx="1982788" cy="22066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29" name="Group 49"/>
          <p:cNvGraphicFramePr>
            <a:graphicFrameLocks noGrp="1"/>
          </p:cNvGraphicFramePr>
          <p:nvPr/>
        </p:nvGraphicFramePr>
        <p:xfrm>
          <a:off x="7162800" y="4538663"/>
          <a:ext cx="1778000" cy="1592262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53" name="AutoShape 66"/>
          <p:cNvSpPr>
            <a:spLocks noChangeArrowheads="1"/>
          </p:cNvSpPr>
          <p:nvPr/>
        </p:nvSpPr>
        <p:spPr bwMode="auto">
          <a:xfrm>
            <a:off x="3419475" y="4643438"/>
            <a:ext cx="366713" cy="917575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4147" name="Group 67"/>
          <p:cNvGraphicFramePr>
            <a:graphicFrameLocks noGrp="1"/>
          </p:cNvGraphicFramePr>
          <p:nvPr/>
        </p:nvGraphicFramePr>
        <p:xfrm>
          <a:off x="250825" y="1519238"/>
          <a:ext cx="2895600" cy="2024064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73" name="Group 93"/>
          <p:cNvGraphicFramePr>
            <a:graphicFrameLocks noGrp="1"/>
          </p:cNvGraphicFramePr>
          <p:nvPr/>
        </p:nvGraphicFramePr>
        <p:xfrm>
          <a:off x="5127625" y="1366838"/>
          <a:ext cx="1625600" cy="2206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93" name="Group 113"/>
          <p:cNvGraphicFramePr>
            <a:graphicFrameLocks noGrp="1"/>
          </p:cNvGraphicFramePr>
          <p:nvPr/>
        </p:nvGraphicFramePr>
        <p:xfrm>
          <a:off x="7108825" y="1443038"/>
          <a:ext cx="1778000" cy="1592262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sloc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617" name="AutoShape 130"/>
          <p:cNvSpPr>
            <a:spLocks noChangeArrowheads="1"/>
          </p:cNvSpPr>
          <p:nvPr/>
        </p:nvSpPr>
        <p:spPr bwMode="auto">
          <a:xfrm>
            <a:off x="3375025" y="1860550"/>
            <a:ext cx="366713" cy="917575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618" name="Rectangle 133"/>
          <p:cNvSpPr>
            <a:spLocks noChangeArrowheads="1"/>
          </p:cNvSpPr>
          <p:nvPr/>
        </p:nvSpPr>
        <p:spPr bwMode="auto">
          <a:xfrm>
            <a:off x="5219700" y="3933825"/>
            <a:ext cx="279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sno -&gt; sloc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存在？</a:t>
            </a:r>
          </a:p>
        </p:txBody>
      </p:sp>
      <p:sp>
        <p:nvSpPr>
          <p:cNvPr id="63619" name="Rectangle 134"/>
          <p:cNvSpPr>
            <a:spLocks noChangeArrowheads="1"/>
          </p:cNvSpPr>
          <p:nvPr/>
        </p:nvSpPr>
        <p:spPr bwMode="auto">
          <a:xfrm>
            <a:off x="5940425" y="765175"/>
            <a:ext cx="3082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sno -&gt; sdept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存在？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79388" y="333375"/>
            <a:ext cx="77930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ker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无损连接：分解投影后，能否通过自然连接还原？</a:t>
            </a:r>
            <a:br>
              <a:rPr lang="zh-CN" altLang="en-US" sz="2000" b="1" ker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ker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保持函数依赖：原来依赖关系依然存在？</a:t>
            </a:r>
            <a:endParaRPr lang="zh-CN" altLang="en-US" sz="2000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356615-1D36-44D4-9BFD-92153D76C940}"/>
              </a:ext>
            </a:extLst>
          </p:cNvPr>
          <p:cNvSpPr txBox="1"/>
          <p:nvPr/>
        </p:nvSpPr>
        <p:spPr>
          <a:xfrm>
            <a:off x="6787039" y="3152795"/>
            <a:ext cx="279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不是无损连接，也没保持函数依赖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261938"/>
            <a:ext cx="8745537" cy="574675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补充：关系模式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R&lt;U, F&gt;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的候选码求解算法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(1) 将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的属性分为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L、 R、N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四类：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L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类: 仅出现在函数依赖左部的属性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类:仅出现在函数依赖右部的属性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类: 左右两边都不出现的属性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；    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类:左右两边都出现的属性 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(2) 令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L、N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baseline="30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baseline="30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包含全部属性，则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为唯一候选码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,转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(6); 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否则转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 在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中逐一取每个属性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A，</a:t>
            </a:r>
            <a:r>
              <a:rPr lang="zh-CN" altLang="en-US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求(</a:t>
            </a:r>
            <a:r>
              <a:rPr lang="en-US" altLang="zh-CN" sz="20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XA)</a:t>
            </a:r>
            <a:r>
              <a:rPr lang="en-US" altLang="zh-CN" sz="2000" b="1" baseline="30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，若(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XA)</a:t>
            </a:r>
            <a:r>
              <a:rPr lang="en-US" altLang="zh-CN" sz="20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包含全部属性，则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为候选码；否则调换属性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，重复过程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，直到试完所有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中属性。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5)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中依次取2个、3个、…属性，求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与它们的属性闭包，直到其闭包包含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的全部属性。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 停止，输出结果。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2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3225"/>
            <a:ext cx="7793038" cy="504825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候选码的求解：例1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31238" cy="5006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设关系模式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R(A, B, C, D),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其函数依赖集：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F={D→B, B→D, AD→B, AC→D}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求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的所有候选码。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解: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A, C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LR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B, D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因为(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AC)</a:t>
            </a:r>
            <a:r>
              <a:rPr lang="en-US" altLang="zh-CN" sz="24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=ACDB，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AC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的唯一候选码。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93037" cy="65087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候选码的求解：例2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86775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设关系模式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R(A, B, C, D, E, P),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其函数依赖集：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F={A→D, E→D, D→B, BC→D, DC→A}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求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的所有候选码。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解: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C, E                     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       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N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                        LR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A, B, D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因为(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CEP)</a:t>
            </a:r>
            <a:r>
              <a:rPr lang="en-US" altLang="zh-CN" sz="2400" b="1" baseline="-25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=CEPDBA，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的唯一候选码。</a:t>
            </a: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93037" cy="5080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候选码的求解：例3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836613"/>
            <a:ext cx="8032750" cy="56880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设关系模式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R(S, D, I, B, O, Q),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其函数依赖集: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 = { S→D, I→B, B→O, O→Q, Q→I 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求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的所有候选码。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  		R 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N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类：无		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I, B, O, Q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SD,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的候选码；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(SI)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SIDBOQ，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是一个候选码；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(SB)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SBDOQI，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SB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也是一个候选码；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(SO)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SODQIB，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也是一个候选码；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(SQ)</a:t>
            </a:r>
            <a:r>
              <a:rPr lang="en-US" altLang="zh-CN" sz="2400" b="1" baseline="30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SQDIBO，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SQ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也是一个候选码。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569325" cy="23764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练习：讨论关系模式  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R&lt;U, F&gt; 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的范式级别，其中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U={ A , B , C , D , E }</a:t>
            </a:r>
          </a:p>
          <a:p>
            <a:pPr lvl="1" eaLnBrk="1" hangingPunct="1">
              <a:lnSpc>
                <a:spcPct val="130000"/>
              </a:lnSpc>
              <a:spcBef>
                <a:spcPct val="25000"/>
              </a:spcBef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F={AB→C, B→D, C→E,  AC→B 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确定候选码:  </a:t>
            </a: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38125" y="4797425"/>
            <a:ext cx="73453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5000"/>
              </a:spcBef>
              <a:buClr>
                <a:srgbClr val="3333CC"/>
              </a:buClr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R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的规范化</a:t>
            </a:r>
          </a:p>
          <a:p>
            <a:pPr lvl="1" algn="just" eaLnBrk="1" hangingPunct="1">
              <a:spcBef>
                <a:spcPct val="25000"/>
              </a:spcBef>
              <a:buClr>
                <a:srgbClr val="3333CC"/>
              </a:buClr>
              <a:buSzPct val="60000"/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R1(A, B, C)	  {</a:t>
            </a:r>
            <a:r>
              <a:rPr lang="en-US" altLang="zh-CN" sz="2400" b="1" u="sng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AB</a:t>
            </a: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→ C, </a:t>
            </a:r>
            <a:r>
              <a:rPr lang="en-US" altLang="zh-CN" sz="2400" b="1" u="sng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AC</a:t>
            </a: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→ B}</a:t>
            </a:r>
          </a:p>
          <a:p>
            <a:pPr lvl="1" algn="just" eaLnBrk="1" hangingPunct="1">
              <a:spcBef>
                <a:spcPct val="25000"/>
              </a:spcBef>
              <a:buClr>
                <a:srgbClr val="3333CC"/>
              </a:buClr>
              <a:buSzPct val="60000"/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R2(B, D)	  {</a:t>
            </a:r>
            <a:r>
              <a:rPr lang="en-US" altLang="zh-CN" sz="2400" b="1" u="sng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→ D}</a:t>
            </a:r>
          </a:p>
          <a:p>
            <a:pPr lvl="1" algn="just" eaLnBrk="1" hangingPunct="1">
              <a:spcBef>
                <a:spcPct val="25000"/>
              </a:spcBef>
              <a:buClr>
                <a:srgbClr val="3333CC"/>
              </a:buClr>
              <a:buSzPct val="60000"/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R3(C, E)	  {</a:t>
            </a:r>
            <a:r>
              <a:rPr lang="en-US" altLang="zh-CN" sz="2400" b="1" u="sng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sz="2400" b="1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→  E}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411413" y="1916113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AB, AC;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主属性: 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A, B, C;   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非主属性: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D, E</a:t>
            </a:r>
            <a:endParaRPr lang="zh-CN" altLang="en-US" sz="24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79388" y="2568575"/>
            <a:ext cx="864076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判定范式级别：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1NF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Pct val="80000"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BCNF  【 B→D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的决定因素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不包含码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】</a:t>
            </a:r>
            <a:endParaRPr lang="en-US" altLang="zh-CN" sz="24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Pct val="80000"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3NF     【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非主属性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对码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的传递依赖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Pct val="80000"/>
            </a:pP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 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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2NF     【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非主属性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D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对码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AB</a:t>
            </a:r>
            <a:r>
              <a:rPr lang="zh-CN" altLang="en-US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的部分依赖</a:t>
            </a:r>
            <a:r>
              <a:rPr lang="en-US" altLang="zh-CN"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  <p:bldP spid="185351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80400" cy="1079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检验在下面的关系实例中是否成立如下函数依赖：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A→C？C→A？AB→D？</a:t>
            </a:r>
          </a:p>
        </p:txBody>
      </p:sp>
      <p:graphicFrame>
        <p:nvGraphicFramePr>
          <p:cNvPr id="176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4539"/>
              </p:ext>
            </p:extLst>
          </p:nvPr>
        </p:nvGraphicFramePr>
        <p:xfrm>
          <a:off x="684213" y="1892473"/>
          <a:ext cx="7559675" cy="2760663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304800" y="4941888"/>
            <a:ext cx="8534400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3063" indent="-3730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Tx/>
              <a:buFont typeface="Monotype Sorts" pitchFamily="2" charset="2"/>
              <a:buChar char="§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如果某列上的值互不相同,    则该列一定可以函数决定其他列。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  <p:bldP spid="1761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361950" y="2420938"/>
            <a:ext cx="84582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练习：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找出下表中的完全函数依赖和部分函数依赖。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381000" y="404813"/>
            <a:ext cx="8458200" cy="14999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898525" indent="-5365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只由一个属性组成，则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XY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必定是完全函数依赖。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是多属性组成，才考虑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XY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是否是部分函数依赖。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7158" name="Group 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93483501"/>
              </p:ext>
            </p:extLst>
          </p:nvPr>
        </p:nvGraphicFramePr>
        <p:xfrm>
          <a:off x="755650" y="3357563"/>
          <a:ext cx="7767638" cy="3135314"/>
        </p:xfrm>
        <a:graphic>
          <a:graphicData uri="http://schemas.openxmlformats.org/drawingml/2006/table">
            <a:tbl>
              <a:tblPr/>
              <a:tblGrid>
                <a:gridCol w="108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Sno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Sgender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7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build="p" animBg="1" autoUpdateAnimBg="0"/>
      <p:bldP spid="177157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617538"/>
            <a:ext cx="8404225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找出职工工资表中的传递函数依赖</a:t>
            </a:r>
          </a:p>
        </p:txBody>
      </p:sp>
      <p:graphicFrame>
        <p:nvGraphicFramePr>
          <p:cNvPr id="1792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758208"/>
              </p:ext>
            </p:extLst>
          </p:nvPr>
        </p:nvGraphicFramePr>
        <p:xfrm>
          <a:off x="31750" y="1884363"/>
          <a:ext cx="8261350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3" imgW="6728306" imgH="2925252" progId="Word.Document.8">
                  <p:embed/>
                </p:oleObj>
              </mc:Choice>
              <mc:Fallback>
                <p:oleObj name="Document" r:id="rId3" imgW="6728306" imgH="29252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884363"/>
                        <a:ext cx="8261350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592" y="476672"/>
            <a:ext cx="8497888" cy="59769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tabLst>
                <a:tab pos="2963863" algn="l"/>
              </a:tabLst>
            </a:pPr>
            <a:r>
              <a:rPr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二、码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候选码：已知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R&lt;U，F&gt;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的属性或属性组，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U，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为候选码。</a:t>
            </a:r>
          </a:p>
          <a:p>
            <a:pPr eaLnBrk="1" hangingPunct="1">
              <a:lnSpc>
                <a:spcPct val="130000"/>
              </a:lnSpc>
              <a:spcBef>
                <a:spcPts val="1800"/>
              </a:spcBef>
              <a:buFont typeface="Wingdings" pitchFamily="2" charset="2"/>
              <a:buNone/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问题：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U，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则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K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是否为候选码，为什么？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主属性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非码属性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全码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外码</a:t>
            </a:r>
          </a:p>
          <a:p>
            <a:pPr eaLnBrk="1" hangingPunct="1">
              <a:lnSpc>
                <a:spcPct val="130000"/>
              </a:lnSpc>
              <a:buNone/>
              <a:tabLst>
                <a:tab pos="2963863" algn="l"/>
              </a:tabLst>
            </a:pPr>
            <a:r>
              <a:rPr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三、关系模式</a:t>
            </a:r>
          </a:p>
          <a:p>
            <a:pPr eaLnBrk="1" hangingPunct="1">
              <a:lnSpc>
                <a:spcPct val="130000"/>
              </a:lnSpc>
              <a:tabLst>
                <a:tab pos="2963863" algn="l"/>
              </a:tabLst>
            </a:pP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R&lt;U, D, </a:t>
            </a:r>
            <a:r>
              <a:rPr lang="en-US" altLang="zh-CN" sz="24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dom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 F&gt; 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或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R&lt;U, F&gt;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655768" y="891505"/>
            <a:ext cx="228600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039144" y="2060848"/>
            <a:ext cx="228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9A7B87-C495-48C1-9714-5BF7CAB066EA}"/>
              </a:ext>
            </a:extLst>
          </p:cNvPr>
          <p:cNvSpPr txBox="1"/>
          <p:nvPr/>
        </p:nvSpPr>
        <p:spPr>
          <a:xfrm>
            <a:off x="5724128" y="169151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候选码函数确定</a:t>
            </a:r>
            <a:r>
              <a:rPr lang="en-US" altLang="zh-CN" sz="1800" b="1" dirty="0"/>
              <a:t>U</a:t>
            </a:r>
            <a:r>
              <a:rPr lang="zh-CN" altLang="en-US" sz="1800" b="1" dirty="0"/>
              <a:t>；且候选码必须是最小的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3366"/>
      </a:dk1>
      <a:lt1>
        <a:srgbClr val="99CCFF"/>
      </a:lt1>
      <a:dk2>
        <a:srgbClr val="000066"/>
      </a:dk2>
      <a:lt2>
        <a:srgbClr val="1C1C1C"/>
      </a:lt2>
      <a:accent1>
        <a:srgbClr val="00E4A8"/>
      </a:accent1>
      <a:accent2>
        <a:srgbClr val="FFCF01"/>
      </a:accent2>
      <a:accent3>
        <a:srgbClr val="CAE2FF"/>
      </a:accent3>
      <a:accent4>
        <a:srgbClr val="002A56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">
      <a:dk1>
        <a:srgbClr val="003366"/>
      </a:dk1>
      <a:lt1>
        <a:srgbClr val="99CCFF"/>
      </a:lt1>
      <a:dk2>
        <a:srgbClr val="000066"/>
      </a:dk2>
      <a:lt2>
        <a:srgbClr val="1C1C1C"/>
      </a:lt2>
      <a:accent1>
        <a:srgbClr val="00E4A8"/>
      </a:accent1>
      <a:accent2>
        <a:srgbClr val="FFCF01"/>
      </a:accent2>
      <a:accent3>
        <a:srgbClr val="CAE2FF"/>
      </a:accent3>
      <a:accent4>
        <a:srgbClr val="002A56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">
      <a:dk1>
        <a:srgbClr val="003366"/>
      </a:dk1>
      <a:lt1>
        <a:srgbClr val="99CCFF"/>
      </a:lt1>
      <a:dk2>
        <a:srgbClr val="000066"/>
      </a:dk2>
      <a:lt2>
        <a:srgbClr val="1C1C1C"/>
      </a:lt2>
      <a:accent1>
        <a:srgbClr val="00E4A8"/>
      </a:accent1>
      <a:accent2>
        <a:srgbClr val="FFCF01"/>
      </a:accent2>
      <a:accent3>
        <a:srgbClr val="CAE2FF"/>
      </a:accent3>
      <a:accent4>
        <a:srgbClr val="002A56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ends">
  <a:themeElements>
    <a:clrScheme name="">
      <a:dk1>
        <a:srgbClr val="003366"/>
      </a:dk1>
      <a:lt1>
        <a:srgbClr val="99CCFF"/>
      </a:lt1>
      <a:dk2>
        <a:srgbClr val="000066"/>
      </a:dk2>
      <a:lt2>
        <a:srgbClr val="1C1C1C"/>
      </a:lt2>
      <a:accent1>
        <a:srgbClr val="00E4A8"/>
      </a:accent1>
      <a:accent2>
        <a:srgbClr val="FFCF01"/>
      </a:accent2>
      <a:accent3>
        <a:srgbClr val="CAE2FF"/>
      </a:accent3>
      <a:accent4>
        <a:srgbClr val="002A56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4163</TotalTime>
  <Words>7175</Words>
  <Application>Microsoft Office PowerPoint</Application>
  <PresentationFormat>全屏显示(4:3)</PresentationFormat>
  <Paragraphs>985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Arial Unicode MS</vt:lpstr>
      <vt:lpstr>Monotype Sorts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1_Blends</vt:lpstr>
      <vt:lpstr>2_Blends</vt:lpstr>
      <vt:lpstr>4_Blends</vt:lpstr>
      <vt:lpstr>Document</vt:lpstr>
      <vt:lpstr>Equation.3</vt:lpstr>
      <vt:lpstr>Microsoft 公式 3.0</vt:lpstr>
      <vt:lpstr>公式</vt:lpstr>
      <vt:lpstr>第6章  关系数据理论</vt:lpstr>
      <vt:lpstr>问题的提出——如何评价关系模式</vt:lpstr>
      <vt:lpstr>6.1 基本概念</vt:lpstr>
      <vt:lpstr>一、函数依赖</vt:lpstr>
      <vt:lpstr>一、函数依赖</vt:lpstr>
      <vt:lpstr>PowerPoint 演示文稿</vt:lpstr>
      <vt:lpstr>PowerPoint 演示文稿</vt:lpstr>
      <vt:lpstr>找出职工工资表中的传递函数依赖</vt:lpstr>
      <vt:lpstr>PowerPoint 演示文稿</vt:lpstr>
      <vt:lpstr>6.2  范式</vt:lpstr>
      <vt:lpstr>一、第一范式1NF</vt:lpstr>
      <vt:lpstr>PowerPoint 演示文稿</vt:lpstr>
      <vt:lpstr>二、第二范式2NF</vt:lpstr>
      <vt:lpstr>二、第二范式2NF（续）</vt:lpstr>
      <vt:lpstr>二、第二范式（续）</vt:lpstr>
      <vt:lpstr>对非2NF模式进行分解，转为2NF</vt:lpstr>
      <vt:lpstr>二、第二范式（续）</vt:lpstr>
      <vt:lpstr>PowerPoint 演示文稿</vt:lpstr>
      <vt:lpstr>三、第三范式3NF</vt:lpstr>
      <vt:lpstr>PowerPoint 演示文稿</vt:lpstr>
      <vt:lpstr>三、第三范式（3NF）</vt:lpstr>
      <vt:lpstr>PowerPoint 演示文稿</vt:lpstr>
      <vt:lpstr>应用练习</vt:lpstr>
      <vt:lpstr>PowerPoint 演示文稿</vt:lpstr>
      <vt:lpstr>PowerPoint 演示文稿</vt:lpstr>
      <vt:lpstr>四、修正的第三范式（BCNF）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五、多值依赖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3、多值依赖 Vs 函数依赖</vt:lpstr>
      <vt:lpstr>PowerPoint 演示文稿</vt:lpstr>
      <vt:lpstr>PowerPoint 演示文稿</vt:lpstr>
      <vt:lpstr>六、第四范式（4NF）</vt:lpstr>
      <vt:lpstr>六、第四范式（4NF）</vt:lpstr>
      <vt:lpstr>范式之间的关系</vt:lpstr>
      <vt:lpstr>PowerPoint 演示文稿</vt:lpstr>
      <vt:lpstr>6.3 数据依赖的公理系统与模式分解</vt:lpstr>
      <vt:lpstr>一、数据依赖的公理系统</vt:lpstr>
      <vt:lpstr>PowerPoint 演示文稿</vt:lpstr>
      <vt:lpstr>二、模式分解</vt:lpstr>
      <vt:lpstr>二、模式分解</vt:lpstr>
      <vt:lpstr>二、模式分解</vt:lpstr>
      <vt:lpstr>三、模式分解例子</vt:lpstr>
      <vt:lpstr>无损连接：分解投影后，能否通过自然连接还原？ 保持函数依赖：原来依赖关系依然存在？</vt:lpstr>
      <vt:lpstr>PowerPoint 演示文稿</vt:lpstr>
      <vt:lpstr>6.4 补充：关系模式R&lt;U, F&gt;的候选码求解算法</vt:lpstr>
      <vt:lpstr>候选码的求解：例1</vt:lpstr>
      <vt:lpstr>候选码的求解：例2</vt:lpstr>
      <vt:lpstr>候选码的求解：例3</vt:lpstr>
      <vt:lpstr>PowerPoint 演示文稿</vt:lpstr>
    </vt:vector>
  </TitlesOfParts>
  <Company>802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绪论l</dc:title>
  <dc:creator>ym</dc:creator>
  <cp:lastModifiedBy>chunhui</cp:lastModifiedBy>
  <cp:revision>176</cp:revision>
  <cp:lastPrinted>1601-01-01T00:00:00Z</cp:lastPrinted>
  <dcterms:created xsi:type="dcterms:W3CDTF">2003-08-26T02:10:43Z</dcterms:created>
  <dcterms:modified xsi:type="dcterms:W3CDTF">2019-11-12T03:43:44Z</dcterms:modified>
</cp:coreProperties>
</file>