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5"/>
  </p:notesMasterIdLst>
  <p:sldIdLst>
    <p:sldId id="256" r:id="rId2"/>
    <p:sldId id="303" r:id="rId3"/>
    <p:sldId id="282" r:id="rId4"/>
    <p:sldId id="423" r:id="rId5"/>
    <p:sldId id="284" r:id="rId6"/>
    <p:sldId id="418" r:id="rId7"/>
    <p:sldId id="424" r:id="rId8"/>
    <p:sldId id="417" r:id="rId9"/>
    <p:sldId id="304" r:id="rId10"/>
    <p:sldId id="305" r:id="rId11"/>
    <p:sldId id="420" r:id="rId12"/>
    <p:sldId id="306" r:id="rId13"/>
    <p:sldId id="351" r:id="rId14"/>
    <p:sldId id="307" r:id="rId15"/>
    <p:sldId id="352" r:id="rId16"/>
    <p:sldId id="308" r:id="rId17"/>
    <p:sldId id="309" r:id="rId18"/>
    <p:sldId id="357" r:id="rId19"/>
    <p:sldId id="359" r:id="rId20"/>
    <p:sldId id="311" r:id="rId21"/>
    <p:sldId id="360" r:id="rId22"/>
    <p:sldId id="361" r:id="rId23"/>
    <p:sldId id="364" r:id="rId24"/>
    <p:sldId id="365" r:id="rId25"/>
    <p:sldId id="367" r:id="rId26"/>
    <p:sldId id="313" r:id="rId27"/>
    <p:sldId id="338" r:id="rId28"/>
    <p:sldId id="395" r:id="rId29"/>
    <p:sldId id="339" r:id="rId30"/>
    <p:sldId id="340" r:id="rId31"/>
    <p:sldId id="368" r:id="rId32"/>
    <p:sldId id="337" r:id="rId33"/>
    <p:sldId id="369" r:id="rId34"/>
    <p:sldId id="341" r:id="rId35"/>
    <p:sldId id="342" r:id="rId36"/>
    <p:sldId id="316" r:id="rId37"/>
    <p:sldId id="370" r:id="rId38"/>
    <p:sldId id="343" r:id="rId39"/>
    <p:sldId id="344" r:id="rId40"/>
    <p:sldId id="345"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Lst>
  <p:sldSz cx="9144000" cy="6858000" type="screen4x3"/>
  <p:notesSz cx="6858000" cy="9144000"/>
  <p:defaultTextStyle>
    <a:defPPr>
      <a:defRPr lang="en-US"/>
    </a:defPPr>
    <a:lvl1pPr algn="ctr" rtl="0" fontAlgn="base">
      <a:spcBef>
        <a:spcPct val="50000"/>
      </a:spcBef>
      <a:spcAft>
        <a:spcPct val="0"/>
      </a:spcAft>
      <a:defRPr kumimoji="1" sz="2400" kern="1200">
        <a:solidFill>
          <a:schemeClr val="tx1"/>
        </a:solidFill>
        <a:latin typeface="Tahoma" pitchFamily="34" charset="0"/>
        <a:ea typeface="宋体" pitchFamily="2" charset="-122"/>
        <a:cs typeface="+mn-cs"/>
      </a:defRPr>
    </a:lvl1pPr>
    <a:lvl2pPr marL="457200" algn="ctr" rtl="0" fontAlgn="base">
      <a:spcBef>
        <a:spcPct val="50000"/>
      </a:spcBef>
      <a:spcAft>
        <a:spcPct val="0"/>
      </a:spcAft>
      <a:defRPr kumimoji="1" sz="2400" kern="1200">
        <a:solidFill>
          <a:schemeClr val="tx1"/>
        </a:solidFill>
        <a:latin typeface="Tahoma" pitchFamily="34" charset="0"/>
        <a:ea typeface="宋体" pitchFamily="2" charset="-122"/>
        <a:cs typeface="+mn-cs"/>
      </a:defRPr>
    </a:lvl2pPr>
    <a:lvl3pPr marL="914400" algn="ctr" rtl="0" fontAlgn="base">
      <a:spcBef>
        <a:spcPct val="50000"/>
      </a:spcBef>
      <a:spcAft>
        <a:spcPct val="0"/>
      </a:spcAft>
      <a:defRPr kumimoji="1" sz="2400" kern="1200">
        <a:solidFill>
          <a:schemeClr val="tx1"/>
        </a:solidFill>
        <a:latin typeface="Tahoma" pitchFamily="34" charset="0"/>
        <a:ea typeface="宋体" pitchFamily="2" charset="-122"/>
        <a:cs typeface="+mn-cs"/>
      </a:defRPr>
    </a:lvl3pPr>
    <a:lvl4pPr marL="1371600" algn="ctr" rtl="0" fontAlgn="base">
      <a:spcBef>
        <a:spcPct val="50000"/>
      </a:spcBef>
      <a:spcAft>
        <a:spcPct val="0"/>
      </a:spcAft>
      <a:defRPr kumimoji="1" sz="2400" kern="1200">
        <a:solidFill>
          <a:schemeClr val="tx1"/>
        </a:solidFill>
        <a:latin typeface="Tahoma" pitchFamily="34" charset="0"/>
        <a:ea typeface="宋体" pitchFamily="2" charset="-122"/>
        <a:cs typeface="+mn-cs"/>
      </a:defRPr>
    </a:lvl4pPr>
    <a:lvl5pPr marL="1828800" algn="ctr" rtl="0" fontAlgn="base">
      <a:spcBef>
        <a:spcPct val="5000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3100"/>
    <a:srgbClr val="000099"/>
    <a:srgbClr val="629D47"/>
    <a:srgbClr val="FFFF00"/>
    <a:srgbClr val="FFFFFF"/>
    <a:srgbClr val="59A779"/>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86413" autoAdjust="0"/>
  </p:normalViewPr>
  <p:slideViewPr>
    <p:cSldViewPr>
      <p:cViewPr varScale="1">
        <p:scale>
          <a:sx n="86" d="100"/>
          <a:sy n="86" d="100"/>
        </p:scale>
        <p:origin x="1354" y="58"/>
      </p:cViewPr>
      <p:guideLst>
        <p:guide orient="horz" pos="2341"/>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15155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146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155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155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15155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1D06FFA-359D-48A0-8905-AB8D1D16F02D}" type="slidenum">
              <a:rPr lang="zh-CN" altLang="en-US"/>
              <a:pPr>
                <a:defRPr/>
              </a:pPr>
              <a:t>‹#›</a:t>
            </a:fld>
            <a:endParaRPr lang="en-US" altLang="zh-CN"/>
          </a:p>
        </p:txBody>
      </p:sp>
    </p:spTree>
    <p:extLst>
      <p:ext uri="{BB962C8B-B14F-4D97-AF65-F5344CB8AC3E}">
        <p14:creationId xmlns:p14="http://schemas.microsoft.com/office/powerpoint/2010/main" val="3969427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charset="0"/>
                <a:ea typeface="宋体" pitchFamily="2" charset="-122"/>
              </a:defRPr>
            </a:lvl1pPr>
            <a:lvl2pPr marL="742950" indent="-285750" algn="l" eaLnBrk="0" hangingPunct="0">
              <a:spcBef>
                <a:spcPct val="30000"/>
              </a:spcBef>
              <a:defRPr kumimoji="1" sz="1200">
                <a:solidFill>
                  <a:schemeClr val="tx1"/>
                </a:solidFill>
                <a:latin typeface="Arial" charset="0"/>
                <a:ea typeface="宋体" pitchFamily="2" charset="-122"/>
              </a:defRPr>
            </a:lvl2pPr>
            <a:lvl3pPr marL="1143000" indent="-228600" algn="l" eaLnBrk="0" hangingPunct="0">
              <a:spcBef>
                <a:spcPct val="30000"/>
              </a:spcBef>
              <a:defRPr kumimoji="1" sz="1200">
                <a:solidFill>
                  <a:schemeClr val="tx1"/>
                </a:solidFill>
                <a:latin typeface="Arial" charset="0"/>
                <a:ea typeface="宋体" pitchFamily="2" charset="-122"/>
              </a:defRPr>
            </a:lvl3pPr>
            <a:lvl4pPr marL="1600200" indent="-228600" algn="l" eaLnBrk="0" hangingPunct="0">
              <a:spcBef>
                <a:spcPct val="30000"/>
              </a:spcBef>
              <a:defRPr kumimoji="1" sz="1200">
                <a:solidFill>
                  <a:schemeClr val="tx1"/>
                </a:solidFill>
                <a:latin typeface="Arial" charset="0"/>
                <a:ea typeface="宋体" pitchFamily="2" charset="-122"/>
              </a:defRPr>
            </a:lvl4pPr>
            <a:lvl5pPr marL="2057400" indent="-228600" algn="l"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algn="r" eaLnBrk="1" hangingPunct="1">
              <a:spcBef>
                <a:spcPct val="50000"/>
              </a:spcBef>
            </a:pPr>
            <a:fld id="{EC36C765-665F-4662-A05D-D5550ACECA85}" type="slidenum">
              <a:rPr lang="zh-CN" altLang="en-US" smtClean="0">
                <a:latin typeface="Tahoma" pitchFamily="34" charset="0"/>
              </a:rPr>
              <a:pPr algn="r" eaLnBrk="1" hangingPunct="1">
                <a:spcBef>
                  <a:spcPct val="50000"/>
                </a:spcBef>
              </a:pPr>
              <a:t>18</a:t>
            </a:fld>
            <a:endParaRPr lang="en-US" altLang="zh-CN">
              <a:latin typeface="Tahoma"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charset="0"/>
                <a:ea typeface="宋体" pitchFamily="2" charset="-122"/>
              </a:defRPr>
            </a:lvl1pPr>
            <a:lvl2pPr marL="742950" indent="-285750" algn="l" eaLnBrk="0" hangingPunct="0">
              <a:spcBef>
                <a:spcPct val="30000"/>
              </a:spcBef>
              <a:defRPr kumimoji="1" sz="1200">
                <a:solidFill>
                  <a:schemeClr val="tx1"/>
                </a:solidFill>
                <a:latin typeface="Arial" charset="0"/>
                <a:ea typeface="宋体" pitchFamily="2" charset="-122"/>
              </a:defRPr>
            </a:lvl2pPr>
            <a:lvl3pPr marL="1143000" indent="-228600" algn="l" eaLnBrk="0" hangingPunct="0">
              <a:spcBef>
                <a:spcPct val="30000"/>
              </a:spcBef>
              <a:defRPr kumimoji="1" sz="1200">
                <a:solidFill>
                  <a:schemeClr val="tx1"/>
                </a:solidFill>
                <a:latin typeface="Arial" charset="0"/>
                <a:ea typeface="宋体" pitchFamily="2" charset="-122"/>
              </a:defRPr>
            </a:lvl3pPr>
            <a:lvl4pPr marL="1600200" indent="-228600" algn="l" eaLnBrk="0" hangingPunct="0">
              <a:spcBef>
                <a:spcPct val="30000"/>
              </a:spcBef>
              <a:defRPr kumimoji="1" sz="1200">
                <a:solidFill>
                  <a:schemeClr val="tx1"/>
                </a:solidFill>
                <a:latin typeface="Arial" charset="0"/>
                <a:ea typeface="宋体" pitchFamily="2" charset="-122"/>
              </a:defRPr>
            </a:lvl4pPr>
            <a:lvl5pPr marL="2057400" indent="-228600" algn="l"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algn="r" eaLnBrk="1" hangingPunct="1">
              <a:spcBef>
                <a:spcPct val="50000"/>
              </a:spcBef>
            </a:pPr>
            <a:fld id="{8AB7BA8F-1EB9-45CD-A182-DF17D54CA285}" type="slidenum">
              <a:rPr lang="zh-CN" altLang="en-US" smtClean="0">
                <a:latin typeface="Tahoma" pitchFamily="34" charset="0"/>
              </a:rPr>
              <a:pPr algn="r" eaLnBrk="1" hangingPunct="1">
                <a:spcBef>
                  <a:spcPct val="50000"/>
                </a:spcBef>
              </a:pPr>
              <a:t>44</a:t>
            </a:fld>
            <a:endParaRPr lang="en-US" altLang="zh-CN">
              <a:latin typeface="Tahoma" pitchFamily="34" charset="0"/>
            </a:endParaRPr>
          </a:p>
        </p:txBody>
      </p:sp>
      <p:sp>
        <p:nvSpPr>
          <p:cNvPr id="116739"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pPr eaLnBrk="1" hangingPunct="1">
              <a:defRPr/>
            </a:pP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  每张订单由订单号、若干头信息和订单细节组成。订单细节又有订货的零件号、数量等来描述。按照准则，订单细节就不能作订单的属性处理而应该上升为实体。</a:t>
            </a:r>
          </a:p>
          <a:p>
            <a:pPr eaLnBrk="1" hangingPunct="1">
              <a:defRPr/>
            </a:pPr>
            <a:r>
              <a:rPr lang="zh-CN" altLang="en-US" b="1">
                <a:effectLst>
                  <a:outerShdw blurRad="38100" dist="38100" dir="2700000" algn="tl">
                    <a:srgbClr val="C0C0C0"/>
                  </a:outerShdw>
                </a:effectLst>
              </a:rPr>
              <a:t>  （</a:t>
            </a:r>
            <a:r>
              <a:rPr lang="en-US" altLang="zh-CN" b="1">
                <a:effectLst>
                  <a:outerShdw blurRad="38100" dist="38100" dir="2700000" algn="tl">
                    <a:srgbClr val="C0C0C0"/>
                  </a:outerShdw>
                </a:effectLst>
              </a:rPr>
              <a:t>2</a:t>
            </a:r>
            <a:r>
              <a:rPr lang="zh-CN" altLang="en-US" b="1">
                <a:effectLst>
                  <a:outerShdw blurRad="38100" dist="38100" dir="2700000" algn="tl">
                    <a:srgbClr val="C0C0C0"/>
                  </a:outerShdw>
                </a:effectLst>
              </a:rPr>
              <a:t>）  一张订单可以订若干产品，所以订单与订单细节两个实体之间是</a:t>
            </a:r>
            <a:r>
              <a:rPr lang="en-US" altLang="zh-CN" b="1">
                <a:effectLst>
                  <a:outerShdw blurRad="38100" dist="38100" dir="2700000" algn="tl">
                    <a:srgbClr val="C0C0C0"/>
                  </a:outerShdw>
                </a:effectLst>
              </a:rPr>
              <a:t>1∶</a:t>
            </a:r>
            <a:r>
              <a:rPr lang="en-US" altLang="zh-CN" b="1" i="1">
                <a:effectLst>
                  <a:outerShdw blurRad="38100" dist="38100" dir="2700000" algn="tl">
                    <a:srgbClr val="C0C0C0"/>
                  </a:outerShdw>
                </a:effectLst>
              </a:rPr>
              <a:t>n</a:t>
            </a:r>
            <a:r>
              <a:rPr lang="zh-CN" altLang="en-US" b="1">
                <a:effectLst>
                  <a:outerShdw blurRad="38100" dist="38100" dir="2700000" algn="tl">
                    <a:srgbClr val="C0C0C0"/>
                  </a:outerShdw>
                </a:effectLst>
              </a:rPr>
              <a:t>的联系。</a:t>
            </a:r>
          </a:p>
          <a:p>
            <a:pPr eaLnBrk="1" hangingPunct="1">
              <a:defRPr/>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charset="0"/>
                <a:ea typeface="宋体" pitchFamily="2" charset="-122"/>
              </a:defRPr>
            </a:lvl1pPr>
            <a:lvl2pPr marL="742950" indent="-285750" algn="l" eaLnBrk="0" hangingPunct="0">
              <a:spcBef>
                <a:spcPct val="30000"/>
              </a:spcBef>
              <a:defRPr kumimoji="1" sz="1200">
                <a:solidFill>
                  <a:schemeClr val="tx1"/>
                </a:solidFill>
                <a:latin typeface="Arial" charset="0"/>
                <a:ea typeface="宋体" pitchFamily="2" charset="-122"/>
              </a:defRPr>
            </a:lvl2pPr>
            <a:lvl3pPr marL="1143000" indent="-228600" algn="l" eaLnBrk="0" hangingPunct="0">
              <a:spcBef>
                <a:spcPct val="30000"/>
              </a:spcBef>
              <a:defRPr kumimoji="1" sz="1200">
                <a:solidFill>
                  <a:schemeClr val="tx1"/>
                </a:solidFill>
                <a:latin typeface="Arial" charset="0"/>
                <a:ea typeface="宋体" pitchFamily="2" charset="-122"/>
              </a:defRPr>
            </a:lvl3pPr>
            <a:lvl4pPr marL="1600200" indent="-228600" algn="l" eaLnBrk="0" hangingPunct="0">
              <a:spcBef>
                <a:spcPct val="30000"/>
              </a:spcBef>
              <a:defRPr kumimoji="1" sz="1200">
                <a:solidFill>
                  <a:schemeClr val="tx1"/>
                </a:solidFill>
                <a:latin typeface="Arial" charset="0"/>
                <a:ea typeface="宋体" pitchFamily="2" charset="-122"/>
              </a:defRPr>
            </a:lvl4pPr>
            <a:lvl5pPr marL="2057400" indent="-228600" algn="l"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algn="r" eaLnBrk="1" hangingPunct="1">
              <a:spcBef>
                <a:spcPct val="50000"/>
              </a:spcBef>
            </a:pPr>
            <a:fld id="{746DF826-E659-48EF-9928-98C8C05F2C64}" type="slidenum">
              <a:rPr lang="zh-CN" altLang="en-US" smtClean="0">
                <a:latin typeface="Tahoma" pitchFamily="34" charset="0"/>
              </a:rPr>
              <a:pPr algn="r" eaLnBrk="1" hangingPunct="1">
                <a:spcBef>
                  <a:spcPct val="50000"/>
                </a:spcBef>
              </a:pPr>
              <a:t>45</a:t>
            </a:fld>
            <a:endParaRPr lang="en-US" altLang="zh-CN">
              <a:latin typeface="Tahoma" pitchFamily="34" charset="0"/>
            </a:endParaRPr>
          </a:p>
        </p:txBody>
      </p:sp>
      <p:sp>
        <p:nvSpPr>
          <p:cNvPr id="117763"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pPr eaLnBrk="1" hangingPunct="1">
              <a:defRPr/>
            </a:pPr>
            <a:r>
              <a:rPr lang="zh-CN" altLang="en-US" b="1">
                <a:solidFill>
                  <a:srgbClr val="FF0000"/>
                </a:solidFill>
                <a:effectLst>
                  <a:outerShdw blurRad="38100" dist="38100" dir="2700000" algn="tl">
                    <a:srgbClr val="C0C0C0"/>
                  </a:outerShdw>
                </a:effectLst>
              </a:rPr>
              <a:t>注意：</a:t>
            </a:r>
            <a:r>
              <a:rPr lang="zh-CN" altLang="en-US" b="1">
                <a:solidFill>
                  <a:schemeClr val="tx2"/>
                </a:solidFill>
                <a:effectLst>
                  <a:outerShdw blurRad="38100" dist="38100" dir="2700000" algn="tl">
                    <a:srgbClr val="C0C0C0"/>
                  </a:outerShdw>
                </a:effectLst>
              </a:rPr>
              <a:t>为了节省篇幅，实体与属性的关系没有用图形表示，实体的标识码用下横线划出。</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charset="0"/>
                <a:ea typeface="宋体" pitchFamily="2" charset="-122"/>
              </a:defRPr>
            </a:lvl1pPr>
            <a:lvl2pPr marL="742950" indent="-285750" algn="l" eaLnBrk="0" hangingPunct="0">
              <a:spcBef>
                <a:spcPct val="30000"/>
              </a:spcBef>
              <a:defRPr kumimoji="1" sz="1200">
                <a:solidFill>
                  <a:schemeClr val="tx1"/>
                </a:solidFill>
                <a:latin typeface="Arial" charset="0"/>
                <a:ea typeface="宋体" pitchFamily="2" charset="-122"/>
              </a:defRPr>
            </a:lvl2pPr>
            <a:lvl3pPr marL="1143000" indent="-228600" algn="l" eaLnBrk="0" hangingPunct="0">
              <a:spcBef>
                <a:spcPct val="30000"/>
              </a:spcBef>
              <a:defRPr kumimoji="1" sz="1200">
                <a:solidFill>
                  <a:schemeClr val="tx1"/>
                </a:solidFill>
                <a:latin typeface="Arial" charset="0"/>
                <a:ea typeface="宋体" pitchFamily="2" charset="-122"/>
              </a:defRPr>
            </a:lvl3pPr>
            <a:lvl4pPr marL="1600200" indent="-228600" algn="l" eaLnBrk="0" hangingPunct="0">
              <a:spcBef>
                <a:spcPct val="30000"/>
              </a:spcBef>
              <a:defRPr kumimoji="1" sz="1200">
                <a:solidFill>
                  <a:schemeClr val="tx1"/>
                </a:solidFill>
                <a:latin typeface="Arial" charset="0"/>
                <a:ea typeface="宋体" pitchFamily="2" charset="-122"/>
              </a:defRPr>
            </a:lvl4pPr>
            <a:lvl5pPr marL="2057400" indent="-228600" algn="l"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algn="r" eaLnBrk="1" hangingPunct="1">
              <a:spcBef>
                <a:spcPct val="50000"/>
              </a:spcBef>
            </a:pPr>
            <a:fld id="{E2109976-32FD-4A99-B10E-3D2092E7B52A}" type="slidenum">
              <a:rPr lang="zh-CN" altLang="en-US" smtClean="0">
                <a:latin typeface="Tahoma" pitchFamily="34" charset="0"/>
              </a:rPr>
              <a:pPr algn="r" eaLnBrk="1" hangingPunct="1">
                <a:spcBef>
                  <a:spcPct val="50000"/>
                </a:spcBef>
              </a:pPr>
              <a:t>49</a:t>
            </a:fld>
            <a:endParaRPr lang="en-US" altLang="zh-CN">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pPr eaLnBrk="1" hangingPunct="1">
              <a:defRPr/>
            </a:pPr>
            <a:r>
              <a:rPr lang="zh-CN" altLang="en-US" b="1">
                <a:effectLst>
                  <a:outerShdw blurRad="38100" dist="38100" dir="2700000" algn="tl">
                    <a:srgbClr val="C0C0C0"/>
                  </a:outerShdw>
                </a:effectLst>
              </a:rPr>
              <a:t>在图</a:t>
            </a:r>
            <a:r>
              <a:rPr lang="en-US" altLang="zh-CN" b="1">
                <a:effectLst>
                  <a:outerShdw blurRad="38100" dist="38100" dir="2700000" algn="tl">
                    <a:srgbClr val="C0C0C0"/>
                  </a:outerShdw>
                </a:effectLst>
              </a:rPr>
              <a:t>6.34</a:t>
            </a:r>
            <a:r>
              <a:rPr lang="zh-CN" altLang="en-US" b="1">
                <a:effectLst>
                  <a:outerShdw blurRad="38100" dist="38100" dir="2700000" algn="tl">
                    <a:srgbClr val="C0C0C0"/>
                  </a:outerShdw>
                </a:effectLst>
              </a:rPr>
              <a:t>中，</a:t>
            </a:r>
            <a:r>
              <a:rPr lang="en-US" altLang="zh-CN" b="1" i="1">
                <a:effectLst>
                  <a:outerShdw blurRad="38100" dist="38100" dir="2700000" algn="tl">
                    <a:srgbClr val="C0C0C0"/>
                  </a:outerShdw>
                </a:effectLst>
              </a:rPr>
              <a:t>Q</a:t>
            </a:r>
            <a:r>
              <a:rPr lang="en-US" altLang="zh-CN" b="1">
                <a:effectLst>
                  <a:outerShdw blurRad="38100" dist="38100" dir="2700000" algn="tl">
                    <a:srgbClr val="C0C0C0"/>
                  </a:outerShdw>
                </a:effectLst>
              </a:rPr>
              <a:t>3=</a:t>
            </a:r>
            <a:r>
              <a:rPr lang="en-US" altLang="zh-CN" b="1" i="1">
                <a:effectLst>
                  <a:outerShdw blurRad="38100" dist="38100" dir="2700000" algn="tl">
                    <a:srgbClr val="C0C0C0"/>
                  </a:outerShdw>
                </a:effectLst>
              </a:rPr>
              <a:t>Q</a:t>
            </a:r>
            <a:r>
              <a:rPr lang="en-US" altLang="zh-CN" b="1">
                <a:effectLst>
                  <a:outerShdw blurRad="38100" dist="38100" dir="2700000" algn="tl">
                    <a:srgbClr val="C0C0C0"/>
                  </a:outerShdw>
                </a:effectLst>
              </a:rPr>
              <a:t>1×</a:t>
            </a:r>
            <a:r>
              <a:rPr lang="en-US" altLang="zh-CN" b="1" i="1">
                <a:effectLst>
                  <a:outerShdw blurRad="38100" dist="38100" dir="2700000" algn="tl">
                    <a:srgbClr val="C0C0C0"/>
                  </a:outerShdw>
                </a:effectLst>
              </a:rPr>
              <a:t>Q</a:t>
            </a:r>
            <a:r>
              <a:rPr lang="en-US" altLang="zh-CN" b="1">
                <a:effectLst>
                  <a:outerShdw blurRad="38100" dist="38100" dir="2700000" algn="tl">
                    <a:srgbClr val="C0C0C0"/>
                  </a:outerShdw>
                </a:effectLst>
              </a:rPr>
              <a:t>2</a:t>
            </a:r>
            <a:r>
              <a:rPr lang="zh-CN" altLang="en-US" b="1">
                <a:effectLst>
                  <a:outerShdw blurRad="38100" dist="38100" dir="2700000" algn="tl">
                    <a:srgbClr val="C0C0C0"/>
                  </a:outerShdw>
                </a:effectLst>
              </a:rPr>
              <a:t>，</a:t>
            </a:r>
            <a:r>
              <a:rPr lang="en-US" altLang="zh-CN" b="1" i="1">
                <a:effectLst>
                  <a:outerShdw blurRad="38100" dist="38100" dir="2700000" algn="tl">
                    <a:srgbClr val="C0C0C0"/>
                  </a:outerShdw>
                </a:effectLst>
              </a:rPr>
              <a:t>Q</a:t>
            </a:r>
            <a:r>
              <a:rPr lang="en-US" altLang="zh-CN" b="1">
                <a:effectLst>
                  <a:outerShdw blurRad="38100" dist="38100" dir="2700000" algn="tl">
                    <a:srgbClr val="C0C0C0"/>
                  </a:outerShdw>
                </a:effectLst>
              </a:rPr>
              <a:t>4=</a:t>
            </a:r>
            <a:r>
              <a:rPr lang="en-US" altLang="zh-CN" b="1" i="1">
                <a:effectLst>
                  <a:outerShdw blurRad="38100" dist="38100" dir="2700000" algn="tl">
                    <a:srgbClr val="C0C0C0"/>
                  </a:outerShdw>
                </a:effectLst>
              </a:rPr>
              <a:t>Q</a:t>
            </a:r>
            <a:r>
              <a:rPr lang="en-US" altLang="zh-CN" b="1">
                <a:effectLst>
                  <a:outerShdw blurRad="38100" dist="38100" dir="2700000" algn="tl">
                    <a:srgbClr val="C0C0C0"/>
                  </a:outerShdw>
                </a:effectLst>
              </a:rPr>
              <a:t>5</a:t>
            </a:r>
            <a:r>
              <a:rPr lang="zh-CN" altLang="en-US" b="1">
                <a:effectLst>
                  <a:outerShdw blurRad="38100" dist="38100" dir="2700000" algn="tl">
                    <a:srgbClr val="C0C0C0"/>
                  </a:outerShdw>
                </a:effectLst>
              </a:rPr>
              <a:t>，所以</a:t>
            </a:r>
            <a:r>
              <a:rPr lang="en-US" altLang="zh-CN" b="1" i="1">
                <a:effectLst>
                  <a:outerShdw blurRad="38100" dist="38100" dir="2700000" algn="tl">
                    <a:srgbClr val="C0C0C0"/>
                  </a:outerShdw>
                </a:effectLst>
              </a:rPr>
              <a:t>Q</a:t>
            </a: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和</a:t>
            </a:r>
            <a:r>
              <a:rPr lang="en-US" altLang="zh-CN" b="1" i="1">
                <a:effectLst>
                  <a:outerShdw blurRad="38100" dist="38100" dir="2700000" algn="tl">
                    <a:srgbClr val="C0C0C0"/>
                  </a:outerShdw>
                </a:effectLst>
              </a:rPr>
              <a:t>Q</a:t>
            </a:r>
            <a:r>
              <a:rPr lang="en-US" altLang="zh-CN" b="1">
                <a:effectLst>
                  <a:outerShdw blurRad="38100" dist="38100" dir="2700000" algn="tl">
                    <a:srgbClr val="C0C0C0"/>
                  </a:outerShdw>
                </a:effectLst>
              </a:rPr>
              <a:t>4</a:t>
            </a:r>
            <a:r>
              <a:rPr lang="zh-CN" altLang="en-US" b="1">
                <a:effectLst>
                  <a:outerShdw blurRad="38100" dist="38100" dir="2700000" algn="tl">
                    <a:srgbClr val="C0C0C0"/>
                  </a:outerShdw>
                </a:effectLst>
              </a:rPr>
              <a:t>是冗余数据，可以消去。并且由于</a:t>
            </a:r>
            <a:r>
              <a:rPr lang="en-US" altLang="zh-CN" b="1" i="1">
                <a:effectLst>
                  <a:outerShdw blurRad="38100" dist="38100" dir="2700000" algn="tl">
                    <a:srgbClr val="C0C0C0"/>
                  </a:outerShdw>
                </a:effectLst>
              </a:rPr>
              <a:t>Q</a:t>
            </a: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消去，产品与材料间</a:t>
            </a:r>
            <a:r>
              <a:rPr lang="en-US" altLang="zh-CN" b="1" i="1">
                <a:effectLst>
                  <a:outerShdw blurRad="38100" dist="38100" dir="2700000" algn="tl">
                    <a:srgbClr val="C0C0C0"/>
                  </a:outerShdw>
                </a:effectLst>
              </a:rPr>
              <a:t>m</a:t>
            </a:r>
            <a:r>
              <a:rPr lang="en-US" altLang="zh-CN" b="1">
                <a:effectLst>
                  <a:outerShdw blurRad="38100" dist="38100" dir="2700000" algn="tl">
                    <a:srgbClr val="C0C0C0"/>
                  </a:outerShdw>
                </a:effectLst>
              </a:rPr>
              <a:t>∶</a:t>
            </a:r>
            <a:r>
              <a:rPr lang="en-US" altLang="zh-CN" b="1" i="1">
                <a:effectLst>
                  <a:outerShdw blurRad="38100" dist="38100" dir="2700000" algn="tl">
                    <a:srgbClr val="C0C0C0"/>
                  </a:outerShdw>
                </a:effectLst>
              </a:rPr>
              <a:t>n</a:t>
            </a:r>
            <a:r>
              <a:rPr lang="zh-CN" altLang="en-US" b="1">
                <a:effectLst>
                  <a:outerShdw blurRad="38100" dist="38100" dir="2700000" algn="tl">
                    <a:srgbClr val="C0C0C0"/>
                  </a:outerShdw>
                </a:effectLst>
              </a:rPr>
              <a:t>的冗余联系也应消去。</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charset="0"/>
                <a:ea typeface="宋体" pitchFamily="2" charset="-122"/>
              </a:defRPr>
            </a:lvl1pPr>
            <a:lvl2pPr marL="742950" indent="-285750" algn="l" eaLnBrk="0" hangingPunct="0">
              <a:spcBef>
                <a:spcPct val="30000"/>
              </a:spcBef>
              <a:defRPr kumimoji="1" sz="1200">
                <a:solidFill>
                  <a:schemeClr val="tx1"/>
                </a:solidFill>
                <a:latin typeface="Arial" charset="0"/>
                <a:ea typeface="宋体" pitchFamily="2" charset="-122"/>
              </a:defRPr>
            </a:lvl2pPr>
            <a:lvl3pPr marL="1143000" indent="-228600" algn="l" eaLnBrk="0" hangingPunct="0">
              <a:spcBef>
                <a:spcPct val="30000"/>
              </a:spcBef>
              <a:defRPr kumimoji="1" sz="1200">
                <a:solidFill>
                  <a:schemeClr val="tx1"/>
                </a:solidFill>
                <a:latin typeface="Arial" charset="0"/>
                <a:ea typeface="宋体" pitchFamily="2" charset="-122"/>
              </a:defRPr>
            </a:lvl3pPr>
            <a:lvl4pPr marL="1600200" indent="-228600" algn="l" eaLnBrk="0" hangingPunct="0">
              <a:spcBef>
                <a:spcPct val="30000"/>
              </a:spcBef>
              <a:defRPr kumimoji="1" sz="1200">
                <a:solidFill>
                  <a:schemeClr val="tx1"/>
                </a:solidFill>
                <a:latin typeface="Arial" charset="0"/>
                <a:ea typeface="宋体" pitchFamily="2" charset="-122"/>
              </a:defRPr>
            </a:lvl4pPr>
            <a:lvl5pPr marL="2057400" indent="-228600" algn="l"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algn="r" eaLnBrk="1" hangingPunct="1">
              <a:spcBef>
                <a:spcPct val="50000"/>
              </a:spcBef>
            </a:pPr>
            <a:fld id="{22442D0A-C1B8-4BE1-9AB2-5796B9AAB7FB}" type="slidenum">
              <a:rPr lang="zh-CN" altLang="en-US" smtClean="0">
                <a:latin typeface="Tahoma" pitchFamily="34" charset="0"/>
              </a:rPr>
              <a:pPr algn="r" eaLnBrk="1" hangingPunct="1">
                <a:spcBef>
                  <a:spcPct val="50000"/>
                </a:spcBef>
              </a:pPr>
              <a:t>50</a:t>
            </a:fld>
            <a:endParaRPr lang="en-US" altLang="zh-CN">
              <a:latin typeface="Tahoma" pitchFamily="34" charset="0"/>
            </a:endParaRPr>
          </a:p>
        </p:txBody>
      </p:sp>
      <p:sp>
        <p:nvSpPr>
          <p:cNvPr id="72707"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pPr eaLnBrk="1" hangingPunct="1">
              <a:defRPr/>
            </a:pP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  每张订单由订单号、若干头信息和订单细节组成。订单细节又有订货的零件号、数量等来描述。按照准则，订单细节就不能作订单的属性处理而应该上升为实体。</a:t>
            </a:r>
          </a:p>
          <a:p>
            <a:pPr eaLnBrk="1" hangingPunct="1">
              <a:defRPr/>
            </a:pPr>
            <a:r>
              <a:rPr lang="zh-CN" altLang="en-US" b="1">
                <a:effectLst>
                  <a:outerShdw blurRad="38100" dist="38100" dir="2700000" algn="tl">
                    <a:srgbClr val="C0C0C0"/>
                  </a:outerShdw>
                </a:effectLst>
              </a:rPr>
              <a:t>  （</a:t>
            </a:r>
            <a:r>
              <a:rPr lang="en-US" altLang="zh-CN" b="1">
                <a:effectLst>
                  <a:outerShdw blurRad="38100" dist="38100" dir="2700000" algn="tl">
                    <a:srgbClr val="C0C0C0"/>
                  </a:outerShdw>
                </a:effectLst>
              </a:rPr>
              <a:t>2</a:t>
            </a:r>
            <a:r>
              <a:rPr lang="zh-CN" altLang="en-US" b="1">
                <a:effectLst>
                  <a:outerShdw blurRad="38100" dist="38100" dir="2700000" algn="tl">
                    <a:srgbClr val="C0C0C0"/>
                  </a:outerShdw>
                </a:effectLst>
              </a:rPr>
              <a:t>）  一张订单可以订若干产品，所以订单与订单细节两个实体之间是</a:t>
            </a:r>
            <a:r>
              <a:rPr lang="en-US" altLang="zh-CN" b="1">
                <a:effectLst>
                  <a:outerShdw blurRad="38100" dist="38100" dir="2700000" algn="tl">
                    <a:srgbClr val="C0C0C0"/>
                  </a:outerShdw>
                </a:effectLst>
              </a:rPr>
              <a:t>1∶</a:t>
            </a:r>
            <a:r>
              <a:rPr lang="en-US" altLang="zh-CN" b="1" i="1">
                <a:effectLst>
                  <a:outerShdw blurRad="38100" dist="38100" dir="2700000" algn="tl">
                    <a:srgbClr val="C0C0C0"/>
                  </a:outerShdw>
                </a:effectLst>
              </a:rPr>
              <a:t>n</a:t>
            </a:r>
            <a:r>
              <a:rPr lang="zh-CN" altLang="en-US" b="1">
                <a:effectLst>
                  <a:outerShdw blurRad="38100" dist="38100" dir="2700000" algn="tl">
                    <a:srgbClr val="C0C0C0"/>
                  </a:outerShdw>
                </a:effectLst>
              </a:rPr>
              <a:t>的联系。</a:t>
            </a:r>
          </a:p>
          <a:p>
            <a:pPr eaLnBrk="1" hangingPunct="1">
              <a:defRPr/>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charset="0"/>
                <a:ea typeface="宋体" pitchFamily="2" charset="-122"/>
              </a:defRPr>
            </a:lvl1pPr>
            <a:lvl2pPr marL="742950" indent="-285750" algn="l" eaLnBrk="0" hangingPunct="0">
              <a:spcBef>
                <a:spcPct val="30000"/>
              </a:spcBef>
              <a:defRPr kumimoji="1" sz="1200">
                <a:solidFill>
                  <a:schemeClr val="tx1"/>
                </a:solidFill>
                <a:latin typeface="Arial" charset="0"/>
                <a:ea typeface="宋体" pitchFamily="2" charset="-122"/>
              </a:defRPr>
            </a:lvl2pPr>
            <a:lvl3pPr marL="1143000" indent="-228600" algn="l" eaLnBrk="0" hangingPunct="0">
              <a:spcBef>
                <a:spcPct val="30000"/>
              </a:spcBef>
              <a:defRPr kumimoji="1" sz="1200">
                <a:solidFill>
                  <a:schemeClr val="tx1"/>
                </a:solidFill>
                <a:latin typeface="Arial" charset="0"/>
                <a:ea typeface="宋体" pitchFamily="2" charset="-122"/>
              </a:defRPr>
            </a:lvl3pPr>
            <a:lvl4pPr marL="1600200" indent="-228600" algn="l" eaLnBrk="0" hangingPunct="0">
              <a:spcBef>
                <a:spcPct val="30000"/>
              </a:spcBef>
              <a:defRPr kumimoji="1" sz="1200">
                <a:solidFill>
                  <a:schemeClr val="tx1"/>
                </a:solidFill>
                <a:latin typeface="Arial" charset="0"/>
                <a:ea typeface="宋体" pitchFamily="2" charset="-122"/>
              </a:defRPr>
            </a:lvl4pPr>
            <a:lvl5pPr marL="2057400" indent="-228600" algn="l"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algn="r" eaLnBrk="1" hangingPunct="1">
              <a:spcBef>
                <a:spcPct val="50000"/>
              </a:spcBef>
            </a:pPr>
            <a:fld id="{EC6813E2-3A42-4E81-B1B4-CA7AC14856FA}" type="slidenum">
              <a:rPr lang="zh-CN" altLang="en-US" smtClean="0">
                <a:latin typeface="Tahoma" pitchFamily="34" charset="0"/>
              </a:rPr>
              <a:pPr algn="r" eaLnBrk="1" hangingPunct="1">
                <a:spcBef>
                  <a:spcPct val="50000"/>
                </a:spcBef>
              </a:pPr>
              <a:t>51</a:t>
            </a:fld>
            <a:endParaRPr lang="en-US" altLang="zh-CN">
              <a:latin typeface="Tahoma" pitchFamily="34" charset="0"/>
            </a:endParaRPr>
          </a:p>
        </p:txBody>
      </p:sp>
      <p:sp>
        <p:nvSpPr>
          <p:cNvPr id="73731"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pPr eaLnBrk="1" hangingPunct="1">
              <a:defRPr/>
            </a:pPr>
            <a:r>
              <a:rPr lang="zh-CN" altLang="en-US" b="1">
                <a:effectLst>
                  <a:outerShdw blurRad="38100" dist="38100" dir="2700000" algn="tl">
                    <a:srgbClr val="C0C0C0"/>
                  </a:outerShdw>
                </a:effectLst>
              </a:rPr>
              <a:t>异名同义，</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项目</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和</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产品</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含义相同。某个</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项目</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实质上是指某个</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产品</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的生产。统一用</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产品</a:t>
            </a:r>
            <a:r>
              <a:rPr lang="zh-CN" altLang="en-US" b="1">
                <a:effectLst>
                  <a:outerShdw blurRad="38100" dist="38100" dir="2700000" algn="tl">
                    <a:srgbClr val="C0C0C0"/>
                  </a:outerShdw>
                </a:effectLst>
                <a:latin typeface="Times New Roman"/>
              </a:rPr>
              <a:t>”</a:t>
            </a:r>
            <a:r>
              <a:rPr lang="zh-CN" altLang="en-US" b="1">
                <a:effectLst>
                  <a:outerShdw blurRad="38100" dist="38100" dir="2700000" algn="tl">
                    <a:srgbClr val="C0C0C0"/>
                  </a:outerShdw>
                </a:effectLst>
              </a:rPr>
              <a:t>作实体名。</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3F02A77-5BE1-4DCF-A3D7-B112C8E9C57D}" type="slidenum">
              <a:rPr lang="zh-CN" altLang="en-US"/>
              <a:pPr>
                <a:defRPr/>
              </a:pPr>
              <a:t>‹#›</a:t>
            </a:fld>
            <a:endParaRPr lang="en-US" altLang="zh-CN"/>
          </a:p>
        </p:txBody>
      </p:sp>
    </p:spTree>
    <p:extLst>
      <p:ext uri="{BB962C8B-B14F-4D97-AF65-F5344CB8AC3E}">
        <p14:creationId xmlns:p14="http://schemas.microsoft.com/office/powerpoint/2010/main" val="258347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7A4BEBE7-7071-464E-BD8F-7A318F03A97C}" type="slidenum">
              <a:rPr lang="zh-CN" altLang="en-US"/>
              <a:pPr>
                <a:defRPr/>
              </a:pPr>
              <a:t>‹#›</a:t>
            </a:fld>
            <a:endParaRPr lang="en-US" altLang="zh-CN"/>
          </a:p>
        </p:txBody>
      </p:sp>
    </p:spTree>
    <p:extLst>
      <p:ext uri="{BB962C8B-B14F-4D97-AF65-F5344CB8AC3E}">
        <p14:creationId xmlns:p14="http://schemas.microsoft.com/office/powerpoint/2010/main" val="292152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104794E8-466A-43E7-89D7-6EDD05DB4492}" type="slidenum">
              <a:rPr lang="zh-CN" altLang="en-US"/>
              <a:pPr>
                <a:defRPr/>
              </a:pPr>
              <a:t>‹#›</a:t>
            </a:fld>
            <a:endParaRPr lang="en-US" altLang="zh-CN"/>
          </a:p>
        </p:txBody>
      </p:sp>
    </p:spTree>
    <p:extLst>
      <p:ext uri="{BB962C8B-B14F-4D97-AF65-F5344CB8AC3E}">
        <p14:creationId xmlns:p14="http://schemas.microsoft.com/office/powerpoint/2010/main" val="628359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CF5D6F8C-44F7-42FD-9261-6AE7E659C1D9}" type="slidenum">
              <a:rPr lang="zh-CN" altLang="en-US"/>
              <a:pPr>
                <a:defRPr/>
              </a:pPr>
              <a:t>‹#›</a:t>
            </a:fld>
            <a:endParaRPr lang="en-US" altLang="zh-CN"/>
          </a:p>
        </p:txBody>
      </p:sp>
    </p:spTree>
    <p:extLst>
      <p:ext uri="{BB962C8B-B14F-4D97-AF65-F5344CB8AC3E}">
        <p14:creationId xmlns:p14="http://schemas.microsoft.com/office/powerpoint/2010/main" val="136416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C6235DC2-5580-4DDD-973D-4A574C0AB5DC}" type="slidenum">
              <a:rPr lang="zh-CN" altLang="en-US"/>
              <a:pPr>
                <a:defRPr/>
              </a:pPr>
              <a:t>‹#›</a:t>
            </a:fld>
            <a:endParaRPr lang="en-US" altLang="zh-CN"/>
          </a:p>
        </p:txBody>
      </p:sp>
    </p:spTree>
    <p:extLst>
      <p:ext uri="{BB962C8B-B14F-4D97-AF65-F5344CB8AC3E}">
        <p14:creationId xmlns:p14="http://schemas.microsoft.com/office/powerpoint/2010/main" val="266526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5FD45D29-5BEA-4EEC-9414-FA2C06FEDD8D}" type="slidenum">
              <a:rPr lang="zh-CN" altLang="en-US"/>
              <a:pPr>
                <a:defRPr/>
              </a:pPr>
              <a:t>‹#›</a:t>
            </a:fld>
            <a:endParaRPr lang="en-US" altLang="zh-CN"/>
          </a:p>
        </p:txBody>
      </p:sp>
    </p:spTree>
    <p:extLst>
      <p:ext uri="{BB962C8B-B14F-4D97-AF65-F5344CB8AC3E}">
        <p14:creationId xmlns:p14="http://schemas.microsoft.com/office/powerpoint/2010/main" val="145312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1CEBD10A-EDB1-492E-AAC9-987AE3C90BD6}" type="slidenum">
              <a:rPr lang="zh-CN" altLang="en-US"/>
              <a:pPr>
                <a:defRPr/>
              </a:pPr>
              <a:t>‹#›</a:t>
            </a:fld>
            <a:endParaRPr lang="en-US" altLang="zh-CN"/>
          </a:p>
        </p:txBody>
      </p:sp>
    </p:spTree>
    <p:extLst>
      <p:ext uri="{BB962C8B-B14F-4D97-AF65-F5344CB8AC3E}">
        <p14:creationId xmlns:p14="http://schemas.microsoft.com/office/powerpoint/2010/main" val="313059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C0061B39-98C7-40E0-A3F7-67306AB9DE53}" type="slidenum">
              <a:rPr lang="zh-CN" altLang="en-US"/>
              <a:pPr>
                <a:defRPr/>
              </a:pPr>
              <a:t>‹#›</a:t>
            </a:fld>
            <a:endParaRPr lang="en-US" altLang="zh-CN"/>
          </a:p>
        </p:txBody>
      </p:sp>
    </p:spTree>
    <p:extLst>
      <p:ext uri="{BB962C8B-B14F-4D97-AF65-F5344CB8AC3E}">
        <p14:creationId xmlns:p14="http://schemas.microsoft.com/office/powerpoint/2010/main" val="76447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0A02CFAC-E4F2-4C50-93D8-1015ED338C6E}" type="slidenum">
              <a:rPr lang="zh-CN" altLang="en-US"/>
              <a:pPr>
                <a:defRPr/>
              </a:pPr>
              <a:t>‹#›</a:t>
            </a:fld>
            <a:endParaRPr lang="en-US" altLang="zh-CN"/>
          </a:p>
        </p:txBody>
      </p:sp>
    </p:spTree>
    <p:extLst>
      <p:ext uri="{BB962C8B-B14F-4D97-AF65-F5344CB8AC3E}">
        <p14:creationId xmlns:p14="http://schemas.microsoft.com/office/powerpoint/2010/main" val="121806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801BFD9E-328A-49DD-906B-7C135258345C}" type="slidenum">
              <a:rPr lang="zh-CN" altLang="en-US"/>
              <a:pPr>
                <a:defRPr/>
              </a:pPr>
              <a:t>‹#›</a:t>
            </a:fld>
            <a:endParaRPr lang="en-US" altLang="zh-CN"/>
          </a:p>
        </p:txBody>
      </p:sp>
    </p:spTree>
    <p:extLst>
      <p:ext uri="{BB962C8B-B14F-4D97-AF65-F5344CB8AC3E}">
        <p14:creationId xmlns:p14="http://schemas.microsoft.com/office/powerpoint/2010/main" val="190097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E5390F49-9370-4E7D-B038-CB403BF96DA4}" type="slidenum">
              <a:rPr lang="zh-CN" altLang="en-US"/>
              <a:pPr>
                <a:defRPr/>
              </a:pPr>
              <a:t>‹#›</a:t>
            </a:fld>
            <a:endParaRPr lang="en-US" altLang="zh-CN"/>
          </a:p>
        </p:txBody>
      </p:sp>
    </p:spTree>
    <p:extLst>
      <p:ext uri="{BB962C8B-B14F-4D97-AF65-F5344CB8AC3E}">
        <p14:creationId xmlns:p14="http://schemas.microsoft.com/office/powerpoint/2010/main" val="94840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4959235B-4BA7-49CE-8ECD-0E4F80C5024D}" type="slidenum">
              <a:rPr lang="zh-CN" altLang="en-US"/>
              <a:pPr>
                <a:defRPr/>
              </a:pPr>
              <a:t>‹#›</a:t>
            </a:fld>
            <a:endParaRPr lang="en-US" altLang="zh-CN"/>
          </a:p>
        </p:txBody>
      </p:sp>
    </p:spTree>
    <p:extLst>
      <p:ext uri="{BB962C8B-B14F-4D97-AF65-F5344CB8AC3E}">
        <p14:creationId xmlns:p14="http://schemas.microsoft.com/office/powerpoint/2010/main" val="101332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0"/>
              </a:spcBef>
              <a:defRPr/>
            </a:pPr>
            <a:endParaRPr lang="zh-CN" altLang="en-US"/>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0"/>
              </a:spcBef>
              <a:defRPr/>
            </a:pPr>
            <a:endParaRPr lang="zh-CN" altLang="en-US"/>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0"/>
              </a:spcBef>
              <a:defRPr/>
            </a:pPr>
            <a:endParaRPr lang="zh-CN" altLang="en-US"/>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0"/>
              </a:spcBef>
              <a:defRPr/>
            </a:pPr>
            <a:endParaRPr lang="zh-CN" altLang="en-US"/>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0"/>
              </a:spcBef>
              <a:defRPr/>
            </a:pPr>
            <a:endParaRPr lang="zh-CN" altLang="en-US"/>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0"/>
              </a:spcBef>
              <a:defRPr/>
            </a:pPr>
            <a:endParaRPr lang="zh-CN" altLang="en-US"/>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ahoma" pitchFamily="34" charset="0"/>
                <a:ea typeface="宋体" pitchFamily="2" charset="-122"/>
              </a:defRPr>
            </a:lvl9pPr>
          </a:lstStyle>
          <a:p>
            <a:pPr eaLnBrk="1" hangingPunct="1">
              <a:spcBef>
                <a:spcPct val="0"/>
              </a:spcBef>
              <a:defRPr/>
            </a:pPr>
            <a:endParaRPr lang="zh-CN" altLang="en-US"/>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kumimoji="0" sz="1400"/>
            </a:lvl1pPr>
          </a:lstStyle>
          <a:p>
            <a:pPr>
              <a:defRPr/>
            </a:pPr>
            <a:endParaRPr lang="en-US" altLang="zh-CN"/>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kumimoji="0" sz="1400"/>
            </a:lvl1pPr>
          </a:lstStyle>
          <a:p>
            <a:pPr>
              <a:defRPr/>
            </a:pPr>
            <a:endParaRPr lang="en-US" altLang="zh-CN"/>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kumimoji="0" sz="1400"/>
            </a:lvl1pPr>
          </a:lstStyle>
          <a:p>
            <a:pPr>
              <a:defRPr/>
            </a:pPr>
            <a:fld id="{935272E7-11E8-4E8E-B73A-A7A4B780FE5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333375"/>
            <a:ext cx="7800975" cy="1143000"/>
          </a:xfrm>
        </p:spPr>
        <p:txBody>
          <a:bodyPr anchor="ctr"/>
          <a:lstStyle/>
          <a:p>
            <a:pPr eaLnBrk="1" hangingPunct="1"/>
            <a:r>
              <a:rPr lang="zh-CN" altLang="en-US" b="1">
                <a:solidFill>
                  <a:srgbClr val="C00000"/>
                </a:solidFill>
                <a:latin typeface="微软雅黑" pitchFamily="34" charset="-122"/>
                <a:ea typeface="微软雅黑" pitchFamily="34" charset="-122"/>
              </a:rPr>
              <a:t>第七章  数据库设计</a:t>
            </a:r>
            <a:endParaRPr lang="en-US" altLang="zh-CN" b="1">
              <a:solidFill>
                <a:srgbClr val="C00000"/>
              </a:solidFill>
              <a:latin typeface="微软雅黑" pitchFamily="34" charset="-122"/>
              <a:ea typeface="微软雅黑" pitchFamily="34" charset="-122"/>
            </a:endParaRPr>
          </a:p>
        </p:txBody>
      </p:sp>
      <p:sp>
        <p:nvSpPr>
          <p:cNvPr id="14339" name="Rectangle 3"/>
          <p:cNvSpPr>
            <a:spLocks noGrp="1" noChangeArrowheads="1"/>
          </p:cNvSpPr>
          <p:nvPr>
            <p:ph type="body" idx="1"/>
          </p:nvPr>
        </p:nvSpPr>
        <p:spPr>
          <a:xfrm>
            <a:off x="1249363" y="1628775"/>
            <a:ext cx="5770562" cy="4105275"/>
          </a:xfrm>
        </p:spPr>
        <p:txBody>
          <a:bodyPr/>
          <a:lstStyle/>
          <a:p>
            <a:pPr eaLnBrk="1" hangingPunct="1">
              <a:lnSpc>
                <a:spcPct val="140000"/>
              </a:lnSpc>
              <a:spcBef>
                <a:spcPts val="1200"/>
              </a:spcBef>
              <a:buFont typeface="Wingdings" pitchFamily="2" charset="2"/>
              <a:buChar char="Ø"/>
            </a:pPr>
            <a:r>
              <a:rPr lang="zh-CN" altLang="en-US" sz="2400" b="1" dirty="0">
                <a:solidFill>
                  <a:schemeClr val="bg2"/>
                </a:solidFill>
                <a:latin typeface="微软雅黑" pitchFamily="34" charset="-122"/>
                <a:ea typeface="微软雅黑" pitchFamily="34" charset="-122"/>
                <a:sym typeface="Wingdings" pitchFamily="2" charset="2"/>
              </a:rPr>
              <a:t>数据库设计含义、特点、阶段与方法</a:t>
            </a:r>
          </a:p>
          <a:p>
            <a:pPr eaLnBrk="1" hangingPunct="1">
              <a:lnSpc>
                <a:spcPct val="140000"/>
              </a:lnSpc>
              <a:spcBef>
                <a:spcPts val="1200"/>
              </a:spcBef>
              <a:buFont typeface="Wingdings" pitchFamily="2" charset="2"/>
              <a:buChar char="Ø"/>
            </a:pPr>
            <a:r>
              <a:rPr lang="zh-CN" altLang="en-US" sz="2400" b="1" dirty="0">
                <a:solidFill>
                  <a:schemeClr val="bg2"/>
                </a:solidFill>
                <a:latin typeface="微软雅黑" pitchFamily="34" charset="-122"/>
                <a:ea typeface="微软雅黑" pitchFamily="34" charset="-122"/>
                <a:sym typeface="Wingdings" pitchFamily="2" charset="2"/>
              </a:rPr>
              <a:t>用户需求分析</a:t>
            </a:r>
          </a:p>
          <a:p>
            <a:pPr eaLnBrk="1" hangingPunct="1">
              <a:lnSpc>
                <a:spcPct val="140000"/>
              </a:lnSpc>
              <a:spcBef>
                <a:spcPts val="1200"/>
              </a:spcBef>
              <a:buFont typeface="Wingdings" pitchFamily="2" charset="2"/>
              <a:buChar char="Ø"/>
            </a:pPr>
            <a:r>
              <a:rPr lang="zh-CN" altLang="en-US" sz="2400" b="1" dirty="0">
                <a:solidFill>
                  <a:schemeClr val="bg2"/>
                </a:solidFill>
                <a:latin typeface="微软雅黑" pitchFamily="34" charset="-122"/>
                <a:ea typeface="微软雅黑" pitchFamily="34" charset="-122"/>
                <a:sym typeface="Wingdings" pitchFamily="2" charset="2"/>
              </a:rPr>
              <a:t>数据库的概念结构设计</a:t>
            </a:r>
            <a:endParaRPr lang="en-US" altLang="zh-CN" sz="2400" b="1" dirty="0">
              <a:solidFill>
                <a:schemeClr val="bg2"/>
              </a:solidFill>
              <a:latin typeface="微软雅黑" pitchFamily="34" charset="-122"/>
              <a:ea typeface="微软雅黑" pitchFamily="34" charset="-122"/>
              <a:sym typeface="Wingdings" pitchFamily="2" charset="2"/>
            </a:endParaRPr>
          </a:p>
          <a:p>
            <a:pPr eaLnBrk="1" hangingPunct="1">
              <a:lnSpc>
                <a:spcPct val="140000"/>
              </a:lnSpc>
              <a:spcBef>
                <a:spcPts val="1200"/>
              </a:spcBef>
              <a:buFont typeface="Wingdings" pitchFamily="2" charset="2"/>
              <a:buChar char="Ø"/>
            </a:pPr>
            <a:r>
              <a:rPr lang="zh-CN" altLang="en-US" sz="2400" b="1" dirty="0">
                <a:solidFill>
                  <a:schemeClr val="bg2"/>
                </a:solidFill>
                <a:latin typeface="微软雅黑" pitchFamily="34" charset="-122"/>
                <a:ea typeface="微软雅黑" pitchFamily="34" charset="-122"/>
                <a:sym typeface="Wingdings" pitchFamily="2" charset="2"/>
              </a:rPr>
              <a:t>数据库的逻辑结构设计</a:t>
            </a:r>
          </a:p>
          <a:p>
            <a:pPr eaLnBrk="1" hangingPunct="1">
              <a:lnSpc>
                <a:spcPct val="140000"/>
              </a:lnSpc>
              <a:spcBef>
                <a:spcPts val="1200"/>
              </a:spcBef>
              <a:buFont typeface="Wingdings" pitchFamily="2" charset="2"/>
              <a:buChar char="Ø"/>
            </a:pPr>
            <a:r>
              <a:rPr lang="zh-CN" altLang="en-US" sz="2400" b="1" dirty="0">
                <a:solidFill>
                  <a:schemeClr val="bg2"/>
                </a:solidFill>
                <a:latin typeface="微软雅黑" pitchFamily="34" charset="-122"/>
                <a:ea typeface="微软雅黑" pitchFamily="34" charset="-122"/>
                <a:sym typeface="Wingdings" pitchFamily="2" charset="2"/>
              </a:rPr>
              <a:t>数据库的物理设计</a:t>
            </a:r>
          </a:p>
          <a:p>
            <a:pPr eaLnBrk="1" hangingPunct="1">
              <a:lnSpc>
                <a:spcPct val="140000"/>
              </a:lnSpc>
              <a:spcBef>
                <a:spcPts val="1200"/>
              </a:spcBef>
              <a:buFont typeface="Wingdings" pitchFamily="2" charset="2"/>
              <a:buChar char="Ø"/>
            </a:pPr>
            <a:r>
              <a:rPr lang="zh-CN" altLang="en-US" sz="2400" b="1" dirty="0">
                <a:solidFill>
                  <a:schemeClr val="bg2"/>
                </a:solidFill>
                <a:latin typeface="微软雅黑" pitchFamily="34" charset="-122"/>
                <a:ea typeface="微软雅黑" pitchFamily="34" charset="-122"/>
                <a:sym typeface="Wingdings" pitchFamily="2" charset="2"/>
              </a:rPr>
              <a:t>数据库实施、运行与维护</a:t>
            </a:r>
          </a:p>
        </p:txBody>
      </p:sp>
      <p:sp>
        <p:nvSpPr>
          <p:cNvPr id="2" name="文本框 1">
            <a:extLst>
              <a:ext uri="{FF2B5EF4-FFF2-40B4-BE49-F238E27FC236}">
                <a16:creationId xmlns:a16="http://schemas.microsoft.com/office/drawing/2014/main" id="{8DF508CA-5E78-4E44-A985-7EE26159ED46}"/>
              </a:ext>
            </a:extLst>
          </p:cNvPr>
          <p:cNvSpPr txBox="1"/>
          <p:nvPr/>
        </p:nvSpPr>
        <p:spPr>
          <a:xfrm>
            <a:off x="6156176" y="3933056"/>
            <a:ext cx="2880320" cy="830997"/>
          </a:xfrm>
          <a:prstGeom prst="rect">
            <a:avLst/>
          </a:prstGeom>
          <a:noFill/>
        </p:spPr>
        <p:txBody>
          <a:bodyPr wrap="square" rtlCol="0">
            <a:spAutoFit/>
          </a:bodyPr>
          <a:lstStyle/>
          <a:p>
            <a:r>
              <a:rPr lang="zh-CN" altLang="en-US" dirty="0"/>
              <a:t>本章和数据库</a:t>
            </a:r>
            <a:r>
              <a:rPr lang="en-US" altLang="zh-CN" dirty="0" err="1"/>
              <a:t>sql</a:t>
            </a:r>
            <a:r>
              <a:rPr lang="zh-CN" altLang="en-US" dirty="0"/>
              <a:t>语言都重要</a:t>
            </a:r>
          </a:p>
        </p:txBody>
      </p:sp>
      <p:cxnSp>
        <p:nvCxnSpPr>
          <p:cNvPr id="4" name="直接箭头连接符 3">
            <a:extLst>
              <a:ext uri="{FF2B5EF4-FFF2-40B4-BE49-F238E27FC236}">
                <a16:creationId xmlns:a16="http://schemas.microsoft.com/office/drawing/2014/main" id="{B40FD7EA-0159-46E4-9B9C-25AA3440CAF6}"/>
              </a:ext>
            </a:extLst>
          </p:cNvPr>
          <p:cNvCxnSpPr/>
          <p:nvPr/>
        </p:nvCxnSpPr>
        <p:spPr bwMode="auto">
          <a:xfrm flipV="1">
            <a:off x="4572000" y="2564904"/>
            <a:ext cx="1440160" cy="504056"/>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a:extLst>
              <a:ext uri="{FF2B5EF4-FFF2-40B4-BE49-F238E27FC236}">
                <a16:creationId xmlns:a16="http://schemas.microsoft.com/office/drawing/2014/main" id="{65197CDD-69F8-4D0D-8A27-F6E8F31B5687}"/>
              </a:ext>
            </a:extLst>
          </p:cNvPr>
          <p:cNvSpPr txBox="1"/>
          <p:nvPr/>
        </p:nvSpPr>
        <p:spPr>
          <a:xfrm>
            <a:off x="6012160" y="2237593"/>
            <a:ext cx="1007765" cy="338554"/>
          </a:xfrm>
          <a:prstGeom prst="rect">
            <a:avLst/>
          </a:prstGeom>
          <a:noFill/>
        </p:spPr>
        <p:txBody>
          <a:bodyPr wrap="square" rtlCol="0">
            <a:spAutoFit/>
          </a:bodyPr>
          <a:lstStyle/>
          <a:p>
            <a:r>
              <a:rPr lang="zh-CN" altLang="en-US" sz="1600" dirty="0"/>
              <a:t>最重要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1027"/>
          <p:cNvSpPr>
            <a:spLocks noGrp="1" noChangeArrowheads="1"/>
          </p:cNvSpPr>
          <p:nvPr>
            <p:ph type="body" idx="1"/>
          </p:nvPr>
        </p:nvSpPr>
        <p:spPr>
          <a:xfrm>
            <a:off x="250825" y="260350"/>
            <a:ext cx="8713788" cy="6337300"/>
          </a:xfrm>
        </p:spPr>
        <p:txBody>
          <a:bodyPr/>
          <a:lstStyle/>
          <a:p>
            <a:pPr marL="457200" indent="-457200" eaLnBrk="1" hangingPunct="1">
              <a:lnSpc>
                <a:spcPct val="150000"/>
              </a:lnSpc>
              <a:buFont typeface="Wingdings" pitchFamily="2" charset="2"/>
              <a:buNone/>
              <a:defRPr/>
            </a:pPr>
            <a:r>
              <a:rPr lang="zh-CN" altLang="en-US" sz="2600" b="1" u="sng" dirty="0">
                <a:solidFill>
                  <a:srgbClr val="FF0000"/>
                </a:solidFill>
                <a:latin typeface="微软雅黑" pitchFamily="34" charset="-122"/>
                <a:ea typeface="微软雅黑" pitchFamily="34" charset="-122"/>
              </a:rPr>
              <a:t>二、需求分析的方法——调研、分析、综合</a:t>
            </a:r>
          </a:p>
          <a:p>
            <a:pPr marL="0" indent="0" eaLnBrk="1" hangingPunct="1">
              <a:lnSpc>
                <a:spcPct val="150000"/>
              </a:lnSpc>
              <a:buSzTx/>
              <a:buFont typeface="Wingdings" pitchFamily="2" charset="2"/>
              <a:buNone/>
              <a:defRPr/>
            </a:pPr>
            <a:r>
              <a:rPr lang="en-US" altLang="zh-CN" sz="2400" b="1" dirty="0">
                <a:solidFill>
                  <a:srgbClr val="000099"/>
                </a:solidFill>
                <a:latin typeface="微软雅黑" pitchFamily="34" charset="-122"/>
                <a:ea typeface="微软雅黑" pitchFamily="34" charset="-122"/>
              </a:rPr>
              <a:t>1</a:t>
            </a:r>
            <a:r>
              <a:rPr lang="zh-CN" altLang="en-US" sz="2400" b="1" dirty="0">
                <a:solidFill>
                  <a:srgbClr val="000099"/>
                </a:solidFill>
                <a:latin typeface="微软雅黑" pitchFamily="34" charset="-122"/>
                <a:ea typeface="微软雅黑" pitchFamily="34" charset="-122"/>
              </a:rPr>
              <a:t>、障碍与难点</a:t>
            </a:r>
          </a:p>
          <a:p>
            <a:pPr marL="457200" indent="-457200" eaLnBrk="1" hangingPunct="1">
              <a:lnSpc>
                <a:spcPct val="150000"/>
              </a:lnSpc>
              <a:defRPr/>
            </a:pPr>
            <a:r>
              <a:rPr lang="zh-CN" altLang="en-US" sz="2200" b="1" dirty="0">
                <a:solidFill>
                  <a:schemeClr val="bg2"/>
                </a:solidFill>
                <a:latin typeface="微软雅黑" pitchFamily="34" charset="-122"/>
                <a:ea typeface="微软雅黑" pitchFamily="34" charset="-122"/>
              </a:rPr>
              <a:t>用户不能明确、完整地表达业务流程，对新需求认识不清</a:t>
            </a:r>
          </a:p>
          <a:p>
            <a:pPr marL="457200" indent="-457200" eaLnBrk="1" hangingPunct="1">
              <a:lnSpc>
                <a:spcPct val="110000"/>
              </a:lnSpc>
              <a:defRPr/>
            </a:pPr>
            <a:r>
              <a:rPr lang="zh-CN" altLang="en-US" sz="2200" b="1" dirty="0">
                <a:solidFill>
                  <a:schemeClr val="bg2"/>
                </a:solidFill>
                <a:latin typeface="微软雅黑" pitchFamily="34" charset="-122"/>
                <a:ea typeface="微软雅黑" pitchFamily="34" charset="-122"/>
              </a:rPr>
              <a:t>设计人员缺少用户的领域知识，不易理解用户的真正需求，甚至误解用户的需求。</a:t>
            </a:r>
          </a:p>
          <a:p>
            <a:pPr marL="457200" indent="-457200" eaLnBrk="1" hangingPunct="1">
              <a:lnSpc>
                <a:spcPct val="110000"/>
              </a:lnSpc>
              <a:defRPr/>
            </a:pPr>
            <a:r>
              <a:rPr lang="zh-CN" altLang="en-US" sz="2200" b="1" dirty="0">
                <a:solidFill>
                  <a:schemeClr val="bg2"/>
                </a:solidFill>
                <a:latin typeface="微软雅黑" pitchFamily="34" charset="-122"/>
                <a:ea typeface="微软雅黑" pitchFamily="34" charset="-122"/>
              </a:rPr>
              <a:t>新的硬件、软件技术的出现也会使用户需求发生变化</a:t>
            </a:r>
          </a:p>
          <a:p>
            <a:pPr marL="0" indent="0" eaLnBrk="1" hangingPunct="1">
              <a:lnSpc>
                <a:spcPct val="150000"/>
              </a:lnSpc>
              <a:buSzTx/>
              <a:buFont typeface="Wingdings" pitchFamily="2" charset="2"/>
              <a:buNone/>
              <a:defRPr/>
            </a:pPr>
            <a:r>
              <a:rPr lang="en-US" altLang="zh-CN" sz="2400" b="1" dirty="0">
                <a:solidFill>
                  <a:srgbClr val="000099"/>
                </a:solidFill>
                <a:latin typeface="微软雅黑" pitchFamily="34" charset="-122"/>
                <a:ea typeface="微软雅黑" pitchFamily="34" charset="-122"/>
              </a:rPr>
              <a:t>2</a:t>
            </a:r>
            <a:r>
              <a:rPr lang="zh-CN" altLang="en-US" sz="2400" b="1" dirty="0">
                <a:solidFill>
                  <a:srgbClr val="000099"/>
                </a:solidFill>
                <a:latin typeface="微软雅黑" pitchFamily="34" charset="-122"/>
                <a:ea typeface="微软雅黑" pitchFamily="34" charset="-122"/>
              </a:rPr>
              <a:t>、工作步骤</a:t>
            </a:r>
          </a:p>
          <a:p>
            <a:pPr marL="457200" indent="-457200" eaLnBrk="1" hangingPunct="1">
              <a:lnSpc>
                <a:spcPct val="150000"/>
              </a:lnSpc>
              <a:defRPr/>
            </a:pPr>
            <a:r>
              <a:rPr lang="zh-CN" altLang="en-US" sz="2000" b="1" dirty="0">
                <a:solidFill>
                  <a:schemeClr val="bg2"/>
                </a:solidFill>
                <a:latin typeface="微软雅黑" pitchFamily="34" charset="-122"/>
                <a:ea typeface="微软雅黑" pitchFamily="34" charset="-122"/>
              </a:rPr>
              <a:t>调查组织机构及各部门职能——为分析信息流程做准备；详细调研计划</a:t>
            </a:r>
          </a:p>
          <a:p>
            <a:pPr marL="457200" indent="-457200" eaLnBrk="1" hangingPunct="1">
              <a:lnSpc>
                <a:spcPct val="150000"/>
              </a:lnSpc>
              <a:defRPr/>
            </a:pPr>
            <a:r>
              <a:rPr lang="zh-CN" altLang="en-US" sz="2000" b="1" dirty="0">
                <a:solidFill>
                  <a:schemeClr val="bg2"/>
                </a:solidFill>
                <a:latin typeface="微软雅黑" pitchFamily="34" charset="-122"/>
                <a:ea typeface="微软雅黑" pitchFamily="34" charset="-122"/>
              </a:rPr>
              <a:t>调查各部门的业务活动情况——</a:t>
            </a:r>
            <a:r>
              <a:rPr lang="en-US" altLang="zh-CN" sz="2000" b="1" dirty="0">
                <a:solidFill>
                  <a:schemeClr val="bg2"/>
                </a:solidFill>
                <a:latin typeface="微软雅黑" pitchFamily="34" charset="-122"/>
                <a:ea typeface="微软雅黑" pitchFamily="34" charset="-122"/>
              </a:rPr>
              <a:t>I、P、O</a:t>
            </a:r>
          </a:p>
          <a:p>
            <a:pPr marL="457200" indent="-457200" eaLnBrk="1" hangingPunct="1">
              <a:lnSpc>
                <a:spcPct val="150000"/>
              </a:lnSpc>
              <a:defRPr/>
            </a:pPr>
            <a:r>
              <a:rPr lang="zh-CN" altLang="en-US" sz="2000" b="1" dirty="0">
                <a:solidFill>
                  <a:schemeClr val="bg2"/>
                </a:solidFill>
                <a:latin typeface="微软雅黑" pitchFamily="34" charset="-122"/>
                <a:ea typeface="微软雅黑" pitchFamily="34" charset="-122"/>
              </a:rPr>
              <a:t>明确用户对新系统的需求——数据需求、处理需求、约束条件</a:t>
            </a:r>
          </a:p>
          <a:p>
            <a:pPr marL="457200" indent="-457200" eaLnBrk="1" hangingPunct="1">
              <a:lnSpc>
                <a:spcPct val="150000"/>
              </a:lnSpc>
              <a:defRPr/>
            </a:pPr>
            <a:r>
              <a:rPr lang="zh-CN" altLang="en-US" sz="2000" b="1" dirty="0">
                <a:solidFill>
                  <a:schemeClr val="bg2"/>
                </a:solidFill>
                <a:latin typeface="微软雅黑" pitchFamily="34" charset="-122"/>
                <a:ea typeface="微软雅黑" pitchFamily="34" charset="-122"/>
              </a:rPr>
              <a:t>确定新系统的边界——人、机分界点</a:t>
            </a:r>
          </a:p>
        </p:txBody>
      </p:sp>
      <p:sp>
        <p:nvSpPr>
          <p:cNvPr id="2" name="文本框 1">
            <a:extLst>
              <a:ext uri="{FF2B5EF4-FFF2-40B4-BE49-F238E27FC236}">
                <a16:creationId xmlns:a16="http://schemas.microsoft.com/office/drawing/2014/main" id="{F9E63C92-03A8-41FE-B4EA-FF88A8477582}"/>
              </a:ext>
            </a:extLst>
          </p:cNvPr>
          <p:cNvSpPr txBox="1"/>
          <p:nvPr/>
        </p:nvSpPr>
        <p:spPr>
          <a:xfrm>
            <a:off x="4860727" y="1268760"/>
            <a:ext cx="4032448" cy="461665"/>
          </a:xfrm>
          <a:prstGeom prst="rect">
            <a:avLst/>
          </a:prstGeom>
          <a:noFill/>
        </p:spPr>
        <p:txBody>
          <a:bodyPr wrap="square" rtlCol="0">
            <a:spAutoFit/>
          </a:bodyPr>
          <a:lstStyle/>
          <a:p>
            <a:r>
              <a:rPr lang="zh-CN" altLang="en-US" dirty="0"/>
              <a:t>我想要啥，我不知道</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288" y="115888"/>
            <a:ext cx="7793037" cy="1800225"/>
          </a:xfrm>
        </p:spPr>
        <p:txBody>
          <a:bodyPr anchor="ctr"/>
          <a:lstStyle/>
          <a:p>
            <a:pPr eaLnBrk="1" hangingPunct="1">
              <a:lnSpc>
                <a:spcPct val="150000"/>
              </a:lnSpc>
            </a:pPr>
            <a:r>
              <a:rPr lang="en-US" altLang="zh-CN" sz="2800" b="1">
                <a:solidFill>
                  <a:srgbClr val="000099"/>
                </a:solidFill>
                <a:latin typeface="微软雅黑" pitchFamily="34" charset="-122"/>
                <a:ea typeface="微软雅黑" pitchFamily="34" charset="-122"/>
              </a:rPr>
              <a:t>3</a:t>
            </a:r>
            <a:r>
              <a:rPr lang="zh-CN" altLang="en-US" sz="2800" b="1">
                <a:solidFill>
                  <a:srgbClr val="000099"/>
                </a:solidFill>
                <a:latin typeface="微软雅黑" pitchFamily="34" charset="-122"/>
                <a:ea typeface="微软雅黑" pitchFamily="34" charset="-122"/>
              </a:rPr>
              <a:t>、常用调查方法</a:t>
            </a:r>
            <a:br>
              <a:rPr lang="en-US" altLang="zh-CN" sz="2800" b="1">
                <a:solidFill>
                  <a:srgbClr val="000099"/>
                </a:solidFill>
                <a:latin typeface="微软雅黑" pitchFamily="34" charset="-122"/>
                <a:ea typeface="微软雅黑" pitchFamily="34" charset="-122"/>
              </a:rPr>
            </a:br>
            <a:r>
              <a:rPr lang="zh-CN" altLang="en-US" sz="2800" b="1">
                <a:solidFill>
                  <a:srgbClr val="C00000"/>
                </a:solidFill>
                <a:latin typeface="微软雅黑" pitchFamily="34" charset="-122"/>
                <a:ea typeface="微软雅黑" pitchFamily="34" charset="-122"/>
              </a:rPr>
              <a:t>（自上而下分级调研）</a:t>
            </a:r>
          </a:p>
        </p:txBody>
      </p:sp>
      <p:sp>
        <p:nvSpPr>
          <p:cNvPr id="13315" name="Rectangle 3"/>
          <p:cNvSpPr>
            <a:spLocks noGrp="1" noChangeArrowheads="1"/>
          </p:cNvSpPr>
          <p:nvPr>
            <p:ph type="body" idx="1"/>
          </p:nvPr>
        </p:nvSpPr>
        <p:spPr>
          <a:xfrm>
            <a:off x="323850" y="1989138"/>
            <a:ext cx="8559800" cy="3889375"/>
          </a:xfrm>
        </p:spPr>
        <p:txBody>
          <a:bodyPr/>
          <a:lstStyle/>
          <a:p>
            <a:pPr marL="450850" indent="-450850" eaLnBrk="1" hangingPunct="1">
              <a:lnSpc>
                <a:spcPct val="130000"/>
              </a:lnSpc>
              <a:spcBef>
                <a:spcPct val="50000"/>
              </a:spcBef>
              <a:buFont typeface="Wingdings" pitchFamily="2" charset="2"/>
              <a:buNone/>
              <a:defRPr/>
            </a:pPr>
            <a:r>
              <a:rPr lang="zh-CN" altLang="en-US" sz="2400" b="1" dirty="0">
                <a:solidFill>
                  <a:schemeClr val="bg2"/>
                </a:solidFill>
                <a:latin typeface="微软雅黑" pitchFamily="34" charset="-122"/>
                <a:ea typeface="微软雅黑" pitchFamily="34" charset="-122"/>
              </a:rPr>
              <a:t>⑴ 跟班作业：通过亲身参加业务工作了解业务活动的情况，能比较准确地理解用户的需求，但比较耗时。</a:t>
            </a:r>
          </a:p>
          <a:p>
            <a:pPr marL="609600" indent="-609600" eaLnBrk="1" hangingPunct="1">
              <a:lnSpc>
                <a:spcPct val="130000"/>
              </a:lnSpc>
              <a:spcBef>
                <a:spcPct val="50000"/>
              </a:spcBef>
              <a:buFont typeface="Wingdings" pitchFamily="2" charset="2"/>
              <a:buNone/>
              <a:defRPr/>
            </a:pPr>
            <a:r>
              <a:rPr lang="zh-CN" altLang="en-US" sz="2400" b="1" dirty="0">
                <a:solidFill>
                  <a:schemeClr val="bg2"/>
                </a:solidFill>
                <a:latin typeface="微软雅黑" pitchFamily="34" charset="-122"/>
                <a:ea typeface="微软雅黑" pitchFamily="34" charset="-122"/>
              </a:rPr>
              <a:t>⑵ 开调查会：通过座谈来了解业务活动情况及用户需求。</a:t>
            </a:r>
          </a:p>
          <a:p>
            <a:pPr marL="609600" indent="-609600" eaLnBrk="1" hangingPunct="1">
              <a:lnSpc>
                <a:spcPct val="130000"/>
              </a:lnSpc>
              <a:spcBef>
                <a:spcPct val="50000"/>
              </a:spcBef>
              <a:buFont typeface="Wingdings" pitchFamily="2" charset="2"/>
              <a:buNone/>
              <a:defRPr/>
            </a:pPr>
            <a:r>
              <a:rPr lang="zh-CN" altLang="en-US" sz="2400" b="1" dirty="0">
                <a:solidFill>
                  <a:schemeClr val="bg2"/>
                </a:solidFill>
                <a:latin typeface="微软雅黑" pitchFamily="34" charset="-122"/>
                <a:ea typeface="微软雅黑" pitchFamily="34" charset="-122"/>
              </a:rPr>
              <a:t>⑶ 访谈</a:t>
            </a:r>
          </a:p>
          <a:p>
            <a:pPr marL="609600" indent="-609600" eaLnBrk="1" hangingPunct="1">
              <a:lnSpc>
                <a:spcPct val="130000"/>
              </a:lnSpc>
              <a:spcBef>
                <a:spcPct val="50000"/>
              </a:spcBef>
              <a:buFont typeface="Wingdings" pitchFamily="2" charset="2"/>
              <a:buNone/>
              <a:defRPr/>
            </a:pPr>
            <a:r>
              <a:rPr lang="zh-CN" altLang="en-US" sz="2400" b="1" dirty="0">
                <a:solidFill>
                  <a:schemeClr val="bg2"/>
                </a:solidFill>
                <a:latin typeface="微软雅黑" pitchFamily="34" charset="-122"/>
                <a:ea typeface="微软雅黑" pitchFamily="34" charset="-122"/>
              </a:rPr>
              <a:t>⑸ 调查表：若调查表设计合理则很有效，且易于为用户接受</a:t>
            </a:r>
          </a:p>
          <a:p>
            <a:pPr marL="609600" indent="-609600" eaLnBrk="1" hangingPunct="1">
              <a:lnSpc>
                <a:spcPct val="130000"/>
              </a:lnSpc>
              <a:spcBef>
                <a:spcPct val="50000"/>
              </a:spcBef>
              <a:buFont typeface="Wingdings" pitchFamily="2" charset="2"/>
              <a:buNone/>
              <a:defRPr/>
            </a:pPr>
            <a:r>
              <a:rPr lang="zh-CN" altLang="en-US" sz="2400" b="1" dirty="0">
                <a:solidFill>
                  <a:schemeClr val="bg2"/>
                </a:solidFill>
                <a:latin typeface="微软雅黑" pitchFamily="34" charset="-122"/>
                <a:ea typeface="微软雅黑" pitchFamily="34" charset="-122"/>
              </a:rPr>
              <a:t>⑹ 查阅记录：查阅与原系统有关的数据记录。</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539750" y="692150"/>
            <a:ext cx="8286750" cy="5329238"/>
          </a:xfrm>
        </p:spPr>
        <p:txBody>
          <a:bodyPr/>
          <a:lstStyle/>
          <a:p>
            <a:pPr eaLnBrk="1" hangingPunct="1">
              <a:lnSpc>
                <a:spcPct val="150000"/>
              </a:lnSpc>
              <a:buFont typeface="Wingdings" pitchFamily="2" charset="2"/>
              <a:buNone/>
            </a:pPr>
            <a:r>
              <a:rPr lang="en-US" altLang="zh-CN" sz="2400" b="1">
                <a:solidFill>
                  <a:srgbClr val="000099"/>
                </a:solidFill>
                <a:latin typeface="微软雅黑" pitchFamily="34" charset="-122"/>
                <a:ea typeface="微软雅黑" pitchFamily="34" charset="-122"/>
              </a:rPr>
              <a:t>4</a:t>
            </a:r>
            <a:r>
              <a:rPr lang="zh-CN" altLang="en-US" sz="2400" b="1">
                <a:solidFill>
                  <a:srgbClr val="000099"/>
                </a:solidFill>
                <a:latin typeface="微软雅黑" pitchFamily="34" charset="-122"/>
                <a:ea typeface="微软雅黑" pitchFamily="34" charset="-122"/>
              </a:rPr>
              <a:t>、分析综合技术——结构化分析方法</a:t>
            </a:r>
          </a:p>
          <a:p>
            <a:pPr eaLnBrk="1" hangingPunct="1">
              <a:lnSpc>
                <a:spcPct val="150000"/>
              </a:lnSpc>
            </a:pPr>
            <a:r>
              <a:rPr lang="zh-CN" altLang="en-US" sz="2400" b="1">
                <a:solidFill>
                  <a:schemeClr val="bg2"/>
                </a:solidFill>
                <a:latin typeface="微软雅黑" pitchFamily="34" charset="-122"/>
                <a:ea typeface="微软雅黑" pitchFamily="34" charset="-122"/>
              </a:rPr>
              <a:t>采用自顶向下、逐层分解的方式分析系统</a:t>
            </a:r>
          </a:p>
          <a:p>
            <a:pPr eaLnBrk="1" hangingPunct="1">
              <a:lnSpc>
                <a:spcPct val="150000"/>
              </a:lnSpc>
            </a:pPr>
            <a:r>
              <a:rPr lang="zh-CN" altLang="en-US" sz="2400" b="1">
                <a:solidFill>
                  <a:schemeClr val="bg2"/>
                </a:solidFill>
                <a:latin typeface="微软雅黑" pitchFamily="34" charset="-122"/>
                <a:ea typeface="微软雅黑" pitchFamily="34" charset="-122"/>
              </a:rPr>
              <a:t>在功能分解的同时，对数据进行分解</a:t>
            </a:r>
          </a:p>
          <a:p>
            <a:pPr eaLnBrk="1" hangingPunct="1">
              <a:lnSpc>
                <a:spcPct val="150000"/>
              </a:lnSpc>
              <a:buFont typeface="Wingdings" pitchFamily="2" charset="2"/>
              <a:buNone/>
            </a:pPr>
            <a:r>
              <a:rPr lang="en-US" altLang="zh-CN" sz="2400" b="1">
                <a:solidFill>
                  <a:srgbClr val="000099"/>
                </a:solidFill>
                <a:latin typeface="微软雅黑" pitchFamily="34" charset="-122"/>
                <a:ea typeface="微软雅黑" pitchFamily="34" charset="-122"/>
              </a:rPr>
              <a:t>5</a:t>
            </a:r>
            <a:r>
              <a:rPr lang="zh-CN" altLang="en-US" sz="2400" b="1">
                <a:solidFill>
                  <a:srgbClr val="000099"/>
                </a:solidFill>
                <a:latin typeface="微软雅黑" pitchFamily="34" charset="-122"/>
                <a:ea typeface="微软雅黑" pitchFamily="34" charset="-122"/>
              </a:rPr>
              <a:t>、需求分析成果</a:t>
            </a:r>
          </a:p>
          <a:p>
            <a:pPr eaLnBrk="1" hangingPunct="1">
              <a:lnSpc>
                <a:spcPct val="150000"/>
              </a:lnSpc>
            </a:pPr>
            <a:r>
              <a:rPr lang="zh-CN" altLang="en-US" sz="2400" b="1">
                <a:solidFill>
                  <a:srgbClr val="C00000"/>
                </a:solidFill>
                <a:latin typeface="微软雅黑" pitchFamily="34" charset="-122"/>
                <a:ea typeface="微软雅黑" pitchFamily="34" charset="-122"/>
              </a:rPr>
              <a:t>数据流程图</a:t>
            </a:r>
            <a:r>
              <a:rPr lang="en-US" altLang="zh-CN" sz="2400" b="1">
                <a:solidFill>
                  <a:srgbClr val="C00000"/>
                </a:solidFill>
                <a:latin typeface="微软雅黑" pitchFamily="34" charset="-122"/>
                <a:ea typeface="微软雅黑" pitchFamily="34" charset="-122"/>
              </a:rPr>
              <a:t>DFD</a:t>
            </a:r>
            <a:r>
              <a:rPr lang="en-US" altLang="zh-CN" sz="2400" b="1">
                <a:solidFill>
                  <a:schemeClr val="bg2"/>
                </a:solidFill>
                <a:latin typeface="微软雅黑" pitchFamily="34" charset="-122"/>
                <a:ea typeface="微软雅黑" pitchFamily="34" charset="-122"/>
              </a:rPr>
              <a:t>：</a:t>
            </a:r>
            <a:r>
              <a:rPr lang="zh-CN" altLang="en-US" sz="2400" b="1">
                <a:solidFill>
                  <a:schemeClr val="bg2"/>
                </a:solidFill>
                <a:latin typeface="微软雅黑" pitchFamily="34" charset="-122"/>
                <a:ea typeface="微软雅黑" pitchFamily="34" charset="-122"/>
              </a:rPr>
              <a:t>描述处理与数据的关系。</a:t>
            </a:r>
          </a:p>
          <a:p>
            <a:pPr eaLnBrk="1" hangingPunct="1">
              <a:lnSpc>
                <a:spcPct val="150000"/>
              </a:lnSpc>
            </a:pPr>
            <a:r>
              <a:rPr lang="zh-CN" altLang="en-US" sz="2400" b="1">
                <a:solidFill>
                  <a:srgbClr val="C00000"/>
                </a:solidFill>
                <a:latin typeface="微软雅黑" pitchFamily="34" charset="-122"/>
                <a:ea typeface="微软雅黑" pitchFamily="34" charset="-122"/>
              </a:rPr>
              <a:t>数据字典：</a:t>
            </a:r>
            <a:r>
              <a:rPr lang="zh-CN" altLang="en-US" sz="2400" b="1">
                <a:solidFill>
                  <a:schemeClr val="bg2"/>
                </a:solidFill>
                <a:latin typeface="微软雅黑" pitchFamily="34" charset="-122"/>
                <a:ea typeface="微软雅黑" pitchFamily="34" charset="-122"/>
              </a:rPr>
              <a:t>描述系统涉及的各类数据及处理的详细信息。</a:t>
            </a:r>
          </a:p>
          <a:p>
            <a:pPr eaLnBrk="1" hangingPunct="1">
              <a:lnSpc>
                <a:spcPct val="150000"/>
              </a:lnSpc>
            </a:pPr>
            <a:r>
              <a:rPr lang="zh-CN" altLang="en-US" sz="2400" b="1">
                <a:solidFill>
                  <a:srgbClr val="C00000"/>
                </a:solidFill>
                <a:latin typeface="微软雅黑" pitchFamily="34" charset="-122"/>
                <a:ea typeface="微软雅黑" pitchFamily="34" charset="-122"/>
              </a:rPr>
              <a:t>处理逻辑表达工具</a:t>
            </a:r>
            <a:r>
              <a:rPr lang="en-US" altLang="zh-CN" sz="2400" b="1">
                <a:solidFill>
                  <a:schemeClr val="bg2"/>
                </a:solidFill>
                <a:latin typeface="微软雅黑" pitchFamily="34" charset="-122"/>
                <a:ea typeface="微软雅黑" pitchFamily="34" charset="-122"/>
              </a:rPr>
              <a:t>: </a:t>
            </a:r>
            <a:r>
              <a:rPr lang="zh-CN" altLang="en-US" sz="2400" b="1">
                <a:solidFill>
                  <a:schemeClr val="bg2"/>
                </a:solidFill>
                <a:latin typeface="微软雅黑" pitchFamily="34" charset="-122"/>
                <a:ea typeface="微软雅黑" pitchFamily="34" charset="-122"/>
              </a:rPr>
              <a:t>决策树</a:t>
            </a:r>
            <a:r>
              <a:rPr lang="en-US" altLang="zh-CN" sz="2400" b="1">
                <a:solidFill>
                  <a:schemeClr val="bg2"/>
                </a:solidFill>
                <a:latin typeface="微软雅黑" pitchFamily="34" charset="-122"/>
                <a:ea typeface="微软雅黑" pitchFamily="34" charset="-122"/>
              </a:rPr>
              <a:t>/</a:t>
            </a:r>
            <a:r>
              <a:rPr lang="zh-CN" altLang="en-US" sz="2400" b="1">
                <a:solidFill>
                  <a:schemeClr val="bg2"/>
                </a:solidFill>
                <a:latin typeface="微软雅黑" pitchFamily="34" charset="-122"/>
                <a:ea typeface="微软雅黑" pitchFamily="34" charset="-122"/>
              </a:rPr>
              <a:t>判定表。。。</a:t>
            </a:r>
          </a:p>
          <a:p>
            <a:pPr eaLnBrk="1" hangingPunct="1">
              <a:lnSpc>
                <a:spcPct val="150000"/>
              </a:lnSpc>
            </a:pPr>
            <a:r>
              <a:rPr lang="zh-CN" altLang="en-US" sz="2400" b="1">
                <a:solidFill>
                  <a:srgbClr val="C00000"/>
                </a:solidFill>
                <a:latin typeface="微软雅黑" pitchFamily="34" charset="-122"/>
                <a:ea typeface="微软雅黑" pitchFamily="34" charset="-122"/>
              </a:rPr>
              <a:t>辅助文档说明，</a:t>
            </a:r>
            <a:r>
              <a:rPr lang="zh-CN" altLang="en-US" sz="2400" b="1">
                <a:solidFill>
                  <a:schemeClr val="bg2"/>
                </a:solidFill>
                <a:latin typeface="微软雅黑" pitchFamily="34" charset="-122"/>
                <a:ea typeface="微软雅黑" pitchFamily="34" charset="-122"/>
              </a:rPr>
              <a:t>如用户的查询需求等</a:t>
            </a:r>
            <a:endParaRPr lang="en-US" altLang="zh-CN" sz="2400" b="1">
              <a:solidFill>
                <a:schemeClr val="bg2"/>
              </a:solidFill>
              <a:latin typeface="微软雅黑" pitchFamily="34" charset="-122"/>
              <a:ea typeface="微软雅黑"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6626" name="Object 4"/>
          <p:cNvGraphicFramePr>
            <a:graphicFrameLocks noGrp="1" noChangeAspect="1"/>
          </p:cNvGraphicFramePr>
          <p:nvPr>
            <p:ph/>
          </p:nvPr>
        </p:nvGraphicFramePr>
        <p:xfrm>
          <a:off x="377825" y="427038"/>
          <a:ext cx="8593138" cy="6242050"/>
        </p:xfrm>
        <a:graphic>
          <a:graphicData uri="http://schemas.openxmlformats.org/presentationml/2006/ole">
            <mc:AlternateContent xmlns:mc="http://schemas.openxmlformats.org/markup-compatibility/2006">
              <mc:Choice xmlns:v="urn:schemas-microsoft-com:vml" Requires="v">
                <p:oleObj spid="_x0000_s26657" name="文档" r:id="rId3" imgW="5523208" imgH="3949880" progId="Word.Document.8">
                  <p:embed/>
                </p:oleObj>
              </mc:Choice>
              <mc:Fallback>
                <p:oleObj name="文档" r:id="rId3" imgW="5523208" imgH="3949880" progId="Word.Document.8">
                  <p:embed/>
                  <p:pic>
                    <p:nvPicPr>
                      <p:cNvPr id="0" name="Object 4"/>
                      <p:cNvPicPr>
                        <a:picLocks noChangeAspect="1" noChangeArrowheads="1"/>
                      </p:cNvPicPr>
                      <p:nvPr/>
                    </p:nvPicPr>
                    <p:blipFill>
                      <a:blip r:embed="rId4">
                        <a:lum bright="100000"/>
                        <a:extLst>
                          <a:ext uri="{28A0092B-C50C-407E-A947-70E740481C1C}">
                            <a14:useLocalDpi xmlns:a14="http://schemas.microsoft.com/office/drawing/2010/main" val="0"/>
                          </a:ext>
                        </a:extLst>
                      </a:blip>
                      <a:srcRect l="17720" t="6413" r="17720" b="4347"/>
                      <a:stretch>
                        <a:fillRect/>
                      </a:stretch>
                    </p:blipFill>
                    <p:spPr bwMode="auto">
                      <a:xfrm>
                        <a:off x="377825" y="427038"/>
                        <a:ext cx="8593138" cy="6242050"/>
                      </a:xfrm>
                      <a:prstGeom prst="rect">
                        <a:avLst/>
                      </a:prstGeom>
                      <a:solidFill>
                        <a:schemeClr val="bg2"/>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55613" y="692150"/>
            <a:ext cx="8077200" cy="5040313"/>
          </a:xfrm>
        </p:spPr>
        <p:txBody>
          <a:bodyPr/>
          <a:lstStyle/>
          <a:p>
            <a:pPr eaLnBrk="1" hangingPunct="1">
              <a:lnSpc>
                <a:spcPct val="150000"/>
              </a:lnSpc>
              <a:buFont typeface="Wingdings" pitchFamily="2" charset="2"/>
              <a:buNone/>
            </a:pPr>
            <a:r>
              <a:rPr lang="zh-CN" altLang="en-US" sz="2800" b="1" dirty="0">
                <a:solidFill>
                  <a:srgbClr val="000099"/>
                </a:solidFill>
                <a:latin typeface="微软雅黑" pitchFamily="34" charset="-122"/>
                <a:ea typeface="微软雅黑" pitchFamily="34" charset="-122"/>
              </a:rPr>
              <a:t>（1）数据流程图</a:t>
            </a:r>
            <a:r>
              <a:rPr lang="en-US" altLang="zh-CN" sz="2800" b="1" dirty="0">
                <a:solidFill>
                  <a:srgbClr val="000099"/>
                </a:solidFill>
                <a:latin typeface="微软雅黑" pitchFamily="34" charset="-122"/>
                <a:ea typeface="微软雅黑" pitchFamily="34" charset="-122"/>
              </a:rPr>
              <a:t>DFD  </a:t>
            </a:r>
          </a:p>
          <a:p>
            <a:pPr eaLnBrk="1" hangingPunct="1">
              <a:lnSpc>
                <a:spcPct val="150000"/>
              </a:lnSpc>
            </a:pPr>
            <a:r>
              <a:rPr lang="zh-CN" altLang="en-US" sz="2400" b="1" dirty="0">
                <a:solidFill>
                  <a:schemeClr val="bg2"/>
                </a:solidFill>
                <a:latin typeface="微软雅黑" pitchFamily="34" charset="-122"/>
                <a:ea typeface="微软雅黑" pitchFamily="34" charset="-122"/>
              </a:rPr>
              <a:t>符号：</a:t>
            </a:r>
          </a:p>
          <a:p>
            <a:pPr eaLnBrk="1" hangingPunct="1">
              <a:lnSpc>
                <a:spcPct val="150000"/>
              </a:lnSpc>
            </a:pPr>
            <a:endParaRPr lang="zh-CN" altLang="en-US" sz="2400" b="1" dirty="0">
              <a:solidFill>
                <a:schemeClr val="bg2"/>
              </a:solidFill>
              <a:latin typeface="微软雅黑" pitchFamily="34" charset="-122"/>
              <a:ea typeface="微软雅黑" pitchFamily="34" charset="-122"/>
            </a:endParaRPr>
          </a:p>
          <a:p>
            <a:pPr eaLnBrk="1" hangingPunct="1">
              <a:lnSpc>
                <a:spcPct val="150000"/>
              </a:lnSpc>
            </a:pPr>
            <a:endParaRPr lang="zh-CN" altLang="en-US" sz="2400" b="1" dirty="0">
              <a:solidFill>
                <a:schemeClr val="bg2"/>
              </a:solidFill>
              <a:latin typeface="微软雅黑" pitchFamily="34" charset="-122"/>
              <a:ea typeface="微软雅黑" pitchFamily="34" charset="-122"/>
            </a:endParaRPr>
          </a:p>
          <a:p>
            <a:pPr eaLnBrk="1" hangingPunct="1">
              <a:lnSpc>
                <a:spcPct val="150000"/>
              </a:lnSpc>
            </a:pPr>
            <a:r>
              <a:rPr lang="zh-CN" altLang="en-US" sz="2400" b="1" dirty="0">
                <a:solidFill>
                  <a:schemeClr val="bg2"/>
                </a:solidFill>
                <a:latin typeface="微软雅黑" pitchFamily="34" charset="-122"/>
                <a:ea typeface="微软雅黑" pitchFamily="34" charset="-122"/>
              </a:rPr>
              <a:t>分层</a:t>
            </a:r>
            <a:r>
              <a:rPr lang="en-US" altLang="zh-CN" sz="2400" b="1" dirty="0">
                <a:solidFill>
                  <a:schemeClr val="bg2"/>
                </a:solidFill>
                <a:latin typeface="微软雅黑" pitchFamily="34" charset="-122"/>
                <a:ea typeface="微软雅黑" pitchFamily="34" charset="-122"/>
              </a:rPr>
              <a:t>DFD</a:t>
            </a:r>
          </a:p>
          <a:p>
            <a:pPr eaLnBrk="1" hangingPunct="1">
              <a:lnSpc>
                <a:spcPct val="150000"/>
              </a:lnSpc>
              <a:buFont typeface="Wingdings" pitchFamily="2" charset="2"/>
              <a:buNone/>
            </a:pPr>
            <a:r>
              <a:rPr lang="zh-CN" altLang="en-US" sz="2400" b="1" dirty="0">
                <a:solidFill>
                  <a:schemeClr val="bg2"/>
                </a:solidFill>
                <a:latin typeface="微软雅黑" pitchFamily="34" charset="-122"/>
                <a:ea typeface="微软雅黑" pitchFamily="34" charset="-122"/>
              </a:rPr>
              <a:t>	顶层图，一级细化图，二级细化图，三级细化图……….</a:t>
            </a:r>
          </a:p>
          <a:p>
            <a:pPr eaLnBrk="1" hangingPunct="1">
              <a:lnSpc>
                <a:spcPct val="150000"/>
              </a:lnSpc>
              <a:buFont typeface="Wingdings" pitchFamily="2" charset="2"/>
              <a:buNone/>
            </a:pPr>
            <a:endParaRPr lang="zh-CN" altLang="en-US" sz="2400" b="1" dirty="0">
              <a:solidFill>
                <a:schemeClr val="bg2"/>
              </a:solidFill>
              <a:latin typeface="微软雅黑" pitchFamily="34" charset="-122"/>
              <a:ea typeface="微软雅黑" pitchFamily="34" charset="-122"/>
            </a:endParaRPr>
          </a:p>
          <a:p>
            <a:pPr eaLnBrk="1" hangingPunct="1">
              <a:lnSpc>
                <a:spcPct val="150000"/>
              </a:lnSpc>
            </a:pPr>
            <a:r>
              <a:rPr lang="zh-CN" altLang="en-US" sz="2400" b="1" dirty="0">
                <a:solidFill>
                  <a:schemeClr val="bg2"/>
                </a:solidFill>
                <a:latin typeface="微软雅黑" pitchFamily="34" charset="-122"/>
                <a:ea typeface="微软雅黑" pitchFamily="34" charset="-122"/>
              </a:rPr>
              <a:t>例子：销售管理子系统</a:t>
            </a:r>
          </a:p>
        </p:txBody>
      </p:sp>
      <p:grpSp>
        <p:nvGrpSpPr>
          <p:cNvPr id="27651" name="Group 18"/>
          <p:cNvGrpSpPr>
            <a:grpSpLocks/>
          </p:cNvGrpSpPr>
          <p:nvPr/>
        </p:nvGrpSpPr>
        <p:grpSpPr bwMode="auto">
          <a:xfrm>
            <a:off x="1992313" y="1785938"/>
            <a:ext cx="6477000" cy="831850"/>
            <a:chOff x="1296" y="1488"/>
            <a:chExt cx="4080" cy="524"/>
          </a:xfrm>
        </p:grpSpPr>
        <p:sp>
          <p:nvSpPr>
            <p:cNvPr id="27652" name="Text Box 5"/>
            <p:cNvSpPr txBox="1">
              <a:spLocks noChangeArrowheads="1"/>
            </p:cNvSpPr>
            <p:nvPr/>
          </p:nvSpPr>
          <p:spPr bwMode="auto">
            <a:xfrm>
              <a:off x="1296" y="1488"/>
              <a:ext cx="538"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b="1">
                  <a:solidFill>
                    <a:schemeClr val="bg2"/>
                  </a:solidFill>
                </a:rPr>
                <a:t>外部实体</a:t>
              </a:r>
            </a:p>
          </p:txBody>
        </p:sp>
        <p:sp>
          <p:nvSpPr>
            <p:cNvPr id="27653" name="Oval 7"/>
            <p:cNvSpPr>
              <a:spLocks noChangeArrowheads="1"/>
            </p:cNvSpPr>
            <p:nvPr/>
          </p:nvSpPr>
          <p:spPr bwMode="auto">
            <a:xfrm>
              <a:off x="2256" y="1557"/>
              <a:ext cx="720" cy="39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b="1">
                  <a:solidFill>
                    <a:schemeClr val="bg2"/>
                  </a:solidFill>
                </a:rPr>
                <a:t>处理</a:t>
              </a:r>
            </a:p>
          </p:txBody>
        </p:sp>
        <p:grpSp>
          <p:nvGrpSpPr>
            <p:cNvPr id="27654" name="Group 13"/>
            <p:cNvGrpSpPr>
              <a:grpSpLocks/>
            </p:cNvGrpSpPr>
            <p:nvPr/>
          </p:nvGrpSpPr>
          <p:grpSpPr bwMode="auto">
            <a:xfrm>
              <a:off x="3216" y="1536"/>
              <a:ext cx="1344" cy="288"/>
              <a:chOff x="3216" y="1536"/>
              <a:chExt cx="1344" cy="288"/>
            </a:xfrm>
          </p:grpSpPr>
          <p:sp>
            <p:nvSpPr>
              <p:cNvPr id="27658" name="Line 8"/>
              <p:cNvSpPr>
                <a:spLocks noChangeShapeType="1"/>
              </p:cNvSpPr>
              <p:nvPr/>
            </p:nvSpPr>
            <p:spPr bwMode="auto">
              <a:xfrm>
                <a:off x="3216" y="158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59" name="Line 9"/>
              <p:cNvSpPr>
                <a:spLocks noChangeShapeType="1"/>
              </p:cNvSpPr>
              <p:nvPr/>
            </p:nvSpPr>
            <p:spPr bwMode="auto">
              <a:xfrm>
                <a:off x="3216" y="15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60" name="Line 11"/>
              <p:cNvSpPr>
                <a:spLocks noChangeShapeType="1"/>
              </p:cNvSpPr>
              <p:nvPr/>
            </p:nvSpPr>
            <p:spPr bwMode="auto">
              <a:xfrm>
                <a:off x="3216" y="182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61" name="Text Box 12"/>
              <p:cNvSpPr txBox="1">
                <a:spLocks noChangeArrowheads="1"/>
              </p:cNvSpPr>
              <p:nvPr/>
            </p:nvSpPr>
            <p:spPr bwMode="auto">
              <a:xfrm>
                <a:off x="3216" y="1536"/>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b="1">
                    <a:solidFill>
                      <a:schemeClr val="bg2"/>
                    </a:solidFill>
                  </a:rPr>
                  <a:t>存储体</a:t>
                </a:r>
              </a:p>
            </p:txBody>
          </p:sp>
        </p:grpSp>
        <p:grpSp>
          <p:nvGrpSpPr>
            <p:cNvPr id="27655" name="Group 17"/>
            <p:cNvGrpSpPr>
              <a:grpSpLocks/>
            </p:cNvGrpSpPr>
            <p:nvPr/>
          </p:nvGrpSpPr>
          <p:grpSpPr bwMode="auto">
            <a:xfrm>
              <a:off x="4416" y="1536"/>
              <a:ext cx="960" cy="288"/>
              <a:chOff x="4416" y="1776"/>
              <a:chExt cx="960" cy="288"/>
            </a:xfrm>
          </p:grpSpPr>
          <p:sp>
            <p:nvSpPr>
              <p:cNvPr id="27656" name="Line 14"/>
              <p:cNvSpPr>
                <a:spLocks noChangeShapeType="1"/>
              </p:cNvSpPr>
              <p:nvPr/>
            </p:nvSpPr>
            <p:spPr bwMode="auto">
              <a:xfrm>
                <a:off x="4416" y="2064"/>
                <a:ext cx="9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57" name="Text Box 15"/>
              <p:cNvSpPr txBox="1">
                <a:spLocks noChangeArrowheads="1"/>
              </p:cNvSpPr>
              <p:nvPr/>
            </p:nvSpPr>
            <p:spPr bwMode="auto">
              <a:xfrm>
                <a:off x="4560" y="177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b="1">
                    <a:solidFill>
                      <a:schemeClr val="bg2"/>
                    </a:solidFill>
                  </a:rPr>
                  <a:t>数据流</a:t>
                </a: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674" name="Object 4"/>
          <p:cNvGraphicFramePr>
            <a:graphicFrameLocks noGrp="1" noChangeAspect="1"/>
          </p:cNvGraphicFramePr>
          <p:nvPr>
            <p:ph/>
          </p:nvPr>
        </p:nvGraphicFramePr>
        <p:xfrm>
          <a:off x="0" y="-26988"/>
          <a:ext cx="9145588" cy="6597651"/>
        </p:xfrm>
        <a:graphic>
          <a:graphicData uri="http://schemas.openxmlformats.org/presentationml/2006/ole">
            <mc:AlternateContent xmlns:mc="http://schemas.openxmlformats.org/markup-compatibility/2006">
              <mc:Choice xmlns:v="urn:schemas-microsoft-com:vml" Requires="v">
                <p:oleObj spid="_x0000_s28705" name="文档" r:id="rId3" imgW="5481839" imgH="3137114" progId="Word.Document.8">
                  <p:embed/>
                </p:oleObj>
              </mc:Choice>
              <mc:Fallback>
                <p:oleObj name="文档" r:id="rId3" imgW="5481839" imgH="313711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0573" t="1376" r="11362" b="3442"/>
                      <a:stretch>
                        <a:fillRect/>
                      </a:stretch>
                    </p:blipFill>
                    <p:spPr bwMode="auto">
                      <a:xfrm>
                        <a:off x="0" y="-26988"/>
                        <a:ext cx="9145588" cy="65976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107950" y="476250"/>
            <a:ext cx="8893175" cy="6121400"/>
          </a:xfrm>
        </p:spPr>
        <p:txBody>
          <a:bodyPr/>
          <a:lstStyle/>
          <a:p>
            <a:pPr eaLnBrk="1" hangingPunct="1">
              <a:lnSpc>
                <a:spcPct val="140000"/>
              </a:lnSpc>
              <a:buFont typeface="Wingdings" pitchFamily="2" charset="2"/>
              <a:buNone/>
            </a:pPr>
            <a:r>
              <a:rPr lang="zh-CN" altLang="en-US" sz="2400" b="1" dirty="0">
                <a:solidFill>
                  <a:srgbClr val="000099"/>
                </a:solidFill>
                <a:latin typeface="微软雅黑" pitchFamily="34" charset="-122"/>
                <a:ea typeface="微软雅黑" pitchFamily="34" charset="-122"/>
              </a:rPr>
              <a:t>（2）数据字典：数据的描述</a:t>
            </a:r>
            <a:r>
              <a:rPr lang="en-US" altLang="zh-CN" sz="2400" b="1" dirty="0">
                <a:solidFill>
                  <a:srgbClr val="000099"/>
                </a:solidFill>
                <a:latin typeface="微软雅黑" pitchFamily="34" charset="-122"/>
                <a:ea typeface="微软雅黑" pitchFamily="34" charset="-122"/>
              </a:rPr>
              <a:t>[</a:t>
            </a:r>
            <a:r>
              <a:rPr lang="zh-CN" altLang="en-US" sz="2400" b="1" dirty="0">
                <a:solidFill>
                  <a:srgbClr val="000099"/>
                </a:solidFill>
                <a:latin typeface="微软雅黑" pitchFamily="34" charset="-122"/>
                <a:ea typeface="微软雅黑" pitchFamily="34" charset="-122"/>
              </a:rPr>
              <a:t>元数据—关于数据的数据</a:t>
            </a:r>
            <a:r>
              <a:rPr lang="en-US" altLang="zh-CN" sz="2400" b="1" dirty="0">
                <a:solidFill>
                  <a:srgbClr val="000099"/>
                </a:solidFill>
                <a:latin typeface="微软雅黑" pitchFamily="34" charset="-122"/>
                <a:ea typeface="微软雅黑" pitchFamily="34" charset="-122"/>
              </a:rPr>
              <a:t>]</a:t>
            </a:r>
          </a:p>
          <a:p>
            <a:pPr eaLnBrk="1" hangingPunct="1">
              <a:lnSpc>
                <a:spcPct val="140000"/>
              </a:lnSpc>
              <a:buFont typeface="Wingdings" pitchFamily="2" charset="2"/>
              <a:buChar char="v"/>
            </a:pPr>
            <a:r>
              <a:rPr lang="zh-CN" altLang="en-US" sz="2400" b="1" dirty="0">
                <a:solidFill>
                  <a:schemeClr val="bg2"/>
                </a:solidFill>
                <a:latin typeface="微软雅黑" pitchFamily="34" charset="-122"/>
                <a:ea typeface="微软雅黑" pitchFamily="34" charset="-122"/>
              </a:rPr>
              <a:t>数据字典包含的内容：</a:t>
            </a:r>
          </a:p>
          <a:p>
            <a:pPr lvl="1" eaLnBrk="1" hangingPunct="1">
              <a:lnSpc>
                <a:spcPct val="140000"/>
              </a:lnSpc>
            </a:pPr>
            <a:r>
              <a:rPr lang="zh-CN" altLang="en-US" sz="2000" b="1" dirty="0">
                <a:solidFill>
                  <a:schemeClr val="bg2"/>
                </a:solidFill>
                <a:latin typeface="微软雅黑" pitchFamily="34" charset="-122"/>
                <a:ea typeface="微软雅黑" pitchFamily="34" charset="-122"/>
              </a:rPr>
              <a:t>数据项：名称</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含义</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类型及长度</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取值范围及含义，与其他项的关系。</a:t>
            </a:r>
          </a:p>
          <a:p>
            <a:pPr lvl="1" eaLnBrk="1" hangingPunct="1">
              <a:lnSpc>
                <a:spcPct val="140000"/>
              </a:lnSpc>
            </a:pPr>
            <a:r>
              <a:rPr lang="zh-CN" altLang="en-US" sz="2000" b="1" dirty="0">
                <a:solidFill>
                  <a:schemeClr val="bg2"/>
                </a:solidFill>
                <a:latin typeface="微软雅黑" pitchFamily="34" charset="-122"/>
                <a:ea typeface="微软雅黑" pitchFamily="34" charset="-122"/>
              </a:rPr>
              <a:t>数据结构：名称</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含义</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组成</a:t>
            </a:r>
            <a:r>
              <a:rPr lang="en-US" altLang="zh-CN" sz="2000" b="1" dirty="0">
                <a:solidFill>
                  <a:schemeClr val="bg2"/>
                </a:solidFill>
                <a:latin typeface="微软雅黑" pitchFamily="34" charset="-122"/>
                <a:ea typeface="微软雅黑" pitchFamily="34" charset="-122"/>
              </a:rPr>
              <a:t>{</a:t>
            </a:r>
            <a:r>
              <a:rPr lang="zh-CN" altLang="en-US" sz="2000" b="1" dirty="0">
                <a:solidFill>
                  <a:schemeClr val="bg2"/>
                </a:solidFill>
                <a:latin typeface="微软雅黑" pitchFamily="34" charset="-122"/>
                <a:ea typeface="微软雅黑" pitchFamily="34" charset="-122"/>
              </a:rPr>
              <a:t>数据项活数据结构</a:t>
            </a:r>
            <a:r>
              <a:rPr lang="en-US" altLang="zh-CN" sz="2000" b="1" dirty="0">
                <a:solidFill>
                  <a:schemeClr val="bg2"/>
                </a:solidFill>
                <a:latin typeface="微软雅黑" pitchFamily="34" charset="-122"/>
                <a:ea typeface="微软雅黑" pitchFamily="34" charset="-122"/>
              </a:rPr>
              <a:t>}</a:t>
            </a:r>
          </a:p>
          <a:p>
            <a:pPr lvl="1" eaLnBrk="1" hangingPunct="1">
              <a:lnSpc>
                <a:spcPct val="140000"/>
              </a:lnSpc>
            </a:pPr>
            <a:r>
              <a:rPr lang="zh-CN" altLang="en-US" sz="2000" b="1" dirty="0">
                <a:solidFill>
                  <a:schemeClr val="bg2"/>
                </a:solidFill>
                <a:latin typeface="微软雅黑" pitchFamily="34" charset="-122"/>
                <a:ea typeface="微软雅黑" pitchFamily="34" charset="-122"/>
              </a:rPr>
              <a:t>数据流：名称</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含义</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来源</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去向</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组成</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平均流量</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高峰流量</a:t>
            </a:r>
            <a:r>
              <a:rPr lang="en-US" altLang="zh-CN" sz="2000" b="1" dirty="0">
                <a:solidFill>
                  <a:schemeClr val="bg2"/>
                </a:solidFill>
                <a:latin typeface="微软雅黑" pitchFamily="34" charset="-122"/>
                <a:ea typeface="微软雅黑" pitchFamily="34" charset="-122"/>
              </a:rPr>
              <a:t>.</a:t>
            </a:r>
          </a:p>
          <a:p>
            <a:pPr lvl="1" eaLnBrk="1" hangingPunct="1">
              <a:lnSpc>
                <a:spcPct val="140000"/>
              </a:lnSpc>
            </a:pPr>
            <a:r>
              <a:rPr lang="zh-CN" altLang="en-US" sz="2000" b="1" dirty="0">
                <a:solidFill>
                  <a:srgbClr val="C00000"/>
                </a:solidFill>
                <a:latin typeface="微软雅黑" pitchFamily="34" charset="-122"/>
                <a:ea typeface="微软雅黑" pitchFamily="34" charset="-122"/>
              </a:rPr>
              <a:t>数据存储：名称</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含义</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组成</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输入流</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输出流</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数据量</a:t>
            </a:r>
            <a:r>
              <a:rPr lang="en-US" altLang="zh-CN" sz="2000" b="1" dirty="0">
                <a:solidFill>
                  <a:srgbClr val="C00000"/>
                </a:solidFill>
                <a:latin typeface="微软雅黑" pitchFamily="34" charset="-122"/>
                <a:ea typeface="微软雅黑" pitchFamily="34" charset="-122"/>
              </a:rPr>
              <a:t>, </a:t>
            </a:r>
            <a:r>
              <a:rPr lang="zh-CN" altLang="en-US" sz="2000" b="1" dirty="0">
                <a:solidFill>
                  <a:srgbClr val="C00000"/>
                </a:solidFill>
                <a:latin typeface="微软雅黑" pitchFamily="34" charset="-122"/>
                <a:ea typeface="微软雅黑" pitchFamily="34" charset="-122"/>
              </a:rPr>
              <a:t>存取频度和方式</a:t>
            </a:r>
            <a:r>
              <a:rPr lang="zh-CN" altLang="en-US" sz="2000" b="1" dirty="0">
                <a:solidFill>
                  <a:schemeClr val="bg2"/>
                </a:solidFill>
                <a:latin typeface="微软雅黑" pitchFamily="34" charset="-122"/>
                <a:ea typeface="微软雅黑" pitchFamily="34" charset="-122"/>
              </a:rPr>
              <a:t>。</a:t>
            </a:r>
          </a:p>
          <a:p>
            <a:pPr lvl="1" eaLnBrk="1" hangingPunct="1">
              <a:lnSpc>
                <a:spcPct val="140000"/>
              </a:lnSpc>
            </a:pPr>
            <a:r>
              <a:rPr lang="zh-CN" altLang="en-US" sz="2000" b="1" dirty="0">
                <a:solidFill>
                  <a:schemeClr val="bg2"/>
                </a:solidFill>
                <a:latin typeface="微软雅黑" pitchFamily="34" charset="-122"/>
                <a:ea typeface="微软雅黑" pitchFamily="34" charset="-122"/>
              </a:rPr>
              <a:t>数据处理：名称</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含义</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输入</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输出</a:t>
            </a:r>
            <a:r>
              <a:rPr lang="en-US" altLang="zh-CN" sz="2000" b="1" dirty="0">
                <a:solidFill>
                  <a:schemeClr val="bg2"/>
                </a:solidFill>
                <a:latin typeface="微软雅黑" pitchFamily="34" charset="-122"/>
                <a:ea typeface="微软雅黑" pitchFamily="34" charset="-122"/>
              </a:rPr>
              <a:t>, </a:t>
            </a:r>
            <a:r>
              <a:rPr lang="zh-CN" altLang="en-US" sz="2000" b="1" dirty="0">
                <a:solidFill>
                  <a:schemeClr val="bg2"/>
                </a:solidFill>
                <a:latin typeface="微软雅黑" pitchFamily="34" charset="-122"/>
                <a:ea typeface="微软雅黑" pitchFamily="34" charset="-122"/>
              </a:rPr>
              <a:t>处理说明。</a:t>
            </a:r>
          </a:p>
          <a:p>
            <a:pPr eaLnBrk="1" hangingPunct="1">
              <a:lnSpc>
                <a:spcPct val="140000"/>
              </a:lnSpc>
              <a:buFont typeface="Wingdings" pitchFamily="2" charset="2"/>
              <a:buChar char="v"/>
            </a:pPr>
            <a:r>
              <a:rPr lang="zh-CN" altLang="en-US" sz="2400" b="1" dirty="0">
                <a:solidFill>
                  <a:schemeClr val="bg2"/>
                </a:solidFill>
                <a:latin typeface="微软雅黑" pitchFamily="34" charset="-122"/>
                <a:ea typeface="微软雅黑" pitchFamily="34" charset="-122"/>
              </a:rPr>
              <a:t>数据字典类型：</a:t>
            </a:r>
          </a:p>
          <a:p>
            <a:pPr lvl="1" eaLnBrk="1" hangingPunct="1">
              <a:lnSpc>
                <a:spcPct val="140000"/>
              </a:lnSpc>
            </a:pPr>
            <a:r>
              <a:rPr lang="zh-CN" altLang="en-US" sz="2000" b="1" dirty="0">
                <a:solidFill>
                  <a:schemeClr val="bg2"/>
                </a:solidFill>
                <a:latin typeface="微软雅黑" pitchFamily="34" charset="-122"/>
                <a:ea typeface="微软雅黑" pitchFamily="34" charset="-122"/>
              </a:rPr>
              <a:t>手工数据字典</a:t>
            </a:r>
          </a:p>
          <a:p>
            <a:pPr lvl="1" eaLnBrk="1" hangingPunct="1">
              <a:lnSpc>
                <a:spcPct val="140000"/>
              </a:lnSpc>
            </a:pPr>
            <a:r>
              <a:rPr lang="zh-CN" altLang="en-US" sz="2000" b="1" dirty="0">
                <a:solidFill>
                  <a:schemeClr val="bg2"/>
                </a:solidFill>
                <a:latin typeface="微软雅黑" pitchFamily="34" charset="-122"/>
                <a:ea typeface="微软雅黑" pitchFamily="34" charset="-122"/>
              </a:rPr>
              <a:t>自动数据字典</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9750" y="333375"/>
            <a:ext cx="7793038" cy="808038"/>
          </a:xfrm>
        </p:spPr>
        <p:txBody>
          <a:bodyPr/>
          <a:lstStyle/>
          <a:p>
            <a:pPr eaLnBrk="1" hangingPunct="1"/>
            <a:r>
              <a:rPr lang="zh-CN" altLang="en-US" sz="4000" b="1" u="sng">
                <a:solidFill>
                  <a:srgbClr val="FF0000"/>
                </a:solidFill>
                <a:latin typeface="微软雅黑" pitchFamily="34" charset="-122"/>
                <a:ea typeface="微软雅黑" pitchFamily="34" charset="-122"/>
              </a:rPr>
              <a:t>三、需求分析的重要性</a:t>
            </a:r>
          </a:p>
        </p:txBody>
      </p:sp>
      <p:sp>
        <p:nvSpPr>
          <p:cNvPr id="30723" name="Rectangle 3"/>
          <p:cNvSpPr>
            <a:spLocks noGrp="1" noChangeArrowheads="1"/>
          </p:cNvSpPr>
          <p:nvPr>
            <p:ph type="body" idx="1"/>
          </p:nvPr>
        </p:nvSpPr>
        <p:spPr>
          <a:xfrm>
            <a:off x="609600" y="1628775"/>
            <a:ext cx="7772400" cy="4467225"/>
          </a:xfrm>
        </p:spPr>
        <p:txBody>
          <a:bodyPr/>
          <a:lstStyle/>
          <a:p>
            <a:pPr eaLnBrk="1" hangingPunct="1">
              <a:lnSpc>
                <a:spcPct val="150000"/>
              </a:lnSpc>
              <a:buFont typeface="Wingdings" pitchFamily="2" charset="2"/>
              <a:buChar char="v"/>
            </a:pPr>
            <a:r>
              <a:rPr lang="zh-CN" altLang="en-US" sz="2400" b="1" dirty="0">
                <a:solidFill>
                  <a:schemeClr val="bg2"/>
                </a:solidFill>
                <a:latin typeface="微软雅黑" pitchFamily="34" charset="-122"/>
                <a:ea typeface="微软雅黑" pitchFamily="34" charset="-122"/>
              </a:rPr>
              <a:t>成败的关键！</a:t>
            </a:r>
          </a:p>
          <a:p>
            <a:pPr eaLnBrk="1" hangingPunct="1">
              <a:lnSpc>
                <a:spcPct val="150000"/>
              </a:lnSpc>
              <a:buFont typeface="Wingdings" pitchFamily="2" charset="2"/>
              <a:buChar char="v"/>
            </a:pPr>
            <a:r>
              <a:rPr lang="zh-CN" altLang="en-US" sz="2400" b="1" dirty="0">
                <a:solidFill>
                  <a:schemeClr val="bg2"/>
                </a:solidFill>
                <a:latin typeface="微软雅黑" pitchFamily="34" charset="-122"/>
                <a:ea typeface="微软雅黑" pitchFamily="34" charset="-122"/>
              </a:rPr>
              <a:t>注意点</a:t>
            </a:r>
          </a:p>
          <a:p>
            <a:pPr lvl="1" eaLnBrk="1" hangingPunct="1">
              <a:lnSpc>
                <a:spcPct val="150000"/>
              </a:lnSpc>
              <a:buFontTx/>
              <a:buChar char="•"/>
            </a:pPr>
            <a:r>
              <a:rPr lang="zh-CN" altLang="en-US" sz="2400" b="1" dirty="0">
                <a:solidFill>
                  <a:schemeClr val="bg2"/>
                </a:solidFill>
                <a:latin typeface="微软雅黑" pitchFamily="34" charset="-122"/>
                <a:ea typeface="微软雅黑" pitchFamily="34" charset="-122"/>
              </a:rPr>
              <a:t>注意全面</a:t>
            </a:r>
          </a:p>
          <a:p>
            <a:pPr lvl="1" eaLnBrk="1" hangingPunct="1">
              <a:lnSpc>
                <a:spcPct val="150000"/>
              </a:lnSpc>
              <a:buFontTx/>
              <a:buChar char="•"/>
            </a:pPr>
            <a:r>
              <a:rPr lang="zh-CN" altLang="en-US" sz="2400" b="1" dirty="0">
                <a:solidFill>
                  <a:schemeClr val="bg2"/>
                </a:solidFill>
                <a:latin typeface="微软雅黑" pitchFamily="34" charset="-122"/>
                <a:ea typeface="微软雅黑" pitchFamily="34" charset="-122"/>
              </a:rPr>
              <a:t>注意细节</a:t>
            </a:r>
          </a:p>
          <a:p>
            <a:pPr lvl="1" eaLnBrk="1" hangingPunct="1">
              <a:lnSpc>
                <a:spcPct val="150000"/>
              </a:lnSpc>
              <a:buFontTx/>
              <a:buChar char="•"/>
            </a:pPr>
            <a:r>
              <a:rPr lang="zh-CN" altLang="en-US" sz="2400" b="1" dirty="0">
                <a:solidFill>
                  <a:schemeClr val="bg2"/>
                </a:solidFill>
                <a:latin typeface="微软雅黑" pitchFamily="34" charset="-122"/>
                <a:ea typeface="微软雅黑" pitchFamily="34" charset="-122"/>
              </a:rPr>
              <a:t>注意可扩充性</a:t>
            </a:r>
          </a:p>
          <a:p>
            <a:pPr lvl="1" eaLnBrk="1" hangingPunct="1">
              <a:lnSpc>
                <a:spcPct val="150000"/>
              </a:lnSpc>
              <a:buFontTx/>
              <a:buChar char="•"/>
            </a:pPr>
            <a:r>
              <a:rPr lang="zh-CN" altLang="en-US" sz="2400" b="1" dirty="0">
                <a:solidFill>
                  <a:schemeClr val="bg2"/>
                </a:solidFill>
                <a:latin typeface="微软雅黑" pitchFamily="34" charset="-122"/>
                <a:ea typeface="微软雅黑" pitchFamily="34" charset="-122"/>
              </a:rPr>
              <a:t>注重用户的参与</a:t>
            </a:r>
            <a:endParaRPr lang="zh-CN" altLang="en-US" sz="2400" dirty="0">
              <a:solidFill>
                <a:schemeClr val="bg2"/>
              </a:solidFill>
              <a:latin typeface="微软雅黑" pitchFamily="34" charset="-122"/>
              <a:ea typeface="微软雅黑"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68313" y="506413"/>
            <a:ext cx="66294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4000" b="1">
                <a:solidFill>
                  <a:srgbClr val="C00000"/>
                </a:solidFill>
                <a:latin typeface="微软雅黑" pitchFamily="34" charset="-122"/>
                <a:ea typeface="微软雅黑" pitchFamily="34" charset="-122"/>
              </a:rPr>
              <a:t>7.3  </a:t>
            </a:r>
            <a:r>
              <a:rPr lang="zh-CN" altLang="en-US" sz="4000" b="1">
                <a:solidFill>
                  <a:srgbClr val="C00000"/>
                </a:solidFill>
                <a:latin typeface="微软雅黑" pitchFamily="34" charset="-122"/>
                <a:ea typeface="微软雅黑" pitchFamily="34" charset="-122"/>
              </a:rPr>
              <a:t>概念结构设计</a:t>
            </a:r>
            <a:endParaRPr lang="zh-CN" altLang="en-US" sz="4000">
              <a:solidFill>
                <a:srgbClr val="C00000"/>
              </a:solidFill>
              <a:latin typeface="微软雅黑" pitchFamily="34" charset="-122"/>
              <a:ea typeface="微软雅黑" pitchFamily="34" charset="-122"/>
            </a:endParaRPr>
          </a:p>
        </p:txBody>
      </p:sp>
      <p:sp>
        <p:nvSpPr>
          <p:cNvPr id="31747" name="Rectangle 3"/>
          <p:cNvSpPr>
            <a:spLocks noChangeArrowheads="1"/>
          </p:cNvSpPr>
          <p:nvPr/>
        </p:nvSpPr>
        <p:spPr bwMode="auto">
          <a:xfrm>
            <a:off x="395536" y="1556792"/>
            <a:ext cx="8353425"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lnSpc>
                <a:spcPct val="150000"/>
              </a:lnSpc>
              <a:spcBef>
                <a:spcPct val="30000"/>
              </a:spcBef>
              <a:buClr>
                <a:srgbClr val="FF0000"/>
              </a:buClr>
              <a:buSzTx/>
              <a:buFont typeface="Wingdings" pitchFamily="2" charset="2"/>
              <a:buChar char="F"/>
            </a:pPr>
            <a:r>
              <a:rPr lang="zh-CN" altLang="en-US" sz="2800" b="1" dirty="0">
                <a:solidFill>
                  <a:schemeClr val="bg2"/>
                </a:solidFill>
                <a:latin typeface="微软雅黑" pitchFamily="34" charset="-122"/>
                <a:ea typeface="微软雅黑" pitchFamily="34" charset="-122"/>
              </a:rPr>
              <a:t>根据需求分析阶段形成的新系统需求分析报告，把用户的信息需求抽象为</a:t>
            </a:r>
            <a:r>
              <a:rPr lang="zh-CN" altLang="en-US" sz="2800" b="1" dirty="0">
                <a:solidFill>
                  <a:schemeClr val="folHlink"/>
                </a:solidFill>
                <a:latin typeface="微软雅黑" pitchFamily="34" charset="-122"/>
                <a:ea typeface="微软雅黑" pitchFamily="34" charset="-122"/>
              </a:rPr>
              <a:t>信息结构</a:t>
            </a:r>
            <a:r>
              <a:rPr lang="en-US" altLang="zh-CN" sz="2800" b="1" dirty="0">
                <a:solidFill>
                  <a:schemeClr val="folHlink"/>
                </a:solidFill>
                <a:latin typeface="微软雅黑" pitchFamily="34" charset="-122"/>
                <a:ea typeface="微软雅黑" pitchFamily="34" charset="-122"/>
              </a:rPr>
              <a:t>(</a:t>
            </a:r>
            <a:r>
              <a:rPr lang="zh-CN" altLang="en-US" sz="2800" b="1" dirty="0">
                <a:solidFill>
                  <a:schemeClr val="folHlink"/>
                </a:solidFill>
                <a:latin typeface="微软雅黑" pitchFamily="34" charset="-122"/>
                <a:ea typeface="微软雅黑" pitchFamily="34" charset="-122"/>
              </a:rPr>
              <a:t>即</a:t>
            </a:r>
            <a:r>
              <a:rPr lang="en-US" altLang="zh-CN" sz="2800" b="1" dirty="0">
                <a:solidFill>
                  <a:schemeClr val="folHlink"/>
                </a:solidFill>
                <a:latin typeface="微软雅黑" pitchFamily="34" charset="-122"/>
                <a:ea typeface="微软雅黑" pitchFamily="34" charset="-122"/>
              </a:rPr>
              <a:t>:</a:t>
            </a:r>
            <a:r>
              <a:rPr lang="zh-CN" altLang="en-US" sz="2800" b="1" dirty="0">
                <a:solidFill>
                  <a:schemeClr val="folHlink"/>
                </a:solidFill>
                <a:latin typeface="微软雅黑" pitchFamily="34" charset="-122"/>
                <a:ea typeface="微软雅黑" pitchFamily="34" charset="-122"/>
              </a:rPr>
              <a:t>概念模型</a:t>
            </a:r>
            <a:r>
              <a:rPr lang="en-US" altLang="zh-CN" sz="2800" b="1" dirty="0">
                <a:solidFill>
                  <a:schemeClr val="folHlink"/>
                </a:solidFill>
                <a:latin typeface="微软雅黑" pitchFamily="34" charset="-122"/>
                <a:ea typeface="微软雅黑" pitchFamily="34" charset="-122"/>
              </a:rPr>
              <a:t>)</a:t>
            </a:r>
            <a:r>
              <a:rPr lang="zh-CN" altLang="en-US" sz="2800" b="1" dirty="0">
                <a:solidFill>
                  <a:schemeClr val="bg2"/>
                </a:solidFill>
                <a:latin typeface="微软雅黑" pitchFamily="34" charset="-122"/>
                <a:ea typeface="微软雅黑" pitchFamily="34" charset="-122"/>
              </a:rPr>
              <a:t>的过程就是概念结构设计。</a:t>
            </a:r>
          </a:p>
          <a:p>
            <a:pPr eaLnBrk="1" hangingPunct="1">
              <a:lnSpc>
                <a:spcPct val="150000"/>
              </a:lnSpc>
              <a:spcBef>
                <a:spcPct val="30000"/>
              </a:spcBef>
              <a:buClr>
                <a:srgbClr val="FF0000"/>
              </a:buClr>
              <a:buSzTx/>
              <a:buFont typeface="Wingdings" pitchFamily="2" charset="2"/>
              <a:buChar char="F"/>
            </a:pPr>
            <a:r>
              <a:rPr lang="zh-CN" altLang="en-US" sz="2800" b="1" dirty="0">
                <a:solidFill>
                  <a:schemeClr val="bg2"/>
                </a:solidFill>
                <a:latin typeface="微软雅黑" pitchFamily="34" charset="-122"/>
                <a:ea typeface="微软雅黑" pitchFamily="34" charset="-122"/>
              </a:rPr>
              <a:t>用</a:t>
            </a:r>
            <a:r>
              <a:rPr lang="en-US" altLang="zh-CN" sz="2800" b="1" dirty="0">
                <a:solidFill>
                  <a:schemeClr val="folHlink"/>
                </a:solidFill>
                <a:latin typeface="微软雅黑" pitchFamily="34" charset="-122"/>
                <a:ea typeface="微软雅黑" pitchFamily="34" charset="-122"/>
              </a:rPr>
              <a:t>E-R</a:t>
            </a:r>
            <a:r>
              <a:rPr lang="zh-CN" altLang="en-US" sz="2800" b="1" dirty="0">
                <a:solidFill>
                  <a:schemeClr val="folHlink"/>
                </a:solidFill>
                <a:latin typeface="微软雅黑" pitchFamily="34" charset="-122"/>
                <a:ea typeface="微软雅黑" pitchFamily="34" charset="-122"/>
              </a:rPr>
              <a:t>图</a:t>
            </a:r>
            <a:r>
              <a:rPr lang="zh-CN" altLang="en-US" sz="2800" b="1" dirty="0">
                <a:solidFill>
                  <a:schemeClr val="bg2"/>
                </a:solidFill>
                <a:latin typeface="微软雅黑" pitchFamily="34" charset="-122"/>
                <a:ea typeface="微软雅黑" pitchFamily="34" charset="-122"/>
              </a:rPr>
              <a:t>来描述现实世界的概念模型</a:t>
            </a:r>
          </a:p>
          <a:p>
            <a:pPr eaLnBrk="1" hangingPunct="1">
              <a:lnSpc>
                <a:spcPct val="150000"/>
              </a:lnSpc>
              <a:spcBef>
                <a:spcPct val="30000"/>
              </a:spcBef>
              <a:buClr>
                <a:srgbClr val="FF0000"/>
              </a:buClr>
              <a:buSzTx/>
              <a:buFont typeface="Wingdings" pitchFamily="2" charset="2"/>
              <a:buChar char="F"/>
            </a:pPr>
            <a:r>
              <a:rPr lang="zh-CN" altLang="en-US" sz="2800" b="1" dirty="0">
                <a:solidFill>
                  <a:srgbClr val="FF0000"/>
                </a:solidFill>
                <a:latin typeface="微软雅黑" pitchFamily="34" charset="-122"/>
                <a:ea typeface="微软雅黑" pitchFamily="34" charset="-122"/>
              </a:rPr>
              <a:t>概念设计的目标：</a:t>
            </a:r>
            <a:r>
              <a:rPr lang="zh-CN" altLang="en-US" sz="2800" b="1" dirty="0">
                <a:solidFill>
                  <a:schemeClr val="bg2"/>
                </a:solidFill>
                <a:latin typeface="微软雅黑" pitchFamily="34" charset="-122"/>
                <a:ea typeface="微软雅黑" pitchFamily="34" charset="-122"/>
              </a:rPr>
              <a:t>产生反映组织信息需求的数据库概念结构，即概念模式</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395288" y="549275"/>
            <a:ext cx="7986712" cy="5903913"/>
          </a:xfrm>
        </p:spPr>
        <p:txBody>
          <a:bodyPr/>
          <a:lstStyle/>
          <a:p>
            <a:pPr eaLnBrk="1" hangingPunct="1">
              <a:lnSpc>
                <a:spcPct val="140000"/>
              </a:lnSpc>
              <a:spcAft>
                <a:spcPct val="40000"/>
              </a:spcAft>
              <a:buFont typeface="Wingdings" pitchFamily="2" charset="2"/>
              <a:buNone/>
            </a:pPr>
            <a:r>
              <a:rPr lang="zh-CN" altLang="en-US" b="1" dirty="0">
                <a:solidFill>
                  <a:srgbClr val="C00000"/>
                </a:solidFill>
                <a:latin typeface="微软雅黑" pitchFamily="34" charset="-122"/>
                <a:ea typeface="微软雅黑" pitchFamily="34" charset="-122"/>
              </a:rPr>
              <a:t>一、概念结构设计概述</a:t>
            </a:r>
          </a:p>
          <a:p>
            <a:pPr eaLnBrk="1" hangingPunct="1">
              <a:lnSpc>
                <a:spcPct val="140000"/>
              </a:lnSpc>
              <a:buFont typeface="Wingdings" pitchFamily="2" charset="2"/>
              <a:buNone/>
            </a:pPr>
            <a:r>
              <a:rPr lang="zh-CN" altLang="en-US" sz="2800" b="1" dirty="0">
                <a:solidFill>
                  <a:srgbClr val="000099"/>
                </a:solidFill>
                <a:latin typeface="微软雅黑" pitchFamily="34" charset="-122"/>
                <a:ea typeface="微软雅黑" pitchFamily="34" charset="-122"/>
              </a:rPr>
              <a:t>1、概念模型特点</a:t>
            </a:r>
          </a:p>
          <a:p>
            <a:pPr eaLnBrk="1" hangingPunct="1">
              <a:lnSpc>
                <a:spcPct val="140000"/>
              </a:lnSpc>
              <a:buFont typeface="Wingdings" pitchFamily="2" charset="2"/>
              <a:buNone/>
            </a:pPr>
            <a:r>
              <a:rPr lang="zh-CN" altLang="en-US" sz="2400" b="1" dirty="0">
                <a:solidFill>
                  <a:schemeClr val="bg2"/>
                </a:solidFill>
                <a:latin typeface="微软雅黑" pitchFamily="34" charset="-122"/>
                <a:ea typeface="微软雅黑" pitchFamily="34" charset="-122"/>
              </a:rPr>
              <a:t>（1）反映现实世界：更接近于现实世界</a:t>
            </a:r>
          </a:p>
          <a:p>
            <a:pPr eaLnBrk="1" hangingPunct="1">
              <a:lnSpc>
                <a:spcPct val="140000"/>
              </a:lnSpc>
              <a:buFont typeface="Wingdings" pitchFamily="2" charset="2"/>
              <a:buNone/>
            </a:pPr>
            <a:r>
              <a:rPr lang="zh-CN" altLang="en-US" sz="2400" b="1" dirty="0">
                <a:solidFill>
                  <a:schemeClr val="bg2"/>
                </a:solidFill>
                <a:latin typeface="微软雅黑" pitchFamily="34" charset="-122"/>
                <a:ea typeface="微软雅黑" pitchFamily="34" charset="-122"/>
              </a:rPr>
              <a:t>（2）易于理解、交流：是沟通的良好方式</a:t>
            </a:r>
          </a:p>
          <a:p>
            <a:pPr eaLnBrk="1" hangingPunct="1">
              <a:lnSpc>
                <a:spcPct val="140000"/>
              </a:lnSpc>
              <a:buFont typeface="Wingdings" pitchFamily="2" charset="2"/>
              <a:buNone/>
            </a:pPr>
            <a:r>
              <a:rPr lang="zh-CN" altLang="en-US" sz="2400" b="1" dirty="0">
                <a:solidFill>
                  <a:schemeClr val="bg2"/>
                </a:solidFill>
                <a:latin typeface="微软雅黑" pitchFamily="34" charset="-122"/>
                <a:ea typeface="微软雅黑" pitchFamily="34" charset="-122"/>
              </a:rPr>
              <a:t>（3）易于更改：较稳定，</a:t>
            </a:r>
            <a:r>
              <a:rPr lang="en-US" altLang="zh-CN" sz="2400" b="1" dirty="0">
                <a:solidFill>
                  <a:schemeClr val="bg2"/>
                </a:solidFill>
                <a:latin typeface="微软雅黑" pitchFamily="34" charset="-122"/>
                <a:ea typeface="微软雅黑" pitchFamily="34" charset="-122"/>
              </a:rPr>
              <a:t>DBMS</a:t>
            </a:r>
            <a:r>
              <a:rPr lang="zh-CN" altLang="en-US" sz="2400" b="1" dirty="0">
                <a:solidFill>
                  <a:schemeClr val="bg2"/>
                </a:solidFill>
                <a:latin typeface="微软雅黑" pitchFamily="34" charset="-122"/>
                <a:ea typeface="微软雅黑" pitchFamily="34" charset="-122"/>
              </a:rPr>
              <a:t>改变，概念模型不变；</a:t>
            </a:r>
          </a:p>
          <a:p>
            <a:pPr eaLnBrk="1" hangingPunct="1">
              <a:lnSpc>
                <a:spcPct val="140000"/>
              </a:lnSpc>
              <a:buFont typeface="Wingdings" pitchFamily="2" charset="2"/>
              <a:buNone/>
            </a:pPr>
            <a:r>
              <a:rPr lang="zh-CN" altLang="en-US" sz="2400" b="1" dirty="0">
                <a:solidFill>
                  <a:schemeClr val="bg2"/>
                </a:solidFill>
                <a:latin typeface="微软雅黑" pitchFamily="34" charset="-122"/>
                <a:ea typeface="微软雅黑" pitchFamily="34" charset="-122"/>
              </a:rPr>
              <a:t>			     需求变化时，概念模型易于扩充</a:t>
            </a:r>
          </a:p>
          <a:p>
            <a:pPr eaLnBrk="1" hangingPunct="1">
              <a:lnSpc>
                <a:spcPct val="140000"/>
              </a:lnSpc>
              <a:buFont typeface="Wingdings" pitchFamily="2" charset="2"/>
              <a:buNone/>
            </a:pPr>
            <a:r>
              <a:rPr lang="zh-CN" altLang="en-US" sz="2400" b="1" dirty="0">
                <a:solidFill>
                  <a:schemeClr val="bg2"/>
                </a:solidFill>
                <a:latin typeface="微软雅黑" pitchFamily="34" charset="-122"/>
                <a:ea typeface="微软雅黑" pitchFamily="34" charset="-122"/>
              </a:rPr>
              <a:t>（4）易于向关系模型转化</a:t>
            </a:r>
          </a:p>
          <a:p>
            <a:pPr eaLnBrk="1" hangingPunct="1">
              <a:lnSpc>
                <a:spcPct val="140000"/>
              </a:lnSpc>
              <a:buFont typeface="Wingdings" pitchFamily="2" charset="2"/>
              <a:buNone/>
            </a:pPr>
            <a:endParaRPr lang="zh-CN" altLang="en-US" sz="2400" b="1" dirty="0">
              <a:solidFill>
                <a:schemeClr val="bg2"/>
              </a:solidFill>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3850" y="333375"/>
            <a:ext cx="7793038" cy="647700"/>
          </a:xfrm>
        </p:spPr>
        <p:txBody>
          <a:bodyPr/>
          <a:lstStyle/>
          <a:p>
            <a:pPr eaLnBrk="1" hangingPunct="1"/>
            <a:r>
              <a:rPr lang="en-US" altLang="zh-CN" sz="4000" b="1">
                <a:solidFill>
                  <a:schemeClr val="bg2"/>
                </a:solidFill>
                <a:latin typeface="微软雅黑" pitchFamily="34" charset="-122"/>
                <a:ea typeface="微软雅黑" pitchFamily="34" charset="-122"/>
                <a:sym typeface="Wingdings" pitchFamily="2" charset="2"/>
              </a:rPr>
              <a:t>7.1  </a:t>
            </a:r>
            <a:r>
              <a:rPr lang="zh-CN" altLang="en-US" sz="4000" b="1">
                <a:solidFill>
                  <a:schemeClr val="bg2"/>
                </a:solidFill>
                <a:latin typeface="微软雅黑" pitchFamily="34" charset="-122"/>
                <a:ea typeface="微软雅黑" pitchFamily="34" charset="-122"/>
                <a:sym typeface="Wingdings" pitchFamily="2" charset="2"/>
              </a:rPr>
              <a:t>数据库设计概述</a:t>
            </a:r>
          </a:p>
        </p:txBody>
      </p:sp>
      <p:sp>
        <p:nvSpPr>
          <p:cNvPr id="15363" name="Rectangle 3"/>
          <p:cNvSpPr>
            <a:spLocks noGrp="1" noChangeArrowheads="1"/>
          </p:cNvSpPr>
          <p:nvPr>
            <p:ph type="body" idx="1"/>
          </p:nvPr>
        </p:nvSpPr>
        <p:spPr>
          <a:xfrm>
            <a:off x="468313" y="1196975"/>
            <a:ext cx="8283575" cy="5472113"/>
          </a:xfrm>
        </p:spPr>
        <p:txBody>
          <a:bodyPr/>
          <a:lstStyle/>
          <a:p>
            <a:pPr eaLnBrk="1" hangingPunct="1">
              <a:lnSpc>
                <a:spcPct val="130000"/>
              </a:lnSpc>
              <a:buFont typeface="Wingdings" pitchFamily="2" charset="2"/>
              <a:buNone/>
            </a:pPr>
            <a:r>
              <a:rPr lang="zh-CN" altLang="en-US" sz="2400" b="1">
                <a:solidFill>
                  <a:srgbClr val="000099"/>
                </a:solidFill>
                <a:latin typeface="微软雅黑" pitchFamily="34" charset="-122"/>
                <a:ea typeface="微软雅黑" pitchFamily="34" charset="-122"/>
                <a:sym typeface="Wingdings" pitchFamily="2" charset="2"/>
              </a:rPr>
              <a:t>一、什么是数据库设计</a:t>
            </a:r>
          </a:p>
          <a:p>
            <a:pPr eaLnBrk="1" hangingPunct="1">
              <a:lnSpc>
                <a:spcPct val="130000"/>
              </a:lnSpc>
              <a:buFont typeface="Wingdings" pitchFamily="2" charset="2"/>
              <a:buNone/>
            </a:pPr>
            <a:r>
              <a:rPr lang="zh-CN" altLang="en-US" sz="2200" b="1">
                <a:solidFill>
                  <a:srgbClr val="FF0000"/>
                </a:solidFill>
                <a:latin typeface="微软雅黑" pitchFamily="34" charset="-122"/>
                <a:ea typeface="微软雅黑" pitchFamily="34" charset="-122"/>
                <a:sym typeface="Wingdings" pitchFamily="2" charset="2"/>
              </a:rPr>
              <a:t>1、数据库设计含义：</a:t>
            </a:r>
          </a:p>
          <a:p>
            <a:pPr eaLnBrk="1" hangingPunct="1">
              <a:lnSpc>
                <a:spcPct val="130000"/>
              </a:lnSpc>
            </a:pPr>
            <a:r>
              <a:rPr lang="zh-CN" altLang="en-US" sz="2200" b="1">
                <a:solidFill>
                  <a:schemeClr val="bg2"/>
                </a:solidFill>
                <a:latin typeface="微软雅黑" pitchFamily="34" charset="-122"/>
                <a:ea typeface="微软雅黑" pitchFamily="34" charset="-122"/>
                <a:sym typeface="Wingdings" pitchFamily="2" charset="2"/>
              </a:rPr>
              <a:t>对于一个给定的应用环境，构造最优的数据库模式（逻辑的和物理的），建立数据库及其应用系统，使之能有效的存储数据，满足各种用户的应用需求（信息需求，处理需求）。</a:t>
            </a:r>
          </a:p>
          <a:p>
            <a:pPr eaLnBrk="1" hangingPunct="1">
              <a:lnSpc>
                <a:spcPct val="130000"/>
              </a:lnSpc>
              <a:buFont typeface="Wingdings" pitchFamily="2" charset="2"/>
              <a:buNone/>
            </a:pPr>
            <a:r>
              <a:rPr lang="en-US" altLang="zh-CN" sz="2200" b="1">
                <a:solidFill>
                  <a:srgbClr val="FF0000"/>
                </a:solidFill>
                <a:latin typeface="微软雅黑" pitchFamily="34" charset="-122"/>
                <a:ea typeface="微软雅黑" pitchFamily="34" charset="-122"/>
                <a:sym typeface="Wingdings" pitchFamily="2" charset="2"/>
              </a:rPr>
              <a:t>2</a:t>
            </a:r>
            <a:r>
              <a:rPr lang="zh-CN" altLang="en-US" sz="2200" b="1">
                <a:solidFill>
                  <a:srgbClr val="FF0000"/>
                </a:solidFill>
                <a:latin typeface="微软雅黑" pitchFamily="34" charset="-122"/>
                <a:ea typeface="微软雅黑" pitchFamily="34" charset="-122"/>
                <a:sym typeface="Wingdings" pitchFamily="2" charset="2"/>
              </a:rPr>
              <a:t>、知识要求：</a:t>
            </a:r>
          </a:p>
          <a:p>
            <a:pPr eaLnBrk="1" hangingPunct="1">
              <a:lnSpc>
                <a:spcPct val="130000"/>
              </a:lnSpc>
            </a:pPr>
            <a:r>
              <a:rPr lang="zh-CN" altLang="en-US" sz="2200" b="1">
                <a:solidFill>
                  <a:schemeClr val="bg2"/>
                </a:solidFill>
                <a:latin typeface="微软雅黑" pitchFamily="34" charset="-122"/>
                <a:ea typeface="微软雅黑" pitchFamily="34" charset="-122"/>
                <a:sym typeface="Wingdings" pitchFamily="2" charset="2"/>
              </a:rPr>
              <a:t>计算机科学的基础知识及程序设计方法</a:t>
            </a:r>
          </a:p>
          <a:p>
            <a:pPr eaLnBrk="1" hangingPunct="1">
              <a:lnSpc>
                <a:spcPct val="130000"/>
              </a:lnSpc>
            </a:pPr>
            <a:r>
              <a:rPr lang="zh-CN" altLang="en-US" sz="2200" b="1">
                <a:solidFill>
                  <a:schemeClr val="bg2"/>
                </a:solidFill>
                <a:latin typeface="微软雅黑" pitchFamily="34" charset="-122"/>
                <a:ea typeface="微软雅黑" pitchFamily="34" charset="-122"/>
                <a:sym typeface="Wingdings" pitchFamily="2" charset="2"/>
              </a:rPr>
              <a:t>数据库基本知识及数据库设计方法</a:t>
            </a:r>
          </a:p>
          <a:p>
            <a:pPr eaLnBrk="1" hangingPunct="1">
              <a:lnSpc>
                <a:spcPct val="130000"/>
              </a:lnSpc>
            </a:pPr>
            <a:r>
              <a:rPr lang="zh-CN" altLang="en-US" sz="2200" b="1">
                <a:solidFill>
                  <a:schemeClr val="bg2"/>
                </a:solidFill>
                <a:latin typeface="微软雅黑" pitchFamily="34" charset="-122"/>
                <a:ea typeface="微软雅黑" pitchFamily="34" charset="-122"/>
                <a:sym typeface="Wingdings" pitchFamily="2" charset="2"/>
              </a:rPr>
              <a:t>软件工程原理和方法</a:t>
            </a:r>
            <a:endParaRPr lang="zh-CN" altLang="en-US" sz="2200" b="1">
              <a:solidFill>
                <a:schemeClr val="bg2"/>
              </a:solidFill>
              <a:latin typeface="微软雅黑" pitchFamily="34" charset="-122"/>
              <a:ea typeface="微软雅黑" pitchFamily="34" charset="-122"/>
            </a:endParaRPr>
          </a:p>
          <a:p>
            <a:pPr eaLnBrk="1" hangingPunct="1">
              <a:lnSpc>
                <a:spcPct val="130000"/>
              </a:lnSpc>
            </a:pPr>
            <a:r>
              <a:rPr lang="zh-CN" altLang="en-US" sz="2200" b="1">
                <a:solidFill>
                  <a:schemeClr val="bg2"/>
                </a:solidFill>
                <a:latin typeface="微软雅黑" pitchFamily="34" charset="-122"/>
                <a:ea typeface="微软雅黑" pitchFamily="34" charset="-122"/>
                <a:sym typeface="Wingdings" pitchFamily="2" charset="2"/>
              </a:rPr>
              <a:t>应用领域知识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0825" y="404813"/>
            <a:ext cx="7793038" cy="808037"/>
          </a:xfrm>
        </p:spPr>
        <p:txBody>
          <a:bodyPr/>
          <a:lstStyle/>
          <a:p>
            <a:pPr eaLnBrk="1" hangingPunct="1"/>
            <a:r>
              <a:rPr lang="zh-CN" altLang="en-US" sz="3200" b="1">
                <a:solidFill>
                  <a:srgbClr val="C00000"/>
                </a:solidFill>
                <a:latin typeface="微软雅黑" pitchFamily="34" charset="-122"/>
                <a:ea typeface="微软雅黑" pitchFamily="34" charset="-122"/>
              </a:rPr>
              <a:t>一、概念结构设计概述</a:t>
            </a:r>
          </a:p>
        </p:txBody>
      </p:sp>
      <p:sp>
        <p:nvSpPr>
          <p:cNvPr id="161795" name="Rectangle 3"/>
          <p:cNvSpPr>
            <a:spLocks noGrp="1" noChangeArrowheads="1"/>
          </p:cNvSpPr>
          <p:nvPr>
            <p:ph type="body" idx="1"/>
          </p:nvPr>
        </p:nvSpPr>
        <p:spPr>
          <a:xfrm>
            <a:off x="323850" y="1341438"/>
            <a:ext cx="8640763" cy="5040312"/>
          </a:xfrm>
        </p:spPr>
        <p:txBody>
          <a:bodyPr/>
          <a:lstStyle/>
          <a:p>
            <a:pPr marL="803275" indent="-803275" eaLnBrk="1" hangingPunct="1">
              <a:lnSpc>
                <a:spcPct val="140000"/>
              </a:lnSpc>
              <a:buFont typeface="Wingdings" pitchFamily="2" charset="2"/>
              <a:buNone/>
              <a:defRPr/>
            </a:pPr>
            <a:r>
              <a:rPr lang="zh-CN" altLang="en-US" sz="2800" b="1" dirty="0">
                <a:solidFill>
                  <a:srgbClr val="000099"/>
                </a:solidFill>
                <a:latin typeface="微软雅黑" panose="020B0503020204020204" pitchFamily="34" charset="-122"/>
                <a:ea typeface="微软雅黑" panose="020B0503020204020204" pitchFamily="34" charset="-122"/>
              </a:rPr>
              <a:t>2、设计方法</a:t>
            </a:r>
          </a:p>
          <a:p>
            <a:pPr marL="803275" indent="-803275" eaLnBrk="1" hangingPunct="1">
              <a:lnSpc>
                <a:spcPct val="140000"/>
              </a:lnSpc>
              <a:buFont typeface="Wingdings" pitchFamily="2" charset="2"/>
              <a:buNone/>
              <a:defRPr/>
            </a:pPr>
            <a:r>
              <a:rPr lang="en-US" altLang="zh-CN" sz="2400" b="1" dirty="0">
                <a:solidFill>
                  <a:schemeClr val="bg2"/>
                </a:solidFill>
                <a:latin typeface="微软雅黑" panose="020B0503020204020204" pitchFamily="34" charset="-122"/>
                <a:ea typeface="微软雅黑" panose="020B0503020204020204" pitchFamily="34" charset="-122"/>
              </a:rPr>
              <a:t>（1）</a:t>
            </a:r>
            <a:r>
              <a:rPr lang="zh-CN" altLang="en-US" sz="2400" b="1" dirty="0">
                <a:solidFill>
                  <a:schemeClr val="bg2"/>
                </a:solidFill>
                <a:latin typeface="微软雅黑" panose="020B0503020204020204" pitchFamily="34" charset="-122"/>
                <a:ea typeface="微软雅黑" panose="020B0503020204020204" pitchFamily="34" charset="-122"/>
              </a:rPr>
              <a:t>自顶向下，逐层细化</a:t>
            </a:r>
          </a:p>
          <a:p>
            <a:pPr marL="803275" indent="-803275" eaLnBrk="1" hangingPunct="1">
              <a:lnSpc>
                <a:spcPct val="140000"/>
              </a:lnSpc>
              <a:buFont typeface="Wingdings" pitchFamily="2" charset="2"/>
              <a:buNone/>
              <a:defRPr/>
            </a:pPr>
            <a:r>
              <a:rPr lang="zh-CN" altLang="en-US" sz="2400" b="1" dirty="0">
                <a:solidFill>
                  <a:schemeClr val="bg2"/>
                </a:solidFill>
                <a:latin typeface="微软雅黑" panose="020B0503020204020204" pitchFamily="34" charset="-122"/>
                <a:ea typeface="微软雅黑" panose="020B0503020204020204" pitchFamily="34" charset="-122"/>
              </a:rPr>
              <a:t>（2）自底向上，逐步集成：也称属性综合法，是将需求分析收集的数据元素作为基本输入，通过分析，把它们综合成实体和联系</a:t>
            </a:r>
          </a:p>
          <a:p>
            <a:pPr marL="803275" indent="-803275" eaLnBrk="1" hangingPunct="1">
              <a:lnSpc>
                <a:spcPct val="140000"/>
              </a:lnSpc>
              <a:buFont typeface="Wingdings" pitchFamily="2" charset="2"/>
              <a:buNone/>
              <a:defRPr/>
            </a:pPr>
            <a:r>
              <a:rPr lang="zh-CN" altLang="en-US" sz="2400" b="1" dirty="0">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被广泛采用的设计方法</a:t>
            </a:r>
          </a:p>
          <a:p>
            <a:pPr marL="803275" indent="-803275" eaLnBrk="1" hangingPunct="1">
              <a:lnSpc>
                <a:spcPct val="140000"/>
              </a:lnSpc>
              <a:buFont typeface="Wingdings" pitchFamily="2" charset="2"/>
              <a:buNone/>
              <a:defRPr/>
            </a:pPr>
            <a:r>
              <a:rPr lang="zh-CN" altLang="en-US" sz="2400" b="1" dirty="0">
                <a:solidFill>
                  <a:schemeClr val="bg2"/>
                </a:solidFill>
                <a:latin typeface="微软雅黑" panose="020B0503020204020204" pitchFamily="34" charset="-122"/>
                <a:ea typeface="微软雅黑" panose="020B0503020204020204" pitchFamily="34" charset="-122"/>
              </a:rPr>
              <a:t>（3）由里向外，逐步扩充</a:t>
            </a:r>
          </a:p>
          <a:p>
            <a:pPr marL="803275" indent="-803275" eaLnBrk="1" hangingPunct="1">
              <a:lnSpc>
                <a:spcPct val="140000"/>
              </a:lnSpc>
              <a:buFont typeface="Wingdings" pitchFamily="2" charset="2"/>
              <a:buNone/>
              <a:defRPr/>
            </a:pPr>
            <a:r>
              <a:rPr lang="zh-CN" altLang="en-US" sz="2400" b="1" dirty="0">
                <a:solidFill>
                  <a:schemeClr val="bg2"/>
                </a:solidFill>
                <a:latin typeface="微软雅黑" panose="020B0503020204020204" pitchFamily="34" charset="-122"/>
                <a:ea typeface="微软雅黑" panose="020B0503020204020204" pitchFamily="34" charset="-122"/>
              </a:rPr>
              <a:t>（4）混合策略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818" name="Group 162"/>
          <p:cNvGrpSpPr>
            <a:grpSpLocks/>
          </p:cNvGrpSpPr>
          <p:nvPr/>
        </p:nvGrpSpPr>
        <p:grpSpPr bwMode="auto">
          <a:xfrm>
            <a:off x="0" y="115888"/>
            <a:ext cx="9144000" cy="6742112"/>
            <a:chOff x="0" y="73"/>
            <a:chExt cx="5760" cy="4247"/>
          </a:xfrm>
        </p:grpSpPr>
        <p:sp>
          <p:nvSpPr>
            <p:cNvPr id="34819" name="AutoShape 5"/>
            <p:cNvSpPr>
              <a:spLocks noChangeAspect="1" noChangeArrowheads="1" noTextEdit="1"/>
            </p:cNvSpPr>
            <p:nvPr/>
          </p:nvSpPr>
          <p:spPr bwMode="auto">
            <a:xfrm>
              <a:off x="19" y="73"/>
              <a:ext cx="5741" cy="42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4820" name="Group 161"/>
            <p:cNvGrpSpPr>
              <a:grpSpLocks/>
            </p:cNvGrpSpPr>
            <p:nvPr/>
          </p:nvGrpSpPr>
          <p:grpSpPr bwMode="auto">
            <a:xfrm>
              <a:off x="567" y="115"/>
              <a:ext cx="5151" cy="3335"/>
              <a:chOff x="1117" y="115"/>
              <a:chExt cx="4601" cy="3335"/>
            </a:xfrm>
          </p:grpSpPr>
          <p:sp>
            <p:nvSpPr>
              <p:cNvPr id="34858" name="Rectangle 7"/>
              <p:cNvSpPr>
                <a:spLocks noChangeArrowheads="1"/>
              </p:cNvSpPr>
              <p:nvPr/>
            </p:nvSpPr>
            <p:spPr bwMode="auto">
              <a:xfrm>
                <a:off x="3311" y="192"/>
                <a:ext cx="3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59" name="Rectangle 8"/>
              <p:cNvSpPr>
                <a:spLocks noChangeArrowheads="1"/>
              </p:cNvSpPr>
              <p:nvPr/>
            </p:nvSpPr>
            <p:spPr bwMode="auto">
              <a:xfrm>
                <a:off x="3338" y="208"/>
                <a:ext cx="2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需求</a:t>
                </a:r>
                <a:endParaRPr lang="zh-CN" altLang="en-US" sz="2000" b="1">
                  <a:latin typeface="微软雅黑" pitchFamily="34" charset="-122"/>
                  <a:ea typeface="微软雅黑" pitchFamily="34" charset="-122"/>
                </a:endParaRPr>
              </a:p>
            </p:txBody>
          </p:sp>
          <p:sp>
            <p:nvSpPr>
              <p:cNvPr id="34860" name="Oval 9"/>
              <p:cNvSpPr>
                <a:spLocks noChangeArrowheads="1"/>
              </p:cNvSpPr>
              <p:nvPr/>
            </p:nvSpPr>
            <p:spPr bwMode="auto">
              <a:xfrm>
                <a:off x="3016" y="115"/>
                <a:ext cx="928" cy="345"/>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61" name="Rectangle 10"/>
              <p:cNvSpPr>
                <a:spLocks noChangeArrowheads="1"/>
              </p:cNvSpPr>
              <p:nvPr/>
            </p:nvSpPr>
            <p:spPr bwMode="auto">
              <a:xfrm>
                <a:off x="2075" y="846"/>
                <a:ext cx="40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62" name="Rectangle 11"/>
              <p:cNvSpPr>
                <a:spLocks noChangeArrowheads="1"/>
              </p:cNvSpPr>
              <p:nvPr/>
            </p:nvSpPr>
            <p:spPr bwMode="auto">
              <a:xfrm>
                <a:off x="2081" y="861"/>
                <a:ext cx="2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需求</a:t>
                </a:r>
                <a:endParaRPr lang="zh-CN" altLang="en-US" sz="2000" b="1">
                  <a:latin typeface="微软雅黑" pitchFamily="34" charset="-122"/>
                  <a:ea typeface="微软雅黑" pitchFamily="34" charset="-122"/>
                </a:endParaRPr>
              </a:p>
            </p:txBody>
          </p:sp>
          <p:sp>
            <p:nvSpPr>
              <p:cNvPr id="34863" name="Rectangle 12"/>
              <p:cNvSpPr>
                <a:spLocks noChangeArrowheads="1"/>
              </p:cNvSpPr>
              <p:nvPr/>
            </p:nvSpPr>
            <p:spPr bwMode="auto">
              <a:xfrm>
                <a:off x="2395" y="857"/>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864" name="Oval 13"/>
              <p:cNvSpPr>
                <a:spLocks noChangeArrowheads="1"/>
              </p:cNvSpPr>
              <p:nvPr/>
            </p:nvSpPr>
            <p:spPr bwMode="auto">
              <a:xfrm>
                <a:off x="1916" y="771"/>
                <a:ext cx="719" cy="34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65" name="Rectangle 14"/>
              <p:cNvSpPr>
                <a:spLocks noChangeArrowheads="1"/>
              </p:cNvSpPr>
              <p:nvPr/>
            </p:nvSpPr>
            <p:spPr bwMode="auto">
              <a:xfrm>
                <a:off x="1373" y="1465"/>
                <a:ext cx="49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66" name="Rectangle 15"/>
              <p:cNvSpPr>
                <a:spLocks noChangeArrowheads="1"/>
              </p:cNvSpPr>
              <p:nvPr/>
            </p:nvSpPr>
            <p:spPr bwMode="auto">
              <a:xfrm>
                <a:off x="1375" y="1482"/>
                <a:ext cx="2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需求</a:t>
                </a:r>
                <a:endParaRPr lang="zh-CN" altLang="en-US" sz="2000" b="1">
                  <a:latin typeface="微软雅黑" pitchFamily="34" charset="-122"/>
                  <a:ea typeface="微软雅黑" pitchFamily="34" charset="-122"/>
                </a:endParaRPr>
              </a:p>
            </p:txBody>
          </p:sp>
          <p:sp>
            <p:nvSpPr>
              <p:cNvPr id="34867" name="Rectangle 16"/>
              <p:cNvSpPr>
                <a:spLocks noChangeArrowheads="1"/>
              </p:cNvSpPr>
              <p:nvPr/>
            </p:nvSpPr>
            <p:spPr bwMode="auto">
              <a:xfrm>
                <a:off x="1689" y="1478"/>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868" name="Rectangle 17"/>
              <p:cNvSpPr>
                <a:spLocks noChangeArrowheads="1"/>
              </p:cNvSpPr>
              <p:nvPr/>
            </p:nvSpPr>
            <p:spPr bwMode="auto">
              <a:xfrm>
                <a:off x="1760" y="1478"/>
                <a:ext cx="1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869" name="Oval 18"/>
              <p:cNvSpPr>
                <a:spLocks noChangeArrowheads="1"/>
              </p:cNvSpPr>
              <p:nvPr/>
            </p:nvSpPr>
            <p:spPr bwMode="auto">
              <a:xfrm>
                <a:off x="1261" y="1389"/>
                <a:ext cx="722" cy="34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70" name="Rectangle 19"/>
              <p:cNvSpPr>
                <a:spLocks noChangeArrowheads="1"/>
              </p:cNvSpPr>
              <p:nvPr/>
            </p:nvSpPr>
            <p:spPr bwMode="auto">
              <a:xfrm>
                <a:off x="2535" y="1465"/>
                <a:ext cx="49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71" name="Rectangle 20"/>
              <p:cNvSpPr>
                <a:spLocks noChangeArrowheads="1"/>
              </p:cNvSpPr>
              <p:nvPr/>
            </p:nvSpPr>
            <p:spPr bwMode="auto">
              <a:xfrm>
                <a:off x="2537" y="1482"/>
                <a:ext cx="2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需求</a:t>
                </a:r>
                <a:endParaRPr lang="zh-CN" altLang="en-US" sz="2000" b="1">
                  <a:latin typeface="微软雅黑" pitchFamily="34" charset="-122"/>
                  <a:ea typeface="微软雅黑" pitchFamily="34" charset="-122"/>
                </a:endParaRPr>
              </a:p>
            </p:txBody>
          </p:sp>
          <p:sp>
            <p:nvSpPr>
              <p:cNvPr id="34872" name="Rectangle 21"/>
              <p:cNvSpPr>
                <a:spLocks noChangeArrowheads="1"/>
              </p:cNvSpPr>
              <p:nvPr/>
            </p:nvSpPr>
            <p:spPr bwMode="auto">
              <a:xfrm>
                <a:off x="2851" y="1478"/>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873" name="Rectangle 22"/>
              <p:cNvSpPr>
                <a:spLocks noChangeArrowheads="1"/>
              </p:cNvSpPr>
              <p:nvPr/>
            </p:nvSpPr>
            <p:spPr bwMode="auto">
              <a:xfrm>
                <a:off x="2922" y="1478"/>
                <a:ext cx="4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a:t>
                </a:r>
                <a:endParaRPr lang="en-US" altLang="zh-CN" sz="2000" b="1">
                  <a:latin typeface="微软雅黑" pitchFamily="34" charset="-122"/>
                  <a:ea typeface="微软雅黑" pitchFamily="34" charset="-122"/>
                </a:endParaRPr>
              </a:p>
            </p:txBody>
          </p:sp>
          <p:sp>
            <p:nvSpPr>
              <p:cNvPr id="34874" name="Rectangle 23"/>
              <p:cNvSpPr>
                <a:spLocks noChangeArrowheads="1"/>
              </p:cNvSpPr>
              <p:nvPr/>
            </p:nvSpPr>
            <p:spPr bwMode="auto">
              <a:xfrm>
                <a:off x="2955" y="1478"/>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2</a:t>
                </a:r>
                <a:endParaRPr lang="en-US" altLang="zh-CN" sz="2000" b="1">
                  <a:latin typeface="微软雅黑" pitchFamily="34" charset="-122"/>
                  <a:ea typeface="微软雅黑" pitchFamily="34" charset="-122"/>
                </a:endParaRPr>
              </a:p>
            </p:txBody>
          </p:sp>
          <p:sp>
            <p:nvSpPr>
              <p:cNvPr id="34875" name="Oval 24"/>
              <p:cNvSpPr>
                <a:spLocks noChangeArrowheads="1"/>
              </p:cNvSpPr>
              <p:nvPr/>
            </p:nvSpPr>
            <p:spPr bwMode="auto">
              <a:xfrm>
                <a:off x="2424" y="1389"/>
                <a:ext cx="718" cy="34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76" name="Rectangle 25"/>
              <p:cNvSpPr>
                <a:spLocks noChangeArrowheads="1"/>
              </p:cNvSpPr>
              <p:nvPr/>
            </p:nvSpPr>
            <p:spPr bwMode="auto">
              <a:xfrm>
                <a:off x="1199" y="2223"/>
                <a:ext cx="76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77" name="Rectangle 26"/>
              <p:cNvSpPr>
                <a:spLocks noChangeArrowheads="1"/>
              </p:cNvSpPr>
              <p:nvPr/>
            </p:nvSpPr>
            <p:spPr bwMode="auto">
              <a:xfrm>
                <a:off x="1199" y="2240"/>
                <a:ext cx="5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概念模式</a:t>
                </a:r>
                <a:endParaRPr lang="zh-CN" altLang="en-US" sz="2000" b="1">
                  <a:latin typeface="微软雅黑" pitchFamily="34" charset="-122"/>
                  <a:ea typeface="微软雅黑" pitchFamily="34" charset="-122"/>
                </a:endParaRPr>
              </a:p>
            </p:txBody>
          </p:sp>
          <p:sp>
            <p:nvSpPr>
              <p:cNvPr id="34878" name="Rectangle 27"/>
              <p:cNvSpPr>
                <a:spLocks noChangeArrowheads="1"/>
              </p:cNvSpPr>
              <p:nvPr/>
            </p:nvSpPr>
            <p:spPr bwMode="auto">
              <a:xfrm>
                <a:off x="1792" y="2236"/>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879" name="Rectangle 28"/>
              <p:cNvSpPr>
                <a:spLocks noChangeArrowheads="1"/>
              </p:cNvSpPr>
              <p:nvPr/>
            </p:nvSpPr>
            <p:spPr bwMode="auto">
              <a:xfrm>
                <a:off x="1863" y="2236"/>
                <a:ext cx="1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880" name="Rectangle 29"/>
              <p:cNvSpPr>
                <a:spLocks noChangeArrowheads="1"/>
              </p:cNvSpPr>
              <p:nvPr/>
            </p:nvSpPr>
            <p:spPr bwMode="auto">
              <a:xfrm>
                <a:off x="1117" y="2156"/>
                <a:ext cx="933" cy="33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81" name="Rectangle 30"/>
              <p:cNvSpPr>
                <a:spLocks noChangeArrowheads="1"/>
              </p:cNvSpPr>
              <p:nvPr/>
            </p:nvSpPr>
            <p:spPr bwMode="auto">
              <a:xfrm>
                <a:off x="2430" y="2223"/>
                <a:ext cx="76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82" name="Rectangle 31"/>
              <p:cNvSpPr>
                <a:spLocks noChangeArrowheads="1"/>
              </p:cNvSpPr>
              <p:nvPr/>
            </p:nvSpPr>
            <p:spPr bwMode="auto">
              <a:xfrm>
                <a:off x="2430" y="2240"/>
                <a:ext cx="5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概念模式</a:t>
                </a:r>
                <a:endParaRPr lang="zh-CN" altLang="en-US" sz="2000" b="1">
                  <a:latin typeface="微软雅黑" pitchFamily="34" charset="-122"/>
                  <a:ea typeface="微软雅黑" pitchFamily="34" charset="-122"/>
                </a:endParaRPr>
              </a:p>
            </p:txBody>
          </p:sp>
          <p:sp>
            <p:nvSpPr>
              <p:cNvPr id="34883" name="Rectangle 32"/>
              <p:cNvSpPr>
                <a:spLocks noChangeArrowheads="1"/>
              </p:cNvSpPr>
              <p:nvPr/>
            </p:nvSpPr>
            <p:spPr bwMode="auto">
              <a:xfrm>
                <a:off x="3022" y="2236"/>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884" name="Rectangle 33"/>
              <p:cNvSpPr>
                <a:spLocks noChangeArrowheads="1"/>
              </p:cNvSpPr>
              <p:nvPr/>
            </p:nvSpPr>
            <p:spPr bwMode="auto">
              <a:xfrm>
                <a:off x="3094" y="2236"/>
                <a:ext cx="4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a:t>
                </a:r>
                <a:endParaRPr lang="en-US" altLang="zh-CN" sz="2000" b="1">
                  <a:latin typeface="微软雅黑" pitchFamily="34" charset="-122"/>
                  <a:ea typeface="微软雅黑" pitchFamily="34" charset="-122"/>
                </a:endParaRPr>
              </a:p>
            </p:txBody>
          </p:sp>
          <p:sp>
            <p:nvSpPr>
              <p:cNvPr id="34885" name="Rectangle 34"/>
              <p:cNvSpPr>
                <a:spLocks noChangeArrowheads="1"/>
              </p:cNvSpPr>
              <p:nvPr/>
            </p:nvSpPr>
            <p:spPr bwMode="auto">
              <a:xfrm>
                <a:off x="3127" y="2236"/>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2</a:t>
                </a:r>
                <a:endParaRPr lang="en-US" altLang="zh-CN" sz="2000" b="1">
                  <a:latin typeface="微软雅黑" pitchFamily="34" charset="-122"/>
                  <a:ea typeface="微软雅黑" pitchFamily="34" charset="-122"/>
                </a:endParaRPr>
              </a:p>
            </p:txBody>
          </p:sp>
          <p:sp>
            <p:nvSpPr>
              <p:cNvPr id="34886" name="Rectangle 35"/>
              <p:cNvSpPr>
                <a:spLocks noChangeArrowheads="1"/>
              </p:cNvSpPr>
              <p:nvPr/>
            </p:nvSpPr>
            <p:spPr bwMode="auto">
              <a:xfrm>
                <a:off x="2348" y="2156"/>
                <a:ext cx="934" cy="33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87" name="Rectangle 36"/>
              <p:cNvSpPr>
                <a:spLocks noChangeArrowheads="1"/>
              </p:cNvSpPr>
              <p:nvPr/>
            </p:nvSpPr>
            <p:spPr bwMode="auto">
              <a:xfrm>
                <a:off x="1778" y="2930"/>
                <a:ext cx="76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88" name="Rectangle 37"/>
              <p:cNvSpPr>
                <a:spLocks noChangeArrowheads="1"/>
              </p:cNvSpPr>
              <p:nvPr/>
            </p:nvSpPr>
            <p:spPr bwMode="auto">
              <a:xfrm>
                <a:off x="1825" y="2948"/>
                <a:ext cx="5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概念模式</a:t>
                </a:r>
                <a:endParaRPr lang="zh-CN" altLang="en-US" sz="2000" b="1">
                  <a:latin typeface="微软雅黑" pitchFamily="34" charset="-122"/>
                  <a:ea typeface="微软雅黑" pitchFamily="34" charset="-122"/>
                </a:endParaRPr>
              </a:p>
            </p:txBody>
          </p:sp>
          <p:sp>
            <p:nvSpPr>
              <p:cNvPr id="34889" name="Rectangle 38"/>
              <p:cNvSpPr>
                <a:spLocks noChangeArrowheads="1"/>
              </p:cNvSpPr>
              <p:nvPr/>
            </p:nvSpPr>
            <p:spPr bwMode="auto">
              <a:xfrm>
                <a:off x="2416" y="2943"/>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890" name="Rectangle 39"/>
              <p:cNvSpPr>
                <a:spLocks noChangeArrowheads="1"/>
              </p:cNvSpPr>
              <p:nvPr/>
            </p:nvSpPr>
            <p:spPr bwMode="auto">
              <a:xfrm>
                <a:off x="1694" y="2863"/>
                <a:ext cx="934" cy="33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grpSp>
            <p:nvGrpSpPr>
              <p:cNvPr id="34891" name="Group 42"/>
              <p:cNvGrpSpPr>
                <a:grpSpLocks/>
              </p:cNvGrpSpPr>
              <p:nvPr/>
            </p:nvGrpSpPr>
            <p:grpSpPr bwMode="auto">
              <a:xfrm>
                <a:off x="1644" y="1099"/>
                <a:ext cx="519" cy="284"/>
                <a:chOff x="1638" y="1159"/>
                <a:chExt cx="482" cy="262"/>
              </a:xfrm>
            </p:grpSpPr>
            <p:sp>
              <p:nvSpPr>
                <p:cNvPr id="34969" name="Line 40"/>
                <p:cNvSpPr>
                  <a:spLocks noChangeShapeType="1"/>
                </p:cNvSpPr>
                <p:nvPr/>
              </p:nvSpPr>
              <p:spPr bwMode="auto">
                <a:xfrm flipH="1">
                  <a:off x="1709" y="1159"/>
                  <a:ext cx="411" cy="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70" name="Freeform 41"/>
                <p:cNvSpPr>
                  <a:spLocks/>
                </p:cNvSpPr>
                <p:nvPr/>
              </p:nvSpPr>
              <p:spPr bwMode="auto">
                <a:xfrm>
                  <a:off x="1638" y="1343"/>
                  <a:ext cx="98" cy="78"/>
                </a:xfrm>
                <a:custGeom>
                  <a:avLst/>
                  <a:gdLst>
                    <a:gd name="T0" fmla="*/ 52 w 98"/>
                    <a:gd name="T1" fmla="*/ 0 h 78"/>
                    <a:gd name="T2" fmla="*/ 0 w 98"/>
                    <a:gd name="T3" fmla="*/ 78 h 78"/>
                    <a:gd name="T4" fmla="*/ 98 w 98"/>
                    <a:gd name="T5" fmla="*/ 72 h 78"/>
                    <a:gd name="T6" fmla="*/ 52 w 98"/>
                    <a:gd name="T7" fmla="*/ 0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78">
                      <a:moveTo>
                        <a:pt x="52" y="0"/>
                      </a:moveTo>
                      <a:lnTo>
                        <a:pt x="0" y="78"/>
                      </a:lnTo>
                      <a:lnTo>
                        <a:pt x="98" y="72"/>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892" name="Group 45"/>
              <p:cNvGrpSpPr>
                <a:grpSpLocks/>
              </p:cNvGrpSpPr>
              <p:nvPr/>
            </p:nvGrpSpPr>
            <p:grpSpPr bwMode="auto">
              <a:xfrm>
                <a:off x="2393" y="1106"/>
                <a:ext cx="389" cy="277"/>
                <a:chOff x="2334" y="1165"/>
                <a:chExt cx="362" cy="256"/>
              </a:xfrm>
            </p:grpSpPr>
            <p:sp>
              <p:nvSpPr>
                <p:cNvPr id="34967" name="Line 43"/>
                <p:cNvSpPr>
                  <a:spLocks noChangeShapeType="1"/>
                </p:cNvSpPr>
                <p:nvPr/>
              </p:nvSpPr>
              <p:spPr bwMode="auto">
                <a:xfrm>
                  <a:off x="2334" y="1165"/>
                  <a:ext cx="296"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8" name="Freeform 44"/>
                <p:cNvSpPr>
                  <a:spLocks/>
                </p:cNvSpPr>
                <p:nvPr/>
              </p:nvSpPr>
              <p:spPr bwMode="auto">
                <a:xfrm>
                  <a:off x="2599" y="1339"/>
                  <a:ext cx="97" cy="82"/>
                </a:xfrm>
                <a:custGeom>
                  <a:avLst/>
                  <a:gdLst>
                    <a:gd name="T0" fmla="*/ 0 w 97"/>
                    <a:gd name="T1" fmla="*/ 68 h 82"/>
                    <a:gd name="T2" fmla="*/ 97 w 97"/>
                    <a:gd name="T3" fmla="*/ 82 h 82"/>
                    <a:gd name="T4" fmla="*/ 53 w 97"/>
                    <a:gd name="T5" fmla="*/ 0 h 82"/>
                    <a:gd name="T6" fmla="*/ 0 w 97"/>
                    <a:gd name="T7" fmla="*/ 68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82">
                      <a:moveTo>
                        <a:pt x="0" y="68"/>
                      </a:moveTo>
                      <a:lnTo>
                        <a:pt x="97" y="82"/>
                      </a:lnTo>
                      <a:lnTo>
                        <a:pt x="53"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893" name="Group 48"/>
              <p:cNvGrpSpPr>
                <a:grpSpLocks/>
              </p:cNvGrpSpPr>
              <p:nvPr/>
            </p:nvGrpSpPr>
            <p:grpSpPr bwMode="auto">
              <a:xfrm>
                <a:off x="1529" y="1733"/>
                <a:ext cx="96" cy="414"/>
                <a:chOff x="1531" y="1745"/>
                <a:chExt cx="89" cy="383"/>
              </a:xfrm>
            </p:grpSpPr>
            <p:sp>
              <p:nvSpPr>
                <p:cNvPr id="34965" name="Line 46"/>
                <p:cNvSpPr>
                  <a:spLocks noChangeShapeType="1"/>
                </p:cNvSpPr>
                <p:nvPr/>
              </p:nvSpPr>
              <p:spPr bwMode="auto">
                <a:xfrm>
                  <a:off x="1576" y="1745"/>
                  <a:ext cx="1" cy="3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6" name="Freeform 47"/>
                <p:cNvSpPr>
                  <a:spLocks/>
                </p:cNvSpPr>
                <p:nvPr/>
              </p:nvSpPr>
              <p:spPr bwMode="auto">
                <a:xfrm>
                  <a:off x="1531" y="2046"/>
                  <a:ext cx="89" cy="82"/>
                </a:xfrm>
                <a:custGeom>
                  <a:avLst/>
                  <a:gdLst>
                    <a:gd name="T0" fmla="*/ 0 w 89"/>
                    <a:gd name="T1" fmla="*/ 0 h 82"/>
                    <a:gd name="T2" fmla="*/ 45 w 89"/>
                    <a:gd name="T3" fmla="*/ 82 h 82"/>
                    <a:gd name="T4" fmla="*/ 89 w 89"/>
                    <a:gd name="T5" fmla="*/ 0 h 82"/>
                    <a:gd name="T6" fmla="*/ 0 w 89"/>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2">
                      <a:moveTo>
                        <a:pt x="0" y="0"/>
                      </a:moveTo>
                      <a:lnTo>
                        <a:pt x="45" y="82"/>
                      </a:lnTo>
                      <a:lnTo>
                        <a:pt x="8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894" name="Group 51"/>
              <p:cNvGrpSpPr>
                <a:grpSpLocks/>
              </p:cNvGrpSpPr>
              <p:nvPr/>
            </p:nvGrpSpPr>
            <p:grpSpPr bwMode="auto">
              <a:xfrm>
                <a:off x="2737" y="1733"/>
                <a:ext cx="96" cy="414"/>
                <a:chOff x="2654" y="1745"/>
                <a:chExt cx="89" cy="383"/>
              </a:xfrm>
            </p:grpSpPr>
            <p:sp>
              <p:nvSpPr>
                <p:cNvPr id="34963" name="Line 49"/>
                <p:cNvSpPr>
                  <a:spLocks noChangeShapeType="1"/>
                </p:cNvSpPr>
                <p:nvPr/>
              </p:nvSpPr>
              <p:spPr bwMode="auto">
                <a:xfrm>
                  <a:off x="2700" y="1745"/>
                  <a:ext cx="1" cy="3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4" name="Freeform 50"/>
                <p:cNvSpPr>
                  <a:spLocks/>
                </p:cNvSpPr>
                <p:nvPr/>
              </p:nvSpPr>
              <p:spPr bwMode="auto">
                <a:xfrm>
                  <a:off x="2654" y="2046"/>
                  <a:ext cx="89" cy="82"/>
                </a:xfrm>
                <a:custGeom>
                  <a:avLst/>
                  <a:gdLst>
                    <a:gd name="T0" fmla="*/ 0 w 89"/>
                    <a:gd name="T1" fmla="*/ 0 h 82"/>
                    <a:gd name="T2" fmla="*/ 46 w 89"/>
                    <a:gd name="T3" fmla="*/ 82 h 82"/>
                    <a:gd name="T4" fmla="*/ 89 w 89"/>
                    <a:gd name="T5" fmla="*/ 0 h 82"/>
                    <a:gd name="T6" fmla="*/ 0 w 89"/>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2">
                      <a:moveTo>
                        <a:pt x="0" y="0"/>
                      </a:moveTo>
                      <a:lnTo>
                        <a:pt x="46" y="82"/>
                      </a:lnTo>
                      <a:lnTo>
                        <a:pt x="8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895" name="Group 54"/>
              <p:cNvGrpSpPr>
                <a:grpSpLocks/>
              </p:cNvGrpSpPr>
              <p:nvPr/>
            </p:nvGrpSpPr>
            <p:grpSpPr bwMode="auto">
              <a:xfrm>
                <a:off x="1586" y="2491"/>
                <a:ext cx="472" cy="370"/>
                <a:chOff x="1584" y="2446"/>
                <a:chExt cx="439" cy="342"/>
              </a:xfrm>
            </p:grpSpPr>
            <p:sp>
              <p:nvSpPr>
                <p:cNvPr id="34961" name="Line 52"/>
                <p:cNvSpPr>
                  <a:spLocks noChangeShapeType="1"/>
                </p:cNvSpPr>
                <p:nvPr/>
              </p:nvSpPr>
              <p:spPr bwMode="auto">
                <a:xfrm>
                  <a:off x="1584" y="2446"/>
                  <a:ext cx="377" cy="2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2" name="Freeform 53"/>
                <p:cNvSpPr>
                  <a:spLocks/>
                </p:cNvSpPr>
                <p:nvPr/>
              </p:nvSpPr>
              <p:spPr bwMode="auto">
                <a:xfrm>
                  <a:off x="1928" y="2704"/>
                  <a:ext cx="95" cy="84"/>
                </a:xfrm>
                <a:custGeom>
                  <a:avLst/>
                  <a:gdLst>
                    <a:gd name="T0" fmla="*/ 0 w 95"/>
                    <a:gd name="T1" fmla="*/ 64 h 84"/>
                    <a:gd name="T2" fmla="*/ 95 w 95"/>
                    <a:gd name="T3" fmla="*/ 84 h 84"/>
                    <a:gd name="T4" fmla="*/ 56 w 95"/>
                    <a:gd name="T5" fmla="*/ 0 h 84"/>
                    <a:gd name="T6" fmla="*/ 0 w 95"/>
                    <a:gd name="T7" fmla="*/ 64 h 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84">
                      <a:moveTo>
                        <a:pt x="0" y="64"/>
                      </a:moveTo>
                      <a:lnTo>
                        <a:pt x="95" y="84"/>
                      </a:lnTo>
                      <a:lnTo>
                        <a:pt x="56"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896" name="Group 57"/>
              <p:cNvGrpSpPr>
                <a:grpSpLocks/>
              </p:cNvGrpSpPr>
              <p:nvPr/>
            </p:nvGrpSpPr>
            <p:grpSpPr bwMode="auto">
              <a:xfrm>
                <a:off x="2239" y="2485"/>
                <a:ext cx="541" cy="370"/>
                <a:chOff x="2191" y="2440"/>
                <a:chExt cx="503" cy="342"/>
              </a:xfrm>
            </p:grpSpPr>
            <p:sp>
              <p:nvSpPr>
                <p:cNvPr id="34959" name="Line 55"/>
                <p:cNvSpPr>
                  <a:spLocks noChangeShapeType="1"/>
                </p:cNvSpPr>
                <p:nvPr/>
              </p:nvSpPr>
              <p:spPr bwMode="auto">
                <a:xfrm flipH="1">
                  <a:off x="2257" y="2440"/>
                  <a:ext cx="437" cy="2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60" name="Freeform 56"/>
                <p:cNvSpPr>
                  <a:spLocks/>
                </p:cNvSpPr>
                <p:nvPr/>
              </p:nvSpPr>
              <p:spPr bwMode="auto">
                <a:xfrm>
                  <a:off x="2191" y="2698"/>
                  <a:ext cx="95" cy="84"/>
                </a:xfrm>
                <a:custGeom>
                  <a:avLst/>
                  <a:gdLst>
                    <a:gd name="T0" fmla="*/ 43 w 95"/>
                    <a:gd name="T1" fmla="*/ 0 h 84"/>
                    <a:gd name="T2" fmla="*/ 0 w 95"/>
                    <a:gd name="T3" fmla="*/ 84 h 84"/>
                    <a:gd name="T4" fmla="*/ 95 w 95"/>
                    <a:gd name="T5" fmla="*/ 68 h 84"/>
                    <a:gd name="T6" fmla="*/ 43 w 95"/>
                    <a:gd name="T7" fmla="*/ 0 h 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84">
                      <a:moveTo>
                        <a:pt x="43" y="0"/>
                      </a:moveTo>
                      <a:lnTo>
                        <a:pt x="0" y="84"/>
                      </a:lnTo>
                      <a:lnTo>
                        <a:pt x="95" y="68"/>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97" name="Rectangle 58"/>
              <p:cNvSpPr>
                <a:spLocks noChangeArrowheads="1"/>
              </p:cNvSpPr>
              <p:nvPr/>
            </p:nvSpPr>
            <p:spPr bwMode="auto">
              <a:xfrm>
                <a:off x="4509" y="846"/>
                <a:ext cx="40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98" name="Rectangle 59"/>
              <p:cNvSpPr>
                <a:spLocks noChangeArrowheads="1"/>
              </p:cNvSpPr>
              <p:nvPr/>
            </p:nvSpPr>
            <p:spPr bwMode="auto">
              <a:xfrm>
                <a:off x="4516" y="861"/>
                <a:ext cx="2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需求</a:t>
                </a:r>
                <a:endParaRPr lang="zh-CN" altLang="en-US" sz="2000" b="1">
                  <a:latin typeface="微软雅黑" pitchFamily="34" charset="-122"/>
                  <a:ea typeface="微软雅黑" pitchFamily="34" charset="-122"/>
                </a:endParaRPr>
              </a:p>
            </p:txBody>
          </p:sp>
          <p:sp>
            <p:nvSpPr>
              <p:cNvPr id="34899" name="Rectangle 60"/>
              <p:cNvSpPr>
                <a:spLocks noChangeArrowheads="1"/>
              </p:cNvSpPr>
              <p:nvPr/>
            </p:nvSpPr>
            <p:spPr bwMode="auto">
              <a:xfrm>
                <a:off x="4830" y="857"/>
                <a:ext cx="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i="1">
                    <a:solidFill>
                      <a:srgbClr val="000000"/>
                    </a:solidFill>
                    <a:latin typeface="微软雅黑" pitchFamily="34" charset="-122"/>
                    <a:ea typeface="微软雅黑" pitchFamily="34" charset="-122"/>
                  </a:rPr>
                  <a:t>n</a:t>
                </a:r>
                <a:endParaRPr lang="en-US" altLang="zh-CN" sz="2000" b="1">
                  <a:latin typeface="微软雅黑" pitchFamily="34" charset="-122"/>
                  <a:ea typeface="微软雅黑" pitchFamily="34" charset="-122"/>
                </a:endParaRPr>
              </a:p>
            </p:txBody>
          </p:sp>
          <p:sp>
            <p:nvSpPr>
              <p:cNvPr id="34900" name="Oval 61"/>
              <p:cNvSpPr>
                <a:spLocks noChangeArrowheads="1"/>
              </p:cNvSpPr>
              <p:nvPr/>
            </p:nvSpPr>
            <p:spPr bwMode="auto">
              <a:xfrm>
                <a:off x="4351" y="771"/>
                <a:ext cx="719" cy="34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01" name="Rectangle 62"/>
              <p:cNvSpPr>
                <a:spLocks noChangeArrowheads="1"/>
              </p:cNvSpPr>
              <p:nvPr/>
            </p:nvSpPr>
            <p:spPr bwMode="auto">
              <a:xfrm>
                <a:off x="3810" y="1465"/>
                <a:ext cx="49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02" name="Rectangle 63"/>
              <p:cNvSpPr>
                <a:spLocks noChangeArrowheads="1"/>
              </p:cNvSpPr>
              <p:nvPr/>
            </p:nvSpPr>
            <p:spPr bwMode="auto">
              <a:xfrm>
                <a:off x="3810" y="1482"/>
                <a:ext cx="2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需求</a:t>
                </a:r>
                <a:endParaRPr lang="zh-CN" altLang="en-US" sz="2000" b="1">
                  <a:latin typeface="微软雅黑" pitchFamily="34" charset="-122"/>
                  <a:ea typeface="微软雅黑" pitchFamily="34" charset="-122"/>
                </a:endParaRPr>
              </a:p>
            </p:txBody>
          </p:sp>
          <p:sp>
            <p:nvSpPr>
              <p:cNvPr id="34903" name="Rectangle 64"/>
              <p:cNvSpPr>
                <a:spLocks noChangeArrowheads="1"/>
              </p:cNvSpPr>
              <p:nvPr/>
            </p:nvSpPr>
            <p:spPr bwMode="auto">
              <a:xfrm>
                <a:off x="4124" y="1478"/>
                <a:ext cx="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i="1">
                    <a:solidFill>
                      <a:srgbClr val="000000"/>
                    </a:solidFill>
                    <a:latin typeface="微软雅黑" pitchFamily="34" charset="-122"/>
                    <a:ea typeface="微软雅黑" pitchFamily="34" charset="-122"/>
                  </a:rPr>
                  <a:t>n</a:t>
                </a:r>
                <a:endParaRPr lang="en-US" altLang="zh-CN" sz="2000" b="1">
                  <a:latin typeface="微软雅黑" pitchFamily="34" charset="-122"/>
                  <a:ea typeface="微软雅黑" pitchFamily="34" charset="-122"/>
                </a:endParaRPr>
              </a:p>
            </p:txBody>
          </p:sp>
          <p:sp>
            <p:nvSpPr>
              <p:cNvPr id="34904" name="Rectangle 65"/>
              <p:cNvSpPr>
                <a:spLocks noChangeArrowheads="1"/>
              </p:cNvSpPr>
              <p:nvPr/>
            </p:nvSpPr>
            <p:spPr bwMode="auto">
              <a:xfrm>
                <a:off x="4195" y="1478"/>
                <a:ext cx="1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905" name="Oval 66"/>
              <p:cNvSpPr>
                <a:spLocks noChangeArrowheads="1"/>
              </p:cNvSpPr>
              <p:nvPr/>
            </p:nvSpPr>
            <p:spPr bwMode="auto">
              <a:xfrm>
                <a:off x="3696" y="1389"/>
                <a:ext cx="722" cy="34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06" name="Rectangle 67"/>
              <p:cNvSpPr>
                <a:spLocks noChangeArrowheads="1"/>
              </p:cNvSpPr>
              <p:nvPr/>
            </p:nvSpPr>
            <p:spPr bwMode="auto">
              <a:xfrm>
                <a:off x="4970" y="1465"/>
                <a:ext cx="49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07" name="Rectangle 68"/>
              <p:cNvSpPr>
                <a:spLocks noChangeArrowheads="1"/>
              </p:cNvSpPr>
              <p:nvPr/>
            </p:nvSpPr>
            <p:spPr bwMode="auto">
              <a:xfrm>
                <a:off x="4972" y="1482"/>
                <a:ext cx="2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需求</a:t>
                </a:r>
                <a:endParaRPr lang="zh-CN" altLang="en-US" sz="2000" b="1">
                  <a:latin typeface="微软雅黑" pitchFamily="34" charset="-122"/>
                  <a:ea typeface="微软雅黑" pitchFamily="34" charset="-122"/>
                </a:endParaRPr>
              </a:p>
            </p:txBody>
          </p:sp>
          <p:sp>
            <p:nvSpPr>
              <p:cNvPr id="34908" name="Rectangle 69"/>
              <p:cNvSpPr>
                <a:spLocks noChangeArrowheads="1"/>
              </p:cNvSpPr>
              <p:nvPr/>
            </p:nvSpPr>
            <p:spPr bwMode="auto">
              <a:xfrm>
                <a:off x="5286" y="1478"/>
                <a:ext cx="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i="1">
                    <a:solidFill>
                      <a:srgbClr val="000000"/>
                    </a:solidFill>
                    <a:latin typeface="微软雅黑" pitchFamily="34" charset="-122"/>
                    <a:ea typeface="微软雅黑" pitchFamily="34" charset="-122"/>
                  </a:rPr>
                  <a:t>n</a:t>
                </a:r>
                <a:endParaRPr lang="en-US" altLang="zh-CN" sz="2000" b="1">
                  <a:latin typeface="微软雅黑" pitchFamily="34" charset="-122"/>
                  <a:ea typeface="微软雅黑" pitchFamily="34" charset="-122"/>
                </a:endParaRPr>
              </a:p>
            </p:txBody>
          </p:sp>
          <p:sp>
            <p:nvSpPr>
              <p:cNvPr id="34909" name="Rectangle 70"/>
              <p:cNvSpPr>
                <a:spLocks noChangeArrowheads="1"/>
              </p:cNvSpPr>
              <p:nvPr/>
            </p:nvSpPr>
            <p:spPr bwMode="auto">
              <a:xfrm>
                <a:off x="5357" y="1478"/>
                <a:ext cx="4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a:t>
                </a:r>
                <a:endParaRPr lang="en-US" altLang="zh-CN" sz="2000" b="1">
                  <a:latin typeface="微软雅黑" pitchFamily="34" charset="-122"/>
                  <a:ea typeface="微软雅黑" pitchFamily="34" charset="-122"/>
                </a:endParaRPr>
              </a:p>
            </p:txBody>
          </p:sp>
          <p:sp>
            <p:nvSpPr>
              <p:cNvPr id="34910" name="Rectangle 71"/>
              <p:cNvSpPr>
                <a:spLocks noChangeArrowheads="1"/>
              </p:cNvSpPr>
              <p:nvPr/>
            </p:nvSpPr>
            <p:spPr bwMode="auto">
              <a:xfrm>
                <a:off x="5390" y="1478"/>
                <a:ext cx="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2</a:t>
                </a:r>
                <a:endParaRPr lang="en-US" altLang="zh-CN" sz="2000" b="1">
                  <a:latin typeface="微软雅黑" pitchFamily="34" charset="-122"/>
                  <a:ea typeface="微软雅黑" pitchFamily="34" charset="-122"/>
                </a:endParaRPr>
              </a:p>
            </p:txBody>
          </p:sp>
          <p:sp>
            <p:nvSpPr>
              <p:cNvPr id="34911" name="Oval 72"/>
              <p:cNvSpPr>
                <a:spLocks noChangeArrowheads="1"/>
              </p:cNvSpPr>
              <p:nvPr/>
            </p:nvSpPr>
            <p:spPr bwMode="auto">
              <a:xfrm>
                <a:off x="4859" y="1389"/>
                <a:ext cx="718" cy="344"/>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12" name="Rectangle 73"/>
              <p:cNvSpPr>
                <a:spLocks noChangeArrowheads="1"/>
              </p:cNvSpPr>
              <p:nvPr/>
            </p:nvSpPr>
            <p:spPr bwMode="auto">
              <a:xfrm>
                <a:off x="3634" y="2223"/>
                <a:ext cx="76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13" name="Rectangle 74"/>
              <p:cNvSpPr>
                <a:spLocks noChangeArrowheads="1"/>
              </p:cNvSpPr>
              <p:nvPr/>
            </p:nvSpPr>
            <p:spPr bwMode="auto">
              <a:xfrm>
                <a:off x="3634" y="2240"/>
                <a:ext cx="5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概念模式</a:t>
                </a:r>
                <a:endParaRPr lang="zh-CN" altLang="en-US" sz="2000" b="1">
                  <a:latin typeface="微软雅黑" pitchFamily="34" charset="-122"/>
                  <a:ea typeface="微软雅黑" pitchFamily="34" charset="-122"/>
                </a:endParaRPr>
              </a:p>
            </p:txBody>
          </p:sp>
          <p:sp>
            <p:nvSpPr>
              <p:cNvPr id="34914" name="Rectangle 75"/>
              <p:cNvSpPr>
                <a:spLocks noChangeArrowheads="1"/>
              </p:cNvSpPr>
              <p:nvPr/>
            </p:nvSpPr>
            <p:spPr bwMode="auto">
              <a:xfrm>
                <a:off x="4226" y="2236"/>
                <a:ext cx="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i="1">
                    <a:solidFill>
                      <a:srgbClr val="000000"/>
                    </a:solidFill>
                    <a:latin typeface="微软雅黑" pitchFamily="34" charset="-122"/>
                    <a:ea typeface="微软雅黑" pitchFamily="34" charset="-122"/>
                  </a:rPr>
                  <a:t>n</a:t>
                </a:r>
                <a:endParaRPr lang="en-US" altLang="zh-CN" sz="2000" b="1">
                  <a:latin typeface="微软雅黑" pitchFamily="34" charset="-122"/>
                  <a:ea typeface="微软雅黑" pitchFamily="34" charset="-122"/>
                </a:endParaRPr>
              </a:p>
            </p:txBody>
          </p:sp>
          <p:sp>
            <p:nvSpPr>
              <p:cNvPr id="34915" name="Rectangle 76"/>
              <p:cNvSpPr>
                <a:spLocks noChangeArrowheads="1"/>
              </p:cNvSpPr>
              <p:nvPr/>
            </p:nvSpPr>
            <p:spPr bwMode="auto">
              <a:xfrm>
                <a:off x="4297" y="2236"/>
                <a:ext cx="1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sp>
            <p:nvSpPr>
              <p:cNvPr id="34916" name="Rectangle 77"/>
              <p:cNvSpPr>
                <a:spLocks noChangeArrowheads="1"/>
              </p:cNvSpPr>
              <p:nvPr/>
            </p:nvSpPr>
            <p:spPr bwMode="auto">
              <a:xfrm>
                <a:off x="3552" y="2156"/>
                <a:ext cx="935" cy="33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17" name="Rectangle 78"/>
              <p:cNvSpPr>
                <a:spLocks noChangeArrowheads="1"/>
              </p:cNvSpPr>
              <p:nvPr/>
            </p:nvSpPr>
            <p:spPr bwMode="auto">
              <a:xfrm>
                <a:off x="4867" y="2223"/>
                <a:ext cx="76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18" name="Rectangle 79"/>
              <p:cNvSpPr>
                <a:spLocks noChangeArrowheads="1"/>
              </p:cNvSpPr>
              <p:nvPr/>
            </p:nvSpPr>
            <p:spPr bwMode="auto">
              <a:xfrm>
                <a:off x="4865" y="2240"/>
                <a:ext cx="5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概念模式</a:t>
                </a:r>
                <a:endParaRPr lang="zh-CN" altLang="en-US" sz="2000" b="1">
                  <a:latin typeface="微软雅黑" pitchFamily="34" charset="-122"/>
                  <a:ea typeface="微软雅黑" pitchFamily="34" charset="-122"/>
                </a:endParaRPr>
              </a:p>
            </p:txBody>
          </p:sp>
          <p:sp>
            <p:nvSpPr>
              <p:cNvPr id="34919" name="Rectangle 80"/>
              <p:cNvSpPr>
                <a:spLocks noChangeArrowheads="1"/>
              </p:cNvSpPr>
              <p:nvPr/>
            </p:nvSpPr>
            <p:spPr bwMode="auto">
              <a:xfrm>
                <a:off x="5457" y="2236"/>
                <a:ext cx="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i="1">
                    <a:solidFill>
                      <a:srgbClr val="000000"/>
                    </a:solidFill>
                    <a:latin typeface="微软雅黑" pitchFamily="34" charset="-122"/>
                    <a:ea typeface="微软雅黑" pitchFamily="34" charset="-122"/>
                  </a:rPr>
                  <a:t>n</a:t>
                </a:r>
                <a:endParaRPr lang="en-US" altLang="zh-CN" sz="2000" b="1">
                  <a:latin typeface="微软雅黑" pitchFamily="34" charset="-122"/>
                  <a:ea typeface="微软雅黑" pitchFamily="34" charset="-122"/>
                </a:endParaRPr>
              </a:p>
            </p:txBody>
          </p:sp>
          <p:sp>
            <p:nvSpPr>
              <p:cNvPr id="34920" name="Rectangle 81"/>
              <p:cNvSpPr>
                <a:spLocks noChangeArrowheads="1"/>
              </p:cNvSpPr>
              <p:nvPr/>
            </p:nvSpPr>
            <p:spPr bwMode="auto">
              <a:xfrm>
                <a:off x="5529" y="2236"/>
                <a:ext cx="4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a:t>
                </a:r>
                <a:endParaRPr lang="en-US" altLang="zh-CN" sz="2000" b="1">
                  <a:latin typeface="微软雅黑" pitchFamily="34" charset="-122"/>
                  <a:ea typeface="微软雅黑" pitchFamily="34" charset="-122"/>
                </a:endParaRPr>
              </a:p>
            </p:txBody>
          </p:sp>
          <p:sp>
            <p:nvSpPr>
              <p:cNvPr id="34921" name="Rectangle 82"/>
              <p:cNvSpPr>
                <a:spLocks noChangeArrowheads="1"/>
              </p:cNvSpPr>
              <p:nvPr/>
            </p:nvSpPr>
            <p:spPr bwMode="auto">
              <a:xfrm>
                <a:off x="5562" y="2236"/>
                <a:ext cx="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2</a:t>
                </a:r>
                <a:endParaRPr lang="en-US" altLang="zh-CN" sz="2000" b="1">
                  <a:latin typeface="微软雅黑" pitchFamily="34" charset="-122"/>
                  <a:ea typeface="微软雅黑" pitchFamily="34" charset="-122"/>
                </a:endParaRPr>
              </a:p>
            </p:txBody>
          </p:sp>
          <p:sp>
            <p:nvSpPr>
              <p:cNvPr id="34922" name="Rectangle 83"/>
              <p:cNvSpPr>
                <a:spLocks noChangeArrowheads="1"/>
              </p:cNvSpPr>
              <p:nvPr/>
            </p:nvSpPr>
            <p:spPr bwMode="auto">
              <a:xfrm>
                <a:off x="4782" y="2156"/>
                <a:ext cx="936" cy="33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23" name="Rectangle 84"/>
              <p:cNvSpPr>
                <a:spLocks noChangeArrowheads="1"/>
              </p:cNvSpPr>
              <p:nvPr/>
            </p:nvSpPr>
            <p:spPr bwMode="auto">
              <a:xfrm>
                <a:off x="4214" y="2930"/>
                <a:ext cx="76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24" name="Rectangle 85"/>
              <p:cNvSpPr>
                <a:spLocks noChangeArrowheads="1"/>
              </p:cNvSpPr>
              <p:nvPr/>
            </p:nvSpPr>
            <p:spPr bwMode="auto">
              <a:xfrm>
                <a:off x="4262" y="2948"/>
                <a:ext cx="5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概念模式</a:t>
                </a:r>
                <a:endParaRPr lang="zh-CN" altLang="en-US" sz="2000" b="1">
                  <a:latin typeface="微软雅黑" pitchFamily="34" charset="-122"/>
                  <a:ea typeface="微软雅黑" pitchFamily="34" charset="-122"/>
                </a:endParaRPr>
              </a:p>
            </p:txBody>
          </p:sp>
          <p:sp>
            <p:nvSpPr>
              <p:cNvPr id="34925" name="Rectangle 86"/>
              <p:cNvSpPr>
                <a:spLocks noChangeArrowheads="1"/>
              </p:cNvSpPr>
              <p:nvPr/>
            </p:nvSpPr>
            <p:spPr bwMode="auto">
              <a:xfrm>
                <a:off x="4854" y="2943"/>
                <a:ext cx="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i="1">
                    <a:solidFill>
                      <a:srgbClr val="000000"/>
                    </a:solidFill>
                    <a:latin typeface="微软雅黑" pitchFamily="34" charset="-122"/>
                    <a:ea typeface="微软雅黑" pitchFamily="34" charset="-122"/>
                  </a:rPr>
                  <a:t>n</a:t>
                </a:r>
                <a:endParaRPr lang="en-US" altLang="zh-CN" sz="2000" b="1">
                  <a:latin typeface="微软雅黑" pitchFamily="34" charset="-122"/>
                  <a:ea typeface="微软雅黑" pitchFamily="34" charset="-122"/>
                </a:endParaRPr>
              </a:p>
            </p:txBody>
          </p:sp>
          <p:sp>
            <p:nvSpPr>
              <p:cNvPr id="34926" name="Rectangle 87"/>
              <p:cNvSpPr>
                <a:spLocks noChangeArrowheads="1"/>
              </p:cNvSpPr>
              <p:nvPr/>
            </p:nvSpPr>
            <p:spPr bwMode="auto">
              <a:xfrm>
                <a:off x="4129" y="2863"/>
                <a:ext cx="934" cy="33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grpSp>
            <p:nvGrpSpPr>
              <p:cNvPr id="34927" name="Group 90"/>
              <p:cNvGrpSpPr>
                <a:grpSpLocks/>
              </p:cNvGrpSpPr>
              <p:nvPr/>
            </p:nvGrpSpPr>
            <p:grpSpPr bwMode="auto">
              <a:xfrm>
                <a:off x="4079" y="1099"/>
                <a:ext cx="522" cy="284"/>
                <a:chOff x="3902" y="1159"/>
                <a:chExt cx="485" cy="262"/>
              </a:xfrm>
            </p:grpSpPr>
            <p:sp>
              <p:nvSpPr>
                <p:cNvPr id="34957" name="Line 88"/>
                <p:cNvSpPr>
                  <a:spLocks noChangeShapeType="1"/>
                </p:cNvSpPr>
                <p:nvPr/>
              </p:nvSpPr>
              <p:spPr bwMode="auto">
                <a:xfrm flipH="1">
                  <a:off x="3973" y="1159"/>
                  <a:ext cx="414" cy="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58" name="Freeform 89"/>
                <p:cNvSpPr>
                  <a:spLocks/>
                </p:cNvSpPr>
                <p:nvPr/>
              </p:nvSpPr>
              <p:spPr bwMode="auto">
                <a:xfrm>
                  <a:off x="3902" y="1343"/>
                  <a:ext cx="98" cy="78"/>
                </a:xfrm>
                <a:custGeom>
                  <a:avLst/>
                  <a:gdLst>
                    <a:gd name="T0" fmla="*/ 52 w 98"/>
                    <a:gd name="T1" fmla="*/ 0 h 78"/>
                    <a:gd name="T2" fmla="*/ 0 w 98"/>
                    <a:gd name="T3" fmla="*/ 78 h 78"/>
                    <a:gd name="T4" fmla="*/ 98 w 98"/>
                    <a:gd name="T5" fmla="*/ 72 h 78"/>
                    <a:gd name="T6" fmla="*/ 52 w 98"/>
                    <a:gd name="T7" fmla="*/ 0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78">
                      <a:moveTo>
                        <a:pt x="52" y="0"/>
                      </a:moveTo>
                      <a:lnTo>
                        <a:pt x="0" y="78"/>
                      </a:lnTo>
                      <a:lnTo>
                        <a:pt x="98" y="72"/>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928" name="Group 93"/>
              <p:cNvGrpSpPr>
                <a:grpSpLocks/>
              </p:cNvGrpSpPr>
              <p:nvPr/>
            </p:nvGrpSpPr>
            <p:grpSpPr bwMode="auto">
              <a:xfrm>
                <a:off x="4828" y="1106"/>
                <a:ext cx="389" cy="277"/>
                <a:chOff x="4598" y="1165"/>
                <a:chExt cx="362" cy="256"/>
              </a:xfrm>
            </p:grpSpPr>
            <p:sp>
              <p:nvSpPr>
                <p:cNvPr id="34955" name="Line 91"/>
                <p:cNvSpPr>
                  <a:spLocks noChangeShapeType="1"/>
                </p:cNvSpPr>
                <p:nvPr/>
              </p:nvSpPr>
              <p:spPr bwMode="auto">
                <a:xfrm>
                  <a:off x="4598" y="1165"/>
                  <a:ext cx="296" cy="2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56" name="Freeform 92"/>
                <p:cNvSpPr>
                  <a:spLocks/>
                </p:cNvSpPr>
                <p:nvPr/>
              </p:nvSpPr>
              <p:spPr bwMode="auto">
                <a:xfrm>
                  <a:off x="4863" y="1339"/>
                  <a:ext cx="97" cy="82"/>
                </a:xfrm>
                <a:custGeom>
                  <a:avLst/>
                  <a:gdLst>
                    <a:gd name="T0" fmla="*/ 0 w 97"/>
                    <a:gd name="T1" fmla="*/ 68 h 82"/>
                    <a:gd name="T2" fmla="*/ 97 w 97"/>
                    <a:gd name="T3" fmla="*/ 82 h 82"/>
                    <a:gd name="T4" fmla="*/ 53 w 97"/>
                    <a:gd name="T5" fmla="*/ 0 h 82"/>
                    <a:gd name="T6" fmla="*/ 0 w 97"/>
                    <a:gd name="T7" fmla="*/ 68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82">
                      <a:moveTo>
                        <a:pt x="0" y="68"/>
                      </a:moveTo>
                      <a:lnTo>
                        <a:pt x="97" y="82"/>
                      </a:lnTo>
                      <a:lnTo>
                        <a:pt x="53"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929" name="Group 96"/>
              <p:cNvGrpSpPr>
                <a:grpSpLocks/>
              </p:cNvGrpSpPr>
              <p:nvPr/>
            </p:nvGrpSpPr>
            <p:grpSpPr bwMode="auto">
              <a:xfrm>
                <a:off x="3964" y="1733"/>
                <a:ext cx="96" cy="414"/>
                <a:chOff x="3795" y="1745"/>
                <a:chExt cx="89" cy="383"/>
              </a:xfrm>
            </p:grpSpPr>
            <p:sp>
              <p:nvSpPr>
                <p:cNvPr id="34953" name="Line 94"/>
                <p:cNvSpPr>
                  <a:spLocks noChangeShapeType="1"/>
                </p:cNvSpPr>
                <p:nvPr/>
              </p:nvSpPr>
              <p:spPr bwMode="auto">
                <a:xfrm>
                  <a:off x="3840" y="1745"/>
                  <a:ext cx="1" cy="3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54" name="Freeform 95"/>
                <p:cNvSpPr>
                  <a:spLocks/>
                </p:cNvSpPr>
                <p:nvPr/>
              </p:nvSpPr>
              <p:spPr bwMode="auto">
                <a:xfrm>
                  <a:off x="3795" y="2046"/>
                  <a:ext cx="89" cy="82"/>
                </a:xfrm>
                <a:custGeom>
                  <a:avLst/>
                  <a:gdLst>
                    <a:gd name="T0" fmla="*/ 0 w 89"/>
                    <a:gd name="T1" fmla="*/ 0 h 82"/>
                    <a:gd name="T2" fmla="*/ 45 w 89"/>
                    <a:gd name="T3" fmla="*/ 82 h 82"/>
                    <a:gd name="T4" fmla="*/ 89 w 89"/>
                    <a:gd name="T5" fmla="*/ 0 h 82"/>
                    <a:gd name="T6" fmla="*/ 0 w 89"/>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2">
                      <a:moveTo>
                        <a:pt x="0" y="0"/>
                      </a:moveTo>
                      <a:lnTo>
                        <a:pt x="45" y="82"/>
                      </a:lnTo>
                      <a:lnTo>
                        <a:pt x="8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930" name="Group 99"/>
              <p:cNvGrpSpPr>
                <a:grpSpLocks/>
              </p:cNvGrpSpPr>
              <p:nvPr/>
            </p:nvGrpSpPr>
            <p:grpSpPr bwMode="auto">
              <a:xfrm>
                <a:off x="5175" y="1733"/>
                <a:ext cx="96" cy="414"/>
                <a:chOff x="4921" y="1745"/>
                <a:chExt cx="89" cy="383"/>
              </a:xfrm>
            </p:grpSpPr>
            <p:sp>
              <p:nvSpPr>
                <p:cNvPr id="34951" name="Line 97"/>
                <p:cNvSpPr>
                  <a:spLocks noChangeShapeType="1"/>
                </p:cNvSpPr>
                <p:nvPr/>
              </p:nvSpPr>
              <p:spPr bwMode="auto">
                <a:xfrm>
                  <a:off x="4966" y="1745"/>
                  <a:ext cx="1" cy="3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52" name="Freeform 98"/>
                <p:cNvSpPr>
                  <a:spLocks/>
                </p:cNvSpPr>
                <p:nvPr/>
              </p:nvSpPr>
              <p:spPr bwMode="auto">
                <a:xfrm>
                  <a:off x="4921" y="2046"/>
                  <a:ext cx="89" cy="82"/>
                </a:xfrm>
                <a:custGeom>
                  <a:avLst/>
                  <a:gdLst>
                    <a:gd name="T0" fmla="*/ 0 w 89"/>
                    <a:gd name="T1" fmla="*/ 0 h 82"/>
                    <a:gd name="T2" fmla="*/ 45 w 89"/>
                    <a:gd name="T3" fmla="*/ 82 h 82"/>
                    <a:gd name="T4" fmla="*/ 89 w 89"/>
                    <a:gd name="T5" fmla="*/ 0 h 82"/>
                    <a:gd name="T6" fmla="*/ 0 w 89"/>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2">
                      <a:moveTo>
                        <a:pt x="0" y="0"/>
                      </a:moveTo>
                      <a:lnTo>
                        <a:pt x="45" y="82"/>
                      </a:lnTo>
                      <a:lnTo>
                        <a:pt x="8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931" name="Group 102"/>
              <p:cNvGrpSpPr>
                <a:grpSpLocks/>
              </p:cNvGrpSpPr>
              <p:nvPr/>
            </p:nvGrpSpPr>
            <p:grpSpPr bwMode="auto">
              <a:xfrm>
                <a:off x="4022" y="2491"/>
                <a:ext cx="471" cy="370"/>
                <a:chOff x="3849" y="2446"/>
                <a:chExt cx="438" cy="342"/>
              </a:xfrm>
            </p:grpSpPr>
            <p:sp>
              <p:nvSpPr>
                <p:cNvPr id="34949" name="Line 100"/>
                <p:cNvSpPr>
                  <a:spLocks noChangeShapeType="1"/>
                </p:cNvSpPr>
                <p:nvPr/>
              </p:nvSpPr>
              <p:spPr bwMode="auto">
                <a:xfrm>
                  <a:off x="3849" y="2446"/>
                  <a:ext cx="376" cy="29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50" name="Freeform 101"/>
                <p:cNvSpPr>
                  <a:spLocks/>
                </p:cNvSpPr>
                <p:nvPr/>
              </p:nvSpPr>
              <p:spPr bwMode="auto">
                <a:xfrm>
                  <a:off x="4192" y="2704"/>
                  <a:ext cx="95" cy="84"/>
                </a:xfrm>
                <a:custGeom>
                  <a:avLst/>
                  <a:gdLst>
                    <a:gd name="T0" fmla="*/ 0 w 95"/>
                    <a:gd name="T1" fmla="*/ 64 h 84"/>
                    <a:gd name="T2" fmla="*/ 95 w 95"/>
                    <a:gd name="T3" fmla="*/ 84 h 84"/>
                    <a:gd name="T4" fmla="*/ 56 w 95"/>
                    <a:gd name="T5" fmla="*/ 0 h 84"/>
                    <a:gd name="T6" fmla="*/ 0 w 95"/>
                    <a:gd name="T7" fmla="*/ 64 h 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84">
                      <a:moveTo>
                        <a:pt x="0" y="64"/>
                      </a:moveTo>
                      <a:lnTo>
                        <a:pt x="95" y="84"/>
                      </a:lnTo>
                      <a:lnTo>
                        <a:pt x="56" y="0"/>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932" name="Group 105"/>
              <p:cNvGrpSpPr>
                <a:grpSpLocks/>
              </p:cNvGrpSpPr>
              <p:nvPr/>
            </p:nvGrpSpPr>
            <p:grpSpPr bwMode="auto">
              <a:xfrm>
                <a:off x="4674" y="2485"/>
                <a:ext cx="543" cy="370"/>
                <a:chOff x="4455" y="2440"/>
                <a:chExt cx="505" cy="342"/>
              </a:xfrm>
            </p:grpSpPr>
            <p:sp>
              <p:nvSpPr>
                <p:cNvPr id="34947" name="Line 103"/>
                <p:cNvSpPr>
                  <a:spLocks noChangeShapeType="1"/>
                </p:cNvSpPr>
                <p:nvPr/>
              </p:nvSpPr>
              <p:spPr bwMode="auto">
                <a:xfrm flipH="1">
                  <a:off x="4521" y="2440"/>
                  <a:ext cx="439" cy="2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48" name="Freeform 104"/>
                <p:cNvSpPr>
                  <a:spLocks/>
                </p:cNvSpPr>
                <p:nvPr/>
              </p:nvSpPr>
              <p:spPr bwMode="auto">
                <a:xfrm>
                  <a:off x="4455" y="2700"/>
                  <a:ext cx="95" cy="82"/>
                </a:xfrm>
                <a:custGeom>
                  <a:avLst/>
                  <a:gdLst>
                    <a:gd name="T0" fmla="*/ 45 w 95"/>
                    <a:gd name="T1" fmla="*/ 0 h 82"/>
                    <a:gd name="T2" fmla="*/ 0 w 95"/>
                    <a:gd name="T3" fmla="*/ 82 h 82"/>
                    <a:gd name="T4" fmla="*/ 95 w 95"/>
                    <a:gd name="T5" fmla="*/ 68 h 82"/>
                    <a:gd name="T6" fmla="*/ 45 w 95"/>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82">
                      <a:moveTo>
                        <a:pt x="45" y="0"/>
                      </a:moveTo>
                      <a:lnTo>
                        <a:pt x="0" y="82"/>
                      </a:lnTo>
                      <a:lnTo>
                        <a:pt x="95" y="68"/>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933" name="Rectangle 106"/>
              <p:cNvSpPr>
                <a:spLocks noChangeArrowheads="1"/>
              </p:cNvSpPr>
              <p:nvPr/>
            </p:nvSpPr>
            <p:spPr bwMode="auto">
              <a:xfrm>
                <a:off x="3316" y="829"/>
                <a:ext cx="38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34" name="Rectangle 107"/>
              <p:cNvSpPr>
                <a:spLocks noChangeArrowheads="1"/>
              </p:cNvSpPr>
              <p:nvPr/>
            </p:nvSpPr>
            <p:spPr bwMode="auto">
              <a:xfrm>
                <a:off x="3340" y="853"/>
                <a:ext cx="2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a:t>
                </a:r>
                <a:endParaRPr lang="en-US" altLang="zh-CN" sz="2000" b="1">
                  <a:latin typeface="微软雅黑" pitchFamily="34" charset="-122"/>
                  <a:ea typeface="微软雅黑" pitchFamily="34" charset="-122"/>
                </a:endParaRPr>
              </a:p>
            </p:txBody>
          </p:sp>
          <p:sp>
            <p:nvSpPr>
              <p:cNvPr id="34935" name="Rectangle 108"/>
              <p:cNvSpPr>
                <a:spLocks noChangeArrowheads="1"/>
              </p:cNvSpPr>
              <p:nvPr/>
            </p:nvSpPr>
            <p:spPr bwMode="auto">
              <a:xfrm>
                <a:off x="3227" y="2941"/>
                <a:ext cx="38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36" name="Rectangle 109"/>
              <p:cNvSpPr>
                <a:spLocks noChangeArrowheads="1"/>
              </p:cNvSpPr>
              <p:nvPr/>
            </p:nvSpPr>
            <p:spPr bwMode="auto">
              <a:xfrm>
                <a:off x="3251" y="2965"/>
                <a:ext cx="2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a:t>
                </a:r>
                <a:endParaRPr lang="en-US" altLang="zh-CN" sz="2000" b="1">
                  <a:latin typeface="微软雅黑" pitchFamily="34" charset="-122"/>
                  <a:ea typeface="微软雅黑" pitchFamily="34" charset="-122"/>
                </a:endParaRPr>
              </a:p>
            </p:txBody>
          </p:sp>
          <p:grpSp>
            <p:nvGrpSpPr>
              <p:cNvPr id="34937" name="Group 112"/>
              <p:cNvGrpSpPr>
                <a:grpSpLocks/>
              </p:cNvGrpSpPr>
              <p:nvPr/>
            </p:nvGrpSpPr>
            <p:grpSpPr bwMode="auto">
              <a:xfrm>
                <a:off x="2281" y="432"/>
                <a:ext cx="939" cy="341"/>
                <a:chOff x="2230" y="542"/>
                <a:chExt cx="873" cy="315"/>
              </a:xfrm>
            </p:grpSpPr>
            <p:sp>
              <p:nvSpPr>
                <p:cNvPr id="34945" name="Line 110"/>
                <p:cNvSpPr>
                  <a:spLocks noChangeShapeType="1"/>
                </p:cNvSpPr>
                <p:nvPr/>
              </p:nvSpPr>
              <p:spPr bwMode="auto">
                <a:xfrm flipH="1">
                  <a:off x="2307" y="542"/>
                  <a:ext cx="796" cy="2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46" name="Freeform 111"/>
                <p:cNvSpPr>
                  <a:spLocks/>
                </p:cNvSpPr>
                <p:nvPr/>
              </p:nvSpPr>
              <p:spPr bwMode="auto">
                <a:xfrm>
                  <a:off x="2230" y="777"/>
                  <a:ext cx="97" cy="80"/>
                </a:xfrm>
                <a:custGeom>
                  <a:avLst/>
                  <a:gdLst>
                    <a:gd name="T0" fmla="*/ 64 w 97"/>
                    <a:gd name="T1" fmla="*/ 0 h 80"/>
                    <a:gd name="T2" fmla="*/ 0 w 97"/>
                    <a:gd name="T3" fmla="*/ 70 h 80"/>
                    <a:gd name="T4" fmla="*/ 97 w 97"/>
                    <a:gd name="T5" fmla="*/ 80 h 80"/>
                    <a:gd name="T6" fmla="*/ 64 w 97"/>
                    <a:gd name="T7" fmla="*/ 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80">
                      <a:moveTo>
                        <a:pt x="64" y="0"/>
                      </a:moveTo>
                      <a:lnTo>
                        <a:pt x="0" y="70"/>
                      </a:lnTo>
                      <a:lnTo>
                        <a:pt x="97" y="80"/>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938" name="Group 115"/>
              <p:cNvGrpSpPr>
                <a:grpSpLocks/>
              </p:cNvGrpSpPr>
              <p:nvPr/>
            </p:nvGrpSpPr>
            <p:grpSpPr bwMode="auto">
              <a:xfrm>
                <a:off x="3698" y="432"/>
                <a:ext cx="1018" cy="341"/>
                <a:chOff x="3548" y="542"/>
                <a:chExt cx="946" cy="315"/>
              </a:xfrm>
            </p:grpSpPr>
            <p:sp>
              <p:nvSpPr>
                <p:cNvPr id="34943" name="Line 113"/>
                <p:cNvSpPr>
                  <a:spLocks noChangeShapeType="1"/>
                </p:cNvSpPr>
                <p:nvPr/>
              </p:nvSpPr>
              <p:spPr bwMode="auto">
                <a:xfrm>
                  <a:off x="3548" y="542"/>
                  <a:ext cx="868" cy="2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44" name="Freeform 114"/>
                <p:cNvSpPr>
                  <a:spLocks/>
                </p:cNvSpPr>
                <p:nvPr/>
              </p:nvSpPr>
              <p:spPr bwMode="auto">
                <a:xfrm>
                  <a:off x="4397" y="777"/>
                  <a:ext cx="97" cy="80"/>
                </a:xfrm>
                <a:custGeom>
                  <a:avLst/>
                  <a:gdLst>
                    <a:gd name="T0" fmla="*/ 0 w 97"/>
                    <a:gd name="T1" fmla="*/ 80 h 80"/>
                    <a:gd name="T2" fmla="*/ 97 w 97"/>
                    <a:gd name="T3" fmla="*/ 64 h 80"/>
                    <a:gd name="T4" fmla="*/ 29 w 97"/>
                    <a:gd name="T5" fmla="*/ 0 h 80"/>
                    <a:gd name="T6" fmla="*/ 0 w 97"/>
                    <a:gd name="T7" fmla="*/ 8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80">
                      <a:moveTo>
                        <a:pt x="0" y="80"/>
                      </a:moveTo>
                      <a:lnTo>
                        <a:pt x="97" y="64"/>
                      </a:lnTo>
                      <a:lnTo>
                        <a:pt x="29"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939" name="Rectangle 116"/>
              <p:cNvSpPr>
                <a:spLocks noChangeArrowheads="1"/>
              </p:cNvSpPr>
              <p:nvPr/>
            </p:nvSpPr>
            <p:spPr bwMode="auto">
              <a:xfrm>
                <a:off x="1636" y="3243"/>
                <a:ext cx="5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940" name="Rectangle 117"/>
              <p:cNvSpPr>
                <a:spLocks noChangeArrowheads="1"/>
              </p:cNvSpPr>
              <p:nvPr/>
            </p:nvSpPr>
            <p:spPr bwMode="auto">
              <a:xfrm>
                <a:off x="1649" y="3254"/>
                <a:ext cx="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a:t>
                </a:r>
                <a:endParaRPr lang="en-US" altLang="zh-CN" sz="2000" b="1">
                  <a:latin typeface="微软雅黑" pitchFamily="34" charset="-122"/>
                  <a:ea typeface="微软雅黑" pitchFamily="34" charset="-122"/>
                </a:endParaRPr>
              </a:p>
            </p:txBody>
          </p:sp>
          <p:sp>
            <p:nvSpPr>
              <p:cNvPr id="34941" name="Rectangle 118"/>
              <p:cNvSpPr>
                <a:spLocks noChangeArrowheads="1"/>
              </p:cNvSpPr>
              <p:nvPr/>
            </p:nvSpPr>
            <p:spPr bwMode="auto">
              <a:xfrm>
                <a:off x="1696" y="3258"/>
                <a:ext cx="2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rgbClr val="000000"/>
                    </a:solidFill>
                    <a:latin typeface="微软雅黑" pitchFamily="34" charset="-122"/>
                    <a:ea typeface="微软雅黑" pitchFamily="34" charset="-122"/>
                  </a:rPr>
                  <a:t>应用</a:t>
                </a:r>
                <a:endParaRPr lang="zh-CN" altLang="en-US" sz="2000" b="1">
                  <a:latin typeface="微软雅黑" pitchFamily="34" charset="-122"/>
                  <a:ea typeface="微软雅黑" pitchFamily="34" charset="-122"/>
                </a:endParaRPr>
              </a:p>
            </p:txBody>
          </p:sp>
          <p:sp>
            <p:nvSpPr>
              <p:cNvPr id="34942" name="Rectangle 119"/>
              <p:cNvSpPr>
                <a:spLocks noChangeArrowheads="1"/>
              </p:cNvSpPr>
              <p:nvPr/>
            </p:nvSpPr>
            <p:spPr bwMode="auto">
              <a:xfrm>
                <a:off x="2010" y="3254"/>
                <a:ext cx="1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000" b="1">
                    <a:solidFill>
                      <a:srgbClr val="000000"/>
                    </a:solidFill>
                    <a:latin typeface="微软雅黑" pitchFamily="34" charset="-122"/>
                    <a:ea typeface="微软雅黑" pitchFamily="34" charset="-122"/>
                  </a:rPr>
                  <a:t>1)</a:t>
                </a:r>
                <a:endParaRPr lang="en-US" altLang="zh-CN" sz="2000" b="1">
                  <a:latin typeface="微软雅黑" pitchFamily="34" charset="-122"/>
                  <a:ea typeface="微软雅黑" pitchFamily="34" charset="-122"/>
                </a:endParaRPr>
              </a:p>
            </p:txBody>
          </p:sp>
        </p:grpSp>
        <p:grpSp>
          <p:nvGrpSpPr>
            <p:cNvPr id="34821" name="Group 155"/>
            <p:cNvGrpSpPr>
              <a:grpSpLocks/>
            </p:cNvGrpSpPr>
            <p:nvPr/>
          </p:nvGrpSpPr>
          <p:grpSpPr bwMode="auto">
            <a:xfrm>
              <a:off x="0" y="148"/>
              <a:ext cx="5117" cy="3818"/>
              <a:chOff x="109" y="279"/>
              <a:chExt cx="4758" cy="3531"/>
            </a:xfrm>
          </p:grpSpPr>
          <p:sp>
            <p:nvSpPr>
              <p:cNvPr id="34823" name="Rectangle 120"/>
              <p:cNvSpPr>
                <a:spLocks noChangeArrowheads="1"/>
              </p:cNvSpPr>
              <p:nvPr/>
            </p:nvSpPr>
            <p:spPr bwMode="auto">
              <a:xfrm>
                <a:off x="2861" y="3565"/>
                <a:ext cx="8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24" name="Rectangle 121"/>
              <p:cNvSpPr>
                <a:spLocks noChangeArrowheads="1"/>
              </p:cNvSpPr>
              <p:nvPr/>
            </p:nvSpPr>
            <p:spPr bwMode="auto">
              <a:xfrm>
                <a:off x="2892" y="3581"/>
                <a:ext cx="81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800" b="1">
                    <a:solidFill>
                      <a:srgbClr val="000000"/>
                    </a:solidFill>
                    <a:latin typeface="微软雅黑" pitchFamily="34" charset="-122"/>
                    <a:ea typeface="微软雅黑" pitchFamily="34" charset="-122"/>
                  </a:rPr>
                  <a:t>全局概念模式</a:t>
                </a:r>
                <a:endParaRPr lang="zh-CN" altLang="en-US" sz="1800" b="1">
                  <a:latin typeface="微软雅黑" pitchFamily="34" charset="-122"/>
                  <a:ea typeface="微软雅黑" pitchFamily="34" charset="-122"/>
                </a:endParaRPr>
              </a:p>
            </p:txBody>
          </p:sp>
          <p:sp>
            <p:nvSpPr>
              <p:cNvPr id="34825" name="Rectangle 122"/>
              <p:cNvSpPr>
                <a:spLocks noChangeArrowheads="1"/>
              </p:cNvSpPr>
              <p:nvPr/>
            </p:nvSpPr>
            <p:spPr bwMode="auto">
              <a:xfrm>
                <a:off x="2785" y="3503"/>
                <a:ext cx="1030" cy="30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grpSp>
            <p:nvGrpSpPr>
              <p:cNvPr id="34826" name="Group 125"/>
              <p:cNvGrpSpPr>
                <a:grpSpLocks/>
              </p:cNvGrpSpPr>
              <p:nvPr/>
            </p:nvGrpSpPr>
            <p:grpSpPr bwMode="auto">
              <a:xfrm>
                <a:off x="2133" y="3093"/>
                <a:ext cx="1028" cy="410"/>
                <a:chOff x="2133" y="3093"/>
                <a:chExt cx="1028" cy="410"/>
              </a:xfrm>
            </p:grpSpPr>
            <p:sp>
              <p:nvSpPr>
                <p:cNvPr id="34856" name="Line 123"/>
                <p:cNvSpPr>
                  <a:spLocks noChangeShapeType="1"/>
                </p:cNvSpPr>
                <p:nvPr/>
              </p:nvSpPr>
              <p:spPr bwMode="auto">
                <a:xfrm>
                  <a:off x="2133" y="3093"/>
                  <a:ext cx="952" cy="3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Freeform 124"/>
                <p:cNvSpPr>
                  <a:spLocks/>
                </p:cNvSpPr>
                <p:nvPr/>
              </p:nvSpPr>
              <p:spPr bwMode="auto">
                <a:xfrm>
                  <a:off x="3064" y="3427"/>
                  <a:ext cx="97" cy="76"/>
                </a:xfrm>
                <a:custGeom>
                  <a:avLst/>
                  <a:gdLst>
                    <a:gd name="T0" fmla="*/ 0 w 97"/>
                    <a:gd name="T1" fmla="*/ 76 h 76"/>
                    <a:gd name="T2" fmla="*/ 97 w 97"/>
                    <a:gd name="T3" fmla="*/ 68 h 76"/>
                    <a:gd name="T4" fmla="*/ 33 w 97"/>
                    <a:gd name="T5" fmla="*/ 0 h 76"/>
                    <a:gd name="T6" fmla="*/ 0 w 97"/>
                    <a:gd name="T7" fmla="*/ 76 h 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76">
                      <a:moveTo>
                        <a:pt x="0" y="76"/>
                      </a:moveTo>
                      <a:lnTo>
                        <a:pt x="97" y="68"/>
                      </a:lnTo>
                      <a:lnTo>
                        <a:pt x="33"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827" name="Group 128"/>
              <p:cNvGrpSpPr>
                <a:grpSpLocks/>
              </p:cNvGrpSpPr>
              <p:nvPr/>
            </p:nvGrpSpPr>
            <p:grpSpPr bwMode="auto">
              <a:xfrm>
                <a:off x="3381" y="3093"/>
                <a:ext cx="989" cy="414"/>
                <a:chOff x="3381" y="3093"/>
                <a:chExt cx="989" cy="414"/>
              </a:xfrm>
            </p:grpSpPr>
            <p:sp>
              <p:nvSpPr>
                <p:cNvPr id="34854" name="Line 126"/>
                <p:cNvSpPr>
                  <a:spLocks noChangeShapeType="1"/>
                </p:cNvSpPr>
                <p:nvPr/>
              </p:nvSpPr>
              <p:spPr bwMode="auto">
                <a:xfrm flipH="1">
                  <a:off x="3455" y="3093"/>
                  <a:ext cx="915" cy="3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5" name="Freeform 127"/>
                <p:cNvSpPr>
                  <a:spLocks/>
                </p:cNvSpPr>
                <p:nvPr/>
              </p:nvSpPr>
              <p:spPr bwMode="auto">
                <a:xfrm>
                  <a:off x="3381" y="3430"/>
                  <a:ext cx="97" cy="77"/>
                </a:xfrm>
                <a:custGeom>
                  <a:avLst/>
                  <a:gdLst>
                    <a:gd name="T0" fmla="*/ 60 w 97"/>
                    <a:gd name="T1" fmla="*/ 0 h 77"/>
                    <a:gd name="T2" fmla="*/ 0 w 97"/>
                    <a:gd name="T3" fmla="*/ 73 h 77"/>
                    <a:gd name="T4" fmla="*/ 97 w 97"/>
                    <a:gd name="T5" fmla="*/ 77 h 77"/>
                    <a:gd name="T6" fmla="*/ 60 w 97"/>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 h="77">
                      <a:moveTo>
                        <a:pt x="60" y="0"/>
                      </a:moveTo>
                      <a:lnTo>
                        <a:pt x="0" y="73"/>
                      </a:lnTo>
                      <a:lnTo>
                        <a:pt x="97" y="77"/>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28" name="Rectangle 129"/>
              <p:cNvSpPr>
                <a:spLocks noChangeArrowheads="1"/>
              </p:cNvSpPr>
              <p:nvPr/>
            </p:nvSpPr>
            <p:spPr bwMode="auto">
              <a:xfrm>
                <a:off x="4393" y="3141"/>
                <a:ext cx="4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29" name="Rectangle 130"/>
              <p:cNvSpPr>
                <a:spLocks noChangeArrowheads="1"/>
              </p:cNvSpPr>
              <p:nvPr/>
            </p:nvSpPr>
            <p:spPr bwMode="auto">
              <a:xfrm>
                <a:off x="4405" y="3151"/>
                <a:ext cx="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1800" b="1">
                    <a:solidFill>
                      <a:srgbClr val="000000"/>
                    </a:solidFill>
                    <a:latin typeface="微软雅黑" pitchFamily="34" charset="-122"/>
                    <a:ea typeface="微软雅黑" pitchFamily="34" charset="-122"/>
                  </a:rPr>
                  <a:t>(</a:t>
                </a:r>
                <a:endParaRPr lang="en-US" altLang="zh-CN" sz="1800" b="1">
                  <a:latin typeface="微软雅黑" pitchFamily="34" charset="-122"/>
                  <a:ea typeface="微软雅黑" pitchFamily="34" charset="-122"/>
                </a:endParaRPr>
              </a:p>
            </p:txBody>
          </p:sp>
          <p:sp>
            <p:nvSpPr>
              <p:cNvPr id="34830" name="Rectangle 131"/>
              <p:cNvSpPr>
                <a:spLocks noChangeArrowheads="1"/>
              </p:cNvSpPr>
              <p:nvPr/>
            </p:nvSpPr>
            <p:spPr bwMode="auto">
              <a:xfrm>
                <a:off x="4449" y="3155"/>
                <a:ext cx="27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800" b="1">
                    <a:solidFill>
                      <a:srgbClr val="000000"/>
                    </a:solidFill>
                    <a:latin typeface="微软雅黑" pitchFamily="34" charset="-122"/>
                    <a:ea typeface="微软雅黑" pitchFamily="34" charset="-122"/>
                  </a:rPr>
                  <a:t>应用</a:t>
                </a:r>
                <a:endParaRPr lang="zh-CN" altLang="en-US" sz="1800" b="1">
                  <a:latin typeface="微软雅黑" pitchFamily="34" charset="-122"/>
                  <a:ea typeface="微软雅黑" pitchFamily="34" charset="-122"/>
                </a:endParaRPr>
              </a:p>
            </p:txBody>
          </p:sp>
          <p:sp>
            <p:nvSpPr>
              <p:cNvPr id="34831" name="Rectangle 132"/>
              <p:cNvSpPr>
                <a:spLocks noChangeArrowheads="1"/>
              </p:cNvSpPr>
              <p:nvPr/>
            </p:nvSpPr>
            <p:spPr bwMode="auto">
              <a:xfrm>
                <a:off x="4741" y="3151"/>
                <a:ext cx="8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1800" b="1" i="1">
                    <a:solidFill>
                      <a:srgbClr val="000000"/>
                    </a:solidFill>
                    <a:latin typeface="微软雅黑" pitchFamily="34" charset="-122"/>
                    <a:ea typeface="微软雅黑" pitchFamily="34" charset="-122"/>
                  </a:rPr>
                  <a:t>n</a:t>
                </a:r>
                <a:endParaRPr lang="en-US" altLang="zh-CN" sz="1800" b="1">
                  <a:latin typeface="微软雅黑" pitchFamily="34" charset="-122"/>
                  <a:ea typeface="微软雅黑" pitchFamily="34" charset="-122"/>
                </a:endParaRPr>
              </a:p>
            </p:txBody>
          </p:sp>
          <p:sp>
            <p:nvSpPr>
              <p:cNvPr id="34832" name="Rectangle 133"/>
              <p:cNvSpPr>
                <a:spLocks noChangeArrowheads="1"/>
              </p:cNvSpPr>
              <p:nvPr/>
            </p:nvSpPr>
            <p:spPr bwMode="auto">
              <a:xfrm>
                <a:off x="4807" y="3151"/>
                <a:ext cx="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1800" b="1">
                    <a:solidFill>
                      <a:srgbClr val="000000"/>
                    </a:solidFill>
                    <a:latin typeface="微软雅黑" pitchFamily="34" charset="-122"/>
                    <a:ea typeface="微软雅黑" pitchFamily="34" charset="-122"/>
                  </a:rPr>
                  <a:t>)</a:t>
                </a:r>
                <a:endParaRPr lang="en-US" altLang="zh-CN" sz="1800" b="1">
                  <a:latin typeface="微软雅黑" pitchFamily="34" charset="-122"/>
                  <a:ea typeface="微软雅黑" pitchFamily="34" charset="-122"/>
                </a:endParaRPr>
              </a:p>
            </p:txBody>
          </p:sp>
          <p:sp>
            <p:nvSpPr>
              <p:cNvPr id="34833" name="Line 134"/>
              <p:cNvSpPr>
                <a:spLocks noChangeShapeType="1"/>
              </p:cNvSpPr>
              <p:nvPr/>
            </p:nvSpPr>
            <p:spPr bwMode="auto">
              <a:xfrm flipH="1">
                <a:off x="376" y="279"/>
                <a:ext cx="43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135"/>
              <p:cNvSpPr>
                <a:spLocks noChangeShapeType="1"/>
              </p:cNvSpPr>
              <p:nvPr/>
            </p:nvSpPr>
            <p:spPr bwMode="auto">
              <a:xfrm flipH="1">
                <a:off x="376" y="1933"/>
                <a:ext cx="43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136"/>
              <p:cNvSpPr>
                <a:spLocks noChangeShapeType="1"/>
              </p:cNvSpPr>
              <p:nvPr/>
            </p:nvSpPr>
            <p:spPr bwMode="auto">
              <a:xfrm flipH="1">
                <a:off x="376" y="3809"/>
                <a:ext cx="43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36" name="Group 140"/>
              <p:cNvGrpSpPr>
                <a:grpSpLocks/>
              </p:cNvGrpSpPr>
              <p:nvPr/>
            </p:nvGrpSpPr>
            <p:grpSpPr bwMode="auto">
              <a:xfrm>
                <a:off x="444" y="279"/>
                <a:ext cx="91" cy="1654"/>
                <a:chOff x="444" y="279"/>
                <a:chExt cx="91" cy="1654"/>
              </a:xfrm>
            </p:grpSpPr>
            <p:sp>
              <p:nvSpPr>
                <p:cNvPr id="34851" name="Line 137"/>
                <p:cNvSpPr>
                  <a:spLocks noChangeShapeType="1"/>
                </p:cNvSpPr>
                <p:nvPr/>
              </p:nvSpPr>
              <p:spPr bwMode="auto">
                <a:xfrm>
                  <a:off x="490" y="357"/>
                  <a:ext cx="1" cy="14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Freeform 138"/>
                <p:cNvSpPr>
                  <a:spLocks/>
                </p:cNvSpPr>
                <p:nvPr/>
              </p:nvSpPr>
              <p:spPr bwMode="auto">
                <a:xfrm>
                  <a:off x="446" y="279"/>
                  <a:ext cx="89" cy="82"/>
                </a:xfrm>
                <a:custGeom>
                  <a:avLst/>
                  <a:gdLst>
                    <a:gd name="T0" fmla="*/ 89 w 89"/>
                    <a:gd name="T1" fmla="*/ 82 h 82"/>
                    <a:gd name="T2" fmla="*/ 44 w 89"/>
                    <a:gd name="T3" fmla="*/ 0 h 82"/>
                    <a:gd name="T4" fmla="*/ 0 w 89"/>
                    <a:gd name="T5" fmla="*/ 82 h 82"/>
                    <a:gd name="T6" fmla="*/ 89 w 89"/>
                    <a:gd name="T7" fmla="*/ 82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2">
                      <a:moveTo>
                        <a:pt x="89" y="82"/>
                      </a:moveTo>
                      <a:lnTo>
                        <a:pt x="44" y="0"/>
                      </a:lnTo>
                      <a:lnTo>
                        <a:pt x="0" y="82"/>
                      </a:lnTo>
                      <a:lnTo>
                        <a:pt x="89"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3" name="Freeform 139"/>
                <p:cNvSpPr>
                  <a:spLocks/>
                </p:cNvSpPr>
                <p:nvPr/>
              </p:nvSpPr>
              <p:spPr bwMode="auto">
                <a:xfrm>
                  <a:off x="444" y="1851"/>
                  <a:ext cx="89" cy="82"/>
                </a:xfrm>
                <a:custGeom>
                  <a:avLst/>
                  <a:gdLst>
                    <a:gd name="T0" fmla="*/ 0 w 89"/>
                    <a:gd name="T1" fmla="*/ 0 h 82"/>
                    <a:gd name="T2" fmla="*/ 46 w 89"/>
                    <a:gd name="T3" fmla="*/ 82 h 82"/>
                    <a:gd name="T4" fmla="*/ 89 w 89"/>
                    <a:gd name="T5" fmla="*/ 0 h 82"/>
                    <a:gd name="T6" fmla="*/ 0 w 89"/>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2">
                      <a:moveTo>
                        <a:pt x="0" y="0"/>
                      </a:moveTo>
                      <a:lnTo>
                        <a:pt x="46" y="82"/>
                      </a:lnTo>
                      <a:lnTo>
                        <a:pt x="8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37" name="Rectangle 141"/>
              <p:cNvSpPr>
                <a:spLocks noChangeArrowheads="1"/>
              </p:cNvSpPr>
              <p:nvPr/>
            </p:nvSpPr>
            <p:spPr bwMode="auto">
              <a:xfrm>
                <a:off x="223" y="874"/>
                <a:ext cx="633" cy="3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38" name="Rectangle 142"/>
              <p:cNvSpPr>
                <a:spLocks noChangeArrowheads="1"/>
              </p:cNvSpPr>
              <p:nvPr/>
            </p:nvSpPr>
            <p:spPr bwMode="auto">
              <a:xfrm>
                <a:off x="279" y="892"/>
                <a:ext cx="53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800" b="1">
                    <a:solidFill>
                      <a:srgbClr val="000000"/>
                    </a:solidFill>
                    <a:latin typeface="微软雅黑" pitchFamily="34" charset="-122"/>
                    <a:ea typeface="微软雅黑" pitchFamily="34" charset="-122"/>
                  </a:rPr>
                  <a:t>需求分析</a:t>
                </a:r>
                <a:endParaRPr lang="zh-CN" altLang="en-US" sz="1800" b="1">
                  <a:latin typeface="微软雅黑" pitchFamily="34" charset="-122"/>
                  <a:ea typeface="微软雅黑" pitchFamily="34" charset="-122"/>
                </a:endParaRPr>
              </a:p>
            </p:txBody>
          </p:sp>
          <p:sp>
            <p:nvSpPr>
              <p:cNvPr id="34839" name="Rectangle 143"/>
              <p:cNvSpPr>
                <a:spLocks noChangeArrowheads="1"/>
              </p:cNvSpPr>
              <p:nvPr/>
            </p:nvSpPr>
            <p:spPr bwMode="auto">
              <a:xfrm>
                <a:off x="235" y="1044"/>
                <a:ext cx="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1800" b="1">
                    <a:solidFill>
                      <a:srgbClr val="000000"/>
                    </a:solidFill>
                    <a:latin typeface="微软雅黑" pitchFamily="34" charset="-122"/>
                    <a:ea typeface="微软雅黑" pitchFamily="34" charset="-122"/>
                  </a:rPr>
                  <a:t>(</a:t>
                </a:r>
                <a:endParaRPr lang="en-US" altLang="zh-CN" sz="1800" b="1">
                  <a:latin typeface="微软雅黑" pitchFamily="34" charset="-122"/>
                  <a:ea typeface="微软雅黑" pitchFamily="34" charset="-122"/>
                </a:endParaRPr>
              </a:p>
            </p:txBody>
          </p:sp>
          <p:sp>
            <p:nvSpPr>
              <p:cNvPr id="34840" name="Rectangle 144"/>
              <p:cNvSpPr>
                <a:spLocks noChangeArrowheads="1"/>
              </p:cNvSpPr>
              <p:nvPr/>
            </p:nvSpPr>
            <p:spPr bwMode="auto">
              <a:xfrm>
                <a:off x="279" y="1048"/>
                <a:ext cx="53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800" b="1">
                    <a:solidFill>
                      <a:srgbClr val="000000"/>
                    </a:solidFill>
                    <a:latin typeface="微软雅黑" pitchFamily="34" charset="-122"/>
                    <a:ea typeface="微软雅黑" pitchFamily="34" charset="-122"/>
                  </a:rPr>
                  <a:t>自顶向下</a:t>
                </a:r>
                <a:endParaRPr lang="zh-CN" altLang="en-US" sz="1800" b="1">
                  <a:latin typeface="微软雅黑" pitchFamily="34" charset="-122"/>
                  <a:ea typeface="微软雅黑" pitchFamily="34" charset="-122"/>
                </a:endParaRPr>
              </a:p>
            </p:txBody>
          </p:sp>
          <p:sp>
            <p:nvSpPr>
              <p:cNvPr id="34841" name="Rectangle 145"/>
              <p:cNvSpPr>
                <a:spLocks noChangeArrowheads="1"/>
              </p:cNvSpPr>
              <p:nvPr/>
            </p:nvSpPr>
            <p:spPr bwMode="auto">
              <a:xfrm>
                <a:off x="798" y="1044"/>
                <a:ext cx="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1800" b="1">
                    <a:solidFill>
                      <a:srgbClr val="000000"/>
                    </a:solidFill>
                    <a:latin typeface="微软雅黑" pitchFamily="34" charset="-122"/>
                    <a:ea typeface="微软雅黑" pitchFamily="34" charset="-122"/>
                  </a:rPr>
                  <a:t>)</a:t>
                </a:r>
                <a:endParaRPr lang="en-US" altLang="zh-CN" sz="1800" b="1">
                  <a:latin typeface="微软雅黑" pitchFamily="34" charset="-122"/>
                  <a:ea typeface="微软雅黑" pitchFamily="34" charset="-122"/>
                </a:endParaRPr>
              </a:p>
            </p:txBody>
          </p:sp>
          <p:grpSp>
            <p:nvGrpSpPr>
              <p:cNvPr id="34842" name="Group 149"/>
              <p:cNvGrpSpPr>
                <a:grpSpLocks/>
              </p:cNvGrpSpPr>
              <p:nvPr/>
            </p:nvGrpSpPr>
            <p:grpSpPr bwMode="auto">
              <a:xfrm>
                <a:off x="444" y="1933"/>
                <a:ext cx="91" cy="1874"/>
                <a:chOff x="444" y="1933"/>
                <a:chExt cx="91" cy="1874"/>
              </a:xfrm>
            </p:grpSpPr>
            <p:sp>
              <p:nvSpPr>
                <p:cNvPr id="34848" name="Line 146"/>
                <p:cNvSpPr>
                  <a:spLocks noChangeShapeType="1"/>
                </p:cNvSpPr>
                <p:nvPr/>
              </p:nvSpPr>
              <p:spPr bwMode="auto">
                <a:xfrm>
                  <a:off x="490" y="2011"/>
                  <a:ext cx="1" cy="17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Freeform 147"/>
                <p:cNvSpPr>
                  <a:spLocks/>
                </p:cNvSpPr>
                <p:nvPr/>
              </p:nvSpPr>
              <p:spPr bwMode="auto">
                <a:xfrm>
                  <a:off x="446" y="1933"/>
                  <a:ext cx="89" cy="82"/>
                </a:xfrm>
                <a:custGeom>
                  <a:avLst/>
                  <a:gdLst>
                    <a:gd name="T0" fmla="*/ 89 w 89"/>
                    <a:gd name="T1" fmla="*/ 82 h 82"/>
                    <a:gd name="T2" fmla="*/ 44 w 89"/>
                    <a:gd name="T3" fmla="*/ 0 h 82"/>
                    <a:gd name="T4" fmla="*/ 0 w 89"/>
                    <a:gd name="T5" fmla="*/ 82 h 82"/>
                    <a:gd name="T6" fmla="*/ 89 w 89"/>
                    <a:gd name="T7" fmla="*/ 82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2">
                      <a:moveTo>
                        <a:pt x="89" y="82"/>
                      </a:moveTo>
                      <a:lnTo>
                        <a:pt x="44" y="0"/>
                      </a:lnTo>
                      <a:lnTo>
                        <a:pt x="0" y="82"/>
                      </a:lnTo>
                      <a:lnTo>
                        <a:pt x="89"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0" name="Freeform 148"/>
                <p:cNvSpPr>
                  <a:spLocks/>
                </p:cNvSpPr>
                <p:nvPr/>
              </p:nvSpPr>
              <p:spPr bwMode="auto">
                <a:xfrm>
                  <a:off x="444" y="3725"/>
                  <a:ext cx="89" cy="82"/>
                </a:xfrm>
                <a:custGeom>
                  <a:avLst/>
                  <a:gdLst>
                    <a:gd name="T0" fmla="*/ 0 w 89"/>
                    <a:gd name="T1" fmla="*/ 0 h 82"/>
                    <a:gd name="T2" fmla="*/ 46 w 89"/>
                    <a:gd name="T3" fmla="*/ 82 h 82"/>
                    <a:gd name="T4" fmla="*/ 89 w 89"/>
                    <a:gd name="T5" fmla="*/ 0 h 82"/>
                    <a:gd name="T6" fmla="*/ 0 w 89"/>
                    <a:gd name="T7" fmla="*/ 0 h 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2">
                      <a:moveTo>
                        <a:pt x="0" y="0"/>
                      </a:moveTo>
                      <a:lnTo>
                        <a:pt x="46" y="82"/>
                      </a:lnTo>
                      <a:lnTo>
                        <a:pt x="8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43" name="Rectangle 150"/>
              <p:cNvSpPr>
                <a:spLocks noChangeArrowheads="1"/>
              </p:cNvSpPr>
              <p:nvPr/>
            </p:nvSpPr>
            <p:spPr bwMode="auto">
              <a:xfrm>
                <a:off x="109" y="2638"/>
                <a:ext cx="801"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4844" name="Rectangle 151"/>
              <p:cNvSpPr>
                <a:spLocks noChangeArrowheads="1"/>
              </p:cNvSpPr>
              <p:nvPr/>
            </p:nvSpPr>
            <p:spPr bwMode="auto">
              <a:xfrm>
                <a:off x="119" y="2655"/>
                <a:ext cx="80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800" b="1">
                    <a:solidFill>
                      <a:srgbClr val="000000"/>
                    </a:solidFill>
                    <a:latin typeface="微软雅黑" pitchFamily="34" charset="-122"/>
                    <a:ea typeface="微软雅黑" pitchFamily="34" charset="-122"/>
                  </a:rPr>
                  <a:t>概念结构设计</a:t>
                </a:r>
                <a:endParaRPr lang="zh-CN" altLang="en-US" sz="1800" b="1">
                  <a:latin typeface="微软雅黑" pitchFamily="34" charset="-122"/>
                  <a:ea typeface="微软雅黑" pitchFamily="34" charset="-122"/>
                </a:endParaRPr>
              </a:p>
            </p:txBody>
          </p:sp>
          <p:sp>
            <p:nvSpPr>
              <p:cNvPr id="34845" name="Rectangle 152"/>
              <p:cNvSpPr>
                <a:spLocks noChangeArrowheads="1"/>
              </p:cNvSpPr>
              <p:nvPr/>
            </p:nvSpPr>
            <p:spPr bwMode="auto">
              <a:xfrm>
                <a:off x="206" y="2807"/>
                <a:ext cx="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1800" b="1">
                    <a:solidFill>
                      <a:srgbClr val="000000"/>
                    </a:solidFill>
                    <a:latin typeface="微软雅黑" pitchFamily="34" charset="-122"/>
                    <a:ea typeface="微软雅黑" pitchFamily="34" charset="-122"/>
                  </a:rPr>
                  <a:t>(</a:t>
                </a:r>
                <a:endParaRPr lang="en-US" altLang="zh-CN" sz="1800" b="1">
                  <a:latin typeface="微软雅黑" pitchFamily="34" charset="-122"/>
                  <a:ea typeface="微软雅黑" pitchFamily="34" charset="-122"/>
                </a:endParaRPr>
              </a:p>
            </p:txBody>
          </p:sp>
          <p:sp>
            <p:nvSpPr>
              <p:cNvPr id="34846" name="Rectangle 153"/>
              <p:cNvSpPr>
                <a:spLocks noChangeArrowheads="1"/>
              </p:cNvSpPr>
              <p:nvPr/>
            </p:nvSpPr>
            <p:spPr bwMode="auto">
              <a:xfrm>
                <a:off x="250" y="2811"/>
                <a:ext cx="53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1800" b="1">
                    <a:solidFill>
                      <a:srgbClr val="000000"/>
                    </a:solidFill>
                    <a:latin typeface="微软雅黑" pitchFamily="34" charset="-122"/>
                    <a:ea typeface="微软雅黑" pitchFamily="34" charset="-122"/>
                  </a:rPr>
                  <a:t>自底向上</a:t>
                </a:r>
                <a:endParaRPr lang="zh-CN" altLang="en-US" sz="1800" b="1">
                  <a:latin typeface="微软雅黑" pitchFamily="34" charset="-122"/>
                  <a:ea typeface="微软雅黑" pitchFamily="34" charset="-122"/>
                </a:endParaRPr>
              </a:p>
            </p:txBody>
          </p:sp>
          <p:sp>
            <p:nvSpPr>
              <p:cNvPr id="34847" name="Rectangle 154"/>
              <p:cNvSpPr>
                <a:spLocks noChangeArrowheads="1"/>
              </p:cNvSpPr>
              <p:nvPr/>
            </p:nvSpPr>
            <p:spPr bwMode="auto">
              <a:xfrm>
                <a:off x="769" y="2807"/>
                <a:ext cx="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1800" b="1">
                    <a:solidFill>
                      <a:srgbClr val="000000"/>
                    </a:solidFill>
                    <a:latin typeface="微软雅黑" pitchFamily="34" charset="-122"/>
                    <a:ea typeface="微软雅黑" pitchFamily="34" charset="-122"/>
                  </a:rPr>
                  <a:t>)</a:t>
                </a:r>
                <a:endParaRPr lang="en-US" altLang="zh-CN" sz="1800" b="1">
                  <a:latin typeface="微软雅黑" pitchFamily="34" charset="-122"/>
                  <a:ea typeface="微软雅黑" pitchFamily="34" charset="-122"/>
                </a:endParaRPr>
              </a:p>
            </p:txBody>
          </p:sp>
        </p:grpSp>
        <p:sp>
          <p:nvSpPr>
            <p:cNvPr id="34822" name="Rectangle 159"/>
            <p:cNvSpPr>
              <a:spLocks noChangeArrowheads="1"/>
            </p:cNvSpPr>
            <p:nvPr/>
          </p:nvSpPr>
          <p:spPr bwMode="auto">
            <a:xfrm>
              <a:off x="1381" y="4065"/>
              <a:ext cx="34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dirty="0">
                  <a:solidFill>
                    <a:srgbClr val="C00000"/>
                  </a:solidFill>
                  <a:latin typeface="微软雅黑" pitchFamily="34" charset="-122"/>
                  <a:ea typeface="微软雅黑" pitchFamily="34" charset="-122"/>
                </a:rPr>
                <a:t>自顶向下需求分析，自底向上设计概念结构</a:t>
              </a: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774700" y="332656"/>
            <a:ext cx="7542213" cy="5334000"/>
            <a:chOff x="774700" y="332656"/>
            <a:chExt cx="7542213" cy="5334000"/>
          </a:xfrm>
        </p:grpSpPr>
        <p:sp>
          <p:nvSpPr>
            <p:cNvPr id="35842" name="AutoShape 2"/>
            <p:cNvSpPr>
              <a:spLocks noChangeArrowheads="1"/>
            </p:cNvSpPr>
            <p:nvPr/>
          </p:nvSpPr>
          <p:spPr bwMode="auto">
            <a:xfrm>
              <a:off x="6227763" y="394569"/>
              <a:ext cx="1981200" cy="895350"/>
            </a:xfrm>
            <a:prstGeom prst="parallelogram">
              <a:avLst>
                <a:gd name="adj" fmla="val 55319"/>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5843" name="AutoShape 3"/>
            <p:cNvSpPr>
              <a:spLocks noChangeArrowheads="1"/>
            </p:cNvSpPr>
            <p:nvPr/>
          </p:nvSpPr>
          <p:spPr bwMode="auto">
            <a:xfrm>
              <a:off x="6210300" y="1716956"/>
              <a:ext cx="1981200" cy="647700"/>
            </a:xfrm>
            <a:prstGeom prst="parallelogram">
              <a:avLst>
                <a:gd name="adj" fmla="val 76471"/>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5844" name="AutoShape 4"/>
            <p:cNvSpPr>
              <a:spLocks noChangeArrowheads="1"/>
            </p:cNvSpPr>
            <p:nvPr/>
          </p:nvSpPr>
          <p:spPr bwMode="auto">
            <a:xfrm>
              <a:off x="6229350" y="3088556"/>
              <a:ext cx="1981200" cy="647700"/>
            </a:xfrm>
            <a:prstGeom prst="parallelogram">
              <a:avLst>
                <a:gd name="adj" fmla="val 76471"/>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45768" name="Text Box 8"/>
            <p:cNvSpPr txBox="1">
              <a:spLocks noChangeArrowheads="1"/>
            </p:cNvSpPr>
            <p:nvPr/>
          </p:nvSpPr>
          <p:spPr bwMode="auto">
            <a:xfrm>
              <a:off x="3267075" y="489819"/>
              <a:ext cx="1809750" cy="579437"/>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0"/>
                </a:spcBef>
                <a:defRPr/>
              </a:pPr>
              <a:r>
                <a:rPr lang="zh-CN" altLang="en-US" sz="32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需求分析</a:t>
              </a:r>
            </a:p>
          </p:txBody>
        </p:sp>
        <p:sp>
          <p:nvSpPr>
            <p:cNvPr id="245769" name="Text Box 9"/>
            <p:cNvSpPr txBox="1">
              <a:spLocks noChangeArrowheads="1"/>
            </p:cNvSpPr>
            <p:nvPr/>
          </p:nvSpPr>
          <p:spPr bwMode="auto">
            <a:xfrm>
              <a:off x="2843213" y="1680444"/>
              <a:ext cx="2673350" cy="946150"/>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defRPr/>
              </a:pPr>
              <a:r>
                <a:rPr lang="zh-CN" altLang="en-US" sz="2800" b="1" dirty="0">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数据抽象</a:t>
              </a:r>
              <a:br>
                <a:rPr lang="zh-CN" altLang="en-US" sz="2800" b="1" dirty="0">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zh-CN" altLang="en-US" sz="2800" b="1" dirty="0">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局部视图的设计</a:t>
              </a:r>
            </a:p>
          </p:txBody>
        </p:sp>
        <p:sp>
          <p:nvSpPr>
            <p:cNvPr id="245770" name="Text Box 10"/>
            <p:cNvSpPr txBox="1">
              <a:spLocks noChangeArrowheads="1"/>
            </p:cNvSpPr>
            <p:nvPr/>
          </p:nvSpPr>
          <p:spPr bwMode="auto">
            <a:xfrm>
              <a:off x="3397250" y="3133006"/>
              <a:ext cx="1606550" cy="519113"/>
            </a:xfrm>
            <a:prstGeom prst="rect">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视图集成</a:t>
              </a:r>
            </a:p>
          </p:txBody>
        </p:sp>
        <p:sp>
          <p:nvSpPr>
            <p:cNvPr id="35848" name="AutoShape 11"/>
            <p:cNvSpPr>
              <a:spLocks noChangeArrowheads="1"/>
            </p:cNvSpPr>
            <p:nvPr/>
          </p:nvSpPr>
          <p:spPr bwMode="auto">
            <a:xfrm>
              <a:off x="3390900" y="4098206"/>
              <a:ext cx="1600200" cy="762000"/>
            </a:xfrm>
            <a:prstGeom prst="flowChartDecision">
              <a:avLst/>
            </a:prstGeom>
            <a:noFill/>
            <a:ln w="9525"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45772" name="Text Box 12"/>
            <p:cNvSpPr txBox="1">
              <a:spLocks noChangeArrowheads="1"/>
            </p:cNvSpPr>
            <p:nvPr/>
          </p:nvSpPr>
          <p:spPr bwMode="auto">
            <a:xfrm>
              <a:off x="3756025" y="4218856"/>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评审</a:t>
              </a:r>
            </a:p>
          </p:txBody>
        </p:sp>
        <p:sp>
          <p:nvSpPr>
            <p:cNvPr id="35850" name="Line 13"/>
            <p:cNvSpPr>
              <a:spLocks noChangeShapeType="1"/>
            </p:cNvSpPr>
            <p:nvPr/>
          </p:nvSpPr>
          <p:spPr bwMode="auto">
            <a:xfrm>
              <a:off x="4171950" y="1088306"/>
              <a:ext cx="0" cy="5143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1" name="Line 14"/>
            <p:cNvSpPr>
              <a:spLocks noChangeShapeType="1"/>
            </p:cNvSpPr>
            <p:nvPr/>
          </p:nvSpPr>
          <p:spPr bwMode="auto">
            <a:xfrm>
              <a:off x="4171950" y="2650406"/>
              <a:ext cx="0" cy="4000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2" name="Line 15"/>
            <p:cNvSpPr>
              <a:spLocks noChangeShapeType="1"/>
            </p:cNvSpPr>
            <p:nvPr/>
          </p:nvSpPr>
          <p:spPr bwMode="auto">
            <a:xfrm>
              <a:off x="4171950" y="3698156"/>
              <a:ext cx="0" cy="4000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3" name="Line 16"/>
            <p:cNvSpPr>
              <a:spLocks noChangeShapeType="1"/>
            </p:cNvSpPr>
            <p:nvPr/>
          </p:nvSpPr>
          <p:spPr bwMode="auto">
            <a:xfrm>
              <a:off x="4191000" y="4841156"/>
              <a:ext cx="0" cy="4000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4" name="AutoShape 17"/>
            <p:cNvSpPr>
              <a:spLocks noChangeArrowheads="1"/>
            </p:cNvSpPr>
            <p:nvPr/>
          </p:nvSpPr>
          <p:spPr bwMode="auto">
            <a:xfrm>
              <a:off x="5734050" y="764456"/>
              <a:ext cx="723900" cy="171450"/>
            </a:xfrm>
            <a:prstGeom prst="rightArrow">
              <a:avLst>
                <a:gd name="adj1" fmla="val 50000"/>
                <a:gd name="adj2" fmla="val 105556"/>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45778" name="Text Box 18"/>
            <p:cNvSpPr txBox="1">
              <a:spLocks noChangeArrowheads="1"/>
            </p:cNvSpPr>
            <p:nvPr/>
          </p:nvSpPr>
          <p:spPr bwMode="auto">
            <a:xfrm>
              <a:off x="6880225" y="332656"/>
              <a:ext cx="9525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en-US" altLang="zh-CN"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DFD</a:t>
              </a:r>
            </a:p>
            <a:p>
              <a:pPr algn="l">
                <a:spcBef>
                  <a:spcPct val="0"/>
                </a:spcBef>
                <a:defRPr/>
              </a:pPr>
              <a:r>
                <a:rPr lang="en-US" altLang="zh-CN"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DD</a:t>
              </a:r>
            </a:p>
          </p:txBody>
        </p:sp>
        <p:sp>
          <p:nvSpPr>
            <p:cNvPr id="35856" name="AutoShape 19"/>
            <p:cNvSpPr>
              <a:spLocks noChangeArrowheads="1"/>
            </p:cNvSpPr>
            <p:nvPr/>
          </p:nvSpPr>
          <p:spPr bwMode="auto">
            <a:xfrm>
              <a:off x="5734050" y="1983656"/>
              <a:ext cx="723900" cy="171450"/>
            </a:xfrm>
            <a:prstGeom prst="rightArrow">
              <a:avLst>
                <a:gd name="adj1" fmla="val 50000"/>
                <a:gd name="adj2" fmla="val 105556"/>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45780" name="Text Box 20"/>
            <p:cNvSpPr txBox="1">
              <a:spLocks noChangeArrowheads="1"/>
            </p:cNvSpPr>
            <p:nvPr/>
          </p:nvSpPr>
          <p:spPr bwMode="auto">
            <a:xfrm>
              <a:off x="6442075" y="1780456"/>
              <a:ext cx="1514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分</a:t>
              </a:r>
              <a:r>
                <a:rPr lang="en-US" altLang="zh-CN"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E-R</a:t>
              </a: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图</a:t>
              </a:r>
            </a:p>
          </p:txBody>
        </p:sp>
        <p:sp>
          <p:nvSpPr>
            <p:cNvPr id="35858" name="AutoShape 21"/>
            <p:cNvSpPr>
              <a:spLocks noChangeArrowheads="1"/>
            </p:cNvSpPr>
            <p:nvPr/>
          </p:nvSpPr>
          <p:spPr bwMode="auto">
            <a:xfrm>
              <a:off x="5734050" y="3355256"/>
              <a:ext cx="723900" cy="171450"/>
            </a:xfrm>
            <a:prstGeom prst="rightArrow">
              <a:avLst>
                <a:gd name="adj1" fmla="val 50000"/>
                <a:gd name="adj2" fmla="val 105556"/>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45782" name="Text Box 22"/>
            <p:cNvSpPr txBox="1">
              <a:spLocks noChangeArrowheads="1"/>
            </p:cNvSpPr>
            <p:nvPr/>
          </p:nvSpPr>
          <p:spPr bwMode="auto">
            <a:xfrm>
              <a:off x="6442075" y="3152056"/>
              <a:ext cx="15144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总</a:t>
              </a:r>
              <a:r>
                <a:rPr lang="en-US" altLang="zh-CN"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E-R</a:t>
              </a: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图</a:t>
              </a:r>
            </a:p>
          </p:txBody>
        </p:sp>
        <p:sp>
          <p:nvSpPr>
            <p:cNvPr id="35860" name="AutoShape 23"/>
            <p:cNvSpPr>
              <a:spLocks noChangeArrowheads="1"/>
            </p:cNvSpPr>
            <p:nvPr/>
          </p:nvSpPr>
          <p:spPr bwMode="auto">
            <a:xfrm>
              <a:off x="5734050" y="4479206"/>
              <a:ext cx="723900" cy="171450"/>
            </a:xfrm>
            <a:prstGeom prst="rightArrow">
              <a:avLst>
                <a:gd name="adj1" fmla="val 50000"/>
                <a:gd name="adj2" fmla="val 105556"/>
              </a:avLst>
            </a:prstGeom>
            <a:solidFill>
              <a:schemeClr val="accent1"/>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45784" name="Text Box 24"/>
            <p:cNvSpPr txBox="1">
              <a:spLocks noChangeArrowheads="1"/>
            </p:cNvSpPr>
            <p:nvPr/>
          </p:nvSpPr>
          <p:spPr bwMode="auto">
            <a:xfrm>
              <a:off x="6442075" y="4276006"/>
              <a:ext cx="1874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基本</a:t>
              </a:r>
              <a:r>
                <a:rPr lang="en-US" altLang="zh-CN"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E-R</a:t>
              </a: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图</a:t>
              </a:r>
            </a:p>
          </p:txBody>
        </p:sp>
        <p:sp>
          <p:nvSpPr>
            <p:cNvPr id="245785" name="Text Box 25"/>
            <p:cNvSpPr txBox="1">
              <a:spLocks noChangeArrowheads="1"/>
            </p:cNvSpPr>
            <p:nvPr/>
          </p:nvSpPr>
          <p:spPr bwMode="auto">
            <a:xfrm>
              <a:off x="3032125" y="5177706"/>
              <a:ext cx="21653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6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逻辑结构设计</a:t>
              </a:r>
            </a:p>
          </p:txBody>
        </p:sp>
        <p:sp>
          <p:nvSpPr>
            <p:cNvPr id="35863" name="Line 26"/>
            <p:cNvSpPr>
              <a:spLocks noChangeShapeType="1"/>
            </p:cNvSpPr>
            <p:nvPr/>
          </p:nvSpPr>
          <p:spPr bwMode="auto">
            <a:xfrm>
              <a:off x="1943100" y="1316906"/>
              <a:ext cx="2209800"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4" name="Line 27"/>
            <p:cNvSpPr>
              <a:spLocks noChangeShapeType="1"/>
            </p:cNvSpPr>
            <p:nvPr/>
          </p:nvSpPr>
          <p:spPr bwMode="auto">
            <a:xfrm flipH="1">
              <a:off x="1943100" y="4479206"/>
              <a:ext cx="14859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Line 28"/>
            <p:cNvSpPr>
              <a:spLocks noChangeShapeType="1"/>
            </p:cNvSpPr>
            <p:nvPr/>
          </p:nvSpPr>
          <p:spPr bwMode="auto">
            <a:xfrm flipV="1">
              <a:off x="1943100" y="1316906"/>
              <a:ext cx="0" cy="9334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9" name="Text Box 29"/>
            <p:cNvSpPr txBox="1">
              <a:spLocks noChangeArrowheads="1"/>
            </p:cNvSpPr>
            <p:nvPr/>
          </p:nvSpPr>
          <p:spPr bwMode="auto">
            <a:xfrm>
              <a:off x="774700" y="2275756"/>
              <a:ext cx="23177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返回用户</a:t>
              </a:r>
              <a:b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征求意见</a:t>
              </a:r>
              <a:b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直到满意为止</a:t>
              </a:r>
            </a:p>
          </p:txBody>
        </p:sp>
        <p:sp>
          <p:nvSpPr>
            <p:cNvPr id="35867" name="Line 30"/>
            <p:cNvSpPr>
              <a:spLocks noChangeShapeType="1"/>
            </p:cNvSpPr>
            <p:nvPr/>
          </p:nvSpPr>
          <p:spPr bwMode="auto">
            <a:xfrm flipV="1">
              <a:off x="1943100" y="3660056"/>
              <a:ext cx="0" cy="8191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68" name="Rectangle 31"/>
          <p:cNvSpPr>
            <a:spLocks noChangeArrowheads="1"/>
          </p:cNvSpPr>
          <p:nvPr/>
        </p:nvSpPr>
        <p:spPr bwMode="auto">
          <a:xfrm>
            <a:off x="2689498" y="6093296"/>
            <a:ext cx="4095750" cy="438150"/>
          </a:xfrm>
          <a:prstGeom prst="rect">
            <a:avLst/>
          </a:prstGeom>
          <a:solidFill>
            <a:schemeClr val="accent3">
              <a:lumMod val="90000"/>
            </a:schemeClr>
          </a:solidFill>
          <a:ln>
            <a:noFill/>
          </a:ln>
          <a:effec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b="1" dirty="0">
                <a:solidFill>
                  <a:schemeClr val="bg2"/>
                </a:solidFill>
                <a:latin typeface="微软雅黑" pitchFamily="34" charset="-122"/>
                <a:ea typeface="微软雅黑" pitchFamily="34" charset="-122"/>
              </a:rPr>
              <a:t>图</a:t>
            </a:r>
            <a:r>
              <a:rPr lang="en-US" altLang="zh-CN" sz="2400" b="1" dirty="0">
                <a:solidFill>
                  <a:schemeClr val="bg2"/>
                </a:solidFill>
                <a:latin typeface="微软雅黑" pitchFamily="34" charset="-122"/>
                <a:ea typeface="微软雅黑" pitchFamily="34" charset="-122"/>
              </a:rPr>
              <a:t>: </a:t>
            </a:r>
            <a:r>
              <a:rPr lang="zh-CN" altLang="en-US" sz="2400" b="1" dirty="0">
                <a:solidFill>
                  <a:schemeClr val="bg2"/>
                </a:solidFill>
                <a:latin typeface="微软雅黑" pitchFamily="34" charset="-122"/>
                <a:ea typeface="微软雅黑" pitchFamily="34" charset="-122"/>
              </a:rPr>
              <a:t>概念结构设计的步骤</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95288" y="1125538"/>
            <a:ext cx="8424862" cy="251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40000"/>
              </a:lnSpc>
              <a:spcBef>
                <a:spcPct val="40000"/>
              </a:spcBef>
              <a:buClrTx/>
              <a:buSzTx/>
              <a:buFontTx/>
              <a:buNone/>
            </a:pPr>
            <a:r>
              <a:rPr lang="en-US" altLang="zh-CN" sz="2800" b="1">
                <a:solidFill>
                  <a:srgbClr val="0062C4"/>
                </a:solidFill>
                <a:latin typeface="微软雅黑" pitchFamily="34" charset="-122"/>
                <a:ea typeface="微软雅黑" pitchFamily="34" charset="-122"/>
              </a:rPr>
              <a:t>3. </a:t>
            </a:r>
            <a:r>
              <a:rPr lang="zh-CN" altLang="en-US" sz="2800" b="1">
                <a:solidFill>
                  <a:srgbClr val="0062C4"/>
                </a:solidFill>
                <a:latin typeface="微软雅黑" pitchFamily="34" charset="-122"/>
                <a:ea typeface="微软雅黑" pitchFamily="34" charset="-122"/>
              </a:rPr>
              <a:t>三种数据抽象方法</a:t>
            </a:r>
            <a:endParaRPr lang="en-US" altLang="zh-CN" sz="2800" b="1">
              <a:solidFill>
                <a:srgbClr val="0062C4"/>
              </a:solidFill>
              <a:latin typeface="微软雅黑" pitchFamily="34" charset="-122"/>
              <a:ea typeface="微软雅黑" pitchFamily="34" charset="-122"/>
            </a:endParaRPr>
          </a:p>
          <a:p>
            <a:pPr>
              <a:lnSpc>
                <a:spcPct val="140000"/>
              </a:lnSpc>
              <a:spcBef>
                <a:spcPct val="40000"/>
              </a:spcBef>
              <a:buClrTx/>
              <a:buSzTx/>
              <a:buFontTx/>
              <a:buNone/>
            </a:pPr>
            <a:r>
              <a:rPr lang="zh-CN" altLang="en-US" sz="2600" b="1">
                <a:solidFill>
                  <a:schemeClr val="bg2"/>
                </a:solidFill>
                <a:latin typeface="微软雅黑" pitchFamily="34" charset="-122"/>
                <a:ea typeface="微软雅黑" pitchFamily="34" charset="-122"/>
              </a:rPr>
              <a:t> </a:t>
            </a:r>
            <a:r>
              <a:rPr lang="zh-CN" altLang="en-US" sz="2600" b="1">
                <a:solidFill>
                  <a:srgbClr val="FF0000"/>
                </a:solidFill>
                <a:latin typeface="微软雅黑" pitchFamily="34" charset="-122"/>
                <a:ea typeface="微软雅黑" pitchFamily="34" charset="-122"/>
              </a:rPr>
              <a:t>（</a:t>
            </a:r>
            <a:r>
              <a:rPr lang="en-US" altLang="zh-CN" sz="2600" b="1">
                <a:solidFill>
                  <a:srgbClr val="FF0000"/>
                </a:solidFill>
                <a:latin typeface="微软雅黑" pitchFamily="34" charset="-122"/>
                <a:ea typeface="微软雅黑" pitchFamily="34" charset="-122"/>
              </a:rPr>
              <a:t>1) </a:t>
            </a:r>
            <a:r>
              <a:rPr lang="zh-CN" altLang="en-US" sz="2600" b="1">
                <a:solidFill>
                  <a:srgbClr val="FF0000"/>
                </a:solidFill>
                <a:latin typeface="微软雅黑" pitchFamily="34" charset="-122"/>
                <a:ea typeface="微软雅黑" pitchFamily="34" charset="-122"/>
              </a:rPr>
              <a:t>分类（</a:t>
            </a:r>
            <a:r>
              <a:rPr lang="en-US" altLang="zh-CN" sz="2600" b="1">
                <a:solidFill>
                  <a:srgbClr val="FF0000"/>
                </a:solidFill>
                <a:latin typeface="微软雅黑" pitchFamily="34" charset="-122"/>
                <a:ea typeface="微软雅黑" pitchFamily="34" charset="-122"/>
              </a:rPr>
              <a:t>classification</a:t>
            </a:r>
            <a:r>
              <a:rPr lang="zh-CN" altLang="en-US" sz="2600" b="1">
                <a:solidFill>
                  <a:srgbClr val="FF0000"/>
                </a:solidFill>
                <a:latin typeface="微软雅黑" pitchFamily="34" charset="-122"/>
                <a:ea typeface="微软雅黑" pitchFamily="34" charset="-122"/>
              </a:rPr>
              <a:t>）</a:t>
            </a:r>
            <a:r>
              <a:rPr lang="zh-CN" altLang="en-US" sz="2600" b="1">
                <a:solidFill>
                  <a:schemeClr val="bg2"/>
                </a:solidFill>
                <a:latin typeface="微软雅黑" pitchFamily="34" charset="-122"/>
                <a:ea typeface="微软雅黑" pitchFamily="34" charset="-122"/>
              </a:rPr>
              <a:t>：定义某一类概念作为现实世界中一组对象的类型。在</a:t>
            </a:r>
            <a:r>
              <a:rPr lang="en-US" altLang="zh-CN" sz="2600" b="1">
                <a:solidFill>
                  <a:schemeClr val="bg2"/>
                </a:solidFill>
                <a:latin typeface="微软雅黑" pitchFamily="34" charset="-122"/>
                <a:ea typeface="微软雅黑" pitchFamily="34" charset="-122"/>
              </a:rPr>
              <a:t>E-R</a:t>
            </a:r>
            <a:r>
              <a:rPr lang="zh-CN" altLang="en-US" sz="2600" b="1">
                <a:solidFill>
                  <a:schemeClr val="bg2"/>
                </a:solidFill>
                <a:latin typeface="微软雅黑" pitchFamily="34" charset="-122"/>
                <a:ea typeface="微软雅黑" pitchFamily="34" charset="-122"/>
              </a:rPr>
              <a:t>模型中，实体型就是这种抽象。  </a:t>
            </a:r>
          </a:p>
        </p:txBody>
      </p:sp>
      <p:grpSp>
        <p:nvGrpSpPr>
          <p:cNvPr id="36867" name="Group 14"/>
          <p:cNvGrpSpPr>
            <a:grpSpLocks/>
          </p:cNvGrpSpPr>
          <p:nvPr/>
        </p:nvGrpSpPr>
        <p:grpSpPr bwMode="auto">
          <a:xfrm>
            <a:off x="2051050" y="3500438"/>
            <a:ext cx="5854700" cy="2398712"/>
            <a:chOff x="1429" y="2792"/>
            <a:chExt cx="2807" cy="1222"/>
          </a:xfrm>
        </p:grpSpPr>
        <p:sp>
          <p:nvSpPr>
            <p:cNvPr id="249859" name="Text Box 3"/>
            <p:cNvSpPr txBox="1">
              <a:spLocks noChangeArrowheads="1"/>
            </p:cNvSpPr>
            <p:nvPr/>
          </p:nvSpPr>
          <p:spPr bwMode="auto">
            <a:xfrm>
              <a:off x="2113" y="2792"/>
              <a:ext cx="635" cy="300"/>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defRPr/>
              </a:pPr>
              <a:r>
                <a:rPr lang="zh-CN" altLang="en-US" sz="3200" b="1" dirty="0">
                  <a:solidFill>
                    <a:srgbClr val="9933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学生</a:t>
              </a:r>
            </a:p>
          </p:txBody>
        </p:sp>
        <p:sp>
          <p:nvSpPr>
            <p:cNvPr id="249860" name="Text Box 4"/>
            <p:cNvSpPr txBox="1">
              <a:spLocks noChangeArrowheads="1"/>
            </p:cNvSpPr>
            <p:nvPr/>
          </p:nvSpPr>
          <p:spPr bwMode="auto">
            <a:xfrm>
              <a:off x="1429" y="3749"/>
              <a:ext cx="431"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张英</a:t>
              </a:r>
            </a:p>
          </p:txBody>
        </p:sp>
        <p:sp>
          <p:nvSpPr>
            <p:cNvPr id="249861" name="Text Box 5"/>
            <p:cNvSpPr txBox="1">
              <a:spLocks noChangeArrowheads="1"/>
            </p:cNvSpPr>
            <p:nvPr/>
          </p:nvSpPr>
          <p:spPr bwMode="auto">
            <a:xfrm>
              <a:off x="1957" y="3749"/>
              <a:ext cx="431"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王平</a:t>
              </a:r>
            </a:p>
          </p:txBody>
        </p:sp>
        <p:sp>
          <p:nvSpPr>
            <p:cNvPr id="249862" name="Text Box 6"/>
            <p:cNvSpPr txBox="1">
              <a:spLocks noChangeArrowheads="1"/>
            </p:cNvSpPr>
            <p:nvPr/>
          </p:nvSpPr>
          <p:spPr bwMode="auto">
            <a:xfrm>
              <a:off x="2989" y="3749"/>
              <a:ext cx="46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defRPr/>
              </a:pPr>
              <a:r>
                <a:rPr lang="zh-CN" altLang="en-US"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赵斌</a:t>
              </a:r>
            </a:p>
          </p:txBody>
        </p:sp>
        <p:sp>
          <p:nvSpPr>
            <p:cNvPr id="249863" name="Text Box 7"/>
            <p:cNvSpPr txBox="1">
              <a:spLocks noChangeArrowheads="1"/>
            </p:cNvSpPr>
            <p:nvPr/>
          </p:nvSpPr>
          <p:spPr bwMode="auto">
            <a:xfrm>
              <a:off x="2569" y="3691"/>
              <a:ext cx="259"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en-US" altLang="zh-CN"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36874" name="Line 8"/>
            <p:cNvSpPr>
              <a:spLocks noChangeShapeType="1"/>
            </p:cNvSpPr>
            <p:nvPr/>
          </p:nvSpPr>
          <p:spPr bwMode="auto">
            <a:xfrm flipH="1">
              <a:off x="1727" y="3169"/>
              <a:ext cx="480" cy="62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9"/>
            <p:cNvSpPr>
              <a:spLocks noChangeShapeType="1"/>
            </p:cNvSpPr>
            <p:nvPr/>
          </p:nvSpPr>
          <p:spPr bwMode="auto">
            <a:xfrm flipH="1">
              <a:off x="2267" y="3169"/>
              <a:ext cx="96" cy="6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10"/>
            <p:cNvSpPr>
              <a:spLocks noChangeShapeType="1"/>
            </p:cNvSpPr>
            <p:nvPr/>
          </p:nvSpPr>
          <p:spPr bwMode="auto">
            <a:xfrm>
              <a:off x="2639" y="3169"/>
              <a:ext cx="624" cy="61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9867" name="Text Box 11"/>
            <p:cNvSpPr txBox="1">
              <a:spLocks noChangeArrowheads="1"/>
            </p:cNvSpPr>
            <p:nvPr/>
          </p:nvSpPr>
          <p:spPr bwMode="auto">
            <a:xfrm>
              <a:off x="3061" y="3053"/>
              <a:ext cx="1175"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en-US" altLang="zh-CN" sz="2800" b="1">
                  <a:solidFill>
                    <a:srgbClr val="FF33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is menber of</a:t>
              </a:r>
            </a:p>
          </p:txBody>
        </p:sp>
      </p:grpSp>
      <p:sp>
        <p:nvSpPr>
          <p:cNvPr id="36868" name="Rectangle 13"/>
          <p:cNvSpPr>
            <a:spLocks noChangeArrowheads="1"/>
          </p:cNvSpPr>
          <p:nvPr/>
        </p:nvSpPr>
        <p:spPr bwMode="auto">
          <a:xfrm>
            <a:off x="250825" y="476250"/>
            <a:ext cx="7793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b="1">
                <a:solidFill>
                  <a:srgbClr val="C00000"/>
                </a:solidFill>
                <a:latin typeface="微软雅黑" pitchFamily="34" charset="-122"/>
                <a:ea typeface="微软雅黑" pitchFamily="34" charset="-122"/>
              </a:rPr>
              <a:t>一、概念结构设计概述</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7950" y="484188"/>
            <a:ext cx="41052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50000"/>
              </a:lnSpc>
              <a:spcBef>
                <a:spcPct val="40000"/>
              </a:spcBef>
              <a:buClrTx/>
              <a:buSzTx/>
              <a:buFontTx/>
              <a:buNone/>
            </a:pPr>
            <a:r>
              <a:rPr lang="zh-CN" altLang="en-US" sz="2600" b="1">
                <a:solidFill>
                  <a:srgbClr val="FF0000"/>
                </a:solidFill>
                <a:latin typeface="微软雅黑" pitchFamily="34" charset="-122"/>
                <a:ea typeface="微软雅黑" pitchFamily="34" charset="-122"/>
              </a:rPr>
              <a:t>（</a:t>
            </a:r>
            <a:r>
              <a:rPr lang="en-US" altLang="zh-CN" sz="2600" b="1">
                <a:solidFill>
                  <a:srgbClr val="FF0000"/>
                </a:solidFill>
                <a:latin typeface="微软雅黑" pitchFamily="34" charset="-122"/>
                <a:ea typeface="微软雅黑" pitchFamily="34" charset="-122"/>
              </a:rPr>
              <a:t>2) </a:t>
            </a:r>
            <a:r>
              <a:rPr lang="zh-CN" altLang="en-US" sz="2600" b="1">
                <a:solidFill>
                  <a:srgbClr val="FF0000"/>
                </a:solidFill>
                <a:latin typeface="微软雅黑" pitchFamily="34" charset="-122"/>
                <a:ea typeface="微软雅黑" pitchFamily="34" charset="-122"/>
              </a:rPr>
              <a:t>聚集</a:t>
            </a:r>
            <a:r>
              <a:rPr lang="en-US" altLang="zh-CN" sz="2600" b="1">
                <a:solidFill>
                  <a:srgbClr val="FF0000"/>
                </a:solidFill>
                <a:latin typeface="微软雅黑" pitchFamily="34" charset="-122"/>
                <a:ea typeface="微软雅黑" pitchFamily="34" charset="-122"/>
              </a:rPr>
              <a:t>(aggregation) </a:t>
            </a:r>
          </a:p>
          <a:p>
            <a:pPr>
              <a:lnSpc>
                <a:spcPct val="150000"/>
              </a:lnSpc>
              <a:spcBef>
                <a:spcPct val="40000"/>
              </a:spcBef>
              <a:buClrTx/>
              <a:buSzTx/>
              <a:buFontTx/>
              <a:buNone/>
            </a:pPr>
            <a:r>
              <a:rPr lang="zh-CN" altLang="en-US" sz="2600" b="1">
                <a:solidFill>
                  <a:schemeClr val="bg2"/>
                </a:solidFill>
                <a:latin typeface="微软雅黑" pitchFamily="34" charset="-122"/>
                <a:ea typeface="微软雅黑" pitchFamily="34" charset="-122"/>
              </a:rPr>
              <a:t>  定义某一类型的</a:t>
            </a:r>
          </a:p>
          <a:p>
            <a:pPr>
              <a:lnSpc>
                <a:spcPct val="150000"/>
              </a:lnSpc>
              <a:spcBef>
                <a:spcPct val="40000"/>
              </a:spcBef>
              <a:buClrTx/>
              <a:buSzTx/>
              <a:buFontTx/>
              <a:buNone/>
            </a:pPr>
            <a:r>
              <a:rPr lang="zh-CN" altLang="en-US" sz="2600" b="1">
                <a:solidFill>
                  <a:schemeClr val="bg2"/>
                </a:solidFill>
                <a:latin typeface="微软雅黑" pitchFamily="34" charset="-122"/>
                <a:ea typeface="微软雅黑" pitchFamily="34" charset="-122"/>
              </a:rPr>
              <a:t>  组成成分。在</a:t>
            </a:r>
            <a:r>
              <a:rPr lang="en-US" altLang="zh-CN" sz="2600" b="1">
                <a:solidFill>
                  <a:schemeClr val="bg2"/>
                </a:solidFill>
                <a:latin typeface="微软雅黑" pitchFamily="34" charset="-122"/>
                <a:ea typeface="微软雅黑" pitchFamily="34" charset="-122"/>
              </a:rPr>
              <a:t>E-R</a:t>
            </a:r>
          </a:p>
          <a:p>
            <a:pPr>
              <a:lnSpc>
                <a:spcPct val="150000"/>
              </a:lnSpc>
              <a:spcBef>
                <a:spcPct val="40000"/>
              </a:spcBef>
              <a:buClrTx/>
              <a:buSzTx/>
              <a:buFontTx/>
              <a:buNone/>
            </a:pPr>
            <a:r>
              <a:rPr lang="zh-CN" altLang="en-US" sz="2600" b="1">
                <a:solidFill>
                  <a:schemeClr val="bg2"/>
                </a:solidFill>
                <a:latin typeface="微软雅黑" pitchFamily="34" charset="-122"/>
                <a:ea typeface="微软雅黑" pitchFamily="34" charset="-122"/>
              </a:rPr>
              <a:t>  模型中，若干属性</a:t>
            </a:r>
          </a:p>
          <a:p>
            <a:pPr>
              <a:lnSpc>
                <a:spcPct val="150000"/>
              </a:lnSpc>
              <a:spcBef>
                <a:spcPct val="40000"/>
              </a:spcBef>
              <a:buClrTx/>
              <a:buSzTx/>
              <a:buFontTx/>
              <a:buNone/>
            </a:pPr>
            <a:r>
              <a:rPr lang="zh-CN" altLang="en-US" sz="2600" b="1">
                <a:solidFill>
                  <a:schemeClr val="bg2"/>
                </a:solidFill>
                <a:latin typeface="微软雅黑" pitchFamily="34" charset="-122"/>
                <a:ea typeface="微软雅黑" pitchFamily="34" charset="-122"/>
              </a:rPr>
              <a:t>  的聚集组成实体型，</a:t>
            </a:r>
          </a:p>
          <a:p>
            <a:pPr>
              <a:lnSpc>
                <a:spcPct val="150000"/>
              </a:lnSpc>
              <a:spcBef>
                <a:spcPct val="40000"/>
              </a:spcBef>
              <a:buClrTx/>
              <a:buSzTx/>
              <a:buFontTx/>
              <a:buNone/>
            </a:pPr>
            <a:r>
              <a:rPr lang="zh-CN" altLang="en-US" sz="2600" b="1">
                <a:solidFill>
                  <a:schemeClr val="bg2"/>
                </a:solidFill>
                <a:latin typeface="微软雅黑" pitchFamily="34" charset="-122"/>
                <a:ea typeface="微软雅黑" pitchFamily="34" charset="-122"/>
              </a:rPr>
              <a:t>  属于聚集抽象</a:t>
            </a:r>
            <a:r>
              <a:rPr lang="en-US" altLang="zh-CN" sz="2600" b="1">
                <a:solidFill>
                  <a:schemeClr val="bg2"/>
                </a:solidFill>
                <a:latin typeface="微软雅黑" pitchFamily="34" charset="-122"/>
                <a:ea typeface="微软雅黑" pitchFamily="34" charset="-122"/>
              </a:rPr>
              <a:t>.</a:t>
            </a:r>
          </a:p>
        </p:txBody>
      </p:sp>
      <p:sp>
        <p:nvSpPr>
          <p:cNvPr id="37891" name="Oval 3"/>
          <p:cNvSpPr>
            <a:spLocks noChangeArrowheads="1"/>
          </p:cNvSpPr>
          <p:nvPr/>
        </p:nvSpPr>
        <p:spPr bwMode="auto">
          <a:xfrm>
            <a:off x="6654800" y="2438400"/>
            <a:ext cx="1230313" cy="514350"/>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7892" name="Oval 4"/>
          <p:cNvSpPr>
            <a:spLocks noChangeArrowheads="1"/>
          </p:cNvSpPr>
          <p:nvPr/>
        </p:nvSpPr>
        <p:spPr bwMode="auto">
          <a:xfrm>
            <a:off x="4445000" y="2438400"/>
            <a:ext cx="1230313" cy="514350"/>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37893" name="Oval 5"/>
          <p:cNvSpPr>
            <a:spLocks noChangeArrowheads="1"/>
          </p:cNvSpPr>
          <p:nvPr/>
        </p:nvSpPr>
        <p:spPr bwMode="auto">
          <a:xfrm>
            <a:off x="3327400" y="2438400"/>
            <a:ext cx="1230313" cy="514350"/>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50886" name="Text Box 6"/>
          <p:cNvSpPr txBox="1">
            <a:spLocks noChangeArrowheads="1"/>
          </p:cNvSpPr>
          <p:nvPr/>
        </p:nvSpPr>
        <p:spPr bwMode="auto">
          <a:xfrm>
            <a:off x="4924425" y="887413"/>
            <a:ext cx="1087438" cy="588962"/>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defRPr/>
            </a:pPr>
            <a:r>
              <a:rPr lang="zh-CN" altLang="en-US" sz="3200" b="1">
                <a:solidFill>
                  <a:srgbClr val="9933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学生</a:t>
            </a:r>
          </a:p>
        </p:txBody>
      </p:sp>
      <p:sp>
        <p:nvSpPr>
          <p:cNvPr id="250887" name="Text Box 7"/>
          <p:cNvSpPr txBox="1">
            <a:spLocks noChangeArrowheads="1"/>
          </p:cNvSpPr>
          <p:nvPr/>
        </p:nvSpPr>
        <p:spPr bwMode="auto">
          <a:xfrm>
            <a:off x="3368675" y="240665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学号</a:t>
            </a:r>
          </a:p>
        </p:txBody>
      </p:sp>
      <p:sp>
        <p:nvSpPr>
          <p:cNvPr id="250888" name="Text Box 8"/>
          <p:cNvSpPr txBox="1">
            <a:spLocks noChangeArrowheads="1"/>
          </p:cNvSpPr>
          <p:nvPr/>
        </p:nvSpPr>
        <p:spPr bwMode="auto">
          <a:xfrm>
            <a:off x="4505325" y="240665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姓名</a:t>
            </a:r>
          </a:p>
        </p:txBody>
      </p:sp>
      <p:sp>
        <p:nvSpPr>
          <p:cNvPr id="250889" name="Text Box 9"/>
          <p:cNvSpPr txBox="1">
            <a:spLocks noChangeArrowheads="1"/>
          </p:cNvSpPr>
          <p:nvPr/>
        </p:nvSpPr>
        <p:spPr bwMode="auto">
          <a:xfrm>
            <a:off x="6696075" y="24257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班级</a:t>
            </a:r>
          </a:p>
        </p:txBody>
      </p:sp>
      <p:sp>
        <p:nvSpPr>
          <p:cNvPr id="37898" name="Line 10"/>
          <p:cNvSpPr>
            <a:spLocks noChangeShapeType="1"/>
          </p:cNvSpPr>
          <p:nvPr/>
        </p:nvSpPr>
        <p:spPr bwMode="auto">
          <a:xfrm flipH="1">
            <a:off x="3987800" y="1485900"/>
            <a:ext cx="1085850" cy="9525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9" name="Line 11"/>
          <p:cNvSpPr>
            <a:spLocks noChangeShapeType="1"/>
          </p:cNvSpPr>
          <p:nvPr/>
        </p:nvSpPr>
        <p:spPr bwMode="auto">
          <a:xfrm flipH="1">
            <a:off x="4959350" y="1504950"/>
            <a:ext cx="361950" cy="93345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0" name="Line 12"/>
          <p:cNvSpPr>
            <a:spLocks noChangeShapeType="1"/>
          </p:cNvSpPr>
          <p:nvPr/>
        </p:nvSpPr>
        <p:spPr bwMode="auto">
          <a:xfrm>
            <a:off x="5759450" y="1485900"/>
            <a:ext cx="1409700" cy="9525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893" name="Text Box 13"/>
          <p:cNvSpPr txBox="1">
            <a:spLocks noChangeArrowheads="1"/>
          </p:cNvSpPr>
          <p:nvPr/>
        </p:nvSpPr>
        <p:spPr bwMode="auto">
          <a:xfrm>
            <a:off x="6429375" y="1301750"/>
            <a:ext cx="18129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en-US" altLang="zh-CN" sz="2800" b="1">
                <a:solidFill>
                  <a:srgbClr val="FF33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is part of</a:t>
            </a:r>
          </a:p>
        </p:txBody>
      </p:sp>
      <p:sp>
        <p:nvSpPr>
          <p:cNvPr id="37902" name="Oval 14"/>
          <p:cNvSpPr>
            <a:spLocks noChangeArrowheads="1"/>
          </p:cNvSpPr>
          <p:nvPr/>
        </p:nvSpPr>
        <p:spPr bwMode="auto">
          <a:xfrm>
            <a:off x="5549900" y="2419350"/>
            <a:ext cx="1230313" cy="514350"/>
          </a:xfrm>
          <a:prstGeom prst="ellipse">
            <a:avLst/>
          </a:prstGeom>
          <a:solidFill>
            <a:schemeClr val="accent1"/>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50895" name="Text Box 15"/>
          <p:cNvSpPr txBox="1">
            <a:spLocks noChangeArrowheads="1"/>
          </p:cNvSpPr>
          <p:nvPr/>
        </p:nvSpPr>
        <p:spPr bwMode="auto">
          <a:xfrm>
            <a:off x="5572125" y="23876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专业</a:t>
            </a:r>
          </a:p>
        </p:txBody>
      </p:sp>
      <p:sp>
        <p:nvSpPr>
          <p:cNvPr id="37904" name="Line 16"/>
          <p:cNvSpPr>
            <a:spLocks noChangeShapeType="1"/>
          </p:cNvSpPr>
          <p:nvPr/>
        </p:nvSpPr>
        <p:spPr bwMode="auto">
          <a:xfrm>
            <a:off x="5530850" y="1485900"/>
            <a:ext cx="514350" cy="93345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5" name="Rectangle 17"/>
          <p:cNvSpPr>
            <a:spLocks noChangeArrowheads="1"/>
          </p:cNvSpPr>
          <p:nvPr/>
        </p:nvSpPr>
        <p:spPr bwMode="auto">
          <a:xfrm>
            <a:off x="3949700" y="3733800"/>
            <a:ext cx="3067050" cy="571500"/>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50898" name="Text Box 18"/>
          <p:cNvSpPr txBox="1">
            <a:spLocks noChangeArrowheads="1"/>
          </p:cNvSpPr>
          <p:nvPr/>
        </p:nvSpPr>
        <p:spPr bwMode="auto">
          <a:xfrm>
            <a:off x="3933825" y="3740150"/>
            <a:ext cx="315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defRPr/>
            </a:pPr>
            <a:r>
              <a:rPr lang="zh-CN" altLang="en-US"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仓库号 面积 主任</a:t>
            </a:r>
          </a:p>
        </p:txBody>
      </p:sp>
      <p:sp>
        <p:nvSpPr>
          <p:cNvPr id="37907" name="Line 19"/>
          <p:cNvSpPr>
            <a:spLocks noChangeShapeType="1"/>
          </p:cNvSpPr>
          <p:nvPr/>
        </p:nvSpPr>
        <p:spPr bwMode="auto">
          <a:xfrm>
            <a:off x="5168900" y="3733800"/>
            <a:ext cx="0" cy="5715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Line 20"/>
          <p:cNvSpPr>
            <a:spLocks noChangeShapeType="1"/>
          </p:cNvSpPr>
          <p:nvPr/>
        </p:nvSpPr>
        <p:spPr bwMode="auto">
          <a:xfrm>
            <a:off x="6102350" y="3733800"/>
            <a:ext cx="0" cy="5715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Rectangle 21"/>
          <p:cNvSpPr>
            <a:spLocks noChangeArrowheads="1"/>
          </p:cNvSpPr>
          <p:nvPr/>
        </p:nvSpPr>
        <p:spPr bwMode="auto">
          <a:xfrm>
            <a:off x="5111750" y="5067300"/>
            <a:ext cx="3562350" cy="571500"/>
          </a:xfrm>
          <a:prstGeom prst="rect">
            <a:avLst/>
          </a:prstGeom>
          <a:solidFill>
            <a:schemeClr val="accent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250902" name="Text Box 22"/>
          <p:cNvSpPr txBox="1">
            <a:spLocks noChangeArrowheads="1"/>
          </p:cNvSpPr>
          <p:nvPr/>
        </p:nvSpPr>
        <p:spPr bwMode="auto">
          <a:xfrm>
            <a:off x="5095875" y="5073650"/>
            <a:ext cx="33797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rgbClr val="9933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姓名 年龄 性别 工资</a:t>
            </a:r>
          </a:p>
        </p:txBody>
      </p:sp>
      <p:sp>
        <p:nvSpPr>
          <p:cNvPr id="37911" name="Line 23"/>
          <p:cNvSpPr>
            <a:spLocks noChangeShapeType="1"/>
          </p:cNvSpPr>
          <p:nvPr/>
        </p:nvSpPr>
        <p:spPr bwMode="auto">
          <a:xfrm>
            <a:off x="5988050" y="5067300"/>
            <a:ext cx="0" cy="5715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2" name="Line 24"/>
          <p:cNvSpPr>
            <a:spLocks noChangeShapeType="1"/>
          </p:cNvSpPr>
          <p:nvPr/>
        </p:nvSpPr>
        <p:spPr bwMode="auto">
          <a:xfrm>
            <a:off x="7797800" y="5067300"/>
            <a:ext cx="0" cy="5715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3" name="Line 25"/>
          <p:cNvSpPr>
            <a:spLocks noChangeShapeType="1"/>
          </p:cNvSpPr>
          <p:nvPr/>
        </p:nvSpPr>
        <p:spPr bwMode="auto">
          <a:xfrm>
            <a:off x="6883400" y="5067300"/>
            <a:ext cx="0" cy="5715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4" name="Line 26"/>
          <p:cNvSpPr>
            <a:spLocks noChangeShapeType="1"/>
          </p:cNvSpPr>
          <p:nvPr/>
        </p:nvSpPr>
        <p:spPr bwMode="auto">
          <a:xfrm flipH="1">
            <a:off x="5111750" y="4305300"/>
            <a:ext cx="990600" cy="76200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5" name="Line 27"/>
          <p:cNvSpPr>
            <a:spLocks noChangeShapeType="1"/>
          </p:cNvSpPr>
          <p:nvPr/>
        </p:nvSpPr>
        <p:spPr bwMode="auto">
          <a:xfrm>
            <a:off x="7016750" y="4305300"/>
            <a:ext cx="1657350" cy="76200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6" name="Text Box 28"/>
          <p:cNvSpPr txBox="1">
            <a:spLocks noChangeArrowheads="1"/>
          </p:cNvSpPr>
          <p:nvPr/>
        </p:nvSpPr>
        <p:spPr bwMode="auto">
          <a:xfrm>
            <a:off x="5724525" y="589280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800" b="1">
                <a:solidFill>
                  <a:schemeClr val="bg2"/>
                </a:solidFill>
                <a:latin typeface="微软雅黑" pitchFamily="34" charset="-122"/>
                <a:ea typeface="微软雅黑" pitchFamily="34" charset="-122"/>
              </a:rPr>
              <a:t>更复杂的聚集</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95288" y="548680"/>
            <a:ext cx="8497887"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40000"/>
              </a:lnSpc>
              <a:spcBef>
                <a:spcPct val="40000"/>
              </a:spcBef>
              <a:buClrTx/>
              <a:buSzTx/>
              <a:buFontTx/>
              <a:buNone/>
            </a:pPr>
            <a:r>
              <a:rPr lang="en-US" altLang="zh-CN" sz="2600" b="1">
                <a:solidFill>
                  <a:srgbClr val="FF0000"/>
                </a:solidFill>
                <a:latin typeface="微软雅黑" pitchFamily="34" charset="-122"/>
                <a:ea typeface="微软雅黑" pitchFamily="34" charset="-122"/>
              </a:rPr>
              <a:t>(3) </a:t>
            </a:r>
            <a:r>
              <a:rPr lang="zh-CN" altLang="en-US" sz="2600" b="1">
                <a:solidFill>
                  <a:srgbClr val="FF0000"/>
                </a:solidFill>
                <a:latin typeface="微软雅黑" pitchFamily="34" charset="-122"/>
                <a:ea typeface="微软雅黑" pitchFamily="34" charset="-122"/>
              </a:rPr>
              <a:t>概括（</a:t>
            </a:r>
            <a:r>
              <a:rPr lang="en-US" altLang="zh-CN" sz="2600" b="1">
                <a:solidFill>
                  <a:srgbClr val="FF0000"/>
                </a:solidFill>
                <a:latin typeface="微软雅黑" pitchFamily="34" charset="-122"/>
                <a:ea typeface="微软雅黑" pitchFamily="34" charset="-122"/>
              </a:rPr>
              <a:t>generalization</a:t>
            </a:r>
            <a:r>
              <a:rPr lang="zh-CN" altLang="en-US" sz="2600" b="1">
                <a:solidFill>
                  <a:srgbClr val="FF0000"/>
                </a:solidFill>
                <a:latin typeface="微软雅黑" pitchFamily="34" charset="-122"/>
                <a:ea typeface="微软雅黑" pitchFamily="34" charset="-122"/>
              </a:rPr>
              <a:t>）：</a:t>
            </a:r>
            <a:r>
              <a:rPr lang="zh-CN" altLang="en-US" sz="2600" b="1">
                <a:solidFill>
                  <a:schemeClr val="bg2"/>
                </a:solidFill>
                <a:latin typeface="微软雅黑" pitchFamily="34" charset="-122"/>
                <a:ea typeface="微软雅黑" pitchFamily="34" charset="-122"/>
              </a:rPr>
              <a:t>定义类型之间的一种子集联系，即将一组具有某些共同特征的对象合并成更高一层意义上的对象。</a:t>
            </a:r>
          </a:p>
          <a:p>
            <a:pPr eaLnBrk="1" hangingPunct="1">
              <a:lnSpc>
                <a:spcPct val="140000"/>
              </a:lnSpc>
              <a:spcBef>
                <a:spcPct val="40000"/>
              </a:spcBef>
              <a:buClr>
                <a:srgbClr val="FF0000"/>
              </a:buClr>
              <a:buSzTx/>
              <a:buFont typeface="Wingdings" pitchFamily="2" charset="2"/>
              <a:buNone/>
            </a:pPr>
            <a:r>
              <a:rPr lang="zh-CN" altLang="en-US" sz="2600" b="1">
                <a:solidFill>
                  <a:schemeClr val="bg2"/>
                </a:solidFill>
                <a:latin typeface="微软雅黑" pitchFamily="34" charset="-122"/>
                <a:ea typeface="微软雅黑" pitchFamily="34" charset="-122"/>
              </a:rPr>
              <a:t>例：交通工具与火车、汽车、飞机、轮船等的关系。</a:t>
            </a:r>
          </a:p>
        </p:txBody>
      </p:sp>
      <p:sp>
        <p:nvSpPr>
          <p:cNvPr id="252931" name="Text Box 3"/>
          <p:cNvSpPr txBox="1">
            <a:spLocks noChangeArrowheads="1"/>
          </p:cNvSpPr>
          <p:nvPr/>
        </p:nvSpPr>
        <p:spPr bwMode="auto">
          <a:xfrm>
            <a:off x="3679825" y="3564930"/>
            <a:ext cx="1009650" cy="5889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32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学生</a:t>
            </a:r>
          </a:p>
        </p:txBody>
      </p:sp>
      <p:sp>
        <p:nvSpPr>
          <p:cNvPr id="38916" name="Line 4"/>
          <p:cNvSpPr>
            <a:spLocks noChangeShapeType="1"/>
          </p:cNvSpPr>
          <p:nvPr/>
        </p:nvSpPr>
        <p:spPr bwMode="auto">
          <a:xfrm flipH="1">
            <a:off x="3505200" y="4163418"/>
            <a:ext cx="590550" cy="89535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7" name="Line 5"/>
          <p:cNvSpPr>
            <a:spLocks noChangeShapeType="1"/>
          </p:cNvSpPr>
          <p:nvPr/>
        </p:nvSpPr>
        <p:spPr bwMode="auto">
          <a:xfrm>
            <a:off x="4514850" y="4163418"/>
            <a:ext cx="1041400" cy="89535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2934" name="Text Box 6"/>
          <p:cNvSpPr txBox="1">
            <a:spLocks noChangeArrowheads="1"/>
          </p:cNvSpPr>
          <p:nvPr/>
        </p:nvSpPr>
        <p:spPr bwMode="auto">
          <a:xfrm>
            <a:off x="5184775" y="3979268"/>
            <a:ext cx="22431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en-US" altLang="zh-CN"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is subset of</a:t>
            </a:r>
          </a:p>
        </p:txBody>
      </p:sp>
      <p:sp>
        <p:nvSpPr>
          <p:cNvPr id="252937" name="Text Box 9"/>
          <p:cNvSpPr txBox="1">
            <a:spLocks noChangeArrowheads="1"/>
          </p:cNvSpPr>
          <p:nvPr/>
        </p:nvSpPr>
        <p:spPr bwMode="auto">
          <a:xfrm>
            <a:off x="2917825" y="5065118"/>
            <a:ext cx="1265238" cy="52863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本科生</a:t>
            </a:r>
          </a:p>
        </p:txBody>
      </p:sp>
      <p:sp>
        <p:nvSpPr>
          <p:cNvPr id="252941" name="Text Box 13"/>
          <p:cNvSpPr txBox="1">
            <a:spLocks noChangeArrowheads="1"/>
          </p:cNvSpPr>
          <p:nvPr/>
        </p:nvSpPr>
        <p:spPr bwMode="auto">
          <a:xfrm>
            <a:off x="4632325" y="5065118"/>
            <a:ext cx="1265238" cy="528637"/>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研究生</a:t>
            </a:r>
          </a:p>
        </p:txBody>
      </p:sp>
      <p:sp>
        <p:nvSpPr>
          <p:cNvPr id="252944" name="Text Box 16"/>
          <p:cNvSpPr txBox="1">
            <a:spLocks noChangeArrowheads="1"/>
          </p:cNvSpPr>
          <p:nvPr/>
        </p:nvSpPr>
        <p:spPr bwMode="auto">
          <a:xfrm>
            <a:off x="1279525" y="352206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超类</a:t>
            </a:r>
          </a:p>
        </p:txBody>
      </p:sp>
      <p:sp>
        <p:nvSpPr>
          <p:cNvPr id="252945" name="Text Box 17"/>
          <p:cNvSpPr txBox="1">
            <a:spLocks noChangeArrowheads="1"/>
          </p:cNvSpPr>
          <p:nvPr/>
        </p:nvSpPr>
        <p:spPr bwMode="auto">
          <a:xfrm>
            <a:off x="1279525" y="504606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defRPr/>
            </a:pPr>
            <a:r>
              <a:rPr lang="zh-CN" altLang="en-US" sz="2800" b="1">
                <a:solidFill>
                  <a:schemeClr val="bg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子类</a:t>
            </a:r>
          </a:p>
        </p:txBody>
      </p:sp>
      <p:sp>
        <p:nvSpPr>
          <p:cNvPr id="38923" name="Line 18"/>
          <p:cNvSpPr>
            <a:spLocks noChangeShapeType="1"/>
          </p:cNvSpPr>
          <p:nvPr/>
        </p:nvSpPr>
        <p:spPr bwMode="auto">
          <a:xfrm>
            <a:off x="2247900" y="5344518"/>
            <a:ext cx="674688" cy="1587"/>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Line 19"/>
          <p:cNvSpPr>
            <a:spLocks noChangeShapeType="1"/>
          </p:cNvSpPr>
          <p:nvPr/>
        </p:nvSpPr>
        <p:spPr bwMode="auto">
          <a:xfrm>
            <a:off x="1908175" y="3810993"/>
            <a:ext cx="172720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23850" y="269875"/>
            <a:ext cx="8569325" cy="1143000"/>
          </a:xfrm>
        </p:spPr>
        <p:txBody>
          <a:bodyPr/>
          <a:lstStyle/>
          <a:p>
            <a:pPr eaLnBrk="1" hangingPunct="1"/>
            <a:r>
              <a:rPr lang="zh-CN" altLang="en-US" sz="2800" b="1">
                <a:solidFill>
                  <a:srgbClr val="C00000"/>
                </a:solidFill>
                <a:latin typeface="微软雅黑" pitchFamily="34" charset="-122"/>
                <a:ea typeface="微软雅黑" pitchFamily="34" charset="-122"/>
              </a:rPr>
              <a:t>二、局部</a:t>
            </a:r>
            <a:r>
              <a:rPr lang="en-US" altLang="zh-CN" sz="2800" b="1">
                <a:solidFill>
                  <a:srgbClr val="C00000"/>
                </a:solidFill>
                <a:latin typeface="微软雅黑" pitchFamily="34" charset="-122"/>
                <a:ea typeface="微软雅黑" pitchFamily="34" charset="-122"/>
              </a:rPr>
              <a:t>ERD</a:t>
            </a:r>
            <a:r>
              <a:rPr lang="zh-CN" altLang="en-US" sz="2800" b="1">
                <a:solidFill>
                  <a:srgbClr val="C00000"/>
                </a:solidFill>
                <a:latin typeface="微软雅黑" pitchFamily="34" charset="-122"/>
                <a:ea typeface="微软雅黑" pitchFamily="34" charset="-122"/>
              </a:rPr>
              <a:t>设计：选择复杂度适中的中间层开始分</a:t>
            </a:r>
            <a:r>
              <a:rPr lang="en-US" altLang="zh-CN" sz="2800" b="1">
                <a:solidFill>
                  <a:srgbClr val="C00000"/>
                </a:solidFill>
                <a:latin typeface="微软雅黑" pitchFamily="34" charset="-122"/>
                <a:ea typeface="微软雅黑" pitchFamily="34" charset="-122"/>
              </a:rPr>
              <a:t>ERD</a:t>
            </a:r>
            <a:r>
              <a:rPr lang="zh-CN" altLang="en-US" sz="2800" b="1">
                <a:solidFill>
                  <a:srgbClr val="C00000"/>
                </a:solidFill>
                <a:latin typeface="微软雅黑" pitchFamily="34" charset="-122"/>
                <a:ea typeface="微软雅黑" pitchFamily="34" charset="-122"/>
              </a:rPr>
              <a:t>的设计</a:t>
            </a:r>
          </a:p>
        </p:txBody>
      </p:sp>
      <p:sp>
        <p:nvSpPr>
          <p:cNvPr id="39939" name="Rectangle 3"/>
          <p:cNvSpPr>
            <a:spLocks noGrp="1" noChangeArrowheads="1"/>
          </p:cNvSpPr>
          <p:nvPr>
            <p:ph type="body" idx="1"/>
          </p:nvPr>
        </p:nvSpPr>
        <p:spPr>
          <a:xfrm>
            <a:off x="250825" y="1628775"/>
            <a:ext cx="8424863" cy="4908550"/>
          </a:xfrm>
        </p:spPr>
        <p:txBody>
          <a:bodyPr/>
          <a:lstStyle/>
          <a:p>
            <a:pPr eaLnBrk="1" hangingPunct="1">
              <a:lnSpc>
                <a:spcPct val="130000"/>
              </a:lnSpc>
              <a:buFont typeface="Wingdings" pitchFamily="2" charset="2"/>
              <a:buNone/>
            </a:pPr>
            <a:r>
              <a:rPr lang="zh-CN" altLang="en-US" sz="2400" b="1">
                <a:solidFill>
                  <a:schemeClr val="bg2"/>
                </a:solidFill>
                <a:latin typeface="微软雅黑" pitchFamily="34" charset="-122"/>
                <a:ea typeface="微软雅黑" pitchFamily="34" charset="-122"/>
              </a:rPr>
              <a:t>     分层</a:t>
            </a:r>
            <a:r>
              <a:rPr lang="en-US" altLang="zh-CN" sz="2400" b="1">
                <a:solidFill>
                  <a:schemeClr val="bg2"/>
                </a:solidFill>
                <a:latin typeface="微软雅黑" pitchFamily="34" charset="-122"/>
                <a:ea typeface="微软雅黑" pitchFamily="34" charset="-122"/>
              </a:rPr>
              <a:t>DFD：   </a:t>
            </a:r>
            <a:r>
              <a:rPr lang="zh-CN" altLang="en-US" sz="2400" b="1">
                <a:solidFill>
                  <a:schemeClr val="bg2"/>
                </a:solidFill>
                <a:latin typeface="微软雅黑" pitchFamily="34" charset="-122"/>
                <a:ea typeface="微软雅黑" pitchFamily="34" charset="-122"/>
              </a:rPr>
              <a:t>顶层图，中间层，底层图。</a:t>
            </a:r>
          </a:p>
          <a:p>
            <a:pPr eaLnBrk="1" hangingPunct="1">
              <a:lnSpc>
                <a:spcPct val="130000"/>
              </a:lnSpc>
            </a:pPr>
            <a:endParaRPr lang="en-US" altLang="zh-CN" sz="2400" b="1">
              <a:solidFill>
                <a:schemeClr val="bg2"/>
              </a:solidFill>
              <a:latin typeface="微软雅黑" pitchFamily="34" charset="-122"/>
              <a:ea typeface="微软雅黑" pitchFamily="34" charset="-122"/>
            </a:endParaRPr>
          </a:p>
          <a:p>
            <a:pPr eaLnBrk="1" hangingPunct="1">
              <a:lnSpc>
                <a:spcPct val="130000"/>
              </a:lnSpc>
              <a:buFont typeface="Wingdings" pitchFamily="2" charset="2"/>
              <a:buNone/>
            </a:pPr>
            <a:r>
              <a:rPr lang="zh-CN" altLang="en-US" sz="2400" b="1">
                <a:solidFill>
                  <a:schemeClr val="bg2"/>
                </a:solidFill>
                <a:latin typeface="微软雅黑" pitchFamily="34" charset="-122"/>
                <a:ea typeface="微软雅黑" pitchFamily="34" charset="-122"/>
              </a:rPr>
              <a:t>		一级细化图，二级细化图，三级细化图</a:t>
            </a:r>
          </a:p>
          <a:p>
            <a:pPr eaLnBrk="1" hangingPunct="1">
              <a:lnSpc>
                <a:spcPct val="130000"/>
              </a:lnSpc>
              <a:buFont typeface="Wingdings" pitchFamily="2" charset="2"/>
              <a:buNone/>
            </a:pPr>
            <a:r>
              <a:rPr lang="zh-CN" altLang="en-US" sz="2400" b="1">
                <a:solidFill>
                  <a:schemeClr val="bg2"/>
                </a:solidFill>
                <a:latin typeface="微软雅黑" pitchFamily="34" charset="-122"/>
                <a:ea typeface="微软雅黑" pitchFamily="34" charset="-122"/>
              </a:rPr>
              <a:t>步骤：</a:t>
            </a:r>
            <a:endParaRPr lang="en-US" altLang="zh-CN" sz="2400" b="1">
              <a:solidFill>
                <a:schemeClr val="bg2"/>
              </a:solidFill>
              <a:latin typeface="微软雅黑" pitchFamily="34" charset="-122"/>
              <a:ea typeface="微软雅黑" pitchFamily="34" charset="-122"/>
            </a:endParaRPr>
          </a:p>
          <a:p>
            <a:pPr lvl="1" eaLnBrk="1" hangingPunct="1">
              <a:lnSpc>
                <a:spcPct val="130000"/>
              </a:lnSpc>
            </a:pPr>
            <a:r>
              <a:rPr lang="zh-CN" altLang="en-US" sz="2400" b="1">
                <a:solidFill>
                  <a:srgbClr val="0070C0"/>
                </a:solidFill>
                <a:latin typeface="微软雅黑" pitchFamily="34" charset="-122"/>
                <a:ea typeface="微软雅黑" pitchFamily="34" charset="-122"/>
              </a:rPr>
              <a:t>确定实体和实体的属性</a:t>
            </a:r>
            <a:r>
              <a:rPr lang="en-US" altLang="zh-CN" sz="2400" b="1">
                <a:solidFill>
                  <a:srgbClr val="0070C0"/>
                </a:solidFill>
                <a:latin typeface="微软雅黑" pitchFamily="34" charset="-122"/>
                <a:ea typeface="微软雅黑" pitchFamily="34" charset="-122"/>
              </a:rPr>
              <a:t>【</a:t>
            </a:r>
            <a:r>
              <a:rPr lang="zh-CN" altLang="en-US" sz="2400" b="1">
                <a:solidFill>
                  <a:srgbClr val="0070C0"/>
                </a:solidFill>
                <a:latin typeface="微软雅黑" pitchFamily="34" charset="-122"/>
                <a:ea typeface="微软雅黑" pitchFamily="34" charset="-122"/>
              </a:rPr>
              <a:t>分类和聚集抽象</a:t>
            </a:r>
            <a:r>
              <a:rPr lang="en-US" altLang="zh-CN" sz="2400" b="1">
                <a:solidFill>
                  <a:srgbClr val="0070C0"/>
                </a:solidFill>
                <a:latin typeface="微软雅黑" pitchFamily="34" charset="-122"/>
                <a:ea typeface="微软雅黑" pitchFamily="34" charset="-122"/>
              </a:rPr>
              <a:t>】</a:t>
            </a:r>
          </a:p>
          <a:p>
            <a:pPr lvl="1" eaLnBrk="1" hangingPunct="1">
              <a:lnSpc>
                <a:spcPct val="130000"/>
              </a:lnSpc>
            </a:pPr>
            <a:r>
              <a:rPr lang="zh-CN" altLang="en-US" sz="2400" b="1">
                <a:solidFill>
                  <a:srgbClr val="0070C0"/>
                </a:solidFill>
                <a:latin typeface="微软雅黑" pitchFamily="34" charset="-122"/>
                <a:ea typeface="微软雅黑" pitchFamily="34" charset="-122"/>
              </a:rPr>
              <a:t>确定实体的候选码和主码</a:t>
            </a:r>
          </a:p>
          <a:p>
            <a:pPr lvl="1" eaLnBrk="1" hangingPunct="1">
              <a:lnSpc>
                <a:spcPct val="130000"/>
              </a:lnSpc>
            </a:pPr>
            <a:r>
              <a:rPr lang="zh-CN" altLang="en-US" sz="2400" b="1">
                <a:solidFill>
                  <a:srgbClr val="0070C0"/>
                </a:solidFill>
                <a:latin typeface="微软雅黑" pitchFamily="34" charset="-122"/>
                <a:ea typeface="微软雅黑" pitchFamily="34" charset="-122"/>
              </a:rPr>
              <a:t>确定实体间的联系，识别联系的属性和联系的约束</a:t>
            </a:r>
          </a:p>
          <a:p>
            <a:pPr lvl="1" eaLnBrk="1" hangingPunct="1">
              <a:lnSpc>
                <a:spcPct val="130000"/>
              </a:lnSpc>
            </a:pPr>
            <a:r>
              <a:rPr lang="zh-CN" altLang="en-US" sz="2400" b="1">
                <a:solidFill>
                  <a:srgbClr val="0070C0"/>
                </a:solidFill>
                <a:latin typeface="微软雅黑" pitchFamily="34" charset="-122"/>
                <a:ea typeface="微软雅黑" pitchFamily="34" charset="-122"/>
              </a:rPr>
              <a:t>考虑是否应用概化、特化和聚集等技术</a:t>
            </a:r>
            <a:r>
              <a:rPr lang="en-US" altLang="zh-CN" sz="2400" b="1">
                <a:solidFill>
                  <a:srgbClr val="0070C0"/>
                </a:solidFill>
                <a:latin typeface="微软雅黑" pitchFamily="34" charset="-122"/>
                <a:ea typeface="微软雅黑" pitchFamily="34" charset="-122"/>
              </a:rPr>
              <a:t>【</a:t>
            </a:r>
            <a:r>
              <a:rPr lang="zh-CN" altLang="en-US" sz="2400" b="1">
                <a:solidFill>
                  <a:srgbClr val="0070C0"/>
                </a:solidFill>
                <a:latin typeface="微软雅黑" pitchFamily="34" charset="-122"/>
                <a:ea typeface="微软雅黑" pitchFamily="34" charset="-122"/>
              </a:rPr>
              <a:t>概括抽象</a:t>
            </a:r>
            <a:r>
              <a:rPr lang="en-US" altLang="zh-CN" sz="2400" b="1">
                <a:solidFill>
                  <a:srgbClr val="0070C0"/>
                </a:solidFill>
                <a:latin typeface="微软雅黑" pitchFamily="34" charset="-122"/>
                <a:ea typeface="微软雅黑" pitchFamily="34" charset="-122"/>
              </a:rPr>
              <a:t>】</a:t>
            </a:r>
          </a:p>
        </p:txBody>
      </p:sp>
      <p:sp>
        <p:nvSpPr>
          <p:cNvPr id="39940" name="Line 4"/>
          <p:cNvSpPr>
            <a:spLocks noChangeShapeType="1"/>
          </p:cNvSpPr>
          <p:nvPr/>
        </p:nvSpPr>
        <p:spPr bwMode="auto">
          <a:xfrm>
            <a:off x="4114800" y="22479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41" name="Line 5"/>
          <p:cNvSpPr>
            <a:spLocks noChangeShapeType="1"/>
          </p:cNvSpPr>
          <p:nvPr/>
        </p:nvSpPr>
        <p:spPr bwMode="auto">
          <a:xfrm flipH="1">
            <a:off x="2603500" y="2247900"/>
            <a:ext cx="1447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42" name="Line 6"/>
          <p:cNvSpPr>
            <a:spLocks noChangeShapeType="1"/>
          </p:cNvSpPr>
          <p:nvPr/>
        </p:nvSpPr>
        <p:spPr bwMode="auto">
          <a:xfrm>
            <a:off x="4187825" y="2247900"/>
            <a:ext cx="1752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3850" y="332458"/>
            <a:ext cx="8569325" cy="576262"/>
          </a:xfrm>
        </p:spPr>
        <p:txBody>
          <a:bodyPr/>
          <a:lstStyle/>
          <a:p>
            <a:pPr eaLnBrk="1" hangingPunct="1"/>
            <a:r>
              <a:rPr lang="en-US" altLang="zh-CN" sz="3200" b="1" dirty="0">
                <a:solidFill>
                  <a:srgbClr val="000099"/>
                </a:solidFill>
                <a:latin typeface="微软雅黑" pitchFamily="34" charset="-122"/>
                <a:ea typeface="微软雅黑" pitchFamily="34" charset="-122"/>
              </a:rPr>
              <a:t>1. </a:t>
            </a:r>
            <a:r>
              <a:rPr lang="zh-CN" altLang="en-US" sz="3200" b="1" dirty="0">
                <a:solidFill>
                  <a:srgbClr val="000099"/>
                </a:solidFill>
                <a:latin typeface="微软雅黑" pitchFamily="34" charset="-122"/>
                <a:ea typeface="微软雅黑" pitchFamily="34" charset="-122"/>
              </a:rPr>
              <a:t>确定实体、实体的属性和实体的码</a:t>
            </a:r>
          </a:p>
        </p:txBody>
      </p:sp>
      <p:sp>
        <p:nvSpPr>
          <p:cNvPr id="40963" name="Rectangle 3"/>
          <p:cNvSpPr>
            <a:spLocks noGrp="1" noChangeArrowheads="1"/>
          </p:cNvSpPr>
          <p:nvPr>
            <p:ph type="body" idx="1"/>
          </p:nvPr>
        </p:nvSpPr>
        <p:spPr>
          <a:xfrm>
            <a:off x="179513" y="1052289"/>
            <a:ext cx="8856984" cy="4032895"/>
          </a:xfrm>
        </p:spPr>
        <p:txBody>
          <a:bodyPr/>
          <a:lstStyle/>
          <a:p>
            <a:pPr eaLnBrk="1" hangingPunct="1">
              <a:lnSpc>
                <a:spcPct val="120000"/>
              </a:lnSpc>
              <a:buFont typeface="Wingdings" pitchFamily="2" charset="2"/>
              <a:buNone/>
            </a:pPr>
            <a:r>
              <a:rPr lang="zh-CN" altLang="en-US" sz="2800" b="1" dirty="0">
                <a:solidFill>
                  <a:srgbClr val="FF0000"/>
                </a:solidFill>
                <a:latin typeface="微软雅黑" pitchFamily="34" charset="-122"/>
                <a:ea typeface="微软雅黑" pitchFamily="34" charset="-122"/>
              </a:rPr>
              <a:t>（</a:t>
            </a:r>
            <a:r>
              <a:rPr lang="en-US" altLang="zh-CN" sz="2800" b="1" dirty="0">
                <a:solidFill>
                  <a:srgbClr val="FF0000"/>
                </a:solidFill>
                <a:latin typeface="微软雅黑" pitchFamily="34" charset="-122"/>
                <a:ea typeface="微软雅黑" pitchFamily="34" charset="-122"/>
              </a:rPr>
              <a:t>1</a:t>
            </a:r>
            <a:r>
              <a:rPr lang="zh-CN" altLang="en-US" sz="2800" b="1" dirty="0">
                <a:solidFill>
                  <a:srgbClr val="FF0000"/>
                </a:solidFill>
                <a:latin typeface="微软雅黑" pitchFamily="34" charset="-122"/>
                <a:ea typeface="微软雅黑" pitchFamily="34" charset="-122"/>
              </a:rPr>
              <a:t>）强实体和弱实体：</a:t>
            </a:r>
          </a:p>
          <a:p>
            <a:pPr eaLnBrk="1" hangingPunct="1">
              <a:lnSpc>
                <a:spcPct val="120000"/>
              </a:lnSpc>
            </a:pPr>
            <a:r>
              <a:rPr lang="zh-CN" altLang="en-US" sz="2400" b="1" dirty="0">
                <a:solidFill>
                  <a:schemeClr val="bg2"/>
                </a:solidFill>
                <a:latin typeface="微软雅黑" pitchFamily="34" charset="-122"/>
                <a:ea typeface="微软雅黑" pitchFamily="34" charset="-122"/>
              </a:rPr>
              <a:t>强实体：指不依赖于其它实体而独立存在的实体型。</a:t>
            </a:r>
          </a:p>
          <a:p>
            <a:pPr eaLnBrk="1" hangingPunct="1">
              <a:lnSpc>
                <a:spcPct val="120000"/>
              </a:lnSpc>
            </a:pPr>
            <a:r>
              <a:rPr lang="zh-CN" altLang="en-US" sz="2400" b="1" dirty="0">
                <a:solidFill>
                  <a:schemeClr val="bg2"/>
                </a:solidFill>
                <a:latin typeface="微软雅黑" pitchFamily="34" charset="-122"/>
                <a:ea typeface="微软雅黑" pitchFamily="34" charset="-122"/>
              </a:rPr>
              <a:t>弱实体：指必须依赖于其它实体才能存在的实体型。</a:t>
            </a:r>
          </a:p>
          <a:p>
            <a:pPr eaLnBrk="1" hangingPunct="1">
              <a:lnSpc>
                <a:spcPct val="120000"/>
              </a:lnSpc>
            </a:pPr>
            <a:r>
              <a:rPr lang="zh-CN" altLang="en-US" sz="2400" b="1" dirty="0">
                <a:solidFill>
                  <a:schemeClr val="bg2"/>
                </a:solidFill>
                <a:latin typeface="微软雅黑" pitchFamily="34" charset="-122"/>
                <a:ea typeface="微软雅黑" pitchFamily="34" charset="-122"/>
              </a:rPr>
              <a:t>属主：被弱实体型所依赖的实体型称为标识属主，简称为属主。 </a:t>
            </a:r>
          </a:p>
          <a:p>
            <a:pPr eaLnBrk="1" hangingPunct="1">
              <a:lnSpc>
                <a:spcPct val="120000"/>
              </a:lnSpc>
            </a:pPr>
            <a:r>
              <a:rPr lang="zh-CN" altLang="en-US" sz="2400" b="1" dirty="0">
                <a:solidFill>
                  <a:schemeClr val="bg2"/>
                </a:solidFill>
                <a:latin typeface="微软雅黑" pitchFamily="34" charset="-122"/>
                <a:ea typeface="微软雅黑" pitchFamily="34" charset="-122"/>
              </a:rPr>
              <a:t>弱实体型只有部分标识码，其属主的标识码与部分标识码绑在一起才能构成弱实体型的完整标识码。</a:t>
            </a:r>
          </a:p>
          <a:p>
            <a:pPr eaLnBrk="1" hangingPunct="1">
              <a:lnSpc>
                <a:spcPct val="120000"/>
              </a:lnSpc>
            </a:pPr>
            <a:r>
              <a:rPr lang="zh-CN" altLang="en-US" sz="2400" b="1" dirty="0">
                <a:solidFill>
                  <a:schemeClr val="bg2"/>
                </a:solidFill>
                <a:latin typeface="微软雅黑" pitchFamily="34" charset="-122"/>
                <a:ea typeface="微软雅黑" pitchFamily="34" charset="-122"/>
              </a:rPr>
              <a:t>在</a:t>
            </a:r>
            <a:r>
              <a:rPr lang="en-US" altLang="zh-CN" sz="2400" b="1" dirty="0">
                <a:solidFill>
                  <a:schemeClr val="bg2"/>
                </a:solidFill>
                <a:latin typeface="微软雅黑" pitchFamily="34" charset="-122"/>
                <a:ea typeface="微软雅黑" pitchFamily="34" charset="-122"/>
              </a:rPr>
              <a:t>E-R</a:t>
            </a:r>
            <a:r>
              <a:rPr lang="zh-CN" altLang="en-US" sz="2400" b="1" dirty="0">
                <a:solidFill>
                  <a:schemeClr val="bg2"/>
                </a:solidFill>
                <a:latin typeface="微软雅黑" pitchFamily="34" charset="-122"/>
                <a:ea typeface="微软雅黑" pitchFamily="34" charset="-122"/>
              </a:rPr>
              <a:t>图中，单边矩形框表示普通的强实体，双边矩形框表示弱实体。</a:t>
            </a:r>
          </a:p>
        </p:txBody>
      </p:sp>
      <p:sp>
        <p:nvSpPr>
          <p:cNvPr id="40964" name="Rectangle 15"/>
          <p:cNvSpPr>
            <a:spLocks noChangeArrowheads="1"/>
          </p:cNvSpPr>
          <p:nvPr/>
        </p:nvSpPr>
        <p:spPr bwMode="auto">
          <a:xfrm>
            <a:off x="4481513" y="268059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grpSp>
        <p:nvGrpSpPr>
          <p:cNvPr id="40965" name="Group 23"/>
          <p:cNvGrpSpPr>
            <a:grpSpLocks/>
          </p:cNvGrpSpPr>
          <p:nvPr/>
        </p:nvGrpSpPr>
        <p:grpSpPr bwMode="auto">
          <a:xfrm>
            <a:off x="1208088" y="5445125"/>
            <a:ext cx="6819900" cy="719138"/>
            <a:chOff x="761" y="3430"/>
            <a:chExt cx="4296" cy="453"/>
          </a:xfrm>
        </p:grpSpPr>
        <p:sp>
          <p:nvSpPr>
            <p:cNvPr id="40966" name="Text Box 14"/>
            <p:cNvSpPr txBox="1">
              <a:spLocks noChangeArrowheads="1"/>
            </p:cNvSpPr>
            <p:nvPr/>
          </p:nvSpPr>
          <p:spPr bwMode="auto">
            <a:xfrm>
              <a:off x="761" y="3449"/>
              <a:ext cx="895" cy="409"/>
            </a:xfrm>
            <a:prstGeom prst="rect">
              <a:avLst/>
            </a:prstGeom>
            <a:solidFill>
              <a:srgbClr val="FFFFFF"/>
            </a:solidFill>
            <a:ln w="3175">
              <a:solidFill>
                <a:srgbClr val="000000"/>
              </a:solidFill>
              <a:miter lim="800000"/>
              <a:headEnd/>
              <a:tailEnd/>
            </a:ln>
          </p:spPr>
          <p:txBody>
            <a:bodyPr lIns="0" tIns="54000" rIns="0" bIns="54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一卡通帐户</a:t>
              </a:r>
            </a:p>
          </p:txBody>
        </p:sp>
        <p:sp>
          <p:nvSpPr>
            <p:cNvPr id="40967" name="Text Box 13"/>
            <p:cNvSpPr txBox="1">
              <a:spLocks noChangeArrowheads="1"/>
            </p:cNvSpPr>
            <p:nvPr/>
          </p:nvSpPr>
          <p:spPr bwMode="auto">
            <a:xfrm>
              <a:off x="4198" y="3449"/>
              <a:ext cx="859" cy="434"/>
            </a:xfrm>
            <a:prstGeom prst="rect">
              <a:avLst/>
            </a:prstGeom>
            <a:solidFill>
              <a:srgbClr val="FFFFFF"/>
            </a:solidFill>
            <a:ln w="38100" cmpd="dbl">
              <a:solidFill>
                <a:srgbClr val="000000"/>
              </a:solidFill>
              <a:miter lim="800000"/>
              <a:headEnd/>
              <a:tailEnd/>
            </a:ln>
          </p:spPr>
          <p:txBody>
            <a:bodyPr lIns="0" tIns="54000" rIns="0" bIns="54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dirty="0">
                  <a:solidFill>
                    <a:srgbClr val="FF0000"/>
                  </a:solidFill>
                  <a:latin typeface="微软雅黑" pitchFamily="34" charset="-122"/>
                  <a:ea typeface="微软雅黑" pitchFamily="34" charset="-122"/>
                </a:rPr>
                <a:t>交易记录</a:t>
              </a:r>
            </a:p>
          </p:txBody>
        </p:sp>
        <p:sp>
          <p:nvSpPr>
            <p:cNvPr id="40968" name="AutoShape 12"/>
            <p:cNvSpPr>
              <a:spLocks noChangeArrowheads="1"/>
            </p:cNvSpPr>
            <p:nvPr/>
          </p:nvSpPr>
          <p:spPr bwMode="auto">
            <a:xfrm>
              <a:off x="2424" y="3430"/>
              <a:ext cx="959" cy="431"/>
            </a:xfrm>
            <a:prstGeom prst="diamond">
              <a:avLst/>
            </a:prstGeom>
            <a:solidFill>
              <a:srgbClr val="FFFFFF"/>
            </a:solidFill>
            <a:ln w="31750" cmpd="dbl">
              <a:solidFill>
                <a:srgbClr val="000000"/>
              </a:solidFill>
              <a:miter lim="800000"/>
              <a:headEnd/>
              <a:tailEnd/>
            </a:ln>
          </p:spPr>
          <p:txBody>
            <a:bodyPr lIns="0" tIns="0" rIns="0" bIns="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包含</a:t>
              </a:r>
            </a:p>
          </p:txBody>
        </p:sp>
        <p:sp>
          <p:nvSpPr>
            <p:cNvPr id="40969" name="Line 11"/>
            <p:cNvSpPr>
              <a:spLocks noChangeShapeType="1"/>
            </p:cNvSpPr>
            <p:nvPr/>
          </p:nvSpPr>
          <p:spPr bwMode="auto">
            <a:xfrm flipH="1">
              <a:off x="1656" y="3643"/>
              <a:ext cx="80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10"/>
            <p:cNvSpPr>
              <a:spLocks noChangeShapeType="1"/>
            </p:cNvSpPr>
            <p:nvPr/>
          </p:nvSpPr>
          <p:spPr bwMode="auto">
            <a:xfrm>
              <a:off x="3372" y="3643"/>
              <a:ext cx="80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Line 8"/>
            <p:cNvSpPr>
              <a:spLocks noChangeShapeType="1"/>
            </p:cNvSpPr>
            <p:nvPr/>
          </p:nvSpPr>
          <p:spPr bwMode="auto">
            <a:xfrm flipV="1">
              <a:off x="4059" y="3535"/>
              <a:ext cx="113"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Line 7"/>
            <p:cNvSpPr>
              <a:spLocks noChangeShapeType="1"/>
            </p:cNvSpPr>
            <p:nvPr/>
          </p:nvSpPr>
          <p:spPr bwMode="auto">
            <a:xfrm>
              <a:off x="4059" y="3643"/>
              <a:ext cx="113"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Line 6"/>
            <p:cNvSpPr>
              <a:spLocks noChangeShapeType="1"/>
            </p:cNvSpPr>
            <p:nvPr/>
          </p:nvSpPr>
          <p:spPr bwMode="auto">
            <a:xfrm>
              <a:off x="1770" y="3535"/>
              <a:ext cx="0" cy="2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Line 5"/>
            <p:cNvSpPr>
              <a:spLocks noChangeShapeType="1"/>
            </p:cNvSpPr>
            <p:nvPr/>
          </p:nvSpPr>
          <p:spPr bwMode="auto">
            <a:xfrm>
              <a:off x="1886" y="3535"/>
              <a:ext cx="0" cy="2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Oval 21"/>
            <p:cNvSpPr>
              <a:spLocks noChangeArrowheads="1"/>
            </p:cNvSpPr>
            <p:nvPr/>
          </p:nvSpPr>
          <p:spPr bwMode="auto">
            <a:xfrm>
              <a:off x="3966" y="3566"/>
              <a:ext cx="48" cy="16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40"/>
          <p:cNvSpPr>
            <a:spLocks noGrp="1" noChangeArrowheads="1"/>
          </p:cNvSpPr>
          <p:nvPr>
            <p:ph type="ctrTitle"/>
          </p:nvPr>
        </p:nvSpPr>
        <p:spPr>
          <a:xfrm>
            <a:off x="2447925" y="630238"/>
            <a:ext cx="6372225" cy="927100"/>
          </a:xfrm>
        </p:spPr>
        <p:txBody>
          <a:bodyPr/>
          <a:lstStyle/>
          <a:p>
            <a:pPr eaLnBrk="1" hangingPunct="1"/>
            <a:r>
              <a:rPr lang="zh-CN" altLang="en-US" sz="2400" b="1">
                <a:solidFill>
                  <a:schemeClr val="bg2"/>
                </a:solidFill>
                <a:latin typeface="微软雅黑" pitchFamily="34" charset="-122"/>
                <a:ea typeface="微软雅黑" pitchFamily="34" charset="-122"/>
              </a:rPr>
              <a:t>订单（订单号，顾客号，订货日期，</a:t>
            </a:r>
            <a:r>
              <a:rPr lang="en-US" altLang="zh-CN" sz="2400" b="1">
                <a:solidFill>
                  <a:schemeClr val="bg2"/>
                </a:solidFill>
                <a:latin typeface="微软雅黑" pitchFamily="34" charset="-122"/>
                <a:ea typeface="微软雅黑" pitchFamily="34" charset="-122"/>
              </a:rPr>
              <a:t>…</a:t>
            </a:r>
            <a:r>
              <a:rPr lang="zh-CN" altLang="en-US" sz="2400" b="1">
                <a:solidFill>
                  <a:schemeClr val="bg2"/>
                </a:solidFill>
                <a:latin typeface="微软雅黑" pitchFamily="34" charset="-122"/>
                <a:ea typeface="微软雅黑" pitchFamily="34" charset="-122"/>
              </a:rPr>
              <a:t>）</a:t>
            </a:r>
            <a:br>
              <a:rPr lang="zh-CN" altLang="en-US" sz="2400" b="1">
                <a:solidFill>
                  <a:schemeClr val="bg2"/>
                </a:solidFill>
                <a:latin typeface="微软雅黑" pitchFamily="34" charset="-122"/>
                <a:ea typeface="微软雅黑" pitchFamily="34" charset="-122"/>
              </a:rPr>
            </a:br>
            <a:endParaRPr lang="en-US" altLang="zh-CN" sz="2400" b="1">
              <a:solidFill>
                <a:schemeClr val="bg2"/>
              </a:solidFill>
              <a:latin typeface="微软雅黑" pitchFamily="34" charset="-122"/>
              <a:ea typeface="微软雅黑" pitchFamily="34" charset="-122"/>
            </a:endParaRPr>
          </a:p>
        </p:txBody>
      </p:sp>
      <p:sp>
        <p:nvSpPr>
          <p:cNvPr id="41987" name="Rectangle 4"/>
          <p:cNvSpPr>
            <a:spLocks noChangeArrowheads="1"/>
          </p:cNvSpPr>
          <p:nvPr/>
        </p:nvSpPr>
        <p:spPr bwMode="auto">
          <a:xfrm>
            <a:off x="774700" y="3759894"/>
            <a:ext cx="1295400" cy="533400"/>
          </a:xfrm>
          <a:prstGeom prst="rect">
            <a:avLst/>
          </a:prstGeom>
          <a:noFill/>
          <a:ln w="38100" cmpd="dbl">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lIns="0" r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订单细节</a:t>
            </a:r>
          </a:p>
        </p:txBody>
      </p:sp>
      <p:sp>
        <p:nvSpPr>
          <p:cNvPr id="41988" name="AutoShape 7"/>
          <p:cNvSpPr>
            <a:spLocks noChangeArrowheads="1"/>
          </p:cNvSpPr>
          <p:nvPr/>
        </p:nvSpPr>
        <p:spPr bwMode="auto">
          <a:xfrm>
            <a:off x="755650" y="2276475"/>
            <a:ext cx="1295400" cy="762000"/>
          </a:xfrm>
          <a:prstGeom prst="flowChartDecision">
            <a:avLst/>
          </a:prstGeom>
          <a:noFill/>
          <a:ln w="38100" cmpd="dbl">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lIns="0" r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组成</a:t>
            </a:r>
          </a:p>
        </p:txBody>
      </p:sp>
      <p:sp>
        <p:nvSpPr>
          <p:cNvPr id="41989" name="Rectangle 13"/>
          <p:cNvSpPr>
            <a:spLocks noChangeArrowheads="1"/>
          </p:cNvSpPr>
          <p:nvPr/>
        </p:nvSpPr>
        <p:spPr bwMode="auto">
          <a:xfrm>
            <a:off x="831850" y="692150"/>
            <a:ext cx="1292225" cy="533400"/>
          </a:xfrm>
          <a:prstGeom prst="rect">
            <a:avLst/>
          </a:prstGeom>
          <a:noFill/>
          <a:ln w="9525">
            <a:solidFill>
              <a:schemeClr val="bg2"/>
            </a:solidFill>
            <a:miter lim="800000"/>
            <a:headEnd/>
            <a:tailEnd/>
          </a:ln>
          <a:extLst>
            <a:ext uri="{909E8E84-426E-40DD-AFC4-6F175D3DCCD1}">
              <a14:hiddenFill xmlns:a14="http://schemas.microsoft.com/office/drawing/2010/main">
                <a:solidFill>
                  <a:schemeClr val="accent1"/>
                </a:solidFill>
              </a14:hiddenFill>
            </a:ext>
          </a:extLst>
        </p:spPr>
        <p:txBody>
          <a:bodyPr wrap="none" lIns="0" r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订单</a:t>
            </a:r>
          </a:p>
        </p:txBody>
      </p:sp>
      <p:sp>
        <p:nvSpPr>
          <p:cNvPr id="41990" name="Line 19"/>
          <p:cNvSpPr>
            <a:spLocks noChangeShapeType="1"/>
          </p:cNvSpPr>
          <p:nvPr/>
        </p:nvSpPr>
        <p:spPr bwMode="auto">
          <a:xfrm>
            <a:off x="1403349" y="3021013"/>
            <a:ext cx="1588" cy="7388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1" name="Line 20"/>
          <p:cNvSpPr>
            <a:spLocks noChangeShapeType="1"/>
          </p:cNvSpPr>
          <p:nvPr/>
        </p:nvSpPr>
        <p:spPr bwMode="auto">
          <a:xfrm flipV="1">
            <a:off x="1389063" y="1225550"/>
            <a:ext cx="15875" cy="1050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Oval 42"/>
          <p:cNvSpPr>
            <a:spLocks noChangeArrowheads="1"/>
          </p:cNvSpPr>
          <p:nvPr/>
        </p:nvSpPr>
        <p:spPr bwMode="auto">
          <a:xfrm>
            <a:off x="3498850" y="3717032"/>
            <a:ext cx="2730500" cy="649287"/>
          </a:xfrm>
          <a:prstGeom prst="ellipse">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b="1">
                <a:solidFill>
                  <a:schemeClr val="bg2"/>
                </a:solidFill>
                <a:latin typeface="微软雅黑" pitchFamily="34" charset="-122"/>
                <a:ea typeface="微软雅黑" pitchFamily="34" charset="-122"/>
              </a:rPr>
              <a:t>细则号</a:t>
            </a:r>
          </a:p>
        </p:txBody>
      </p:sp>
      <p:sp>
        <p:nvSpPr>
          <p:cNvPr id="41993" name="Oval 43"/>
          <p:cNvSpPr>
            <a:spLocks noChangeArrowheads="1"/>
          </p:cNvSpPr>
          <p:nvPr/>
        </p:nvSpPr>
        <p:spPr bwMode="auto">
          <a:xfrm>
            <a:off x="3708400" y="4591744"/>
            <a:ext cx="1943100" cy="649288"/>
          </a:xfrm>
          <a:prstGeom prst="ellipse">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b="1">
                <a:solidFill>
                  <a:schemeClr val="bg2"/>
                </a:solidFill>
                <a:latin typeface="微软雅黑" pitchFamily="34" charset="-122"/>
                <a:ea typeface="微软雅黑" pitchFamily="34" charset="-122"/>
              </a:rPr>
              <a:t>零件</a:t>
            </a:r>
          </a:p>
        </p:txBody>
      </p:sp>
      <p:sp>
        <p:nvSpPr>
          <p:cNvPr id="41994" name="Oval 44"/>
          <p:cNvSpPr>
            <a:spLocks noChangeArrowheads="1"/>
          </p:cNvSpPr>
          <p:nvPr/>
        </p:nvSpPr>
        <p:spPr bwMode="auto">
          <a:xfrm>
            <a:off x="3563938" y="5455344"/>
            <a:ext cx="2759075" cy="649288"/>
          </a:xfrm>
          <a:prstGeom prst="ellipse">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b="1">
                <a:solidFill>
                  <a:schemeClr val="bg2"/>
                </a:solidFill>
                <a:latin typeface="微软雅黑" pitchFamily="34" charset="-122"/>
                <a:ea typeface="微软雅黑" pitchFamily="34" charset="-122"/>
              </a:rPr>
              <a:t>数量</a:t>
            </a:r>
          </a:p>
        </p:txBody>
      </p:sp>
      <p:sp>
        <p:nvSpPr>
          <p:cNvPr id="41995" name="Line 45"/>
          <p:cNvSpPr>
            <a:spLocks noChangeShapeType="1"/>
          </p:cNvSpPr>
          <p:nvPr/>
        </p:nvSpPr>
        <p:spPr bwMode="auto">
          <a:xfrm>
            <a:off x="2051050" y="4005957"/>
            <a:ext cx="15128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996" name="Line 46"/>
          <p:cNvSpPr>
            <a:spLocks noChangeShapeType="1"/>
          </p:cNvSpPr>
          <p:nvPr/>
        </p:nvSpPr>
        <p:spPr bwMode="auto">
          <a:xfrm>
            <a:off x="2051050" y="4005957"/>
            <a:ext cx="1584325" cy="863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997" name="Line 47"/>
          <p:cNvSpPr>
            <a:spLocks noChangeShapeType="1"/>
          </p:cNvSpPr>
          <p:nvPr/>
        </p:nvSpPr>
        <p:spPr bwMode="auto">
          <a:xfrm>
            <a:off x="2051050" y="4005957"/>
            <a:ext cx="1512888" cy="17287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107950" y="44450"/>
            <a:ext cx="8785225" cy="3529013"/>
          </a:xfrm>
        </p:spPr>
        <p:txBody>
          <a:bodyPr/>
          <a:lstStyle/>
          <a:p>
            <a:pPr eaLnBrk="1" hangingPunct="1">
              <a:lnSpc>
                <a:spcPct val="140000"/>
              </a:lnSpc>
              <a:buFont typeface="Wingdings" pitchFamily="2" charset="2"/>
              <a:buNone/>
            </a:pPr>
            <a:r>
              <a:rPr lang="zh-CN" altLang="en-US" sz="2400" b="1" dirty="0">
                <a:solidFill>
                  <a:srgbClr val="0062C4"/>
                </a:solidFill>
                <a:latin typeface="微软雅黑" pitchFamily="34" charset="-122"/>
                <a:ea typeface="微软雅黑" pitchFamily="34" charset="-122"/>
              </a:rPr>
              <a:t>（</a:t>
            </a:r>
            <a:r>
              <a:rPr lang="en-US" altLang="zh-CN" sz="2400" b="1" dirty="0">
                <a:solidFill>
                  <a:srgbClr val="0062C4"/>
                </a:solidFill>
                <a:latin typeface="微软雅黑" pitchFamily="34" charset="-122"/>
                <a:ea typeface="微软雅黑" pitchFamily="34" charset="-122"/>
              </a:rPr>
              <a:t>2</a:t>
            </a:r>
            <a:r>
              <a:rPr lang="zh-CN" altLang="en-US" sz="2400" b="1" dirty="0">
                <a:solidFill>
                  <a:srgbClr val="0062C4"/>
                </a:solidFill>
                <a:latin typeface="微软雅黑" pitchFamily="34" charset="-122"/>
                <a:ea typeface="微软雅黑" pitchFamily="34" charset="-122"/>
              </a:rPr>
              <a:t>）简单属性和复合属性</a:t>
            </a:r>
          </a:p>
          <a:p>
            <a:pPr eaLnBrk="1" hangingPunct="1">
              <a:lnSpc>
                <a:spcPct val="140000"/>
              </a:lnSpc>
            </a:pPr>
            <a:r>
              <a:rPr lang="zh-CN" altLang="en-US" sz="2200" b="1" dirty="0">
                <a:solidFill>
                  <a:schemeClr val="bg2"/>
                </a:solidFill>
                <a:latin typeface="微软雅黑" pitchFamily="34" charset="-122"/>
                <a:ea typeface="微软雅黑" pitchFamily="34" charset="-122"/>
              </a:rPr>
              <a:t>简单属性：由单个元素构成的独立存在的属性，也称为原子属性。</a:t>
            </a:r>
          </a:p>
          <a:p>
            <a:pPr eaLnBrk="1" hangingPunct="1">
              <a:lnSpc>
                <a:spcPct val="140000"/>
              </a:lnSpc>
            </a:pPr>
            <a:r>
              <a:rPr lang="zh-CN" altLang="en-US" sz="2200" b="1" dirty="0">
                <a:solidFill>
                  <a:schemeClr val="bg2"/>
                </a:solidFill>
                <a:latin typeface="微软雅黑" pitchFamily="34" charset="-122"/>
                <a:ea typeface="微软雅黑" pitchFamily="34" charset="-122"/>
              </a:rPr>
              <a:t>复合属性：由多个元素构成的属性，其中每个元素都可独立存在。</a:t>
            </a:r>
          </a:p>
          <a:p>
            <a:pPr eaLnBrk="1" hangingPunct="1">
              <a:lnSpc>
                <a:spcPct val="140000"/>
              </a:lnSpc>
            </a:pPr>
            <a:r>
              <a:rPr lang="zh-CN" altLang="en-US" sz="2200" b="1" dirty="0">
                <a:solidFill>
                  <a:srgbClr val="FF0000"/>
                </a:solidFill>
                <a:latin typeface="微软雅黑" pitchFamily="34" charset="-122"/>
                <a:ea typeface="微软雅黑" pitchFamily="34" charset="-122"/>
              </a:rPr>
              <a:t>是否将复合属性分解为更小的属性：用户是否要单独使用子属性？</a:t>
            </a:r>
          </a:p>
          <a:p>
            <a:pPr eaLnBrk="1" hangingPunct="1">
              <a:lnSpc>
                <a:spcPct val="140000"/>
              </a:lnSpc>
            </a:pPr>
            <a:r>
              <a:rPr lang="en-US" altLang="zh-CN" sz="2200" b="1" dirty="0">
                <a:solidFill>
                  <a:schemeClr val="bg2"/>
                </a:solidFill>
                <a:latin typeface="微软雅黑" pitchFamily="34" charset="-122"/>
                <a:ea typeface="微软雅黑" pitchFamily="34" charset="-122"/>
              </a:rPr>
              <a:t>E-R</a:t>
            </a:r>
            <a:r>
              <a:rPr lang="zh-CN" altLang="en-US" sz="2200" b="1" dirty="0">
                <a:solidFill>
                  <a:schemeClr val="bg2"/>
                </a:solidFill>
                <a:latin typeface="微软雅黑" pitchFamily="34" charset="-122"/>
                <a:ea typeface="微软雅黑" pitchFamily="34" charset="-122"/>
              </a:rPr>
              <a:t>图表示：用椭圆来描述复合属性的子属性，并置于所属复合属性的下方，用无向边将子属性与其所属的复合属性连接起来</a:t>
            </a:r>
            <a:r>
              <a:rPr lang="zh-CN" altLang="en-US" sz="2200" b="1" dirty="0">
                <a:latin typeface="微软雅黑" pitchFamily="34" charset="-122"/>
                <a:ea typeface="微软雅黑" pitchFamily="34" charset="-122"/>
              </a:rPr>
              <a:t>。</a:t>
            </a:r>
          </a:p>
        </p:txBody>
      </p:sp>
      <p:grpSp>
        <p:nvGrpSpPr>
          <p:cNvPr id="43011" name="Group 6"/>
          <p:cNvGrpSpPr>
            <a:grpSpLocks/>
          </p:cNvGrpSpPr>
          <p:nvPr/>
        </p:nvGrpSpPr>
        <p:grpSpPr bwMode="auto">
          <a:xfrm>
            <a:off x="430213" y="3573463"/>
            <a:ext cx="8713787" cy="2420937"/>
            <a:chOff x="2340" y="10644"/>
            <a:chExt cx="6840" cy="2496"/>
          </a:xfrm>
        </p:grpSpPr>
        <p:sp>
          <p:nvSpPr>
            <p:cNvPr id="43012" name="Text Box 7"/>
            <p:cNvSpPr txBox="1">
              <a:spLocks noChangeArrowheads="1"/>
            </p:cNvSpPr>
            <p:nvPr/>
          </p:nvSpPr>
          <p:spPr bwMode="auto">
            <a:xfrm>
              <a:off x="5220" y="10644"/>
              <a:ext cx="1080" cy="46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latin typeface="微软雅黑" pitchFamily="34" charset="-122"/>
                  <a:ea typeface="微软雅黑" pitchFamily="34" charset="-122"/>
                </a:rPr>
                <a:t>学生</a:t>
              </a:r>
            </a:p>
          </p:txBody>
        </p:sp>
        <p:sp>
          <p:nvSpPr>
            <p:cNvPr id="43013" name="Oval 8"/>
            <p:cNvSpPr>
              <a:spLocks noChangeArrowheads="1"/>
            </p:cNvSpPr>
            <p:nvPr/>
          </p:nvSpPr>
          <p:spPr bwMode="auto">
            <a:xfrm>
              <a:off x="2340" y="11739"/>
              <a:ext cx="1260" cy="46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u="sng">
                  <a:latin typeface="微软雅黑" pitchFamily="34" charset="-122"/>
                  <a:ea typeface="微软雅黑" pitchFamily="34" charset="-122"/>
                </a:rPr>
                <a:t>学号</a:t>
              </a:r>
            </a:p>
          </p:txBody>
        </p:sp>
        <p:sp>
          <p:nvSpPr>
            <p:cNvPr id="43014" name="Oval 9"/>
            <p:cNvSpPr>
              <a:spLocks noChangeArrowheads="1"/>
            </p:cNvSpPr>
            <p:nvPr/>
          </p:nvSpPr>
          <p:spPr bwMode="auto">
            <a:xfrm>
              <a:off x="3960" y="11739"/>
              <a:ext cx="1260" cy="46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latin typeface="微软雅黑" pitchFamily="34" charset="-122"/>
                  <a:ea typeface="微软雅黑" pitchFamily="34" charset="-122"/>
                </a:rPr>
                <a:t>姓名</a:t>
              </a:r>
            </a:p>
          </p:txBody>
        </p:sp>
        <p:sp>
          <p:nvSpPr>
            <p:cNvPr id="43015" name="Oval 10"/>
            <p:cNvSpPr>
              <a:spLocks noChangeArrowheads="1"/>
            </p:cNvSpPr>
            <p:nvPr/>
          </p:nvSpPr>
          <p:spPr bwMode="auto">
            <a:xfrm>
              <a:off x="5760" y="11736"/>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rgbClr val="FF0000"/>
                  </a:solidFill>
                  <a:latin typeface="微软雅黑" pitchFamily="34" charset="-122"/>
                  <a:ea typeface="微软雅黑" pitchFamily="34" charset="-122"/>
                </a:rPr>
                <a:t>家庭住址</a:t>
              </a:r>
            </a:p>
          </p:txBody>
        </p:sp>
        <p:sp>
          <p:nvSpPr>
            <p:cNvPr id="43016" name="Oval 11"/>
            <p:cNvSpPr>
              <a:spLocks noChangeArrowheads="1"/>
            </p:cNvSpPr>
            <p:nvPr/>
          </p:nvSpPr>
          <p:spPr bwMode="auto">
            <a:xfrm>
              <a:off x="3600" y="12672"/>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rgbClr val="FF0000"/>
                  </a:solidFill>
                  <a:latin typeface="微软雅黑" pitchFamily="34" charset="-122"/>
                  <a:ea typeface="微软雅黑" pitchFamily="34" charset="-122"/>
                </a:rPr>
                <a:t>城</a:t>
              </a:r>
              <a:r>
                <a:rPr lang="zh-CN" altLang="en-US" sz="2000">
                  <a:latin typeface="微软雅黑" pitchFamily="34" charset="-122"/>
                  <a:ea typeface="微软雅黑" pitchFamily="34" charset="-122"/>
                </a:rPr>
                <a:t>市</a:t>
              </a:r>
            </a:p>
          </p:txBody>
        </p:sp>
        <p:sp>
          <p:nvSpPr>
            <p:cNvPr id="43017" name="Oval 12"/>
            <p:cNvSpPr>
              <a:spLocks noChangeArrowheads="1"/>
            </p:cNvSpPr>
            <p:nvPr/>
          </p:nvSpPr>
          <p:spPr bwMode="auto">
            <a:xfrm>
              <a:off x="5040" y="12672"/>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rgbClr val="FF0000"/>
                  </a:solidFill>
                  <a:latin typeface="微软雅黑" pitchFamily="34" charset="-122"/>
                  <a:ea typeface="微软雅黑" pitchFamily="34" charset="-122"/>
                </a:rPr>
                <a:t>区</a:t>
              </a:r>
            </a:p>
          </p:txBody>
        </p:sp>
        <p:sp>
          <p:nvSpPr>
            <p:cNvPr id="43018" name="Oval 13"/>
            <p:cNvSpPr>
              <a:spLocks noChangeArrowheads="1"/>
            </p:cNvSpPr>
            <p:nvPr/>
          </p:nvSpPr>
          <p:spPr bwMode="auto">
            <a:xfrm>
              <a:off x="6480" y="12672"/>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rgbClr val="FF0000"/>
                  </a:solidFill>
                  <a:latin typeface="微软雅黑" pitchFamily="34" charset="-122"/>
                  <a:ea typeface="微软雅黑" pitchFamily="34" charset="-122"/>
                </a:rPr>
                <a:t>街道</a:t>
              </a:r>
            </a:p>
          </p:txBody>
        </p:sp>
        <p:sp>
          <p:nvSpPr>
            <p:cNvPr id="43019" name="Oval 14"/>
            <p:cNvSpPr>
              <a:spLocks noChangeArrowheads="1"/>
            </p:cNvSpPr>
            <p:nvPr/>
          </p:nvSpPr>
          <p:spPr bwMode="auto">
            <a:xfrm>
              <a:off x="7920" y="12672"/>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rgbClr val="FF0000"/>
                  </a:solidFill>
                  <a:latin typeface="微软雅黑" pitchFamily="34" charset="-122"/>
                  <a:ea typeface="微软雅黑" pitchFamily="34" charset="-122"/>
                </a:rPr>
                <a:t>门牌号</a:t>
              </a:r>
            </a:p>
          </p:txBody>
        </p:sp>
        <p:sp>
          <p:nvSpPr>
            <p:cNvPr id="43020" name="Oval 15"/>
            <p:cNvSpPr>
              <a:spLocks noChangeArrowheads="1"/>
            </p:cNvSpPr>
            <p:nvPr/>
          </p:nvSpPr>
          <p:spPr bwMode="auto">
            <a:xfrm>
              <a:off x="7560" y="11736"/>
              <a:ext cx="1260" cy="520"/>
            </a:xfrm>
            <a:prstGeom prst="ellipse">
              <a:avLst/>
            </a:prstGeom>
            <a:solidFill>
              <a:srgbClr val="FFFFFF"/>
            </a:solidFill>
            <a:ln w="38100" cmpd="dbl">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latin typeface="微软雅黑" pitchFamily="34" charset="-122"/>
                  <a:ea typeface="微软雅黑" pitchFamily="34" charset="-122"/>
                </a:rPr>
                <a:t>联系电话</a:t>
              </a:r>
            </a:p>
          </p:txBody>
        </p:sp>
        <p:sp>
          <p:nvSpPr>
            <p:cNvPr id="43021" name="Line 16"/>
            <p:cNvSpPr>
              <a:spLocks noChangeShapeType="1"/>
            </p:cNvSpPr>
            <p:nvPr/>
          </p:nvSpPr>
          <p:spPr bwMode="auto">
            <a:xfrm flipH="1">
              <a:off x="2880" y="11112"/>
              <a:ext cx="288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2" name="Line 17"/>
            <p:cNvSpPr>
              <a:spLocks noChangeShapeType="1"/>
            </p:cNvSpPr>
            <p:nvPr/>
          </p:nvSpPr>
          <p:spPr bwMode="auto">
            <a:xfrm flipH="1">
              <a:off x="4680" y="11112"/>
              <a:ext cx="108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3" name="Line 18"/>
            <p:cNvSpPr>
              <a:spLocks noChangeShapeType="1"/>
            </p:cNvSpPr>
            <p:nvPr/>
          </p:nvSpPr>
          <p:spPr bwMode="auto">
            <a:xfrm>
              <a:off x="5760" y="11112"/>
              <a:ext cx="54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4" name="Line 19"/>
            <p:cNvSpPr>
              <a:spLocks noChangeShapeType="1"/>
            </p:cNvSpPr>
            <p:nvPr/>
          </p:nvSpPr>
          <p:spPr bwMode="auto">
            <a:xfrm>
              <a:off x="5760" y="11112"/>
              <a:ext cx="234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5" name="Line 20"/>
            <p:cNvSpPr>
              <a:spLocks noChangeShapeType="1"/>
            </p:cNvSpPr>
            <p:nvPr/>
          </p:nvSpPr>
          <p:spPr bwMode="auto">
            <a:xfrm flipH="1">
              <a:off x="4320" y="12204"/>
              <a:ext cx="180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6" name="Line 21"/>
            <p:cNvSpPr>
              <a:spLocks noChangeShapeType="1"/>
            </p:cNvSpPr>
            <p:nvPr/>
          </p:nvSpPr>
          <p:spPr bwMode="auto">
            <a:xfrm flipH="1">
              <a:off x="5760" y="12204"/>
              <a:ext cx="54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7" name="Line 22"/>
            <p:cNvSpPr>
              <a:spLocks noChangeShapeType="1"/>
            </p:cNvSpPr>
            <p:nvPr/>
          </p:nvSpPr>
          <p:spPr bwMode="auto">
            <a:xfrm>
              <a:off x="6480" y="12204"/>
              <a:ext cx="54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8" name="Line 23"/>
            <p:cNvSpPr>
              <a:spLocks noChangeShapeType="1"/>
            </p:cNvSpPr>
            <p:nvPr/>
          </p:nvSpPr>
          <p:spPr bwMode="auto">
            <a:xfrm>
              <a:off x="6660" y="12204"/>
              <a:ext cx="180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68"/>
          <p:cNvSpPr>
            <a:spLocks noGrp="1" noChangeArrowheads="1"/>
          </p:cNvSpPr>
          <p:nvPr>
            <p:ph type="body" idx="1"/>
          </p:nvPr>
        </p:nvSpPr>
        <p:spPr>
          <a:xfrm>
            <a:off x="250825" y="1511300"/>
            <a:ext cx="8496300" cy="4438650"/>
          </a:xfrm>
        </p:spPr>
        <p:txBody>
          <a:bodyPr/>
          <a:lstStyle/>
          <a:p>
            <a:pPr eaLnBrk="1" hangingPunct="1">
              <a:lnSpc>
                <a:spcPct val="150000"/>
              </a:lnSpc>
              <a:buFont typeface="Wingdings" pitchFamily="2" charset="2"/>
              <a:buNone/>
            </a:pPr>
            <a:r>
              <a:rPr lang="zh-CN" altLang="en-US" sz="2400" b="1">
                <a:solidFill>
                  <a:srgbClr val="000099"/>
                </a:solidFill>
                <a:latin typeface="微软雅黑" pitchFamily="34" charset="-122"/>
                <a:ea typeface="微软雅黑" pitchFamily="34" charset="-122"/>
              </a:rPr>
              <a:t>二、数据库设计特点</a:t>
            </a:r>
          </a:p>
          <a:p>
            <a:pPr eaLnBrk="1" hangingPunct="1">
              <a:lnSpc>
                <a:spcPct val="150000"/>
              </a:lnSpc>
              <a:buFont typeface="Wingdings" pitchFamily="2" charset="2"/>
              <a:buNone/>
            </a:pPr>
            <a:r>
              <a:rPr lang="zh-CN" altLang="en-US" sz="2200" b="1">
                <a:solidFill>
                  <a:srgbClr val="C00000"/>
                </a:solidFill>
                <a:latin typeface="微软雅黑" pitchFamily="34" charset="-122"/>
                <a:ea typeface="微软雅黑" pitchFamily="34" charset="-122"/>
              </a:rPr>
              <a:t>1、注重管理和数据</a:t>
            </a:r>
            <a:endParaRPr lang="en-US" altLang="zh-CN" sz="2200" b="1">
              <a:solidFill>
                <a:srgbClr val="C00000"/>
              </a:solidFill>
              <a:latin typeface="微软雅黑" pitchFamily="34" charset="-122"/>
              <a:ea typeface="微软雅黑" pitchFamily="34" charset="-122"/>
            </a:endParaRPr>
          </a:p>
          <a:p>
            <a:pPr eaLnBrk="1" hangingPunct="1">
              <a:lnSpc>
                <a:spcPct val="150000"/>
              </a:lnSpc>
            </a:pPr>
            <a:r>
              <a:rPr lang="zh-CN" altLang="en-US" sz="2000" b="1">
                <a:solidFill>
                  <a:schemeClr val="bg2"/>
                </a:solidFill>
                <a:latin typeface="微软雅黑" pitchFamily="34" charset="-122"/>
                <a:ea typeface="微软雅黑" pitchFamily="34" charset="-122"/>
              </a:rPr>
              <a:t>三分技术、七分管理、十二分基础数据</a:t>
            </a:r>
          </a:p>
          <a:p>
            <a:pPr eaLnBrk="1" hangingPunct="1">
              <a:lnSpc>
                <a:spcPct val="150000"/>
              </a:lnSpc>
            </a:pPr>
            <a:r>
              <a:rPr lang="zh-CN" altLang="en-US" sz="2000" b="1">
                <a:solidFill>
                  <a:schemeClr val="bg2"/>
                </a:solidFill>
                <a:latin typeface="微软雅黑" pitchFamily="34" charset="-122"/>
                <a:ea typeface="微软雅黑" pitchFamily="34" charset="-122"/>
              </a:rPr>
              <a:t>组织管理、业务模型对数据库和应用系统的重要性，如</a:t>
            </a:r>
            <a:r>
              <a:rPr lang="en-US" altLang="zh-CN" sz="2000" b="1">
                <a:solidFill>
                  <a:schemeClr val="bg2"/>
                </a:solidFill>
                <a:latin typeface="微软雅黑" pitchFamily="34" charset="-122"/>
                <a:ea typeface="微软雅黑" pitchFamily="34" charset="-122"/>
              </a:rPr>
              <a:t>ERP</a:t>
            </a:r>
            <a:r>
              <a:rPr lang="zh-CN" altLang="en-US" sz="2000" b="1">
                <a:solidFill>
                  <a:schemeClr val="bg2"/>
                </a:solidFill>
                <a:latin typeface="微软雅黑" pitchFamily="34" charset="-122"/>
                <a:ea typeface="微软雅黑" pitchFamily="34" charset="-122"/>
              </a:rPr>
              <a:t>实施</a:t>
            </a:r>
          </a:p>
          <a:p>
            <a:pPr eaLnBrk="1" hangingPunct="1">
              <a:lnSpc>
                <a:spcPct val="150000"/>
              </a:lnSpc>
            </a:pPr>
            <a:r>
              <a:rPr lang="zh-CN" altLang="en-US" sz="2000" b="1">
                <a:solidFill>
                  <a:schemeClr val="bg2"/>
                </a:solidFill>
                <a:latin typeface="微软雅黑" pitchFamily="34" charset="-122"/>
                <a:ea typeface="微软雅黑" pitchFamily="34" charset="-122"/>
              </a:rPr>
              <a:t>数据收集、整理、组织和更新的重要性，包括：初始创建和持续维护</a:t>
            </a:r>
            <a:endParaRPr lang="en-US" altLang="zh-CN" sz="2000" b="1">
              <a:solidFill>
                <a:schemeClr val="bg2"/>
              </a:solidFill>
              <a:latin typeface="微软雅黑" pitchFamily="34" charset="-122"/>
              <a:ea typeface="微软雅黑" pitchFamily="34" charset="-122"/>
            </a:endParaRPr>
          </a:p>
          <a:p>
            <a:pPr eaLnBrk="1" hangingPunct="1">
              <a:lnSpc>
                <a:spcPct val="150000"/>
              </a:lnSpc>
              <a:buFont typeface="Wingdings" pitchFamily="2" charset="2"/>
              <a:buNone/>
            </a:pPr>
            <a:r>
              <a:rPr lang="zh-CN" altLang="en-US" sz="2200" b="1">
                <a:solidFill>
                  <a:srgbClr val="C00000"/>
                </a:solidFill>
                <a:latin typeface="微软雅黑" pitchFamily="34" charset="-122"/>
                <a:ea typeface="微软雅黑" pitchFamily="34" charset="-122"/>
              </a:rPr>
              <a:t>2、结构（数据）设计与行为（处理）设计相结合</a:t>
            </a:r>
            <a:endParaRPr lang="zh-CN" altLang="en-US" sz="2000" b="1">
              <a:solidFill>
                <a:schemeClr val="bg2"/>
              </a:solidFill>
              <a:latin typeface="微软雅黑" pitchFamily="34" charset="-122"/>
              <a:ea typeface="微软雅黑" pitchFamily="34" charset="-122"/>
            </a:endParaRPr>
          </a:p>
        </p:txBody>
      </p:sp>
      <p:sp>
        <p:nvSpPr>
          <p:cNvPr id="16387" name="Rectangle 2"/>
          <p:cNvSpPr>
            <a:spLocks noGrp="1" noChangeArrowheads="1"/>
          </p:cNvSpPr>
          <p:nvPr>
            <p:ph type="title"/>
          </p:nvPr>
        </p:nvSpPr>
        <p:spPr>
          <a:xfrm>
            <a:off x="179388" y="331788"/>
            <a:ext cx="7793037" cy="865187"/>
          </a:xfrm>
        </p:spPr>
        <p:txBody>
          <a:bodyPr/>
          <a:lstStyle/>
          <a:p>
            <a:pPr eaLnBrk="1" hangingPunct="1"/>
            <a:r>
              <a:rPr lang="en-US" altLang="zh-CN" sz="4000" b="1">
                <a:solidFill>
                  <a:schemeClr val="bg2"/>
                </a:solidFill>
                <a:latin typeface="微软雅黑" pitchFamily="34" charset="-122"/>
                <a:ea typeface="微软雅黑" pitchFamily="34" charset="-122"/>
                <a:sym typeface="Wingdings" pitchFamily="2" charset="2"/>
              </a:rPr>
              <a:t>7.1  </a:t>
            </a:r>
            <a:r>
              <a:rPr lang="zh-CN" altLang="en-US" sz="4000" b="1">
                <a:solidFill>
                  <a:schemeClr val="bg2"/>
                </a:solidFill>
                <a:latin typeface="微软雅黑" pitchFamily="34" charset="-122"/>
                <a:ea typeface="微软雅黑" pitchFamily="34" charset="-122"/>
                <a:sym typeface="Wingdings" pitchFamily="2" charset="2"/>
              </a:rPr>
              <a:t>数据库设计概述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323850" y="387350"/>
            <a:ext cx="8640763" cy="3789363"/>
          </a:xfrm>
        </p:spPr>
        <p:txBody>
          <a:bodyPr/>
          <a:lstStyle/>
          <a:p>
            <a:pPr eaLnBrk="1" hangingPunct="1">
              <a:lnSpc>
                <a:spcPct val="120000"/>
              </a:lnSpc>
              <a:buFont typeface="Wingdings" pitchFamily="2" charset="2"/>
              <a:buNone/>
            </a:pPr>
            <a:r>
              <a:rPr lang="zh-CN" altLang="en-US" sz="2400" b="1">
                <a:solidFill>
                  <a:srgbClr val="0062C4"/>
                </a:solidFill>
                <a:latin typeface="微软雅黑" pitchFamily="34" charset="-122"/>
                <a:ea typeface="微软雅黑" pitchFamily="34" charset="-122"/>
              </a:rPr>
              <a:t>（</a:t>
            </a:r>
            <a:r>
              <a:rPr lang="en-US" altLang="zh-CN" sz="2400" b="1">
                <a:solidFill>
                  <a:srgbClr val="0062C4"/>
                </a:solidFill>
                <a:latin typeface="微软雅黑" pitchFamily="34" charset="-122"/>
                <a:ea typeface="微软雅黑" pitchFamily="34" charset="-122"/>
              </a:rPr>
              <a:t>3</a:t>
            </a:r>
            <a:r>
              <a:rPr lang="zh-CN" altLang="en-US" sz="2400" b="1">
                <a:solidFill>
                  <a:srgbClr val="0062C4"/>
                </a:solidFill>
                <a:latin typeface="微软雅黑" pitchFamily="34" charset="-122"/>
                <a:ea typeface="微软雅黑" pitchFamily="34" charset="-122"/>
              </a:rPr>
              <a:t>）单值属性和多值属性</a:t>
            </a:r>
            <a:endParaRPr lang="en-US" altLang="zh-CN" sz="2400" b="1">
              <a:solidFill>
                <a:srgbClr val="0062C4"/>
              </a:solidFill>
              <a:latin typeface="微软雅黑" pitchFamily="34" charset="-122"/>
              <a:ea typeface="微软雅黑" pitchFamily="34" charset="-122"/>
            </a:endParaRPr>
          </a:p>
          <a:p>
            <a:pPr eaLnBrk="1" hangingPunct="1">
              <a:lnSpc>
                <a:spcPct val="120000"/>
              </a:lnSpc>
            </a:pPr>
            <a:r>
              <a:rPr lang="zh-CN" altLang="en-US" sz="2400" b="1">
                <a:solidFill>
                  <a:schemeClr val="bg2"/>
                </a:solidFill>
                <a:latin typeface="微软雅黑" pitchFamily="34" charset="-122"/>
                <a:ea typeface="微软雅黑" pitchFamily="34" charset="-122"/>
              </a:rPr>
              <a:t>单值属性：每个实体在该属性上只有唯一的一个取值；</a:t>
            </a:r>
          </a:p>
          <a:p>
            <a:pPr eaLnBrk="1" hangingPunct="1">
              <a:lnSpc>
                <a:spcPct val="120000"/>
              </a:lnSpc>
            </a:pPr>
            <a:r>
              <a:rPr lang="zh-CN" altLang="en-US" sz="2400" b="1">
                <a:solidFill>
                  <a:schemeClr val="bg2"/>
                </a:solidFill>
                <a:latin typeface="微软雅黑" pitchFamily="34" charset="-122"/>
                <a:ea typeface="微软雅黑" pitchFamily="34" charset="-122"/>
              </a:rPr>
              <a:t>多值属性：实体在该属性上可以有多个属性值。</a:t>
            </a:r>
          </a:p>
          <a:p>
            <a:pPr eaLnBrk="1" hangingPunct="1">
              <a:lnSpc>
                <a:spcPct val="120000"/>
              </a:lnSpc>
            </a:pPr>
            <a:r>
              <a:rPr lang="zh-CN" altLang="en-US" sz="2400" b="1">
                <a:solidFill>
                  <a:schemeClr val="bg2"/>
                </a:solidFill>
                <a:latin typeface="微软雅黑" pitchFamily="34" charset="-122"/>
                <a:ea typeface="微软雅黑" pitchFamily="34" charset="-122"/>
              </a:rPr>
              <a:t>在</a:t>
            </a:r>
            <a:r>
              <a:rPr lang="en-US" altLang="zh-CN" sz="2400" b="1">
                <a:solidFill>
                  <a:schemeClr val="bg2"/>
                </a:solidFill>
                <a:latin typeface="微软雅黑" pitchFamily="34" charset="-122"/>
                <a:ea typeface="微软雅黑" pitchFamily="34" charset="-122"/>
              </a:rPr>
              <a:t>E-R</a:t>
            </a:r>
            <a:r>
              <a:rPr lang="zh-CN" altLang="en-US" sz="2400" b="1">
                <a:solidFill>
                  <a:schemeClr val="bg2"/>
                </a:solidFill>
                <a:latin typeface="微软雅黑" pitchFamily="34" charset="-122"/>
                <a:ea typeface="微软雅黑" pitchFamily="34" charset="-122"/>
              </a:rPr>
              <a:t>图中，我们用单边椭圆表示单值属性，用双边椭圆表示多值属性。</a:t>
            </a:r>
          </a:p>
          <a:p>
            <a:pPr eaLnBrk="1" hangingPunct="1">
              <a:lnSpc>
                <a:spcPct val="120000"/>
              </a:lnSpc>
            </a:pPr>
            <a:r>
              <a:rPr lang="zh-CN" altLang="en-US" sz="2400" b="1">
                <a:solidFill>
                  <a:schemeClr val="bg2"/>
                </a:solidFill>
                <a:latin typeface="微软雅黑" pitchFamily="34" charset="-122"/>
                <a:ea typeface="微软雅黑" pitchFamily="34" charset="-122"/>
              </a:rPr>
              <a:t>例子：学号、姓名是单值属性；学生的联系电话是多值属性。</a:t>
            </a:r>
          </a:p>
        </p:txBody>
      </p:sp>
      <p:grpSp>
        <p:nvGrpSpPr>
          <p:cNvPr id="44035" name="Group 36"/>
          <p:cNvGrpSpPr>
            <a:grpSpLocks/>
          </p:cNvGrpSpPr>
          <p:nvPr/>
        </p:nvGrpSpPr>
        <p:grpSpPr bwMode="auto">
          <a:xfrm>
            <a:off x="179388" y="3600450"/>
            <a:ext cx="8713787" cy="2420938"/>
            <a:chOff x="2340" y="10644"/>
            <a:chExt cx="6840" cy="2496"/>
          </a:xfrm>
        </p:grpSpPr>
        <p:sp>
          <p:nvSpPr>
            <p:cNvPr id="44036" name="Text Box 37"/>
            <p:cNvSpPr txBox="1">
              <a:spLocks noChangeArrowheads="1"/>
            </p:cNvSpPr>
            <p:nvPr/>
          </p:nvSpPr>
          <p:spPr bwMode="auto">
            <a:xfrm>
              <a:off x="5220" y="10644"/>
              <a:ext cx="1080" cy="46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学生</a:t>
              </a:r>
            </a:p>
          </p:txBody>
        </p:sp>
        <p:sp>
          <p:nvSpPr>
            <p:cNvPr id="44037" name="Oval 38"/>
            <p:cNvSpPr>
              <a:spLocks noChangeArrowheads="1"/>
            </p:cNvSpPr>
            <p:nvPr/>
          </p:nvSpPr>
          <p:spPr bwMode="auto">
            <a:xfrm>
              <a:off x="2340" y="11739"/>
              <a:ext cx="1260" cy="46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u="sng">
                  <a:solidFill>
                    <a:schemeClr val="bg2"/>
                  </a:solidFill>
                  <a:latin typeface="微软雅黑" pitchFamily="34" charset="-122"/>
                  <a:ea typeface="微软雅黑" pitchFamily="34" charset="-122"/>
                </a:rPr>
                <a:t>学号</a:t>
              </a:r>
              <a:endParaRPr lang="zh-CN" altLang="en-US" sz="2000" b="1">
                <a:solidFill>
                  <a:schemeClr val="bg2"/>
                </a:solidFill>
                <a:latin typeface="微软雅黑" pitchFamily="34" charset="-122"/>
                <a:ea typeface="微软雅黑" pitchFamily="34" charset="-122"/>
              </a:endParaRPr>
            </a:p>
          </p:txBody>
        </p:sp>
        <p:sp>
          <p:nvSpPr>
            <p:cNvPr id="44038" name="Oval 39"/>
            <p:cNvSpPr>
              <a:spLocks noChangeArrowheads="1"/>
            </p:cNvSpPr>
            <p:nvPr/>
          </p:nvSpPr>
          <p:spPr bwMode="auto">
            <a:xfrm>
              <a:off x="3960" y="11739"/>
              <a:ext cx="1260" cy="46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姓名</a:t>
              </a:r>
            </a:p>
          </p:txBody>
        </p:sp>
        <p:sp>
          <p:nvSpPr>
            <p:cNvPr id="44039" name="Oval 40"/>
            <p:cNvSpPr>
              <a:spLocks noChangeArrowheads="1"/>
            </p:cNvSpPr>
            <p:nvPr/>
          </p:nvSpPr>
          <p:spPr bwMode="auto">
            <a:xfrm>
              <a:off x="5760" y="11736"/>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家庭住址</a:t>
              </a:r>
            </a:p>
          </p:txBody>
        </p:sp>
        <p:sp>
          <p:nvSpPr>
            <p:cNvPr id="44040" name="Oval 41"/>
            <p:cNvSpPr>
              <a:spLocks noChangeArrowheads="1"/>
            </p:cNvSpPr>
            <p:nvPr/>
          </p:nvSpPr>
          <p:spPr bwMode="auto">
            <a:xfrm>
              <a:off x="3600" y="12672"/>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城市</a:t>
              </a:r>
            </a:p>
          </p:txBody>
        </p:sp>
        <p:sp>
          <p:nvSpPr>
            <p:cNvPr id="44041" name="Oval 42"/>
            <p:cNvSpPr>
              <a:spLocks noChangeArrowheads="1"/>
            </p:cNvSpPr>
            <p:nvPr/>
          </p:nvSpPr>
          <p:spPr bwMode="auto">
            <a:xfrm>
              <a:off x="5040" y="12672"/>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区</a:t>
              </a:r>
            </a:p>
          </p:txBody>
        </p:sp>
        <p:sp>
          <p:nvSpPr>
            <p:cNvPr id="44042" name="Oval 43"/>
            <p:cNvSpPr>
              <a:spLocks noChangeArrowheads="1"/>
            </p:cNvSpPr>
            <p:nvPr/>
          </p:nvSpPr>
          <p:spPr bwMode="auto">
            <a:xfrm>
              <a:off x="6480" y="12672"/>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街道</a:t>
              </a:r>
            </a:p>
          </p:txBody>
        </p:sp>
        <p:sp>
          <p:nvSpPr>
            <p:cNvPr id="44043" name="Oval 44"/>
            <p:cNvSpPr>
              <a:spLocks noChangeArrowheads="1"/>
            </p:cNvSpPr>
            <p:nvPr/>
          </p:nvSpPr>
          <p:spPr bwMode="auto">
            <a:xfrm>
              <a:off x="7920" y="12672"/>
              <a:ext cx="126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门牌号</a:t>
              </a:r>
            </a:p>
          </p:txBody>
        </p:sp>
        <p:sp>
          <p:nvSpPr>
            <p:cNvPr id="44044" name="Oval 45"/>
            <p:cNvSpPr>
              <a:spLocks noChangeArrowheads="1"/>
            </p:cNvSpPr>
            <p:nvPr/>
          </p:nvSpPr>
          <p:spPr bwMode="auto">
            <a:xfrm>
              <a:off x="7560" y="11736"/>
              <a:ext cx="1260" cy="520"/>
            </a:xfrm>
            <a:prstGeom prst="ellipse">
              <a:avLst/>
            </a:prstGeom>
            <a:solidFill>
              <a:srgbClr val="FFFFFF"/>
            </a:solidFill>
            <a:ln w="38100" cmpd="dbl">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rgbClr val="FF0000"/>
                  </a:solidFill>
                  <a:latin typeface="微软雅黑" pitchFamily="34" charset="-122"/>
                  <a:ea typeface="微软雅黑" pitchFamily="34" charset="-122"/>
                </a:rPr>
                <a:t>联系电话</a:t>
              </a:r>
            </a:p>
          </p:txBody>
        </p:sp>
        <p:sp>
          <p:nvSpPr>
            <p:cNvPr id="44045" name="Line 46"/>
            <p:cNvSpPr>
              <a:spLocks noChangeShapeType="1"/>
            </p:cNvSpPr>
            <p:nvPr/>
          </p:nvSpPr>
          <p:spPr bwMode="auto">
            <a:xfrm flipH="1">
              <a:off x="2880" y="11112"/>
              <a:ext cx="288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6" name="Line 47"/>
            <p:cNvSpPr>
              <a:spLocks noChangeShapeType="1"/>
            </p:cNvSpPr>
            <p:nvPr/>
          </p:nvSpPr>
          <p:spPr bwMode="auto">
            <a:xfrm flipH="1">
              <a:off x="4680" y="11112"/>
              <a:ext cx="108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7" name="Line 48"/>
            <p:cNvSpPr>
              <a:spLocks noChangeShapeType="1"/>
            </p:cNvSpPr>
            <p:nvPr/>
          </p:nvSpPr>
          <p:spPr bwMode="auto">
            <a:xfrm>
              <a:off x="5760" y="11112"/>
              <a:ext cx="54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8" name="Line 49"/>
            <p:cNvSpPr>
              <a:spLocks noChangeShapeType="1"/>
            </p:cNvSpPr>
            <p:nvPr/>
          </p:nvSpPr>
          <p:spPr bwMode="auto">
            <a:xfrm>
              <a:off x="5760" y="11112"/>
              <a:ext cx="2340" cy="6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49" name="Line 50"/>
            <p:cNvSpPr>
              <a:spLocks noChangeShapeType="1"/>
            </p:cNvSpPr>
            <p:nvPr/>
          </p:nvSpPr>
          <p:spPr bwMode="auto">
            <a:xfrm flipH="1">
              <a:off x="4320" y="12204"/>
              <a:ext cx="180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0" name="Line 51"/>
            <p:cNvSpPr>
              <a:spLocks noChangeShapeType="1"/>
            </p:cNvSpPr>
            <p:nvPr/>
          </p:nvSpPr>
          <p:spPr bwMode="auto">
            <a:xfrm flipH="1">
              <a:off x="5760" y="12204"/>
              <a:ext cx="54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1" name="Line 52"/>
            <p:cNvSpPr>
              <a:spLocks noChangeShapeType="1"/>
            </p:cNvSpPr>
            <p:nvPr/>
          </p:nvSpPr>
          <p:spPr bwMode="auto">
            <a:xfrm>
              <a:off x="6480" y="12204"/>
              <a:ext cx="54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2" name="Line 53"/>
            <p:cNvSpPr>
              <a:spLocks noChangeShapeType="1"/>
            </p:cNvSpPr>
            <p:nvPr/>
          </p:nvSpPr>
          <p:spPr bwMode="auto">
            <a:xfrm>
              <a:off x="6660" y="12204"/>
              <a:ext cx="180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44463" y="358775"/>
            <a:ext cx="8964612" cy="3286125"/>
          </a:xfrm>
        </p:spPr>
        <p:txBody>
          <a:bodyPr/>
          <a:lstStyle/>
          <a:p>
            <a:pPr eaLnBrk="1" hangingPunct="1">
              <a:lnSpc>
                <a:spcPct val="120000"/>
              </a:lnSpc>
              <a:buFont typeface="Wingdings" pitchFamily="2" charset="2"/>
              <a:buNone/>
            </a:pPr>
            <a:r>
              <a:rPr lang="zh-CN" altLang="en-US" sz="2400" b="1">
                <a:solidFill>
                  <a:srgbClr val="0062C4"/>
                </a:solidFill>
                <a:latin typeface="微软雅黑" pitchFamily="34" charset="-122"/>
                <a:ea typeface="微软雅黑" pitchFamily="34" charset="-122"/>
              </a:rPr>
              <a:t>（</a:t>
            </a:r>
            <a:r>
              <a:rPr lang="en-US" altLang="zh-CN" sz="2400" b="1">
                <a:solidFill>
                  <a:srgbClr val="0062C4"/>
                </a:solidFill>
                <a:latin typeface="微软雅黑" pitchFamily="34" charset="-122"/>
                <a:ea typeface="微软雅黑" pitchFamily="34" charset="-122"/>
              </a:rPr>
              <a:t>4</a:t>
            </a:r>
            <a:r>
              <a:rPr lang="zh-CN" altLang="en-US" sz="2400" b="1">
                <a:solidFill>
                  <a:srgbClr val="0062C4"/>
                </a:solidFill>
                <a:latin typeface="微软雅黑" pitchFamily="34" charset="-122"/>
                <a:ea typeface="微软雅黑" pitchFamily="34" charset="-122"/>
              </a:rPr>
              <a:t>）基属性和派生属性 </a:t>
            </a:r>
          </a:p>
          <a:p>
            <a:pPr eaLnBrk="1" hangingPunct="1">
              <a:lnSpc>
                <a:spcPct val="120000"/>
              </a:lnSpc>
            </a:pPr>
            <a:r>
              <a:rPr lang="zh-CN" altLang="en-US" sz="2400" b="1">
                <a:solidFill>
                  <a:schemeClr val="bg2"/>
                </a:solidFill>
                <a:latin typeface="微软雅黑" pitchFamily="34" charset="-122"/>
                <a:ea typeface="微软雅黑" pitchFamily="34" charset="-122"/>
              </a:rPr>
              <a:t>派生属性（导出属性）：指可由其它属性值计算得到的属性</a:t>
            </a:r>
          </a:p>
          <a:p>
            <a:pPr eaLnBrk="1" hangingPunct="1">
              <a:lnSpc>
                <a:spcPct val="120000"/>
              </a:lnSpc>
            </a:pPr>
            <a:r>
              <a:rPr lang="zh-CN" altLang="en-US" sz="2400" b="1">
                <a:solidFill>
                  <a:schemeClr val="bg2"/>
                </a:solidFill>
                <a:latin typeface="微软雅黑" pitchFamily="34" charset="-122"/>
                <a:ea typeface="微软雅黑" pitchFamily="34" charset="-122"/>
              </a:rPr>
              <a:t>基属性（存储属性）：指不能由其它属性值导出的属性。</a:t>
            </a:r>
          </a:p>
          <a:p>
            <a:pPr eaLnBrk="1" hangingPunct="1">
              <a:lnSpc>
                <a:spcPct val="120000"/>
              </a:lnSpc>
            </a:pPr>
            <a:r>
              <a:rPr lang="zh-CN" altLang="en-US" sz="2400" b="1">
                <a:solidFill>
                  <a:schemeClr val="bg2"/>
                </a:solidFill>
                <a:latin typeface="微软雅黑" pitchFamily="34" charset="-122"/>
                <a:ea typeface="微软雅黑" pitchFamily="34" charset="-122"/>
              </a:rPr>
              <a:t>在</a:t>
            </a:r>
            <a:r>
              <a:rPr lang="en-US" altLang="zh-CN" sz="2400" b="1">
                <a:solidFill>
                  <a:schemeClr val="bg2"/>
                </a:solidFill>
                <a:latin typeface="微软雅黑" pitchFamily="34" charset="-122"/>
                <a:ea typeface="微软雅黑" pitchFamily="34" charset="-122"/>
              </a:rPr>
              <a:t>E-R</a:t>
            </a:r>
            <a:r>
              <a:rPr lang="zh-CN" altLang="en-US" sz="2400" b="1">
                <a:solidFill>
                  <a:schemeClr val="bg2"/>
                </a:solidFill>
                <a:latin typeface="微软雅黑" pitchFamily="34" charset="-122"/>
                <a:ea typeface="微软雅黑" pitchFamily="34" charset="-122"/>
              </a:rPr>
              <a:t>图中，用虚线椭圆表示派生属性。</a:t>
            </a:r>
          </a:p>
          <a:p>
            <a:pPr eaLnBrk="1" hangingPunct="1">
              <a:lnSpc>
                <a:spcPct val="120000"/>
              </a:lnSpc>
            </a:pPr>
            <a:r>
              <a:rPr lang="zh-CN" altLang="en-US" sz="2400" b="1">
                <a:solidFill>
                  <a:schemeClr val="bg2"/>
                </a:solidFill>
                <a:latin typeface="微软雅黑" pitchFamily="34" charset="-122"/>
                <a:ea typeface="微软雅黑" pitchFamily="34" charset="-122"/>
              </a:rPr>
              <a:t>例子：是否超期可由借书日期和还书日期计算得到，是一个导出属性。</a:t>
            </a:r>
          </a:p>
        </p:txBody>
      </p:sp>
      <p:grpSp>
        <p:nvGrpSpPr>
          <p:cNvPr id="45059" name="Group 3"/>
          <p:cNvGrpSpPr>
            <a:grpSpLocks/>
          </p:cNvGrpSpPr>
          <p:nvPr/>
        </p:nvGrpSpPr>
        <p:grpSpPr bwMode="auto">
          <a:xfrm>
            <a:off x="755650" y="3860800"/>
            <a:ext cx="7488238" cy="1512888"/>
            <a:chOff x="3600" y="10176"/>
            <a:chExt cx="5220" cy="1248"/>
          </a:xfrm>
        </p:grpSpPr>
        <p:sp>
          <p:nvSpPr>
            <p:cNvPr id="45060" name="Text Box 4"/>
            <p:cNvSpPr txBox="1">
              <a:spLocks noChangeArrowheads="1"/>
            </p:cNvSpPr>
            <p:nvPr/>
          </p:nvSpPr>
          <p:spPr bwMode="auto">
            <a:xfrm>
              <a:off x="3600" y="10270"/>
              <a:ext cx="870" cy="37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学生</a:t>
              </a:r>
            </a:p>
          </p:txBody>
        </p:sp>
        <p:sp>
          <p:nvSpPr>
            <p:cNvPr id="45061" name="Text Box 5"/>
            <p:cNvSpPr txBox="1">
              <a:spLocks noChangeArrowheads="1"/>
            </p:cNvSpPr>
            <p:nvPr/>
          </p:nvSpPr>
          <p:spPr bwMode="auto">
            <a:xfrm>
              <a:off x="7776" y="10270"/>
              <a:ext cx="1044" cy="374"/>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图书</a:t>
              </a:r>
            </a:p>
          </p:txBody>
        </p:sp>
        <p:sp>
          <p:nvSpPr>
            <p:cNvPr id="45062" name="AutoShape 6"/>
            <p:cNvSpPr>
              <a:spLocks noChangeArrowheads="1"/>
            </p:cNvSpPr>
            <p:nvPr/>
          </p:nvSpPr>
          <p:spPr bwMode="auto">
            <a:xfrm>
              <a:off x="5514" y="10176"/>
              <a:ext cx="1392" cy="499"/>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借阅</a:t>
              </a:r>
            </a:p>
          </p:txBody>
        </p:sp>
        <p:sp>
          <p:nvSpPr>
            <p:cNvPr id="45063" name="Oval 7"/>
            <p:cNvSpPr>
              <a:spLocks noChangeArrowheads="1"/>
            </p:cNvSpPr>
            <p:nvPr/>
          </p:nvSpPr>
          <p:spPr bwMode="auto">
            <a:xfrm>
              <a:off x="3774" y="11050"/>
              <a:ext cx="1218" cy="374"/>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借书日期</a:t>
              </a:r>
            </a:p>
          </p:txBody>
        </p:sp>
        <p:sp>
          <p:nvSpPr>
            <p:cNvPr id="45064" name="Oval 8"/>
            <p:cNvSpPr>
              <a:spLocks noChangeArrowheads="1"/>
            </p:cNvSpPr>
            <p:nvPr/>
          </p:nvSpPr>
          <p:spPr bwMode="auto">
            <a:xfrm>
              <a:off x="5688" y="11050"/>
              <a:ext cx="1218" cy="374"/>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还书日期</a:t>
              </a:r>
            </a:p>
          </p:txBody>
        </p:sp>
        <p:sp>
          <p:nvSpPr>
            <p:cNvPr id="45065" name="Oval 9"/>
            <p:cNvSpPr>
              <a:spLocks noChangeArrowheads="1"/>
            </p:cNvSpPr>
            <p:nvPr/>
          </p:nvSpPr>
          <p:spPr bwMode="auto">
            <a:xfrm>
              <a:off x="7602" y="11050"/>
              <a:ext cx="1218" cy="374"/>
            </a:xfrm>
            <a:prstGeom prst="ellipse">
              <a:avLst/>
            </a:prstGeom>
            <a:solidFill>
              <a:srgbClr val="FFFFFF"/>
            </a:solidFill>
            <a:ln w="9525" algn="ctr">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rgbClr val="FF0000"/>
                  </a:solidFill>
                  <a:latin typeface="微软雅黑" pitchFamily="34" charset="-122"/>
                  <a:ea typeface="微软雅黑" pitchFamily="34" charset="-122"/>
                </a:rPr>
                <a:t>是否超期</a:t>
              </a:r>
            </a:p>
          </p:txBody>
        </p:sp>
        <p:sp>
          <p:nvSpPr>
            <p:cNvPr id="45066" name="Line 10"/>
            <p:cNvSpPr>
              <a:spLocks noChangeShapeType="1"/>
            </p:cNvSpPr>
            <p:nvPr/>
          </p:nvSpPr>
          <p:spPr bwMode="auto">
            <a:xfrm>
              <a:off x="4470" y="10426"/>
              <a:ext cx="10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7" name="Line 11"/>
            <p:cNvSpPr>
              <a:spLocks noChangeShapeType="1"/>
            </p:cNvSpPr>
            <p:nvPr/>
          </p:nvSpPr>
          <p:spPr bwMode="auto">
            <a:xfrm>
              <a:off x="6906" y="10426"/>
              <a:ext cx="87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8" name="Line 12"/>
            <p:cNvSpPr>
              <a:spLocks noChangeShapeType="1"/>
            </p:cNvSpPr>
            <p:nvPr/>
          </p:nvSpPr>
          <p:spPr bwMode="auto">
            <a:xfrm flipH="1">
              <a:off x="4470" y="10675"/>
              <a:ext cx="1740" cy="3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p>
              <a:endParaRPr lang="zh-CN" altLang="en-US"/>
            </a:p>
          </p:txBody>
        </p:sp>
        <p:sp>
          <p:nvSpPr>
            <p:cNvPr id="45069" name="Line 13"/>
            <p:cNvSpPr>
              <a:spLocks noChangeShapeType="1"/>
            </p:cNvSpPr>
            <p:nvPr/>
          </p:nvSpPr>
          <p:spPr bwMode="auto">
            <a:xfrm>
              <a:off x="6210" y="10675"/>
              <a:ext cx="0" cy="3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0" name="Line 14"/>
            <p:cNvSpPr>
              <a:spLocks noChangeShapeType="1"/>
            </p:cNvSpPr>
            <p:nvPr/>
          </p:nvSpPr>
          <p:spPr bwMode="auto">
            <a:xfrm>
              <a:off x="6210" y="10675"/>
              <a:ext cx="1914" cy="3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107950" y="188913"/>
            <a:ext cx="8893175" cy="6669087"/>
          </a:xfrm>
        </p:spPr>
        <p:txBody>
          <a:bodyPr/>
          <a:lstStyle/>
          <a:p>
            <a:pPr eaLnBrk="1" hangingPunct="1">
              <a:lnSpc>
                <a:spcPct val="140000"/>
              </a:lnSpc>
              <a:spcBef>
                <a:spcPct val="40000"/>
              </a:spcBef>
              <a:buFont typeface="Wingdings" pitchFamily="2" charset="2"/>
              <a:buNone/>
            </a:pPr>
            <a:r>
              <a:rPr lang="zh-CN" altLang="en-US" sz="2400" b="1">
                <a:solidFill>
                  <a:srgbClr val="0062C4"/>
                </a:solidFill>
                <a:latin typeface="微软雅黑" pitchFamily="34" charset="-122"/>
                <a:ea typeface="微软雅黑" pitchFamily="34" charset="-122"/>
              </a:rPr>
              <a:t>（</a:t>
            </a:r>
            <a:r>
              <a:rPr lang="en-US" altLang="zh-CN" sz="2400" b="1">
                <a:solidFill>
                  <a:srgbClr val="0062C4"/>
                </a:solidFill>
                <a:latin typeface="微软雅黑" pitchFamily="34" charset="-122"/>
                <a:ea typeface="微软雅黑" pitchFamily="34" charset="-122"/>
              </a:rPr>
              <a:t>5</a:t>
            </a:r>
            <a:r>
              <a:rPr lang="zh-CN" altLang="en-US" sz="2400" b="1">
                <a:solidFill>
                  <a:srgbClr val="0062C4"/>
                </a:solidFill>
                <a:latin typeface="微软雅黑" pitchFamily="34" charset="-122"/>
                <a:ea typeface="微软雅黑" pitchFamily="34" charset="-122"/>
              </a:rPr>
              <a:t>）确定实体及其属性的方法：</a:t>
            </a:r>
          </a:p>
          <a:p>
            <a:pPr lvl="1" eaLnBrk="1" hangingPunct="1">
              <a:lnSpc>
                <a:spcPct val="140000"/>
              </a:lnSpc>
              <a:spcBef>
                <a:spcPct val="40000"/>
              </a:spcBef>
            </a:pPr>
            <a:r>
              <a:rPr lang="zh-CN" altLang="en-US" sz="2400" b="1">
                <a:solidFill>
                  <a:schemeClr val="bg2"/>
                </a:solidFill>
                <a:latin typeface="微软雅黑" pitchFamily="34" charset="-122"/>
                <a:ea typeface="微软雅黑" pitchFamily="34" charset="-122"/>
              </a:rPr>
              <a:t>仔细查看需求说明，从中挑出名词和名词词组。</a:t>
            </a:r>
          </a:p>
          <a:p>
            <a:pPr lvl="1" eaLnBrk="1" hangingPunct="1">
              <a:lnSpc>
                <a:spcPct val="140000"/>
              </a:lnSpc>
              <a:spcBef>
                <a:spcPct val="40000"/>
              </a:spcBef>
            </a:pPr>
            <a:r>
              <a:rPr lang="zh-CN" altLang="en-US" sz="2400" b="1">
                <a:solidFill>
                  <a:schemeClr val="bg2"/>
                </a:solidFill>
                <a:latin typeface="微软雅黑" pitchFamily="34" charset="-122"/>
                <a:ea typeface="微软雅黑" pitchFamily="34" charset="-122"/>
              </a:rPr>
              <a:t>组织感兴趣的人、地方和概念，或者组织环境中客观存在的对象也要抽象成实体型。</a:t>
            </a:r>
          </a:p>
          <a:p>
            <a:pPr lvl="1" eaLnBrk="1" hangingPunct="1">
              <a:lnSpc>
                <a:spcPct val="140000"/>
              </a:lnSpc>
              <a:spcBef>
                <a:spcPct val="40000"/>
              </a:spcBef>
            </a:pPr>
            <a:r>
              <a:rPr lang="zh-CN" altLang="en-US" sz="2400" b="1">
                <a:solidFill>
                  <a:schemeClr val="bg2"/>
                </a:solidFill>
                <a:latin typeface="微软雅黑" pitchFamily="34" charset="-122"/>
                <a:ea typeface="微软雅黑" pitchFamily="34" charset="-122"/>
              </a:rPr>
              <a:t>注意：有些名词代表实体，有些名词只表征实体的性质和特征。如，员工代表实体，而姓名却只表征员工的一种特征。</a:t>
            </a:r>
          </a:p>
        </p:txBody>
      </p:sp>
      <p:sp>
        <p:nvSpPr>
          <p:cNvPr id="46083" name="Rectangle 5"/>
          <p:cNvSpPr>
            <a:spLocks noChangeArrowheads="1"/>
          </p:cNvSpPr>
          <p:nvPr/>
        </p:nvSpPr>
        <p:spPr bwMode="auto">
          <a:xfrm>
            <a:off x="396875" y="3876675"/>
            <a:ext cx="84963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52413"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defTabSz="252413"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defTabSz="252413"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defTabSz="252413"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defTabSz="252413"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defTabSz="252413"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defTabSz="252413"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defTabSz="252413"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defTabSz="252413"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lnSpc>
                <a:spcPct val="150000"/>
              </a:lnSpc>
              <a:spcBef>
                <a:spcPct val="50000"/>
              </a:spcBef>
              <a:buClrTx/>
              <a:buSzTx/>
              <a:buFont typeface="Wingdings" pitchFamily="2" charset="2"/>
              <a:buNone/>
            </a:pPr>
            <a:r>
              <a:rPr lang="zh-CN" altLang="en-US" sz="2400" b="1">
                <a:solidFill>
                  <a:srgbClr val="FF0000"/>
                </a:solidFill>
                <a:latin typeface="微软雅黑" pitchFamily="34" charset="-122"/>
                <a:ea typeface="微软雅黑" pitchFamily="34" charset="-122"/>
              </a:rPr>
              <a:t>难点：① </a:t>
            </a:r>
            <a:r>
              <a:rPr lang="zh-CN" altLang="en-US" sz="2400" b="1">
                <a:solidFill>
                  <a:schemeClr val="bg2"/>
                </a:solidFill>
                <a:latin typeface="微软雅黑" pitchFamily="34" charset="-122"/>
                <a:ea typeface="微软雅黑" pitchFamily="34" charset="-122"/>
              </a:rPr>
              <a:t>用户有自己的语言习惯方式：谈及人员时，可能用的是具体姓名；谈及部门时，可能用的是角色名；</a:t>
            </a:r>
          </a:p>
          <a:p>
            <a:pPr eaLnBrk="1" hangingPunct="1">
              <a:lnSpc>
                <a:spcPct val="150000"/>
              </a:lnSpc>
              <a:spcBef>
                <a:spcPct val="50000"/>
              </a:spcBef>
              <a:buClrTx/>
              <a:buSzTx/>
              <a:buFont typeface="Wingdings" pitchFamily="2" charset="2"/>
              <a:buNone/>
            </a:pPr>
            <a:r>
              <a:rPr lang="zh-CN" altLang="en-US" sz="2400" b="1">
                <a:solidFill>
                  <a:schemeClr val="bg2"/>
                </a:solidFill>
                <a:latin typeface="微软雅黑" pitchFamily="34" charset="-122"/>
                <a:ea typeface="微软雅黑" pitchFamily="34" charset="-122"/>
              </a:rPr>
              <a:t>          </a:t>
            </a:r>
            <a:r>
              <a:rPr lang="zh-CN" altLang="en-US" sz="2400" b="1">
                <a:solidFill>
                  <a:srgbClr val="FF0000"/>
                </a:solidFill>
                <a:latin typeface="微软雅黑" pitchFamily="34" charset="-122"/>
                <a:ea typeface="微软雅黑" pitchFamily="34" charset="-122"/>
              </a:rPr>
              <a:t>② </a:t>
            </a:r>
            <a:r>
              <a:rPr lang="zh-CN" altLang="en-US" sz="2400" b="1">
                <a:solidFill>
                  <a:schemeClr val="bg2"/>
                </a:solidFill>
                <a:latin typeface="微软雅黑" pitchFamily="34" charset="-122"/>
                <a:ea typeface="微软雅黑" pitchFamily="34" charset="-122"/>
              </a:rPr>
              <a:t>存在同名异义或异名同义的现象。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107950" y="404813"/>
            <a:ext cx="8893175" cy="5903912"/>
          </a:xfrm>
        </p:spPr>
        <p:txBody>
          <a:bodyPr/>
          <a:lstStyle/>
          <a:p>
            <a:pPr eaLnBrk="1" hangingPunct="1">
              <a:lnSpc>
                <a:spcPct val="140000"/>
              </a:lnSpc>
              <a:spcBef>
                <a:spcPct val="40000"/>
              </a:spcBef>
              <a:buFont typeface="Wingdings" pitchFamily="2" charset="2"/>
              <a:buNone/>
            </a:pPr>
            <a:r>
              <a:rPr lang="zh-CN" altLang="en-US" sz="2400" b="1">
                <a:solidFill>
                  <a:srgbClr val="000099"/>
                </a:solidFill>
                <a:latin typeface="微软雅黑" pitchFamily="34" charset="-122"/>
                <a:ea typeface="微软雅黑" pitchFamily="34" charset="-122"/>
              </a:rPr>
              <a:t>（</a:t>
            </a:r>
            <a:r>
              <a:rPr lang="en-US" altLang="zh-CN" sz="2400" b="1">
                <a:solidFill>
                  <a:srgbClr val="000099"/>
                </a:solidFill>
                <a:latin typeface="微软雅黑" pitchFamily="34" charset="-122"/>
                <a:ea typeface="微软雅黑" pitchFamily="34" charset="-122"/>
              </a:rPr>
              <a:t>6</a:t>
            </a:r>
            <a:r>
              <a:rPr lang="zh-CN" altLang="en-US" sz="2400" b="1">
                <a:solidFill>
                  <a:srgbClr val="000099"/>
                </a:solidFill>
                <a:latin typeface="微软雅黑" pitchFamily="34" charset="-122"/>
                <a:ea typeface="微软雅黑" pitchFamily="34" charset="-122"/>
              </a:rPr>
              <a:t>）确定实体及其属性的原则：</a:t>
            </a:r>
          </a:p>
          <a:p>
            <a:pPr marL="450850" lvl="1" indent="-273050" eaLnBrk="1" hangingPunct="1">
              <a:lnSpc>
                <a:spcPct val="140000"/>
              </a:lnSpc>
              <a:spcBef>
                <a:spcPct val="40000"/>
              </a:spcBef>
            </a:pPr>
            <a:r>
              <a:rPr lang="zh-CN" altLang="en-US" sz="2400" b="1">
                <a:solidFill>
                  <a:srgbClr val="FF0000"/>
                </a:solidFill>
                <a:latin typeface="微软雅黑" pitchFamily="34" charset="-122"/>
                <a:ea typeface="微软雅黑" pitchFamily="34" charset="-122"/>
              </a:rPr>
              <a:t>适合性原则</a:t>
            </a:r>
            <a:r>
              <a:rPr lang="zh-CN" altLang="en-US" sz="2400" b="1">
                <a:solidFill>
                  <a:schemeClr val="bg2"/>
                </a:solidFill>
                <a:latin typeface="微软雅黑" pitchFamily="34" charset="-122"/>
                <a:ea typeface="微软雅黑" pitchFamily="34" charset="-122"/>
              </a:rPr>
              <a:t>：考虑用户需求，给出适合的方案。</a:t>
            </a:r>
          </a:p>
          <a:p>
            <a:pPr marL="450850" lvl="1" indent="-273050" eaLnBrk="1" hangingPunct="1">
              <a:lnSpc>
                <a:spcPct val="140000"/>
              </a:lnSpc>
              <a:spcBef>
                <a:spcPct val="40000"/>
              </a:spcBef>
            </a:pPr>
            <a:r>
              <a:rPr lang="zh-CN" altLang="en-US" sz="2400" b="1">
                <a:solidFill>
                  <a:srgbClr val="FF0000"/>
                </a:solidFill>
                <a:latin typeface="微软雅黑" pitchFamily="34" charset="-122"/>
                <a:ea typeface="微软雅黑" pitchFamily="34" charset="-122"/>
              </a:rPr>
              <a:t>简单原则：</a:t>
            </a:r>
            <a:r>
              <a:rPr lang="zh-CN" altLang="en-US" sz="2400" b="1">
                <a:solidFill>
                  <a:schemeClr val="bg2"/>
                </a:solidFill>
                <a:latin typeface="微软雅黑" pitchFamily="34" charset="-122"/>
                <a:ea typeface="微软雅黑" pitchFamily="34" charset="-122"/>
              </a:rPr>
              <a:t>能抽象成属性的概念尽量不抽象成实体。</a:t>
            </a:r>
          </a:p>
          <a:p>
            <a:pPr marL="450850" lvl="1" indent="-273050" eaLnBrk="1" hangingPunct="1">
              <a:lnSpc>
                <a:spcPct val="140000"/>
              </a:lnSpc>
              <a:spcBef>
                <a:spcPct val="40000"/>
              </a:spcBef>
            </a:pPr>
            <a:r>
              <a:rPr lang="zh-CN" altLang="en-US" sz="2400" b="1">
                <a:solidFill>
                  <a:srgbClr val="FF0000"/>
                </a:solidFill>
                <a:latin typeface="微软雅黑" pitchFamily="34" charset="-122"/>
                <a:ea typeface="微软雅黑" pitchFamily="34" charset="-122"/>
              </a:rPr>
              <a:t>属性不能再用其他属性进行描述</a:t>
            </a:r>
            <a:r>
              <a:rPr lang="zh-CN" altLang="en-US" sz="2400" b="1">
                <a:solidFill>
                  <a:schemeClr val="bg2"/>
                </a:solidFill>
                <a:latin typeface="微软雅黑" pitchFamily="34" charset="-122"/>
                <a:ea typeface="微软雅黑" pitchFamily="34" charset="-122"/>
              </a:rPr>
              <a:t>：如果属性需要进一步描述，则应将之抽象为实体，这样做更符合适合性原则。</a:t>
            </a:r>
          </a:p>
          <a:p>
            <a:pPr marL="450850" lvl="1" indent="-273050" eaLnBrk="1" hangingPunct="1">
              <a:lnSpc>
                <a:spcPct val="140000"/>
              </a:lnSpc>
              <a:spcBef>
                <a:spcPct val="40000"/>
              </a:spcBef>
              <a:buFont typeface="Wingdings" pitchFamily="2" charset="2"/>
              <a:buNone/>
            </a:pPr>
            <a:r>
              <a:rPr lang="zh-CN" altLang="en-US" sz="2400" b="1">
                <a:solidFill>
                  <a:srgbClr val="0062C4"/>
                </a:solidFill>
                <a:latin typeface="微软雅黑" pitchFamily="34" charset="-122"/>
                <a:ea typeface="微软雅黑" pitchFamily="34" charset="-122"/>
              </a:rPr>
              <a:t>   </a:t>
            </a:r>
            <a:r>
              <a:rPr lang="en-US" altLang="zh-CN" sz="2400" b="1">
                <a:solidFill>
                  <a:srgbClr val="0062C4"/>
                </a:solidFill>
                <a:latin typeface="微软雅黑" pitchFamily="34" charset="-122"/>
                <a:ea typeface="微软雅黑" pitchFamily="34" charset="-122"/>
              </a:rPr>
              <a:t>P225  </a:t>
            </a:r>
            <a:r>
              <a:rPr lang="zh-CN" altLang="en-US" sz="2400" b="1">
                <a:solidFill>
                  <a:srgbClr val="0062C4"/>
                </a:solidFill>
                <a:latin typeface="微软雅黑" pitchFamily="34" charset="-122"/>
                <a:ea typeface="微软雅黑" pitchFamily="34" charset="-122"/>
              </a:rPr>
              <a:t>图</a:t>
            </a:r>
            <a:r>
              <a:rPr lang="en-US" altLang="zh-CN" sz="2400" b="1">
                <a:solidFill>
                  <a:srgbClr val="0062C4"/>
                </a:solidFill>
                <a:latin typeface="微软雅黑" pitchFamily="34" charset="-122"/>
                <a:ea typeface="微软雅黑" pitchFamily="34" charset="-122"/>
              </a:rPr>
              <a:t>7.19   </a:t>
            </a:r>
            <a:r>
              <a:rPr lang="zh-CN" altLang="en-US" sz="2400" b="1">
                <a:solidFill>
                  <a:srgbClr val="0062C4"/>
                </a:solidFill>
                <a:latin typeface="微软雅黑" pitchFamily="34" charset="-122"/>
                <a:ea typeface="微软雅黑" pitchFamily="34" charset="-122"/>
              </a:rPr>
              <a:t>关于职称的例子</a:t>
            </a:r>
          </a:p>
          <a:p>
            <a:pPr marL="450850" lvl="1" indent="-273050" eaLnBrk="1" hangingPunct="1">
              <a:lnSpc>
                <a:spcPct val="140000"/>
              </a:lnSpc>
              <a:spcBef>
                <a:spcPct val="40000"/>
              </a:spcBef>
            </a:pPr>
            <a:r>
              <a:rPr lang="zh-CN" altLang="en-US" sz="2400" b="1">
                <a:solidFill>
                  <a:srgbClr val="FF0000"/>
                </a:solidFill>
                <a:latin typeface="微软雅黑" pitchFamily="34" charset="-122"/>
                <a:ea typeface="微软雅黑" pitchFamily="34" charset="-122"/>
              </a:rPr>
              <a:t>属性不能与其他实体发生联系：</a:t>
            </a:r>
            <a:r>
              <a:rPr lang="en-US" altLang="zh-CN" sz="2400" b="1">
                <a:solidFill>
                  <a:srgbClr val="0062C4"/>
                </a:solidFill>
                <a:latin typeface="微软雅黑" pitchFamily="34" charset="-122"/>
                <a:ea typeface="微软雅黑" pitchFamily="34" charset="-122"/>
              </a:rPr>
              <a:t>P225 </a:t>
            </a:r>
            <a:r>
              <a:rPr lang="zh-CN" altLang="en-US" sz="2400" b="1">
                <a:solidFill>
                  <a:srgbClr val="0062C4"/>
                </a:solidFill>
                <a:latin typeface="微软雅黑" pitchFamily="34" charset="-122"/>
                <a:ea typeface="微软雅黑" pitchFamily="34" charset="-122"/>
              </a:rPr>
              <a:t>图</a:t>
            </a:r>
            <a:r>
              <a:rPr lang="en-US" altLang="zh-CN" sz="2400" b="1">
                <a:solidFill>
                  <a:srgbClr val="0062C4"/>
                </a:solidFill>
                <a:latin typeface="微软雅黑" pitchFamily="34" charset="-122"/>
                <a:ea typeface="微软雅黑" pitchFamily="34" charset="-122"/>
              </a:rPr>
              <a:t>7.206  “</a:t>
            </a:r>
            <a:r>
              <a:rPr lang="zh-CN" altLang="en-US" sz="2400" b="1">
                <a:solidFill>
                  <a:srgbClr val="0062C4"/>
                </a:solidFill>
                <a:latin typeface="微软雅黑" pitchFamily="34" charset="-122"/>
                <a:ea typeface="微软雅黑" pitchFamily="34" charset="-122"/>
              </a:rPr>
              <a:t>病房”</a:t>
            </a:r>
          </a:p>
          <a:p>
            <a:pPr marL="450850" lvl="1" indent="-273050" eaLnBrk="1" hangingPunct="1">
              <a:lnSpc>
                <a:spcPct val="140000"/>
              </a:lnSpc>
              <a:spcBef>
                <a:spcPct val="40000"/>
              </a:spcBef>
            </a:pPr>
            <a:r>
              <a:rPr lang="zh-CN" altLang="en-US" sz="2400" b="1">
                <a:solidFill>
                  <a:srgbClr val="FF0000"/>
                </a:solidFill>
                <a:latin typeface="微软雅黑" pitchFamily="34" charset="-122"/>
                <a:ea typeface="微软雅黑" pitchFamily="34" charset="-122"/>
              </a:rPr>
              <a:t>超类与子类：</a:t>
            </a:r>
            <a:r>
              <a:rPr lang="zh-CN" altLang="en-US" sz="2400" b="1">
                <a:solidFill>
                  <a:schemeClr val="bg2"/>
                </a:solidFill>
                <a:latin typeface="微软雅黑" pitchFamily="34" charset="-122"/>
                <a:ea typeface="微软雅黑" pitchFamily="34" charset="-122"/>
              </a:rPr>
              <a:t>同类实体中不同实体还有不同的特性，则考虑用子类和超类来表示。</a:t>
            </a:r>
          </a:p>
        </p:txBody>
      </p:sp>
      <p:sp>
        <p:nvSpPr>
          <p:cNvPr id="2" name="文本框 1">
            <a:extLst>
              <a:ext uri="{FF2B5EF4-FFF2-40B4-BE49-F238E27FC236}">
                <a16:creationId xmlns:a16="http://schemas.microsoft.com/office/drawing/2014/main" id="{C81A9456-60EE-45D9-B6C8-0C2D4F9FC51A}"/>
              </a:ext>
            </a:extLst>
          </p:cNvPr>
          <p:cNvSpPr txBox="1"/>
          <p:nvPr/>
        </p:nvSpPr>
        <p:spPr>
          <a:xfrm>
            <a:off x="4427984" y="173980"/>
            <a:ext cx="4429125" cy="461665"/>
          </a:xfrm>
          <a:prstGeom prst="rect">
            <a:avLst/>
          </a:prstGeom>
          <a:noFill/>
        </p:spPr>
        <p:txBody>
          <a:bodyPr wrap="square" rtlCol="0">
            <a:spAutoFit/>
          </a:bodyPr>
          <a:lstStyle/>
          <a:p>
            <a:r>
              <a:rPr lang="zh-CN" altLang="en-US" dirty="0"/>
              <a:t>这个原则挺重要的</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250825" y="188913"/>
            <a:ext cx="8893175" cy="3024187"/>
          </a:xfrm>
        </p:spPr>
        <p:txBody>
          <a:bodyPr/>
          <a:lstStyle/>
          <a:p>
            <a:pPr eaLnBrk="1" hangingPunct="1">
              <a:lnSpc>
                <a:spcPct val="140000"/>
              </a:lnSpc>
              <a:buFont typeface="Wingdings" pitchFamily="2" charset="2"/>
              <a:buNone/>
            </a:pPr>
            <a:r>
              <a:rPr lang="en-US" altLang="zh-CN" sz="2400" b="1">
                <a:solidFill>
                  <a:srgbClr val="0062C4"/>
                </a:solidFill>
                <a:latin typeface="微软雅黑" pitchFamily="34" charset="-122"/>
                <a:ea typeface="微软雅黑" pitchFamily="34" charset="-122"/>
              </a:rPr>
              <a:t>2</a:t>
            </a:r>
            <a:r>
              <a:rPr lang="zh-CN" altLang="en-US" sz="2400" b="1">
                <a:solidFill>
                  <a:srgbClr val="0062C4"/>
                </a:solidFill>
                <a:latin typeface="微软雅黑" pitchFamily="34" charset="-122"/>
                <a:ea typeface="微软雅黑" pitchFamily="34" charset="-122"/>
              </a:rPr>
              <a:t>、确定实体间的联系，识别联系的属性和约束</a:t>
            </a:r>
          </a:p>
          <a:p>
            <a:pPr eaLnBrk="1" hangingPunct="1">
              <a:lnSpc>
                <a:spcPct val="140000"/>
              </a:lnSpc>
              <a:buFont typeface="Wingdings" pitchFamily="2" charset="2"/>
              <a:buNone/>
            </a:pPr>
            <a:r>
              <a:rPr lang="zh-CN" altLang="en-US" sz="2400" b="1">
                <a:solidFill>
                  <a:srgbClr val="C00000"/>
                </a:solidFill>
                <a:latin typeface="微软雅黑" pitchFamily="34" charset="-122"/>
                <a:ea typeface="微软雅黑" pitchFamily="34" charset="-122"/>
              </a:rPr>
              <a:t>（</a:t>
            </a:r>
            <a:r>
              <a:rPr lang="en-US" altLang="zh-CN" sz="2400" b="1">
                <a:solidFill>
                  <a:srgbClr val="C00000"/>
                </a:solidFill>
                <a:latin typeface="微软雅黑" pitchFamily="34" charset="-122"/>
                <a:ea typeface="微软雅黑" pitchFamily="34" charset="-122"/>
              </a:rPr>
              <a:t>1</a:t>
            </a:r>
            <a:r>
              <a:rPr lang="zh-CN" altLang="en-US" sz="2400" b="1">
                <a:solidFill>
                  <a:srgbClr val="C00000"/>
                </a:solidFill>
                <a:latin typeface="微软雅黑" pitchFamily="34" charset="-122"/>
                <a:ea typeface="微软雅黑" pitchFamily="34" charset="-122"/>
              </a:rPr>
              <a:t>）联系的度（</a:t>
            </a:r>
            <a:r>
              <a:rPr lang="en-US" altLang="zh-CN" sz="2400" b="1">
                <a:solidFill>
                  <a:srgbClr val="C00000"/>
                </a:solidFill>
                <a:latin typeface="微软雅黑" pitchFamily="34" charset="-122"/>
                <a:ea typeface="微软雅黑" pitchFamily="34" charset="-122"/>
              </a:rPr>
              <a:t>degree</a:t>
            </a:r>
            <a:r>
              <a:rPr lang="zh-CN" altLang="en-US" sz="2400" b="1">
                <a:solidFill>
                  <a:srgbClr val="C00000"/>
                </a:solidFill>
                <a:latin typeface="微软雅黑" pitchFamily="34" charset="-122"/>
                <a:ea typeface="微软雅黑" pitchFamily="34" charset="-122"/>
              </a:rPr>
              <a:t>）：</a:t>
            </a:r>
            <a:r>
              <a:rPr lang="zh-CN" altLang="en-US" sz="2400" b="1">
                <a:solidFill>
                  <a:schemeClr val="bg2"/>
                </a:solidFill>
                <a:latin typeface="微软雅黑" pitchFamily="34" charset="-122"/>
                <a:ea typeface="微软雅黑" pitchFamily="34" charset="-122"/>
              </a:rPr>
              <a:t>参与联系的实体型的个数。</a:t>
            </a:r>
          </a:p>
          <a:p>
            <a:pPr eaLnBrk="1" hangingPunct="1">
              <a:lnSpc>
                <a:spcPct val="140000"/>
              </a:lnSpc>
            </a:pPr>
            <a:r>
              <a:rPr lang="zh-CN" altLang="en-US" sz="2400" b="1">
                <a:solidFill>
                  <a:schemeClr val="bg2"/>
                </a:solidFill>
                <a:latin typeface="微软雅黑" pitchFamily="34" charset="-122"/>
                <a:ea typeface="微软雅黑" pitchFamily="34" charset="-122"/>
              </a:rPr>
              <a:t>一元循环联系：一个实体集内部不同个体间的联系，度为</a:t>
            </a:r>
            <a:r>
              <a:rPr lang="en-US" altLang="zh-CN" sz="2400" b="1">
                <a:solidFill>
                  <a:schemeClr val="bg2"/>
                </a:solidFill>
                <a:latin typeface="微软雅黑" pitchFamily="34" charset="-122"/>
                <a:ea typeface="微软雅黑" pitchFamily="34" charset="-122"/>
              </a:rPr>
              <a:t>1</a:t>
            </a:r>
            <a:endParaRPr lang="zh-CN" altLang="en-US" sz="2400" b="1">
              <a:solidFill>
                <a:schemeClr val="bg2"/>
              </a:solidFill>
              <a:latin typeface="微软雅黑" pitchFamily="34" charset="-122"/>
              <a:ea typeface="微软雅黑" pitchFamily="34" charset="-122"/>
            </a:endParaRPr>
          </a:p>
          <a:p>
            <a:pPr eaLnBrk="1" hangingPunct="1">
              <a:lnSpc>
                <a:spcPct val="140000"/>
              </a:lnSpc>
            </a:pPr>
            <a:r>
              <a:rPr lang="zh-CN" altLang="en-US" sz="2400" b="1">
                <a:solidFill>
                  <a:schemeClr val="bg2"/>
                </a:solidFill>
                <a:latin typeface="微软雅黑" pitchFamily="34" charset="-122"/>
                <a:ea typeface="微软雅黑" pitchFamily="34" charset="-122"/>
              </a:rPr>
              <a:t>二元联系：两个实体型之间的联系，度为</a:t>
            </a:r>
            <a:r>
              <a:rPr lang="en-US" altLang="zh-CN" sz="2400" b="1">
                <a:solidFill>
                  <a:schemeClr val="bg2"/>
                </a:solidFill>
                <a:latin typeface="微软雅黑" pitchFamily="34" charset="-122"/>
                <a:ea typeface="微软雅黑" pitchFamily="34" charset="-122"/>
              </a:rPr>
              <a:t>2</a:t>
            </a:r>
            <a:r>
              <a:rPr lang="zh-CN" altLang="en-US" sz="2400" b="1">
                <a:solidFill>
                  <a:schemeClr val="bg2"/>
                </a:solidFill>
                <a:latin typeface="微软雅黑" pitchFamily="34" charset="-122"/>
                <a:ea typeface="微软雅黑" pitchFamily="34" charset="-122"/>
              </a:rPr>
              <a:t>；</a:t>
            </a:r>
          </a:p>
          <a:p>
            <a:pPr eaLnBrk="1" hangingPunct="1">
              <a:lnSpc>
                <a:spcPct val="140000"/>
              </a:lnSpc>
            </a:pPr>
            <a:r>
              <a:rPr lang="zh-CN" altLang="en-US" sz="2400" b="1">
                <a:solidFill>
                  <a:schemeClr val="bg2"/>
                </a:solidFill>
                <a:latin typeface="微软雅黑" pitchFamily="34" charset="-122"/>
                <a:ea typeface="微软雅黑" pitchFamily="34" charset="-122"/>
              </a:rPr>
              <a:t>多元联系：三个实体型之间的联系，度为</a:t>
            </a:r>
            <a:r>
              <a:rPr lang="en-US" altLang="zh-CN" sz="2400" b="1">
                <a:solidFill>
                  <a:schemeClr val="bg2"/>
                </a:solidFill>
                <a:latin typeface="微软雅黑" pitchFamily="34" charset="-122"/>
                <a:ea typeface="微软雅黑" pitchFamily="34" charset="-122"/>
              </a:rPr>
              <a:t>3</a:t>
            </a:r>
            <a:r>
              <a:rPr lang="zh-CN" altLang="en-US" sz="2400" b="1">
                <a:solidFill>
                  <a:schemeClr val="bg2"/>
                </a:solidFill>
                <a:latin typeface="微软雅黑" pitchFamily="34" charset="-122"/>
                <a:ea typeface="微软雅黑" pitchFamily="34" charset="-122"/>
              </a:rPr>
              <a:t>；依此类推。</a:t>
            </a:r>
            <a:endParaRPr lang="zh-CN" altLang="en-US" sz="2800" b="1">
              <a:solidFill>
                <a:schemeClr val="bg2"/>
              </a:solidFill>
              <a:latin typeface="微软雅黑" pitchFamily="34" charset="-122"/>
              <a:ea typeface="微软雅黑" pitchFamily="34" charset="-122"/>
            </a:endParaRPr>
          </a:p>
        </p:txBody>
      </p:sp>
      <p:sp>
        <p:nvSpPr>
          <p:cNvPr id="48131" name="Rectangle 4"/>
          <p:cNvSpPr>
            <a:spLocks noChangeArrowheads="1"/>
          </p:cNvSpPr>
          <p:nvPr/>
        </p:nvSpPr>
        <p:spPr bwMode="auto">
          <a:xfrm>
            <a:off x="0" y="0"/>
            <a:ext cx="2651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1000">
                <a:latin typeface="微软雅黑" pitchFamily="34" charset="-122"/>
                <a:ea typeface="微软雅黑" pitchFamily="34" charset="-122"/>
              </a:rPr>
              <a:t> </a:t>
            </a:r>
            <a:r>
              <a:rPr lang="zh-CN" altLang="en-US" sz="1100">
                <a:latin typeface="微软雅黑" pitchFamily="34" charset="-122"/>
                <a:ea typeface="微软雅黑" pitchFamily="34" charset="-122"/>
              </a:rPr>
              <a:t> </a:t>
            </a:r>
            <a:endParaRPr lang="zh-CN" altLang="en-US" sz="2400">
              <a:latin typeface="微软雅黑" pitchFamily="34" charset="-122"/>
              <a:ea typeface="微软雅黑" pitchFamily="34" charset="-122"/>
            </a:endParaRPr>
          </a:p>
        </p:txBody>
      </p:sp>
      <p:sp>
        <p:nvSpPr>
          <p:cNvPr id="48132" name="Rectangle 5"/>
          <p:cNvSpPr>
            <a:spLocks noChangeArrowheads="1"/>
          </p:cNvSpPr>
          <p:nvPr/>
        </p:nvSpPr>
        <p:spPr bwMode="auto">
          <a:xfrm>
            <a:off x="0" y="0"/>
            <a:ext cx="2651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1000">
                <a:latin typeface="微软雅黑" pitchFamily="34" charset="-122"/>
                <a:ea typeface="微软雅黑" pitchFamily="34" charset="-122"/>
              </a:rPr>
              <a:t> </a:t>
            </a:r>
            <a:r>
              <a:rPr lang="zh-CN" altLang="en-US" sz="1100">
                <a:latin typeface="微软雅黑" pitchFamily="34" charset="-122"/>
                <a:ea typeface="微软雅黑" pitchFamily="34" charset="-122"/>
              </a:rPr>
              <a:t> </a:t>
            </a:r>
            <a:endParaRPr lang="zh-CN" altLang="en-US" sz="2400">
              <a:latin typeface="微软雅黑" pitchFamily="34" charset="-122"/>
              <a:ea typeface="微软雅黑" pitchFamily="34" charset="-122"/>
            </a:endParaRPr>
          </a:p>
        </p:txBody>
      </p:sp>
      <p:sp>
        <p:nvSpPr>
          <p:cNvPr id="48133" name="Rectangle 6"/>
          <p:cNvSpPr>
            <a:spLocks noChangeArrowheads="1"/>
          </p:cNvSpPr>
          <p:nvPr/>
        </p:nvSpPr>
        <p:spPr bwMode="auto">
          <a:xfrm>
            <a:off x="0" y="0"/>
            <a:ext cx="2651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1000">
                <a:latin typeface="微软雅黑" pitchFamily="34" charset="-122"/>
                <a:ea typeface="微软雅黑" pitchFamily="34" charset="-122"/>
              </a:rPr>
              <a:t> </a:t>
            </a:r>
            <a:r>
              <a:rPr lang="zh-CN" altLang="en-US" sz="1100">
                <a:latin typeface="微软雅黑" pitchFamily="34" charset="-122"/>
                <a:ea typeface="微软雅黑" pitchFamily="34" charset="-122"/>
              </a:rPr>
              <a:t> </a:t>
            </a:r>
            <a:endParaRPr lang="zh-CN" altLang="en-US" sz="2400">
              <a:latin typeface="微软雅黑" pitchFamily="34" charset="-122"/>
              <a:ea typeface="微软雅黑" pitchFamily="34" charset="-122"/>
            </a:endParaRPr>
          </a:p>
        </p:txBody>
      </p:sp>
      <p:sp>
        <p:nvSpPr>
          <p:cNvPr id="48134" name="Rectangle 7"/>
          <p:cNvSpPr>
            <a:spLocks noChangeArrowheads="1"/>
          </p:cNvSpPr>
          <p:nvPr/>
        </p:nvSpPr>
        <p:spPr bwMode="auto">
          <a:xfrm>
            <a:off x="0" y="0"/>
            <a:ext cx="265113"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1000">
                <a:latin typeface="微软雅黑" pitchFamily="34" charset="-122"/>
                <a:ea typeface="微软雅黑" pitchFamily="34" charset="-122"/>
              </a:rPr>
              <a:t> </a:t>
            </a:r>
            <a:r>
              <a:rPr lang="zh-CN" altLang="en-US" sz="1100">
                <a:latin typeface="微软雅黑" pitchFamily="34" charset="-122"/>
                <a:ea typeface="微软雅黑" pitchFamily="34" charset="-122"/>
              </a:rPr>
              <a:t> </a:t>
            </a:r>
            <a:endParaRPr lang="zh-CN" altLang="en-US" sz="2400">
              <a:latin typeface="微软雅黑" pitchFamily="34" charset="-122"/>
              <a:ea typeface="微软雅黑" pitchFamily="34" charset="-122"/>
            </a:endParaRPr>
          </a:p>
        </p:txBody>
      </p:sp>
      <p:grpSp>
        <p:nvGrpSpPr>
          <p:cNvPr id="48135" name="Group 8"/>
          <p:cNvGrpSpPr>
            <a:grpSpLocks/>
          </p:cNvGrpSpPr>
          <p:nvPr/>
        </p:nvGrpSpPr>
        <p:grpSpPr bwMode="auto">
          <a:xfrm>
            <a:off x="755650" y="3502025"/>
            <a:ext cx="7632700" cy="2303463"/>
            <a:chOff x="2160" y="13073"/>
            <a:chExt cx="8100" cy="1627"/>
          </a:xfrm>
        </p:grpSpPr>
        <p:sp>
          <p:nvSpPr>
            <p:cNvPr id="48136" name="Text Box 9"/>
            <p:cNvSpPr txBox="1">
              <a:spLocks noChangeArrowheads="1"/>
            </p:cNvSpPr>
            <p:nvPr/>
          </p:nvSpPr>
          <p:spPr bwMode="auto">
            <a:xfrm>
              <a:off x="7847" y="13430"/>
              <a:ext cx="862" cy="486"/>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教师</a:t>
              </a:r>
            </a:p>
          </p:txBody>
        </p:sp>
        <p:sp>
          <p:nvSpPr>
            <p:cNvPr id="48137" name="AutoShape 10"/>
            <p:cNvSpPr>
              <a:spLocks noChangeArrowheads="1"/>
            </p:cNvSpPr>
            <p:nvPr/>
          </p:nvSpPr>
          <p:spPr bwMode="auto">
            <a:xfrm>
              <a:off x="6015" y="13284"/>
              <a:ext cx="1378" cy="665"/>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授课</a:t>
              </a:r>
            </a:p>
          </p:txBody>
        </p:sp>
        <p:sp>
          <p:nvSpPr>
            <p:cNvPr id="48138" name="Text Box 11"/>
            <p:cNvSpPr txBox="1">
              <a:spLocks noChangeArrowheads="1"/>
            </p:cNvSpPr>
            <p:nvPr/>
          </p:nvSpPr>
          <p:spPr bwMode="auto">
            <a:xfrm>
              <a:off x="6187" y="14272"/>
              <a:ext cx="1034" cy="428"/>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参考书</a:t>
              </a:r>
            </a:p>
          </p:txBody>
        </p:sp>
        <p:sp>
          <p:nvSpPr>
            <p:cNvPr id="48139" name="Line 12"/>
            <p:cNvSpPr>
              <a:spLocks noChangeShapeType="1"/>
            </p:cNvSpPr>
            <p:nvPr/>
          </p:nvSpPr>
          <p:spPr bwMode="auto">
            <a:xfrm flipH="1">
              <a:off x="5670" y="13625"/>
              <a:ext cx="34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0" name="Text Box 13"/>
            <p:cNvSpPr txBox="1">
              <a:spLocks noChangeArrowheads="1"/>
            </p:cNvSpPr>
            <p:nvPr/>
          </p:nvSpPr>
          <p:spPr bwMode="auto">
            <a:xfrm>
              <a:off x="2160" y="13452"/>
              <a:ext cx="709" cy="46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学生</a:t>
              </a:r>
            </a:p>
          </p:txBody>
        </p:sp>
        <p:sp>
          <p:nvSpPr>
            <p:cNvPr id="48141" name="AutoShape 14"/>
            <p:cNvSpPr>
              <a:spLocks noChangeArrowheads="1"/>
            </p:cNvSpPr>
            <p:nvPr/>
          </p:nvSpPr>
          <p:spPr bwMode="auto">
            <a:xfrm>
              <a:off x="8881" y="13430"/>
              <a:ext cx="1379" cy="621"/>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领导</a:t>
              </a:r>
            </a:p>
          </p:txBody>
        </p:sp>
        <p:sp>
          <p:nvSpPr>
            <p:cNvPr id="48142" name="Line 15"/>
            <p:cNvSpPr>
              <a:spLocks noChangeShapeType="1"/>
            </p:cNvSpPr>
            <p:nvPr/>
          </p:nvSpPr>
          <p:spPr bwMode="auto">
            <a:xfrm flipV="1">
              <a:off x="8364" y="13106"/>
              <a:ext cx="0" cy="3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3" name="Line 16"/>
            <p:cNvSpPr>
              <a:spLocks noChangeShapeType="1"/>
            </p:cNvSpPr>
            <p:nvPr/>
          </p:nvSpPr>
          <p:spPr bwMode="auto">
            <a:xfrm flipH="1">
              <a:off x="8364" y="13106"/>
              <a:ext cx="120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4" name="Line 17"/>
            <p:cNvSpPr>
              <a:spLocks noChangeShapeType="1"/>
            </p:cNvSpPr>
            <p:nvPr/>
          </p:nvSpPr>
          <p:spPr bwMode="auto">
            <a:xfrm>
              <a:off x="9571" y="13073"/>
              <a:ext cx="0" cy="3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5" name="Line 18"/>
            <p:cNvSpPr>
              <a:spLocks noChangeShapeType="1"/>
            </p:cNvSpPr>
            <p:nvPr/>
          </p:nvSpPr>
          <p:spPr bwMode="auto">
            <a:xfrm>
              <a:off x="8364" y="13916"/>
              <a:ext cx="0" cy="2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6" name="Text Box 19"/>
            <p:cNvSpPr txBox="1">
              <a:spLocks noChangeArrowheads="1"/>
            </p:cNvSpPr>
            <p:nvPr/>
          </p:nvSpPr>
          <p:spPr bwMode="auto">
            <a:xfrm>
              <a:off x="4989" y="13466"/>
              <a:ext cx="681" cy="483"/>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课程</a:t>
              </a:r>
            </a:p>
          </p:txBody>
        </p:sp>
        <p:sp>
          <p:nvSpPr>
            <p:cNvPr id="48147" name="AutoShape 20"/>
            <p:cNvSpPr>
              <a:spLocks noChangeArrowheads="1"/>
            </p:cNvSpPr>
            <p:nvPr/>
          </p:nvSpPr>
          <p:spPr bwMode="auto">
            <a:xfrm>
              <a:off x="3366" y="13270"/>
              <a:ext cx="1207" cy="703"/>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选修</a:t>
              </a:r>
            </a:p>
          </p:txBody>
        </p:sp>
        <p:sp>
          <p:nvSpPr>
            <p:cNvPr id="48148" name="Line 21"/>
            <p:cNvSpPr>
              <a:spLocks noChangeShapeType="1"/>
            </p:cNvSpPr>
            <p:nvPr/>
          </p:nvSpPr>
          <p:spPr bwMode="auto">
            <a:xfrm flipH="1">
              <a:off x="4573" y="13622"/>
              <a:ext cx="40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9" name="Line 22"/>
            <p:cNvSpPr>
              <a:spLocks noChangeShapeType="1"/>
            </p:cNvSpPr>
            <p:nvPr/>
          </p:nvSpPr>
          <p:spPr bwMode="auto">
            <a:xfrm>
              <a:off x="6704" y="13949"/>
              <a:ext cx="0" cy="32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50" name="Line 23"/>
            <p:cNvSpPr>
              <a:spLocks noChangeShapeType="1"/>
            </p:cNvSpPr>
            <p:nvPr/>
          </p:nvSpPr>
          <p:spPr bwMode="auto">
            <a:xfrm flipH="1">
              <a:off x="2849" y="13625"/>
              <a:ext cx="51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51" name="Line 24"/>
            <p:cNvSpPr>
              <a:spLocks noChangeShapeType="1"/>
            </p:cNvSpPr>
            <p:nvPr/>
          </p:nvSpPr>
          <p:spPr bwMode="auto">
            <a:xfrm>
              <a:off x="9571" y="14077"/>
              <a:ext cx="0" cy="1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52" name="Line 25"/>
            <p:cNvSpPr>
              <a:spLocks noChangeShapeType="1"/>
            </p:cNvSpPr>
            <p:nvPr/>
          </p:nvSpPr>
          <p:spPr bwMode="auto">
            <a:xfrm>
              <a:off x="8364" y="14239"/>
              <a:ext cx="120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53" name="Line 26"/>
            <p:cNvSpPr>
              <a:spLocks noChangeShapeType="1"/>
            </p:cNvSpPr>
            <p:nvPr/>
          </p:nvSpPr>
          <p:spPr bwMode="auto">
            <a:xfrm>
              <a:off x="7330" y="13625"/>
              <a:ext cx="51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79388" y="260350"/>
            <a:ext cx="8775700" cy="3168650"/>
          </a:xfrm>
        </p:spPr>
        <p:txBody>
          <a:bodyPr/>
          <a:lstStyle/>
          <a:p>
            <a:pPr eaLnBrk="1" hangingPunct="1">
              <a:lnSpc>
                <a:spcPct val="140000"/>
              </a:lnSpc>
              <a:buFont typeface="Wingdings" pitchFamily="2" charset="2"/>
              <a:buNone/>
            </a:pPr>
            <a:r>
              <a:rPr lang="zh-CN" altLang="en-US" sz="2400" b="1">
                <a:solidFill>
                  <a:srgbClr val="C00000"/>
                </a:solidFill>
                <a:latin typeface="微软雅黑" pitchFamily="34" charset="-122"/>
                <a:ea typeface="微软雅黑" pitchFamily="34" charset="-122"/>
              </a:rPr>
              <a:t>（</a:t>
            </a:r>
            <a:r>
              <a:rPr lang="en-US" altLang="zh-CN" sz="2400" b="1">
                <a:solidFill>
                  <a:srgbClr val="C00000"/>
                </a:solidFill>
                <a:latin typeface="微软雅黑" pitchFamily="34" charset="-122"/>
                <a:ea typeface="微软雅黑" pitchFamily="34" charset="-122"/>
              </a:rPr>
              <a:t>2</a:t>
            </a:r>
            <a:r>
              <a:rPr lang="zh-CN" altLang="en-US" sz="2400" b="1">
                <a:solidFill>
                  <a:srgbClr val="C00000"/>
                </a:solidFill>
                <a:latin typeface="微软雅黑" pitchFamily="34" charset="-122"/>
                <a:ea typeface="微软雅黑" pitchFamily="34" charset="-122"/>
              </a:rPr>
              <a:t>）联系的基数约束</a:t>
            </a:r>
          </a:p>
          <a:p>
            <a:pPr eaLnBrk="1" hangingPunct="1">
              <a:lnSpc>
                <a:spcPct val="140000"/>
              </a:lnSpc>
            </a:pPr>
            <a:r>
              <a:rPr lang="zh-CN" altLang="en-US" sz="2200" b="1">
                <a:solidFill>
                  <a:srgbClr val="000099"/>
                </a:solidFill>
                <a:latin typeface="微软雅黑" pitchFamily="34" charset="-122"/>
                <a:ea typeface="微软雅黑" pitchFamily="34" charset="-122"/>
              </a:rPr>
              <a:t>最大基数</a:t>
            </a:r>
            <a:r>
              <a:rPr lang="zh-CN" altLang="en-US" sz="2200" b="1">
                <a:solidFill>
                  <a:schemeClr val="bg2"/>
                </a:solidFill>
                <a:latin typeface="微软雅黑" pitchFamily="34" charset="-122"/>
                <a:ea typeface="微软雅黑" pitchFamily="34" charset="-122"/>
              </a:rPr>
              <a:t>：对实体集</a:t>
            </a:r>
            <a:r>
              <a:rPr lang="en-US" altLang="zh-CN" sz="2200" b="1">
                <a:solidFill>
                  <a:schemeClr val="bg2"/>
                </a:solidFill>
                <a:latin typeface="微软雅黑" pitchFamily="34" charset="-122"/>
                <a:ea typeface="微软雅黑" pitchFamily="34" charset="-122"/>
              </a:rPr>
              <a:t>A</a:t>
            </a:r>
            <a:r>
              <a:rPr lang="zh-CN" altLang="en-US" sz="2200" b="1">
                <a:solidFill>
                  <a:schemeClr val="bg2"/>
                </a:solidFill>
                <a:latin typeface="微软雅黑" pitchFamily="34" charset="-122"/>
                <a:ea typeface="微软雅黑" pitchFamily="34" charset="-122"/>
              </a:rPr>
              <a:t>中的每个实体，实体集</a:t>
            </a:r>
            <a:r>
              <a:rPr lang="en-US" altLang="zh-CN" sz="2200" b="1">
                <a:solidFill>
                  <a:schemeClr val="bg2"/>
                </a:solidFill>
                <a:latin typeface="微软雅黑" pitchFamily="34" charset="-122"/>
                <a:ea typeface="微软雅黑" pitchFamily="34" charset="-122"/>
              </a:rPr>
              <a:t>B</a:t>
            </a:r>
            <a:r>
              <a:rPr lang="zh-CN" altLang="en-US" sz="2200" b="1">
                <a:solidFill>
                  <a:schemeClr val="bg2"/>
                </a:solidFill>
                <a:latin typeface="微软雅黑" pitchFamily="34" charset="-122"/>
                <a:ea typeface="微软雅黑" pitchFamily="34" charset="-122"/>
              </a:rPr>
              <a:t>中</a:t>
            </a:r>
            <a:r>
              <a:rPr lang="zh-CN" altLang="en-US" sz="2200" b="1">
                <a:solidFill>
                  <a:srgbClr val="FF0000"/>
                </a:solidFill>
                <a:latin typeface="微软雅黑" pitchFamily="34" charset="-122"/>
                <a:ea typeface="微软雅黑" pitchFamily="34" charset="-122"/>
              </a:rPr>
              <a:t>最多</a:t>
            </a:r>
            <a:r>
              <a:rPr lang="zh-CN" altLang="en-US" sz="2200" b="1">
                <a:solidFill>
                  <a:schemeClr val="bg2"/>
                </a:solidFill>
                <a:latin typeface="微软雅黑" pitchFamily="34" charset="-122"/>
                <a:ea typeface="微软雅黑" pitchFamily="34" charset="-122"/>
              </a:rPr>
              <a:t>有多少个实体与之对应。根据最大基数的不同，联系分为</a:t>
            </a:r>
            <a:r>
              <a:rPr lang="en-US" altLang="zh-CN" sz="2200" b="1">
                <a:solidFill>
                  <a:schemeClr val="bg2"/>
                </a:solidFill>
                <a:latin typeface="微软雅黑" pitchFamily="34" charset="-122"/>
                <a:ea typeface="微软雅黑" pitchFamily="34" charset="-122"/>
              </a:rPr>
              <a:t>1:1</a:t>
            </a:r>
            <a:r>
              <a:rPr lang="zh-CN" altLang="en-US" sz="2200" b="1">
                <a:solidFill>
                  <a:schemeClr val="bg2"/>
                </a:solidFill>
                <a:latin typeface="微软雅黑" pitchFamily="34" charset="-122"/>
                <a:ea typeface="微软雅黑" pitchFamily="34" charset="-122"/>
              </a:rPr>
              <a:t>，</a:t>
            </a:r>
            <a:r>
              <a:rPr lang="en-US" altLang="zh-CN" sz="2200" b="1">
                <a:solidFill>
                  <a:schemeClr val="bg2"/>
                </a:solidFill>
                <a:latin typeface="微软雅黑" pitchFamily="34" charset="-122"/>
                <a:ea typeface="微软雅黑" pitchFamily="34" charset="-122"/>
              </a:rPr>
              <a:t>1:N</a:t>
            </a:r>
            <a:r>
              <a:rPr lang="zh-CN" altLang="en-US" sz="2200" b="1">
                <a:solidFill>
                  <a:schemeClr val="bg2"/>
                </a:solidFill>
                <a:latin typeface="微软雅黑" pitchFamily="34" charset="-122"/>
                <a:ea typeface="微软雅黑" pitchFamily="34" charset="-122"/>
              </a:rPr>
              <a:t>，</a:t>
            </a:r>
            <a:r>
              <a:rPr lang="en-US" altLang="zh-CN" sz="2200" b="1">
                <a:solidFill>
                  <a:schemeClr val="bg2"/>
                </a:solidFill>
                <a:latin typeface="微软雅黑" pitchFamily="34" charset="-122"/>
                <a:ea typeface="微软雅黑" pitchFamily="34" charset="-122"/>
              </a:rPr>
              <a:t>M:N</a:t>
            </a:r>
            <a:r>
              <a:rPr lang="zh-CN" altLang="en-US" sz="2200" b="1">
                <a:solidFill>
                  <a:schemeClr val="bg2"/>
                </a:solidFill>
                <a:latin typeface="微软雅黑" pitchFamily="34" charset="-122"/>
                <a:ea typeface="微软雅黑" pitchFamily="34" charset="-122"/>
              </a:rPr>
              <a:t>联系。</a:t>
            </a:r>
          </a:p>
          <a:p>
            <a:pPr eaLnBrk="1" hangingPunct="1">
              <a:lnSpc>
                <a:spcPct val="140000"/>
              </a:lnSpc>
            </a:pPr>
            <a:r>
              <a:rPr lang="zh-CN" altLang="en-US" sz="2200" b="1">
                <a:solidFill>
                  <a:srgbClr val="000099"/>
                </a:solidFill>
                <a:latin typeface="微软雅黑" pitchFamily="34" charset="-122"/>
                <a:ea typeface="微软雅黑" pitchFamily="34" charset="-122"/>
              </a:rPr>
              <a:t>最小基数</a:t>
            </a:r>
            <a:r>
              <a:rPr lang="zh-CN" altLang="en-US" sz="2200" b="1">
                <a:solidFill>
                  <a:schemeClr val="bg2"/>
                </a:solidFill>
                <a:latin typeface="微软雅黑" pitchFamily="34" charset="-122"/>
                <a:ea typeface="微软雅黑" pitchFamily="34" charset="-122"/>
              </a:rPr>
              <a:t>：是对联系类型的更强、更细致的约束，它指对实体集</a:t>
            </a:r>
            <a:r>
              <a:rPr lang="en-US" altLang="zh-CN" sz="2200" b="1">
                <a:solidFill>
                  <a:schemeClr val="bg2"/>
                </a:solidFill>
                <a:latin typeface="微软雅黑" pitchFamily="34" charset="-122"/>
                <a:ea typeface="微软雅黑" pitchFamily="34" charset="-122"/>
              </a:rPr>
              <a:t>A</a:t>
            </a:r>
            <a:r>
              <a:rPr lang="zh-CN" altLang="en-US" sz="2200" b="1">
                <a:solidFill>
                  <a:schemeClr val="bg2"/>
                </a:solidFill>
                <a:latin typeface="微软雅黑" pitchFamily="34" charset="-122"/>
                <a:ea typeface="微软雅黑" pitchFamily="34" charset="-122"/>
              </a:rPr>
              <a:t>中的每个实体，实体集</a:t>
            </a:r>
            <a:r>
              <a:rPr lang="en-US" altLang="zh-CN" sz="2200" b="1">
                <a:solidFill>
                  <a:schemeClr val="bg2"/>
                </a:solidFill>
                <a:latin typeface="微软雅黑" pitchFamily="34" charset="-122"/>
                <a:ea typeface="微软雅黑" pitchFamily="34" charset="-122"/>
              </a:rPr>
              <a:t>B</a:t>
            </a:r>
            <a:r>
              <a:rPr lang="zh-CN" altLang="en-US" sz="2200" b="1">
                <a:solidFill>
                  <a:schemeClr val="bg2"/>
                </a:solidFill>
                <a:latin typeface="微软雅黑" pitchFamily="34" charset="-122"/>
                <a:ea typeface="微软雅黑" pitchFamily="34" charset="-122"/>
              </a:rPr>
              <a:t>中</a:t>
            </a:r>
            <a:r>
              <a:rPr lang="zh-CN" altLang="en-US" sz="2200" b="1">
                <a:solidFill>
                  <a:srgbClr val="FF0000"/>
                </a:solidFill>
                <a:latin typeface="微软雅黑" pitchFamily="34" charset="-122"/>
                <a:ea typeface="微软雅黑" pitchFamily="34" charset="-122"/>
              </a:rPr>
              <a:t>最少</a:t>
            </a:r>
            <a:r>
              <a:rPr lang="zh-CN" altLang="en-US" sz="2200" b="1">
                <a:solidFill>
                  <a:schemeClr val="bg2"/>
                </a:solidFill>
                <a:latin typeface="微软雅黑" pitchFamily="34" charset="-122"/>
                <a:ea typeface="微软雅黑" pitchFamily="34" charset="-122"/>
              </a:rPr>
              <a:t>有多少个实体与之对应。若最小基数为</a:t>
            </a:r>
            <a:r>
              <a:rPr lang="en-US" altLang="zh-CN" sz="2200" b="1">
                <a:solidFill>
                  <a:schemeClr val="bg2"/>
                </a:solidFill>
                <a:latin typeface="微软雅黑" pitchFamily="34" charset="-122"/>
                <a:ea typeface="微软雅黑" pitchFamily="34" charset="-122"/>
              </a:rPr>
              <a:t>0</a:t>
            </a:r>
            <a:r>
              <a:rPr lang="zh-CN" altLang="en-US" sz="2200" b="1">
                <a:solidFill>
                  <a:schemeClr val="bg2"/>
                </a:solidFill>
                <a:latin typeface="微软雅黑" pitchFamily="34" charset="-122"/>
                <a:ea typeface="微软雅黑" pitchFamily="34" charset="-122"/>
              </a:rPr>
              <a:t>，则称</a:t>
            </a:r>
            <a:r>
              <a:rPr lang="en-US" altLang="zh-CN" sz="2200" b="1">
                <a:solidFill>
                  <a:srgbClr val="FF0000"/>
                </a:solidFill>
                <a:latin typeface="微软雅黑" pitchFamily="34" charset="-122"/>
                <a:ea typeface="微软雅黑" pitchFamily="34" charset="-122"/>
              </a:rPr>
              <a:t>B</a:t>
            </a:r>
            <a:r>
              <a:rPr lang="zh-CN" altLang="en-US" sz="2200" b="1">
                <a:solidFill>
                  <a:srgbClr val="FF0000"/>
                </a:solidFill>
                <a:latin typeface="微软雅黑" pitchFamily="34" charset="-122"/>
                <a:ea typeface="微软雅黑" pitchFamily="34" charset="-122"/>
              </a:rPr>
              <a:t>是可选的</a:t>
            </a:r>
            <a:r>
              <a:rPr lang="zh-CN" altLang="en-US" sz="2200" b="1">
                <a:solidFill>
                  <a:schemeClr val="bg2"/>
                </a:solidFill>
                <a:latin typeface="微软雅黑" pitchFamily="34" charset="-122"/>
                <a:ea typeface="微软雅黑" pitchFamily="34" charset="-122"/>
              </a:rPr>
              <a:t>；若最小基数为</a:t>
            </a:r>
            <a:r>
              <a:rPr lang="en-US" altLang="zh-CN" sz="2200" b="1">
                <a:solidFill>
                  <a:schemeClr val="bg2"/>
                </a:solidFill>
                <a:latin typeface="微软雅黑" pitchFamily="34" charset="-122"/>
                <a:ea typeface="微软雅黑" pitchFamily="34" charset="-122"/>
              </a:rPr>
              <a:t>1</a:t>
            </a:r>
            <a:r>
              <a:rPr lang="zh-CN" altLang="en-US" sz="2200" b="1">
                <a:solidFill>
                  <a:schemeClr val="bg2"/>
                </a:solidFill>
                <a:latin typeface="微软雅黑" pitchFamily="34" charset="-122"/>
                <a:ea typeface="微软雅黑" pitchFamily="34" charset="-122"/>
              </a:rPr>
              <a:t>，则称</a:t>
            </a:r>
            <a:r>
              <a:rPr lang="en-US" altLang="zh-CN" sz="2200" b="1">
                <a:solidFill>
                  <a:srgbClr val="FF0000"/>
                </a:solidFill>
                <a:latin typeface="微软雅黑" pitchFamily="34" charset="-122"/>
                <a:ea typeface="微软雅黑" pitchFamily="34" charset="-122"/>
              </a:rPr>
              <a:t>B</a:t>
            </a:r>
            <a:r>
              <a:rPr lang="zh-CN" altLang="en-US" sz="2200" b="1">
                <a:solidFill>
                  <a:srgbClr val="FF0000"/>
                </a:solidFill>
                <a:latin typeface="微软雅黑" pitchFamily="34" charset="-122"/>
                <a:ea typeface="微软雅黑" pitchFamily="34" charset="-122"/>
              </a:rPr>
              <a:t>是强制的</a:t>
            </a:r>
            <a:r>
              <a:rPr lang="zh-CN" altLang="en-US" sz="2200" b="1">
                <a:solidFill>
                  <a:schemeClr val="folHlink"/>
                </a:solidFill>
                <a:latin typeface="微软雅黑" pitchFamily="34" charset="-122"/>
                <a:ea typeface="微软雅黑" pitchFamily="34" charset="-122"/>
              </a:rPr>
              <a:t>。</a:t>
            </a:r>
          </a:p>
        </p:txBody>
      </p:sp>
      <p:grpSp>
        <p:nvGrpSpPr>
          <p:cNvPr id="49155" name="组合 6"/>
          <p:cNvGrpSpPr>
            <a:grpSpLocks/>
          </p:cNvGrpSpPr>
          <p:nvPr/>
        </p:nvGrpSpPr>
        <p:grpSpPr bwMode="auto">
          <a:xfrm>
            <a:off x="450850" y="3740150"/>
            <a:ext cx="8081963" cy="2497138"/>
            <a:chOff x="307226" y="3504713"/>
            <a:chExt cx="8569325" cy="3137678"/>
          </a:xfrm>
        </p:grpSpPr>
        <p:sp>
          <p:nvSpPr>
            <p:cNvPr id="49156" name="Text Box 5"/>
            <p:cNvSpPr txBox="1">
              <a:spLocks noChangeArrowheads="1"/>
            </p:cNvSpPr>
            <p:nvPr/>
          </p:nvSpPr>
          <p:spPr bwMode="auto">
            <a:xfrm>
              <a:off x="7752679" y="3504713"/>
              <a:ext cx="1123872" cy="559704"/>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spcAft>
                  <a:spcPts val="250"/>
                </a:spcAft>
                <a:buClrTx/>
                <a:buSzTx/>
                <a:buFontTx/>
                <a:buNone/>
              </a:pPr>
              <a:r>
                <a:rPr lang="zh-CN" altLang="en-US" sz="2000" b="1">
                  <a:solidFill>
                    <a:schemeClr val="bg2"/>
                  </a:solidFill>
                  <a:latin typeface="微软雅黑" pitchFamily="34" charset="-122"/>
                  <a:ea typeface="微软雅黑" pitchFamily="34" charset="-122"/>
                </a:rPr>
                <a:t>饭卡帐户</a:t>
              </a:r>
            </a:p>
          </p:txBody>
        </p:sp>
        <p:sp>
          <p:nvSpPr>
            <p:cNvPr id="49157" name="Text Box 6"/>
            <p:cNvSpPr txBox="1">
              <a:spLocks noChangeArrowheads="1"/>
            </p:cNvSpPr>
            <p:nvPr/>
          </p:nvSpPr>
          <p:spPr bwMode="auto">
            <a:xfrm>
              <a:off x="3926086" y="6172776"/>
              <a:ext cx="1053270" cy="46961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spcAft>
                  <a:spcPts val="250"/>
                </a:spcAft>
                <a:buClrTx/>
                <a:buSzTx/>
                <a:buFontTx/>
                <a:buNone/>
              </a:pPr>
              <a:r>
                <a:rPr lang="zh-CN" altLang="en-US" sz="2000" b="1">
                  <a:solidFill>
                    <a:schemeClr val="bg2"/>
                  </a:solidFill>
                  <a:latin typeface="微软雅黑" pitchFamily="34" charset="-122"/>
                  <a:ea typeface="微软雅黑" pitchFamily="34" charset="-122"/>
                </a:rPr>
                <a:t>专业</a:t>
              </a:r>
            </a:p>
          </p:txBody>
        </p:sp>
        <p:sp>
          <p:nvSpPr>
            <p:cNvPr id="49158" name="AutoShape 7"/>
            <p:cNvSpPr>
              <a:spLocks noChangeArrowheads="1"/>
            </p:cNvSpPr>
            <p:nvPr/>
          </p:nvSpPr>
          <p:spPr bwMode="auto">
            <a:xfrm>
              <a:off x="3756687" y="4869160"/>
              <a:ext cx="1405926" cy="621042"/>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spcAft>
                  <a:spcPts val="250"/>
                </a:spcAft>
                <a:buClrTx/>
                <a:buSzTx/>
                <a:buFontTx/>
                <a:buNone/>
              </a:pPr>
              <a:r>
                <a:rPr lang="zh-CN" altLang="en-US" sz="2000" b="1">
                  <a:solidFill>
                    <a:schemeClr val="bg2"/>
                  </a:solidFill>
                  <a:latin typeface="微软雅黑" pitchFamily="34" charset="-122"/>
                  <a:ea typeface="微软雅黑" pitchFamily="34" charset="-122"/>
                </a:rPr>
                <a:t>属于</a:t>
              </a:r>
            </a:p>
          </p:txBody>
        </p:sp>
        <p:sp>
          <p:nvSpPr>
            <p:cNvPr id="49159" name="Line 8"/>
            <p:cNvSpPr>
              <a:spLocks noChangeShapeType="1"/>
            </p:cNvSpPr>
            <p:nvPr/>
          </p:nvSpPr>
          <p:spPr bwMode="auto">
            <a:xfrm>
              <a:off x="4434448" y="5517232"/>
              <a:ext cx="0" cy="6133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49160" name="Line 9"/>
            <p:cNvSpPr>
              <a:spLocks noChangeShapeType="1"/>
            </p:cNvSpPr>
            <p:nvPr/>
          </p:nvSpPr>
          <p:spPr bwMode="auto">
            <a:xfrm>
              <a:off x="4265048" y="5877590"/>
              <a:ext cx="35265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61" name="Line 10"/>
            <p:cNvSpPr>
              <a:spLocks noChangeShapeType="1"/>
            </p:cNvSpPr>
            <p:nvPr/>
          </p:nvSpPr>
          <p:spPr bwMode="auto">
            <a:xfrm>
              <a:off x="4265048" y="6002181"/>
              <a:ext cx="35265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62" name="Text Box 11"/>
            <p:cNvSpPr txBox="1">
              <a:spLocks noChangeArrowheads="1"/>
            </p:cNvSpPr>
            <p:nvPr/>
          </p:nvSpPr>
          <p:spPr bwMode="auto">
            <a:xfrm>
              <a:off x="3938323" y="3504713"/>
              <a:ext cx="958454" cy="532869"/>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spcAft>
                  <a:spcPts val="250"/>
                </a:spcAft>
                <a:buClrTx/>
                <a:buSzTx/>
                <a:buFontTx/>
                <a:buNone/>
              </a:pPr>
              <a:r>
                <a:rPr lang="zh-CN" altLang="en-US" sz="2000" b="1">
                  <a:solidFill>
                    <a:schemeClr val="bg2"/>
                  </a:solidFill>
                  <a:latin typeface="微软雅黑" pitchFamily="34" charset="-122"/>
                  <a:ea typeface="微软雅黑" pitchFamily="34" charset="-122"/>
                </a:rPr>
                <a:t>学生</a:t>
              </a:r>
            </a:p>
          </p:txBody>
        </p:sp>
        <p:sp>
          <p:nvSpPr>
            <p:cNvPr id="49163" name="AutoShape 12"/>
            <p:cNvSpPr>
              <a:spLocks noChangeArrowheads="1"/>
            </p:cNvSpPr>
            <p:nvPr/>
          </p:nvSpPr>
          <p:spPr bwMode="auto">
            <a:xfrm>
              <a:off x="5756305" y="3504713"/>
              <a:ext cx="1269830" cy="565455"/>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spcAft>
                  <a:spcPts val="250"/>
                </a:spcAft>
                <a:buClrTx/>
                <a:buSzTx/>
                <a:buFontTx/>
                <a:buNone/>
              </a:pPr>
              <a:r>
                <a:rPr lang="zh-CN" altLang="en-US" sz="2000" b="1">
                  <a:solidFill>
                    <a:schemeClr val="bg2"/>
                  </a:solidFill>
                  <a:latin typeface="微软雅黑" pitchFamily="34" charset="-122"/>
                  <a:ea typeface="微软雅黑" pitchFamily="34" charset="-122"/>
                </a:rPr>
                <a:t>对应</a:t>
              </a:r>
            </a:p>
          </p:txBody>
        </p:sp>
        <p:sp>
          <p:nvSpPr>
            <p:cNvPr id="49164" name="Line 13"/>
            <p:cNvSpPr>
              <a:spLocks noChangeShapeType="1"/>
            </p:cNvSpPr>
            <p:nvPr/>
          </p:nvSpPr>
          <p:spPr bwMode="auto">
            <a:xfrm flipH="1">
              <a:off x="4888669" y="3788399"/>
              <a:ext cx="84006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65" name="Line 14"/>
            <p:cNvSpPr>
              <a:spLocks noChangeShapeType="1"/>
            </p:cNvSpPr>
            <p:nvPr/>
          </p:nvSpPr>
          <p:spPr bwMode="auto">
            <a:xfrm>
              <a:off x="5010300" y="3692559"/>
              <a:ext cx="0" cy="23384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66" name="Line 15"/>
            <p:cNvSpPr>
              <a:spLocks noChangeShapeType="1"/>
            </p:cNvSpPr>
            <p:nvPr/>
          </p:nvSpPr>
          <p:spPr bwMode="auto">
            <a:xfrm>
              <a:off x="5128688" y="3692559"/>
              <a:ext cx="1622" cy="23384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67" name="Text Box 16"/>
            <p:cNvSpPr txBox="1">
              <a:spLocks noChangeArrowheads="1"/>
            </p:cNvSpPr>
            <p:nvPr/>
          </p:nvSpPr>
          <p:spPr bwMode="auto">
            <a:xfrm>
              <a:off x="307226" y="3504713"/>
              <a:ext cx="908180" cy="56545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spcAft>
                  <a:spcPts val="250"/>
                </a:spcAft>
                <a:buClrTx/>
                <a:buSzTx/>
                <a:buFontTx/>
                <a:buNone/>
              </a:pPr>
              <a:r>
                <a:rPr lang="zh-CN" altLang="en-US" sz="2000" b="1">
                  <a:solidFill>
                    <a:schemeClr val="bg2"/>
                  </a:solidFill>
                  <a:latin typeface="微软雅黑" pitchFamily="34" charset="-122"/>
                  <a:ea typeface="微软雅黑" pitchFamily="34" charset="-122"/>
                </a:rPr>
                <a:t>课程</a:t>
              </a:r>
            </a:p>
          </p:txBody>
        </p:sp>
        <p:sp>
          <p:nvSpPr>
            <p:cNvPr id="49168" name="AutoShape 17"/>
            <p:cNvSpPr>
              <a:spLocks noChangeArrowheads="1"/>
            </p:cNvSpPr>
            <p:nvPr/>
          </p:nvSpPr>
          <p:spPr bwMode="auto">
            <a:xfrm>
              <a:off x="1956545" y="3504713"/>
              <a:ext cx="1256856" cy="565455"/>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spcAft>
                  <a:spcPts val="250"/>
                </a:spcAft>
                <a:buClrTx/>
                <a:buSzTx/>
                <a:buFontTx/>
                <a:buNone/>
              </a:pPr>
              <a:r>
                <a:rPr lang="zh-CN" altLang="en-US" sz="2000" b="1">
                  <a:solidFill>
                    <a:schemeClr val="bg2"/>
                  </a:solidFill>
                  <a:latin typeface="微软雅黑" pitchFamily="34" charset="-122"/>
                  <a:ea typeface="微软雅黑" pitchFamily="34" charset="-122"/>
                </a:rPr>
                <a:t>选修</a:t>
              </a:r>
            </a:p>
          </p:txBody>
        </p:sp>
        <p:sp>
          <p:nvSpPr>
            <p:cNvPr id="49169" name="Line 18"/>
            <p:cNvSpPr>
              <a:spLocks noChangeShapeType="1"/>
            </p:cNvSpPr>
            <p:nvPr/>
          </p:nvSpPr>
          <p:spPr bwMode="auto">
            <a:xfrm flipV="1">
              <a:off x="3756687" y="3646556"/>
              <a:ext cx="181636" cy="1399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70" name="Line 19"/>
            <p:cNvSpPr>
              <a:spLocks noChangeShapeType="1"/>
            </p:cNvSpPr>
            <p:nvPr/>
          </p:nvSpPr>
          <p:spPr bwMode="auto">
            <a:xfrm>
              <a:off x="3756687" y="3786482"/>
              <a:ext cx="181636" cy="14184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71" name="Oval 20"/>
            <p:cNvSpPr>
              <a:spLocks noChangeArrowheads="1"/>
            </p:cNvSpPr>
            <p:nvPr/>
          </p:nvSpPr>
          <p:spPr bwMode="auto">
            <a:xfrm flipV="1">
              <a:off x="3576673" y="3646556"/>
              <a:ext cx="90818" cy="28176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49172" name="Oval 24"/>
            <p:cNvSpPr>
              <a:spLocks noChangeArrowheads="1"/>
            </p:cNvSpPr>
            <p:nvPr/>
          </p:nvSpPr>
          <p:spPr bwMode="auto">
            <a:xfrm>
              <a:off x="4306176" y="4443456"/>
              <a:ext cx="365178" cy="6683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grpSp>
          <p:nvGrpSpPr>
            <p:cNvPr id="49173" name="Group 26"/>
            <p:cNvGrpSpPr>
              <a:grpSpLocks/>
            </p:cNvGrpSpPr>
            <p:nvPr/>
          </p:nvGrpSpPr>
          <p:grpSpPr bwMode="auto">
            <a:xfrm>
              <a:off x="1215406" y="3646556"/>
              <a:ext cx="741140" cy="281769"/>
              <a:chOff x="3387" y="5142"/>
              <a:chExt cx="560" cy="227"/>
            </a:xfrm>
          </p:grpSpPr>
          <p:sp>
            <p:nvSpPr>
              <p:cNvPr id="49182" name="Oval 27"/>
              <p:cNvSpPr>
                <a:spLocks noChangeArrowheads="1"/>
              </p:cNvSpPr>
              <p:nvPr/>
            </p:nvSpPr>
            <p:spPr bwMode="auto">
              <a:xfrm flipV="1">
                <a:off x="3593" y="5142"/>
                <a:ext cx="68" cy="22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49183" name="Line 28"/>
              <p:cNvSpPr>
                <a:spLocks noChangeShapeType="1"/>
              </p:cNvSpPr>
              <p:nvPr/>
            </p:nvSpPr>
            <p:spPr bwMode="auto">
              <a:xfrm flipH="1" flipV="1">
                <a:off x="3387" y="5142"/>
                <a:ext cx="137" cy="1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84" name="Line 29"/>
              <p:cNvSpPr>
                <a:spLocks noChangeShapeType="1"/>
              </p:cNvSpPr>
              <p:nvPr/>
            </p:nvSpPr>
            <p:spPr bwMode="auto">
              <a:xfrm flipH="1">
                <a:off x="3387" y="5255"/>
                <a:ext cx="137" cy="11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85" name="Line 30"/>
              <p:cNvSpPr>
                <a:spLocks noChangeShapeType="1"/>
              </p:cNvSpPr>
              <p:nvPr/>
            </p:nvSpPr>
            <p:spPr bwMode="auto">
              <a:xfrm flipH="1">
                <a:off x="3387" y="5255"/>
                <a:ext cx="5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49174" name="Line 31"/>
            <p:cNvSpPr>
              <a:spLocks noChangeShapeType="1"/>
            </p:cNvSpPr>
            <p:nvPr/>
          </p:nvSpPr>
          <p:spPr bwMode="auto">
            <a:xfrm>
              <a:off x="3213401" y="3786482"/>
              <a:ext cx="72492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75" name="Line 33"/>
            <p:cNvSpPr>
              <a:spLocks noChangeShapeType="1"/>
            </p:cNvSpPr>
            <p:nvPr/>
          </p:nvSpPr>
          <p:spPr bwMode="auto">
            <a:xfrm>
              <a:off x="7571043" y="3646556"/>
              <a:ext cx="0" cy="2817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76" name="Line 35"/>
            <p:cNvSpPr>
              <a:spLocks noChangeShapeType="1"/>
            </p:cNvSpPr>
            <p:nvPr/>
          </p:nvSpPr>
          <p:spPr bwMode="auto">
            <a:xfrm>
              <a:off x="7026135" y="3786482"/>
              <a:ext cx="7265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77" name="Line 36"/>
            <p:cNvSpPr>
              <a:spLocks noChangeShapeType="1"/>
            </p:cNvSpPr>
            <p:nvPr/>
          </p:nvSpPr>
          <p:spPr bwMode="auto">
            <a:xfrm>
              <a:off x="7626182" y="3656140"/>
              <a:ext cx="0" cy="2817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49178" name="组合 4"/>
            <p:cNvGrpSpPr>
              <a:grpSpLocks/>
            </p:cNvGrpSpPr>
            <p:nvPr/>
          </p:nvGrpSpPr>
          <p:grpSpPr bwMode="auto">
            <a:xfrm>
              <a:off x="4278830" y="4027143"/>
              <a:ext cx="365178" cy="842017"/>
              <a:chOff x="3390172" y="4663210"/>
              <a:chExt cx="365178" cy="842017"/>
            </a:xfrm>
          </p:grpSpPr>
          <p:sp>
            <p:nvSpPr>
              <p:cNvPr id="49179" name="Line 22"/>
              <p:cNvSpPr>
                <a:spLocks noChangeShapeType="1"/>
              </p:cNvSpPr>
              <p:nvPr/>
            </p:nvSpPr>
            <p:spPr bwMode="auto">
              <a:xfrm flipV="1">
                <a:off x="3572761" y="4663210"/>
                <a:ext cx="182589" cy="1275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9180" name="Line 23"/>
              <p:cNvSpPr>
                <a:spLocks noChangeShapeType="1"/>
              </p:cNvSpPr>
              <p:nvPr/>
            </p:nvSpPr>
            <p:spPr bwMode="auto">
              <a:xfrm flipH="1" flipV="1">
                <a:off x="3390172" y="4676375"/>
                <a:ext cx="182589" cy="1275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cxnSp>
            <p:nvCxnSpPr>
              <p:cNvPr id="49181" name="直接连接符 2"/>
              <p:cNvCxnSpPr>
                <a:cxnSpLocks noChangeShapeType="1"/>
              </p:cNvCxnSpPr>
              <p:nvPr/>
            </p:nvCxnSpPr>
            <p:spPr bwMode="auto">
              <a:xfrm>
                <a:off x="3572761" y="4663210"/>
                <a:ext cx="0" cy="842017"/>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 name="文本框 1">
            <a:extLst>
              <a:ext uri="{FF2B5EF4-FFF2-40B4-BE49-F238E27FC236}">
                <a16:creationId xmlns:a16="http://schemas.microsoft.com/office/drawing/2014/main" id="{DBBA429E-54F8-4000-88A4-790A5C4F3983}"/>
              </a:ext>
            </a:extLst>
          </p:cNvPr>
          <p:cNvSpPr txBox="1"/>
          <p:nvPr/>
        </p:nvSpPr>
        <p:spPr>
          <a:xfrm>
            <a:off x="5724128" y="4653136"/>
            <a:ext cx="2016222" cy="1384995"/>
          </a:xfrm>
          <a:prstGeom prst="rect">
            <a:avLst/>
          </a:prstGeom>
          <a:noFill/>
        </p:spPr>
        <p:txBody>
          <a:bodyPr wrap="square" rtlCol="0">
            <a:spAutoFit/>
          </a:bodyPr>
          <a:lstStyle/>
          <a:p>
            <a:r>
              <a:rPr lang="zh-CN" altLang="en-US" dirty="0"/>
              <a:t>这里这个符号也是有意义的</a:t>
            </a:r>
            <a:endParaRPr lang="en-US" altLang="zh-CN" dirty="0"/>
          </a:p>
          <a:p>
            <a:endParaRPr lang="zh-CN" altLang="en-US" dirty="0"/>
          </a:p>
        </p:txBody>
      </p:sp>
      <p:sp>
        <p:nvSpPr>
          <p:cNvPr id="3" name="文本框 2">
            <a:extLst>
              <a:ext uri="{FF2B5EF4-FFF2-40B4-BE49-F238E27FC236}">
                <a16:creationId xmlns:a16="http://schemas.microsoft.com/office/drawing/2014/main" id="{2F9FB718-E432-45BF-B9A7-585F49D48AC8}"/>
              </a:ext>
            </a:extLst>
          </p:cNvPr>
          <p:cNvSpPr txBox="1"/>
          <p:nvPr/>
        </p:nvSpPr>
        <p:spPr>
          <a:xfrm>
            <a:off x="-1692696" y="2852936"/>
            <a:ext cx="1692696" cy="830997"/>
          </a:xfrm>
          <a:prstGeom prst="rect">
            <a:avLst/>
          </a:prstGeom>
          <a:noFill/>
        </p:spPr>
        <p:txBody>
          <a:bodyPr wrap="square" rtlCol="0">
            <a:spAutoFit/>
          </a:bodyPr>
          <a:lstStyle/>
          <a:p>
            <a:r>
              <a:rPr lang="zh-CN" altLang="en-US" dirty="0"/>
              <a:t>影响完整性</a:t>
            </a:r>
          </a:p>
        </p:txBody>
      </p:sp>
      <p:cxnSp>
        <p:nvCxnSpPr>
          <p:cNvPr id="5" name="直接箭头连接符 4">
            <a:extLst>
              <a:ext uri="{FF2B5EF4-FFF2-40B4-BE49-F238E27FC236}">
                <a16:creationId xmlns:a16="http://schemas.microsoft.com/office/drawing/2014/main" id="{15FB0C04-C5AA-415C-B13A-447AF60E7497}"/>
              </a:ext>
            </a:extLst>
          </p:cNvPr>
          <p:cNvCxnSpPr/>
          <p:nvPr/>
        </p:nvCxnSpPr>
        <p:spPr bwMode="auto">
          <a:xfrm flipH="1">
            <a:off x="-396552" y="2564904"/>
            <a:ext cx="575940" cy="216024"/>
          </a:xfrm>
          <a:prstGeom prst="straightConnector1">
            <a:avLst/>
          </a:prstGeom>
          <a:solidFill>
            <a:schemeClr val="accent1"/>
          </a:solidFill>
          <a:ln w="190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文本框 5">
            <a:extLst>
              <a:ext uri="{FF2B5EF4-FFF2-40B4-BE49-F238E27FC236}">
                <a16:creationId xmlns:a16="http://schemas.microsoft.com/office/drawing/2014/main" id="{F6DE30E3-FE2C-4695-94DB-68154051A72A}"/>
              </a:ext>
            </a:extLst>
          </p:cNvPr>
          <p:cNvSpPr txBox="1"/>
          <p:nvPr/>
        </p:nvSpPr>
        <p:spPr>
          <a:xfrm>
            <a:off x="-2052736" y="3740150"/>
            <a:ext cx="2183075" cy="2492990"/>
          </a:xfrm>
          <a:prstGeom prst="rect">
            <a:avLst/>
          </a:prstGeom>
          <a:noFill/>
        </p:spPr>
        <p:txBody>
          <a:bodyPr wrap="square" rtlCol="0">
            <a:spAutoFit/>
          </a:bodyPr>
          <a:lstStyle/>
          <a:p>
            <a:r>
              <a:rPr lang="zh-CN" altLang="en-US" dirty="0"/>
              <a:t>一卡通最少对一个学生，一个学生最少对一个卡片；</a:t>
            </a:r>
            <a:endParaRPr lang="en-US" altLang="zh-CN" dirty="0"/>
          </a:p>
          <a:p>
            <a:r>
              <a:rPr lang="zh-CN" altLang="en-US" dirty="0"/>
              <a:t>但可能给定专业没有学生</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5" name="Rectangle 3"/>
          <p:cNvSpPr>
            <a:spLocks noGrp="1" noChangeArrowheads="1"/>
          </p:cNvSpPr>
          <p:nvPr>
            <p:ph type="body" idx="1"/>
          </p:nvPr>
        </p:nvSpPr>
        <p:spPr>
          <a:xfrm>
            <a:off x="250825" y="406400"/>
            <a:ext cx="8713788" cy="3529013"/>
          </a:xfrm>
        </p:spPr>
        <p:txBody>
          <a:bodyPr/>
          <a:lstStyle/>
          <a:p>
            <a:pPr eaLnBrk="1" hangingPunct="1">
              <a:lnSpc>
                <a:spcPct val="150000"/>
              </a:lnSpc>
              <a:buFont typeface="Wingdings" pitchFamily="2" charset="2"/>
              <a:buNone/>
              <a:defRPr/>
            </a:pPr>
            <a:r>
              <a:rPr lang="zh-CN" altLang="en-US" sz="2400" b="1" dirty="0">
                <a:solidFill>
                  <a:srgbClr val="C00000"/>
                </a:solidFill>
                <a:latin typeface="微软雅黑" pitchFamily="34" charset="-122"/>
                <a:ea typeface="微软雅黑" pitchFamily="34" charset="-122"/>
              </a:rPr>
              <a:t>（</a:t>
            </a:r>
            <a:r>
              <a:rPr lang="en-US" altLang="zh-CN" sz="2400" b="1" dirty="0">
                <a:solidFill>
                  <a:srgbClr val="C00000"/>
                </a:solidFill>
                <a:latin typeface="微软雅黑" pitchFamily="34" charset="-122"/>
                <a:ea typeface="微软雅黑" pitchFamily="34" charset="-122"/>
              </a:rPr>
              <a:t>3</a:t>
            </a:r>
            <a:r>
              <a:rPr lang="zh-CN" altLang="en-US" sz="2400" b="1" dirty="0">
                <a:solidFill>
                  <a:srgbClr val="C00000"/>
                </a:solidFill>
                <a:latin typeface="微软雅黑" pitchFamily="34" charset="-122"/>
                <a:ea typeface="微软雅黑" pitchFamily="34" charset="-122"/>
              </a:rPr>
              <a:t>）</a:t>
            </a:r>
            <a:r>
              <a:rPr lang="en-US" altLang="zh-CN" sz="2400" b="1" dirty="0">
                <a:solidFill>
                  <a:srgbClr val="C00000"/>
                </a:solidFill>
                <a:latin typeface="微软雅黑" pitchFamily="34" charset="-122"/>
                <a:ea typeface="微软雅黑" pitchFamily="34" charset="-122"/>
              </a:rPr>
              <a:t>Part-of </a:t>
            </a:r>
            <a:r>
              <a:rPr lang="zh-CN" altLang="en-US" sz="2400" b="1" dirty="0">
                <a:solidFill>
                  <a:srgbClr val="C00000"/>
                </a:solidFill>
                <a:latin typeface="微软雅黑" pitchFamily="34" charset="-122"/>
                <a:ea typeface="微软雅黑" pitchFamily="34" charset="-122"/>
              </a:rPr>
              <a:t>联系：</a:t>
            </a:r>
            <a:r>
              <a:rPr lang="zh-CN" altLang="en-US" sz="2400" b="1" dirty="0">
                <a:solidFill>
                  <a:schemeClr val="bg2"/>
                </a:solidFill>
                <a:latin typeface="微软雅黑" pitchFamily="34" charset="-122"/>
                <a:ea typeface="微软雅黑" pitchFamily="34" charset="-122"/>
              </a:rPr>
              <a:t>某个实体型是另外一个实体型的一部分。</a:t>
            </a:r>
            <a:endParaRPr lang="en-US" altLang="zh-CN" sz="2400" b="1" dirty="0">
              <a:solidFill>
                <a:schemeClr val="bg2"/>
              </a:solidFill>
              <a:latin typeface="微软雅黑" pitchFamily="34" charset="-122"/>
              <a:ea typeface="微软雅黑" pitchFamily="34" charset="-122"/>
            </a:endParaRPr>
          </a:p>
          <a:p>
            <a:pPr eaLnBrk="1" hangingPunct="1">
              <a:lnSpc>
                <a:spcPct val="150000"/>
              </a:lnSpc>
              <a:buFont typeface="Wingdings" pitchFamily="2" charset="2"/>
              <a:buNone/>
              <a:defRPr/>
            </a:pPr>
            <a:r>
              <a:rPr lang="zh-CN" altLang="en-US" sz="2400" b="1" dirty="0">
                <a:solidFill>
                  <a:schemeClr val="bg2"/>
                </a:solidFill>
                <a:latin typeface="微软雅黑" pitchFamily="34" charset="-122"/>
                <a:ea typeface="微软雅黑" pitchFamily="34" charset="-122"/>
              </a:rPr>
              <a:t>例如</a:t>
            </a:r>
            <a:r>
              <a:rPr lang="en-US" altLang="zh-CN" sz="2400" b="1" dirty="0">
                <a:solidFill>
                  <a:schemeClr val="bg2"/>
                </a:solidFill>
                <a:latin typeface="微软雅黑" pitchFamily="34" charset="-122"/>
                <a:ea typeface="微软雅黑" pitchFamily="34" charset="-122"/>
              </a:rPr>
              <a:t>: </a:t>
            </a:r>
            <a:r>
              <a:rPr lang="zh-CN" altLang="en-US" sz="2400" b="1" dirty="0">
                <a:solidFill>
                  <a:schemeClr val="bg2"/>
                </a:solidFill>
                <a:latin typeface="微软雅黑" pitchFamily="34" charset="-122"/>
                <a:ea typeface="微软雅黑" pitchFamily="34" charset="-122"/>
              </a:rPr>
              <a:t>汽车实体和轮子实体，订单和订单明细</a:t>
            </a:r>
            <a:endParaRPr lang="en-US" altLang="zh-CN" sz="2400" b="1" dirty="0">
              <a:solidFill>
                <a:schemeClr val="bg2"/>
              </a:solidFill>
              <a:latin typeface="微软雅黑" pitchFamily="34" charset="-122"/>
              <a:ea typeface="微软雅黑" pitchFamily="34" charset="-122"/>
            </a:endParaRPr>
          </a:p>
          <a:p>
            <a:pPr eaLnBrk="1" hangingPunct="1">
              <a:lnSpc>
                <a:spcPct val="150000"/>
              </a:lnSpc>
              <a:defRPr/>
            </a:pPr>
            <a:r>
              <a:rPr lang="zh-CN" altLang="en-US" sz="2200" b="1" dirty="0">
                <a:solidFill>
                  <a:srgbClr val="000099"/>
                </a:solidFill>
                <a:latin typeface="微软雅黑" pitchFamily="34" charset="-122"/>
                <a:ea typeface="微软雅黑" pitchFamily="34" charset="-122"/>
              </a:rPr>
              <a:t>非独占</a:t>
            </a:r>
            <a:r>
              <a:rPr lang="en-US" altLang="zh-CN" sz="2200" b="1" dirty="0">
                <a:solidFill>
                  <a:srgbClr val="000099"/>
                </a:solidFill>
                <a:latin typeface="微软雅黑" pitchFamily="34" charset="-122"/>
                <a:ea typeface="微软雅黑" pitchFamily="34" charset="-122"/>
              </a:rPr>
              <a:t>Part-of </a:t>
            </a:r>
            <a:r>
              <a:rPr lang="zh-CN" altLang="en-US" sz="2200" b="1" dirty="0">
                <a:solidFill>
                  <a:srgbClr val="000099"/>
                </a:solidFill>
                <a:latin typeface="微软雅黑" pitchFamily="34" charset="-122"/>
                <a:ea typeface="微软雅黑" pitchFamily="34" charset="-122"/>
              </a:rPr>
              <a:t>联系</a:t>
            </a:r>
            <a:r>
              <a:rPr lang="zh-CN" altLang="en-US" sz="2200" b="1" dirty="0">
                <a:solidFill>
                  <a:schemeClr val="bg2"/>
                </a:solidFill>
                <a:latin typeface="微软雅黑" pitchFamily="34" charset="-122"/>
                <a:ea typeface="微软雅黑" pitchFamily="34" charset="-122"/>
              </a:rPr>
              <a:t>：部分实体可以独立存在</a:t>
            </a:r>
            <a:endParaRPr lang="en-US" altLang="zh-CN" sz="2200" b="1" dirty="0">
              <a:solidFill>
                <a:schemeClr val="bg2"/>
              </a:solidFill>
              <a:latin typeface="微软雅黑" pitchFamily="34" charset="-122"/>
              <a:ea typeface="微软雅黑" pitchFamily="34" charset="-122"/>
            </a:endParaRPr>
          </a:p>
          <a:p>
            <a:pPr eaLnBrk="1" hangingPunct="1">
              <a:lnSpc>
                <a:spcPct val="150000"/>
              </a:lnSpc>
              <a:defRPr/>
            </a:pPr>
            <a:r>
              <a:rPr lang="zh-CN" altLang="en-US" sz="2200" b="1" dirty="0">
                <a:solidFill>
                  <a:srgbClr val="000099"/>
                </a:solidFill>
                <a:latin typeface="微软雅黑" pitchFamily="34" charset="-122"/>
                <a:ea typeface="微软雅黑" pitchFamily="34" charset="-122"/>
              </a:rPr>
              <a:t>独占</a:t>
            </a:r>
            <a:r>
              <a:rPr lang="en-US" altLang="zh-CN" sz="2200" b="1" dirty="0">
                <a:solidFill>
                  <a:srgbClr val="000099"/>
                </a:solidFill>
                <a:latin typeface="微软雅黑" pitchFamily="34" charset="-122"/>
                <a:ea typeface="微软雅黑" pitchFamily="34" charset="-122"/>
              </a:rPr>
              <a:t>Part-of </a:t>
            </a:r>
            <a:r>
              <a:rPr lang="zh-CN" altLang="en-US" sz="2200" b="1" dirty="0">
                <a:solidFill>
                  <a:srgbClr val="000099"/>
                </a:solidFill>
                <a:latin typeface="微软雅黑" pitchFamily="34" charset="-122"/>
                <a:ea typeface="微软雅黑" pitchFamily="34" charset="-122"/>
              </a:rPr>
              <a:t>联系</a:t>
            </a:r>
            <a:r>
              <a:rPr lang="zh-CN" altLang="en-US" sz="2200" b="1" dirty="0">
                <a:solidFill>
                  <a:schemeClr val="bg2"/>
                </a:solidFill>
                <a:latin typeface="微软雅黑" pitchFamily="34" charset="-122"/>
                <a:ea typeface="微软雅黑" pitchFamily="34" charset="-122"/>
              </a:rPr>
              <a:t>：部分实体不能独立存在，也称为</a:t>
            </a:r>
            <a:r>
              <a:rPr lang="zh-CN" altLang="en-US" sz="2200" b="1" dirty="0">
                <a:solidFill>
                  <a:srgbClr val="FF0000"/>
                </a:solidFill>
                <a:latin typeface="微软雅黑" pitchFamily="34" charset="-122"/>
                <a:ea typeface="微软雅黑" pitchFamily="34" charset="-122"/>
              </a:rPr>
              <a:t>标识联系</a:t>
            </a:r>
            <a:endParaRPr lang="zh-CN" altLang="en-US" sz="2200" b="1" dirty="0">
              <a:solidFill>
                <a:schemeClr val="bg2"/>
              </a:solidFill>
              <a:latin typeface="微软雅黑" pitchFamily="34" charset="-122"/>
              <a:ea typeface="微软雅黑" pitchFamily="34" charset="-122"/>
            </a:endParaRPr>
          </a:p>
          <a:p>
            <a:pPr marL="0" indent="0" eaLnBrk="1" hangingPunct="1">
              <a:lnSpc>
                <a:spcPct val="150000"/>
              </a:lnSpc>
              <a:buFont typeface="Wingdings" pitchFamily="2" charset="2"/>
              <a:buNone/>
              <a:defRPr/>
            </a:pPr>
            <a:r>
              <a:rPr lang="zh-CN" altLang="en-US" sz="2400" b="1" dirty="0">
                <a:solidFill>
                  <a:schemeClr val="bg2"/>
                </a:solidFill>
                <a:latin typeface="微软雅黑" pitchFamily="34" charset="-122"/>
                <a:ea typeface="微软雅黑" pitchFamily="34" charset="-122"/>
              </a:rPr>
              <a:t>   （弱实体型与其属主间的依赖关系属于标识联系）</a:t>
            </a:r>
            <a:endParaRPr lang="en-US" altLang="zh-CN" sz="2400" b="1" dirty="0">
              <a:solidFill>
                <a:schemeClr val="bg2"/>
              </a:solidFill>
              <a:latin typeface="微软雅黑" pitchFamily="34" charset="-122"/>
              <a:ea typeface="微软雅黑" pitchFamily="34" charset="-122"/>
            </a:endParaRPr>
          </a:p>
          <a:p>
            <a:pPr eaLnBrk="1" hangingPunct="1">
              <a:lnSpc>
                <a:spcPct val="150000"/>
              </a:lnSpc>
              <a:defRPr/>
            </a:pPr>
            <a:r>
              <a:rPr lang="zh-CN" altLang="en-US" sz="2400" b="1" dirty="0">
                <a:solidFill>
                  <a:schemeClr val="bg2"/>
                </a:solidFill>
                <a:latin typeface="微软雅黑" pitchFamily="34" charset="-122"/>
                <a:ea typeface="微软雅黑" pitchFamily="34" charset="-122"/>
              </a:rPr>
              <a:t>在</a:t>
            </a:r>
            <a:r>
              <a:rPr lang="en-US" altLang="zh-CN" sz="2400" b="1" dirty="0">
                <a:solidFill>
                  <a:schemeClr val="bg2"/>
                </a:solidFill>
                <a:latin typeface="微软雅黑" pitchFamily="34" charset="-122"/>
                <a:ea typeface="微软雅黑" pitchFamily="34" charset="-122"/>
              </a:rPr>
              <a:t>E-R</a:t>
            </a:r>
            <a:r>
              <a:rPr lang="zh-CN" altLang="en-US" sz="2400" b="1" dirty="0">
                <a:solidFill>
                  <a:schemeClr val="bg2"/>
                </a:solidFill>
                <a:latin typeface="微软雅黑" pitchFamily="34" charset="-122"/>
                <a:ea typeface="微软雅黑" pitchFamily="34" charset="-122"/>
              </a:rPr>
              <a:t>图中，用</a:t>
            </a:r>
            <a:r>
              <a:rPr lang="zh-CN" altLang="en-US" sz="2400" b="1" dirty="0">
                <a:solidFill>
                  <a:srgbClr val="FF0000"/>
                </a:solidFill>
                <a:latin typeface="微软雅黑" pitchFamily="34" charset="-122"/>
                <a:ea typeface="微软雅黑" pitchFamily="34" charset="-122"/>
              </a:rPr>
              <a:t>双边菱形框来表示标识联系</a:t>
            </a:r>
            <a:endParaRPr lang="zh-CN" altLang="en-US" sz="2400" b="1" dirty="0">
              <a:solidFill>
                <a:schemeClr val="bg2"/>
              </a:solidFill>
              <a:latin typeface="微软雅黑" pitchFamily="34" charset="-122"/>
              <a:ea typeface="微软雅黑" pitchFamily="34" charset="-122"/>
            </a:endParaRPr>
          </a:p>
        </p:txBody>
      </p:sp>
      <p:grpSp>
        <p:nvGrpSpPr>
          <p:cNvPr id="50179" name="Group 35"/>
          <p:cNvGrpSpPr>
            <a:grpSpLocks/>
          </p:cNvGrpSpPr>
          <p:nvPr/>
        </p:nvGrpSpPr>
        <p:grpSpPr bwMode="auto">
          <a:xfrm>
            <a:off x="827088" y="4654550"/>
            <a:ext cx="6819900" cy="719138"/>
            <a:chOff x="521" y="2478"/>
            <a:chExt cx="4296" cy="453"/>
          </a:xfrm>
        </p:grpSpPr>
        <p:sp>
          <p:nvSpPr>
            <p:cNvPr id="50180" name="Text Box 22"/>
            <p:cNvSpPr txBox="1">
              <a:spLocks noChangeArrowheads="1"/>
            </p:cNvSpPr>
            <p:nvPr/>
          </p:nvSpPr>
          <p:spPr bwMode="auto">
            <a:xfrm>
              <a:off x="521" y="2497"/>
              <a:ext cx="895" cy="409"/>
            </a:xfrm>
            <a:prstGeom prst="rect">
              <a:avLst/>
            </a:prstGeom>
            <a:solidFill>
              <a:srgbClr val="FFFFFF"/>
            </a:solidFill>
            <a:ln w="3175">
              <a:solidFill>
                <a:srgbClr val="000000"/>
              </a:solidFill>
              <a:miter lim="800000"/>
              <a:headEnd/>
              <a:tailEnd/>
            </a:ln>
          </p:spPr>
          <p:txBody>
            <a:bodyPr lIns="0" tIns="54000" rIns="0" bIns="54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一卡通帐户</a:t>
              </a:r>
            </a:p>
          </p:txBody>
        </p:sp>
        <p:sp>
          <p:nvSpPr>
            <p:cNvPr id="50181" name="Text Box 23"/>
            <p:cNvSpPr txBox="1">
              <a:spLocks noChangeArrowheads="1"/>
            </p:cNvSpPr>
            <p:nvPr/>
          </p:nvSpPr>
          <p:spPr bwMode="auto">
            <a:xfrm>
              <a:off x="3958" y="2497"/>
              <a:ext cx="859" cy="434"/>
            </a:xfrm>
            <a:prstGeom prst="rect">
              <a:avLst/>
            </a:prstGeom>
            <a:solidFill>
              <a:srgbClr val="FFFFFF"/>
            </a:solidFill>
            <a:ln w="38100" cmpd="dbl">
              <a:solidFill>
                <a:srgbClr val="000000"/>
              </a:solidFill>
              <a:miter lim="800000"/>
              <a:headEnd/>
              <a:tailEnd/>
            </a:ln>
          </p:spPr>
          <p:txBody>
            <a:bodyPr lIns="0" tIns="54000" rIns="0" bIns="54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交易记录</a:t>
              </a:r>
            </a:p>
          </p:txBody>
        </p:sp>
        <p:sp>
          <p:nvSpPr>
            <p:cNvPr id="50182" name="AutoShape 24"/>
            <p:cNvSpPr>
              <a:spLocks noChangeArrowheads="1"/>
            </p:cNvSpPr>
            <p:nvPr/>
          </p:nvSpPr>
          <p:spPr bwMode="auto">
            <a:xfrm>
              <a:off x="2184" y="2478"/>
              <a:ext cx="959" cy="431"/>
            </a:xfrm>
            <a:prstGeom prst="diamond">
              <a:avLst/>
            </a:prstGeom>
            <a:solidFill>
              <a:srgbClr val="FFFFFF"/>
            </a:solidFill>
            <a:ln w="31750" cmpd="dbl">
              <a:solidFill>
                <a:srgbClr val="000000"/>
              </a:solidFill>
              <a:miter lim="800000"/>
              <a:headEnd/>
              <a:tailEnd/>
            </a:ln>
          </p:spPr>
          <p:txBody>
            <a:bodyPr lIns="0" tIns="0" rIns="0" bIns="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rgbClr val="FF0000"/>
                  </a:solidFill>
                  <a:latin typeface="微软雅黑" pitchFamily="34" charset="-122"/>
                  <a:ea typeface="微软雅黑" pitchFamily="34" charset="-122"/>
                </a:rPr>
                <a:t>包含</a:t>
              </a:r>
            </a:p>
          </p:txBody>
        </p:sp>
        <p:sp>
          <p:nvSpPr>
            <p:cNvPr id="50183" name="Line 25"/>
            <p:cNvSpPr>
              <a:spLocks noChangeShapeType="1"/>
            </p:cNvSpPr>
            <p:nvPr/>
          </p:nvSpPr>
          <p:spPr bwMode="auto">
            <a:xfrm flipH="1">
              <a:off x="1416" y="2691"/>
              <a:ext cx="80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4" name="Line 26"/>
            <p:cNvSpPr>
              <a:spLocks noChangeShapeType="1"/>
            </p:cNvSpPr>
            <p:nvPr/>
          </p:nvSpPr>
          <p:spPr bwMode="auto">
            <a:xfrm>
              <a:off x="3132" y="2691"/>
              <a:ext cx="80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5" name="Line 28"/>
            <p:cNvSpPr>
              <a:spLocks noChangeShapeType="1"/>
            </p:cNvSpPr>
            <p:nvPr/>
          </p:nvSpPr>
          <p:spPr bwMode="auto">
            <a:xfrm flipV="1">
              <a:off x="3819" y="2583"/>
              <a:ext cx="113"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6" name="Line 29"/>
            <p:cNvSpPr>
              <a:spLocks noChangeShapeType="1"/>
            </p:cNvSpPr>
            <p:nvPr/>
          </p:nvSpPr>
          <p:spPr bwMode="auto">
            <a:xfrm>
              <a:off x="3819" y="2691"/>
              <a:ext cx="113"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Line 30"/>
            <p:cNvSpPr>
              <a:spLocks noChangeShapeType="1"/>
            </p:cNvSpPr>
            <p:nvPr/>
          </p:nvSpPr>
          <p:spPr bwMode="auto">
            <a:xfrm>
              <a:off x="1530" y="2583"/>
              <a:ext cx="0" cy="2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Line 31"/>
            <p:cNvSpPr>
              <a:spLocks noChangeShapeType="1"/>
            </p:cNvSpPr>
            <p:nvPr/>
          </p:nvSpPr>
          <p:spPr bwMode="auto">
            <a:xfrm>
              <a:off x="1646" y="2583"/>
              <a:ext cx="0" cy="2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9" name="Oval 33"/>
            <p:cNvSpPr>
              <a:spLocks noChangeArrowheads="1"/>
            </p:cNvSpPr>
            <p:nvPr/>
          </p:nvSpPr>
          <p:spPr bwMode="auto">
            <a:xfrm>
              <a:off x="3696" y="2614"/>
              <a:ext cx="48" cy="16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18"/>
          <p:cNvSpPr>
            <a:spLocks noGrp="1" noChangeArrowheads="1"/>
          </p:cNvSpPr>
          <p:nvPr>
            <p:ph type="body" idx="1"/>
          </p:nvPr>
        </p:nvSpPr>
        <p:spPr>
          <a:xfrm>
            <a:off x="179388" y="115888"/>
            <a:ext cx="8856662" cy="3241675"/>
          </a:xfrm>
        </p:spPr>
        <p:txBody>
          <a:bodyPr/>
          <a:lstStyle/>
          <a:p>
            <a:pPr eaLnBrk="1" hangingPunct="1">
              <a:lnSpc>
                <a:spcPct val="140000"/>
              </a:lnSpc>
              <a:buFont typeface="Wingdings" pitchFamily="2" charset="2"/>
              <a:buNone/>
            </a:pPr>
            <a:r>
              <a:rPr lang="zh-CN" altLang="en-US" sz="2400" b="1">
                <a:solidFill>
                  <a:srgbClr val="C00000"/>
                </a:solidFill>
                <a:latin typeface="微软雅黑" pitchFamily="34" charset="-122"/>
                <a:ea typeface="微软雅黑" pitchFamily="34" charset="-122"/>
              </a:rPr>
              <a:t>（</a:t>
            </a:r>
            <a:r>
              <a:rPr lang="en-US" altLang="zh-CN" sz="2400" b="1">
                <a:solidFill>
                  <a:srgbClr val="C00000"/>
                </a:solidFill>
                <a:latin typeface="微软雅黑" pitchFamily="34" charset="-122"/>
                <a:ea typeface="微软雅黑" pitchFamily="34" charset="-122"/>
              </a:rPr>
              <a:t>4</a:t>
            </a:r>
            <a:r>
              <a:rPr lang="zh-CN" altLang="en-US" sz="2400" b="1">
                <a:solidFill>
                  <a:srgbClr val="C00000"/>
                </a:solidFill>
                <a:latin typeface="微软雅黑" pitchFamily="34" charset="-122"/>
                <a:ea typeface="微软雅黑" pitchFamily="34" charset="-122"/>
              </a:rPr>
              <a:t>）多元联系与关联实体 </a:t>
            </a:r>
          </a:p>
          <a:p>
            <a:pPr eaLnBrk="1" hangingPunct="1">
              <a:lnSpc>
                <a:spcPct val="140000"/>
              </a:lnSpc>
            </a:pPr>
            <a:r>
              <a:rPr lang="zh-CN" altLang="en-US" sz="2200" b="1">
                <a:solidFill>
                  <a:srgbClr val="000099"/>
                </a:solidFill>
                <a:latin typeface="微软雅黑" pitchFamily="34" charset="-122"/>
                <a:ea typeface="微软雅黑" pitchFamily="34" charset="-122"/>
              </a:rPr>
              <a:t>基数约束复杂：</a:t>
            </a:r>
            <a:r>
              <a:rPr lang="zh-CN" altLang="en-US" sz="2200" b="1">
                <a:solidFill>
                  <a:schemeClr val="bg2"/>
                </a:solidFill>
                <a:latin typeface="微软雅黑" pitchFamily="34" charset="-122"/>
                <a:ea typeface="微软雅黑" pitchFamily="34" charset="-122"/>
              </a:rPr>
              <a:t>随着管理规则的不同，教师、参考书、课程间的授课联系可能是</a:t>
            </a:r>
            <a:r>
              <a:rPr lang="en-US" altLang="zh-CN" sz="2200" b="1">
                <a:solidFill>
                  <a:schemeClr val="bg2"/>
                </a:solidFill>
                <a:latin typeface="微软雅黑" pitchFamily="34" charset="-122"/>
                <a:ea typeface="微软雅黑" pitchFamily="34" charset="-122"/>
              </a:rPr>
              <a:t>1:1:1</a:t>
            </a:r>
            <a:r>
              <a:rPr lang="zh-CN" altLang="en-US" sz="2200" b="1">
                <a:solidFill>
                  <a:schemeClr val="bg2"/>
                </a:solidFill>
                <a:latin typeface="微软雅黑" pitchFamily="34" charset="-122"/>
                <a:ea typeface="微软雅黑" pitchFamily="34" charset="-122"/>
              </a:rPr>
              <a:t>，</a:t>
            </a:r>
            <a:r>
              <a:rPr lang="en-US" altLang="zh-CN" sz="2200" b="1">
                <a:solidFill>
                  <a:schemeClr val="bg2"/>
                </a:solidFill>
                <a:latin typeface="微软雅黑" pitchFamily="34" charset="-122"/>
                <a:ea typeface="微软雅黑" pitchFamily="34" charset="-122"/>
              </a:rPr>
              <a:t>1:1:N</a:t>
            </a:r>
            <a:r>
              <a:rPr lang="zh-CN" altLang="en-US" sz="2200" b="1">
                <a:solidFill>
                  <a:schemeClr val="bg2"/>
                </a:solidFill>
                <a:latin typeface="微软雅黑" pitchFamily="34" charset="-122"/>
                <a:ea typeface="微软雅黑" pitchFamily="34" charset="-122"/>
              </a:rPr>
              <a:t>，</a:t>
            </a:r>
            <a:r>
              <a:rPr lang="en-US" altLang="zh-CN" sz="2200" b="1">
                <a:solidFill>
                  <a:schemeClr val="bg2"/>
                </a:solidFill>
                <a:latin typeface="微软雅黑" pitchFamily="34" charset="-122"/>
                <a:ea typeface="微软雅黑" pitchFamily="34" charset="-122"/>
              </a:rPr>
              <a:t>1:N:N</a:t>
            </a:r>
            <a:r>
              <a:rPr lang="zh-CN" altLang="en-US" sz="2200" b="1">
                <a:solidFill>
                  <a:schemeClr val="bg2"/>
                </a:solidFill>
                <a:latin typeface="微软雅黑" pitchFamily="34" charset="-122"/>
                <a:ea typeface="微软雅黑" pitchFamily="34" charset="-122"/>
              </a:rPr>
              <a:t>，</a:t>
            </a:r>
            <a:r>
              <a:rPr lang="en-US" altLang="zh-CN" sz="2200" b="1">
                <a:solidFill>
                  <a:schemeClr val="bg2"/>
                </a:solidFill>
                <a:latin typeface="微软雅黑" pitchFamily="34" charset="-122"/>
                <a:ea typeface="微软雅黑" pitchFamily="34" charset="-122"/>
              </a:rPr>
              <a:t>M:N:P</a:t>
            </a:r>
            <a:r>
              <a:rPr lang="zh-CN" altLang="en-US" sz="2200" b="1">
                <a:solidFill>
                  <a:schemeClr val="bg2"/>
                </a:solidFill>
                <a:latin typeface="微软雅黑" pitchFamily="34" charset="-122"/>
                <a:ea typeface="微软雅黑" pitchFamily="34" charset="-122"/>
              </a:rPr>
              <a:t>等多种类型</a:t>
            </a:r>
          </a:p>
          <a:p>
            <a:pPr eaLnBrk="1" hangingPunct="1">
              <a:lnSpc>
                <a:spcPct val="140000"/>
              </a:lnSpc>
            </a:pPr>
            <a:r>
              <a:rPr lang="en-US" altLang="zh-CN" sz="2200" b="1">
                <a:solidFill>
                  <a:srgbClr val="000099"/>
                </a:solidFill>
                <a:latin typeface="微软雅黑" pitchFamily="34" charset="-122"/>
                <a:ea typeface="微软雅黑" pitchFamily="34" charset="-122"/>
              </a:rPr>
              <a:t>CASE</a:t>
            </a:r>
            <a:r>
              <a:rPr lang="zh-CN" altLang="en-US" sz="2200" b="1">
                <a:solidFill>
                  <a:srgbClr val="000099"/>
                </a:solidFill>
                <a:latin typeface="微软雅黑" pitchFamily="34" charset="-122"/>
                <a:ea typeface="微软雅黑" pitchFamily="34" charset="-122"/>
              </a:rPr>
              <a:t>工具</a:t>
            </a:r>
            <a:r>
              <a:rPr lang="zh-CN" altLang="en-US" sz="2200" b="1">
                <a:solidFill>
                  <a:schemeClr val="bg2"/>
                </a:solidFill>
                <a:latin typeface="微软雅黑" pitchFamily="34" charset="-122"/>
                <a:ea typeface="微软雅黑" pitchFamily="34" charset="-122"/>
              </a:rPr>
              <a:t>：很多</a:t>
            </a:r>
            <a:r>
              <a:rPr lang="en-US" altLang="zh-CN" sz="2200" b="1">
                <a:solidFill>
                  <a:schemeClr val="bg2"/>
                </a:solidFill>
                <a:latin typeface="微软雅黑" pitchFamily="34" charset="-122"/>
                <a:ea typeface="微软雅黑" pitchFamily="34" charset="-122"/>
              </a:rPr>
              <a:t>CASE</a:t>
            </a:r>
            <a:r>
              <a:rPr lang="zh-CN" altLang="en-US" sz="2200" b="1">
                <a:solidFill>
                  <a:schemeClr val="bg2"/>
                </a:solidFill>
                <a:latin typeface="微软雅黑" pitchFamily="34" charset="-122"/>
                <a:ea typeface="微软雅黑" pitchFamily="34" charset="-122"/>
              </a:rPr>
              <a:t>工具支持一元、二元联系，不支持多元联系</a:t>
            </a:r>
          </a:p>
          <a:p>
            <a:pPr eaLnBrk="1" hangingPunct="1">
              <a:lnSpc>
                <a:spcPct val="140000"/>
              </a:lnSpc>
            </a:pPr>
            <a:r>
              <a:rPr lang="zh-CN" altLang="en-US" sz="2200" b="1">
                <a:solidFill>
                  <a:srgbClr val="000099"/>
                </a:solidFill>
                <a:latin typeface="微软雅黑" pitchFamily="34" charset="-122"/>
                <a:ea typeface="微软雅黑" pitchFamily="34" charset="-122"/>
              </a:rPr>
              <a:t>关联实体</a:t>
            </a:r>
            <a:r>
              <a:rPr lang="zh-CN" altLang="en-US" sz="2200" b="1">
                <a:solidFill>
                  <a:schemeClr val="bg2"/>
                </a:solidFill>
                <a:latin typeface="微软雅黑" pitchFamily="34" charset="-122"/>
                <a:ea typeface="微软雅黑" pitchFamily="34" charset="-122"/>
              </a:rPr>
              <a:t>：增设关联实体，将多元联系转化为多个二元联系。</a:t>
            </a:r>
          </a:p>
          <a:p>
            <a:pPr eaLnBrk="1" hangingPunct="1">
              <a:lnSpc>
                <a:spcPct val="140000"/>
              </a:lnSpc>
            </a:pPr>
            <a:r>
              <a:rPr lang="zh-CN" altLang="en-US" sz="2200" b="1">
                <a:solidFill>
                  <a:schemeClr val="bg2"/>
                </a:solidFill>
                <a:latin typeface="微软雅黑" pitchFamily="34" charset="-122"/>
                <a:ea typeface="微软雅黑" pitchFamily="34" charset="-122"/>
              </a:rPr>
              <a:t>在</a:t>
            </a:r>
            <a:r>
              <a:rPr lang="en-US" altLang="zh-CN" sz="2200" b="1">
                <a:solidFill>
                  <a:schemeClr val="bg2"/>
                </a:solidFill>
                <a:latin typeface="微软雅黑" pitchFamily="34" charset="-122"/>
                <a:ea typeface="微软雅黑" pitchFamily="34" charset="-122"/>
              </a:rPr>
              <a:t>E-R</a:t>
            </a:r>
            <a:r>
              <a:rPr lang="zh-CN" altLang="en-US" sz="2200" b="1">
                <a:solidFill>
                  <a:schemeClr val="bg2"/>
                </a:solidFill>
                <a:latin typeface="微软雅黑" pitchFamily="34" charset="-122"/>
                <a:ea typeface="微软雅黑" pitchFamily="34" charset="-122"/>
              </a:rPr>
              <a:t>图中，一般用</a:t>
            </a:r>
            <a:r>
              <a:rPr lang="zh-CN" altLang="en-US" sz="2200" b="1">
                <a:solidFill>
                  <a:srgbClr val="FF0000"/>
                </a:solidFill>
                <a:latin typeface="微软雅黑" pitchFamily="34" charset="-122"/>
                <a:ea typeface="微软雅黑" pitchFamily="34" charset="-122"/>
              </a:rPr>
              <a:t>带有矩形外框的菱形来表示关联实体</a:t>
            </a:r>
            <a:r>
              <a:rPr lang="zh-CN" altLang="en-US" sz="2200" b="1">
                <a:solidFill>
                  <a:schemeClr val="bg2"/>
                </a:solidFill>
                <a:latin typeface="微软雅黑" pitchFamily="34" charset="-122"/>
                <a:ea typeface="微软雅黑" pitchFamily="34" charset="-122"/>
              </a:rPr>
              <a:t>。</a:t>
            </a:r>
            <a:endParaRPr lang="en-US" altLang="zh-CN" sz="2200" b="1">
              <a:solidFill>
                <a:schemeClr val="bg2"/>
              </a:solidFill>
              <a:latin typeface="微软雅黑" pitchFamily="34" charset="-122"/>
              <a:ea typeface="微软雅黑" pitchFamily="34" charset="-122"/>
            </a:endParaRPr>
          </a:p>
        </p:txBody>
      </p:sp>
      <p:grpSp>
        <p:nvGrpSpPr>
          <p:cNvPr id="51203" name="组合 1"/>
          <p:cNvGrpSpPr>
            <a:grpSpLocks/>
          </p:cNvGrpSpPr>
          <p:nvPr/>
        </p:nvGrpSpPr>
        <p:grpSpPr bwMode="auto">
          <a:xfrm>
            <a:off x="611188" y="3500438"/>
            <a:ext cx="7993062" cy="2965450"/>
            <a:chOff x="539750" y="3566781"/>
            <a:chExt cx="7993063" cy="2964798"/>
          </a:xfrm>
        </p:grpSpPr>
        <p:grpSp>
          <p:nvGrpSpPr>
            <p:cNvPr id="51204" name="Group 3"/>
            <p:cNvGrpSpPr>
              <a:grpSpLocks/>
            </p:cNvGrpSpPr>
            <p:nvPr/>
          </p:nvGrpSpPr>
          <p:grpSpPr bwMode="auto">
            <a:xfrm>
              <a:off x="3287365" y="4304588"/>
              <a:ext cx="2497832" cy="584052"/>
              <a:chOff x="4317" y="5184"/>
              <a:chExt cx="2163" cy="780"/>
            </a:xfrm>
          </p:grpSpPr>
          <p:sp>
            <p:nvSpPr>
              <p:cNvPr id="51217" name="AutoShape 4"/>
              <p:cNvSpPr>
                <a:spLocks noChangeArrowheads="1"/>
              </p:cNvSpPr>
              <p:nvPr/>
            </p:nvSpPr>
            <p:spPr bwMode="auto">
              <a:xfrm>
                <a:off x="4320" y="5184"/>
                <a:ext cx="2160" cy="780"/>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rgbClr val="FF0000"/>
                    </a:solidFill>
                    <a:latin typeface="微软雅黑" pitchFamily="34" charset="-122"/>
                    <a:ea typeface="微软雅黑" pitchFamily="34" charset="-122"/>
                  </a:rPr>
                  <a:t>授课</a:t>
                </a:r>
              </a:p>
            </p:txBody>
          </p:sp>
          <p:sp>
            <p:nvSpPr>
              <p:cNvPr id="51218" name="Rectangle 5"/>
              <p:cNvSpPr>
                <a:spLocks noChangeArrowheads="1"/>
              </p:cNvSpPr>
              <p:nvPr/>
            </p:nvSpPr>
            <p:spPr bwMode="auto">
              <a:xfrm>
                <a:off x="4317" y="5184"/>
                <a:ext cx="2160" cy="78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000">
                  <a:latin typeface="微软雅黑" pitchFamily="34" charset="-122"/>
                  <a:ea typeface="微软雅黑" pitchFamily="34" charset="-122"/>
                </a:endParaRPr>
              </a:p>
            </p:txBody>
          </p:sp>
        </p:grpSp>
        <p:sp>
          <p:nvSpPr>
            <p:cNvPr id="51205" name="Text Box 6"/>
            <p:cNvSpPr txBox="1">
              <a:spLocks noChangeArrowheads="1"/>
            </p:cNvSpPr>
            <p:nvPr/>
          </p:nvSpPr>
          <p:spPr bwMode="auto">
            <a:xfrm>
              <a:off x="683393" y="3566781"/>
              <a:ext cx="1748483" cy="43828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教师</a:t>
              </a:r>
            </a:p>
          </p:txBody>
        </p:sp>
        <p:sp>
          <p:nvSpPr>
            <p:cNvPr id="51206" name="Text Box 7"/>
            <p:cNvSpPr txBox="1">
              <a:spLocks noChangeArrowheads="1"/>
            </p:cNvSpPr>
            <p:nvPr/>
          </p:nvSpPr>
          <p:spPr bwMode="auto">
            <a:xfrm>
              <a:off x="6660232" y="3566781"/>
              <a:ext cx="1748483" cy="438283"/>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参考书</a:t>
              </a:r>
            </a:p>
          </p:txBody>
        </p:sp>
        <p:sp>
          <p:nvSpPr>
            <p:cNvPr id="51207" name="Text Box 8"/>
            <p:cNvSpPr txBox="1">
              <a:spLocks noChangeArrowheads="1"/>
            </p:cNvSpPr>
            <p:nvPr/>
          </p:nvSpPr>
          <p:spPr bwMode="auto">
            <a:xfrm>
              <a:off x="3635896" y="6093296"/>
              <a:ext cx="1748483" cy="438283"/>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课程</a:t>
              </a:r>
            </a:p>
          </p:txBody>
        </p:sp>
        <p:sp>
          <p:nvSpPr>
            <p:cNvPr id="51208" name="AutoShape 9"/>
            <p:cNvSpPr>
              <a:spLocks noChangeArrowheads="1"/>
            </p:cNvSpPr>
            <p:nvPr/>
          </p:nvSpPr>
          <p:spPr bwMode="auto">
            <a:xfrm>
              <a:off x="539750" y="4304588"/>
              <a:ext cx="1998266" cy="584052"/>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参与</a:t>
              </a:r>
            </a:p>
          </p:txBody>
        </p:sp>
        <p:sp>
          <p:nvSpPr>
            <p:cNvPr id="51209" name="Line 11"/>
            <p:cNvSpPr>
              <a:spLocks noChangeShapeType="1"/>
            </p:cNvSpPr>
            <p:nvPr/>
          </p:nvSpPr>
          <p:spPr bwMode="auto">
            <a:xfrm>
              <a:off x="2538016" y="4597103"/>
              <a:ext cx="749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51210" name="AutoShape 12"/>
            <p:cNvSpPr>
              <a:spLocks noChangeArrowheads="1"/>
            </p:cNvSpPr>
            <p:nvPr/>
          </p:nvSpPr>
          <p:spPr bwMode="auto">
            <a:xfrm>
              <a:off x="6534547" y="4304588"/>
              <a:ext cx="1998266" cy="584052"/>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使用</a:t>
              </a:r>
            </a:p>
          </p:txBody>
        </p:sp>
        <p:sp>
          <p:nvSpPr>
            <p:cNvPr id="51211" name="Line 13"/>
            <p:cNvSpPr>
              <a:spLocks noChangeShapeType="1"/>
            </p:cNvSpPr>
            <p:nvPr/>
          </p:nvSpPr>
          <p:spPr bwMode="auto">
            <a:xfrm>
              <a:off x="5785198" y="4597103"/>
              <a:ext cx="7493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51212" name="Line 14"/>
            <p:cNvSpPr>
              <a:spLocks noChangeShapeType="1"/>
            </p:cNvSpPr>
            <p:nvPr/>
          </p:nvSpPr>
          <p:spPr bwMode="auto">
            <a:xfrm flipV="1">
              <a:off x="7533679" y="4005063"/>
              <a:ext cx="793" cy="2995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51213" name="Line 15"/>
            <p:cNvSpPr>
              <a:spLocks noChangeShapeType="1"/>
            </p:cNvSpPr>
            <p:nvPr/>
          </p:nvSpPr>
          <p:spPr bwMode="auto">
            <a:xfrm>
              <a:off x="4536282" y="4888640"/>
              <a:ext cx="0" cy="43828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51214" name="AutoShape 16"/>
            <p:cNvSpPr>
              <a:spLocks noChangeArrowheads="1"/>
            </p:cNvSpPr>
            <p:nvPr/>
          </p:nvSpPr>
          <p:spPr bwMode="auto">
            <a:xfrm>
              <a:off x="3537149" y="5229200"/>
              <a:ext cx="1998266" cy="584052"/>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bIns="36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涉及</a:t>
              </a:r>
            </a:p>
          </p:txBody>
        </p:sp>
        <p:sp>
          <p:nvSpPr>
            <p:cNvPr id="51215" name="Line 17"/>
            <p:cNvSpPr>
              <a:spLocks noChangeShapeType="1"/>
            </p:cNvSpPr>
            <p:nvPr/>
          </p:nvSpPr>
          <p:spPr bwMode="auto">
            <a:xfrm flipH="1">
              <a:off x="4534549" y="5813253"/>
              <a:ext cx="1733" cy="2800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sp>
          <p:nvSpPr>
            <p:cNvPr id="51216" name="Line 14"/>
            <p:cNvSpPr>
              <a:spLocks noChangeShapeType="1"/>
            </p:cNvSpPr>
            <p:nvPr/>
          </p:nvSpPr>
          <p:spPr bwMode="auto">
            <a:xfrm flipV="1">
              <a:off x="1547664" y="4005064"/>
              <a:ext cx="793" cy="2995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endParaRPr lang="zh-CN" alt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AutoShape 5"/>
          <p:cNvSpPr>
            <a:spLocks noChangeArrowheads="1"/>
          </p:cNvSpPr>
          <p:nvPr/>
        </p:nvSpPr>
        <p:spPr bwMode="auto">
          <a:xfrm>
            <a:off x="250825" y="1701800"/>
            <a:ext cx="1417638" cy="1325563"/>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联系</a:t>
            </a:r>
          </a:p>
        </p:txBody>
      </p:sp>
      <p:sp>
        <p:nvSpPr>
          <p:cNvPr id="52227" name="Text Box 6"/>
          <p:cNvSpPr txBox="1">
            <a:spLocks noChangeArrowheads="1"/>
          </p:cNvSpPr>
          <p:nvPr/>
        </p:nvSpPr>
        <p:spPr bwMode="auto">
          <a:xfrm>
            <a:off x="250825" y="333375"/>
            <a:ext cx="1216025" cy="10604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强实体</a:t>
            </a:r>
            <a:endParaRPr lang="zh-CN" altLang="en-US" sz="2000" b="1">
              <a:solidFill>
                <a:schemeClr val="bg2"/>
              </a:solidFill>
            </a:endParaRPr>
          </a:p>
        </p:txBody>
      </p:sp>
      <p:sp>
        <p:nvSpPr>
          <p:cNvPr id="52228" name="Text Box 7"/>
          <p:cNvSpPr txBox="1">
            <a:spLocks noChangeArrowheads="1"/>
          </p:cNvSpPr>
          <p:nvPr/>
        </p:nvSpPr>
        <p:spPr bwMode="auto">
          <a:xfrm>
            <a:off x="1979613" y="333375"/>
            <a:ext cx="1217612" cy="1060450"/>
          </a:xfrm>
          <a:prstGeom prst="rect">
            <a:avLst/>
          </a:prstGeom>
          <a:solidFill>
            <a:srgbClr val="FFFFFF"/>
          </a:solidFill>
          <a:ln w="38100" cmpd="dbl"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弱实体</a:t>
            </a:r>
          </a:p>
        </p:txBody>
      </p:sp>
      <p:grpSp>
        <p:nvGrpSpPr>
          <p:cNvPr id="52229" name="Group 8"/>
          <p:cNvGrpSpPr>
            <a:grpSpLocks/>
          </p:cNvGrpSpPr>
          <p:nvPr/>
        </p:nvGrpSpPr>
        <p:grpSpPr bwMode="auto">
          <a:xfrm>
            <a:off x="3851275" y="333375"/>
            <a:ext cx="2520950" cy="1062038"/>
            <a:chOff x="4860" y="10644"/>
            <a:chExt cx="1800" cy="624"/>
          </a:xfrm>
        </p:grpSpPr>
        <p:sp>
          <p:nvSpPr>
            <p:cNvPr id="52252" name="AutoShape 9"/>
            <p:cNvSpPr>
              <a:spLocks noChangeArrowheads="1"/>
            </p:cNvSpPr>
            <p:nvPr/>
          </p:nvSpPr>
          <p:spPr bwMode="auto">
            <a:xfrm>
              <a:off x="4860" y="10644"/>
              <a:ext cx="1800" cy="624"/>
            </a:xfrm>
            <a:prstGeom prst="diamond">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关联实体</a:t>
              </a:r>
            </a:p>
          </p:txBody>
        </p:sp>
        <p:sp>
          <p:nvSpPr>
            <p:cNvPr id="52253" name="Rectangle 10"/>
            <p:cNvSpPr>
              <a:spLocks noChangeArrowheads="1"/>
            </p:cNvSpPr>
            <p:nvPr/>
          </p:nvSpPr>
          <p:spPr bwMode="auto">
            <a:xfrm>
              <a:off x="4860" y="10644"/>
              <a:ext cx="1800" cy="6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grpSp>
      <p:sp>
        <p:nvSpPr>
          <p:cNvPr id="52230" name="Oval 11"/>
          <p:cNvSpPr>
            <a:spLocks noChangeArrowheads="1"/>
          </p:cNvSpPr>
          <p:nvPr/>
        </p:nvSpPr>
        <p:spPr bwMode="auto">
          <a:xfrm>
            <a:off x="250825" y="3429000"/>
            <a:ext cx="1673225" cy="1060450"/>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属性</a:t>
            </a:r>
          </a:p>
        </p:txBody>
      </p:sp>
      <p:sp>
        <p:nvSpPr>
          <p:cNvPr id="52231" name="Oval 12"/>
          <p:cNvSpPr>
            <a:spLocks noChangeArrowheads="1"/>
          </p:cNvSpPr>
          <p:nvPr/>
        </p:nvSpPr>
        <p:spPr bwMode="auto">
          <a:xfrm>
            <a:off x="6604000" y="3429000"/>
            <a:ext cx="1712913" cy="1060450"/>
          </a:xfrm>
          <a:prstGeom prst="ellipse">
            <a:avLst/>
          </a:prstGeom>
          <a:solidFill>
            <a:srgbClr val="FFFFFF"/>
          </a:solidFill>
          <a:ln w="9525" algn="ctr">
            <a:solidFill>
              <a:srgbClr val="000000"/>
            </a:solidFill>
            <a:prstDash val="dash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导出属性</a:t>
            </a:r>
          </a:p>
        </p:txBody>
      </p:sp>
      <p:sp>
        <p:nvSpPr>
          <p:cNvPr id="52232" name="Oval 13"/>
          <p:cNvSpPr>
            <a:spLocks noChangeArrowheads="1"/>
          </p:cNvSpPr>
          <p:nvPr/>
        </p:nvSpPr>
        <p:spPr bwMode="auto">
          <a:xfrm>
            <a:off x="4443413" y="3429000"/>
            <a:ext cx="1773237" cy="1062038"/>
          </a:xfrm>
          <a:prstGeom prst="ellipse">
            <a:avLst/>
          </a:prstGeom>
          <a:solidFill>
            <a:srgbClr val="FFFFFF"/>
          </a:solidFill>
          <a:ln w="38100" cmpd="dbl"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多值属性</a:t>
            </a:r>
          </a:p>
        </p:txBody>
      </p:sp>
      <p:sp>
        <p:nvSpPr>
          <p:cNvPr id="52233" name="Oval 14"/>
          <p:cNvSpPr>
            <a:spLocks noChangeArrowheads="1"/>
          </p:cNvSpPr>
          <p:nvPr/>
        </p:nvSpPr>
        <p:spPr bwMode="auto">
          <a:xfrm>
            <a:off x="2381250" y="3429000"/>
            <a:ext cx="1614488" cy="1060450"/>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u="sng">
                <a:solidFill>
                  <a:schemeClr val="bg2"/>
                </a:solidFill>
                <a:latin typeface="Times New Roman" pitchFamily="18" charset="0"/>
              </a:rPr>
              <a:t>主属性</a:t>
            </a:r>
          </a:p>
        </p:txBody>
      </p:sp>
      <p:sp>
        <p:nvSpPr>
          <p:cNvPr id="52234" name="AutoShape 15"/>
          <p:cNvSpPr>
            <a:spLocks noChangeArrowheads="1"/>
          </p:cNvSpPr>
          <p:nvPr/>
        </p:nvSpPr>
        <p:spPr bwMode="auto">
          <a:xfrm>
            <a:off x="2051050" y="1628775"/>
            <a:ext cx="2430463" cy="1319213"/>
          </a:xfrm>
          <a:prstGeom prst="diamond">
            <a:avLst/>
          </a:prstGeom>
          <a:solidFill>
            <a:srgbClr val="FFFFFF"/>
          </a:solidFill>
          <a:ln w="38100" cmpd="dbl"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标识联系</a:t>
            </a:r>
          </a:p>
        </p:txBody>
      </p:sp>
      <p:grpSp>
        <p:nvGrpSpPr>
          <p:cNvPr id="52235" name="Group 16"/>
          <p:cNvGrpSpPr>
            <a:grpSpLocks/>
          </p:cNvGrpSpPr>
          <p:nvPr/>
        </p:nvGrpSpPr>
        <p:grpSpPr bwMode="auto">
          <a:xfrm>
            <a:off x="666750" y="5205413"/>
            <a:ext cx="809625" cy="263525"/>
            <a:chOff x="3060" y="11892"/>
            <a:chExt cx="1440" cy="156"/>
          </a:xfrm>
        </p:grpSpPr>
        <p:sp>
          <p:nvSpPr>
            <p:cNvPr id="52250" name="Line 17"/>
            <p:cNvSpPr>
              <a:spLocks noChangeShapeType="1"/>
            </p:cNvSpPr>
            <p:nvPr/>
          </p:nvSpPr>
          <p:spPr bwMode="auto">
            <a:xfrm>
              <a:off x="3060" y="11970"/>
              <a:ext cx="1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1" name="Line 18"/>
            <p:cNvSpPr>
              <a:spLocks noChangeShapeType="1"/>
            </p:cNvSpPr>
            <p:nvPr/>
          </p:nvSpPr>
          <p:spPr bwMode="auto">
            <a:xfrm>
              <a:off x="4320" y="11892"/>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2236" name="Group 19"/>
          <p:cNvGrpSpPr>
            <a:grpSpLocks/>
          </p:cNvGrpSpPr>
          <p:nvPr/>
        </p:nvGrpSpPr>
        <p:grpSpPr bwMode="auto">
          <a:xfrm>
            <a:off x="2957513" y="5205413"/>
            <a:ext cx="606425" cy="263525"/>
            <a:chOff x="3934" y="12204"/>
            <a:chExt cx="862" cy="260"/>
          </a:xfrm>
        </p:grpSpPr>
        <p:sp>
          <p:nvSpPr>
            <p:cNvPr id="52247" name="Line 20"/>
            <p:cNvSpPr>
              <a:spLocks noChangeShapeType="1"/>
            </p:cNvSpPr>
            <p:nvPr/>
          </p:nvSpPr>
          <p:spPr bwMode="auto">
            <a:xfrm>
              <a:off x="3934" y="12334"/>
              <a:ext cx="8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8" name="Line 21"/>
            <p:cNvSpPr>
              <a:spLocks noChangeShapeType="1"/>
            </p:cNvSpPr>
            <p:nvPr/>
          </p:nvSpPr>
          <p:spPr bwMode="auto">
            <a:xfrm flipV="1">
              <a:off x="4614" y="12204"/>
              <a:ext cx="123" cy="1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9" name="Line 22"/>
            <p:cNvSpPr>
              <a:spLocks noChangeShapeType="1"/>
            </p:cNvSpPr>
            <p:nvPr/>
          </p:nvSpPr>
          <p:spPr bwMode="auto">
            <a:xfrm>
              <a:off x="4614" y="12334"/>
              <a:ext cx="123" cy="1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2237" name="Group 23"/>
          <p:cNvGrpSpPr>
            <a:grpSpLocks/>
          </p:cNvGrpSpPr>
          <p:nvPr/>
        </p:nvGrpSpPr>
        <p:grpSpPr bwMode="auto">
          <a:xfrm>
            <a:off x="7493000" y="5205413"/>
            <a:ext cx="608013" cy="263525"/>
            <a:chOff x="3875" y="12724"/>
            <a:chExt cx="985" cy="260"/>
          </a:xfrm>
        </p:grpSpPr>
        <p:sp>
          <p:nvSpPr>
            <p:cNvPr id="52245" name="Oval 24"/>
            <p:cNvSpPr>
              <a:spLocks noChangeArrowheads="1"/>
            </p:cNvSpPr>
            <p:nvPr/>
          </p:nvSpPr>
          <p:spPr bwMode="auto">
            <a:xfrm>
              <a:off x="4614" y="12724"/>
              <a:ext cx="123" cy="2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
          <p:nvSpPr>
            <p:cNvPr id="52246" name="Line 25"/>
            <p:cNvSpPr>
              <a:spLocks noChangeShapeType="1"/>
            </p:cNvSpPr>
            <p:nvPr/>
          </p:nvSpPr>
          <p:spPr bwMode="auto">
            <a:xfrm>
              <a:off x="3875" y="12854"/>
              <a:ext cx="98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38" name="Text Box 26"/>
          <p:cNvSpPr txBox="1">
            <a:spLocks noChangeArrowheads="1"/>
          </p:cNvSpPr>
          <p:nvPr/>
        </p:nvSpPr>
        <p:spPr bwMode="auto">
          <a:xfrm>
            <a:off x="2411413" y="5661025"/>
            <a:ext cx="1676400" cy="79057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72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联系的多端</a:t>
            </a:r>
          </a:p>
        </p:txBody>
      </p:sp>
      <p:sp>
        <p:nvSpPr>
          <p:cNvPr id="52239" name="Text Box 27"/>
          <p:cNvSpPr txBox="1">
            <a:spLocks noChangeArrowheads="1"/>
          </p:cNvSpPr>
          <p:nvPr/>
        </p:nvSpPr>
        <p:spPr bwMode="auto">
          <a:xfrm>
            <a:off x="0" y="5589588"/>
            <a:ext cx="2089150" cy="43180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联系的</a:t>
            </a:r>
            <a:r>
              <a:rPr lang="en-US" altLang="zh-CN" sz="2000" b="1">
                <a:solidFill>
                  <a:schemeClr val="bg2"/>
                </a:solidFill>
                <a:latin typeface="Times New Roman" pitchFamily="18" charset="0"/>
              </a:rPr>
              <a:t>1</a:t>
            </a:r>
            <a:r>
              <a:rPr lang="zh-CN" altLang="en-US" sz="2000" b="1">
                <a:solidFill>
                  <a:schemeClr val="bg2"/>
                </a:solidFill>
                <a:latin typeface="Times New Roman" pitchFamily="18" charset="0"/>
              </a:rPr>
              <a:t>端</a:t>
            </a:r>
          </a:p>
        </p:txBody>
      </p:sp>
      <p:sp>
        <p:nvSpPr>
          <p:cNvPr id="52240" name="Text Box 28"/>
          <p:cNvSpPr txBox="1">
            <a:spLocks noChangeArrowheads="1"/>
          </p:cNvSpPr>
          <p:nvPr/>
        </p:nvSpPr>
        <p:spPr bwMode="auto">
          <a:xfrm>
            <a:off x="4932363" y="5659438"/>
            <a:ext cx="1241425" cy="7937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强制的</a:t>
            </a:r>
          </a:p>
        </p:txBody>
      </p:sp>
      <p:grpSp>
        <p:nvGrpSpPr>
          <p:cNvPr id="52241" name="Group 29"/>
          <p:cNvGrpSpPr>
            <a:grpSpLocks/>
          </p:cNvGrpSpPr>
          <p:nvPr/>
        </p:nvGrpSpPr>
        <p:grpSpPr bwMode="auto">
          <a:xfrm>
            <a:off x="5111750" y="5205413"/>
            <a:ext cx="728663" cy="263525"/>
            <a:chOff x="2164" y="11892"/>
            <a:chExt cx="2592" cy="156"/>
          </a:xfrm>
        </p:grpSpPr>
        <p:sp>
          <p:nvSpPr>
            <p:cNvPr id="52243" name="Line 30"/>
            <p:cNvSpPr>
              <a:spLocks noChangeShapeType="1"/>
            </p:cNvSpPr>
            <p:nvPr/>
          </p:nvSpPr>
          <p:spPr bwMode="auto">
            <a:xfrm>
              <a:off x="2164" y="11970"/>
              <a:ext cx="25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4" name="Line 31"/>
            <p:cNvSpPr>
              <a:spLocks noChangeShapeType="1"/>
            </p:cNvSpPr>
            <p:nvPr/>
          </p:nvSpPr>
          <p:spPr bwMode="auto">
            <a:xfrm>
              <a:off x="4320" y="11892"/>
              <a:ext cx="0" cy="1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42" name="Text Box 32"/>
          <p:cNvSpPr txBox="1">
            <a:spLocks noChangeArrowheads="1"/>
          </p:cNvSpPr>
          <p:nvPr/>
        </p:nvSpPr>
        <p:spPr bwMode="auto">
          <a:xfrm>
            <a:off x="7235825" y="5730875"/>
            <a:ext cx="1179513" cy="793750"/>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bIns="72000"/>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Times New Roman" pitchFamily="18" charset="0"/>
              </a:rPr>
              <a:t>可选的</a:t>
            </a:r>
            <a:endParaRPr lang="zh-CN" altLang="en-US" sz="2000">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825" y="188913"/>
            <a:ext cx="7793038" cy="647700"/>
          </a:xfrm>
        </p:spPr>
        <p:txBody>
          <a:bodyPr/>
          <a:lstStyle/>
          <a:p>
            <a:pPr eaLnBrk="1" hangingPunct="1"/>
            <a:r>
              <a:rPr lang="en-US" altLang="zh-CN" sz="2800" b="1">
                <a:solidFill>
                  <a:srgbClr val="000099"/>
                </a:solidFill>
                <a:latin typeface="微软雅黑" pitchFamily="34" charset="-122"/>
                <a:ea typeface="微软雅黑" pitchFamily="34" charset="-122"/>
              </a:rPr>
              <a:t>3</a:t>
            </a:r>
            <a:r>
              <a:rPr lang="zh-CN" altLang="en-US" sz="2800" b="1">
                <a:solidFill>
                  <a:srgbClr val="000099"/>
                </a:solidFill>
                <a:latin typeface="微软雅黑" pitchFamily="34" charset="-122"/>
                <a:ea typeface="微软雅黑" pitchFamily="34" charset="-122"/>
              </a:rPr>
              <a:t>、超类和子类的表示 </a:t>
            </a:r>
            <a:endParaRPr lang="en-US" altLang="zh-CN" sz="2800" b="1">
              <a:solidFill>
                <a:srgbClr val="000099"/>
              </a:solidFill>
              <a:latin typeface="微软雅黑" pitchFamily="34" charset="-122"/>
              <a:ea typeface="微软雅黑" pitchFamily="34" charset="-122"/>
            </a:endParaRPr>
          </a:p>
        </p:txBody>
      </p:sp>
      <p:sp>
        <p:nvSpPr>
          <p:cNvPr id="53251" name="Rectangle 3"/>
          <p:cNvSpPr>
            <a:spLocks noGrp="1" noChangeArrowheads="1"/>
          </p:cNvSpPr>
          <p:nvPr>
            <p:ph type="body" idx="1"/>
          </p:nvPr>
        </p:nvSpPr>
        <p:spPr>
          <a:xfrm>
            <a:off x="179388" y="981075"/>
            <a:ext cx="8569325" cy="3024188"/>
          </a:xfrm>
        </p:spPr>
        <p:txBody>
          <a:bodyPr/>
          <a:lstStyle/>
          <a:p>
            <a:pPr eaLnBrk="1" hangingPunct="1">
              <a:lnSpc>
                <a:spcPct val="150000"/>
              </a:lnSpc>
              <a:buFont typeface="Wingdings" pitchFamily="2" charset="2"/>
              <a:buNone/>
            </a:pPr>
            <a:r>
              <a:rPr lang="zh-CN" altLang="en-US" sz="2200" b="1">
                <a:solidFill>
                  <a:srgbClr val="FF0000"/>
                </a:solidFill>
                <a:latin typeface="微软雅黑" pitchFamily="34" charset="-122"/>
                <a:ea typeface="微软雅黑" pitchFamily="34" charset="-122"/>
              </a:rPr>
              <a:t>（</a:t>
            </a:r>
            <a:r>
              <a:rPr lang="en-US" altLang="zh-CN" sz="2200" b="1">
                <a:solidFill>
                  <a:srgbClr val="FF0000"/>
                </a:solidFill>
                <a:latin typeface="微软雅黑" pitchFamily="34" charset="-122"/>
                <a:ea typeface="微软雅黑" pitchFamily="34" charset="-122"/>
              </a:rPr>
              <a:t>1</a:t>
            </a:r>
            <a:r>
              <a:rPr lang="zh-CN" altLang="en-US" sz="2200" b="1">
                <a:solidFill>
                  <a:srgbClr val="FF0000"/>
                </a:solidFill>
                <a:latin typeface="微软雅黑" pitchFamily="34" charset="-122"/>
                <a:ea typeface="微软雅黑" pitchFamily="34" charset="-122"/>
              </a:rPr>
              <a:t>）超类：</a:t>
            </a:r>
            <a:r>
              <a:rPr lang="zh-CN" altLang="en-US" sz="2200" b="1">
                <a:solidFill>
                  <a:schemeClr val="bg2"/>
                </a:solidFill>
                <a:latin typeface="微软雅黑" pitchFamily="34" charset="-122"/>
                <a:ea typeface="微软雅黑" pitchFamily="34" charset="-122"/>
              </a:rPr>
              <a:t>包含一个或多个实体子集的实体型</a:t>
            </a:r>
          </a:p>
          <a:p>
            <a:pPr eaLnBrk="1" hangingPunct="1">
              <a:lnSpc>
                <a:spcPct val="150000"/>
              </a:lnSpc>
              <a:buFont typeface="Wingdings" pitchFamily="2" charset="2"/>
              <a:buNone/>
            </a:pPr>
            <a:r>
              <a:rPr lang="zh-CN" altLang="en-US" sz="2200" b="1">
                <a:solidFill>
                  <a:srgbClr val="FF0000"/>
                </a:solidFill>
                <a:latin typeface="微软雅黑" pitchFamily="34" charset="-122"/>
                <a:ea typeface="微软雅黑" pitchFamily="34" charset="-122"/>
              </a:rPr>
              <a:t>（</a:t>
            </a:r>
            <a:r>
              <a:rPr lang="en-US" altLang="zh-CN" sz="2200" b="1">
                <a:solidFill>
                  <a:srgbClr val="FF0000"/>
                </a:solidFill>
                <a:latin typeface="微软雅黑" pitchFamily="34" charset="-122"/>
                <a:ea typeface="微软雅黑" pitchFamily="34" charset="-122"/>
              </a:rPr>
              <a:t>2</a:t>
            </a:r>
            <a:r>
              <a:rPr lang="zh-CN" altLang="en-US" sz="2200" b="1">
                <a:solidFill>
                  <a:srgbClr val="FF0000"/>
                </a:solidFill>
                <a:latin typeface="微软雅黑" pitchFamily="34" charset="-122"/>
                <a:ea typeface="微软雅黑" pitchFamily="34" charset="-122"/>
              </a:rPr>
              <a:t>）子类：</a:t>
            </a:r>
            <a:r>
              <a:rPr lang="zh-CN" altLang="en-US" sz="2200" b="1">
                <a:solidFill>
                  <a:schemeClr val="bg2"/>
                </a:solidFill>
                <a:latin typeface="微软雅黑" pitchFamily="34" charset="-122"/>
                <a:ea typeface="微软雅黑" pitchFamily="34" charset="-122"/>
              </a:rPr>
              <a:t>实体集中某个实体子集的共同性质和特征的抽象</a:t>
            </a:r>
          </a:p>
          <a:p>
            <a:pPr eaLnBrk="1" hangingPunct="1">
              <a:lnSpc>
                <a:spcPct val="150000"/>
              </a:lnSpc>
              <a:buFont typeface="Wingdings" pitchFamily="2" charset="2"/>
              <a:buNone/>
            </a:pPr>
            <a:r>
              <a:rPr lang="zh-CN" altLang="en-US" sz="2200" b="1">
                <a:solidFill>
                  <a:srgbClr val="FF0000"/>
                </a:solidFill>
                <a:latin typeface="微软雅黑" pitchFamily="34" charset="-122"/>
                <a:ea typeface="微软雅黑" pitchFamily="34" charset="-122"/>
              </a:rPr>
              <a:t>（</a:t>
            </a:r>
            <a:r>
              <a:rPr lang="en-US" altLang="zh-CN" sz="2200" b="1">
                <a:solidFill>
                  <a:srgbClr val="FF0000"/>
                </a:solidFill>
                <a:latin typeface="微软雅黑" pitchFamily="34" charset="-122"/>
                <a:ea typeface="微软雅黑" pitchFamily="34" charset="-122"/>
              </a:rPr>
              <a:t>3</a:t>
            </a:r>
            <a:r>
              <a:rPr lang="zh-CN" altLang="en-US" sz="2200" b="1">
                <a:solidFill>
                  <a:srgbClr val="FF0000"/>
                </a:solidFill>
                <a:latin typeface="微软雅黑" pitchFamily="34" charset="-122"/>
                <a:ea typeface="微软雅黑" pitchFamily="34" charset="-122"/>
              </a:rPr>
              <a:t>）超类</a:t>
            </a:r>
            <a:r>
              <a:rPr lang="en-US" altLang="zh-CN" sz="2200" b="1">
                <a:solidFill>
                  <a:srgbClr val="FF0000"/>
                </a:solidFill>
                <a:latin typeface="微软雅黑" pitchFamily="34" charset="-122"/>
                <a:ea typeface="微软雅黑" pitchFamily="34" charset="-122"/>
              </a:rPr>
              <a:t>/</a:t>
            </a:r>
            <a:r>
              <a:rPr lang="zh-CN" altLang="en-US" sz="2200" b="1">
                <a:solidFill>
                  <a:srgbClr val="FF0000"/>
                </a:solidFill>
                <a:latin typeface="微软雅黑" pitchFamily="34" charset="-122"/>
                <a:ea typeface="微软雅黑" pitchFamily="34" charset="-122"/>
              </a:rPr>
              <a:t>子类联系</a:t>
            </a:r>
            <a:r>
              <a:rPr lang="zh-CN" altLang="en-US" sz="2200" b="1">
                <a:solidFill>
                  <a:schemeClr val="bg2"/>
                </a:solidFill>
                <a:latin typeface="微软雅黑" pitchFamily="34" charset="-122"/>
                <a:ea typeface="微软雅黑" pitchFamily="34" charset="-122"/>
              </a:rPr>
              <a:t>：联系的类型为</a:t>
            </a:r>
            <a:r>
              <a:rPr lang="en-US" altLang="zh-CN" sz="2200" b="1">
                <a:solidFill>
                  <a:schemeClr val="bg2"/>
                </a:solidFill>
                <a:latin typeface="微软雅黑" pitchFamily="34" charset="-122"/>
                <a:ea typeface="微软雅黑" pitchFamily="34" charset="-122"/>
              </a:rPr>
              <a:t>1:1</a:t>
            </a:r>
            <a:endParaRPr lang="zh-CN" altLang="en-US" sz="2200" b="1">
              <a:solidFill>
                <a:schemeClr val="bg2"/>
              </a:solidFill>
              <a:latin typeface="微软雅黑" pitchFamily="34" charset="-122"/>
              <a:ea typeface="微软雅黑" pitchFamily="34" charset="-122"/>
            </a:endParaRPr>
          </a:p>
          <a:p>
            <a:pPr eaLnBrk="1" hangingPunct="1">
              <a:lnSpc>
                <a:spcPct val="150000"/>
              </a:lnSpc>
              <a:buFont typeface="Wingdings" pitchFamily="2" charset="2"/>
              <a:buNone/>
            </a:pPr>
            <a:r>
              <a:rPr lang="zh-CN" altLang="en-US" sz="2200" b="1">
                <a:solidFill>
                  <a:srgbClr val="FF0000"/>
                </a:solidFill>
                <a:latin typeface="微软雅黑" pitchFamily="34" charset="-122"/>
                <a:ea typeface="微软雅黑" pitchFamily="34" charset="-122"/>
              </a:rPr>
              <a:t>（</a:t>
            </a:r>
            <a:r>
              <a:rPr lang="en-US" altLang="zh-CN" sz="2200" b="1">
                <a:solidFill>
                  <a:srgbClr val="FF0000"/>
                </a:solidFill>
                <a:latin typeface="微软雅黑" pitchFamily="34" charset="-122"/>
                <a:ea typeface="微软雅黑" pitchFamily="34" charset="-122"/>
              </a:rPr>
              <a:t>4</a:t>
            </a:r>
            <a:r>
              <a:rPr lang="zh-CN" altLang="en-US" sz="2200" b="1">
                <a:solidFill>
                  <a:srgbClr val="FF0000"/>
                </a:solidFill>
                <a:latin typeface="微软雅黑" pitchFamily="34" charset="-122"/>
                <a:ea typeface="微软雅黑" pitchFamily="34" charset="-122"/>
              </a:rPr>
              <a:t>）</a:t>
            </a:r>
            <a:r>
              <a:rPr lang="en-US" altLang="zh-CN" sz="2200" b="1">
                <a:solidFill>
                  <a:srgbClr val="FF0000"/>
                </a:solidFill>
                <a:latin typeface="微软雅黑" pitchFamily="34" charset="-122"/>
                <a:ea typeface="微软雅黑" pitchFamily="34" charset="-122"/>
              </a:rPr>
              <a:t>E-R</a:t>
            </a:r>
            <a:r>
              <a:rPr lang="zh-CN" altLang="en-US" sz="2200" b="1">
                <a:solidFill>
                  <a:srgbClr val="FF0000"/>
                </a:solidFill>
                <a:latin typeface="微软雅黑" pitchFamily="34" charset="-122"/>
                <a:ea typeface="微软雅黑" pitchFamily="34" charset="-122"/>
              </a:rPr>
              <a:t>图表示</a:t>
            </a:r>
            <a:r>
              <a:rPr lang="zh-CN" altLang="en-US" sz="2200" b="1">
                <a:solidFill>
                  <a:schemeClr val="bg2"/>
                </a:solidFill>
                <a:latin typeface="微软雅黑" pitchFamily="34" charset="-122"/>
                <a:ea typeface="微软雅黑" pitchFamily="34" charset="-122"/>
              </a:rPr>
              <a:t>：通常用单线将超类与三角连接起来，再用单线将三角与各个子类连接起来。</a:t>
            </a:r>
          </a:p>
        </p:txBody>
      </p:sp>
      <p:sp>
        <p:nvSpPr>
          <p:cNvPr id="53252" name="Rectangle 28"/>
          <p:cNvSpPr>
            <a:spLocks noChangeArrowheads="1"/>
          </p:cNvSpPr>
          <p:nvPr/>
        </p:nvSpPr>
        <p:spPr bwMode="auto">
          <a:xfrm>
            <a:off x="4479925" y="255587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sp>
        <p:nvSpPr>
          <p:cNvPr id="53253" name="Text Box 14"/>
          <p:cNvSpPr txBox="1">
            <a:spLocks noChangeArrowheads="1"/>
          </p:cNvSpPr>
          <p:nvPr/>
        </p:nvSpPr>
        <p:spPr bwMode="auto">
          <a:xfrm>
            <a:off x="5940425" y="4149725"/>
            <a:ext cx="1893888" cy="388938"/>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员工</a:t>
            </a:r>
          </a:p>
        </p:txBody>
      </p:sp>
      <p:sp>
        <p:nvSpPr>
          <p:cNvPr id="53254" name="Text Box 12"/>
          <p:cNvSpPr txBox="1">
            <a:spLocks noChangeArrowheads="1"/>
          </p:cNvSpPr>
          <p:nvPr/>
        </p:nvSpPr>
        <p:spPr bwMode="auto">
          <a:xfrm>
            <a:off x="5003800" y="5657850"/>
            <a:ext cx="1530350" cy="387350"/>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销售人员</a:t>
            </a:r>
          </a:p>
        </p:txBody>
      </p:sp>
      <p:sp>
        <p:nvSpPr>
          <p:cNvPr id="53255" name="Text Box 11"/>
          <p:cNvSpPr txBox="1">
            <a:spLocks noChangeArrowheads="1"/>
          </p:cNvSpPr>
          <p:nvPr/>
        </p:nvSpPr>
        <p:spPr bwMode="auto">
          <a:xfrm>
            <a:off x="7218363" y="5661025"/>
            <a:ext cx="1530350" cy="388938"/>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管理人员</a:t>
            </a:r>
          </a:p>
        </p:txBody>
      </p:sp>
      <p:sp>
        <p:nvSpPr>
          <p:cNvPr id="53256" name="Text Box 7"/>
          <p:cNvSpPr txBox="1">
            <a:spLocks noChangeArrowheads="1"/>
          </p:cNvSpPr>
          <p:nvPr/>
        </p:nvSpPr>
        <p:spPr bwMode="auto">
          <a:xfrm>
            <a:off x="6877050" y="4565650"/>
            <a:ext cx="13668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just" eaLnBrk="1" hangingPunct="1">
              <a:spcBef>
                <a:spcPct val="0"/>
              </a:spcBef>
              <a:buClrTx/>
              <a:buSzTx/>
              <a:buFontTx/>
              <a:buNone/>
            </a:pPr>
            <a:r>
              <a:rPr lang="en-US" altLang="zh-CN" sz="1800" b="1">
                <a:solidFill>
                  <a:schemeClr val="bg2"/>
                </a:solidFill>
                <a:latin typeface="微软雅黑" pitchFamily="34" charset="-122"/>
                <a:ea typeface="微软雅黑" pitchFamily="34" charset="-122"/>
              </a:rPr>
              <a:t>E_type</a:t>
            </a:r>
          </a:p>
        </p:txBody>
      </p:sp>
      <p:sp>
        <p:nvSpPr>
          <p:cNvPr id="53257" name="Text Box 26"/>
          <p:cNvSpPr txBox="1">
            <a:spLocks noChangeArrowheads="1"/>
          </p:cNvSpPr>
          <p:nvPr/>
        </p:nvSpPr>
        <p:spPr bwMode="auto">
          <a:xfrm>
            <a:off x="1392238" y="4149725"/>
            <a:ext cx="1630362" cy="423863"/>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学生</a:t>
            </a:r>
          </a:p>
        </p:txBody>
      </p:sp>
      <p:sp>
        <p:nvSpPr>
          <p:cNvPr id="53258" name="Text Box 24"/>
          <p:cNvSpPr txBox="1">
            <a:spLocks noChangeArrowheads="1"/>
          </p:cNvSpPr>
          <p:nvPr/>
        </p:nvSpPr>
        <p:spPr bwMode="auto">
          <a:xfrm>
            <a:off x="611188" y="5649913"/>
            <a:ext cx="1358900" cy="423862"/>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本科生</a:t>
            </a:r>
          </a:p>
        </p:txBody>
      </p:sp>
      <p:sp>
        <p:nvSpPr>
          <p:cNvPr id="53259" name="Text Box 23"/>
          <p:cNvSpPr txBox="1">
            <a:spLocks noChangeArrowheads="1"/>
          </p:cNvSpPr>
          <p:nvPr/>
        </p:nvSpPr>
        <p:spPr bwMode="auto">
          <a:xfrm>
            <a:off x="2306638" y="5649913"/>
            <a:ext cx="1401762" cy="423862"/>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研究生</a:t>
            </a:r>
          </a:p>
        </p:txBody>
      </p:sp>
      <p:sp>
        <p:nvSpPr>
          <p:cNvPr id="53260" name="Line 22"/>
          <p:cNvSpPr>
            <a:spLocks noChangeShapeType="1"/>
          </p:cNvSpPr>
          <p:nvPr/>
        </p:nvSpPr>
        <p:spPr bwMode="auto">
          <a:xfrm flipH="1">
            <a:off x="1290638" y="5197475"/>
            <a:ext cx="922337" cy="452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Text Box 19"/>
          <p:cNvSpPr txBox="1">
            <a:spLocks noChangeArrowheads="1"/>
          </p:cNvSpPr>
          <p:nvPr/>
        </p:nvSpPr>
        <p:spPr bwMode="auto">
          <a:xfrm>
            <a:off x="2351088" y="4603750"/>
            <a:ext cx="222091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1800" b="1">
                <a:solidFill>
                  <a:schemeClr val="bg2"/>
                </a:solidFill>
                <a:latin typeface="微软雅黑" pitchFamily="34" charset="-122"/>
                <a:ea typeface="微软雅黑" pitchFamily="34" charset="-122"/>
              </a:rPr>
              <a:t>Student_type</a:t>
            </a:r>
          </a:p>
        </p:txBody>
      </p:sp>
      <p:sp>
        <p:nvSpPr>
          <p:cNvPr id="53262" name="等腰三角形 1"/>
          <p:cNvSpPr>
            <a:spLocks noChangeArrowheads="1"/>
          </p:cNvSpPr>
          <p:nvPr/>
        </p:nvSpPr>
        <p:spPr bwMode="auto">
          <a:xfrm>
            <a:off x="2014538" y="4897438"/>
            <a:ext cx="396875" cy="268287"/>
          </a:xfrm>
          <a:prstGeom prst="triangle">
            <a:avLst>
              <a:gd name="adj"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cxnSp>
        <p:nvCxnSpPr>
          <p:cNvPr id="53263" name="直接连接符 3"/>
          <p:cNvCxnSpPr>
            <a:cxnSpLocks noChangeShapeType="1"/>
            <a:stCxn id="53257" idx="2"/>
            <a:endCxn id="53262" idx="0"/>
          </p:cNvCxnSpPr>
          <p:nvPr/>
        </p:nvCxnSpPr>
        <p:spPr bwMode="auto">
          <a:xfrm>
            <a:off x="2206625" y="4573588"/>
            <a:ext cx="6350" cy="323850"/>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4" name="直接箭头连接符 5"/>
          <p:cNvCxnSpPr>
            <a:cxnSpLocks noChangeShapeType="1"/>
            <a:stCxn id="53262" idx="3"/>
            <a:endCxn id="53259" idx="0"/>
          </p:cNvCxnSpPr>
          <p:nvPr/>
        </p:nvCxnSpPr>
        <p:spPr bwMode="auto">
          <a:xfrm>
            <a:off x="2212975" y="5165725"/>
            <a:ext cx="793750" cy="484188"/>
          </a:xfrm>
          <a:prstGeom prst="straightConnector1">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65" name="Line 22"/>
          <p:cNvSpPr>
            <a:spLocks noChangeShapeType="1"/>
          </p:cNvSpPr>
          <p:nvPr/>
        </p:nvSpPr>
        <p:spPr bwMode="auto">
          <a:xfrm flipH="1">
            <a:off x="5768975" y="5197475"/>
            <a:ext cx="1108075" cy="452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等腰三角形 36"/>
          <p:cNvSpPr>
            <a:spLocks noChangeArrowheads="1"/>
          </p:cNvSpPr>
          <p:nvPr/>
        </p:nvSpPr>
        <p:spPr bwMode="auto">
          <a:xfrm>
            <a:off x="6691313" y="4926013"/>
            <a:ext cx="398462" cy="268287"/>
          </a:xfrm>
          <a:prstGeom prst="triangle">
            <a:avLst>
              <a:gd name="adj"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cxnSp>
        <p:nvCxnSpPr>
          <p:cNvPr id="53267" name="直接连接符 37"/>
          <p:cNvCxnSpPr>
            <a:cxnSpLocks noChangeShapeType="1"/>
            <a:stCxn id="53253" idx="2"/>
            <a:endCxn id="53266" idx="0"/>
          </p:cNvCxnSpPr>
          <p:nvPr/>
        </p:nvCxnSpPr>
        <p:spPr bwMode="auto">
          <a:xfrm>
            <a:off x="6886575" y="4538663"/>
            <a:ext cx="4763" cy="387350"/>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8" name="直接箭头连接符 38"/>
          <p:cNvCxnSpPr>
            <a:cxnSpLocks noChangeShapeType="1"/>
            <a:stCxn id="53266" idx="3"/>
            <a:endCxn id="53255" idx="0"/>
          </p:cNvCxnSpPr>
          <p:nvPr/>
        </p:nvCxnSpPr>
        <p:spPr bwMode="auto">
          <a:xfrm>
            <a:off x="6891338" y="5194300"/>
            <a:ext cx="1092200" cy="466725"/>
          </a:xfrm>
          <a:prstGeom prst="straightConnector1">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68"/>
          <p:cNvSpPr>
            <a:spLocks noGrp="1" noChangeArrowheads="1"/>
          </p:cNvSpPr>
          <p:nvPr>
            <p:ph type="body" idx="1"/>
          </p:nvPr>
        </p:nvSpPr>
        <p:spPr>
          <a:xfrm>
            <a:off x="250825" y="214313"/>
            <a:ext cx="8496300" cy="6527800"/>
          </a:xfrm>
        </p:spPr>
        <p:txBody>
          <a:bodyPr/>
          <a:lstStyle/>
          <a:p>
            <a:pPr eaLnBrk="1" hangingPunct="1">
              <a:lnSpc>
                <a:spcPct val="150000"/>
              </a:lnSpc>
              <a:spcBef>
                <a:spcPct val="85000"/>
              </a:spcBef>
              <a:buFont typeface="Wingdings" pitchFamily="2" charset="2"/>
              <a:buNone/>
              <a:defRPr/>
            </a:pPr>
            <a:r>
              <a:rPr lang="zh-CN" altLang="en-US" sz="2400" b="1" dirty="0">
                <a:solidFill>
                  <a:srgbClr val="000099"/>
                </a:solidFill>
                <a:latin typeface="微软雅黑" pitchFamily="34" charset="-122"/>
                <a:ea typeface="微软雅黑" pitchFamily="34" charset="-122"/>
              </a:rPr>
              <a:t>三、数据库设计方法——规范设计法</a:t>
            </a:r>
          </a:p>
          <a:p>
            <a:pPr eaLnBrk="1" hangingPunct="1">
              <a:lnSpc>
                <a:spcPct val="150000"/>
              </a:lnSpc>
              <a:buFont typeface="Wingdings" pitchFamily="2" charset="2"/>
              <a:buNone/>
              <a:defRPr/>
            </a:pPr>
            <a:r>
              <a:rPr lang="zh-CN" altLang="en-US" sz="2000" b="1" dirty="0">
                <a:solidFill>
                  <a:srgbClr val="C00000"/>
                </a:solidFill>
                <a:latin typeface="微软雅黑" pitchFamily="34" charset="-122"/>
                <a:ea typeface="微软雅黑" pitchFamily="34" charset="-122"/>
              </a:rPr>
              <a:t>1、手工＋经验：</a:t>
            </a:r>
            <a:r>
              <a:rPr lang="zh-CN" altLang="en-US" sz="2000" b="1" dirty="0">
                <a:solidFill>
                  <a:schemeClr val="bg2"/>
                </a:solidFill>
                <a:latin typeface="微软雅黑" pitchFamily="34" charset="-122"/>
                <a:ea typeface="微软雅黑" pitchFamily="34" charset="-122"/>
              </a:rPr>
              <a:t>缺乏科学理论和工程方法的指导（技艺）</a:t>
            </a:r>
          </a:p>
          <a:p>
            <a:pPr eaLnBrk="1" hangingPunct="1">
              <a:lnSpc>
                <a:spcPct val="150000"/>
              </a:lnSpc>
              <a:buFont typeface="Wingdings" pitchFamily="2" charset="2"/>
              <a:buNone/>
              <a:defRPr/>
            </a:pPr>
            <a:r>
              <a:rPr lang="zh-CN" altLang="en-US" sz="2000" b="1" dirty="0">
                <a:solidFill>
                  <a:srgbClr val="C00000"/>
                </a:solidFill>
                <a:latin typeface="微软雅黑" pitchFamily="34" charset="-122"/>
                <a:ea typeface="微软雅黑" pitchFamily="34" charset="-122"/>
              </a:rPr>
              <a:t>2、规范化方法</a:t>
            </a:r>
          </a:p>
          <a:p>
            <a:pPr marL="400050" eaLnBrk="1" hangingPunct="1">
              <a:lnSpc>
                <a:spcPct val="150000"/>
              </a:lnSpc>
              <a:defRPr/>
            </a:pPr>
            <a:r>
              <a:rPr lang="zh-CN" altLang="en-US" sz="2000" b="1" dirty="0">
                <a:solidFill>
                  <a:schemeClr val="bg2"/>
                </a:solidFill>
                <a:latin typeface="微软雅黑" pitchFamily="34" charset="-122"/>
                <a:ea typeface="微软雅黑" pitchFamily="34" charset="-122"/>
              </a:rPr>
              <a:t>基于</a:t>
            </a:r>
            <a:r>
              <a:rPr lang="en-US" altLang="zh-CN" sz="2000" b="1" dirty="0">
                <a:solidFill>
                  <a:schemeClr val="bg2"/>
                </a:solidFill>
                <a:latin typeface="微软雅黑" pitchFamily="34" charset="-122"/>
                <a:ea typeface="微软雅黑" pitchFamily="34" charset="-122"/>
              </a:rPr>
              <a:t>E-R</a:t>
            </a:r>
            <a:r>
              <a:rPr lang="zh-CN" altLang="en-US" sz="2000" b="1" dirty="0">
                <a:solidFill>
                  <a:schemeClr val="bg2"/>
                </a:solidFill>
                <a:latin typeface="微软雅黑" pitchFamily="34" charset="-122"/>
                <a:ea typeface="微软雅黑" pitchFamily="34" charset="-122"/>
              </a:rPr>
              <a:t>模型的方法（概念设计）</a:t>
            </a:r>
            <a:endParaRPr lang="en-US" altLang="zh-CN" sz="2000" b="1" dirty="0">
              <a:solidFill>
                <a:schemeClr val="bg2"/>
              </a:solidFill>
              <a:latin typeface="微软雅黑" pitchFamily="34" charset="-122"/>
              <a:ea typeface="微软雅黑" pitchFamily="34" charset="-122"/>
            </a:endParaRPr>
          </a:p>
          <a:p>
            <a:pPr marL="400050" eaLnBrk="1" hangingPunct="1">
              <a:lnSpc>
                <a:spcPct val="150000"/>
              </a:lnSpc>
              <a:defRPr/>
            </a:pPr>
            <a:r>
              <a:rPr lang="zh-CN" altLang="en-US" sz="2000" b="1" dirty="0">
                <a:solidFill>
                  <a:schemeClr val="bg2"/>
                </a:solidFill>
                <a:latin typeface="微软雅黑" pitchFamily="34" charset="-122"/>
                <a:ea typeface="微软雅黑" pitchFamily="34" charset="-122"/>
              </a:rPr>
              <a:t>基于范式的设计方法（逻辑设计）</a:t>
            </a:r>
            <a:endParaRPr lang="en-US" altLang="zh-CN" sz="2000" b="1" dirty="0">
              <a:solidFill>
                <a:schemeClr val="bg2"/>
              </a:solidFill>
              <a:latin typeface="微软雅黑" pitchFamily="34" charset="-122"/>
              <a:ea typeface="微软雅黑" pitchFamily="34" charset="-122"/>
            </a:endParaRPr>
          </a:p>
          <a:p>
            <a:pPr marL="400050" eaLnBrk="1" hangingPunct="1">
              <a:lnSpc>
                <a:spcPct val="150000"/>
              </a:lnSpc>
              <a:defRPr/>
            </a:pPr>
            <a:r>
              <a:rPr lang="zh-CN" altLang="en-US" sz="2000" b="1" dirty="0">
                <a:solidFill>
                  <a:schemeClr val="bg2"/>
                </a:solidFill>
                <a:latin typeface="微软雅黑" pitchFamily="34" charset="-122"/>
                <a:ea typeface="微软雅黑" pitchFamily="34" charset="-122"/>
              </a:rPr>
              <a:t>面向对象的设计方法</a:t>
            </a:r>
          </a:p>
          <a:p>
            <a:pPr eaLnBrk="1" hangingPunct="1">
              <a:lnSpc>
                <a:spcPct val="150000"/>
              </a:lnSpc>
              <a:buFont typeface="Wingdings" pitchFamily="2" charset="2"/>
              <a:buNone/>
              <a:defRPr/>
            </a:pPr>
            <a:r>
              <a:rPr lang="en-US" altLang="zh-CN" sz="2000" b="1" dirty="0">
                <a:solidFill>
                  <a:srgbClr val="C00000"/>
                </a:solidFill>
                <a:latin typeface="微软雅黑" pitchFamily="34" charset="-122"/>
                <a:ea typeface="微软雅黑" pitchFamily="34" charset="-122"/>
              </a:rPr>
              <a:t>3</a:t>
            </a:r>
            <a:r>
              <a:rPr lang="zh-CN" altLang="en-US" sz="2000" b="1" dirty="0">
                <a:solidFill>
                  <a:srgbClr val="C00000"/>
                </a:solidFill>
                <a:latin typeface="微软雅黑" pitchFamily="34" charset="-122"/>
                <a:ea typeface="微软雅黑" pitchFamily="34" charset="-122"/>
              </a:rPr>
              <a:t>、辅助设计工具</a:t>
            </a:r>
            <a:endParaRPr lang="en-US" altLang="zh-CN" sz="2000" b="1" dirty="0">
              <a:solidFill>
                <a:srgbClr val="C00000"/>
              </a:solidFill>
              <a:latin typeface="微软雅黑" pitchFamily="34" charset="-122"/>
              <a:ea typeface="微软雅黑" pitchFamily="34" charset="-122"/>
            </a:endParaRPr>
          </a:p>
          <a:p>
            <a:pPr marL="400050" eaLnBrk="1" hangingPunct="1">
              <a:lnSpc>
                <a:spcPct val="150000"/>
              </a:lnSpc>
              <a:defRPr/>
            </a:pPr>
            <a:r>
              <a:rPr lang="en-US" altLang="zh-CN" sz="2000" b="1" dirty="0" err="1">
                <a:solidFill>
                  <a:schemeClr val="bg2"/>
                </a:solidFill>
                <a:latin typeface="微软雅黑" pitchFamily="34" charset="-122"/>
                <a:ea typeface="微软雅黑" pitchFamily="34" charset="-122"/>
              </a:rPr>
              <a:t>PowerDesigner</a:t>
            </a:r>
            <a:r>
              <a:rPr lang="zh-CN" altLang="en-US" sz="2000" b="1" dirty="0">
                <a:solidFill>
                  <a:schemeClr val="bg2"/>
                </a:solidFill>
                <a:latin typeface="微软雅黑" pitchFamily="34" charset="-122"/>
                <a:ea typeface="微软雅黑" pitchFamily="34" charset="-122"/>
              </a:rPr>
              <a:t>（</a:t>
            </a:r>
            <a:r>
              <a:rPr lang="en-US" altLang="zh-CN" sz="2000" b="1" dirty="0">
                <a:solidFill>
                  <a:schemeClr val="bg2"/>
                </a:solidFill>
                <a:latin typeface="微软雅黑" pitchFamily="34" charset="-122"/>
                <a:ea typeface="微软雅黑" pitchFamily="34" charset="-122"/>
              </a:rPr>
              <a:t>SAP Sybase</a:t>
            </a:r>
            <a:r>
              <a:rPr lang="zh-CN" altLang="en-US" sz="2000" b="1" dirty="0">
                <a:solidFill>
                  <a:schemeClr val="bg2"/>
                </a:solidFill>
                <a:latin typeface="微软雅黑" pitchFamily="34" charset="-122"/>
                <a:ea typeface="微软雅黑" pitchFamily="34" charset="-122"/>
              </a:rPr>
              <a:t>公司）</a:t>
            </a:r>
          </a:p>
          <a:p>
            <a:pPr marL="400050" eaLnBrk="1" hangingPunct="1">
              <a:lnSpc>
                <a:spcPct val="150000"/>
              </a:lnSpc>
              <a:defRPr/>
            </a:pPr>
            <a:r>
              <a:rPr lang="en-US" altLang="zh-CN" sz="2000" b="1" dirty="0">
                <a:solidFill>
                  <a:schemeClr val="bg2"/>
                </a:solidFill>
                <a:latin typeface="微软雅黑" pitchFamily="34" charset="-122"/>
                <a:ea typeface="微软雅黑" pitchFamily="34" charset="-122"/>
              </a:rPr>
              <a:t>ER Studio</a:t>
            </a:r>
            <a:r>
              <a:rPr lang="zh-CN" altLang="en-US" sz="2000" b="1" dirty="0">
                <a:solidFill>
                  <a:schemeClr val="bg2"/>
                </a:solidFill>
                <a:latin typeface="微软雅黑" pitchFamily="34" charset="-122"/>
                <a:ea typeface="微软雅黑" pitchFamily="34" charset="-122"/>
              </a:rPr>
              <a:t>（</a:t>
            </a:r>
            <a:r>
              <a:rPr lang="en-US" altLang="zh-CN" sz="2000" b="1" dirty="0">
                <a:solidFill>
                  <a:schemeClr val="bg2"/>
                </a:solidFill>
                <a:latin typeface="微软雅黑" pitchFamily="34" charset="-122"/>
                <a:ea typeface="微软雅黑" pitchFamily="34" charset="-122"/>
              </a:rPr>
              <a:t>Embarcadero</a:t>
            </a:r>
            <a:r>
              <a:rPr lang="zh-CN" altLang="en-US" sz="2000" b="1" dirty="0">
                <a:solidFill>
                  <a:schemeClr val="bg2"/>
                </a:solidFill>
                <a:latin typeface="微软雅黑" pitchFamily="34" charset="-122"/>
                <a:ea typeface="微软雅黑" pitchFamily="34" charset="-122"/>
              </a:rPr>
              <a:t>公司）</a:t>
            </a:r>
            <a:r>
              <a:rPr lang="en-US" altLang="zh-CN" sz="2000" b="1" dirty="0">
                <a:solidFill>
                  <a:schemeClr val="bg2"/>
                </a:solidFill>
                <a:latin typeface="微软雅黑" pitchFamily="34" charset="-122"/>
                <a:ea typeface="微软雅黑" pitchFamily="34" charset="-122"/>
              </a:rPr>
              <a:t>		     </a:t>
            </a:r>
          </a:p>
          <a:p>
            <a:pPr marL="400050" eaLnBrk="1" hangingPunct="1">
              <a:lnSpc>
                <a:spcPct val="150000"/>
              </a:lnSpc>
              <a:defRPr/>
            </a:pPr>
            <a:r>
              <a:rPr lang="en-US" altLang="zh-CN" sz="2000" b="1" dirty="0">
                <a:solidFill>
                  <a:schemeClr val="bg2"/>
                </a:solidFill>
                <a:latin typeface="微软雅黑" pitchFamily="34" charset="-122"/>
                <a:ea typeface="微软雅黑" pitchFamily="34" charset="-122"/>
              </a:rPr>
              <a:t>Workbench</a:t>
            </a:r>
            <a:r>
              <a:rPr lang="zh-CN" altLang="en-US" sz="2000" b="1" dirty="0">
                <a:solidFill>
                  <a:schemeClr val="bg2"/>
                </a:solidFill>
                <a:latin typeface="微软雅黑" pitchFamily="34" charset="-122"/>
                <a:ea typeface="微软雅黑" pitchFamily="34" charset="-122"/>
              </a:rPr>
              <a:t>（</a:t>
            </a:r>
            <a:r>
              <a:rPr lang="en-US" altLang="zh-CN" sz="2000" b="1" dirty="0">
                <a:solidFill>
                  <a:schemeClr val="bg2"/>
                </a:solidFill>
                <a:latin typeface="微软雅黑" pitchFamily="34" charset="-122"/>
                <a:ea typeface="微软雅黑" pitchFamily="34" charset="-122"/>
              </a:rPr>
              <a:t>MySQL</a:t>
            </a:r>
            <a:r>
              <a:rPr lang="zh-CN" altLang="en-US" sz="2000" b="1" dirty="0">
                <a:solidFill>
                  <a:schemeClr val="bg2"/>
                </a:solidFill>
                <a:latin typeface="微软雅黑" pitchFamily="34" charset="-122"/>
                <a:ea typeface="微软雅黑" pitchFamily="34" charset="-122"/>
              </a:rPr>
              <a:t>）</a:t>
            </a:r>
            <a:endParaRPr lang="en-US" altLang="zh-CN" sz="2000" b="1" dirty="0">
              <a:solidFill>
                <a:schemeClr val="bg2"/>
              </a:solidFill>
              <a:latin typeface="微软雅黑" pitchFamily="34" charset="-122"/>
              <a:ea typeface="微软雅黑" pitchFamily="34" charset="-122"/>
            </a:endParaRPr>
          </a:p>
          <a:p>
            <a:pPr marL="400050" eaLnBrk="1" hangingPunct="1">
              <a:lnSpc>
                <a:spcPct val="150000"/>
              </a:lnSpc>
              <a:defRPr/>
            </a:pPr>
            <a:r>
              <a:rPr lang="en-US" altLang="zh-CN" sz="2000" b="1" dirty="0">
                <a:solidFill>
                  <a:schemeClr val="bg2"/>
                </a:solidFill>
                <a:latin typeface="微软雅黑" pitchFamily="34" charset="-122"/>
                <a:ea typeface="微软雅黑" pitchFamily="34" charset="-122"/>
              </a:rPr>
              <a:t>Rose</a:t>
            </a:r>
          </a:p>
          <a:p>
            <a:pPr marL="400050" eaLnBrk="1" hangingPunct="1">
              <a:lnSpc>
                <a:spcPct val="150000"/>
              </a:lnSpc>
              <a:defRPr/>
            </a:pPr>
            <a:r>
              <a:rPr lang="en-US" altLang="zh-CN" sz="2000" b="1" dirty="0">
                <a:solidFill>
                  <a:schemeClr val="bg2"/>
                </a:solidFill>
                <a:latin typeface="微软雅黑" pitchFamily="34" charset="-122"/>
                <a:ea typeface="微软雅黑" pitchFamily="34" charset="-122"/>
              </a:rPr>
              <a:t>Microsoft Visio</a:t>
            </a:r>
            <a:endParaRPr lang="zh-CN" altLang="en-US" sz="2000" b="1" dirty="0">
              <a:solidFill>
                <a:schemeClr val="bg2"/>
              </a:solidFill>
              <a:latin typeface="微软雅黑" pitchFamily="34" charset="-122"/>
              <a:ea typeface="微软雅黑"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107950" y="333375"/>
            <a:ext cx="8713788" cy="3168650"/>
          </a:xfrm>
        </p:spPr>
        <p:txBody>
          <a:bodyPr/>
          <a:lstStyle/>
          <a:p>
            <a:pPr eaLnBrk="1" hangingPunct="1">
              <a:lnSpc>
                <a:spcPct val="140000"/>
              </a:lnSpc>
              <a:buFont typeface="Wingdings" pitchFamily="2" charset="2"/>
              <a:buNone/>
            </a:pPr>
            <a:r>
              <a:rPr lang="zh-CN" altLang="en-US" sz="2400" b="1" dirty="0">
                <a:solidFill>
                  <a:srgbClr val="FF0000"/>
                </a:solidFill>
                <a:latin typeface="微软雅黑" pitchFamily="34" charset="-122"/>
                <a:ea typeface="微软雅黑" pitchFamily="34" charset="-122"/>
              </a:rPr>
              <a:t>（</a:t>
            </a:r>
            <a:r>
              <a:rPr lang="en-US" altLang="zh-CN" sz="2400" b="1" dirty="0">
                <a:solidFill>
                  <a:srgbClr val="FF0000"/>
                </a:solidFill>
                <a:latin typeface="微软雅黑" pitchFamily="34" charset="-122"/>
                <a:ea typeface="微软雅黑" pitchFamily="34" charset="-122"/>
              </a:rPr>
              <a:t>5</a:t>
            </a:r>
            <a:r>
              <a:rPr lang="zh-CN" altLang="en-US" sz="2400" b="1" dirty="0">
                <a:solidFill>
                  <a:srgbClr val="FF0000"/>
                </a:solidFill>
                <a:latin typeface="微软雅黑" pitchFamily="34" charset="-122"/>
                <a:ea typeface="微软雅黑" pitchFamily="34" charset="-122"/>
              </a:rPr>
              <a:t>）超类</a:t>
            </a: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子类联系的参与约束</a:t>
            </a:r>
          </a:p>
          <a:p>
            <a:pPr eaLnBrk="1" hangingPunct="1">
              <a:lnSpc>
                <a:spcPct val="140000"/>
              </a:lnSpc>
            </a:pPr>
            <a:r>
              <a:rPr lang="zh-CN" altLang="en-US" sz="2400" b="1" dirty="0">
                <a:solidFill>
                  <a:srgbClr val="0062C4"/>
                </a:solidFill>
                <a:latin typeface="微软雅黑" pitchFamily="34" charset="-122"/>
                <a:ea typeface="微软雅黑" pitchFamily="34" charset="-122"/>
              </a:rPr>
              <a:t>强制参与约束</a:t>
            </a:r>
          </a:p>
          <a:p>
            <a:pPr lvl="1" eaLnBrk="1" hangingPunct="1">
              <a:lnSpc>
                <a:spcPct val="140000"/>
              </a:lnSpc>
            </a:pPr>
            <a:r>
              <a:rPr lang="zh-CN" altLang="en-US" sz="2200" b="1" dirty="0">
                <a:solidFill>
                  <a:schemeClr val="bg2"/>
                </a:solidFill>
                <a:latin typeface="微软雅黑" pitchFamily="34" charset="-122"/>
                <a:ea typeface="微软雅黑" pitchFamily="34" charset="-122"/>
              </a:rPr>
              <a:t>完全特化：超类中的每个实体必须属于某个子类集合。例如，某高校的一名具体学生，要么是本科生，要么是研究生，二者必居其一。</a:t>
            </a:r>
          </a:p>
          <a:p>
            <a:pPr lvl="1" eaLnBrk="1" hangingPunct="1">
              <a:lnSpc>
                <a:spcPct val="140000"/>
              </a:lnSpc>
            </a:pPr>
            <a:r>
              <a:rPr lang="en-US" altLang="zh-CN" sz="2200" b="1" dirty="0">
                <a:solidFill>
                  <a:schemeClr val="bg2"/>
                </a:solidFill>
                <a:latin typeface="微软雅黑" pitchFamily="34" charset="-122"/>
                <a:ea typeface="微软雅黑" pitchFamily="34" charset="-122"/>
              </a:rPr>
              <a:t>E-R</a:t>
            </a:r>
            <a:r>
              <a:rPr lang="zh-CN" altLang="en-US" sz="2200" b="1" dirty="0">
                <a:solidFill>
                  <a:schemeClr val="bg2"/>
                </a:solidFill>
                <a:latin typeface="微软雅黑" pitchFamily="34" charset="-122"/>
                <a:ea typeface="微软雅黑" pitchFamily="34" charset="-122"/>
              </a:rPr>
              <a:t>图表示：用超类与子类间的双线来表示强制参与约束。</a:t>
            </a:r>
          </a:p>
        </p:txBody>
      </p:sp>
      <p:sp>
        <p:nvSpPr>
          <p:cNvPr id="54275" name="Text Box 6"/>
          <p:cNvSpPr txBox="1">
            <a:spLocks noChangeArrowheads="1"/>
          </p:cNvSpPr>
          <p:nvPr/>
        </p:nvSpPr>
        <p:spPr bwMode="auto">
          <a:xfrm>
            <a:off x="5929313" y="4005263"/>
            <a:ext cx="1893887" cy="388937"/>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员工</a:t>
            </a:r>
          </a:p>
        </p:txBody>
      </p:sp>
      <p:sp>
        <p:nvSpPr>
          <p:cNvPr id="54276" name="Line 7"/>
          <p:cNvSpPr>
            <a:spLocks noChangeShapeType="1"/>
          </p:cNvSpPr>
          <p:nvPr/>
        </p:nvSpPr>
        <p:spPr bwMode="auto">
          <a:xfrm flipH="1">
            <a:off x="6900863" y="4394200"/>
            <a:ext cx="0" cy="457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7" name="Text Box 8"/>
          <p:cNvSpPr txBox="1">
            <a:spLocks noChangeArrowheads="1"/>
          </p:cNvSpPr>
          <p:nvPr/>
        </p:nvSpPr>
        <p:spPr bwMode="auto">
          <a:xfrm>
            <a:off x="5057775" y="5849938"/>
            <a:ext cx="1530350" cy="387350"/>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销售人员</a:t>
            </a:r>
          </a:p>
        </p:txBody>
      </p:sp>
      <p:sp>
        <p:nvSpPr>
          <p:cNvPr id="54278" name="Text Box 9"/>
          <p:cNvSpPr txBox="1">
            <a:spLocks noChangeArrowheads="1"/>
          </p:cNvSpPr>
          <p:nvPr/>
        </p:nvSpPr>
        <p:spPr bwMode="auto">
          <a:xfrm>
            <a:off x="7092950" y="5848350"/>
            <a:ext cx="1530350" cy="388938"/>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管理人员</a:t>
            </a:r>
          </a:p>
        </p:txBody>
      </p:sp>
      <p:sp>
        <p:nvSpPr>
          <p:cNvPr id="54279" name="Line 10"/>
          <p:cNvSpPr>
            <a:spLocks noChangeShapeType="1"/>
          </p:cNvSpPr>
          <p:nvPr/>
        </p:nvSpPr>
        <p:spPr bwMode="auto">
          <a:xfrm flipH="1">
            <a:off x="5929313" y="5222875"/>
            <a:ext cx="971550" cy="62706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0" name="Line 11"/>
          <p:cNvSpPr>
            <a:spLocks noChangeShapeType="1"/>
          </p:cNvSpPr>
          <p:nvPr/>
        </p:nvSpPr>
        <p:spPr bwMode="auto">
          <a:xfrm>
            <a:off x="6900863" y="5222875"/>
            <a:ext cx="957262" cy="62706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Text Box 13"/>
          <p:cNvSpPr txBox="1">
            <a:spLocks noChangeArrowheads="1"/>
          </p:cNvSpPr>
          <p:nvPr/>
        </p:nvSpPr>
        <p:spPr bwMode="auto">
          <a:xfrm>
            <a:off x="7021513" y="4479925"/>
            <a:ext cx="136683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just" eaLnBrk="1" hangingPunct="1">
              <a:spcBef>
                <a:spcPct val="0"/>
              </a:spcBef>
              <a:buClrTx/>
              <a:buSzTx/>
              <a:buFontTx/>
              <a:buNone/>
            </a:pPr>
            <a:r>
              <a:rPr lang="en-US" altLang="zh-CN" sz="1800" b="1">
                <a:solidFill>
                  <a:schemeClr val="bg2"/>
                </a:solidFill>
                <a:latin typeface="微软雅黑" pitchFamily="34" charset="-122"/>
                <a:ea typeface="微软雅黑" pitchFamily="34" charset="-122"/>
              </a:rPr>
              <a:t>E_type</a:t>
            </a:r>
          </a:p>
        </p:txBody>
      </p:sp>
      <p:sp>
        <p:nvSpPr>
          <p:cNvPr id="54282" name="Text Box 20"/>
          <p:cNvSpPr txBox="1">
            <a:spLocks noChangeArrowheads="1"/>
          </p:cNvSpPr>
          <p:nvPr/>
        </p:nvSpPr>
        <p:spPr bwMode="auto">
          <a:xfrm>
            <a:off x="1352550" y="3933825"/>
            <a:ext cx="1574800" cy="423863"/>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学生</a:t>
            </a:r>
          </a:p>
        </p:txBody>
      </p:sp>
      <p:sp>
        <p:nvSpPr>
          <p:cNvPr id="54283" name="Line 21"/>
          <p:cNvSpPr>
            <a:spLocks noChangeShapeType="1"/>
          </p:cNvSpPr>
          <p:nvPr/>
        </p:nvSpPr>
        <p:spPr bwMode="auto">
          <a:xfrm>
            <a:off x="2139950" y="4357688"/>
            <a:ext cx="0" cy="454025"/>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4" name="Text Box 22"/>
          <p:cNvSpPr txBox="1">
            <a:spLocks noChangeArrowheads="1"/>
          </p:cNvSpPr>
          <p:nvPr/>
        </p:nvSpPr>
        <p:spPr bwMode="auto">
          <a:xfrm>
            <a:off x="301625" y="5876925"/>
            <a:ext cx="1312863" cy="423863"/>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本科生</a:t>
            </a:r>
          </a:p>
        </p:txBody>
      </p:sp>
      <p:sp>
        <p:nvSpPr>
          <p:cNvPr id="54285" name="Text Box 23"/>
          <p:cNvSpPr txBox="1">
            <a:spLocks noChangeArrowheads="1"/>
          </p:cNvSpPr>
          <p:nvPr/>
        </p:nvSpPr>
        <p:spPr bwMode="auto">
          <a:xfrm>
            <a:off x="2339975" y="5884863"/>
            <a:ext cx="1354138" cy="423862"/>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研究生</a:t>
            </a:r>
          </a:p>
        </p:txBody>
      </p:sp>
      <p:sp>
        <p:nvSpPr>
          <p:cNvPr id="54286" name="Line 24"/>
          <p:cNvSpPr>
            <a:spLocks noChangeShapeType="1"/>
          </p:cNvSpPr>
          <p:nvPr/>
        </p:nvSpPr>
        <p:spPr bwMode="auto">
          <a:xfrm flipH="1">
            <a:off x="957263" y="5192713"/>
            <a:ext cx="1182687" cy="692150"/>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7" name="Line 25"/>
          <p:cNvSpPr>
            <a:spLocks noChangeShapeType="1"/>
          </p:cNvSpPr>
          <p:nvPr/>
        </p:nvSpPr>
        <p:spPr bwMode="auto">
          <a:xfrm>
            <a:off x="2139950" y="5167313"/>
            <a:ext cx="876300" cy="709612"/>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8" name="Text Box 26"/>
          <p:cNvSpPr txBox="1">
            <a:spLocks noChangeArrowheads="1"/>
          </p:cNvSpPr>
          <p:nvPr/>
        </p:nvSpPr>
        <p:spPr bwMode="auto">
          <a:xfrm>
            <a:off x="2282825" y="4387850"/>
            <a:ext cx="214471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1800" b="1">
                <a:solidFill>
                  <a:schemeClr val="bg2"/>
                </a:solidFill>
                <a:latin typeface="微软雅黑" pitchFamily="34" charset="-122"/>
                <a:ea typeface="微软雅黑" pitchFamily="34" charset="-122"/>
              </a:rPr>
              <a:t>Student_type</a:t>
            </a:r>
          </a:p>
        </p:txBody>
      </p:sp>
      <p:sp>
        <p:nvSpPr>
          <p:cNvPr id="54289" name="等腰三角形 1"/>
          <p:cNvSpPr>
            <a:spLocks noChangeArrowheads="1"/>
          </p:cNvSpPr>
          <p:nvPr/>
        </p:nvSpPr>
        <p:spPr bwMode="auto">
          <a:xfrm>
            <a:off x="1955800" y="4811713"/>
            <a:ext cx="384175" cy="355600"/>
          </a:xfrm>
          <a:prstGeom prst="triangle">
            <a:avLst>
              <a:gd name="adj"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
        <p:nvSpPr>
          <p:cNvPr id="54290" name="等腰三角形 28"/>
          <p:cNvSpPr>
            <a:spLocks noChangeArrowheads="1"/>
          </p:cNvSpPr>
          <p:nvPr/>
        </p:nvSpPr>
        <p:spPr bwMode="auto">
          <a:xfrm>
            <a:off x="6708775" y="4851400"/>
            <a:ext cx="384175" cy="355600"/>
          </a:xfrm>
          <a:prstGeom prst="triangle">
            <a:avLst>
              <a:gd name="adj"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
        <p:nvSpPr>
          <p:cNvPr id="2" name="文本框 1">
            <a:extLst>
              <a:ext uri="{FF2B5EF4-FFF2-40B4-BE49-F238E27FC236}">
                <a16:creationId xmlns:a16="http://schemas.microsoft.com/office/drawing/2014/main" id="{5A6BF014-6AE4-4DA2-A96F-26831807D700}"/>
              </a:ext>
            </a:extLst>
          </p:cNvPr>
          <p:cNvSpPr txBox="1"/>
          <p:nvPr/>
        </p:nvSpPr>
        <p:spPr>
          <a:xfrm>
            <a:off x="8172400" y="4581128"/>
            <a:ext cx="936104" cy="830997"/>
          </a:xfrm>
          <a:prstGeom prst="rect">
            <a:avLst/>
          </a:prstGeom>
          <a:noFill/>
        </p:spPr>
        <p:txBody>
          <a:bodyPr wrap="square" rtlCol="0">
            <a:spAutoFit/>
          </a:bodyPr>
          <a:lstStyle/>
          <a:p>
            <a:r>
              <a:rPr lang="zh-CN" altLang="en-US" dirty="0"/>
              <a:t>部分特化</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250825" y="404813"/>
            <a:ext cx="8642350" cy="2952750"/>
          </a:xfrm>
        </p:spPr>
        <p:txBody>
          <a:bodyPr/>
          <a:lstStyle/>
          <a:p>
            <a:pPr eaLnBrk="1" hangingPunct="1">
              <a:lnSpc>
                <a:spcPct val="140000"/>
              </a:lnSpc>
            </a:pPr>
            <a:r>
              <a:rPr lang="zh-CN" altLang="en-US" sz="2400" b="1">
                <a:solidFill>
                  <a:srgbClr val="0062C4"/>
                </a:solidFill>
                <a:latin typeface="微软雅黑" pitchFamily="34" charset="-122"/>
                <a:ea typeface="微软雅黑" pitchFamily="34" charset="-122"/>
              </a:rPr>
              <a:t>可选参与约束</a:t>
            </a:r>
          </a:p>
          <a:p>
            <a:pPr lvl="1" eaLnBrk="1" hangingPunct="1">
              <a:lnSpc>
                <a:spcPct val="140000"/>
              </a:lnSpc>
            </a:pPr>
            <a:r>
              <a:rPr lang="zh-CN" altLang="en-US" sz="2400" b="1">
                <a:solidFill>
                  <a:schemeClr val="bg2"/>
                </a:solidFill>
                <a:latin typeface="微软雅黑" pitchFamily="34" charset="-122"/>
                <a:ea typeface="微软雅黑" pitchFamily="34" charset="-122"/>
              </a:rPr>
              <a:t>也称为部分特化，它指超类中的某个实体可以不属于任何一个子类型集合。例如，员工超类中的某个实体，如张三，可能既不是销售人员，也不是管理人员。</a:t>
            </a:r>
          </a:p>
          <a:p>
            <a:pPr lvl="1" eaLnBrk="1" hangingPunct="1">
              <a:lnSpc>
                <a:spcPct val="140000"/>
              </a:lnSpc>
            </a:pPr>
            <a:r>
              <a:rPr lang="en-US" altLang="zh-CN" sz="2400" b="1">
                <a:solidFill>
                  <a:schemeClr val="bg2"/>
                </a:solidFill>
                <a:latin typeface="微软雅黑" pitchFamily="34" charset="-122"/>
                <a:ea typeface="微软雅黑" pitchFamily="34" charset="-122"/>
              </a:rPr>
              <a:t>E-R</a:t>
            </a:r>
            <a:r>
              <a:rPr lang="zh-CN" altLang="en-US" sz="2400" b="1">
                <a:solidFill>
                  <a:schemeClr val="bg2"/>
                </a:solidFill>
                <a:latin typeface="微软雅黑" pitchFamily="34" charset="-122"/>
                <a:ea typeface="微软雅黑" pitchFamily="34" charset="-122"/>
              </a:rPr>
              <a:t>图中，用超类与小圆圈间的单线来表示可选参与约束。</a:t>
            </a:r>
          </a:p>
        </p:txBody>
      </p:sp>
      <p:sp>
        <p:nvSpPr>
          <p:cNvPr id="55299" name="Text Box 6"/>
          <p:cNvSpPr txBox="1">
            <a:spLocks noChangeArrowheads="1"/>
          </p:cNvSpPr>
          <p:nvPr/>
        </p:nvSpPr>
        <p:spPr bwMode="auto">
          <a:xfrm>
            <a:off x="5929313" y="3860478"/>
            <a:ext cx="1893887" cy="388937"/>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员工</a:t>
            </a:r>
          </a:p>
        </p:txBody>
      </p:sp>
      <p:sp>
        <p:nvSpPr>
          <p:cNvPr id="55300" name="Line 7"/>
          <p:cNvSpPr>
            <a:spLocks noChangeShapeType="1"/>
          </p:cNvSpPr>
          <p:nvPr/>
        </p:nvSpPr>
        <p:spPr bwMode="auto">
          <a:xfrm flipH="1">
            <a:off x="6900863" y="4249415"/>
            <a:ext cx="0" cy="457200"/>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1" name="Text Box 8"/>
          <p:cNvSpPr txBox="1">
            <a:spLocks noChangeArrowheads="1"/>
          </p:cNvSpPr>
          <p:nvPr/>
        </p:nvSpPr>
        <p:spPr bwMode="auto">
          <a:xfrm>
            <a:off x="5057775" y="5705153"/>
            <a:ext cx="1530350" cy="387350"/>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销售人员</a:t>
            </a:r>
          </a:p>
        </p:txBody>
      </p:sp>
      <p:sp>
        <p:nvSpPr>
          <p:cNvPr id="55302" name="Text Box 9"/>
          <p:cNvSpPr txBox="1">
            <a:spLocks noChangeArrowheads="1"/>
          </p:cNvSpPr>
          <p:nvPr/>
        </p:nvSpPr>
        <p:spPr bwMode="auto">
          <a:xfrm>
            <a:off x="7092280" y="5703565"/>
            <a:ext cx="1530350" cy="388938"/>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管理人员</a:t>
            </a:r>
          </a:p>
        </p:txBody>
      </p:sp>
      <p:sp>
        <p:nvSpPr>
          <p:cNvPr id="55303" name="Line 10"/>
          <p:cNvSpPr>
            <a:spLocks noChangeShapeType="1"/>
          </p:cNvSpPr>
          <p:nvPr/>
        </p:nvSpPr>
        <p:spPr bwMode="auto">
          <a:xfrm flipH="1">
            <a:off x="5929313" y="5078090"/>
            <a:ext cx="971550" cy="627063"/>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11"/>
          <p:cNvSpPr>
            <a:spLocks noChangeShapeType="1"/>
          </p:cNvSpPr>
          <p:nvPr/>
        </p:nvSpPr>
        <p:spPr bwMode="auto">
          <a:xfrm>
            <a:off x="6900863" y="5078090"/>
            <a:ext cx="956592" cy="625475"/>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5" name="Text Box 13"/>
          <p:cNvSpPr txBox="1">
            <a:spLocks noChangeArrowheads="1"/>
          </p:cNvSpPr>
          <p:nvPr/>
        </p:nvSpPr>
        <p:spPr bwMode="auto">
          <a:xfrm>
            <a:off x="7021513" y="4335140"/>
            <a:ext cx="136683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just" eaLnBrk="1" hangingPunct="1">
              <a:spcBef>
                <a:spcPct val="0"/>
              </a:spcBef>
              <a:buClrTx/>
              <a:buSzTx/>
              <a:buFontTx/>
              <a:buNone/>
            </a:pPr>
            <a:r>
              <a:rPr lang="en-US" altLang="zh-CN" sz="1800" b="1">
                <a:solidFill>
                  <a:schemeClr val="bg2"/>
                </a:solidFill>
                <a:latin typeface="微软雅黑" pitchFamily="34" charset="-122"/>
                <a:ea typeface="微软雅黑" pitchFamily="34" charset="-122"/>
              </a:rPr>
              <a:t>E_type</a:t>
            </a:r>
          </a:p>
        </p:txBody>
      </p:sp>
      <p:sp>
        <p:nvSpPr>
          <p:cNvPr id="55306" name="Text Box 20"/>
          <p:cNvSpPr txBox="1">
            <a:spLocks noChangeArrowheads="1"/>
          </p:cNvSpPr>
          <p:nvPr/>
        </p:nvSpPr>
        <p:spPr bwMode="auto">
          <a:xfrm>
            <a:off x="1352550" y="3789040"/>
            <a:ext cx="1574800" cy="423863"/>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学生</a:t>
            </a:r>
          </a:p>
        </p:txBody>
      </p:sp>
      <p:sp>
        <p:nvSpPr>
          <p:cNvPr id="55307" name="Line 21"/>
          <p:cNvSpPr>
            <a:spLocks noChangeShapeType="1"/>
          </p:cNvSpPr>
          <p:nvPr/>
        </p:nvSpPr>
        <p:spPr bwMode="auto">
          <a:xfrm>
            <a:off x="2139950" y="4212903"/>
            <a:ext cx="0" cy="454025"/>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Text Box 22"/>
          <p:cNvSpPr txBox="1">
            <a:spLocks noChangeArrowheads="1"/>
          </p:cNvSpPr>
          <p:nvPr/>
        </p:nvSpPr>
        <p:spPr bwMode="auto">
          <a:xfrm>
            <a:off x="301625" y="5732140"/>
            <a:ext cx="1312863" cy="423863"/>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本科生</a:t>
            </a:r>
          </a:p>
        </p:txBody>
      </p:sp>
      <p:sp>
        <p:nvSpPr>
          <p:cNvPr id="55309" name="Text Box 23"/>
          <p:cNvSpPr txBox="1">
            <a:spLocks noChangeArrowheads="1"/>
          </p:cNvSpPr>
          <p:nvPr/>
        </p:nvSpPr>
        <p:spPr bwMode="auto">
          <a:xfrm>
            <a:off x="2665413" y="5740078"/>
            <a:ext cx="1354137" cy="423862"/>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研究生</a:t>
            </a:r>
          </a:p>
        </p:txBody>
      </p:sp>
      <p:sp>
        <p:nvSpPr>
          <p:cNvPr id="55310" name="Line 24"/>
          <p:cNvSpPr>
            <a:spLocks noChangeShapeType="1"/>
          </p:cNvSpPr>
          <p:nvPr/>
        </p:nvSpPr>
        <p:spPr bwMode="auto">
          <a:xfrm flipH="1">
            <a:off x="957263" y="5047928"/>
            <a:ext cx="1182687" cy="692150"/>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1" name="Line 25"/>
          <p:cNvSpPr>
            <a:spLocks noChangeShapeType="1"/>
          </p:cNvSpPr>
          <p:nvPr/>
        </p:nvSpPr>
        <p:spPr bwMode="auto">
          <a:xfrm>
            <a:off x="2139950" y="5022528"/>
            <a:ext cx="1231900" cy="717550"/>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2" name="Text Box 26"/>
          <p:cNvSpPr txBox="1">
            <a:spLocks noChangeArrowheads="1"/>
          </p:cNvSpPr>
          <p:nvPr/>
        </p:nvSpPr>
        <p:spPr bwMode="auto">
          <a:xfrm>
            <a:off x="2282825" y="4243065"/>
            <a:ext cx="214471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1800" b="1">
                <a:solidFill>
                  <a:schemeClr val="bg2"/>
                </a:solidFill>
                <a:latin typeface="微软雅黑" pitchFamily="34" charset="-122"/>
                <a:ea typeface="微软雅黑" pitchFamily="34" charset="-122"/>
              </a:rPr>
              <a:t>Student_type</a:t>
            </a:r>
          </a:p>
        </p:txBody>
      </p:sp>
      <p:sp>
        <p:nvSpPr>
          <p:cNvPr id="55313" name="等腰三角形 57"/>
          <p:cNvSpPr>
            <a:spLocks noChangeArrowheads="1"/>
          </p:cNvSpPr>
          <p:nvPr/>
        </p:nvSpPr>
        <p:spPr bwMode="auto">
          <a:xfrm>
            <a:off x="1955800" y="4666928"/>
            <a:ext cx="384175" cy="355600"/>
          </a:xfrm>
          <a:prstGeom prst="triangle">
            <a:avLst>
              <a:gd name="adj"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
        <p:nvSpPr>
          <p:cNvPr id="55314" name="等腰三角形 58"/>
          <p:cNvSpPr>
            <a:spLocks noChangeArrowheads="1"/>
          </p:cNvSpPr>
          <p:nvPr/>
        </p:nvSpPr>
        <p:spPr bwMode="auto">
          <a:xfrm>
            <a:off x="6708775" y="4706615"/>
            <a:ext cx="384175" cy="355600"/>
          </a:xfrm>
          <a:prstGeom prst="triangle">
            <a:avLst>
              <a:gd name="adj"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Tree>
    <p:extLst>
      <p:ext uri="{BB962C8B-B14F-4D97-AF65-F5344CB8AC3E}">
        <p14:creationId xmlns:p14="http://schemas.microsoft.com/office/powerpoint/2010/main" val="1723856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dissolve">
                                      <p:cBhvr>
                                        <p:cTn id="7" dur="10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dissolve">
                                      <p:cBhvr>
                                        <p:cTn id="12" dur="10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dissolve">
                                      <p:cBhvr>
                                        <p:cTn id="17" dur="1000"/>
                                        <p:tgtEl>
                                          <p:spTgt spid="324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body" idx="1"/>
          </p:nvPr>
        </p:nvSpPr>
        <p:spPr>
          <a:xfrm>
            <a:off x="179388" y="260350"/>
            <a:ext cx="8713787" cy="3744913"/>
          </a:xfrm>
        </p:spPr>
        <p:txBody>
          <a:bodyPr/>
          <a:lstStyle/>
          <a:p>
            <a:pPr eaLnBrk="1" hangingPunct="1">
              <a:lnSpc>
                <a:spcPct val="130000"/>
              </a:lnSpc>
              <a:spcBef>
                <a:spcPct val="0"/>
              </a:spcBef>
              <a:spcAft>
                <a:spcPct val="50000"/>
              </a:spcAft>
              <a:buFont typeface="Wingdings" pitchFamily="2" charset="2"/>
              <a:buNone/>
            </a:pPr>
            <a:r>
              <a:rPr lang="zh-CN" altLang="en-US" sz="2400" b="1" dirty="0">
                <a:solidFill>
                  <a:srgbClr val="FF0000"/>
                </a:solidFill>
                <a:latin typeface="微软雅黑" pitchFamily="34" charset="-122"/>
                <a:ea typeface="微软雅黑" pitchFamily="34" charset="-122"/>
              </a:rPr>
              <a:t>（</a:t>
            </a:r>
            <a:r>
              <a:rPr lang="en-US" altLang="zh-CN" sz="2400" b="1" dirty="0">
                <a:solidFill>
                  <a:srgbClr val="FF0000"/>
                </a:solidFill>
                <a:latin typeface="微软雅黑" pitchFamily="34" charset="-122"/>
                <a:ea typeface="微软雅黑" pitchFamily="34" charset="-122"/>
              </a:rPr>
              <a:t>6</a:t>
            </a:r>
            <a:r>
              <a:rPr lang="zh-CN" altLang="en-US" sz="2400" b="1" dirty="0">
                <a:solidFill>
                  <a:srgbClr val="FF0000"/>
                </a:solidFill>
                <a:latin typeface="微软雅黑" pitchFamily="34" charset="-122"/>
                <a:ea typeface="微软雅黑" pitchFamily="34" charset="-122"/>
              </a:rPr>
              <a:t>）超类</a:t>
            </a: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子类联系的不相交约束</a:t>
            </a:r>
          </a:p>
          <a:p>
            <a:pPr eaLnBrk="1" hangingPunct="1">
              <a:lnSpc>
                <a:spcPct val="130000"/>
              </a:lnSpc>
              <a:spcBef>
                <a:spcPct val="0"/>
              </a:spcBef>
              <a:spcAft>
                <a:spcPct val="30000"/>
              </a:spcAft>
            </a:pPr>
            <a:r>
              <a:rPr lang="zh-CN" altLang="en-US" sz="2000" b="1" dirty="0">
                <a:solidFill>
                  <a:schemeClr val="bg2"/>
                </a:solidFill>
                <a:latin typeface="微软雅黑" pitchFamily="34" charset="-122"/>
                <a:ea typeface="微软雅黑" pitchFamily="34" charset="-122"/>
              </a:rPr>
              <a:t>约束超类中的实体是否可以同时属于多个子类。如果不可以，就说该联系遵循</a:t>
            </a:r>
            <a:r>
              <a:rPr lang="zh-CN" altLang="en-US" sz="2000" b="1" dirty="0">
                <a:solidFill>
                  <a:srgbClr val="0062C4"/>
                </a:solidFill>
                <a:latin typeface="微软雅黑" pitchFamily="34" charset="-122"/>
                <a:ea typeface="微软雅黑" pitchFamily="34" charset="-122"/>
              </a:rPr>
              <a:t>不相交规则</a:t>
            </a:r>
            <a:r>
              <a:rPr lang="zh-CN" altLang="en-US" sz="2000" b="1" dirty="0">
                <a:solidFill>
                  <a:schemeClr val="bg2"/>
                </a:solidFill>
                <a:latin typeface="微软雅黑" pitchFamily="34" charset="-122"/>
                <a:ea typeface="微软雅黑" pitchFamily="34" charset="-122"/>
              </a:rPr>
              <a:t>；相反，则遵循</a:t>
            </a:r>
            <a:r>
              <a:rPr lang="zh-CN" altLang="en-US" sz="2000" b="1" dirty="0">
                <a:solidFill>
                  <a:srgbClr val="0062C4"/>
                </a:solidFill>
                <a:latin typeface="微软雅黑" pitchFamily="34" charset="-122"/>
                <a:ea typeface="微软雅黑" pitchFamily="34" charset="-122"/>
              </a:rPr>
              <a:t>交叠规则。</a:t>
            </a:r>
          </a:p>
          <a:p>
            <a:pPr eaLnBrk="1" hangingPunct="1">
              <a:lnSpc>
                <a:spcPct val="130000"/>
              </a:lnSpc>
              <a:spcBef>
                <a:spcPct val="0"/>
              </a:spcBef>
              <a:spcAft>
                <a:spcPct val="30000"/>
              </a:spcAft>
            </a:pPr>
            <a:r>
              <a:rPr lang="zh-CN" altLang="en-US" sz="2000" b="1" dirty="0">
                <a:solidFill>
                  <a:schemeClr val="bg2"/>
                </a:solidFill>
                <a:latin typeface="微软雅黑" pitchFamily="34" charset="-122"/>
                <a:ea typeface="微软雅黑" pitchFamily="34" charset="-122"/>
              </a:rPr>
              <a:t>例如：学生超类中的任何一名具体学生只能属于本科生、研究生二者之一；员工超类中的某个实体，比如说员工甲，可能既是管理人员又是销售人员。</a:t>
            </a:r>
          </a:p>
          <a:p>
            <a:pPr eaLnBrk="1" hangingPunct="1">
              <a:lnSpc>
                <a:spcPct val="130000"/>
              </a:lnSpc>
              <a:spcBef>
                <a:spcPct val="0"/>
              </a:spcBef>
              <a:spcAft>
                <a:spcPct val="30000"/>
              </a:spcAft>
            </a:pPr>
            <a:r>
              <a:rPr lang="zh-CN" altLang="en-US" sz="2000" b="1" dirty="0">
                <a:solidFill>
                  <a:schemeClr val="bg2"/>
                </a:solidFill>
                <a:latin typeface="微软雅黑" pitchFamily="34" charset="-122"/>
                <a:ea typeface="微软雅黑" pitchFamily="34" charset="-122"/>
              </a:rPr>
              <a:t>在</a:t>
            </a:r>
            <a:r>
              <a:rPr lang="en-US" altLang="zh-CN" sz="2000" b="1" dirty="0">
                <a:solidFill>
                  <a:schemeClr val="bg2"/>
                </a:solidFill>
                <a:latin typeface="微软雅黑" pitchFamily="34" charset="-122"/>
                <a:ea typeface="微软雅黑" pitchFamily="34" charset="-122"/>
              </a:rPr>
              <a:t>E-R</a:t>
            </a:r>
            <a:r>
              <a:rPr lang="zh-CN" altLang="en-US" sz="2000" b="1" dirty="0">
                <a:solidFill>
                  <a:schemeClr val="bg2"/>
                </a:solidFill>
                <a:latin typeface="微软雅黑" pitchFamily="34" charset="-122"/>
                <a:ea typeface="微软雅黑" pitchFamily="34" charset="-122"/>
              </a:rPr>
              <a:t>图中，</a:t>
            </a:r>
            <a:r>
              <a:rPr lang="zh-CN" altLang="en-US" sz="2000" b="1" dirty="0">
                <a:solidFill>
                  <a:srgbClr val="000099"/>
                </a:solidFill>
                <a:latin typeface="微软雅黑" pitchFamily="34" charset="-122"/>
                <a:ea typeface="微软雅黑" pitchFamily="34" charset="-122"/>
              </a:rPr>
              <a:t>交叠规则不需要特别的加以描述</a:t>
            </a:r>
            <a:r>
              <a:rPr lang="zh-CN" altLang="en-US" sz="2000" b="1" dirty="0">
                <a:solidFill>
                  <a:schemeClr val="bg2"/>
                </a:solidFill>
                <a:latin typeface="微软雅黑" pitchFamily="34" charset="-122"/>
                <a:ea typeface="微软雅黑" pitchFamily="34" charset="-122"/>
              </a:rPr>
              <a:t>，不相交规则需要在超类和子类间的小</a:t>
            </a:r>
            <a:r>
              <a:rPr lang="zh-CN" altLang="en-US" sz="2000" b="1" dirty="0">
                <a:solidFill>
                  <a:srgbClr val="000099"/>
                </a:solidFill>
                <a:latin typeface="微软雅黑" pitchFamily="34" charset="-122"/>
                <a:ea typeface="微软雅黑" pitchFamily="34" charset="-122"/>
              </a:rPr>
              <a:t>三角中加上符号</a:t>
            </a:r>
            <a:r>
              <a:rPr lang="zh-CN" altLang="en-US" sz="2000" b="1" dirty="0">
                <a:solidFill>
                  <a:srgbClr val="000099"/>
                </a:solidFill>
                <a:latin typeface="+mn-ea"/>
                <a:sym typeface="Symbol" pitchFamily="18" charset="2"/>
              </a:rPr>
              <a:t>“ </a:t>
            </a:r>
            <a:r>
              <a:rPr lang="en-US" altLang="zh-CN" sz="2000" b="1" dirty="0">
                <a:solidFill>
                  <a:srgbClr val="000099"/>
                </a:solidFill>
                <a:latin typeface="+mn-ea"/>
              </a:rPr>
              <a:t> ”</a:t>
            </a:r>
            <a:r>
              <a:rPr lang="zh-CN" altLang="en-US" sz="2000" b="1" dirty="0">
                <a:solidFill>
                  <a:srgbClr val="000099"/>
                </a:solidFill>
                <a:latin typeface="+mn-ea"/>
                <a:sym typeface="Symbol" pitchFamily="18" charset="2"/>
              </a:rPr>
              <a:t> </a:t>
            </a:r>
            <a:r>
              <a:rPr lang="zh-CN" altLang="en-US" sz="2000" b="1" dirty="0">
                <a:solidFill>
                  <a:srgbClr val="000099"/>
                </a:solidFill>
                <a:latin typeface="微软雅黑" pitchFamily="34" charset="-122"/>
                <a:ea typeface="微软雅黑" pitchFamily="34" charset="-122"/>
              </a:rPr>
              <a:t>来表示</a:t>
            </a:r>
            <a:r>
              <a:rPr lang="zh-CN" altLang="en-US" sz="2000" b="1" dirty="0">
                <a:solidFill>
                  <a:schemeClr val="bg2"/>
                </a:solidFill>
                <a:latin typeface="微软雅黑" pitchFamily="34" charset="-122"/>
                <a:ea typeface="微软雅黑" pitchFamily="34" charset="-122"/>
              </a:rPr>
              <a:t>。</a:t>
            </a:r>
          </a:p>
        </p:txBody>
      </p:sp>
      <p:sp>
        <p:nvSpPr>
          <p:cNvPr id="56323" name="Text Box 6"/>
          <p:cNvSpPr txBox="1">
            <a:spLocks noChangeArrowheads="1"/>
          </p:cNvSpPr>
          <p:nvPr/>
        </p:nvSpPr>
        <p:spPr bwMode="auto">
          <a:xfrm>
            <a:off x="5929313" y="4005263"/>
            <a:ext cx="1893887" cy="388937"/>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员工</a:t>
            </a:r>
          </a:p>
        </p:txBody>
      </p:sp>
      <p:sp>
        <p:nvSpPr>
          <p:cNvPr id="56324" name="Line 7"/>
          <p:cNvSpPr>
            <a:spLocks noChangeShapeType="1"/>
          </p:cNvSpPr>
          <p:nvPr/>
        </p:nvSpPr>
        <p:spPr bwMode="auto">
          <a:xfrm flipH="1">
            <a:off x="6900863" y="4394200"/>
            <a:ext cx="0" cy="457200"/>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5" name="Text Box 8"/>
          <p:cNvSpPr txBox="1">
            <a:spLocks noChangeArrowheads="1"/>
          </p:cNvSpPr>
          <p:nvPr/>
        </p:nvSpPr>
        <p:spPr bwMode="auto">
          <a:xfrm>
            <a:off x="5057775" y="5849938"/>
            <a:ext cx="1530350" cy="387350"/>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销售人员</a:t>
            </a:r>
          </a:p>
        </p:txBody>
      </p:sp>
      <p:sp>
        <p:nvSpPr>
          <p:cNvPr id="56326" name="Text Box 9"/>
          <p:cNvSpPr txBox="1">
            <a:spLocks noChangeArrowheads="1"/>
          </p:cNvSpPr>
          <p:nvPr/>
        </p:nvSpPr>
        <p:spPr bwMode="auto">
          <a:xfrm>
            <a:off x="7380288" y="5848350"/>
            <a:ext cx="1530350" cy="388938"/>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管理人员</a:t>
            </a:r>
          </a:p>
        </p:txBody>
      </p:sp>
      <p:sp>
        <p:nvSpPr>
          <p:cNvPr id="56327" name="Line 10"/>
          <p:cNvSpPr>
            <a:spLocks noChangeShapeType="1"/>
          </p:cNvSpPr>
          <p:nvPr/>
        </p:nvSpPr>
        <p:spPr bwMode="auto">
          <a:xfrm flipH="1">
            <a:off x="5929313" y="5222875"/>
            <a:ext cx="971550" cy="627063"/>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8" name="Line 11"/>
          <p:cNvSpPr>
            <a:spLocks noChangeShapeType="1"/>
          </p:cNvSpPr>
          <p:nvPr/>
        </p:nvSpPr>
        <p:spPr bwMode="auto">
          <a:xfrm>
            <a:off x="6900863" y="5222875"/>
            <a:ext cx="1236662" cy="661988"/>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9" name="Text Box 13"/>
          <p:cNvSpPr txBox="1">
            <a:spLocks noChangeArrowheads="1"/>
          </p:cNvSpPr>
          <p:nvPr/>
        </p:nvSpPr>
        <p:spPr bwMode="auto">
          <a:xfrm>
            <a:off x="7021513" y="4479925"/>
            <a:ext cx="136683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just" eaLnBrk="1" hangingPunct="1">
              <a:spcBef>
                <a:spcPct val="0"/>
              </a:spcBef>
              <a:buClrTx/>
              <a:buSzTx/>
              <a:buFontTx/>
              <a:buNone/>
            </a:pPr>
            <a:r>
              <a:rPr lang="en-US" altLang="zh-CN" sz="1800" b="1">
                <a:solidFill>
                  <a:schemeClr val="bg2"/>
                </a:solidFill>
                <a:latin typeface="微软雅黑" pitchFamily="34" charset="-122"/>
                <a:ea typeface="微软雅黑" pitchFamily="34" charset="-122"/>
              </a:rPr>
              <a:t>E_type</a:t>
            </a:r>
          </a:p>
        </p:txBody>
      </p:sp>
      <p:sp>
        <p:nvSpPr>
          <p:cNvPr id="56330" name="Text Box 20"/>
          <p:cNvSpPr txBox="1">
            <a:spLocks noChangeArrowheads="1"/>
          </p:cNvSpPr>
          <p:nvPr/>
        </p:nvSpPr>
        <p:spPr bwMode="auto">
          <a:xfrm>
            <a:off x="1352550" y="3933825"/>
            <a:ext cx="1574800" cy="423863"/>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学生</a:t>
            </a:r>
          </a:p>
        </p:txBody>
      </p:sp>
      <p:sp>
        <p:nvSpPr>
          <p:cNvPr id="56331" name="Line 21"/>
          <p:cNvSpPr>
            <a:spLocks noChangeShapeType="1"/>
          </p:cNvSpPr>
          <p:nvPr/>
        </p:nvSpPr>
        <p:spPr bwMode="auto">
          <a:xfrm>
            <a:off x="2139950" y="4357688"/>
            <a:ext cx="0" cy="454025"/>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2" name="Text Box 22"/>
          <p:cNvSpPr txBox="1">
            <a:spLocks noChangeArrowheads="1"/>
          </p:cNvSpPr>
          <p:nvPr/>
        </p:nvSpPr>
        <p:spPr bwMode="auto">
          <a:xfrm>
            <a:off x="301625" y="5876925"/>
            <a:ext cx="1312863" cy="423863"/>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本科生</a:t>
            </a:r>
          </a:p>
        </p:txBody>
      </p:sp>
      <p:sp>
        <p:nvSpPr>
          <p:cNvPr id="56333" name="Text Box 23"/>
          <p:cNvSpPr txBox="1">
            <a:spLocks noChangeArrowheads="1"/>
          </p:cNvSpPr>
          <p:nvPr/>
        </p:nvSpPr>
        <p:spPr bwMode="auto">
          <a:xfrm>
            <a:off x="2665413" y="5884863"/>
            <a:ext cx="1354137" cy="423862"/>
          </a:xfrm>
          <a:prstGeom prst="rect">
            <a:avLst/>
          </a:prstGeom>
          <a:solidFill>
            <a:srgbClr val="FFFFFF"/>
          </a:solidFill>
          <a:ln w="9525">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研究生</a:t>
            </a:r>
          </a:p>
        </p:txBody>
      </p:sp>
      <p:sp>
        <p:nvSpPr>
          <p:cNvPr id="56334" name="Line 24"/>
          <p:cNvSpPr>
            <a:spLocks noChangeShapeType="1"/>
          </p:cNvSpPr>
          <p:nvPr/>
        </p:nvSpPr>
        <p:spPr bwMode="auto">
          <a:xfrm flipH="1">
            <a:off x="957263" y="5192713"/>
            <a:ext cx="1182687" cy="692150"/>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5" name="Line 25"/>
          <p:cNvSpPr>
            <a:spLocks noChangeShapeType="1"/>
          </p:cNvSpPr>
          <p:nvPr/>
        </p:nvSpPr>
        <p:spPr bwMode="auto">
          <a:xfrm>
            <a:off x="2139950" y="5167313"/>
            <a:ext cx="1231900" cy="717550"/>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6" name="Text Box 26"/>
          <p:cNvSpPr txBox="1">
            <a:spLocks noChangeArrowheads="1"/>
          </p:cNvSpPr>
          <p:nvPr/>
        </p:nvSpPr>
        <p:spPr bwMode="auto">
          <a:xfrm>
            <a:off x="2282825" y="4387850"/>
            <a:ext cx="214471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1800" b="1">
                <a:solidFill>
                  <a:schemeClr val="bg2"/>
                </a:solidFill>
                <a:latin typeface="微软雅黑" pitchFamily="34" charset="-122"/>
                <a:ea typeface="微软雅黑" pitchFamily="34" charset="-122"/>
              </a:rPr>
              <a:t>Student_type</a:t>
            </a:r>
          </a:p>
        </p:txBody>
      </p:sp>
      <p:sp>
        <p:nvSpPr>
          <p:cNvPr id="56337" name="等腰三角形 41"/>
          <p:cNvSpPr>
            <a:spLocks noChangeArrowheads="1"/>
          </p:cNvSpPr>
          <p:nvPr/>
        </p:nvSpPr>
        <p:spPr bwMode="auto">
          <a:xfrm>
            <a:off x="1955800" y="4811713"/>
            <a:ext cx="384175" cy="355600"/>
          </a:xfrm>
          <a:prstGeom prst="triangle">
            <a:avLst>
              <a:gd name="adj"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
        <p:nvSpPr>
          <p:cNvPr id="56338" name="等腰三角形 42"/>
          <p:cNvSpPr>
            <a:spLocks noChangeArrowheads="1"/>
          </p:cNvSpPr>
          <p:nvPr/>
        </p:nvSpPr>
        <p:spPr bwMode="auto">
          <a:xfrm>
            <a:off x="6708775" y="4851400"/>
            <a:ext cx="384175" cy="355600"/>
          </a:xfrm>
          <a:prstGeom prst="triangle">
            <a:avLst>
              <a:gd name="adj"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
        <p:nvSpPr>
          <p:cNvPr id="56339" name="矩形 1"/>
          <p:cNvSpPr>
            <a:spLocks noChangeArrowheads="1"/>
          </p:cNvSpPr>
          <p:nvPr/>
        </p:nvSpPr>
        <p:spPr bwMode="auto">
          <a:xfrm>
            <a:off x="1987550" y="4718050"/>
            <a:ext cx="3524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lnSpc>
                <a:spcPct val="130000"/>
              </a:lnSpc>
              <a:spcBef>
                <a:spcPct val="0"/>
              </a:spcBef>
              <a:spcAft>
                <a:spcPct val="30000"/>
              </a:spcAft>
              <a:buClrTx/>
              <a:buSzTx/>
              <a:buFontTx/>
              <a:buNone/>
            </a:pPr>
            <a:r>
              <a:rPr lang="zh-CN" altLang="en-US" sz="2400" b="1">
                <a:solidFill>
                  <a:schemeClr val="bg2"/>
                </a:solidFill>
                <a:latin typeface="微软雅黑" pitchFamily="34" charset="-122"/>
                <a:ea typeface="微软雅黑" pitchFamily="34" charset="-122"/>
                <a:sym typeface="Symbol" pitchFamily="18" charset="2"/>
              </a:rPr>
              <a:t></a:t>
            </a:r>
            <a:endParaRPr lang="zh-CN" altLang="en-US" sz="2400" b="1">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2090068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59074">
                                            <p:txEl>
                                              <p:pRg st="0" end="0"/>
                                            </p:txEl>
                                          </p:spTgt>
                                        </p:tgtEl>
                                        <p:attrNameLst>
                                          <p:attrName>style.visibility</p:attrName>
                                        </p:attrNameLst>
                                      </p:cBhvr>
                                      <p:to>
                                        <p:strVal val="visible"/>
                                      </p:to>
                                    </p:set>
                                    <p:animEffect transition="in" filter="wedge">
                                      <p:cBhvr>
                                        <p:cTn id="7" dur="2000"/>
                                        <p:tgtEl>
                                          <p:spTgt spid="259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59074">
                                            <p:txEl>
                                              <p:pRg st="1" end="1"/>
                                            </p:txEl>
                                          </p:spTgt>
                                        </p:tgtEl>
                                        <p:attrNameLst>
                                          <p:attrName>style.visibility</p:attrName>
                                        </p:attrNameLst>
                                      </p:cBhvr>
                                      <p:to>
                                        <p:strVal val="visible"/>
                                      </p:to>
                                    </p:set>
                                    <p:animEffect transition="in" filter="wedge">
                                      <p:cBhvr>
                                        <p:cTn id="12" dur="2000"/>
                                        <p:tgtEl>
                                          <p:spTgt spid="2590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59074">
                                            <p:txEl>
                                              <p:pRg st="2" end="2"/>
                                            </p:txEl>
                                          </p:spTgt>
                                        </p:tgtEl>
                                        <p:attrNameLst>
                                          <p:attrName>style.visibility</p:attrName>
                                        </p:attrNameLst>
                                      </p:cBhvr>
                                      <p:to>
                                        <p:strVal val="visible"/>
                                      </p:to>
                                    </p:set>
                                    <p:animEffect transition="in" filter="wedge">
                                      <p:cBhvr>
                                        <p:cTn id="17" dur="2000"/>
                                        <p:tgtEl>
                                          <p:spTgt spid="2590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259074">
                                            <p:txEl>
                                              <p:pRg st="3" end="3"/>
                                            </p:txEl>
                                          </p:spTgt>
                                        </p:tgtEl>
                                        <p:attrNameLst>
                                          <p:attrName>style.visibility</p:attrName>
                                        </p:attrNameLst>
                                      </p:cBhvr>
                                      <p:to>
                                        <p:strVal val="visible"/>
                                      </p:to>
                                    </p:set>
                                    <p:animEffect transition="in" filter="wedge">
                                      <p:cBhvr>
                                        <p:cTn id="22" dur="2000"/>
                                        <p:tgtEl>
                                          <p:spTgt spid="2590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950" y="260648"/>
            <a:ext cx="8893176" cy="6292334"/>
            <a:chOff x="107950" y="376754"/>
            <a:chExt cx="8893176" cy="6292334"/>
          </a:xfrm>
        </p:grpSpPr>
        <p:sp>
          <p:nvSpPr>
            <p:cNvPr id="57347" name="AutoShape 3"/>
            <p:cNvSpPr>
              <a:spLocks noChangeArrowheads="1"/>
            </p:cNvSpPr>
            <p:nvPr/>
          </p:nvSpPr>
          <p:spPr bwMode="auto">
            <a:xfrm>
              <a:off x="1331913" y="2741434"/>
              <a:ext cx="1655763" cy="604540"/>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涉及</a:t>
              </a:r>
            </a:p>
          </p:txBody>
        </p:sp>
        <p:sp>
          <p:nvSpPr>
            <p:cNvPr id="57348" name="Text Box 4"/>
            <p:cNvSpPr txBox="1">
              <a:spLocks noChangeArrowheads="1"/>
            </p:cNvSpPr>
            <p:nvPr/>
          </p:nvSpPr>
          <p:spPr bwMode="auto">
            <a:xfrm>
              <a:off x="1512888" y="3802160"/>
              <a:ext cx="1003300" cy="432079"/>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课程</a:t>
              </a:r>
            </a:p>
          </p:txBody>
        </p:sp>
        <p:sp>
          <p:nvSpPr>
            <p:cNvPr id="57349" name="Line 5"/>
            <p:cNvSpPr>
              <a:spLocks noChangeShapeType="1"/>
            </p:cNvSpPr>
            <p:nvPr/>
          </p:nvSpPr>
          <p:spPr bwMode="auto">
            <a:xfrm>
              <a:off x="2155825" y="3345974"/>
              <a:ext cx="1680" cy="45618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50" name="Text Box 6"/>
            <p:cNvSpPr txBox="1">
              <a:spLocks noChangeArrowheads="1"/>
            </p:cNvSpPr>
            <p:nvPr/>
          </p:nvSpPr>
          <p:spPr bwMode="auto">
            <a:xfrm>
              <a:off x="4746625" y="6131307"/>
              <a:ext cx="895350" cy="42280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专业</a:t>
              </a:r>
            </a:p>
          </p:txBody>
        </p:sp>
        <p:sp>
          <p:nvSpPr>
            <p:cNvPr id="57351" name="AutoShape 7"/>
            <p:cNvSpPr>
              <a:spLocks noChangeArrowheads="1"/>
            </p:cNvSpPr>
            <p:nvPr/>
          </p:nvSpPr>
          <p:spPr bwMode="auto">
            <a:xfrm>
              <a:off x="4612431" y="4940772"/>
              <a:ext cx="1255713" cy="595268"/>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属于</a:t>
              </a:r>
            </a:p>
          </p:txBody>
        </p:sp>
        <p:sp>
          <p:nvSpPr>
            <p:cNvPr id="57352" name="Line 8"/>
            <p:cNvSpPr>
              <a:spLocks noChangeShapeType="1"/>
            </p:cNvSpPr>
            <p:nvPr/>
          </p:nvSpPr>
          <p:spPr bwMode="auto">
            <a:xfrm>
              <a:off x="5238747" y="5536040"/>
              <a:ext cx="1539" cy="59712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53" name="Text Box 9"/>
            <p:cNvSpPr txBox="1">
              <a:spLocks noChangeArrowheads="1"/>
            </p:cNvSpPr>
            <p:nvPr/>
          </p:nvSpPr>
          <p:spPr bwMode="auto">
            <a:xfrm>
              <a:off x="4746625" y="3796427"/>
              <a:ext cx="901700" cy="42466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学生</a:t>
              </a:r>
            </a:p>
          </p:txBody>
        </p:sp>
        <p:sp>
          <p:nvSpPr>
            <p:cNvPr id="57354" name="Text Box 10"/>
            <p:cNvSpPr txBox="1">
              <a:spLocks noChangeArrowheads="1"/>
            </p:cNvSpPr>
            <p:nvPr/>
          </p:nvSpPr>
          <p:spPr bwMode="auto">
            <a:xfrm>
              <a:off x="7740650" y="3855937"/>
              <a:ext cx="1258888" cy="42466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dirty="0">
                  <a:solidFill>
                    <a:schemeClr val="bg2"/>
                  </a:solidFill>
                  <a:latin typeface="微软雅黑" pitchFamily="34" charset="-122"/>
                  <a:ea typeface="微软雅黑" pitchFamily="34" charset="-122"/>
                </a:rPr>
                <a:t>一卡通</a:t>
              </a:r>
            </a:p>
          </p:txBody>
        </p:sp>
        <p:sp>
          <p:nvSpPr>
            <p:cNvPr id="57355" name="AutoShape 11"/>
            <p:cNvSpPr>
              <a:spLocks noChangeArrowheads="1"/>
            </p:cNvSpPr>
            <p:nvPr/>
          </p:nvSpPr>
          <p:spPr bwMode="auto">
            <a:xfrm>
              <a:off x="6240463" y="3668642"/>
              <a:ext cx="1041400" cy="751039"/>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对应</a:t>
              </a:r>
            </a:p>
          </p:txBody>
        </p:sp>
        <p:sp>
          <p:nvSpPr>
            <p:cNvPr id="57356" name="AutoShape 12"/>
            <p:cNvSpPr>
              <a:spLocks noChangeArrowheads="1"/>
            </p:cNvSpPr>
            <p:nvPr/>
          </p:nvSpPr>
          <p:spPr bwMode="auto">
            <a:xfrm>
              <a:off x="3116263" y="3668642"/>
              <a:ext cx="1035050" cy="751039"/>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选修</a:t>
              </a:r>
            </a:p>
          </p:txBody>
        </p:sp>
        <p:sp>
          <p:nvSpPr>
            <p:cNvPr id="57357" name="Line 13"/>
            <p:cNvSpPr>
              <a:spLocks noChangeShapeType="1"/>
            </p:cNvSpPr>
            <p:nvPr/>
          </p:nvSpPr>
          <p:spPr bwMode="auto">
            <a:xfrm>
              <a:off x="4155928" y="4046944"/>
              <a:ext cx="59069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58" name="Text Box 15"/>
            <p:cNvSpPr txBox="1">
              <a:spLocks noChangeArrowheads="1"/>
            </p:cNvSpPr>
            <p:nvPr/>
          </p:nvSpPr>
          <p:spPr bwMode="auto">
            <a:xfrm>
              <a:off x="7221538" y="6244427"/>
              <a:ext cx="1779588" cy="424661"/>
            </a:xfrm>
            <a:prstGeom prst="rect">
              <a:avLst/>
            </a:prstGeom>
            <a:solidFill>
              <a:srgbClr val="FFFFFF"/>
            </a:solidFill>
            <a:ln w="38100" cmpd="dbl">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dirty="0">
                  <a:solidFill>
                    <a:schemeClr val="bg2"/>
                  </a:solidFill>
                  <a:latin typeface="微软雅黑" pitchFamily="34" charset="-122"/>
                  <a:ea typeface="微软雅黑" pitchFamily="34" charset="-122"/>
                </a:rPr>
                <a:t>交易记录</a:t>
              </a:r>
            </a:p>
          </p:txBody>
        </p:sp>
        <p:sp>
          <p:nvSpPr>
            <p:cNvPr id="57359" name="AutoShape 16"/>
            <p:cNvSpPr>
              <a:spLocks noChangeArrowheads="1"/>
            </p:cNvSpPr>
            <p:nvPr/>
          </p:nvSpPr>
          <p:spPr bwMode="auto">
            <a:xfrm>
              <a:off x="7731125" y="4998259"/>
              <a:ext cx="1195388" cy="645337"/>
            </a:xfrm>
            <a:prstGeom prst="diamond">
              <a:avLst/>
            </a:prstGeom>
            <a:solidFill>
              <a:srgbClr val="FFFFFF"/>
            </a:solidFill>
            <a:ln w="38100" cmpd="dbl">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包含</a:t>
              </a:r>
            </a:p>
          </p:txBody>
        </p:sp>
        <p:sp>
          <p:nvSpPr>
            <p:cNvPr id="57360" name="Line 17"/>
            <p:cNvSpPr>
              <a:spLocks noChangeShapeType="1"/>
            </p:cNvSpPr>
            <p:nvPr/>
          </p:nvSpPr>
          <p:spPr bwMode="auto">
            <a:xfrm flipH="1" flipV="1">
              <a:off x="8328669" y="4280598"/>
              <a:ext cx="944" cy="7176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61" name="Line 18"/>
            <p:cNvSpPr>
              <a:spLocks noChangeShapeType="1"/>
            </p:cNvSpPr>
            <p:nvPr/>
          </p:nvSpPr>
          <p:spPr bwMode="auto">
            <a:xfrm>
              <a:off x="8329613" y="5619488"/>
              <a:ext cx="0" cy="6249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62" name="Line 19"/>
            <p:cNvSpPr>
              <a:spLocks noChangeShapeType="1"/>
            </p:cNvSpPr>
            <p:nvPr/>
          </p:nvSpPr>
          <p:spPr bwMode="auto">
            <a:xfrm>
              <a:off x="5238750" y="4232385"/>
              <a:ext cx="0" cy="7083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63" name="Line 20"/>
            <p:cNvSpPr>
              <a:spLocks noChangeShapeType="1"/>
            </p:cNvSpPr>
            <p:nvPr/>
          </p:nvSpPr>
          <p:spPr bwMode="auto">
            <a:xfrm flipH="1">
              <a:off x="5648325" y="4043234"/>
              <a:ext cx="6143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64" name="Line 21"/>
            <p:cNvSpPr>
              <a:spLocks noChangeShapeType="1"/>
            </p:cNvSpPr>
            <p:nvPr/>
          </p:nvSpPr>
          <p:spPr bwMode="auto">
            <a:xfrm>
              <a:off x="2516188" y="4043234"/>
              <a:ext cx="6000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57365" name="Group 22"/>
            <p:cNvGrpSpPr>
              <a:grpSpLocks/>
            </p:cNvGrpSpPr>
            <p:nvPr/>
          </p:nvGrpSpPr>
          <p:grpSpPr bwMode="auto">
            <a:xfrm>
              <a:off x="1517650" y="1723910"/>
              <a:ext cx="1277938" cy="602685"/>
              <a:chOff x="4317" y="5184"/>
              <a:chExt cx="2163" cy="780"/>
            </a:xfrm>
          </p:grpSpPr>
          <p:sp>
            <p:nvSpPr>
              <p:cNvPr id="57428" name="AutoShape 23"/>
              <p:cNvSpPr>
                <a:spLocks noChangeArrowheads="1"/>
              </p:cNvSpPr>
              <p:nvPr/>
            </p:nvSpPr>
            <p:spPr bwMode="auto">
              <a:xfrm>
                <a:off x="4320" y="5184"/>
                <a:ext cx="2160" cy="780"/>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授课</a:t>
                </a:r>
              </a:p>
            </p:txBody>
          </p:sp>
          <p:sp>
            <p:nvSpPr>
              <p:cNvPr id="57429" name="Rectangle 24"/>
              <p:cNvSpPr>
                <a:spLocks noChangeArrowheads="1"/>
              </p:cNvSpPr>
              <p:nvPr/>
            </p:nvSpPr>
            <p:spPr bwMode="auto">
              <a:xfrm>
                <a:off x="4317" y="5184"/>
                <a:ext cx="2160" cy="78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latin typeface="微软雅黑" pitchFamily="34" charset="-122"/>
                  <a:ea typeface="微软雅黑" pitchFamily="34" charset="-122"/>
                </a:endParaRPr>
              </a:p>
            </p:txBody>
          </p:sp>
        </p:grpSp>
        <p:sp>
          <p:nvSpPr>
            <p:cNvPr id="57366" name="AutoShape 25"/>
            <p:cNvSpPr>
              <a:spLocks noChangeArrowheads="1"/>
            </p:cNvSpPr>
            <p:nvPr/>
          </p:nvSpPr>
          <p:spPr bwMode="auto">
            <a:xfrm>
              <a:off x="107950" y="1723910"/>
              <a:ext cx="1112838" cy="61103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dirty="0">
                  <a:solidFill>
                    <a:schemeClr val="bg2"/>
                  </a:solidFill>
                  <a:latin typeface="微软雅黑" pitchFamily="34" charset="-122"/>
                  <a:ea typeface="微软雅黑" pitchFamily="34" charset="-122"/>
                </a:rPr>
                <a:t>使用</a:t>
              </a:r>
            </a:p>
          </p:txBody>
        </p:sp>
        <p:sp>
          <p:nvSpPr>
            <p:cNvPr id="57367" name="Line 26"/>
            <p:cNvSpPr>
              <a:spLocks noChangeShapeType="1"/>
            </p:cNvSpPr>
            <p:nvPr/>
          </p:nvSpPr>
          <p:spPr bwMode="auto">
            <a:xfrm flipH="1">
              <a:off x="664368" y="1237502"/>
              <a:ext cx="6748" cy="4864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68" name="Line 27"/>
            <p:cNvSpPr>
              <a:spLocks noChangeShapeType="1"/>
            </p:cNvSpPr>
            <p:nvPr/>
          </p:nvSpPr>
          <p:spPr bwMode="auto">
            <a:xfrm>
              <a:off x="1220788" y="2025251"/>
              <a:ext cx="296862" cy="9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69" name="AutoShape 28"/>
            <p:cNvSpPr>
              <a:spLocks noChangeArrowheads="1"/>
            </p:cNvSpPr>
            <p:nvPr/>
          </p:nvSpPr>
          <p:spPr bwMode="auto">
            <a:xfrm>
              <a:off x="3203848" y="1723910"/>
              <a:ext cx="1381125" cy="602686"/>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dirty="0">
                  <a:solidFill>
                    <a:schemeClr val="bg2"/>
                  </a:solidFill>
                  <a:latin typeface="微软雅黑" pitchFamily="34" charset="-122"/>
                  <a:ea typeface="微软雅黑" pitchFamily="34" charset="-122"/>
                </a:rPr>
                <a:t>参与</a:t>
              </a:r>
            </a:p>
          </p:txBody>
        </p:sp>
        <p:sp>
          <p:nvSpPr>
            <p:cNvPr id="57370" name="Line 29"/>
            <p:cNvSpPr>
              <a:spLocks noChangeShapeType="1"/>
            </p:cNvSpPr>
            <p:nvPr/>
          </p:nvSpPr>
          <p:spPr bwMode="auto">
            <a:xfrm flipV="1">
              <a:off x="2795588" y="2025251"/>
              <a:ext cx="408259" cy="92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71" name="Line 30"/>
            <p:cNvSpPr>
              <a:spLocks noChangeShapeType="1"/>
            </p:cNvSpPr>
            <p:nvPr/>
          </p:nvSpPr>
          <p:spPr bwMode="auto">
            <a:xfrm flipV="1">
              <a:off x="3898280" y="1248329"/>
              <a:ext cx="0" cy="4755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72" name="Line 31"/>
            <p:cNvSpPr>
              <a:spLocks noChangeShapeType="1"/>
            </p:cNvSpPr>
            <p:nvPr/>
          </p:nvSpPr>
          <p:spPr bwMode="auto">
            <a:xfrm flipH="1">
              <a:off x="2155732" y="2326596"/>
              <a:ext cx="93" cy="41483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73" name="AutoShape 32"/>
            <p:cNvSpPr>
              <a:spLocks noChangeArrowheads="1"/>
            </p:cNvSpPr>
            <p:nvPr/>
          </p:nvSpPr>
          <p:spPr bwMode="auto">
            <a:xfrm rot="10800000" flipV="1">
              <a:off x="5095255" y="586303"/>
              <a:ext cx="1235075" cy="667590"/>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领导</a:t>
              </a:r>
            </a:p>
          </p:txBody>
        </p:sp>
        <p:sp>
          <p:nvSpPr>
            <p:cNvPr id="57374" name="Text Box 33"/>
            <p:cNvSpPr txBox="1">
              <a:spLocks noChangeArrowheads="1"/>
            </p:cNvSpPr>
            <p:nvPr/>
          </p:nvSpPr>
          <p:spPr bwMode="auto">
            <a:xfrm>
              <a:off x="226616" y="777607"/>
              <a:ext cx="889000" cy="4543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参考书</a:t>
              </a:r>
            </a:p>
          </p:txBody>
        </p:sp>
        <p:sp>
          <p:nvSpPr>
            <p:cNvPr id="57375" name="Text Box 34"/>
            <p:cNvSpPr txBox="1">
              <a:spLocks noChangeArrowheads="1"/>
            </p:cNvSpPr>
            <p:nvPr/>
          </p:nvSpPr>
          <p:spPr bwMode="auto">
            <a:xfrm>
              <a:off x="3491880" y="793998"/>
              <a:ext cx="887413" cy="4543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000" b="1">
                  <a:solidFill>
                    <a:schemeClr val="bg2"/>
                  </a:solidFill>
                  <a:latin typeface="微软雅黑" pitchFamily="34" charset="-122"/>
                  <a:ea typeface="微软雅黑" pitchFamily="34" charset="-122"/>
                </a:rPr>
                <a:t>教师</a:t>
              </a:r>
            </a:p>
          </p:txBody>
        </p:sp>
        <p:sp>
          <p:nvSpPr>
            <p:cNvPr id="57376" name="Line 35"/>
            <p:cNvSpPr>
              <a:spLocks noChangeShapeType="1"/>
            </p:cNvSpPr>
            <p:nvPr/>
          </p:nvSpPr>
          <p:spPr bwMode="auto">
            <a:xfrm flipV="1">
              <a:off x="4099892" y="376754"/>
              <a:ext cx="0" cy="4172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77" name="Line 36"/>
            <p:cNvSpPr>
              <a:spLocks noChangeShapeType="1"/>
            </p:cNvSpPr>
            <p:nvPr/>
          </p:nvSpPr>
          <p:spPr bwMode="auto">
            <a:xfrm>
              <a:off x="4099892" y="376754"/>
              <a:ext cx="15938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78" name="Line 37"/>
            <p:cNvSpPr>
              <a:spLocks noChangeShapeType="1"/>
            </p:cNvSpPr>
            <p:nvPr/>
          </p:nvSpPr>
          <p:spPr bwMode="auto">
            <a:xfrm>
              <a:off x="5693742" y="376754"/>
              <a:ext cx="0" cy="20954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79" name="Line 38"/>
            <p:cNvSpPr>
              <a:spLocks noChangeShapeType="1"/>
            </p:cNvSpPr>
            <p:nvPr/>
          </p:nvSpPr>
          <p:spPr bwMode="auto">
            <a:xfrm>
              <a:off x="4099892" y="1237502"/>
              <a:ext cx="0" cy="1832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80" name="Line 39"/>
            <p:cNvSpPr>
              <a:spLocks noChangeShapeType="1"/>
            </p:cNvSpPr>
            <p:nvPr/>
          </p:nvSpPr>
          <p:spPr bwMode="auto">
            <a:xfrm>
              <a:off x="4099892" y="1420791"/>
              <a:ext cx="15938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81" name="Line 40"/>
            <p:cNvSpPr>
              <a:spLocks noChangeShapeType="1"/>
            </p:cNvSpPr>
            <p:nvPr/>
          </p:nvSpPr>
          <p:spPr bwMode="auto">
            <a:xfrm flipV="1">
              <a:off x="5693742" y="1214950"/>
              <a:ext cx="0" cy="2058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57382" name="Line 46"/>
            <p:cNvSpPr>
              <a:spLocks noChangeShapeType="1"/>
            </p:cNvSpPr>
            <p:nvPr/>
          </p:nvSpPr>
          <p:spPr bwMode="auto">
            <a:xfrm flipV="1">
              <a:off x="4629150" y="3933054"/>
              <a:ext cx="117475" cy="1138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383" name="Line 47"/>
            <p:cNvSpPr>
              <a:spLocks noChangeShapeType="1"/>
            </p:cNvSpPr>
            <p:nvPr/>
          </p:nvSpPr>
          <p:spPr bwMode="auto">
            <a:xfrm>
              <a:off x="4629150" y="4046943"/>
              <a:ext cx="117476" cy="10213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386" name="Line 54"/>
            <p:cNvSpPr>
              <a:spLocks noChangeShapeType="1"/>
            </p:cNvSpPr>
            <p:nvPr/>
          </p:nvSpPr>
          <p:spPr bwMode="auto">
            <a:xfrm flipH="1" flipV="1">
              <a:off x="2516187" y="3933055"/>
              <a:ext cx="111126" cy="1138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387" name="Line 55"/>
            <p:cNvSpPr>
              <a:spLocks noChangeShapeType="1"/>
            </p:cNvSpPr>
            <p:nvPr/>
          </p:nvSpPr>
          <p:spPr bwMode="auto">
            <a:xfrm flipH="1">
              <a:off x="2516187" y="4046944"/>
              <a:ext cx="111125" cy="7695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389" name="Line 58"/>
            <p:cNvSpPr>
              <a:spLocks noChangeShapeType="1"/>
            </p:cNvSpPr>
            <p:nvPr/>
          </p:nvSpPr>
          <p:spPr bwMode="auto">
            <a:xfrm>
              <a:off x="5724525" y="3933053"/>
              <a:ext cx="0" cy="19084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390" name="Line 59"/>
            <p:cNvSpPr>
              <a:spLocks noChangeShapeType="1"/>
            </p:cNvSpPr>
            <p:nvPr/>
          </p:nvSpPr>
          <p:spPr bwMode="auto">
            <a:xfrm>
              <a:off x="7667625" y="3933056"/>
              <a:ext cx="0" cy="2965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26" name="Line 63"/>
            <p:cNvSpPr>
              <a:spLocks noChangeShapeType="1"/>
            </p:cNvSpPr>
            <p:nvPr/>
          </p:nvSpPr>
          <p:spPr bwMode="auto">
            <a:xfrm rot="5400000" flipH="1" flipV="1">
              <a:off x="5250856" y="4217496"/>
              <a:ext cx="101993" cy="12620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27" name="Line 64"/>
            <p:cNvSpPr>
              <a:spLocks noChangeShapeType="1"/>
            </p:cNvSpPr>
            <p:nvPr/>
          </p:nvSpPr>
          <p:spPr bwMode="auto">
            <a:xfrm rot="5400000" flipH="1">
              <a:off x="5119093" y="4211939"/>
              <a:ext cx="101993" cy="13731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395" name="Line 67"/>
            <p:cNvSpPr>
              <a:spLocks noChangeShapeType="1"/>
            </p:cNvSpPr>
            <p:nvPr/>
          </p:nvSpPr>
          <p:spPr bwMode="auto">
            <a:xfrm rot="5400000">
              <a:off x="5245063" y="5924289"/>
              <a:ext cx="1" cy="19399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23" name="Line 70"/>
            <p:cNvSpPr>
              <a:spLocks noChangeShapeType="1"/>
            </p:cNvSpPr>
            <p:nvPr/>
          </p:nvSpPr>
          <p:spPr bwMode="auto">
            <a:xfrm rot="5400000" flipH="1" flipV="1">
              <a:off x="2158998" y="2327391"/>
              <a:ext cx="110337" cy="1087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24" name="Line 71"/>
            <p:cNvSpPr>
              <a:spLocks noChangeShapeType="1"/>
            </p:cNvSpPr>
            <p:nvPr/>
          </p:nvSpPr>
          <p:spPr bwMode="auto">
            <a:xfrm rot="5400000" flipH="1">
              <a:off x="2048556" y="2329757"/>
              <a:ext cx="110340" cy="10401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398" name="Line 73"/>
            <p:cNvSpPr>
              <a:spLocks noChangeShapeType="1"/>
            </p:cNvSpPr>
            <p:nvPr/>
          </p:nvSpPr>
          <p:spPr bwMode="auto">
            <a:xfrm rot="5400000">
              <a:off x="2160128" y="3615867"/>
              <a:ext cx="1" cy="2168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399" name="Line 74"/>
            <p:cNvSpPr>
              <a:spLocks noChangeShapeType="1"/>
            </p:cNvSpPr>
            <p:nvPr/>
          </p:nvSpPr>
          <p:spPr bwMode="auto">
            <a:xfrm rot="5400000" flipH="1">
              <a:off x="3899817" y="1265652"/>
              <a:ext cx="1" cy="2398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00" name="Line 75"/>
            <p:cNvSpPr>
              <a:spLocks noChangeShapeType="1"/>
            </p:cNvSpPr>
            <p:nvPr/>
          </p:nvSpPr>
          <p:spPr bwMode="auto">
            <a:xfrm rot="5400000">
              <a:off x="671315" y="1196764"/>
              <a:ext cx="0" cy="2635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01" name="Line 76"/>
            <p:cNvSpPr>
              <a:spLocks noChangeShapeType="1"/>
            </p:cNvSpPr>
            <p:nvPr/>
          </p:nvSpPr>
          <p:spPr bwMode="auto">
            <a:xfrm rot="5400000">
              <a:off x="8328669" y="4233342"/>
              <a:ext cx="0" cy="2635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20" name="Line 80"/>
            <p:cNvSpPr>
              <a:spLocks noChangeShapeType="1"/>
            </p:cNvSpPr>
            <p:nvPr/>
          </p:nvSpPr>
          <p:spPr bwMode="auto">
            <a:xfrm rot="16200000" flipH="1">
              <a:off x="8313495" y="6097489"/>
              <a:ext cx="162262" cy="13161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21" name="Line 81"/>
            <p:cNvSpPr>
              <a:spLocks noChangeShapeType="1"/>
            </p:cNvSpPr>
            <p:nvPr/>
          </p:nvSpPr>
          <p:spPr bwMode="auto">
            <a:xfrm rot="16200000" flipH="1" flipV="1">
              <a:off x="8181731" y="6097339"/>
              <a:ext cx="162261" cy="1319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17" name="Line 84"/>
            <p:cNvSpPr>
              <a:spLocks noChangeShapeType="1"/>
            </p:cNvSpPr>
            <p:nvPr/>
          </p:nvSpPr>
          <p:spPr bwMode="auto">
            <a:xfrm rot="5400000" flipH="1" flipV="1">
              <a:off x="1398423" y="1905182"/>
              <a:ext cx="91797" cy="1502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18" name="Line 85"/>
            <p:cNvSpPr>
              <a:spLocks noChangeShapeType="1"/>
            </p:cNvSpPr>
            <p:nvPr/>
          </p:nvSpPr>
          <p:spPr bwMode="auto">
            <a:xfrm rot="5400000" flipH="1">
              <a:off x="1389338" y="2009306"/>
              <a:ext cx="103430" cy="1436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07" name="Line 90"/>
            <p:cNvSpPr>
              <a:spLocks noChangeShapeType="1"/>
            </p:cNvSpPr>
            <p:nvPr/>
          </p:nvSpPr>
          <p:spPr bwMode="auto">
            <a:xfrm flipH="1" flipV="1">
              <a:off x="2795588" y="1916832"/>
              <a:ext cx="119062" cy="1093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08" name="Line 91"/>
            <p:cNvSpPr>
              <a:spLocks noChangeShapeType="1"/>
            </p:cNvSpPr>
            <p:nvPr/>
          </p:nvSpPr>
          <p:spPr bwMode="auto">
            <a:xfrm flipH="1">
              <a:off x="2793812" y="2025252"/>
              <a:ext cx="120835" cy="720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10" name="Line 93"/>
            <p:cNvSpPr>
              <a:spLocks noChangeShapeType="1"/>
            </p:cNvSpPr>
            <p:nvPr/>
          </p:nvSpPr>
          <p:spPr bwMode="auto">
            <a:xfrm>
              <a:off x="4211960" y="1328527"/>
              <a:ext cx="0" cy="2257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11" name="Line 96"/>
            <p:cNvSpPr>
              <a:spLocks noChangeShapeType="1"/>
            </p:cNvSpPr>
            <p:nvPr/>
          </p:nvSpPr>
          <p:spPr bwMode="auto">
            <a:xfrm rot="16200000" flipH="1">
              <a:off x="4088706" y="670743"/>
              <a:ext cx="134444" cy="1120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12" name="Line 97"/>
            <p:cNvSpPr>
              <a:spLocks noChangeShapeType="1"/>
            </p:cNvSpPr>
            <p:nvPr/>
          </p:nvSpPr>
          <p:spPr bwMode="auto">
            <a:xfrm rot="16200000" flipH="1" flipV="1">
              <a:off x="3980690" y="674798"/>
              <a:ext cx="134445" cy="10395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7413" name="Line 98"/>
            <p:cNvSpPr>
              <a:spLocks noChangeShapeType="1"/>
            </p:cNvSpPr>
            <p:nvPr/>
          </p:nvSpPr>
          <p:spPr bwMode="auto">
            <a:xfrm>
              <a:off x="7235825" y="4061778"/>
              <a:ext cx="5048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 name="文本框 2">
            <a:extLst>
              <a:ext uri="{FF2B5EF4-FFF2-40B4-BE49-F238E27FC236}">
                <a16:creationId xmlns:a16="http://schemas.microsoft.com/office/drawing/2014/main" id="{FDB65F58-3587-463C-A4AF-45AA8FFEAAB4}"/>
              </a:ext>
            </a:extLst>
          </p:cNvPr>
          <p:cNvSpPr txBox="1"/>
          <p:nvPr/>
        </p:nvSpPr>
        <p:spPr>
          <a:xfrm>
            <a:off x="1123498" y="911334"/>
            <a:ext cx="2232991" cy="523220"/>
          </a:xfrm>
          <a:prstGeom prst="rect">
            <a:avLst/>
          </a:prstGeom>
          <a:noFill/>
        </p:spPr>
        <p:txBody>
          <a:bodyPr wrap="square" rtlCol="0">
            <a:spAutoFit/>
          </a:bodyPr>
          <a:lstStyle/>
          <a:p>
            <a:r>
              <a:rPr lang="zh-CN" altLang="en-US" sz="1400" dirty="0"/>
              <a:t>是授课行为，一定只对应一个老师</a:t>
            </a:r>
          </a:p>
        </p:txBody>
      </p:sp>
    </p:spTree>
    <p:extLst>
      <p:ext uri="{BB962C8B-B14F-4D97-AF65-F5344CB8AC3E}">
        <p14:creationId xmlns:p14="http://schemas.microsoft.com/office/powerpoint/2010/main" val="3559842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917950" y="5638800"/>
            <a:ext cx="1416050"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订单细节</a:t>
            </a:r>
          </a:p>
        </p:txBody>
      </p:sp>
      <p:sp>
        <p:nvSpPr>
          <p:cNvPr id="58371" name="AutoShape 3"/>
          <p:cNvSpPr>
            <a:spLocks noChangeArrowheads="1"/>
          </p:cNvSpPr>
          <p:nvPr/>
        </p:nvSpPr>
        <p:spPr bwMode="auto">
          <a:xfrm>
            <a:off x="3917950" y="1554163"/>
            <a:ext cx="1352550" cy="93821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订货</a:t>
            </a:r>
          </a:p>
        </p:txBody>
      </p:sp>
      <p:sp>
        <p:nvSpPr>
          <p:cNvPr id="58372" name="AutoShape 4"/>
          <p:cNvSpPr>
            <a:spLocks noChangeArrowheads="1"/>
          </p:cNvSpPr>
          <p:nvPr/>
        </p:nvSpPr>
        <p:spPr bwMode="auto">
          <a:xfrm>
            <a:off x="1981200" y="5449888"/>
            <a:ext cx="1500188" cy="939800"/>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参照</a:t>
            </a:r>
            <a:r>
              <a:rPr lang="en-US" altLang="zh-CN" sz="2200" b="1">
                <a:solidFill>
                  <a:schemeClr val="bg2"/>
                </a:solidFill>
                <a:latin typeface="微软雅黑" pitchFamily="34" charset="-122"/>
                <a:ea typeface="微软雅黑" pitchFamily="34" charset="-122"/>
              </a:rPr>
              <a:t>1</a:t>
            </a:r>
          </a:p>
        </p:txBody>
      </p:sp>
      <p:sp>
        <p:nvSpPr>
          <p:cNvPr id="58373" name="AutoShape 5"/>
          <p:cNvSpPr>
            <a:spLocks noChangeArrowheads="1"/>
          </p:cNvSpPr>
          <p:nvPr/>
        </p:nvSpPr>
        <p:spPr bwMode="auto">
          <a:xfrm>
            <a:off x="3897313" y="4183063"/>
            <a:ext cx="1416050" cy="93821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组成</a:t>
            </a:r>
          </a:p>
        </p:txBody>
      </p:sp>
      <p:sp>
        <p:nvSpPr>
          <p:cNvPr id="58374" name="AutoShape 6"/>
          <p:cNvSpPr>
            <a:spLocks noChangeArrowheads="1"/>
          </p:cNvSpPr>
          <p:nvPr/>
        </p:nvSpPr>
        <p:spPr bwMode="auto">
          <a:xfrm>
            <a:off x="5708650" y="5545138"/>
            <a:ext cx="1539875" cy="93821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参照</a:t>
            </a:r>
            <a:r>
              <a:rPr lang="en-US" altLang="zh-CN" sz="2200" b="1">
                <a:solidFill>
                  <a:schemeClr val="bg2"/>
                </a:solidFill>
                <a:latin typeface="微软雅黑" pitchFamily="34" charset="-122"/>
                <a:ea typeface="微软雅黑" pitchFamily="34" charset="-122"/>
              </a:rPr>
              <a:t>2</a:t>
            </a:r>
          </a:p>
        </p:txBody>
      </p:sp>
      <p:sp>
        <p:nvSpPr>
          <p:cNvPr id="58375" name="AutoShape 7"/>
          <p:cNvSpPr>
            <a:spLocks noChangeArrowheads="1"/>
          </p:cNvSpPr>
          <p:nvPr/>
        </p:nvSpPr>
        <p:spPr bwMode="auto">
          <a:xfrm>
            <a:off x="5667375" y="287338"/>
            <a:ext cx="1435100" cy="93821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dirty="0">
                <a:solidFill>
                  <a:schemeClr val="bg2"/>
                </a:solidFill>
                <a:latin typeface="微软雅黑" pitchFamily="34" charset="-122"/>
                <a:ea typeface="微软雅黑" pitchFamily="34" charset="-122"/>
              </a:rPr>
              <a:t>对应</a:t>
            </a:r>
          </a:p>
        </p:txBody>
      </p:sp>
      <p:sp>
        <p:nvSpPr>
          <p:cNvPr id="58376" name="Rectangle 8"/>
          <p:cNvSpPr>
            <a:spLocks noChangeArrowheads="1"/>
          </p:cNvSpPr>
          <p:nvPr/>
        </p:nvSpPr>
        <p:spPr bwMode="auto">
          <a:xfrm>
            <a:off x="7602538" y="474663"/>
            <a:ext cx="1208087"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应收帐</a:t>
            </a:r>
          </a:p>
        </p:txBody>
      </p:sp>
      <p:sp>
        <p:nvSpPr>
          <p:cNvPr id="58377" name="Rectangle 9"/>
          <p:cNvSpPr>
            <a:spLocks noChangeArrowheads="1"/>
          </p:cNvSpPr>
          <p:nvPr/>
        </p:nvSpPr>
        <p:spPr bwMode="auto">
          <a:xfrm>
            <a:off x="7643813" y="5638800"/>
            <a:ext cx="1374775" cy="657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产品描述</a:t>
            </a:r>
          </a:p>
        </p:txBody>
      </p:sp>
      <p:sp>
        <p:nvSpPr>
          <p:cNvPr id="58378" name="Rectangle 10"/>
          <p:cNvSpPr>
            <a:spLocks noChangeArrowheads="1"/>
          </p:cNvSpPr>
          <p:nvPr/>
        </p:nvSpPr>
        <p:spPr bwMode="auto">
          <a:xfrm>
            <a:off x="3979863" y="474663"/>
            <a:ext cx="1208087"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顾客</a:t>
            </a:r>
          </a:p>
        </p:txBody>
      </p:sp>
      <p:sp>
        <p:nvSpPr>
          <p:cNvPr id="58379" name="Rectangle 11"/>
          <p:cNvSpPr>
            <a:spLocks noChangeArrowheads="1"/>
          </p:cNvSpPr>
          <p:nvPr/>
        </p:nvSpPr>
        <p:spPr bwMode="auto">
          <a:xfrm>
            <a:off x="3979863" y="2962275"/>
            <a:ext cx="1228725"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订单</a:t>
            </a:r>
          </a:p>
        </p:txBody>
      </p:sp>
      <p:sp>
        <p:nvSpPr>
          <p:cNvPr id="58380" name="Rectangle 12"/>
          <p:cNvSpPr>
            <a:spLocks noChangeArrowheads="1"/>
          </p:cNvSpPr>
          <p:nvPr/>
        </p:nvSpPr>
        <p:spPr bwMode="auto">
          <a:xfrm>
            <a:off x="107950" y="5591175"/>
            <a:ext cx="1457325"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折扣规则</a:t>
            </a:r>
          </a:p>
        </p:txBody>
      </p:sp>
      <p:sp>
        <p:nvSpPr>
          <p:cNvPr id="58381" name="Line 13"/>
          <p:cNvSpPr>
            <a:spLocks noChangeShapeType="1"/>
          </p:cNvSpPr>
          <p:nvPr/>
        </p:nvSpPr>
        <p:spPr bwMode="auto">
          <a:xfrm flipH="1">
            <a:off x="1565275" y="5919788"/>
            <a:ext cx="395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4"/>
          <p:cNvSpPr>
            <a:spLocks noChangeShapeType="1"/>
          </p:cNvSpPr>
          <p:nvPr/>
        </p:nvSpPr>
        <p:spPr bwMode="auto">
          <a:xfrm>
            <a:off x="3481388" y="5919788"/>
            <a:ext cx="436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15"/>
          <p:cNvSpPr>
            <a:spLocks noChangeShapeType="1"/>
          </p:cNvSpPr>
          <p:nvPr/>
        </p:nvSpPr>
        <p:spPr bwMode="auto">
          <a:xfrm flipH="1">
            <a:off x="5334000" y="6013450"/>
            <a:ext cx="374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4" name="Line 16"/>
          <p:cNvSpPr>
            <a:spLocks noChangeShapeType="1"/>
          </p:cNvSpPr>
          <p:nvPr/>
        </p:nvSpPr>
        <p:spPr bwMode="auto">
          <a:xfrm>
            <a:off x="7248525" y="6013450"/>
            <a:ext cx="374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5" name="Line 17"/>
          <p:cNvSpPr>
            <a:spLocks noChangeShapeType="1"/>
          </p:cNvSpPr>
          <p:nvPr/>
        </p:nvSpPr>
        <p:spPr bwMode="auto">
          <a:xfrm>
            <a:off x="4605338" y="5121275"/>
            <a:ext cx="0" cy="517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6" name="Line 18"/>
          <p:cNvSpPr>
            <a:spLocks noChangeShapeType="1"/>
          </p:cNvSpPr>
          <p:nvPr/>
        </p:nvSpPr>
        <p:spPr bwMode="auto">
          <a:xfrm flipV="1">
            <a:off x="4605338" y="3619500"/>
            <a:ext cx="0" cy="563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7" name="Line 19"/>
          <p:cNvSpPr>
            <a:spLocks noChangeShapeType="1"/>
          </p:cNvSpPr>
          <p:nvPr/>
        </p:nvSpPr>
        <p:spPr bwMode="auto">
          <a:xfrm>
            <a:off x="4584700" y="24923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8" name="Line 20"/>
          <p:cNvSpPr>
            <a:spLocks noChangeShapeType="1"/>
          </p:cNvSpPr>
          <p:nvPr/>
        </p:nvSpPr>
        <p:spPr bwMode="auto">
          <a:xfrm flipV="1">
            <a:off x="4584700" y="1131887"/>
            <a:ext cx="0" cy="422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9" name="Line 21"/>
          <p:cNvSpPr>
            <a:spLocks noChangeShapeType="1"/>
          </p:cNvSpPr>
          <p:nvPr/>
        </p:nvSpPr>
        <p:spPr bwMode="auto">
          <a:xfrm flipH="1">
            <a:off x="5187950" y="755650"/>
            <a:ext cx="520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0" name="Line 22"/>
          <p:cNvSpPr>
            <a:spLocks noChangeShapeType="1"/>
          </p:cNvSpPr>
          <p:nvPr/>
        </p:nvSpPr>
        <p:spPr bwMode="auto">
          <a:xfrm>
            <a:off x="7124700" y="755650"/>
            <a:ext cx="477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1" name="Text Box 23"/>
          <p:cNvSpPr txBox="1">
            <a:spLocks noChangeArrowheads="1"/>
          </p:cNvSpPr>
          <p:nvPr/>
        </p:nvSpPr>
        <p:spPr bwMode="auto">
          <a:xfrm>
            <a:off x="4903788" y="236538"/>
            <a:ext cx="10445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a:solidFill>
                  <a:schemeClr val="bg2"/>
                </a:solidFill>
                <a:latin typeface="微软雅黑" pitchFamily="34" charset="-122"/>
                <a:ea typeface="微软雅黑" pitchFamily="34" charset="-122"/>
              </a:rPr>
              <a:t> </a:t>
            </a:r>
            <a:r>
              <a:rPr lang="en-US" altLang="zh-CN" sz="2200" b="1">
                <a:solidFill>
                  <a:schemeClr val="bg2"/>
                </a:solidFill>
                <a:latin typeface="微软雅黑" pitchFamily="34" charset="-122"/>
                <a:ea typeface="微软雅黑" pitchFamily="34" charset="-122"/>
              </a:rPr>
              <a:t>(1,1)</a:t>
            </a:r>
          </a:p>
        </p:txBody>
      </p:sp>
      <p:sp>
        <p:nvSpPr>
          <p:cNvPr id="58392" name="Text Box 24"/>
          <p:cNvSpPr txBox="1">
            <a:spLocks noChangeArrowheads="1"/>
          </p:cNvSpPr>
          <p:nvPr/>
        </p:nvSpPr>
        <p:spPr bwMode="auto">
          <a:xfrm>
            <a:off x="6792913" y="193675"/>
            <a:ext cx="842962"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(0,n)</a:t>
            </a:r>
          </a:p>
        </p:txBody>
      </p:sp>
      <p:sp>
        <p:nvSpPr>
          <p:cNvPr id="58393" name="Text Box 25"/>
          <p:cNvSpPr txBox="1">
            <a:spLocks noChangeArrowheads="1"/>
          </p:cNvSpPr>
          <p:nvPr/>
        </p:nvSpPr>
        <p:spPr bwMode="auto">
          <a:xfrm>
            <a:off x="4649788" y="1179513"/>
            <a:ext cx="835025"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(1,1)</a:t>
            </a:r>
          </a:p>
        </p:txBody>
      </p:sp>
      <p:sp>
        <p:nvSpPr>
          <p:cNvPr id="58394" name="Text Box 26"/>
          <p:cNvSpPr txBox="1">
            <a:spLocks noChangeArrowheads="1"/>
          </p:cNvSpPr>
          <p:nvPr/>
        </p:nvSpPr>
        <p:spPr bwMode="auto">
          <a:xfrm>
            <a:off x="4649788" y="2493963"/>
            <a:ext cx="84296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(0,n)</a:t>
            </a:r>
          </a:p>
        </p:txBody>
      </p:sp>
      <p:sp>
        <p:nvSpPr>
          <p:cNvPr id="58395" name="Text Box 27"/>
          <p:cNvSpPr txBox="1">
            <a:spLocks noChangeArrowheads="1"/>
          </p:cNvSpPr>
          <p:nvPr/>
        </p:nvSpPr>
        <p:spPr bwMode="auto">
          <a:xfrm>
            <a:off x="4529063" y="3721100"/>
            <a:ext cx="835025"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(1,1)</a:t>
            </a:r>
          </a:p>
        </p:txBody>
      </p:sp>
      <p:sp>
        <p:nvSpPr>
          <p:cNvPr id="58396" name="Text Box 28"/>
          <p:cNvSpPr txBox="1">
            <a:spLocks noChangeArrowheads="1"/>
          </p:cNvSpPr>
          <p:nvPr/>
        </p:nvSpPr>
        <p:spPr bwMode="auto">
          <a:xfrm>
            <a:off x="4587875" y="5216525"/>
            <a:ext cx="842963"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(1,n)</a:t>
            </a:r>
          </a:p>
        </p:txBody>
      </p:sp>
      <p:sp>
        <p:nvSpPr>
          <p:cNvPr id="58397" name="Text Box 29"/>
          <p:cNvSpPr txBox="1">
            <a:spLocks noChangeArrowheads="1"/>
          </p:cNvSpPr>
          <p:nvPr/>
        </p:nvSpPr>
        <p:spPr bwMode="auto">
          <a:xfrm>
            <a:off x="1482725" y="5273675"/>
            <a:ext cx="835025"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(0,1)</a:t>
            </a:r>
          </a:p>
        </p:txBody>
      </p:sp>
      <p:sp>
        <p:nvSpPr>
          <p:cNvPr id="58398" name="Text Box 30"/>
          <p:cNvSpPr txBox="1">
            <a:spLocks noChangeArrowheads="1"/>
          </p:cNvSpPr>
          <p:nvPr/>
        </p:nvSpPr>
        <p:spPr bwMode="auto">
          <a:xfrm>
            <a:off x="3094038" y="5360988"/>
            <a:ext cx="84296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(0,n)</a:t>
            </a:r>
          </a:p>
        </p:txBody>
      </p:sp>
      <p:sp>
        <p:nvSpPr>
          <p:cNvPr id="58399" name="Text Box 31"/>
          <p:cNvSpPr txBox="1">
            <a:spLocks noChangeArrowheads="1"/>
          </p:cNvSpPr>
          <p:nvPr/>
        </p:nvSpPr>
        <p:spPr bwMode="auto">
          <a:xfrm>
            <a:off x="5178425" y="6116638"/>
            <a:ext cx="842963"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(0,n)</a:t>
            </a:r>
          </a:p>
        </p:txBody>
      </p:sp>
      <p:sp>
        <p:nvSpPr>
          <p:cNvPr id="58400" name="Text Box 32"/>
          <p:cNvSpPr txBox="1">
            <a:spLocks noChangeArrowheads="1"/>
          </p:cNvSpPr>
          <p:nvPr/>
        </p:nvSpPr>
        <p:spPr bwMode="auto">
          <a:xfrm>
            <a:off x="6870700" y="6116638"/>
            <a:ext cx="835025"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(1,1)</a:t>
            </a:r>
          </a:p>
        </p:txBody>
      </p:sp>
      <p:sp>
        <p:nvSpPr>
          <p:cNvPr id="58401" name="AutoShape 34"/>
          <p:cNvSpPr>
            <a:spLocks noChangeArrowheads="1"/>
          </p:cNvSpPr>
          <p:nvPr/>
        </p:nvSpPr>
        <p:spPr bwMode="auto">
          <a:xfrm>
            <a:off x="7559675" y="2733675"/>
            <a:ext cx="1436688" cy="938213"/>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b="1" dirty="0">
                <a:solidFill>
                  <a:schemeClr val="bg2"/>
                </a:solidFill>
                <a:latin typeface="微软雅黑" pitchFamily="34" charset="-122"/>
                <a:ea typeface="微软雅黑" pitchFamily="34" charset="-122"/>
              </a:rPr>
              <a:t>对应</a:t>
            </a:r>
          </a:p>
        </p:txBody>
      </p:sp>
      <p:sp>
        <p:nvSpPr>
          <p:cNvPr id="58402" name="Line 35"/>
          <p:cNvSpPr>
            <a:spLocks noChangeShapeType="1"/>
          </p:cNvSpPr>
          <p:nvPr/>
        </p:nvSpPr>
        <p:spPr bwMode="auto">
          <a:xfrm>
            <a:off x="5219700" y="3228975"/>
            <a:ext cx="23590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8403" name="Line 36"/>
          <p:cNvSpPr>
            <a:spLocks noChangeShapeType="1"/>
          </p:cNvSpPr>
          <p:nvPr/>
        </p:nvSpPr>
        <p:spPr bwMode="auto">
          <a:xfrm>
            <a:off x="8288338" y="1189038"/>
            <a:ext cx="0" cy="1595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8404" name="Text Box 37"/>
          <p:cNvSpPr txBox="1">
            <a:spLocks noChangeArrowheads="1"/>
          </p:cNvSpPr>
          <p:nvPr/>
        </p:nvSpPr>
        <p:spPr bwMode="auto">
          <a:xfrm>
            <a:off x="5138738" y="3187700"/>
            <a:ext cx="835025"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(1,1)</a:t>
            </a:r>
          </a:p>
        </p:txBody>
      </p:sp>
      <p:sp>
        <p:nvSpPr>
          <p:cNvPr id="58405" name="Text Box 38"/>
          <p:cNvSpPr txBox="1">
            <a:spLocks noChangeArrowheads="1"/>
          </p:cNvSpPr>
          <p:nvPr/>
        </p:nvSpPr>
        <p:spPr bwMode="auto">
          <a:xfrm>
            <a:off x="8170863" y="1168400"/>
            <a:ext cx="835025"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b="1">
                <a:solidFill>
                  <a:schemeClr val="bg2"/>
                </a:solidFill>
                <a:latin typeface="微软雅黑" pitchFamily="34" charset="-122"/>
                <a:ea typeface="微软雅黑" pitchFamily="34" charset="-122"/>
              </a:rPr>
              <a:t>(0,1)</a:t>
            </a:r>
          </a:p>
        </p:txBody>
      </p:sp>
      <p:sp>
        <p:nvSpPr>
          <p:cNvPr id="2" name="文本框 1">
            <a:extLst>
              <a:ext uri="{FF2B5EF4-FFF2-40B4-BE49-F238E27FC236}">
                <a16:creationId xmlns:a16="http://schemas.microsoft.com/office/drawing/2014/main" id="{842A817F-026F-46C1-B6E4-22381E488227}"/>
              </a:ext>
            </a:extLst>
          </p:cNvPr>
          <p:cNvSpPr txBox="1"/>
          <p:nvPr/>
        </p:nvSpPr>
        <p:spPr>
          <a:xfrm>
            <a:off x="755576" y="4530150"/>
            <a:ext cx="2664296" cy="584775"/>
          </a:xfrm>
          <a:prstGeom prst="rect">
            <a:avLst/>
          </a:prstGeom>
          <a:noFill/>
        </p:spPr>
        <p:txBody>
          <a:bodyPr wrap="square" rtlCol="0">
            <a:spAutoFit/>
          </a:bodyPr>
          <a:lstStyle/>
          <a:p>
            <a:r>
              <a:rPr lang="zh-CN" altLang="en-US" sz="1600" dirty="0"/>
              <a:t>第一个元素最小基数约束，第二个最大基数约束</a:t>
            </a:r>
          </a:p>
        </p:txBody>
      </p:sp>
      <p:sp>
        <p:nvSpPr>
          <p:cNvPr id="3" name="文本框 2">
            <a:extLst>
              <a:ext uri="{FF2B5EF4-FFF2-40B4-BE49-F238E27FC236}">
                <a16:creationId xmlns:a16="http://schemas.microsoft.com/office/drawing/2014/main" id="{6B733864-FEC7-453D-AFD4-F63188458441}"/>
              </a:ext>
            </a:extLst>
          </p:cNvPr>
          <p:cNvSpPr txBox="1"/>
          <p:nvPr/>
        </p:nvSpPr>
        <p:spPr>
          <a:xfrm>
            <a:off x="755576" y="1225550"/>
            <a:ext cx="2662311" cy="830997"/>
          </a:xfrm>
          <a:prstGeom prst="rect">
            <a:avLst/>
          </a:prstGeom>
          <a:noFill/>
        </p:spPr>
        <p:txBody>
          <a:bodyPr wrap="square" rtlCol="0">
            <a:spAutoFit/>
          </a:bodyPr>
          <a:lstStyle/>
          <a:p>
            <a:r>
              <a:rPr lang="zh-CN" altLang="en-US" dirty="0"/>
              <a:t>考试</a:t>
            </a:r>
            <a:r>
              <a:rPr lang="en-US" altLang="zh-CN" dirty="0"/>
              <a:t>ER</a:t>
            </a:r>
            <a:r>
              <a:rPr lang="zh-CN" altLang="en-US" dirty="0"/>
              <a:t>图最低要求！！</a:t>
            </a:r>
          </a:p>
        </p:txBody>
      </p:sp>
    </p:spTree>
    <p:extLst>
      <p:ext uri="{BB962C8B-B14F-4D97-AF65-F5344CB8AC3E}">
        <p14:creationId xmlns:p14="http://schemas.microsoft.com/office/powerpoint/2010/main" val="13101027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66700" y="276225"/>
            <a:ext cx="88773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b="1">
                <a:latin typeface="微软雅黑" pitchFamily="34" charset="-122"/>
                <a:ea typeface="微软雅黑" pitchFamily="34" charset="-122"/>
              </a:rPr>
              <a:t>对每个实体定义的属性如下  （</a:t>
            </a:r>
            <a:r>
              <a:rPr lang="en-US" altLang="zh-CN" sz="2400" b="1">
                <a:latin typeface="微软雅黑" pitchFamily="34" charset="-122"/>
                <a:ea typeface="微软雅黑" pitchFamily="34" charset="-122"/>
              </a:rPr>
              <a:t>P226</a:t>
            </a:r>
            <a:r>
              <a:rPr lang="zh-CN" altLang="en-US" sz="2400" b="1">
                <a:latin typeface="微软雅黑" pitchFamily="34" charset="-122"/>
                <a:ea typeface="微软雅黑" pitchFamily="34" charset="-122"/>
              </a:rPr>
              <a:t>说明）</a:t>
            </a:r>
            <a:endParaRPr lang="en-US" altLang="zh-CN" sz="2400" b="1">
              <a:latin typeface="微软雅黑" pitchFamily="34" charset="-122"/>
              <a:ea typeface="微软雅黑" pitchFamily="34" charset="-122"/>
            </a:endParaRPr>
          </a:p>
          <a:p>
            <a:pPr eaLnBrk="1" hangingPunct="1">
              <a:spcBef>
                <a:spcPct val="50000"/>
              </a:spcBef>
              <a:buClrTx/>
              <a:buSzTx/>
              <a:buFontTx/>
              <a:buNone/>
            </a:pPr>
            <a:r>
              <a:rPr lang="zh-CN" altLang="en-US" sz="2400" b="1">
                <a:solidFill>
                  <a:srgbClr val="993366"/>
                </a:solidFill>
                <a:latin typeface="微软雅黑" pitchFamily="34" charset="-122"/>
                <a:ea typeface="微软雅黑" pitchFamily="34" charset="-122"/>
              </a:rPr>
              <a:t> 顾客：</a:t>
            </a:r>
            <a:r>
              <a:rPr lang="en-US" altLang="zh-CN" sz="2400" b="1">
                <a:latin typeface="微软雅黑" pitchFamily="34" charset="-122"/>
                <a:ea typeface="微软雅黑" pitchFamily="34" charset="-122"/>
              </a:rPr>
              <a:t>{ </a:t>
            </a:r>
            <a:r>
              <a:rPr lang="zh-CN" altLang="en-US" sz="2400" b="1" u="sng">
                <a:latin typeface="微软雅黑" pitchFamily="34" charset="-122"/>
                <a:ea typeface="微软雅黑" pitchFamily="34" charset="-122"/>
              </a:rPr>
              <a:t>顾客号</a:t>
            </a:r>
            <a:r>
              <a:rPr lang="zh-CN" altLang="en-US" sz="2400" b="1">
                <a:latin typeface="微软雅黑" pitchFamily="34" charset="-122"/>
                <a:ea typeface="微软雅黑" pitchFamily="34" charset="-122"/>
              </a:rPr>
              <a:t>，顾客名，地址，电话，信贷状况，账目余额 </a:t>
            </a:r>
            <a:r>
              <a:rPr lang="en-US" altLang="zh-CN" sz="2400" b="1">
                <a:latin typeface="微软雅黑" pitchFamily="34" charset="-122"/>
                <a:ea typeface="微软雅黑" pitchFamily="34" charset="-122"/>
              </a:rPr>
              <a:t>}</a:t>
            </a:r>
          </a:p>
          <a:p>
            <a:pPr eaLnBrk="1" hangingPunct="1">
              <a:spcBef>
                <a:spcPct val="50000"/>
              </a:spcBef>
              <a:buClrTx/>
              <a:buSzTx/>
              <a:buFontTx/>
              <a:buNone/>
            </a:pPr>
            <a:r>
              <a:rPr lang="en-US" altLang="zh-CN" sz="2400" b="1">
                <a:solidFill>
                  <a:srgbClr val="993366"/>
                </a:solidFill>
                <a:latin typeface="微软雅黑" pitchFamily="34" charset="-122"/>
                <a:ea typeface="微软雅黑" pitchFamily="34" charset="-122"/>
              </a:rPr>
              <a:t> </a:t>
            </a:r>
            <a:r>
              <a:rPr lang="zh-CN" altLang="en-US" sz="2400" b="1">
                <a:solidFill>
                  <a:srgbClr val="993366"/>
                </a:solidFill>
                <a:latin typeface="微软雅黑" pitchFamily="34" charset="-122"/>
                <a:ea typeface="微软雅黑" pitchFamily="34" charset="-122"/>
              </a:rPr>
              <a:t>定单：</a:t>
            </a:r>
            <a:r>
              <a:rPr lang="en-US" altLang="zh-CN" sz="2400" b="1">
                <a:latin typeface="微软雅黑" pitchFamily="34" charset="-122"/>
                <a:ea typeface="微软雅黑" pitchFamily="34" charset="-122"/>
              </a:rPr>
              <a:t>{ </a:t>
            </a:r>
            <a:r>
              <a:rPr lang="zh-CN" altLang="en-US" sz="2400" b="1" u="sng">
                <a:latin typeface="微软雅黑" pitchFamily="34" charset="-122"/>
                <a:ea typeface="微软雅黑" pitchFamily="34" charset="-122"/>
              </a:rPr>
              <a:t>订单号</a:t>
            </a:r>
            <a:r>
              <a:rPr lang="zh-CN" altLang="en-US" sz="2400" b="1">
                <a:latin typeface="微软雅黑" pitchFamily="34" charset="-122"/>
                <a:ea typeface="微软雅黑" pitchFamily="34" charset="-122"/>
              </a:rPr>
              <a:t>，订货项数，订货日期，交货日期，工种号，</a:t>
            </a:r>
          </a:p>
          <a:p>
            <a:pPr eaLnBrk="1" hangingPunct="1">
              <a:spcBef>
                <a:spcPct val="50000"/>
              </a:spcBef>
              <a:buClrTx/>
              <a:buSzTx/>
              <a:buFontTx/>
              <a:buNone/>
            </a:pPr>
            <a:r>
              <a:rPr lang="zh-CN" altLang="en-US" sz="2400" b="1">
                <a:latin typeface="微软雅黑" pitchFamily="34" charset="-122"/>
                <a:ea typeface="微软雅黑" pitchFamily="34" charset="-122"/>
              </a:rPr>
              <a:t>             生产地点</a:t>
            </a:r>
            <a:r>
              <a:rPr lang="en-US" altLang="zh-CN" sz="2400" b="1">
                <a:latin typeface="微软雅黑" pitchFamily="34" charset="-122"/>
                <a:ea typeface="微软雅黑" pitchFamily="34" charset="-122"/>
              </a:rPr>
              <a:t>}</a:t>
            </a:r>
          </a:p>
          <a:p>
            <a:pPr eaLnBrk="1" hangingPunct="1">
              <a:spcBef>
                <a:spcPct val="50000"/>
              </a:spcBef>
              <a:buClrTx/>
              <a:buSzTx/>
              <a:buFontTx/>
              <a:buNone/>
            </a:pPr>
            <a:r>
              <a:rPr lang="en-US" altLang="zh-CN" sz="2400" b="1">
                <a:solidFill>
                  <a:srgbClr val="993366"/>
                </a:solidFill>
                <a:latin typeface="微软雅黑" pitchFamily="34" charset="-122"/>
                <a:ea typeface="微软雅黑" pitchFamily="34" charset="-122"/>
              </a:rPr>
              <a:t> </a:t>
            </a:r>
            <a:r>
              <a:rPr lang="zh-CN" altLang="en-US" sz="2400" b="1">
                <a:solidFill>
                  <a:srgbClr val="993366"/>
                </a:solidFill>
                <a:latin typeface="微软雅黑" pitchFamily="34" charset="-122"/>
                <a:ea typeface="微软雅黑" pitchFamily="34" charset="-122"/>
              </a:rPr>
              <a:t>定单细节：</a:t>
            </a:r>
            <a:r>
              <a:rPr lang="en-US" altLang="zh-CN" sz="2400" b="1">
                <a:latin typeface="微软雅黑" pitchFamily="34" charset="-122"/>
                <a:ea typeface="微软雅黑" pitchFamily="34" charset="-122"/>
              </a:rPr>
              <a:t>{ </a:t>
            </a:r>
            <a:r>
              <a:rPr lang="zh-CN" altLang="en-US" sz="2400" b="1" u="sng">
                <a:latin typeface="微软雅黑" pitchFamily="34" charset="-122"/>
                <a:ea typeface="微软雅黑" pitchFamily="34" charset="-122"/>
              </a:rPr>
              <a:t>细节</a:t>
            </a:r>
            <a:r>
              <a:rPr lang="zh-CN" altLang="en-US" sz="2400" b="1">
                <a:latin typeface="微软雅黑" pitchFamily="34" charset="-122"/>
                <a:ea typeface="微软雅黑" pitchFamily="34" charset="-122"/>
              </a:rPr>
              <a:t>号，订货数，金额 </a:t>
            </a:r>
            <a:r>
              <a:rPr lang="en-US" altLang="zh-CN" sz="2400" b="1">
                <a:solidFill>
                  <a:schemeClr val="bg2"/>
                </a:solidFill>
                <a:latin typeface="微软雅黑" pitchFamily="34" charset="-122"/>
                <a:ea typeface="微软雅黑" pitchFamily="34" charset="-122"/>
              </a:rPr>
              <a:t>}</a:t>
            </a:r>
          </a:p>
        </p:txBody>
      </p:sp>
      <p:sp>
        <p:nvSpPr>
          <p:cNvPr id="59395" name="Rectangle 3"/>
          <p:cNvSpPr>
            <a:spLocks noChangeArrowheads="1"/>
          </p:cNvSpPr>
          <p:nvPr/>
        </p:nvSpPr>
        <p:spPr bwMode="auto">
          <a:xfrm>
            <a:off x="152400" y="3357563"/>
            <a:ext cx="86677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b="1" dirty="0">
                <a:latin typeface="微软雅黑" pitchFamily="34" charset="-122"/>
                <a:ea typeface="微软雅黑" pitchFamily="34" charset="-122"/>
              </a:rPr>
              <a:t>  </a:t>
            </a:r>
            <a:r>
              <a:rPr lang="zh-CN" altLang="en-US" sz="2400" b="1" dirty="0">
                <a:solidFill>
                  <a:srgbClr val="993366"/>
                </a:solidFill>
                <a:latin typeface="微软雅黑" pitchFamily="34" charset="-122"/>
                <a:ea typeface="微软雅黑" pitchFamily="34" charset="-122"/>
              </a:rPr>
              <a:t>应收账款：</a:t>
            </a:r>
            <a:r>
              <a:rPr lang="en-US" altLang="zh-CN" sz="2400" b="1" dirty="0">
                <a:latin typeface="微软雅黑" pitchFamily="34" charset="-122"/>
                <a:ea typeface="微软雅黑" pitchFamily="34" charset="-122"/>
              </a:rPr>
              <a:t>{ </a:t>
            </a:r>
            <a:r>
              <a:rPr lang="zh-CN" altLang="en-US" sz="2400" b="1" u="sng" dirty="0">
                <a:latin typeface="微软雅黑" pitchFamily="34" charset="-122"/>
                <a:ea typeface="微软雅黑" pitchFamily="34" charset="-122"/>
              </a:rPr>
              <a:t>应收帐编号</a:t>
            </a:r>
            <a:r>
              <a:rPr lang="zh-CN" altLang="en-US" sz="2400" b="1" dirty="0">
                <a:latin typeface="微软雅黑" pitchFamily="34" charset="-122"/>
                <a:ea typeface="微软雅黑" pitchFamily="34" charset="-122"/>
              </a:rPr>
              <a:t>，发票号，应收金额，支付日期，</a:t>
            </a:r>
          </a:p>
          <a:p>
            <a:pPr eaLnBrk="1" hangingPunct="1">
              <a:spcBef>
                <a:spcPct val="50000"/>
              </a:spcBef>
              <a:buClrTx/>
              <a:buSzTx/>
              <a:buFontTx/>
              <a:buNone/>
            </a:pPr>
            <a:r>
              <a:rPr lang="zh-CN" altLang="en-US" sz="2400" b="1" dirty="0">
                <a:latin typeface="微软雅黑" pitchFamily="34" charset="-122"/>
                <a:ea typeface="微软雅黑" pitchFamily="34" charset="-122"/>
              </a:rPr>
              <a:t>                     支付金额，当前余额，货款限额</a:t>
            </a:r>
            <a:r>
              <a:rPr lang="en-US" altLang="zh-CN" sz="2400" b="1" dirty="0">
                <a:latin typeface="微软雅黑" pitchFamily="34" charset="-122"/>
                <a:ea typeface="微软雅黑" pitchFamily="34" charset="-122"/>
              </a:rPr>
              <a:t>}</a:t>
            </a:r>
          </a:p>
          <a:p>
            <a:pPr eaLnBrk="1" hangingPunct="1">
              <a:spcBef>
                <a:spcPct val="50000"/>
              </a:spcBef>
              <a:buClrTx/>
              <a:buSzTx/>
              <a:buFontTx/>
              <a:buNone/>
            </a:pPr>
            <a:r>
              <a:rPr lang="en-US" altLang="zh-CN" sz="2400" b="1" dirty="0">
                <a:latin typeface="微软雅黑" pitchFamily="34" charset="-122"/>
                <a:ea typeface="微软雅黑" pitchFamily="34" charset="-122"/>
              </a:rPr>
              <a:t>  </a:t>
            </a:r>
            <a:r>
              <a:rPr lang="zh-CN" altLang="en-US" sz="2400" b="1" dirty="0">
                <a:solidFill>
                  <a:srgbClr val="993366"/>
                </a:solidFill>
                <a:latin typeface="微软雅黑" pitchFamily="34" charset="-122"/>
                <a:ea typeface="微软雅黑" pitchFamily="34" charset="-122"/>
              </a:rPr>
              <a:t>产品描述：</a:t>
            </a:r>
            <a:r>
              <a:rPr lang="en-US" altLang="zh-CN" sz="2400" b="1" dirty="0">
                <a:latin typeface="微软雅黑" pitchFamily="34" charset="-122"/>
                <a:ea typeface="微软雅黑" pitchFamily="34" charset="-122"/>
              </a:rPr>
              <a:t>{ </a:t>
            </a:r>
            <a:r>
              <a:rPr lang="zh-CN" altLang="en-US" sz="2400" b="1" u="sng" dirty="0">
                <a:latin typeface="微软雅黑" pitchFamily="34" charset="-122"/>
                <a:ea typeface="微软雅黑" pitchFamily="34" charset="-122"/>
              </a:rPr>
              <a:t>产品号</a:t>
            </a:r>
            <a:r>
              <a:rPr lang="zh-CN" altLang="en-US" sz="2400" b="1" dirty="0">
                <a:latin typeface="微软雅黑" pitchFamily="34" charset="-122"/>
                <a:ea typeface="微软雅黑" pitchFamily="34" charset="-122"/>
              </a:rPr>
              <a:t>，产品名，单价，重量</a:t>
            </a:r>
            <a:r>
              <a:rPr lang="en-US" altLang="zh-CN" sz="2400" b="1" dirty="0">
                <a:latin typeface="微软雅黑" pitchFamily="34" charset="-122"/>
                <a:ea typeface="微软雅黑" pitchFamily="34" charset="-122"/>
              </a:rPr>
              <a:t>}</a:t>
            </a:r>
          </a:p>
          <a:p>
            <a:pPr eaLnBrk="1" hangingPunct="1">
              <a:spcBef>
                <a:spcPct val="50000"/>
              </a:spcBef>
              <a:buClrTx/>
              <a:buSzTx/>
              <a:buFontTx/>
              <a:buNone/>
            </a:pPr>
            <a:r>
              <a:rPr lang="en-US" altLang="zh-CN" sz="2400" b="1" dirty="0">
                <a:solidFill>
                  <a:srgbClr val="993366"/>
                </a:solidFill>
                <a:latin typeface="微软雅黑" pitchFamily="34" charset="-122"/>
                <a:ea typeface="微软雅黑" pitchFamily="34" charset="-122"/>
              </a:rPr>
              <a:t>  </a:t>
            </a:r>
            <a:r>
              <a:rPr lang="zh-CN" altLang="en-US" sz="2400" b="1" dirty="0">
                <a:solidFill>
                  <a:srgbClr val="993366"/>
                </a:solidFill>
                <a:latin typeface="微软雅黑" pitchFamily="34" charset="-122"/>
                <a:ea typeface="微软雅黑" pitchFamily="34" charset="-122"/>
              </a:rPr>
              <a:t>折扣规则：</a:t>
            </a:r>
            <a:r>
              <a:rPr lang="en-US" altLang="zh-CN" sz="2400" b="1" dirty="0">
                <a:latin typeface="微软雅黑" pitchFamily="34" charset="-122"/>
                <a:ea typeface="微软雅黑" pitchFamily="34" charset="-122"/>
              </a:rPr>
              <a:t>{ </a:t>
            </a:r>
            <a:r>
              <a:rPr lang="zh-CN" altLang="en-US" sz="2400" b="1" u="sng" dirty="0">
                <a:latin typeface="微软雅黑" pitchFamily="34" charset="-122"/>
                <a:ea typeface="微软雅黑" pitchFamily="34" charset="-122"/>
              </a:rPr>
              <a:t>产品号，订货量</a:t>
            </a:r>
            <a:r>
              <a:rPr lang="zh-CN" altLang="en-US" sz="2400" b="1" dirty="0">
                <a:latin typeface="微软雅黑" pitchFamily="34" charset="-122"/>
                <a:ea typeface="微软雅黑" pitchFamily="34" charset="-122"/>
              </a:rPr>
              <a:t>，折扣</a:t>
            </a:r>
            <a:r>
              <a:rPr lang="en-US" altLang="zh-CN" sz="2400" b="1" dirty="0">
                <a:latin typeface="微软雅黑" pitchFamily="34" charset="-122"/>
                <a:ea typeface="微软雅黑" pitchFamily="34" charset="-122"/>
              </a:rPr>
              <a:t>}</a:t>
            </a:r>
          </a:p>
        </p:txBody>
      </p:sp>
      <p:sp>
        <p:nvSpPr>
          <p:cNvPr id="2" name="文本框 1">
            <a:extLst>
              <a:ext uri="{FF2B5EF4-FFF2-40B4-BE49-F238E27FC236}">
                <a16:creationId xmlns:a16="http://schemas.microsoft.com/office/drawing/2014/main" id="{A0C31FB6-D23C-4680-9DA3-9806313CE3EB}"/>
              </a:ext>
            </a:extLst>
          </p:cNvPr>
          <p:cNvSpPr txBox="1"/>
          <p:nvPr/>
        </p:nvSpPr>
        <p:spPr>
          <a:xfrm>
            <a:off x="5868650" y="4941168"/>
            <a:ext cx="3131840" cy="1569660"/>
          </a:xfrm>
          <a:prstGeom prst="rect">
            <a:avLst/>
          </a:prstGeom>
          <a:noFill/>
        </p:spPr>
        <p:txBody>
          <a:bodyPr wrap="square" rtlCol="0">
            <a:spAutoFit/>
          </a:bodyPr>
          <a:lstStyle/>
          <a:p>
            <a:r>
              <a:rPr lang="zh-CN" altLang="en-US" b="1" dirty="0">
                <a:solidFill>
                  <a:schemeClr val="bg2"/>
                </a:solidFill>
              </a:rPr>
              <a:t>对于每一个属性名，可能还会有对它更详细的描述，比如中文名、英文名等等</a:t>
            </a:r>
          </a:p>
        </p:txBody>
      </p:sp>
    </p:spTree>
    <p:extLst>
      <p:ext uri="{BB962C8B-B14F-4D97-AF65-F5344CB8AC3E}">
        <p14:creationId xmlns:p14="http://schemas.microsoft.com/office/powerpoint/2010/main" val="319250519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95288" y="533400"/>
            <a:ext cx="7793037" cy="592138"/>
          </a:xfrm>
        </p:spPr>
        <p:txBody>
          <a:bodyPr/>
          <a:lstStyle/>
          <a:p>
            <a:pPr eaLnBrk="1" hangingPunct="1"/>
            <a:r>
              <a:rPr lang="zh-CN" altLang="en-US" sz="3600" b="1" dirty="0">
                <a:solidFill>
                  <a:srgbClr val="C00000"/>
                </a:solidFill>
                <a:latin typeface="微软雅黑" pitchFamily="34" charset="-122"/>
                <a:ea typeface="微软雅黑" pitchFamily="34" charset="-122"/>
              </a:rPr>
              <a:t>三、全局</a:t>
            </a:r>
            <a:r>
              <a:rPr lang="en-US" altLang="zh-CN" sz="3600" b="1" dirty="0">
                <a:solidFill>
                  <a:srgbClr val="C00000"/>
                </a:solidFill>
                <a:latin typeface="微软雅黑" pitchFamily="34" charset="-122"/>
                <a:ea typeface="微软雅黑" pitchFamily="34" charset="-122"/>
              </a:rPr>
              <a:t>ERD</a:t>
            </a:r>
            <a:r>
              <a:rPr lang="zh-CN" altLang="en-US" sz="3600" b="1" dirty="0">
                <a:solidFill>
                  <a:srgbClr val="C00000"/>
                </a:solidFill>
                <a:latin typeface="微软雅黑" pitchFamily="34" charset="-122"/>
                <a:ea typeface="微软雅黑" pitchFamily="34" charset="-122"/>
              </a:rPr>
              <a:t>设计</a:t>
            </a:r>
          </a:p>
        </p:txBody>
      </p:sp>
      <p:sp>
        <p:nvSpPr>
          <p:cNvPr id="60419" name="Rectangle 3"/>
          <p:cNvSpPr>
            <a:spLocks noGrp="1" noChangeArrowheads="1"/>
          </p:cNvSpPr>
          <p:nvPr>
            <p:ph type="body" idx="1"/>
          </p:nvPr>
        </p:nvSpPr>
        <p:spPr>
          <a:xfrm>
            <a:off x="395536" y="1268760"/>
            <a:ext cx="7910264" cy="3528391"/>
          </a:xfrm>
        </p:spPr>
        <p:txBody>
          <a:bodyPr/>
          <a:lstStyle/>
          <a:p>
            <a:pPr eaLnBrk="1" hangingPunct="1">
              <a:lnSpc>
                <a:spcPct val="150000"/>
              </a:lnSpc>
              <a:buFont typeface="Wingdings" pitchFamily="2" charset="2"/>
              <a:buNone/>
            </a:pPr>
            <a:r>
              <a:rPr lang="zh-CN" altLang="en-US" sz="2400" b="1" dirty="0">
                <a:solidFill>
                  <a:srgbClr val="000099"/>
                </a:solidFill>
                <a:latin typeface="微软雅黑" pitchFamily="34" charset="-122"/>
                <a:ea typeface="微软雅黑" pitchFamily="34" charset="-122"/>
              </a:rPr>
              <a:t>1、集成方式</a:t>
            </a:r>
          </a:p>
          <a:p>
            <a:pPr eaLnBrk="1" hangingPunct="1">
              <a:lnSpc>
                <a:spcPct val="150000"/>
              </a:lnSpc>
            </a:pPr>
            <a:r>
              <a:rPr lang="zh-CN" altLang="en-US" sz="2000" b="1" dirty="0">
                <a:solidFill>
                  <a:schemeClr val="bg2"/>
                </a:solidFill>
                <a:latin typeface="微软雅黑" pitchFamily="34" charset="-122"/>
                <a:ea typeface="微软雅黑" pitchFamily="34" charset="-122"/>
              </a:rPr>
              <a:t>一次集成：适用于不太复杂的系统。</a:t>
            </a:r>
          </a:p>
          <a:p>
            <a:pPr eaLnBrk="1" hangingPunct="1">
              <a:lnSpc>
                <a:spcPct val="150000"/>
              </a:lnSpc>
            </a:pPr>
            <a:r>
              <a:rPr lang="zh-CN" altLang="en-US" sz="2000" b="1" dirty="0">
                <a:solidFill>
                  <a:schemeClr val="bg2"/>
                </a:solidFill>
                <a:latin typeface="微软雅黑" pitchFamily="34" charset="-122"/>
                <a:ea typeface="微软雅黑" pitchFamily="34" charset="-122"/>
              </a:rPr>
              <a:t>逐步集成：一次集成两个分</a:t>
            </a:r>
            <a:r>
              <a:rPr lang="en-US" altLang="zh-CN" sz="2000" b="1" dirty="0">
                <a:solidFill>
                  <a:schemeClr val="bg2"/>
                </a:solidFill>
                <a:latin typeface="微软雅黑" pitchFamily="34" charset="-122"/>
                <a:ea typeface="微软雅黑" pitchFamily="34" charset="-122"/>
              </a:rPr>
              <a:t>ERD，</a:t>
            </a:r>
            <a:r>
              <a:rPr lang="zh-CN" altLang="en-US" sz="2000" b="1" dirty="0">
                <a:solidFill>
                  <a:schemeClr val="bg2"/>
                </a:solidFill>
                <a:latin typeface="微软雅黑" pitchFamily="34" charset="-122"/>
                <a:ea typeface="微软雅黑" pitchFamily="34" charset="-122"/>
              </a:rPr>
              <a:t>逐步完成集成。</a:t>
            </a:r>
          </a:p>
          <a:p>
            <a:pPr eaLnBrk="1" hangingPunct="1">
              <a:lnSpc>
                <a:spcPct val="150000"/>
              </a:lnSpc>
              <a:buFont typeface="Wingdings" pitchFamily="2" charset="2"/>
              <a:buNone/>
            </a:pPr>
            <a:r>
              <a:rPr lang="zh-CN" altLang="en-US" sz="2400" b="1" dirty="0">
                <a:solidFill>
                  <a:srgbClr val="000099"/>
                </a:solidFill>
                <a:latin typeface="微软雅黑" pitchFamily="34" charset="-122"/>
                <a:ea typeface="微软雅黑" pitchFamily="34" charset="-122"/>
              </a:rPr>
              <a:t>2、集成步骤</a:t>
            </a:r>
            <a:endParaRPr lang="en-US" altLang="zh-CN" sz="2400" b="1" dirty="0">
              <a:solidFill>
                <a:srgbClr val="000099"/>
              </a:solidFill>
              <a:latin typeface="微软雅黑" pitchFamily="34" charset="-122"/>
              <a:ea typeface="微软雅黑" pitchFamily="34" charset="-122"/>
            </a:endParaRPr>
          </a:p>
          <a:p>
            <a:pPr eaLnBrk="1" hangingPunct="1">
              <a:lnSpc>
                <a:spcPct val="150000"/>
              </a:lnSpc>
            </a:pPr>
            <a:r>
              <a:rPr lang="zh-CN" altLang="en-US" sz="2000" b="1" dirty="0">
                <a:solidFill>
                  <a:schemeClr val="bg2"/>
                </a:solidFill>
                <a:latin typeface="微软雅黑" pitchFamily="34" charset="-122"/>
                <a:ea typeface="微软雅黑" pitchFamily="34" charset="-122"/>
              </a:rPr>
              <a:t>消除冲突</a:t>
            </a:r>
            <a:endParaRPr lang="en-US" altLang="zh-CN" sz="2000" b="1" dirty="0">
              <a:solidFill>
                <a:schemeClr val="bg2"/>
              </a:solidFill>
              <a:latin typeface="微软雅黑" pitchFamily="34" charset="-122"/>
              <a:ea typeface="微软雅黑" pitchFamily="34" charset="-122"/>
            </a:endParaRPr>
          </a:p>
          <a:p>
            <a:pPr eaLnBrk="1" hangingPunct="1">
              <a:lnSpc>
                <a:spcPct val="150000"/>
              </a:lnSpc>
            </a:pPr>
            <a:r>
              <a:rPr lang="zh-CN" altLang="en-US" sz="2000" b="1" dirty="0">
                <a:solidFill>
                  <a:schemeClr val="bg2"/>
                </a:solidFill>
                <a:latin typeface="微软雅黑" pitchFamily="34" charset="-122"/>
                <a:ea typeface="微软雅黑" pitchFamily="34" charset="-122"/>
              </a:rPr>
              <a:t>消除冗余</a:t>
            </a:r>
          </a:p>
        </p:txBody>
      </p:sp>
      <p:grpSp>
        <p:nvGrpSpPr>
          <p:cNvPr id="60420" name="Group 4"/>
          <p:cNvGrpSpPr>
            <a:grpSpLocks/>
          </p:cNvGrpSpPr>
          <p:nvPr/>
        </p:nvGrpSpPr>
        <p:grpSpPr bwMode="auto">
          <a:xfrm>
            <a:off x="685800" y="4869160"/>
            <a:ext cx="7696200" cy="1060450"/>
            <a:chOff x="240" y="2592"/>
            <a:chExt cx="4848" cy="668"/>
          </a:xfrm>
        </p:grpSpPr>
        <p:sp>
          <p:nvSpPr>
            <p:cNvPr id="60421" name="Text Box 5"/>
            <p:cNvSpPr txBox="1">
              <a:spLocks noChangeArrowheads="1"/>
            </p:cNvSpPr>
            <p:nvPr/>
          </p:nvSpPr>
          <p:spPr bwMode="auto">
            <a:xfrm>
              <a:off x="240" y="2736"/>
              <a:ext cx="72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b="1">
                  <a:solidFill>
                    <a:schemeClr val="bg2"/>
                  </a:solidFill>
                  <a:latin typeface="微软雅黑" pitchFamily="34" charset="-122"/>
                  <a:ea typeface="微软雅黑" pitchFamily="34" charset="-122"/>
                </a:rPr>
                <a:t>分</a:t>
              </a:r>
              <a:r>
                <a:rPr lang="en-US" altLang="zh-CN" sz="2400" b="1">
                  <a:solidFill>
                    <a:schemeClr val="bg2"/>
                  </a:solidFill>
                  <a:latin typeface="微软雅黑" pitchFamily="34" charset="-122"/>
                  <a:ea typeface="微软雅黑" pitchFamily="34" charset="-122"/>
                </a:rPr>
                <a:t>ERD</a:t>
              </a:r>
            </a:p>
          </p:txBody>
        </p:sp>
        <p:sp>
          <p:nvSpPr>
            <p:cNvPr id="60422" name="Text Box 6"/>
            <p:cNvSpPr txBox="1">
              <a:spLocks noChangeArrowheads="1"/>
            </p:cNvSpPr>
            <p:nvPr/>
          </p:nvSpPr>
          <p:spPr bwMode="auto">
            <a:xfrm>
              <a:off x="2256" y="2736"/>
              <a:ext cx="864"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b="1">
                  <a:solidFill>
                    <a:schemeClr val="bg2"/>
                  </a:solidFill>
                  <a:latin typeface="微软雅黑" pitchFamily="34" charset="-122"/>
                  <a:ea typeface="微软雅黑" pitchFamily="34" charset="-122"/>
                </a:rPr>
                <a:t>初步</a:t>
              </a:r>
              <a:r>
                <a:rPr lang="en-US" altLang="zh-CN" sz="2400" b="1">
                  <a:solidFill>
                    <a:schemeClr val="bg2"/>
                  </a:solidFill>
                  <a:latin typeface="微软雅黑" pitchFamily="34" charset="-122"/>
                  <a:ea typeface="微软雅黑" pitchFamily="34" charset="-122"/>
                </a:rPr>
                <a:t>ERD</a:t>
              </a:r>
            </a:p>
          </p:txBody>
        </p:sp>
        <p:sp>
          <p:nvSpPr>
            <p:cNvPr id="60423" name="Text Box 7"/>
            <p:cNvSpPr txBox="1">
              <a:spLocks noChangeArrowheads="1"/>
            </p:cNvSpPr>
            <p:nvPr/>
          </p:nvSpPr>
          <p:spPr bwMode="auto">
            <a:xfrm>
              <a:off x="4224" y="2736"/>
              <a:ext cx="864"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b="1">
                  <a:solidFill>
                    <a:schemeClr val="bg2"/>
                  </a:solidFill>
                  <a:latin typeface="微软雅黑" pitchFamily="34" charset="-122"/>
                  <a:ea typeface="微软雅黑" pitchFamily="34" charset="-122"/>
                </a:rPr>
                <a:t>基本</a:t>
              </a:r>
              <a:r>
                <a:rPr lang="en-US" altLang="zh-CN" sz="2400" b="1">
                  <a:solidFill>
                    <a:schemeClr val="bg2"/>
                  </a:solidFill>
                  <a:latin typeface="微软雅黑" pitchFamily="34" charset="-122"/>
                  <a:ea typeface="微软雅黑" pitchFamily="34" charset="-122"/>
                </a:rPr>
                <a:t>ERD</a:t>
              </a:r>
            </a:p>
          </p:txBody>
        </p:sp>
        <p:sp>
          <p:nvSpPr>
            <p:cNvPr id="60424" name="Line 8"/>
            <p:cNvSpPr>
              <a:spLocks noChangeShapeType="1"/>
            </p:cNvSpPr>
            <p:nvPr/>
          </p:nvSpPr>
          <p:spPr bwMode="auto">
            <a:xfrm>
              <a:off x="960" y="2880"/>
              <a:ext cx="129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25" name="Line 9"/>
            <p:cNvSpPr>
              <a:spLocks noChangeShapeType="1"/>
            </p:cNvSpPr>
            <p:nvPr/>
          </p:nvSpPr>
          <p:spPr bwMode="auto">
            <a:xfrm>
              <a:off x="3120" y="2880"/>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26" name="Text Box 10"/>
            <p:cNvSpPr txBox="1">
              <a:spLocks noChangeArrowheads="1"/>
            </p:cNvSpPr>
            <p:nvPr/>
          </p:nvSpPr>
          <p:spPr bwMode="auto">
            <a:xfrm>
              <a:off x="960" y="259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b="1">
                  <a:solidFill>
                    <a:schemeClr val="bg2"/>
                  </a:solidFill>
                  <a:latin typeface="微软雅黑" pitchFamily="34" charset="-122"/>
                  <a:ea typeface="微软雅黑" pitchFamily="34" charset="-122"/>
                </a:rPr>
                <a:t>合并消除冲突</a:t>
              </a:r>
            </a:p>
          </p:txBody>
        </p:sp>
        <p:sp>
          <p:nvSpPr>
            <p:cNvPr id="60427" name="Text Box 11"/>
            <p:cNvSpPr txBox="1">
              <a:spLocks noChangeArrowheads="1"/>
            </p:cNvSpPr>
            <p:nvPr/>
          </p:nvSpPr>
          <p:spPr bwMode="auto">
            <a:xfrm>
              <a:off x="3216" y="259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zh-CN" altLang="en-US" sz="2400" b="1">
                  <a:solidFill>
                    <a:schemeClr val="bg2"/>
                  </a:solidFill>
                  <a:latin typeface="微软雅黑" pitchFamily="34" charset="-122"/>
                  <a:ea typeface="微软雅黑" pitchFamily="34" charset="-122"/>
                </a:rPr>
                <a:t>消除冗余</a:t>
              </a:r>
            </a:p>
          </p:txBody>
        </p:sp>
      </p:grpSp>
    </p:spTree>
    <p:extLst>
      <p:ext uri="{BB962C8B-B14F-4D97-AF65-F5344CB8AC3E}">
        <p14:creationId xmlns:p14="http://schemas.microsoft.com/office/powerpoint/2010/main" val="2874694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68313" y="188913"/>
            <a:ext cx="7793037" cy="792162"/>
          </a:xfrm>
        </p:spPr>
        <p:txBody>
          <a:bodyPr/>
          <a:lstStyle/>
          <a:p>
            <a:pPr eaLnBrk="1" hangingPunct="1"/>
            <a:r>
              <a:rPr lang="zh-CN" altLang="en-US" sz="3600" b="1" dirty="0">
                <a:solidFill>
                  <a:srgbClr val="C00000"/>
                </a:solidFill>
                <a:latin typeface="微软雅黑" pitchFamily="34" charset="-122"/>
                <a:ea typeface="微软雅黑" pitchFamily="34" charset="-122"/>
              </a:rPr>
              <a:t>三、全局</a:t>
            </a:r>
            <a:r>
              <a:rPr lang="en-US" altLang="zh-CN" sz="3600" b="1" dirty="0">
                <a:solidFill>
                  <a:srgbClr val="C00000"/>
                </a:solidFill>
                <a:latin typeface="微软雅黑" pitchFamily="34" charset="-122"/>
                <a:ea typeface="微软雅黑" pitchFamily="34" charset="-122"/>
              </a:rPr>
              <a:t>ERD</a:t>
            </a:r>
            <a:r>
              <a:rPr lang="zh-CN" altLang="en-US" sz="3600" b="1" dirty="0">
                <a:solidFill>
                  <a:srgbClr val="C00000"/>
                </a:solidFill>
                <a:latin typeface="微软雅黑" pitchFamily="34" charset="-122"/>
                <a:ea typeface="微软雅黑" pitchFamily="34" charset="-122"/>
              </a:rPr>
              <a:t>设计</a:t>
            </a:r>
          </a:p>
        </p:txBody>
      </p:sp>
      <p:sp>
        <p:nvSpPr>
          <p:cNvPr id="168963" name="Rectangle 3"/>
          <p:cNvSpPr>
            <a:spLocks noGrp="1" noChangeArrowheads="1"/>
          </p:cNvSpPr>
          <p:nvPr>
            <p:ph type="body" idx="1"/>
          </p:nvPr>
        </p:nvSpPr>
        <p:spPr>
          <a:xfrm>
            <a:off x="395288" y="1197694"/>
            <a:ext cx="8425184" cy="5327650"/>
          </a:xfrm>
        </p:spPr>
        <p:txBody>
          <a:bodyPr/>
          <a:lstStyle/>
          <a:p>
            <a:pPr eaLnBrk="1" hangingPunct="1">
              <a:lnSpc>
                <a:spcPct val="140000"/>
              </a:lnSpc>
              <a:buFont typeface="Wingdings" pitchFamily="2" charset="2"/>
              <a:buNone/>
            </a:pPr>
            <a:r>
              <a:rPr lang="zh-CN" altLang="en-US" sz="2400" b="1" dirty="0">
                <a:solidFill>
                  <a:srgbClr val="000099"/>
                </a:solidFill>
                <a:latin typeface="微软雅黑" pitchFamily="34" charset="-122"/>
                <a:ea typeface="微软雅黑" pitchFamily="34" charset="-122"/>
              </a:rPr>
              <a:t>3、消除冲突</a:t>
            </a:r>
          </a:p>
          <a:p>
            <a:pPr eaLnBrk="1" hangingPunct="1">
              <a:lnSpc>
                <a:spcPct val="140000"/>
              </a:lnSpc>
              <a:buFont typeface="Wingdings" pitchFamily="2" charset="2"/>
              <a:buNone/>
            </a:pPr>
            <a:r>
              <a:rPr lang="zh-CN" altLang="en-US" sz="2200" b="1" dirty="0">
                <a:solidFill>
                  <a:srgbClr val="FF0000"/>
                </a:solidFill>
                <a:latin typeface="微软雅黑" pitchFamily="34" charset="-122"/>
                <a:ea typeface="微软雅黑" pitchFamily="34" charset="-122"/>
              </a:rPr>
              <a:t>（1）属性冲突</a:t>
            </a:r>
            <a:r>
              <a:rPr lang="zh-CN" altLang="en-US" sz="2200" b="1" dirty="0">
                <a:solidFill>
                  <a:schemeClr val="bg2"/>
                </a:solidFill>
                <a:latin typeface="微软雅黑" pitchFamily="34" charset="-122"/>
                <a:ea typeface="微软雅黑" pitchFamily="34" charset="-122"/>
              </a:rPr>
              <a:t>：协商解决</a:t>
            </a:r>
          </a:p>
          <a:p>
            <a:pPr eaLnBrk="1" hangingPunct="1">
              <a:lnSpc>
                <a:spcPct val="140000"/>
              </a:lnSpc>
            </a:pPr>
            <a:r>
              <a:rPr lang="zh-CN" altLang="en-US" sz="2200" b="1" dirty="0">
                <a:solidFill>
                  <a:schemeClr val="bg2"/>
                </a:solidFill>
                <a:latin typeface="微软雅黑" pitchFamily="34" charset="-122"/>
                <a:ea typeface="微软雅黑" pitchFamily="34" charset="-122"/>
              </a:rPr>
              <a:t>属性域（类型、值域）冲突，取值单位冲突。</a:t>
            </a:r>
          </a:p>
          <a:p>
            <a:pPr eaLnBrk="1" hangingPunct="1">
              <a:lnSpc>
                <a:spcPct val="140000"/>
              </a:lnSpc>
              <a:buFont typeface="Wingdings" pitchFamily="2" charset="2"/>
              <a:buNone/>
            </a:pPr>
            <a:r>
              <a:rPr lang="zh-CN" altLang="en-US" sz="2200" b="1" dirty="0">
                <a:solidFill>
                  <a:srgbClr val="FF0000"/>
                </a:solidFill>
                <a:latin typeface="微软雅黑" pitchFamily="34" charset="-122"/>
                <a:ea typeface="微软雅黑" pitchFamily="34" charset="-122"/>
              </a:rPr>
              <a:t>（2）命名冲突</a:t>
            </a:r>
            <a:r>
              <a:rPr lang="zh-CN" altLang="en-US" sz="2200" b="1" dirty="0">
                <a:solidFill>
                  <a:schemeClr val="bg2"/>
                </a:solidFill>
                <a:latin typeface="微软雅黑" pitchFamily="34" charset="-122"/>
                <a:ea typeface="微软雅黑" pitchFamily="34" charset="-122"/>
              </a:rPr>
              <a:t>：协商解决</a:t>
            </a:r>
          </a:p>
          <a:p>
            <a:pPr eaLnBrk="1" hangingPunct="1">
              <a:lnSpc>
                <a:spcPct val="140000"/>
              </a:lnSpc>
            </a:pPr>
            <a:r>
              <a:rPr lang="zh-CN" altLang="en-US" sz="2200" b="1" dirty="0">
                <a:solidFill>
                  <a:schemeClr val="bg2"/>
                </a:solidFill>
                <a:latin typeface="微软雅黑" pitchFamily="34" charset="-122"/>
                <a:ea typeface="微软雅黑" pitchFamily="34" charset="-122"/>
              </a:rPr>
              <a:t>同名异义，异名同义</a:t>
            </a:r>
            <a:endParaRPr lang="en-US" altLang="zh-CN" sz="2200" b="1" dirty="0">
              <a:solidFill>
                <a:schemeClr val="bg2"/>
              </a:solidFill>
              <a:latin typeface="微软雅黑" pitchFamily="34" charset="-122"/>
              <a:ea typeface="微软雅黑" pitchFamily="34" charset="-122"/>
            </a:endParaRPr>
          </a:p>
          <a:p>
            <a:pPr eaLnBrk="1" hangingPunct="1">
              <a:lnSpc>
                <a:spcPct val="140000"/>
              </a:lnSpc>
              <a:buFont typeface="Wingdings" pitchFamily="2" charset="2"/>
              <a:buNone/>
            </a:pPr>
            <a:r>
              <a:rPr lang="zh-CN" altLang="en-US" sz="2200" b="1" dirty="0">
                <a:solidFill>
                  <a:srgbClr val="FF0000"/>
                </a:solidFill>
                <a:latin typeface="微软雅黑" pitchFamily="34" charset="-122"/>
                <a:ea typeface="微软雅黑" pitchFamily="34" charset="-122"/>
              </a:rPr>
              <a:t>（3）结构冲突</a:t>
            </a:r>
            <a:r>
              <a:rPr lang="zh-CN" altLang="en-US" sz="2200" b="1" dirty="0">
                <a:solidFill>
                  <a:schemeClr val="bg2"/>
                </a:solidFill>
                <a:latin typeface="微软雅黑" pitchFamily="34" charset="-122"/>
                <a:ea typeface="微软雅黑" pitchFamily="34" charset="-122"/>
              </a:rPr>
              <a:t>：重新分析，设计结构</a:t>
            </a:r>
          </a:p>
          <a:p>
            <a:pPr eaLnBrk="1" hangingPunct="1">
              <a:lnSpc>
                <a:spcPct val="140000"/>
              </a:lnSpc>
            </a:pPr>
            <a:r>
              <a:rPr lang="zh-CN" altLang="en-US" sz="2200" b="1" dirty="0">
                <a:solidFill>
                  <a:schemeClr val="bg2"/>
                </a:solidFill>
                <a:latin typeface="微软雅黑" pitchFamily="34" charset="-122"/>
                <a:ea typeface="微软雅黑" pitchFamily="34" charset="-122"/>
              </a:rPr>
              <a:t>对象抽象方案不同，有的是实体，有的是属性：一般取实体</a:t>
            </a:r>
          </a:p>
          <a:p>
            <a:pPr eaLnBrk="1" hangingPunct="1">
              <a:lnSpc>
                <a:spcPct val="140000"/>
              </a:lnSpc>
            </a:pPr>
            <a:r>
              <a:rPr lang="zh-CN" altLang="en-US" sz="2200" b="1" dirty="0">
                <a:solidFill>
                  <a:schemeClr val="bg2"/>
                </a:solidFill>
                <a:latin typeface="微软雅黑" pitchFamily="34" charset="-122"/>
                <a:ea typeface="微软雅黑" pitchFamily="34" charset="-122"/>
              </a:rPr>
              <a:t>实体属性构成不同：一般取并集</a:t>
            </a:r>
          </a:p>
          <a:p>
            <a:pPr eaLnBrk="1" hangingPunct="1">
              <a:lnSpc>
                <a:spcPct val="140000"/>
              </a:lnSpc>
            </a:pPr>
            <a:r>
              <a:rPr lang="zh-CN" altLang="en-US" sz="2200" b="1" dirty="0">
                <a:solidFill>
                  <a:schemeClr val="bg2"/>
                </a:solidFill>
                <a:latin typeface="微软雅黑" pitchFamily="34" charset="-122"/>
                <a:ea typeface="微软雅黑" pitchFamily="34" charset="-122"/>
              </a:rPr>
              <a:t>联系类型不同，如联系的约束不同：取</a:t>
            </a:r>
            <a:r>
              <a:rPr lang="zh-CN" altLang="en-US" sz="2200" b="1" dirty="0">
                <a:solidFill>
                  <a:srgbClr val="E43100"/>
                </a:solidFill>
                <a:latin typeface="微软雅黑" pitchFamily="34" charset="-122"/>
                <a:ea typeface="微软雅黑" pitchFamily="34" charset="-122"/>
              </a:rPr>
              <a:t>复杂</a:t>
            </a:r>
            <a:r>
              <a:rPr lang="zh-CN" altLang="en-US" sz="2200" b="1" dirty="0">
                <a:solidFill>
                  <a:schemeClr val="bg2"/>
                </a:solidFill>
                <a:latin typeface="微软雅黑" pitchFamily="34" charset="-122"/>
                <a:ea typeface="微软雅黑" pitchFamily="34" charset="-122"/>
              </a:rPr>
              <a:t>的方案。</a:t>
            </a:r>
          </a:p>
        </p:txBody>
      </p:sp>
    </p:spTree>
    <p:extLst>
      <p:ext uri="{BB962C8B-B14F-4D97-AF65-F5344CB8AC3E}">
        <p14:creationId xmlns:p14="http://schemas.microsoft.com/office/powerpoint/2010/main" val="4188193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wedge">
                                      <p:cBhvr>
                                        <p:cTn id="7" dur="2000"/>
                                        <p:tgtEl>
                                          <p:spTgt spid="168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wedge">
                                      <p:cBhvr>
                                        <p:cTn id="12" dur="2000"/>
                                        <p:tgtEl>
                                          <p:spTgt spid="168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wedge">
                                      <p:cBhvr>
                                        <p:cTn id="17" dur="2000"/>
                                        <p:tgtEl>
                                          <p:spTgt spid="168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wedge">
                                      <p:cBhvr>
                                        <p:cTn id="22" dur="2000"/>
                                        <p:tgtEl>
                                          <p:spTgt spid="168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wedge">
                                      <p:cBhvr>
                                        <p:cTn id="27" dur="2000"/>
                                        <p:tgtEl>
                                          <p:spTgt spid="168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168963">
                                            <p:txEl>
                                              <p:pRg st="5" end="5"/>
                                            </p:txEl>
                                          </p:spTgt>
                                        </p:tgtEl>
                                        <p:attrNameLst>
                                          <p:attrName>style.visibility</p:attrName>
                                        </p:attrNameLst>
                                      </p:cBhvr>
                                      <p:to>
                                        <p:strVal val="visible"/>
                                      </p:to>
                                    </p:set>
                                    <p:animEffect transition="in" filter="wedge">
                                      <p:cBhvr>
                                        <p:cTn id="32" dur="2000"/>
                                        <p:tgtEl>
                                          <p:spTgt spid="1689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Effect transition="in" filter="wedge">
                                      <p:cBhvr>
                                        <p:cTn id="37" dur="2000"/>
                                        <p:tgtEl>
                                          <p:spTgt spid="1689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168963">
                                            <p:txEl>
                                              <p:pRg st="7" end="7"/>
                                            </p:txEl>
                                          </p:spTgt>
                                        </p:tgtEl>
                                        <p:attrNameLst>
                                          <p:attrName>style.visibility</p:attrName>
                                        </p:attrNameLst>
                                      </p:cBhvr>
                                      <p:to>
                                        <p:strVal val="visible"/>
                                      </p:to>
                                    </p:set>
                                    <p:animEffect transition="in" filter="wedge">
                                      <p:cBhvr>
                                        <p:cTn id="42" dur="2000"/>
                                        <p:tgtEl>
                                          <p:spTgt spid="1689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168963">
                                            <p:txEl>
                                              <p:pRg st="8" end="8"/>
                                            </p:txEl>
                                          </p:spTgt>
                                        </p:tgtEl>
                                        <p:attrNameLst>
                                          <p:attrName>style.visibility</p:attrName>
                                        </p:attrNameLst>
                                      </p:cBhvr>
                                      <p:to>
                                        <p:strVal val="visible"/>
                                      </p:to>
                                    </p:set>
                                    <p:animEffect transition="in" filter="wedge">
                                      <p:cBhvr>
                                        <p:cTn id="47" dur="2000"/>
                                        <p:tgtEl>
                                          <p:spTgt spid="168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23528" y="389732"/>
            <a:ext cx="7793038" cy="735012"/>
          </a:xfrm>
        </p:spPr>
        <p:txBody>
          <a:bodyPr/>
          <a:lstStyle/>
          <a:p>
            <a:pPr eaLnBrk="1" hangingPunct="1"/>
            <a:r>
              <a:rPr lang="zh-CN" altLang="en-US" sz="3600" b="1" dirty="0">
                <a:solidFill>
                  <a:srgbClr val="C00000"/>
                </a:solidFill>
                <a:latin typeface="微软雅黑" pitchFamily="34" charset="-122"/>
                <a:ea typeface="微软雅黑" pitchFamily="34" charset="-122"/>
              </a:rPr>
              <a:t>三、全局</a:t>
            </a:r>
            <a:r>
              <a:rPr lang="en-US" altLang="zh-CN" sz="3600" b="1" dirty="0">
                <a:solidFill>
                  <a:srgbClr val="C00000"/>
                </a:solidFill>
                <a:latin typeface="微软雅黑" pitchFamily="34" charset="-122"/>
                <a:ea typeface="微软雅黑" pitchFamily="34" charset="-122"/>
              </a:rPr>
              <a:t>ERD</a:t>
            </a:r>
            <a:r>
              <a:rPr lang="zh-CN" altLang="en-US" sz="3600" b="1" dirty="0">
                <a:solidFill>
                  <a:srgbClr val="C00000"/>
                </a:solidFill>
                <a:latin typeface="微软雅黑" pitchFamily="34" charset="-122"/>
                <a:ea typeface="微软雅黑" pitchFamily="34" charset="-122"/>
              </a:rPr>
              <a:t>设计</a:t>
            </a:r>
          </a:p>
        </p:txBody>
      </p:sp>
      <p:sp>
        <p:nvSpPr>
          <p:cNvPr id="165891" name="Rectangle 3"/>
          <p:cNvSpPr>
            <a:spLocks noGrp="1" noChangeArrowheads="1"/>
          </p:cNvSpPr>
          <p:nvPr>
            <p:ph type="body" idx="1"/>
          </p:nvPr>
        </p:nvSpPr>
        <p:spPr>
          <a:xfrm>
            <a:off x="395536" y="1268760"/>
            <a:ext cx="8280920" cy="5113337"/>
          </a:xfrm>
        </p:spPr>
        <p:txBody>
          <a:bodyPr/>
          <a:lstStyle/>
          <a:p>
            <a:pPr eaLnBrk="1" hangingPunct="1">
              <a:lnSpc>
                <a:spcPct val="140000"/>
              </a:lnSpc>
              <a:buFont typeface="Wingdings" pitchFamily="2" charset="2"/>
              <a:buNone/>
            </a:pPr>
            <a:r>
              <a:rPr lang="zh-CN" altLang="en-US" sz="2400" b="1" dirty="0">
                <a:solidFill>
                  <a:srgbClr val="000099"/>
                </a:solidFill>
                <a:latin typeface="微软雅黑" pitchFamily="34" charset="-122"/>
                <a:ea typeface="微软雅黑" pitchFamily="34" charset="-122"/>
              </a:rPr>
              <a:t>4、消除冗余</a:t>
            </a:r>
          </a:p>
          <a:p>
            <a:pPr eaLnBrk="1" hangingPunct="1">
              <a:lnSpc>
                <a:spcPct val="140000"/>
              </a:lnSpc>
              <a:buFont typeface="Wingdings" pitchFamily="2" charset="2"/>
              <a:buNone/>
            </a:pPr>
            <a:r>
              <a:rPr lang="zh-CN" altLang="en-US" sz="2400" b="1" dirty="0">
                <a:solidFill>
                  <a:srgbClr val="FF0000"/>
                </a:solidFill>
                <a:latin typeface="微软雅黑" pitchFamily="34" charset="-122"/>
                <a:ea typeface="微软雅黑" pitchFamily="34" charset="-122"/>
              </a:rPr>
              <a:t>（1）冗余类型：</a:t>
            </a:r>
          </a:p>
          <a:p>
            <a:pPr marL="531813" lvl="1" indent="-258763" eaLnBrk="1" hangingPunct="1">
              <a:lnSpc>
                <a:spcPct val="140000"/>
              </a:lnSpc>
            </a:pPr>
            <a:r>
              <a:rPr lang="zh-CN" altLang="en-US" sz="2400" b="1" dirty="0">
                <a:solidFill>
                  <a:schemeClr val="bg2"/>
                </a:solidFill>
                <a:latin typeface="微软雅黑" pitchFamily="34" charset="-122"/>
                <a:ea typeface="微软雅黑" pitchFamily="34" charset="-122"/>
              </a:rPr>
              <a:t>冗余数据：可由基本数据导出的数据.</a:t>
            </a:r>
          </a:p>
          <a:p>
            <a:pPr marL="531813" lvl="1" indent="-258763" eaLnBrk="1" hangingPunct="1">
              <a:lnSpc>
                <a:spcPct val="140000"/>
              </a:lnSpc>
            </a:pPr>
            <a:r>
              <a:rPr lang="zh-CN" altLang="en-US" sz="2400" b="1" dirty="0">
                <a:solidFill>
                  <a:schemeClr val="bg2"/>
                </a:solidFill>
                <a:latin typeface="微软雅黑" pitchFamily="34" charset="-122"/>
                <a:ea typeface="微软雅黑" pitchFamily="34" charset="-122"/>
              </a:rPr>
              <a:t>冗余联系：可由基本联系导出的联系.</a:t>
            </a:r>
          </a:p>
          <a:p>
            <a:pPr eaLnBrk="1" hangingPunct="1">
              <a:lnSpc>
                <a:spcPct val="140000"/>
              </a:lnSpc>
              <a:buFont typeface="Wingdings" pitchFamily="2" charset="2"/>
              <a:buNone/>
            </a:pPr>
            <a:r>
              <a:rPr lang="zh-CN" altLang="en-US" sz="2400" b="1" dirty="0">
                <a:solidFill>
                  <a:srgbClr val="FF0000"/>
                </a:solidFill>
                <a:latin typeface="微软雅黑" pitchFamily="34" charset="-122"/>
                <a:ea typeface="微软雅黑" pitchFamily="34" charset="-122"/>
              </a:rPr>
              <a:t>（2）消除方法</a:t>
            </a:r>
          </a:p>
          <a:p>
            <a:pPr marL="531813" lvl="1" indent="-258763" eaLnBrk="1" hangingPunct="1">
              <a:lnSpc>
                <a:spcPct val="140000"/>
              </a:lnSpc>
            </a:pPr>
            <a:r>
              <a:rPr lang="zh-CN" altLang="en-US" sz="2400" b="1" dirty="0">
                <a:solidFill>
                  <a:schemeClr val="bg2"/>
                </a:solidFill>
                <a:latin typeface="微软雅黑" pitchFamily="34" charset="-122"/>
                <a:ea typeface="微软雅黑" pitchFamily="34" charset="-122"/>
              </a:rPr>
              <a:t>分析法：根据数据字典中数据项间的逻辑关系分析.</a:t>
            </a:r>
          </a:p>
          <a:p>
            <a:pPr marL="531813" lvl="1" indent="-258763" eaLnBrk="1" hangingPunct="1">
              <a:lnSpc>
                <a:spcPct val="140000"/>
              </a:lnSpc>
            </a:pPr>
            <a:r>
              <a:rPr lang="zh-CN" altLang="en-US" sz="2400" b="1" dirty="0">
                <a:solidFill>
                  <a:schemeClr val="bg2"/>
                </a:solidFill>
                <a:latin typeface="微软雅黑" pitchFamily="34" charset="-122"/>
                <a:ea typeface="微软雅黑" pitchFamily="34" charset="-122"/>
              </a:rPr>
              <a:t>规范化法：通过属性间的数据依赖关系找出冗余.</a:t>
            </a:r>
          </a:p>
          <a:p>
            <a:pPr eaLnBrk="1" hangingPunct="1">
              <a:lnSpc>
                <a:spcPct val="140000"/>
              </a:lnSpc>
              <a:buFont typeface="Wingdings" pitchFamily="2" charset="2"/>
              <a:buNone/>
            </a:pPr>
            <a:r>
              <a:rPr lang="zh-CN" altLang="en-US" sz="2400" b="1" dirty="0">
                <a:solidFill>
                  <a:srgbClr val="FF0000"/>
                </a:solidFill>
                <a:latin typeface="微软雅黑" pitchFamily="34" charset="-122"/>
                <a:ea typeface="微软雅黑" pitchFamily="34" charset="-122"/>
              </a:rPr>
              <a:t>（3）或保留冗余：</a:t>
            </a:r>
            <a:r>
              <a:rPr lang="zh-CN" altLang="en-US" sz="2400" b="1" dirty="0">
                <a:solidFill>
                  <a:schemeClr val="bg2"/>
                </a:solidFill>
                <a:latin typeface="微软雅黑" pitchFamily="34" charset="-122"/>
                <a:ea typeface="微软雅黑" pitchFamily="34" charset="-122"/>
              </a:rPr>
              <a:t>定义完整性约束.</a:t>
            </a:r>
          </a:p>
        </p:txBody>
      </p:sp>
    </p:spTree>
    <p:extLst>
      <p:ext uri="{BB962C8B-B14F-4D97-AF65-F5344CB8AC3E}">
        <p14:creationId xmlns:p14="http://schemas.microsoft.com/office/powerpoint/2010/main" val="3027317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edge">
                                      <p:cBhvr>
                                        <p:cTn id="7" dur="20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wedge">
                                      <p:cBhvr>
                                        <p:cTn id="12" dur="2000"/>
                                        <p:tgtEl>
                                          <p:spTgt spid="165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wedge">
                                      <p:cBhvr>
                                        <p:cTn id="17" dur="2000"/>
                                        <p:tgtEl>
                                          <p:spTgt spid="165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65891">
                                            <p:txEl>
                                              <p:pRg st="3" end="3"/>
                                            </p:txEl>
                                          </p:spTgt>
                                        </p:tgtEl>
                                        <p:attrNameLst>
                                          <p:attrName>style.visibility</p:attrName>
                                        </p:attrNameLst>
                                      </p:cBhvr>
                                      <p:to>
                                        <p:strVal val="visible"/>
                                      </p:to>
                                    </p:set>
                                    <p:animEffect transition="in" filter="wedge">
                                      <p:cBhvr>
                                        <p:cTn id="22" dur="2000"/>
                                        <p:tgtEl>
                                          <p:spTgt spid="165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165891">
                                            <p:txEl>
                                              <p:pRg st="4" end="4"/>
                                            </p:txEl>
                                          </p:spTgt>
                                        </p:tgtEl>
                                        <p:attrNameLst>
                                          <p:attrName>style.visibility</p:attrName>
                                        </p:attrNameLst>
                                      </p:cBhvr>
                                      <p:to>
                                        <p:strVal val="visible"/>
                                      </p:to>
                                    </p:set>
                                    <p:animEffect transition="in" filter="wedge">
                                      <p:cBhvr>
                                        <p:cTn id="27" dur="2000"/>
                                        <p:tgtEl>
                                          <p:spTgt spid="165891">
                                            <p:txEl>
                                              <p:pRg st="4" end="4"/>
                                            </p:txEl>
                                          </p:spTgt>
                                        </p:tgtEl>
                                      </p:cBhvr>
                                    </p:animEffect>
                                  </p:childTnLst>
                                </p:cTn>
                              </p:par>
                              <p:par>
                                <p:cTn id="28" presetID="20" presetClass="entr" presetSubtype="0" fill="hold" grpId="0" nodeType="withEffect">
                                  <p:stCondLst>
                                    <p:cond delay="0"/>
                                  </p:stCondLst>
                                  <p:childTnLst>
                                    <p:set>
                                      <p:cBhvr>
                                        <p:cTn id="29" dur="1" fill="hold">
                                          <p:stCondLst>
                                            <p:cond delay="0"/>
                                          </p:stCondLst>
                                        </p:cTn>
                                        <p:tgtEl>
                                          <p:spTgt spid="165891">
                                            <p:txEl>
                                              <p:pRg st="5" end="5"/>
                                            </p:txEl>
                                          </p:spTgt>
                                        </p:tgtEl>
                                        <p:attrNameLst>
                                          <p:attrName>style.visibility</p:attrName>
                                        </p:attrNameLst>
                                      </p:cBhvr>
                                      <p:to>
                                        <p:strVal val="visible"/>
                                      </p:to>
                                    </p:set>
                                    <p:animEffect transition="in" filter="wedge">
                                      <p:cBhvr>
                                        <p:cTn id="30" dur="2000"/>
                                        <p:tgtEl>
                                          <p:spTgt spid="165891">
                                            <p:txEl>
                                              <p:pRg st="5" end="5"/>
                                            </p:txEl>
                                          </p:spTgt>
                                        </p:tgtEl>
                                      </p:cBhvr>
                                    </p:animEffect>
                                  </p:childTnLst>
                                </p:cTn>
                              </p:par>
                              <p:par>
                                <p:cTn id="31" presetID="20" presetClass="entr" presetSubtype="0" fill="hold" grpId="0" nodeType="withEffect">
                                  <p:stCondLst>
                                    <p:cond delay="0"/>
                                  </p:stCondLst>
                                  <p:childTnLst>
                                    <p:set>
                                      <p:cBhvr>
                                        <p:cTn id="32" dur="1" fill="hold">
                                          <p:stCondLst>
                                            <p:cond delay="0"/>
                                          </p:stCondLst>
                                        </p:cTn>
                                        <p:tgtEl>
                                          <p:spTgt spid="165891">
                                            <p:txEl>
                                              <p:pRg st="6" end="6"/>
                                            </p:txEl>
                                          </p:spTgt>
                                        </p:tgtEl>
                                        <p:attrNameLst>
                                          <p:attrName>style.visibility</p:attrName>
                                        </p:attrNameLst>
                                      </p:cBhvr>
                                      <p:to>
                                        <p:strVal val="visible"/>
                                      </p:to>
                                    </p:set>
                                    <p:animEffect transition="in" filter="wedge">
                                      <p:cBhvr>
                                        <p:cTn id="33" dur="2000"/>
                                        <p:tgtEl>
                                          <p:spTgt spid="165891">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165891">
                                            <p:txEl>
                                              <p:pRg st="7" end="7"/>
                                            </p:txEl>
                                          </p:spTgt>
                                        </p:tgtEl>
                                        <p:attrNameLst>
                                          <p:attrName>style.visibility</p:attrName>
                                        </p:attrNameLst>
                                      </p:cBhvr>
                                      <p:to>
                                        <p:strVal val="visible"/>
                                      </p:to>
                                    </p:set>
                                    <p:animEffect transition="in" filter="wedge">
                                      <p:cBhvr>
                                        <p:cTn id="38" dur="2000"/>
                                        <p:tgtEl>
                                          <p:spTgt spid="165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76672"/>
            <a:ext cx="8784976" cy="526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tx1"/>
                </a:solidFill>
                <a:prstDash val="solid"/>
                <a:miter lim="800000"/>
                <a:headEnd type="none" w="med" len="med"/>
                <a:tailEnd type="none" w="med" len="med"/>
              </a14:hiddenLine>
            </a:ext>
          </a:extLst>
        </p:spPr>
      </p:pic>
      <p:sp>
        <p:nvSpPr>
          <p:cNvPr id="285698" name="Rectangle 2"/>
          <p:cNvSpPr>
            <a:spLocks noChangeArrowheads="1"/>
          </p:cNvSpPr>
          <p:nvPr/>
        </p:nvSpPr>
        <p:spPr bwMode="auto">
          <a:xfrm>
            <a:off x="5476056" y="5964510"/>
            <a:ext cx="3200400" cy="704850"/>
          </a:xfrm>
          <a:prstGeom prst="rect">
            <a:avLst/>
          </a:prstGeom>
          <a:solidFill>
            <a:schemeClr val="accent3"/>
          </a:solidFill>
          <a:ln w="9525">
            <a:solidFill>
              <a:schemeClr val="accent2"/>
            </a:solidFill>
            <a:miter lim="800000"/>
            <a:headEnd/>
            <a:tailEnd/>
          </a:ln>
          <a:effectLst/>
        </p:spPr>
        <p:txBody>
          <a:bodyPr wrap="none" anchor="ctr"/>
          <a:lstStyle/>
          <a:p>
            <a:pPr>
              <a:spcBef>
                <a:spcPct val="0"/>
              </a:spcBef>
              <a:defRPr/>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消除冗余</a:t>
            </a:r>
          </a:p>
        </p:txBody>
      </p:sp>
      <p:sp>
        <p:nvSpPr>
          <p:cNvPr id="62468" name="Text Box 4"/>
          <p:cNvSpPr txBox="1">
            <a:spLocks noChangeArrowheads="1"/>
          </p:cNvSpPr>
          <p:nvPr/>
        </p:nvSpPr>
        <p:spPr bwMode="auto">
          <a:xfrm>
            <a:off x="107504" y="5437673"/>
            <a:ext cx="2592288" cy="10156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400">
                <a:solidFill>
                  <a:schemeClr val="bg2"/>
                </a:solidFill>
                <a:latin typeface="微软雅黑" panose="020B0503020204020204" pitchFamily="34" charset="-122"/>
                <a:ea typeface="微软雅黑" panose="020B0503020204020204" pitchFamily="34" charset="-122"/>
              </a:rPr>
              <a:t>Q4=</a:t>
            </a:r>
            <a:r>
              <a:rPr lang="en-US" altLang="zh-CN" sz="2400">
                <a:solidFill>
                  <a:schemeClr val="bg2"/>
                </a:solidFill>
                <a:latin typeface="微软雅黑" panose="020B0503020204020204" pitchFamily="34" charset="-122"/>
                <a:ea typeface="微软雅黑" panose="020B0503020204020204" pitchFamily="34" charset="-122"/>
                <a:sym typeface="Symbol" pitchFamily="18" charset="2"/>
              </a:rPr>
              <a:t>Q5</a:t>
            </a:r>
          </a:p>
          <a:p>
            <a:pPr eaLnBrk="1" hangingPunct="1">
              <a:spcBef>
                <a:spcPct val="50000"/>
              </a:spcBef>
              <a:buClrTx/>
              <a:buSzTx/>
              <a:buFontTx/>
              <a:buNone/>
            </a:pPr>
            <a:r>
              <a:rPr lang="en-US" altLang="zh-CN" sz="2400">
                <a:solidFill>
                  <a:schemeClr val="bg2"/>
                </a:solidFill>
                <a:latin typeface="微软雅黑" panose="020B0503020204020204" pitchFamily="34" charset="-122"/>
                <a:ea typeface="微软雅黑" panose="020B0503020204020204" pitchFamily="34" charset="-122"/>
                <a:sym typeface="Symbol" pitchFamily="18" charset="2"/>
              </a:rPr>
              <a:t>Q3=Q2*Q1</a:t>
            </a:r>
          </a:p>
        </p:txBody>
      </p:sp>
      <p:sp>
        <p:nvSpPr>
          <p:cNvPr id="62469" name="椭圆 1"/>
          <p:cNvSpPr>
            <a:spLocks noChangeArrowheads="1"/>
          </p:cNvSpPr>
          <p:nvPr/>
        </p:nvSpPr>
        <p:spPr bwMode="auto">
          <a:xfrm>
            <a:off x="3923929" y="4647977"/>
            <a:ext cx="3816424" cy="1157287"/>
          </a:xfrm>
          <a:prstGeom prst="ellipse">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
        <p:nvSpPr>
          <p:cNvPr id="62470" name="椭圆 5"/>
          <p:cNvSpPr>
            <a:spLocks noChangeArrowheads="1"/>
          </p:cNvSpPr>
          <p:nvPr/>
        </p:nvSpPr>
        <p:spPr bwMode="auto">
          <a:xfrm>
            <a:off x="4219575" y="1700213"/>
            <a:ext cx="4024313" cy="1744662"/>
          </a:xfrm>
          <a:prstGeom prst="ellipse">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
        <p:nvSpPr>
          <p:cNvPr id="62471" name="椭圆 6"/>
          <p:cNvSpPr>
            <a:spLocks noChangeArrowheads="1"/>
          </p:cNvSpPr>
          <p:nvPr/>
        </p:nvSpPr>
        <p:spPr bwMode="auto">
          <a:xfrm>
            <a:off x="322833" y="3346971"/>
            <a:ext cx="1944911" cy="1522189"/>
          </a:xfrm>
          <a:prstGeom prst="ellipse">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lang="zh-CN" altLang="en-US" sz="2400"/>
          </a:p>
        </p:txBody>
      </p:sp>
      <p:sp>
        <p:nvSpPr>
          <p:cNvPr id="2" name="文本框 1">
            <a:extLst>
              <a:ext uri="{FF2B5EF4-FFF2-40B4-BE49-F238E27FC236}">
                <a16:creationId xmlns:a16="http://schemas.microsoft.com/office/drawing/2014/main" id="{0175D3E1-6BEC-4990-BC4F-02E1D913E5AD}"/>
              </a:ext>
            </a:extLst>
          </p:cNvPr>
          <p:cNvSpPr txBox="1"/>
          <p:nvPr/>
        </p:nvSpPr>
        <p:spPr>
          <a:xfrm>
            <a:off x="6253443" y="0"/>
            <a:ext cx="2016224" cy="461665"/>
          </a:xfrm>
          <a:prstGeom prst="rect">
            <a:avLst/>
          </a:prstGeom>
          <a:noFill/>
        </p:spPr>
        <p:txBody>
          <a:bodyPr wrap="square" rtlCol="0">
            <a:spAutoFit/>
          </a:bodyPr>
          <a:lstStyle/>
          <a:p>
            <a:r>
              <a:rPr lang="zh-CN" altLang="en-US" dirty="0"/>
              <a:t>冗余数据</a:t>
            </a:r>
          </a:p>
        </p:txBody>
      </p:sp>
    </p:spTree>
    <p:extLst>
      <p:ext uri="{BB962C8B-B14F-4D97-AF65-F5344CB8AC3E}">
        <p14:creationId xmlns:p14="http://schemas.microsoft.com/office/powerpoint/2010/main" val="22748777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188913"/>
            <a:ext cx="7793038" cy="739775"/>
          </a:xfrm>
        </p:spPr>
        <p:txBody>
          <a:bodyPr/>
          <a:lstStyle/>
          <a:p>
            <a:pPr eaLnBrk="1" hangingPunct="1"/>
            <a:r>
              <a:rPr lang="zh-CN" altLang="en-US" sz="3200" b="1">
                <a:solidFill>
                  <a:srgbClr val="000099"/>
                </a:solidFill>
                <a:latin typeface="微软雅黑" pitchFamily="34" charset="-122"/>
                <a:ea typeface="微软雅黑" pitchFamily="34" charset="-122"/>
              </a:rPr>
              <a:t>四、数据库设计的基本步骤</a:t>
            </a:r>
          </a:p>
        </p:txBody>
      </p:sp>
      <p:sp>
        <p:nvSpPr>
          <p:cNvPr id="18435" name="Rectangle 3"/>
          <p:cNvSpPr>
            <a:spLocks noGrp="1" noChangeArrowheads="1"/>
          </p:cNvSpPr>
          <p:nvPr>
            <p:ph type="body" idx="1"/>
          </p:nvPr>
        </p:nvSpPr>
        <p:spPr>
          <a:xfrm>
            <a:off x="323850" y="1125538"/>
            <a:ext cx="8675688" cy="5472112"/>
          </a:xfrm>
        </p:spPr>
        <p:txBody>
          <a:bodyPr/>
          <a:lstStyle/>
          <a:p>
            <a:pPr eaLnBrk="1" hangingPunct="1">
              <a:lnSpc>
                <a:spcPct val="150000"/>
              </a:lnSpc>
              <a:buFont typeface="Wingdings" pitchFamily="2" charset="2"/>
              <a:buNone/>
            </a:pPr>
            <a:r>
              <a:rPr lang="en-US" altLang="zh-CN" sz="2200" b="1">
                <a:solidFill>
                  <a:srgbClr val="C00000"/>
                </a:solidFill>
                <a:latin typeface="微软雅黑" pitchFamily="34" charset="-122"/>
                <a:ea typeface="微软雅黑" pitchFamily="34" charset="-122"/>
              </a:rPr>
              <a:t>1</a:t>
            </a:r>
            <a:r>
              <a:rPr lang="zh-CN" altLang="en-US" sz="2200" b="1">
                <a:solidFill>
                  <a:srgbClr val="C00000"/>
                </a:solidFill>
                <a:latin typeface="微软雅黑" pitchFamily="34" charset="-122"/>
                <a:ea typeface="微软雅黑" pitchFamily="34" charset="-122"/>
              </a:rPr>
              <a:t>、数据库建设各阶段任务</a:t>
            </a:r>
          </a:p>
          <a:p>
            <a:pPr eaLnBrk="1" hangingPunct="1">
              <a:lnSpc>
                <a:spcPct val="150000"/>
              </a:lnSpc>
            </a:pPr>
            <a:r>
              <a:rPr lang="zh-CN" altLang="en-US" sz="2200" b="1">
                <a:solidFill>
                  <a:schemeClr val="bg2"/>
                </a:solidFill>
                <a:latin typeface="微软雅黑" pitchFamily="34" charset="-122"/>
                <a:ea typeface="微软雅黑" pitchFamily="34" charset="-122"/>
              </a:rPr>
              <a:t>需求分析：了解用户数据及数据处理方面的需要</a:t>
            </a:r>
          </a:p>
          <a:p>
            <a:pPr eaLnBrk="1" hangingPunct="1">
              <a:lnSpc>
                <a:spcPct val="150000"/>
              </a:lnSpc>
            </a:pPr>
            <a:r>
              <a:rPr lang="zh-CN" altLang="en-US" sz="2200" b="1">
                <a:solidFill>
                  <a:schemeClr val="bg2"/>
                </a:solidFill>
                <a:latin typeface="微软雅黑" pitchFamily="34" charset="-122"/>
                <a:ea typeface="微软雅黑" pitchFamily="34" charset="-122"/>
              </a:rPr>
              <a:t>概念结构设计：根据应用需求，建立概念模型（如</a:t>
            </a:r>
            <a:r>
              <a:rPr lang="en-US" altLang="zh-CN" sz="2200" b="1">
                <a:solidFill>
                  <a:schemeClr val="bg2"/>
                </a:solidFill>
                <a:latin typeface="微软雅黑" pitchFamily="34" charset="-122"/>
                <a:ea typeface="微软雅黑" pitchFamily="34" charset="-122"/>
              </a:rPr>
              <a:t>ER</a:t>
            </a:r>
            <a:r>
              <a:rPr lang="zh-CN" altLang="en-US" sz="2200" b="1">
                <a:solidFill>
                  <a:schemeClr val="bg2"/>
                </a:solidFill>
                <a:latin typeface="微软雅黑" pitchFamily="34" charset="-122"/>
                <a:ea typeface="微软雅黑" pitchFamily="34" charset="-122"/>
              </a:rPr>
              <a:t>图）</a:t>
            </a:r>
          </a:p>
          <a:p>
            <a:pPr eaLnBrk="1" hangingPunct="1">
              <a:lnSpc>
                <a:spcPct val="150000"/>
              </a:lnSpc>
            </a:pPr>
            <a:r>
              <a:rPr lang="zh-CN" altLang="en-US" sz="2200" b="1">
                <a:solidFill>
                  <a:schemeClr val="bg2"/>
                </a:solidFill>
                <a:latin typeface="微软雅黑" pitchFamily="34" charset="-122"/>
                <a:ea typeface="微软雅黑" pitchFamily="34" charset="-122"/>
              </a:rPr>
              <a:t>逻辑结构设计：建立选定的数据库产品所支持的数据逻辑模型</a:t>
            </a:r>
          </a:p>
          <a:p>
            <a:pPr eaLnBrk="1" hangingPunct="1">
              <a:lnSpc>
                <a:spcPct val="150000"/>
              </a:lnSpc>
            </a:pPr>
            <a:r>
              <a:rPr lang="zh-CN" altLang="en-US" sz="2200" b="1">
                <a:solidFill>
                  <a:schemeClr val="bg2"/>
                </a:solidFill>
                <a:latin typeface="微软雅黑" pitchFamily="34" charset="-122"/>
                <a:ea typeface="微软雅黑" pitchFamily="34" charset="-122"/>
              </a:rPr>
              <a:t>物理结构设计：根据逻辑模型，建立最适合应用环境的物理结构</a:t>
            </a:r>
          </a:p>
          <a:p>
            <a:pPr eaLnBrk="1" hangingPunct="1">
              <a:lnSpc>
                <a:spcPct val="150000"/>
              </a:lnSpc>
            </a:pPr>
            <a:r>
              <a:rPr lang="zh-CN" altLang="en-US" sz="2200" b="1">
                <a:solidFill>
                  <a:schemeClr val="bg2"/>
                </a:solidFill>
                <a:latin typeface="微软雅黑" pitchFamily="34" charset="-122"/>
                <a:ea typeface="微软雅黑" pitchFamily="34" charset="-122"/>
              </a:rPr>
              <a:t>数据库实施：建立数据库，导入初始数据，试运行</a:t>
            </a:r>
          </a:p>
          <a:p>
            <a:pPr eaLnBrk="1" hangingPunct="1">
              <a:lnSpc>
                <a:spcPct val="150000"/>
              </a:lnSpc>
            </a:pPr>
            <a:r>
              <a:rPr lang="zh-CN" altLang="en-US" sz="2200" b="1">
                <a:solidFill>
                  <a:schemeClr val="bg2"/>
                </a:solidFill>
                <a:latin typeface="微软雅黑" pitchFamily="34" charset="-122"/>
                <a:ea typeface="微软雅黑" pitchFamily="34" charset="-122"/>
              </a:rPr>
              <a:t>数据库运行与维护：运行、评价、调整与修改</a:t>
            </a:r>
          </a:p>
          <a:p>
            <a:pPr eaLnBrk="1" hangingPunct="1">
              <a:lnSpc>
                <a:spcPct val="150000"/>
              </a:lnSpc>
              <a:buFont typeface="Wingdings" pitchFamily="2" charset="2"/>
              <a:buNone/>
            </a:pPr>
            <a:r>
              <a:rPr lang="zh-CN" altLang="en-US" sz="2200" b="1">
                <a:solidFill>
                  <a:srgbClr val="C00000"/>
                </a:solidFill>
                <a:latin typeface="微软雅黑" pitchFamily="34" charset="-122"/>
                <a:ea typeface="微软雅黑" pitchFamily="34" charset="-122"/>
              </a:rPr>
              <a:t>2、数据库设计各阶段与应用系统设计各阶段的关系</a:t>
            </a:r>
          </a:p>
          <a:p>
            <a:pPr eaLnBrk="1" hangingPunct="1">
              <a:lnSpc>
                <a:spcPct val="150000"/>
              </a:lnSpc>
              <a:buFont typeface="Wingdings" pitchFamily="2" charset="2"/>
              <a:buChar char="v"/>
            </a:pPr>
            <a:r>
              <a:rPr lang="zh-CN" altLang="en-US" sz="2200" b="1">
                <a:solidFill>
                  <a:schemeClr val="bg2"/>
                </a:solidFill>
                <a:latin typeface="微软雅黑" pitchFamily="34" charset="-122"/>
                <a:ea typeface="微软雅黑" pitchFamily="34" charset="-122"/>
              </a:rPr>
              <a:t>紧密结合，互相参照，互相补充。</a:t>
            </a:r>
            <a:endParaRPr lang="en-US" altLang="zh-CN" sz="2200" b="1">
              <a:solidFill>
                <a:schemeClr val="bg2"/>
              </a:solidFill>
              <a:latin typeface="微软雅黑" pitchFamily="34" charset="-122"/>
              <a:ea typeface="微软雅黑"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917950" y="5638800"/>
            <a:ext cx="1416050"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订单细节</a:t>
            </a:r>
          </a:p>
        </p:txBody>
      </p:sp>
      <p:sp>
        <p:nvSpPr>
          <p:cNvPr id="63491" name="AutoShape 3"/>
          <p:cNvSpPr>
            <a:spLocks noChangeArrowheads="1"/>
          </p:cNvSpPr>
          <p:nvPr/>
        </p:nvSpPr>
        <p:spPr bwMode="auto">
          <a:xfrm>
            <a:off x="3917950" y="1554163"/>
            <a:ext cx="1352550" cy="93821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订货</a:t>
            </a:r>
          </a:p>
        </p:txBody>
      </p:sp>
      <p:sp>
        <p:nvSpPr>
          <p:cNvPr id="63492" name="AutoShape 4"/>
          <p:cNvSpPr>
            <a:spLocks noChangeArrowheads="1"/>
          </p:cNvSpPr>
          <p:nvPr/>
        </p:nvSpPr>
        <p:spPr bwMode="auto">
          <a:xfrm>
            <a:off x="1981200" y="5449888"/>
            <a:ext cx="1500188" cy="939800"/>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参照</a:t>
            </a:r>
            <a:r>
              <a:rPr lang="en-US" altLang="zh-CN" sz="2200">
                <a:solidFill>
                  <a:schemeClr val="bg2"/>
                </a:solidFill>
                <a:latin typeface="微软雅黑" pitchFamily="34" charset="-122"/>
                <a:ea typeface="微软雅黑" pitchFamily="34" charset="-122"/>
              </a:rPr>
              <a:t>1</a:t>
            </a:r>
          </a:p>
        </p:txBody>
      </p:sp>
      <p:sp>
        <p:nvSpPr>
          <p:cNvPr id="63493" name="AutoShape 5"/>
          <p:cNvSpPr>
            <a:spLocks noChangeArrowheads="1"/>
          </p:cNvSpPr>
          <p:nvPr/>
        </p:nvSpPr>
        <p:spPr bwMode="auto">
          <a:xfrm>
            <a:off x="3897313" y="4183063"/>
            <a:ext cx="1416050" cy="93821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组成</a:t>
            </a:r>
          </a:p>
        </p:txBody>
      </p:sp>
      <p:sp>
        <p:nvSpPr>
          <p:cNvPr id="63494" name="AutoShape 6"/>
          <p:cNvSpPr>
            <a:spLocks noChangeArrowheads="1"/>
          </p:cNvSpPr>
          <p:nvPr/>
        </p:nvSpPr>
        <p:spPr bwMode="auto">
          <a:xfrm>
            <a:off x="5708650" y="5545138"/>
            <a:ext cx="1539875" cy="93821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参照</a:t>
            </a:r>
            <a:r>
              <a:rPr lang="en-US" altLang="zh-CN" sz="2200">
                <a:solidFill>
                  <a:schemeClr val="bg2"/>
                </a:solidFill>
                <a:latin typeface="微软雅黑" pitchFamily="34" charset="-122"/>
                <a:ea typeface="微软雅黑" pitchFamily="34" charset="-122"/>
              </a:rPr>
              <a:t>2</a:t>
            </a:r>
          </a:p>
        </p:txBody>
      </p:sp>
      <p:sp>
        <p:nvSpPr>
          <p:cNvPr id="63495" name="AutoShape 7"/>
          <p:cNvSpPr>
            <a:spLocks noChangeArrowheads="1"/>
          </p:cNvSpPr>
          <p:nvPr/>
        </p:nvSpPr>
        <p:spPr bwMode="auto">
          <a:xfrm>
            <a:off x="5667375" y="287338"/>
            <a:ext cx="1435100" cy="938212"/>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支付</a:t>
            </a:r>
          </a:p>
        </p:txBody>
      </p:sp>
      <p:sp>
        <p:nvSpPr>
          <p:cNvPr id="63496" name="Rectangle 8"/>
          <p:cNvSpPr>
            <a:spLocks noChangeArrowheads="1"/>
          </p:cNvSpPr>
          <p:nvPr/>
        </p:nvSpPr>
        <p:spPr bwMode="auto">
          <a:xfrm>
            <a:off x="7602538" y="474663"/>
            <a:ext cx="1208087"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应收帐</a:t>
            </a:r>
          </a:p>
        </p:txBody>
      </p:sp>
      <p:sp>
        <p:nvSpPr>
          <p:cNvPr id="63497" name="Rectangle 9"/>
          <p:cNvSpPr>
            <a:spLocks noChangeArrowheads="1"/>
          </p:cNvSpPr>
          <p:nvPr/>
        </p:nvSpPr>
        <p:spPr bwMode="auto">
          <a:xfrm>
            <a:off x="7643813" y="5638800"/>
            <a:ext cx="1374775" cy="657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产品</a:t>
            </a:r>
          </a:p>
        </p:txBody>
      </p:sp>
      <p:sp>
        <p:nvSpPr>
          <p:cNvPr id="63498" name="Rectangle 10"/>
          <p:cNvSpPr>
            <a:spLocks noChangeArrowheads="1"/>
          </p:cNvSpPr>
          <p:nvPr/>
        </p:nvSpPr>
        <p:spPr bwMode="auto">
          <a:xfrm>
            <a:off x="3979863" y="474663"/>
            <a:ext cx="1208087"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顾客</a:t>
            </a:r>
          </a:p>
        </p:txBody>
      </p:sp>
      <p:sp>
        <p:nvSpPr>
          <p:cNvPr id="63499" name="Rectangle 11"/>
          <p:cNvSpPr>
            <a:spLocks noChangeArrowheads="1"/>
          </p:cNvSpPr>
          <p:nvPr/>
        </p:nvSpPr>
        <p:spPr bwMode="auto">
          <a:xfrm>
            <a:off x="3979863" y="2962275"/>
            <a:ext cx="1228725"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订单</a:t>
            </a:r>
          </a:p>
        </p:txBody>
      </p:sp>
      <p:sp>
        <p:nvSpPr>
          <p:cNvPr id="63500" name="Rectangle 12"/>
          <p:cNvSpPr>
            <a:spLocks noChangeArrowheads="1"/>
          </p:cNvSpPr>
          <p:nvPr/>
        </p:nvSpPr>
        <p:spPr bwMode="auto">
          <a:xfrm>
            <a:off x="107950" y="5591175"/>
            <a:ext cx="1457325" cy="65722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折扣规则</a:t>
            </a:r>
          </a:p>
        </p:txBody>
      </p:sp>
      <p:sp>
        <p:nvSpPr>
          <p:cNvPr id="63501" name="Line 13"/>
          <p:cNvSpPr>
            <a:spLocks noChangeShapeType="1"/>
          </p:cNvSpPr>
          <p:nvPr/>
        </p:nvSpPr>
        <p:spPr bwMode="auto">
          <a:xfrm flipH="1">
            <a:off x="1565275" y="5919788"/>
            <a:ext cx="395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2" name="Line 14"/>
          <p:cNvSpPr>
            <a:spLocks noChangeShapeType="1"/>
          </p:cNvSpPr>
          <p:nvPr/>
        </p:nvSpPr>
        <p:spPr bwMode="auto">
          <a:xfrm>
            <a:off x="3481388" y="5919788"/>
            <a:ext cx="436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Line 15"/>
          <p:cNvSpPr>
            <a:spLocks noChangeShapeType="1"/>
          </p:cNvSpPr>
          <p:nvPr/>
        </p:nvSpPr>
        <p:spPr bwMode="auto">
          <a:xfrm flipH="1">
            <a:off x="5334000" y="6013450"/>
            <a:ext cx="374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16"/>
          <p:cNvSpPr>
            <a:spLocks noChangeShapeType="1"/>
          </p:cNvSpPr>
          <p:nvPr/>
        </p:nvSpPr>
        <p:spPr bwMode="auto">
          <a:xfrm>
            <a:off x="7248525" y="6013450"/>
            <a:ext cx="374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Line 17"/>
          <p:cNvSpPr>
            <a:spLocks noChangeShapeType="1"/>
          </p:cNvSpPr>
          <p:nvPr/>
        </p:nvSpPr>
        <p:spPr bwMode="auto">
          <a:xfrm>
            <a:off x="4605338" y="5121275"/>
            <a:ext cx="0" cy="517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6" name="Line 18"/>
          <p:cNvSpPr>
            <a:spLocks noChangeShapeType="1"/>
          </p:cNvSpPr>
          <p:nvPr/>
        </p:nvSpPr>
        <p:spPr bwMode="auto">
          <a:xfrm flipV="1">
            <a:off x="4605338" y="3619500"/>
            <a:ext cx="0" cy="563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19"/>
          <p:cNvSpPr>
            <a:spLocks noChangeShapeType="1"/>
          </p:cNvSpPr>
          <p:nvPr/>
        </p:nvSpPr>
        <p:spPr bwMode="auto">
          <a:xfrm>
            <a:off x="4584700" y="2492375"/>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8" name="Line 20"/>
          <p:cNvSpPr>
            <a:spLocks noChangeShapeType="1"/>
          </p:cNvSpPr>
          <p:nvPr/>
        </p:nvSpPr>
        <p:spPr bwMode="auto">
          <a:xfrm flipV="1">
            <a:off x="4584700" y="1108075"/>
            <a:ext cx="0" cy="446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Line 21"/>
          <p:cNvSpPr>
            <a:spLocks noChangeShapeType="1"/>
          </p:cNvSpPr>
          <p:nvPr/>
        </p:nvSpPr>
        <p:spPr bwMode="auto">
          <a:xfrm flipH="1">
            <a:off x="5187950" y="755650"/>
            <a:ext cx="520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Line 22"/>
          <p:cNvSpPr>
            <a:spLocks noChangeShapeType="1"/>
          </p:cNvSpPr>
          <p:nvPr/>
        </p:nvSpPr>
        <p:spPr bwMode="auto">
          <a:xfrm>
            <a:off x="7124700" y="755650"/>
            <a:ext cx="4778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1" name="Text Box 23"/>
          <p:cNvSpPr txBox="1">
            <a:spLocks noChangeArrowheads="1"/>
          </p:cNvSpPr>
          <p:nvPr/>
        </p:nvSpPr>
        <p:spPr bwMode="auto">
          <a:xfrm>
            <a:off x="4903788" y="236538"/>
            <a:ext cx="10445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 </a:t>
            </a:r>
            <a:r>
              <a:rPr lang="en-US" altLang="zh-CN" sz="2200">
                <a:solidFill>
                  <a:schemeClr val="bg2"/>
                </a:solidFill>
                <a:latin typeface="微软雅黑" pitchFamily="34" charset="-122"/>
                <a:ea typeface="微软雅黑" pitchFamily="34" charset="-122"/>
              </a:rPr>
              <a:t>(1,1)</a:t>
            </a:r>
          </a:p>
        </p:txBody>
      </p:sp>
      <p:sp>
        <p:nvSpPr>
          <p:cNvPr id="63512" name="Text Box 24"/>
          <p:cNvSpPr txBox="1">
            <a:spLocks noChangeArrowheads="1"/>
          </p:cNvSpPr>
          <p:nvPr/>
        </p:nvSpPr>
        <p:spPr bwMode="auto">
          <a:xfrm>
            <a:off x="6792913" y="193675"/>
            <a:ext cx="779462"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(0,n)</a:t>
            </a:r>
          </a:p>
        </p:txBody>
      </p:sp>
      <p:sp>
        <p:nvSpPr>
          <p:cNvPr id="63513" name="Text Box 25"/>
          <p:cNvSpPr txBox="1">
            <a:spLocks noChangeArrowheads="1"/>
          </p:cNvSpPr>
          <p:nvPr/>
        </p:nvSpPr>
        <p:spPr bwMode="auto">
          <a:xfrm>
            <a:off x="4649788" y="1179513"/>
            <a:ext cx="771525"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(1,1)</a:t>
            </a:r>
          </a:p>
        </p:txBody>
      </p:sp>
      <p:sp>
        <p:nvSpPr>
          <p:cNvPr id="63514" name="Text Box 26"/>
          <p:cNvSpPr txBox="1">
            <a:spLocks noChangeArrowheads="1"/>
          </p:cNvSpPr>
          <p:nvPr/>
        </p:nvSpPr>
        <p:spPr bwMode="auto">
          <a:xfrm>
            <a:off x="4649788" y="2493963"/>
            <a:ext cx="77946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(0,n)</a:t>
            </a:r>
          </a:p>
        </p:txBody>
      </p:sp>
      <p:sp>
        <p:nvSpPr>
          <p:cNvPr id="63515" name="Text Box 27"/>
          <p:cNvSpPr txBox="1">
            <a:spLocks noChangeArrowheads="1"/>
          </p:cNvSpPr>
          <p:nvPr/>
        </p:nvSpPr>
        <p:spPr bwMode="auto">
          <a:xfrm>
            <a:off x="4510088" y="3721100"/>
            <a:ext cx="771525"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(1,1)</a:t>
            </a:r>
          </a:p>
        </p:txBody>
      </p:sp>
      <p:sp>
        <p:nvSpPr>
          <p:cNvPr id="63516" name="Text Box 28"/>
          <p:cNvSpPr txBox="1">
            <a:spLocks noChangeArrowheads="1"/>
          </p:cNvSpPr>
          <p:nvPr/>
        </p:nvSpPr>
        <p:spPr bwMode="auto">
          <a:xfrm>
            <a:off x="4587875" y="5216525"/>
            <a:ext cx="779463"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(1,n)</a:t>
            </a:r>
          </a:p>
        </p:txBody>
      </p:sp>
      <p:sp>
        <p:nvSpPr>
          <p:cNvPr id="63517" name="Text Box 29"/>
          <p:cNvSpPr txBox="1">
            <a:spLocks noChangeArrowheads="1"/>
          </p:cNvSpPr>
          <p:nvPr/>
        </p:nvSpPr>
        <p:spPr bwMode="auto">
          <a:xfrm>
            <a:off x="1482725" y="5273675"/>
            <a:ext cx="771525"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(0,1)</a:t>
            </a:r>
          </a:p>
        </p:txBody>
      </p:sp>
      <p:sp>
        <p:nvSpPr>
          <p:cNvPr id="63518" name="Text Box 30"/>
          <p:cNvSpPr txBox="1">
            <a:spLocks noChangeArrowheads="1"/>
          </p:cNvSpPr>
          <p:nvPr/>
        </p:nvSpPr>
        <p:spPr bwMode="auto">
          <a:xfrm>
            <a:off x="3094038" y="5360988"/>
            <a:ext cx="779462"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(0,n)</a:t>
            </a:r>
          </a:p>
        </p:txBody>
      </p:sp>
      <p:sp>
        <p:nvSpPr>
          <p:cNvPr id="63519" name="Text Box 31"/>
          <p:cNvSpPr txBox="1">
            <a:spLocks noChangeArrowheads="1"/>
          </p:cNvSpPr>
          <p:nvPr/>
        </p:nvSpPr>
        <p:spPr bwMode="auto">
          <a:xfrm>
            <a:off x="5178425" y="6116638"/>
            <a:ext cx="779463"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(0,n)</a:t>
            </a:r>
          </a:p>
        </p:txBody>
      </p:sp>
      <p:sp>
        <p:nvSpPr>
          <p:cNvPr id="63520" name="Text Box 32"/>
          <p:cNvSpPr txBox="1">
            <a:spLocks noChangeArrowheads="1"/>
          </p:cNvSpPr>
          <p:nvPr/>
        </p:nvSpPr>
        <p:spPr bwMode="auto">
          <a:xfrm>
            <a:off x="6870700" y="6116638"/>
            <a:ext cx="771525" cy="43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(1,1)</a:t>
            </a:r>
          </a:p>
        </p:txBody>
      </p:sp>
      <p:sp>
        <p:nvSpPr>
          <p:cNvPr id="63521" name="AutoShape 34"/>
          <p:cNvSpPr>
            <a:spLocks noChangeArrowheads="1"/>
          </p:cNvSpPr>
          <p:nvPr/>
        </p:nvSpPr>
        <p:spPr bwMode="auto">
          <a:xfrm>
            <a:off x="7559675" y="2733675"/>
            <a:ext cx="1436688" cy="938213"/>
          </a:xfrm>
          <a:prstGeom prst="flowChartDecision">
            <a:avLst/>
          </a:prstGeom>
          <a:solidFill>
            <a:schemeClr val="accent2"/>
          </a:solidFill>
          <a:ln w="9525" algn="ctr">
            <a:solidFill>
              <a:schemeClr val="tx1"/>
            </a:solidFill>
            <a:miter lim="800000"/>
            <a:headEnd/>
            <a:tailEnd/>
          </a:ln>
          <a:effectLst/>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200">
                <a:solidFill>
                  <a:schemeClr val="bg2"/>
                </a:solidFill>
                <a:latin typeface="微软雅黑" pitchFamily="34" charset="-122"/>
                <a:ea typeface="微软雅黑" pitchFamily="34" charset="-122"/>
              </a:rPr>
              <a:t>支付</a:t>
            </a:r>
          </a:p>
        </p:txBody>
      </p:sp>
      <p:sp>
        <p:nvSpPr>
          <p:cNvPr id="63522" name="Line 35"/>
          <p:cNvSpPr>
            <a:spLocks noChangeShapeType="1"/>
          </p:cNvSpPr>
          <p:nvPr/>
        </p:nvSpPr>
        <p:spPr bwMode="auto">
          <a:xfrm>
            <a:off x="5219700" y="3228975"/>
            <a:ext cx="23590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523" name="Line 36"/>
          <p:cNvSpPr>
            <a:spLocks noChangeShapeType="1"/>
          </p:cNvSpPr>
          <p:nvPr/>
        </p:nvSpPr>
        <p:spPr bwMode="auto">
          <a:xfrm>
            <a:off x="8288338" y="1189038"/>
            <a:ext cx="0" cy="1595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3524" name="Text Box 37"/>
          <p:cNvSpPr txBox="1">
            <a:spLocks noChangeArrowheads="1"/>
          </p:cNvSpPr>
          <p:nvPr/>
        </p:nvSpPr>
        <p:spPr bwMode="auto">
          <a:xfrm>
            <a:off x="5138738" y="3187700"/>
            <a:ext cx="771525"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(1,1)</a:t>
            </a:r>
          </a:p>
        </p:txBody>
      </p:sp>
      <p:sp>
        <p:nvSpPr>
          <p:cNvPr id="63525" name="Text Box 38"/>
          <p:cNvSpPr txBox="1">
            <a:spLocks noChangeArrowheads="1"/>
          </p:cNvSpPr>
          <p:nvPr/>
        </p:nvSpPr>
        <p:spPr bwMode="auto">
          <a:xfrm>
            <a:off x="8170863" y="1168400"/>
            <a:ext cx="771525" cy="430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200">
                <a:solidFill>
                  <a:schemeClr val="bg2"/>
                </a:solidFill>
                <a:latin typeface="微软雅黑" pitchFamily="34" charset="-122"/>
                <a:ea typeface="微软雅黑" pitchFamily="34" charset="-122"/>
              </a:rPr>
              <a:t>(0,1)</a:t>
            </a:r>
          </a:p>
        </p:txBody>
      </p:sp>
      <p:sp>
        <p:nvSpPr>
          <p:cNvPr id="63526" name="Rectangle 4"/>
          <p:cNvSpPr>
            <a:spLocks noChangeArrowheads="1"/>
          </p:cNvSpPr>
          <p:nvPr/>
        </p:nvSpPr>
        <p:spPr bwMode="auto">
          <a:xfrm>
            <a:off x="123825" y="549275"/>
            <a:ext cx="34226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400">
                <a:solidFill>
                  <a:srgbClr val="C00000"/>
                </a:solidFill>
                <a:latin typeface="微软雅黑" pitchFamily="34" charset="-122"/>
                <a:ea typeface="微软雅黑" pitchFamily="34" charset="-122"/>
              </a:rPr>
              <a:t>P227 </a:t>
            </a:r>
            <a:r>
              <a:rPr lang="zh-CN" altLang="en-US" sz="2400">
                <a:solidFill>
                  <a:srgbClr val="C00000"/>
                </a:solidFill>
                <a:latin typeface="微软雅黑" pitchFamily="34" charset="-122"/>
                <a:ea typeface="微软雅黑" pitchFamily="34" charset="-122"/>
              </a:rPr>
              <a:t>销售管理</a:t>
            </a:r>
            <a:r>
              <a:rPr lang="en-US" altLang="zh-CN" sz="2400">
                <a:solidFill>
                  <a:srgbClr val="C00000"/>
                </a:solidFill>
                <a:latin typeface="微软雅黑" pitchFamily="34" charset="-122"/>
                <a:ea typeface="微软雅黑" pitchFamily="34" charset="-122"/>
              </a:rPr>
              <a:t>E-R</a:t>
            </a:r>
            <a:r>
              <a:rPr lang="zh-CN" altLang="en-US" sz="2400">
                <a:solidFill>
                  <a:srgbClr val="C00000"/>
                </a:solidFill>
                <a:latin typeface="微软雅黑" pitchFamily="34" charset="-122"/>
                <a:ea typeface="微软雅黑" pitchFamily="34" charset="-122"/>
              </a:rPr>
              <a:t>图</a:t>
            </a:r>
          </a:p>
        </p:txBody>
      </p:sp>
      <p:sp>
        <p:nvSpPr>
          <p:cNvPr id="2" name="文本框 1">
            <a:extLst>
              <a:ext uri="{FF2B5EF4-FFF2-40B4-BE49-F238E27FC236}">
                <a16:creationId xmlns:a16="http://schemas.microsoft.com/office/drawing/2014/main" id="{621820C8-BF03-4A06-8731-1131F2A57D35}"/>
              </a:ext>
            </a:extLst>
          </p:cNvPr>
          <p:cNvSpPr txBox="1"/>
          <p:nvPr/>
        </p:nvSpPr>
        <p:spPr>
          <a:xfrm>
            <a:off x="179512" y="2420888"/>
            <a:ext cx="2150934" cy="461665"/>
          </a:xfrm>
          <a:prstGeom prst="rect">
            <a:avLst/>
          </a:prstGeom>
          <a:noFill/>
        </p:spPr>
        <p:txBody>
          <a:bodyPr wrap="square" rtlCol="0">
            <a:spAutoFit/>
          </a:bodyPr>
          <a:lstStyle/>
          <a:p>
            <a:r>
              <a:rPr lang="zh-CN" altLang="en-US" dirty="0"/>
              <a:t>冗余联系</a:t>
            </a:r>
          </a:p>
        </p:txBody>
      </p:sp>
    </p:spTree>
    <p:extLst>
      <p:ext uri="{BB962C8B-B14F-4D97-AF65-F5344CB8AC3E}">
        <p14:creationId xmlns:p14="http://schemas.microsoft.com/office/powerpoint/2010/main" val="382426747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 y="188640"/>
            <a:ext cx="9020175" cy="629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tx1"/>
                </a:solidFill>
                <a:prstDash val="solid"/>
                <a:miter lim="800000"/>
                <a:headEnd type="none" w="med" len="med"/>
                <a:tailEnd type="none" w="med" len="med"/>
              </a14:hiddenLine>
            </a:ext>
          </a:extLst>
        </p:spPr>
      </p:pic>
      <p:sp>
        <p:nvSpPr>
          <p:cNvPr id="64515" name="Rectangle 4"/>
          <p:cNvSpPr>
            <a:spLocks noChangeArrowheads="1"/>
          </p:cNvSpPr>
          <p:nvPr/>
        </p:nvSpPr>
        <p:spPr bwMode="auto">
          <a:xfrm>
            <a:off x="5724128" y="6237312"/>
            <a:ext cx="3422650" cy="461963"/>
          </a:xfrm>
          <a:prstGeom prst="rect">
            <a:avLst/>
          </a:prstGeom>
          <a:solidFill>
            <a:schemeClr val="bg2">
              <a:lumMod val="10000"/>
              <a:lumOff val="90000"/>
            </a:schemeClr>
          </a:solidFill>
          <a:ln>
            <a:noFill/>
          </a:ln>
          <a:effec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400" b="1" dirty="0">
                <a:latin typeface="微软雅黑" panose="020B0503020204020204" pitchFamily="34" charset="-122"/>
                <a:ea typeface="微软雅黑" panose="020B0503020204020204" pitchFamily="34" charset="-122"/>
              </a:rPr>
              <a:t>P219 </a:t>
            </a:r>
            <a:r>
              <a:rPr lang="zh-CN" altLang="en-US" sz="2400" b="1" dirty="0">
                <a:latin typeface="微软雅黑" panose="020B0503020204020204" pitchFamily="34" charset="-122"/>
                <a:ea typeface="微软雅黑" panose="020B0503020204020204" pitchFamily="34" charset="-122"/>
              </a:rPr>
              <a:t>物资管理</a:t>
            </a:r>
            <a:r>
              <a:rPr lang="en-US" altLang="zh-CN" sz="2400" b="1" dirty="0">
                <a:latin typeface="微软雅黑" panose="020B0503020204020204" pitchFamily="34" charset="-122"/>
                <a:ea typeface="微软雅黑" panose="020B0503020204020204" pitchFamily="34" charset="-122"/>
              </a:rPr>
              <a:t>E-R</a:t>
            </a:r>
            <a:r>
              <a:rPr lang="zh-CN" altLang="en-US" sz="2400" b="1" dirty="0">
                <a:latin typeface="微软雅黑" panose="020B0503020204020204" pitchFamily="34" charset="-122"/>
                <a:ea typeface="微软雅黑" panose="020B0503020204020204" pitchFamily="34" charset="-122"/>
              </a:rPr>
              <a:t>图</a:t>
            </a:r>
          </a:p>
        </p:txBody>
      </p:sp>
    </p:spTree>
    <p:extLst>
      <p:ext uri="{BB962C8B-B14F-4D97-AF65-F5344CB8AC3E}">
        <p14:creationId xmlns:p14="http://schemas.microsoft.com/office/powerpoint/2010/main" val="316413211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6"/>
          <p:cNvSpPr>
            <a:spLocks noChangeShapeType="1"/>
          </p:cNvSpPr>
          <p:nvPr/>
        </p:nvSpPr>
        <p:spPr bwMode="auto">
          <a:xfrm>
            <a:off x="8629650" y="3943350"/>
            <a:ext cx="0" cy="70485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0" name="Rectangle 4"/>
          <p:cNvSpPr>
            <a:spLocks noChangeArrowheads="1"/>
          </p:cNvSpPr>
          <p:nvPr/>
        </p:nvSpPr>
        <p:spPr bwMode="auto">
          <a:xfrm>
            <a:off x="5004048" y="5993552"/>
            <a:ext cx="3913188" cy="461962"/>
          </a:xfrm>
          <a:prstGeom prst="rect">
            <a:avLst/>
          </a:prstGeom>
          <a:solidFill>
            <a:schemeClr val="accent3"/>
          </a:solidFill>
          <a:ln>
            <a:noFill/>
          </a:ln>
          <a:effec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400" b="1">
                <a:latin typeface="微软雅黑" panose="020B0503020204020204" pitchFamily="34" charset="-122"/>
                <a:ea typeface="微软雅黑" panose="020B0503020204020204" pitchFamily="34" charset="-122"/>
              </a:rPr>
              <a:t>P230 </a:t>
            </a:r>
            <a:r>
              <a:rPr lang="zh-CN" altLang="en-US" sz="2400" b="1">
                <a:latin typeface="微软雅黑" panose="020B0503020204020204" pitchFamily="34" charset="-122"/>
                <a:ea typeface="微软雅黑" panose="020B0503020204020204" pitchFamily="34" charset="-122"/>
              </a:rPr>
              <a:t>劳动人事管理</a:t>
            </a:r>
            <a:r>
              <a:rPr lang="en-US" altLang="zh-CN" sz="2400" b="1">
                <a:latin typeface="微软雅黑" panose="020B0503020204020204" pitchFamily="34" charset="-122"/>
                <a:ea typeface="微软雅黑" panose="020B0503020204020204" pitchFamily="34" charset="-122"/>
              </a:rPr>
              <a:t>E-R</a:t>
            </a:r>
            <a:r>
              <a:rPr lang="zh-CN" altLang="en-US" sz="2400" b="1">
                <a:latin typeface="微软雅黑" panose="020B0503020204020204" pitchFamily="34" charset="-122"/>
                <a:ea typeface="微软雅黑" panose="020B0503020204020204" pitchFamily="34" charset="-122"/>
              </a:rPr>
              <a:t>图</a:t>
            </a:r>
          </a:p>
        </p:txBody>
      </p:sp>
      <p:pic>
        <p:nvPicPr>
          <p:cNvPr id="655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25" y="542131"/>
            <a:ext cx="7458075"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295281586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233363"/>
            <a:ext cx="8905875" cy="639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tx1"/>
                </a:solidFill>
                <a:prstDash val="solid"/>
                <a:miter lim="800000"/>
                <a:headEnd type="none" w="med" len="med"/>
                <a:tailEnd type="none" w="med" len="med"/>
              </a14:hiddenLine>
            </a:ext>
          </a:extLst>
        </p:spPr>
      </p:pic>
      <p:sp>
        <p:nvSpPr>
          <p:cNvPr id="66563" name="Text Box 5"/>
          <p:cNvSpPr txBox="1">
            <a:spLocks noChangeArrowheads="1"/>
          </p:cNvSpPr>
          <p:nvPr/>
        </p:nvSpPr>
        <p:spPr bwMode="auto">
          <a:xfrm>
            <a:off x="180975" y="4132237"/>
            <a:ext cx="3886969" cy="138499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dirty="0">
                <a:solidFill>
                  <a:srgbClr val="FF0000"/>
                </a:solidFill>
                <a:latin typeface="微软雅黑" panose="020B0503020204020204" pitchFamily="34" charset="-122"/>
                <a:ea typeface="微软雅黑" panose="020B0503020204020204" pitchFamily="34" charset="-122"/>
              </a:rPr>
              <a:t>异名同义：</a:t>
            </a:r>
            <a:r>
              <a:rPr lang="zh-CN" altLang="en-US" sz="2400" dirty="0">
                <a:solidFill>
                  <a:schemeClr val="bg2"/>
                </a:solidFill>
                <a:latin typeface="微软雅黑" panose="020B0503020204020204" pitchFamily="34" charset="-122"/>
                <a:ea typeface="微软雅黑" panose="020B0503020204020204" pitchFamily="34" charset="-122"/>
              </a:rPr>
              <a:t>产品和项目</a:t>
            </a:r>
            <a:endParaRPr lang="zh-CN" altLang="en-US" sz="2400" dirty="0">
              <a:solidFill>
                <a:schemeClr val="bg2"/>
              </a:solidFill>
              <a:latin typeface="微软雅黑" panose="020B0503020204020204" pitchFamily="34" charset="-122"/>
              <a:ea typeface="微软雅黑" panose="020B0503020204020204" pitchFamily="34" charset="-122"/>
              <a:sym typeface="Symbol" pitchFamily="18" charset="2"/>
            </a:endParaRPr>
          </a:p>
          <a:p>
            <a:pPr eaLnBrk="1" hangingPunct="1">
              <a:spcBef>
                <a:spcPct val="50000"/>
              </a:spcBef>
              <a:buClrTx/>
              <a:buSzTx/>
              <a:buFontTx/>
              <a:buNone/>
            </a:pPr>
            <a:r>
              <a:rPr lang="zh-CN" altLang="en-US" sz="2400" dirty="0">
                <a:solidFill>
                  <a:srgbClr val="FF0000"/>
                </a:solidFill>
                <a:latin typeface="微软雅黑" panose="020B0503020204020204" pitchFamily="34" charset="-122"/>
                <a:ea typeface="微软雅黑" panose="020B0503020204020204" pitchFamily="34" charset="-122"/>
                <a:sym typeface="Symbol" pitchFamily="18" charset="2"/>
              </a:rPr>
              <a:t>冗余联系：</a:t>
            </a:r>
            <a:r>
              <a:rPr lang="zh-CN" altLang="en-US" sz="2400" dirty="0">
                <a:solidFill>
                  <a:schemeClr val="bg2"/>
                </a:solidFill>
                <a:latin typeface="微软雅黑" panose="020B0503020204020204" pitchFamily="34" charset="-122"/>
                <a:ea typeface="微软雅黑" panose="020B0503020204020204" pitchFamily="34" charset="-122"/>
                <a:sym typeface="Symbol" pitchFamily="18" charset="2"/>
              </a:rPr>
              <a:t>仓库和职工联系包含在部门和职工联系中</a:t>
            </a:r>
          </a:p>
        </p:txBody>
      </p:sp>
      <p:sp>
        <p:nvSpPr>
          <p:cNvPr id="66564" name="Rectangle 4"/>
          <p:cNvSpPr>
            <a:spLocks noChangeArrowheads="1"/>
          </p:cNvSpPr>
          <p:nvPr/>
        </p:nvSpPr>
        <p:spPr bwMode="auto">
          <a:xfrm>
            <a:off x="6227192" y="6208985"/>
            <a:ext cx="2881312" cy="460375"/>
          </a:xfrm>
          <a:prstGeom prst="rect">
            <a:avLst/>
          </a:prstGeom>
          <a:solidFill>
            <a:schemeClr val="accent3"/>
          </a:solidFill>
          <a:ln>
            <a:noFill/>
          </a:ln>
          <a:effec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400" b="1">
                <a:latin typeface="微软雅黑" panose="020B0503020204020204" pitchFamily="34" charset="-122"/>
                <a:ea typeface="微软雅黑" panose="020B0503020204020204" pitchFamily="34" charset="-122"/>
              </a:rPr>
              <a:t>P231 </a:t>
            </a:r>
            <a:r>
              <a:rPr lang="zh-CN" altLang="en-US" sz="2400" b="1">
                <a:latin typeface="微软雅黑" panose="020B0503020204020204" pitchFamily="34" charset="-122"/>
                <a:ea typeface="微软雅黑" panose="020B0503020204020204" pitchFamily="34" charset="-122"/>
              </a:rPr>
              <a:t>合并</a:t>
            </a:r>
            <a:r>
              <a:rPr lang="en-US" altLang="zh-CN" sz="2400" b="1">
                <a:latin typeface="微软雅黑" panose="020B0503020204020204" pitchFamily="34" charset="-122"/>
                <a:ea typeface="微软雅黑" panose="020B0503020204020204" pitchFamily="34" charset="-122"/>
              </a:rPr>
              <a:t>E-R</a:t>
            </a:r>
            <a:r>
              <a:rPr lang="zh-CN" altLang="en-US" sz="2400" b="1">
                <a:latin typeface="微软雅黑" panose="020B0503020204020204" pitchFamily="34" charset="-122"/>
                <a:ea typeface="微软雅黑" panose="020B0503020204020204" pitchFamily="34" charset="-122"/>
              </a:rPr>
              <a:t>图</a:t>
            </a:r>
          </a:p>
        </p:txBody>
      </p:sp>
      <p:sp>
        <p:nvSpPr>
          <p:cNvPr id="2" name="文本框 1">
            <a:extLst>
              <a:ext uri="{FF2B5EF4-FFF2-40B4-BE49-F238E27FC236}">
                <a16:creationId xmlns:a16="http://schemas.microsoft.com/office/drawing/2014/main" id="{7583E9E9-79AE-41D9-A60E-5FE7D46537B3}"/>
              </a:ext>
            </a:extLst>
          </p:cNvPr>
          <p:cNvSpPr txBox="1"/>
          <p:nvPr/>
        </p:nvSpPr>
        <p:spPr>
          <a:xfrm>
            <a:off x="7164288" y="764704"/>
            <a:ext cx="1440160" cy="1200329"/>
          </a:xfrm>
          <a:prstGeom prst="rect">
            <a:avLst/>
          </a:prstGeom>
          <a:noFill/>
        </p:spPr>
        <p:txBody>
          <a:bodyPr wrap="square" rtlCol="0">
            <a:spAutoFit/>
          </a:bodyPr>
          <a:lstStyle/>
          <a:p>
            <a:r>
              <a:rPr lang="zh-CN" altLang="en-US" dirty="0">
                <a:solidFill>
                  <a:srgbClr val="E43100"/>
                </a:solidFill>
              </a:rPr>
              <a:t>销售，采购，人事管理合并</a:t>
            </a:r>
          </a:p>
        </p:txBody>
      </p:sp>
      <p:sp>
        <p:nvSpPr>
          <p:cNvPr id="3" name="文本框 2">
            <a:extLst>
              <a:ext uri="{FF2B5EF4-FFF2-40B4-BE49-F238E27FC236}">
                <a16:creationId xmlns:a16="http://schemas.microsoft.com/office/drawing/2014/main" id="{7B122E9F-9D47-483B-B43F-D7F6106B5E0E}"/>
              </a:ext>
            </a:extLst>
          </p:cNvPr>
          <p:cNvSpPr txBox="1"/>
          <p:nvPr/>
        </p:nvSpPr>
        <p:spPr>
          <a:xfrm>
            <a:off x="6948264" y="3789040"/>
            <a:ext cx="1872208" cy="830997"/>
          </a:xfrm>
          <a:prstGeom prst="rect">
            <a:avLst/>
          </a:prstGeom>
          <a:noFill/>
        </p:spPr>
        <p:txBody>
          <a:bodyPr wrap="square" rtlCol="0">
            <a:spAutoFit/>
          </a:bodyPr>
          <a:lstStyle/>
          <a:p>
            <a:r>
              <a:rPr lang="zh-CN" altLang="en-US" dirty="0">
                <a:solidFill>
                  <a:srgbClr val="FFFF00"/>
                </a:solidFill>
              </a:rPr>
              <a:t>之前有，已经删除了</a:t>
            </a:r>
          </a:p>
        </p:txBody>
      </p:sp>
    </p:spTree>
    <p:extLst>
      <p:ext uri="{BB962C8B-B14F-4D97-AF65-F5344CB8AC3E}">
        <p14:creationId xmlns:p14="http://schemas.microsoft.com/office/powerpoint/2010/main" val="11420928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2514600" y="990600"/>
            <a:ext cx="3962400" cy="4572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设计概念结构</a:t>
            </a:r>
          </a:p>
        </p:txBody>
      </p:sp>
      <p:sp>
        <p:nvSpPr>
          <p:cNvPr id="19459" name="Rectangle 4"/>
          <p:cNvSpPr>
            <a:spLocks noChangeArrowheads="1"/>
          </p:cNvSpPr>
          <p:nvPr/>
        </p:nvSpPr>
        <p:spPr bwMode="auto">
          <a:xfrm>
            <a:off x="2514600" y="381000"/>
            <a:ext cx="3962400" cy="4572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需求收集和分析</a:t>
            </a:r>
          </a:p>
        </p:txBody>
      </p:sp>
      <p:sp>
        <p:nvSpPr>
          <p:cNvPr id="19460" name="Rectangle 5"/>
          <p:cNvSpPr>
            <a:spLocks noChangeArrowheads="1"/>
          </p:cNvSpPr>
          <p:nvPr/>
        </p:nvSpPr>
        <p:spPr bwMode="auto">
          <a:xfrm>
            <a:off x="2514600" y="1828800"/>
            <a:ext cx="3962400" cy="4572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设计逻辑结构</a:t>
            </a:r>
          </a:p>
        </p:txBody>
      </p:sp>
      <p:sp>
        <p:nvSpPr>
          <p:cNvPr id="19461" name="Rectangle 6"/>
          <p:cNvSpPr>
            <a:spLocks noChangeArrowheads="1"/>
          </p:cNvSpPr>
          <p:nvPr/>
        </p:nvSpPr>
        <p:spPr bwMode="auto">
          <a:xfrm>
            <a:off x="2514600" y="2438400"/>
            <a:ext cx="3962400" cy="4572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数据模型优化</a:t>
            </a:r>
          </a:p>
        </p:txBody>
      </p:sp>
      <p:sp>
        <p:nvSpPr>
          <p:cNvPr id="19462" name="Rectangle 7"/>
          <p:cNvSpPr>
            <a:spLocks noChangeArrowheads="1"/>
          </p:cNvSpPr>
          <p:nvPr/>
        </p:nvSpPr>
        <p:spPr bwMode="auto">
          <a:xfrm>
            <a:off x="2514600" y="3276600"/>
            <a:ext cx="3962400" cy="4572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设计物理结构</a:t>
            </a:r>
          </a:p>
        </p:txBody>
      </p:sp>
      <p:sp>
        <p:nvSpPr>
          <p:cNvPr id="19463" name="Rectangle 8"/>
          <p:cNvSpPr>
            <a:spLocks noChangeArrowheads="1"/>
          </p:cNvSpPr>
          <p:nvPr/>
        </p:nvSpPr>
        <p:spPr bwMode="auto">
          <a:xfrm>
            <a:off x="2514600" y="3886200"/>
            <a:ext cx="3962400" cy="4572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评价设计</a:t>
            </a:r>
            <a:r>
              <a:rPr lang="en-US" altLang="zh-CN" sz="2000" b="1">
                <a:solidFill>
                  <a:schemeClr val="bg2"/>
                </a:solidFill>
                <a:latin typeface="微软雅黑" pitchFamily="34" charset="-122"/>
                <a:ea typeface="微软雅黑" pitchFamily="34" charset="-122"/>
              </a:rPr>
              <a:t>,</a:t>
            </a:r>
            <a:r>
              <a:rPr lang="zh-CN" altLang="en-US" sz="2000" b="1">
                <a:solidFill>
                  <a:schemeClr val="bg2"/>
                </a:solidFill>
                <a:latin typeface="微软雅黑" pitchFamily="34" charset="-122"/>
                <a:ea typeface="微软雅黑" pitchFamily="34" charset="-122"/>
              </a:rPr>
              <a:t>性能预测</a:t>
            </a:r>
          </a:p>
        </p:txBody>
      </p:sp>
      <p:sp>
        <p:nvSpPr>
          <p:cNvPr id="19464" name="Rectangle 9"/>
          <p:cNvSpPr>
            <a:spLocks noChangeArrowheads="1"/>
          </p:cNvSpPr>
          <p:nvPr/>
        </p:nvSpPr>
        <p:spPr bwMode="auto">
          <a:xfrm>
            <a:off x="2514600" y="4648200"/>
            <a:ext cx="3962400" cy="4572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物理实现</a:t>
            </a:r>
          </a:p>
        </p:txBody>
      </p:sp>
      <p:sp>
        <p:nvSpPr>
          <p:cNvPr id="19465" name="Rectangle 10"/>
          <p:cNvSpPr>
            <a:spLocks noChangeArrowheads="1"/>
          </p:cNvSpPr>
          <p:nvPr/>
        </p:nvSpPr>
        <p:spPr bwMode="auto">
          <a:xfrm>
            <a:off x="2514600" y="5334000"/>
            <a:ext cx="3962400" cy="4572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试验性运行</a:t>
            </a:r>
          </a:p>
        </p:txBody>
      </p:sp>
      <p:sp>
        <p:nvSpPr>
          <p:cNvPr id="19466" name="Rectangle 11"/>
          <p:cNvSpPr>
            <a:spLocks noChangeArrowheads="1"/>
          </p:cNvSpPr>
          <p:nvPr/>
        </p:nvSpPr>
        <p:spPr bwMode="auto">
          <a:xfrm>
            <a:off x="2514600" y="5943600"/>
            <a:ext cx="3962400" cy="4572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使用、维护数据库</a:t>
            </a:r>
          </a:p>
        </p:txBody>
      </p:sp>
      <p:sp>
        <p:nvSpPr>
          <p:cNvPr id="19467" name="Line 12"/>
          <p:cNvSpPr>
            <a:spLocks noChangeShapeType="1"/>
          </p:cNvSpPr>
          <p:nvPr/>
        </p:nvSpPr>
        <p:spPr bwMode="auto">
          <a:xfrm>
            <a:off x="4419600" y="8382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13"/>
          <p:cNvSpPr>
            <a:spLocks noChangeShapeType="1"/>
          </p:cNvSpPr>
          <p:nvPr/>
        </p:nvSpPr>
        <p:spPr bwMode="auto">
          <a:xfrm>
            <a:off x="4419600" y="1447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Line 14"/>
          <p:cNvSpPr>
            <a:spLocks noChangeShapeType="1"/>
          </p:cNvSpPr>
          <p:nvPr/>
        </p:nvSpPr>
        <p:spPr bwMode="auto">
          <a:xfrm>
            <a:off x="4419600" y="2286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Line 15"/>
          <p:cNvSpPr>
            <a:spLocks noChangeShapeType="1"/>
          </p:cNvSpPr>
          <p:nvPr/>
        </p:nvSpPr>
        <p:spPr bwMode="auto">
          <a:xfrm>
            <a:off x="4419600" y="289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6"/>
          <p:cNvSpPr>
            <a:spLocks noChangeShapeType="1"/>
          </p:cNvSpPr>
          <p:nvPr/>
        </p:nvSpPr>
        <p:spPr bwMode="auto">
          <a:xfrm>
            <a:off x="4419600" y="3733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Line 17"/>
          <p:cNvSpPr>
            <a:spLocks noChangeShapeType="1"/>
          </p:cNvSpPr>
          <p:nvPr/>
        </p:nvSpPr>
        <p:spPr bwMode="auto">
          <a:xfrm>
            <a:off x="4419600" y="4343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3" name="Line 18"/>
          <p:cNvSpPr>
            <a:spLocks noChangeShapeType="1"/>
          </p:cNvSpPr>
          <p:nvPr/>
        </p:nvSpPr>
        <p:spPr bwMode="auto">
          <a:xfrm>
            <a:off x="4343400" y="5105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4" name="Line 19"/>
          <p:cNvSpPr>
            <a:spLocks noChangeShapeType="1"/>
          </p:cNvSpPr>
          <p:nvPr/>
        </p:nvSpPr>
        <p:spPr bwMode="auto">
          <a:xfrm>
            <a:off x="4267200" y="57912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Line 20"/>
          <p:cNvSpPr>
            <a:spLocks noChangeShapeType="1"/>
          </p:cNvSpPr>
          <p:nvPr/>
        </p:nvSpPr>
        <p:spPr bwMode="auto">
          <a:xfrm>
            <a:off x="1447800" y="914400"/>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AutoShape 21"/>
          <p:cNvSpPr>
            <a:spLocks noChangeArrowheads="1"/>
          </p:cNvSpPr>
          <p:nvPr/>
        </p:nvSpPr>
        <p:spPr bwMode="auto">
          <a:xfrm>
            <a:off x="0" y="260350"/>
            <a:ext cx="2438400" cy="1187450"/>
          </a:xfrm>
          <a:prstGeom prst="parallelogram">
            <a:avLst>
              <a:gd name="adj" fmla="val 51337"/>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000" b="1">
              <a:solidFill>
                <a:schemeClr val="bg2"/>
              </a:solidFill>
              <a:latin typeface="微软雅黑" pitchFamily="34" charset="-122"/>
              <a:ea typeface="微软雅黑" pitchFamily="34" charset="-122"/>
            </a:endParaRPr>
          </a:p>
        </p:txBody>
      </p:sp>
      <p:sp>
        <p:nvSpPr>
          <p:cNvPr id="19477" name="Text Box 22"/>
          <p:cNvSpPr txBox="1">
            <a:spLocks noChangeArrowheads="1"/>
          </p:cNvSpPr>
          <p:nvPr/>
        </p:nvSpPr>
        <p:spPr bwMode="auto">
          <a:xfrm>
            <a:off x="576263" y="396875"/>
            <a:ext cx="1547812"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应用需求</a:t>
            </a:r>
          </a:p>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（数据、</a:t>
            </a:r>
          </a:p>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处理）</a:t>
            </a:r>
          </a:p>
        </p:txBody>
      </p:sp>
      <p:sp>
        <p:nvSpPr>
          <p:cNvPr id="19478" name="Line 23"/>
          <p:cNvSpPr>
            <a:spLocks noChangeShapeType="1"/>
          </p:cNvSpPr>
          <p:nvPr/>
        </p:nvSpPr>
        <p:spPr bwMode="auto">
          <a:xfrm>
            <a:off x="2057400" y="1600200"/>
            <a:ext cx="2362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9" name="Line 24"/>
          <p:cNvSpPr>
            <a:spLocks noChangeShapeType="1"/>
          </p:cNvSpPr>
          <p:nvPr/>
        </p:nvSpPr>
        <p:spPr bwMode="auto">
          <a:xfrm>
            <a:off x="2057400" y="1600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0" name="Line 25"/>
          <p:cNvSpPr>
            <a:spLocks noChangeShapeType="1"/>
          </p:cNvSpPr>
          <p:nvPr/>
        </p:nvSpPr>
        <p:spPr bwMode="auto">
          <a:xfrm>
            <a:off x="2057400" y="2971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1" name="Line 26"/>
          <p:cNvSpPr>
            <a:spLocks noChangeShapeType="1"/>
          </p:cNvSpPr>
          <p:nvPr/>
        </p:nvSpPr>
        <p:spPr bwMode="auto">
          <a:xfrm>
            <a:off x="2057400" y="30480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2" name="Line 27"/>
          <p:cNvSpPr>
            <a:spLocks noChangeShapeType="1"/>
          </p:cNvSpPr>
          <p:nvPr/>
        </p:nvSpPr>
        <p:spPr bwMode="auto">
          <a:xfrm flipH="1">
            <a:off x="4419600" y="1600200"/>
            <a:ext cx="2514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3" name="Line 29"/>
          <p:cNvSpPr>
            <a:spLocks noChangeShapeType="1"/>
          </p:cNvSpPr>
          <p:nvPr/>
        </p:nvSpPr>
        <p:spPr bwMode="auto">
          <a:xfrm>
            <a:off x="6934200" y="16002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4" name="Line 30"/>
          <p:cNvSpPr>
            <a:spLocks noChangeShapeType="1"/>
          </p:cNvSpPr>
          <p:nvPr/>
        </p:nvSpPr>
        <p:spPr bwMode="auto">
          <a:xfrm>
            <a:off x="6934200" y="28194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5" name="Line 31"/>
          <p:cNvSpPr>
            <a:spLocks noChangeShapeType="1"/>
          </p:cNvSpPr>
          <p:nvPr/>
        </p:nvSpPr>
        <p:spPr bwMode="auto">
          <a:xfrm flipH="1">
            <a:off x="4419600" y="3048000"/>
            <a:ext cx="2514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6" name="Line 32"/>
          <p:cNvSpPr>
            <a:spLocks noChangeShapeType="1"/>
          </p:cNvSpPr>
          <p:nvPr/>
        </p:nvSpPr>
        <p:spPr bwMode="auto">
          <a:xfrm>
            <a:off x="2057400" y="3200400"/>
            <a:ext cx="2362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33"/>
          <p:cNvSpPr>
            <a:spLocks noChangeShapeType="1"/>
          </p:cNvSpPr>
          <p:nvPr/>
        </p:nvSpPr>
        <p:spPr bwMode="auto">
          <a:xfrm>
            <a:off x="2057400" y="32004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34"/>
          <p:cNvSpPr>
            <a:spLocks noChangeShapeType="1"/>
          </p:cNvSpPr>
          <p:nvPr/>
        </p:nvSpPr>
        <p:spPr bwMode="auto">
          <a:xfrm>
            <a:off x="2057400" y="5867400"/>
            <a:ext cx="2209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35"/>
          <p:cNvSpPr>
            <a:spLocks noChangeShapeType="1"/>
          </p:cNvSpPr>
          <p:nvPr/>
        </p:nvSpPr>
        <p:spPr bwMode="auto">
          <a:xfrm>
            <a:off x="6934200" y="29718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0" name="Line 36"/>
          <p:cNvSpPr>
            <a:spLocks noChangeShapeType="1"/>
          </p:cNvSpPr>
          <p:nvPr/>
        </p:nvSpPr>
        <p:spPr bwMode="auto">
          <a:xfrm flipH="1">
            <a:off x="4419600" y="44958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AutoShape 37"/>
          <p:cNvSpPr>
            <a:spLocks noChangeArrowheads="1"/>
          </p:cNvSpPr>
          <p:nvPr/>
        </p:nvSpPr>
        <p:spPr bwMode="auto">
          <a:xfrm>
            <a:off x="-90488" y="1524000"/>
            <a:ext cx="2286001" cy="1143000"/>
          </a:xfrm>
          <a:prstGeom prst="parallelogram">
            <a:avLst>
              <a:gd name="adj" fmla="val 50000"/>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000" b="1">
              <a:solidFill>
                <a:schemeClr val="bg2"/>
              </a:solidFill>
              <a:latin typeface="微软雅黑" pitchFamily="34" charset="-122"/>
              <a:ea typeface="微软雅黑" pitchFamily="34" charset="-122"/>
            </a:endParaRPr>
          </a:p>
        </p:txBody>
      </p:sp>
      <p:sp>
        <p:nvSpPr>
          <p:cNvPr id="19492" name="Text Box 38"/>
          <p:cNvSpPr txBox="1">
            <a:spLocks noChangeArrowheads="1"/>
          </p:cNvSpPr>
          <p:nvPr/>
        </p:nvSpPr>
        <p:spPr bwMode="auto">
          <a:xfrm>
            <a:off x="323850" y="1620838"/>
            <a:ext cx="1493838"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转换规则</a:t>
            </a:r>
          </a:p>
          <a:p>
            <a:pPr eaLnBrk="1" hangingPunct="1">
              <a:spcBef>
                <a:spcPct val="0"/>
              </a:spcBef>
              <a:buClrTx/>
              <a:buSzTx/>
              <a:buFontTx/>
              <a:buNone/>
            </a:pPr>
            <a:r>
              <a:rPr lang="en-US" altLang="zh-CN" sz="2000" b="1">
                <a:solidFill>
                  <a:schemeClr val="bg2"/>
                </a:solidFill>
                <a:latin typeface="微软雅黑" pitchFamily="34" charset="-122"/>
                <a:ea typeface="微软雅黑" pitchFamily="34" charset="-122"/>
              </a:rPr>
              <a:t>DBMS</a:t>
            </a:r>
            <a:r>
              <a:rPr lang="zh-CN" altLang="en-US" sz="2000" b="1">
                <a:solidFill>
                  <a:schemeClr val="bg2"/>
                </a:solidFill>
                <a:latin typeface="微软雅黑" pitchFamily="34" charset="-122"/>
                <a:ea typeface="微软雅黑" pitchFamily="34" charset="-122"/>
              </a:rPr>
              <a:t>功能</a:t>
            </a:r>
          </a:p>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优化方法</a:t>
            </a:r>
          </a:p>
        </p:txBody>
      </p:sp>
      <p:sp>
        <p:nvSpPr>
          <p:cNvPr id="19493" name="Line 39"/>
          <p:cNvSpPr>
            <a:spLocks noChangeShapeType="1"/>
          </p:cNvSpPr>
          <p:nvPr/>
        </p:nvSpPr>
        <p:spPr bwMode="auto">
          <a:xfrm>
            <a:off x="1752600" y="19812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4" name="AutoShape 40"/>
          <p:cNvSpPr>
            <a:spLocks noChangeArrowheads="1"/>
          </p:cNvSpPr>
          <p:nvPr/>
        </p:nvSpPr>
        <p:spPr bwMode="auto">
          <a:xfrm>
            <a:off x="0" y="2895600"/>
            <a:ext cx="1979613" cy="1066800"/>
          </a:xfrm>
          <a:prstGeom prst="parallelogram">
            <a:avLst>
              <a:gd name="adj" fmla="val 46391"/>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000" b="1">
              <a:solidFill>
                <a:schemeClr val="bg2"/>
              </a:solidFill>
              <a:latin typeface="微软雅黑" pitchFamily="34" charset="-122"/>
              <a:ea typeface="微软雅黑" pitchFamily="34" charset="-122"/>
            </a:endParaRPr>
          </a:p>
        </p:txBody>
      </p:sp>
      <p:sp>
        <p:nvSpPr>
          <p:cNvPr id="19495" name="Text Box 41"/>
          <p:cNvSpPr txBox="1">
            <a:spLocks noChangeArrowheads="1"/>
          </p:cNvSpPr>
          <p:nvPr/>
        </p:nvSpPr>
        <p:spPr bwMode="auto">
          <a:xfrm>
            <a:off x="403225" y="2917825"/>
            <a:ext cx="1236663"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应用要求</a:t>
            </a:r>
          </a:p>
          <a:p>
            <a:pPr eaLnBrk="1" hangingPunct="1">
              <a:spcBef>
                <a:spcPct val="0"/>
              </a:spcBef>
              <a:buClrTx/>
              <a:buSzTx/>
              <a:buFontTx/>
              <a:buNone/>
            </a:pPr>
            <a:r>
              <a:rPr lang="en-US" altLang="zh-CN" sz="2000" b="1">
                <a:solidFill>
                  <a:schemeClr val="bg2"/>
                </a:solidFill>
                <a:latin typeface="微软雅黑" pitchFamily="34" charset="-122"/>
                <a:ea typeface="微软雅黑" pitchFamily="34" charset="-122"/>
              </a:rPr>
              <a:t>DBMS</a:t>
            </a:r>
            <a:r>
              <a:rPr lang="zh-CN" altLang="en-US" sz="2000" b="1">
                <a:solidFill>
                  <a:schemeClr val="bg2"/>
                </a:solidFill>
                <a:latin typeface="微软雅黑" pitchFamily="34" charset="-122"/>
                <a:ea typeface="微软雅黑" pitchFamily="34" charset="-122"/>
              </a:rPr>
              <a:t>详</a:t>
            </a:r>
          </a:p>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细特征</a:t>
            </a:r>
          </a:p>
        </p:txBody>
      </p:sp>
      <p:sp>
        <p:nvSpPr>
          <p:cNvPr id="19496" name="Line 42"/>
          <p:cNvSpPr>
            <a:spLocks noChangeShapeType="1"/>
          </p:cNvSpPr>
          <p:nvPr/>
        </p:nvSpPr>
        <p:spPr bwMode="auto">
          <a:xfrm>
            <a:off x="1752600" y="31242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7" name="Line 43"/>
          <p:cNvSpPr>
            <a:spLocks noChangeShapeType="1"/>
          </p:cNvSpPr>
          <p:nvPr/>
        </p:nvSpPr>
        <p:spPr bwMode="auto">
          <a:xfrm>
            <a:off x="7070725" y="115888"/>
            <a:ext cx="20732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8" name="Line 44"/>
          <p:cNvSpPr>
            <a:spLocks noChangeShapeType="1"/>
          </p:cNvSpPr>
          <p:nvPr/>
        </p:nvSpPr>
        <p:spPr bwMode="auto">
          <a:xfrm>
            <a:off x="7094538" y="914400"/>
            <a:ext cx="2049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9" name="Text Box 45"/>
          <p:cNvSpPr txBox="1">
            <a:spLocks noChangeArrowheads="1"/>
          </p:cNvSpPr>
          <p:nvPr/>
        </p:nvSpPr>
        <p:spPr bwMode="auto">
          <a:xfrm>
            <a:off x="7070725" y="333375"/>
            <a:ext cx="20732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需求分析阶段</a:t>
            </a:r>
          </a:p>
        </p:txBody>
      </p:sp>
      <p:sp>
        <p:nvSpPr>
          <p:cNvPr id="19500" name="Line 46"/>
          <p:cNvSpPr>
            <a:spLocks noChangeShapeType="1"/>
          </p:cNvSpPr>
          <p:nvPr/>
        </p:nvSpPr>
        <p:spPr bwMode="auto">
          <a:xfrm>
            <a:off x="8027988" y="115888"/>
            <a:ext cx="0" cy="26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1" name="Line 47"/>
          <p:cNvSpPr>
            <a:spLocks noChangeShapeType="1"/>
          </p:cNvSpPr>
          <p:nvPr/>
        </p:nvSpPr>
        <p:spPr bwMode="auto">
          <a:xfrm>
            <a:off x="8027988" y="762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2" name="Line 48"/>
          <p:cNvSpPr>
            <a:spLocks noChangeShapeType="1"/>
          </p:cNvSpPr>
          <p:nvPr/>
        </p:nvSpPr>
        <p:spPr bwMode="auto">
          <a:xfrm>
            <a:off x="7094538" y="1704975"/>
            <a:ext cx="2049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3" name="Text Box 49"/>
          <p:cNvSpPr txBox="1">
            <a:spLocks noChangeArrowheads="1"/>
          </p:cNvSpPr>
          <p:nvPr/>
        </p:nvSpPr>
        <p:spPr bwMode="auto">
          <a:xfrm>
            <a:off x="7070725" y="1084263"/>
            <a:ext cx="20732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概念设计阶段</a:t>
            </a:r>
          </a:p>
        </p:txBody>
      </p:sp>
      <p:sp>
        <p:nvSpPr>
          <p:cNvPr id="19504" name="Line 50"/>
          <p:cNvSpPr>
            <a:spLocks noChangeShapeType="1"/>
          </p:cNvSpPr>
          <p:nvPr/>
        </p:nvSpPr>
        <p:spPr bwMode="auto">
          <a:xfrm flipV="1">
            <a:off x="8027988" y="914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5" name="Line 51"/>
          <p:cNvSpPr>
            <a:spLocks noChangeShapeType="1"/>
          </p:cNvSpPr>
          <p:nvPr/>
        </p:nvSpPr>
        <p:spPr bwMode="auto">
          <a:xfrm>
            <a:off x="8027988" y="147637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6" name="Line 52"/>
          <p:cNvSpPr>
            <a:spLocks noChangeShapeType="1"/>
          </p:cNvSpPr>
          <p:nvPr/>
        </p:nvSpPr>
        <p:spPr bwMode="auto">
          <a:xfrm>
            <a:off x="7162800" y="30480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7" name="Text Box 53"/>
          <p:cNvSpPr txBox="1">
            <a:spLocks noChangeArrowheads="1"/>
          </p:cNvSpPr>
          <p:nvPr/>
        </p:nvSpPr>
        <p:spPr bwMode="auto">
          <a:xfrm>
            <a:off x="7162800" y="2205038"/>
            <a:ext cx="19812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逻辑设计阶段</a:t>
            </a:r>
          </a:p>
        </p:txBody>
      </p:sp>
      <p:sp>
        <p:nvSpPr>
          <p:cNvPr id="19508" name="Line 54"/>
          <p:cNvSpPr>
            <a:spLocks noChangeShapeType="1"/>
          </p:cNvSpPr>
          <p:nvPr/>
        </p:nvSpPr>
        <p:spPr bwMode="auto">
          <a:xfrm flipH="1" flipV="1">
            <a:off x="8027988" y="1704975"/>
            <a:ext cx="0" cy="571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9" name="Line 55"/>
          <p:cNvSpPr>
            <a:spLocks noChangeShapeType="1"/>
          </p:cNvSpPr>
          <p:nvPr/>
        </p:nvSpPr>
        <p:spPr bwMode="auto">
          <a:xfrm>
            <a:off x="8027988" y="2667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0" name="Line 56"/>
          <p:cNvSpPr>
            <a:spLocks noChangeShapeType="1"/>
          </p:cNvSpPr>
          <p:nvPr/>
        </p:nvSpPr>
        <p:spPr bwMode="auto">
          <a:xfrm>
            <a:off x="7162800" y="44958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1" name="Text Box 57"/>
          <p:cNvSpPr txBox="1">
            <a:spLocks noChangeArrowheads="1"/>
          </p:cNvSpPr>
          <p:nvPr/>
        </p:nvSpPr>
        <p:spPr bwMode="auto">
          <a:xfrm>
            <a:off x="7299325" y="3532188"/>
            <a:ext cx="1844675" cy="40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物理设计阶段</a:t>
            </a:r>
          </a:p>
        </p:txBody>
      </p:sp>
      <p:sp>
        <p:nvSpPr>
          <p:cNvPr id="19512" name="Line 58"/>
          <p:cNvSpPr>
            <a:spLocks noChangeShapeType="1"/>
          </p:cNvSpPr>
          <p:nvPr/>
        </p:nvSpPr>
        <p:spPr bwMode="auto">
          <a:xfrm flipV="1">
            <a:off x="8027988" y="3048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3" name="Line 59"/>
          <p:cNvSpPr>
            <a:spLocks noChangeShapeType="1"/>
          </p:cNvSpPr>
          <p:nvPr/>
        </p:nvSpPr>
        <p:spPr bwMode="auto">
          <a:xfrm>
            <a:off x="8027988" y="3886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4" name="Line 60"/>
          <p:cNvSpPr>
            <a:spLocks noChangeShapeType="1"/>
          </p:cNvSpPr>
          <p:nvPr/>
        </p:nvSpPr>
        <p:spPr bwMode="auto">
          <a:xfrm>
            <a:off x="7010400" y="5749925"/>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5" name="Text Box 61"/>
          <p:cNvSpPr txBox="1">
            <a:spLocks noChangeArrowheads="1"/>
          </p:cNvSpPr>
          <p:nvPr/>
        </p:nvSpPr>
        <p:spPr bwMode="auto">
          <a:xfrm>
            <a:off x="7070725" y="4941888"/>
            <a:ext cx="207327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数据库实施阶段</a:t>
            </a:r>
          </a:p>
        </p:txBody>
      </p:sp>
      <p:sp>
        <p:nvSpPr>
          <p:cNvPr id="19516" name="Line 62"/>
          <p:cNvSpPr>
            <a:spLocks noChangeShapeType="1"/>
          </p:cNvSpPr>
          <p:nvPr/>
        </p:nvSpPr>
        <p:spPr bwMode="auto">
          <a:xfrm flipV="1">
            <a:off x="8027988" y="4495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7" name="Line 63"/>
          <p:cNvSpPr>
            <a:spLocks noChangeShapeType="1"/>
          </p:cNvSpPr>
          <p:nvPr/>
        </p:nvSpPr>
        <p:spPr bwMode="auto">
          <a:xfrm>
            <a:off x="8027988" y="54451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8" name="Line 64"/>
          <p:cNvSpPr>
            <a:spLocks noChangeShapeType="1"/>
          </p:cNvSpPr>
          <p:nvPr/>
        </p:nvSpPr>
        <p:spPr bwMode="auto">
          <a:xfrm>
            <a:off x="7010400" y="681355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9" name="Text Box 65"/>
          <p:cNvSpPr txBox="1">
            <a:spLocks noChangeArrowheads="1"/>
          </p:cNvSpPr>
          <p:nvPr/>
        </p:nvSpPr>
        <p:spPr bwMode="auto">
          <a:xfrm>
            <a:off x="7013575" y="5949950"/>
            <a:ext cx="2130425" cy="70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数据库运行</a:t>
            </a:r>
            <a:endParaRPr lang="en-US" altLang="zh-CN" sz="2000" b="1">
              <a:solidFill>
                <a:schemeClr val="bg2"/>
              </a:solidFill>
              <a:latin typeface="微软雅黑" pitchFamily="34" charset="-122"/>
              <a:ea typeface="微软雅黑" pitchFamily="34" charset="-122"/>
            </a:endParaRPr>
          </a:p>
          <a:p>
            <a:pPr algn="ct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维护阶段</a:t>
            </a:r>
          </a:p>
        </p:txBody>
      </p:sp>
      <p:sp>
        <p:nvSpPr>
          <p:cNvPr id="19520" name="Line 66"/>
          <p:cNvSpPr>
            <a:spLocks noChangeShapeType="1"/>
          </p:cNvSpPr>
          <p:nvPr/>
        </p:nvSpPr>
        <p:spPr bwMode="auto">
          <a:xfrm flipV="1">
            <a:off x="8027988" y="5749925"/>
            <a:ext cx="0" cy="271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1" name="Line 67"/>
          <p:cNvSpPr>
            <a:spLocks noChangeShapeType="1"/>
          </p:cNvSpPr>
          <p:nvPr/>
        </p:nvSpPr>
        <p:spPr bwMode="auto">
          <a:xfrm>
            <a:off x="8027988" y="652621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2" name="Text Box 68"/>
          <p:cNvSpPr txBox="1">
            <a:spLocks noChangeArrowheads="1"/>
          </p:cNvSpPr>
          <p:nvPr/>
        </p:nvSpPr>
        <p:spPr bwMode="auto">
          <a:xfrm>
            <a:off x="1981200" y="0"/>
            <a:ext cx="30575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              数据库设计步骤</a:t>
            </a:r>
          </a:p>
        </p:txBody>
      </p:sp>
      <p:sp>
        <p:nvSpPr>
          <p:cNvPr id="347205" name="AutoShape 69"/>
          <p:cNvSpPr>
            <a:spLocks noChangeArrowheads="1"/>
          </p:cNvSpPr>
          <p:nvPr/>
        </p:nvSpPr>
        <p:spPr bwMode="auto">
          <a:xfrm>
            <a:off x="1979613" y="549275"/>
            <a:ext cx="4464050" cy="1871663"/>
          </a:xfrm>
          <a:prstGeom prst="wedgeRoundRectCallout">
            <a:avLst>
              <a:gd name="adj1" fmla="val 62093"/>
              <a:gd name="adj2" fmla="val -44403"/>
              <a:gd name="adj3" fmla="val 16667"/>
            </a:avLst>
          </a:prstGeom>
          <a:solidFill>
            <a:srgbClr val="FFF5C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需求分析阶段</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准确了解与分析用户需求（包括数据与处理）</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是整个设计过程的基础，是最困难、最耗费时间的一步</a:t>
            </a:r>
          </a:p>
          <a:p>
            <a:pPr algn="ctr" eaLnBrk="1" hangingPunct="1">
              <a:spcBef>
                <a:spcPct val="0"/>
              </a:spcBef>
              <a:buClrTx/>
              <a:buSzTx/>
              <a:buFontTx/>
              <a:buNone/>
            </a:pPr>
            <a:endParaRPr lang="zh-CN" altLang="en-US" sz="2000" b="1">
              <a:solidFill>
                <a:schemeClr val="bg2"/>
              </a:solidFill>
              <a:latin typeface="微软雅黑" pitchFamily="34" charset="-122"/>
              <a:ea typeface="微软雅黑" pitchFamily="34" charset="-122"/>
            </a:endParaRPr>
          </a:p>
        </p:txBody>
      </p:sp>
      <p:sp>
        <p:nvSpPr>
          <p:cNvPr id="347206" name="AutoShape 70"/>
          <p:cNvSpPr>
            <a:spLocks noChangeArrowheads="1"/>
          </p:cNvSpPr>
          <p:nvPr/>
        </p:nvSpPr>
        <p:spPr bwMode="auto">
          <a:xfrm>
            <a:off x="2052638" y="1196975"/>
            <a:ext cx="4464050" cy="1871663"/>
          </a:xfrm>
          <a:prstGeom prst="wedgeRoundRectCallout">
            <a:avLst>
              <a:gd name="adj1" fmla="val 62093"/>
              <a:gd name="adj2" fmla="val -44403"/>
              <a:gd name="adj3" fmla="val 16667"/>
            </a:avLst>
          </a:prstGeom>
          <a:solidFill>
            <a:srgbClr val="FFF5C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概念结构设计阶段</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是整个数据库设计的关键</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通过对用户需求进行综合、归纳与抽象，形成一个独立于具体</a:t>
            </a:r>
            <a:r>
              <a:rPr lang="en-US" altLang="zh-CN" sz="2000" b="1">
                <a:solidFill>
                  <a:schemeClr val="bg2"/>
                </a:solidFill>
                <a:latin typeface="微软雅黑" pitchFamily="34" charset="-122"/>
                <a:ea typeface="微软雅黑" pitchFamily="34" charset="-122"/>
              </a:rPr>
              <a:t>DBMS</a:t>
            </a:r>
            <a:r>
              <a:rPr lang="zh-CN" altLang="en-US" sz="2000" b="1">
                <a:solidFill>
                  <a:schemeClr val="bg2"/>
                </a:solidFill>
                <a:latin typeface="微软雅黑" pitchFamily="34" charset="-122"/>
                <a:ea typeface="微软雅黑" pitchFamily="34" charset="-122"/>
              </a:rPr>
              <a:t>的概念模型</a:t>
            </a:r>
          </a:p>
          <a:p>
            <a:pPr algn="ctr" eaLnBrk="1" hangingPunct="1">
              <a:spcBef>
                <a:spcPct val="0"/>
              </a:spcBef>
              <a:buClrTx/>
              <a:buSzTx/>
              <a:buFontTx/>
              <a:buNone/>
            </a:pPr>
            <a:endParaRPr lang="zh-CN" altLang="en-US" sz="2000" b="1">
              <a:solidFill>
                <a:schemeClr val="bg2"/>
              </a:solidFill>
              <a:latin typeface="微软雅黑" pitchFamily="34" charset="-122"/>
              <a:ea typeface="微软雅黑" pitchFamily="34" charset="-122"/>
            </a:endParaRPr>
          </a:p>
        </p:txBody>
      </p:sp>
      <p:sp>
        <p:nvSpPr>
          <p:cNvPr id="347207" name="AutoShape 71"/>
          <p:cNvSpPr>
            <a:spLocks noChangeArrowheads="1"/>
          </p:cNvSpPr>
          <p:nvPr/>
        </p:nvSpPr>
        <p:spPr bwMode="auto">
          <a:xfrm>
            <a:off x="2268538" y="2133600"/>
            <a:ext cx="4464050" cy="1584325"/>
          </a:xfrm>
          <a:prstGeom prst="wedgeRoundRectCallout">
            <a:avLst>
              <a:gd name="adj1" fmla="val 63690"/>
              <a:gd name="adj2" fmla="val -43389"/>
              <a:gd name="adj3" fmla="val 16667"/>
            </a:avLst>
          </a:prstGeom>
          <a:solidFill>
            <a:srgbClr val="FFF5C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逻辑结构设计阶段</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将概念结构转换为某个</a:t>
            </a:r>
            <a:r>
              <a:rPr lang="en-US" altLang="zh-CN" sz="2000" b="1">
                <a:solidFill>
                  <a:schemeClr val="bg2"/>
                </a:solidFill>
                <a:latin typeface="微软雅黑" pitchFamily="34" charset="-122"/>
                <a:ea typeface="微软雅黑" pitchFamily="34" charset="-122"/>
              </a:rPr>
              <a:t>DBMS</a:t>
            </a:r>
            <a:r>
              <a:rPr lang="zh-CN" altLang="en-US" sz="2000" b="1">
                <a:solidFill>
                  <a:schemeClr val="bg2"/>
                </a:solidFill>
                <a:latin typeface="微软雅黑" pitchFamily="34" charset="-122"/>
                <a:ea typeface="微软雅黑" pitchFamily="34" charset="-122"/>
              </a:rPr>
              <a:t>所支持的数据模型</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对其进行优化</a:t>
            </a:r>
          </a:p>
          <a:p>
            <a:pPr algn="ctr" eaLnBrk="1" hangingPunct="1">
              <a:spcBef>
                <a:spcPct val="0"/>
              </a:spcBef>
              <a:buClrTx/>
              <a:buSzTx/>
              <a:buFontTx/>
              <a:buNone/>
            </a:pPr>
            <a:endParaRPr lang="zh-CN" altLang="en-US" sz="2000" b="1">
              <a:solidFill>
                <a:schemeClr val="bg2"/>
              </a:solidFill>
              <a:latin typeface="微软雅黑" pitchFamily="34" charset="-122"/>
              <a:ea typeface="微软雅黑" pitchFamily="34" charset="-122"/>
            </a:endParaRPr>
          </a:p>
        </p:txBody>
      </p:sp>
      <p:sp>
        <p:nvSpPr>
          <p:cNvPr id="347208" name="AutoShape 72"/>
          <p:cNvSpPr>
            <a:spLocks noChangeArrowheads="1"/>
          </p:cNvSpPr>
          <p:nvPr/>
        </p:nvSpPr>
        <p:spPr bwMode="auto">
          <a:xfrm>
            <a:off x="2413000" y="3429000"/>
            <a:ext cx="4464050" cy="1584325"/>
          </a:xfrm>
          <a:prstGeom prst="wedgeRoundRectCallout">
            <a:avLst>
              <a:gd name="adj1" fmla="val 62093"/>
              <a:gd name="adj2" fmla="val -43389"/>
              <a:gd name="adj3" fmla="val 16667"/>
            </a:avLst>
          </a:prstGeom>
          <a:solidFill>
            <a:srgbClr val="FFF5C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数据库物理设计阶段</a:t>
            </a:r>
          </a:p>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为逻辑数据模型选取一个最适合应用环境的物理结构（包括存储结构和存取方法）</a:t>
            </a:r>
          </a:p>
        </p:txBody>
      </p:sp>
      <p:sp>
        <p:nvSpPr>
          <p:cNvPr id="347209" name="AutoShape 73"/>
          <p:cNvSpPr>
            <a:spLocks noChangeArrowheads="1"/>
          </p:cNvSpPr>
          <p:nvPr/>
        </p:nvSpPr>
        <p:spPr bwMode="auto">
          <a:xfrm>
            <a:off x="2124075" y="3213100"/>
            <a:ext cx="4464050" cy="3313113"/>
          </a:xfrm>
          <a:prstGeom prst="wedgeRoundRectCallout">
            <a:avLst>
              <a:gd name="adj1" fmla="val 62093"/>
              <a:gd name="adj2" fmla="val 5343"/>
              <a:gd name="adj3" fmla="val 16667"/>
            </a:avLst>
          </a:prstGeom>
          <a:solidFill>
            <a:srgbClr val="FFF5C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371600" indent="-4572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数据库实施阶段</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运用</a:t>
            </a:r>
            <a:r>
              <a:rPr lang="en-US" altLang="zh-CN" sz="2000" b="1">
                <a:solidFill>
                  <a:schemeClr val="bg2"/>
                </a:solidFill>
                <a:latin typeface="微软雅黑" pitchFamily="34" charset="-122"/>
                <a:ea typeface="微软雅黑" pitchFamily="34" charset="-122"/>
              </a:rPr>
              <a:t>DBMS</a:t>
            </a:r>
            <a:r>
              <a:rPr lang="zh-CN" altLang="en-US" sz="2000" b="1">
                <a:solidFill>
                  <a:schemeClr val="bg2"/>
                </a:solidFill>
                <a:latin typeface="微软雅黑" pitchFamily="34" charset="-122"/>
                <a:ea typeface="微软雅黑" pitchFamily="34" charset="-122"/>
              </a:rPr>
              <a:t>提供的数据语言、工具及宿主语言，根据逻辑设计和物理设计的结果</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建立数据库</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编制与调试应用程序</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组织数据入库</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并进行试运行</a:t>
            </a:r>
          </a:p>
          <a:p>
            <a:pPr lvl="2" eaLnBrk="1" hangingPunct="1">
              <a:lnSpc>
                <a:spcPct val="120000"/>
              </a:lnSpc>
            </a:pPr>
            <a:endParaRPr lang="zh-CN" altLang="en-US" sz="2000" b="1">
              <a:solidFill>
                <a:schemeClr val="bg2"/>
              </a:solidFill>
              <a:latin typeface="微软雅黑" pitchFamily="34" charset="-122"/>
              <a:ea typeface="微软雅黑" pitchFamily="34" charset="-122"/>
            </a:endParaRPr>
          </a:p>
        </p:txBody>
      </p:sp>
      <p:sp>
        <p:nvSpPr>
          <p:cNvPr id="347210" name="AutoShape 74"/>
          <p:cNvSpPr>
            <a:spLocks noChangeArrowheads="1"/>
          </p:cNvSpPr>
          <p:nvPr/>
        </p:nvSpPr>
        <p:spPr bwMode="auto">
          <a:xfrm>
            <a:off x="2268538" y="2781300"/>
            <a:ext cx="4826000" cy="1944688"/>
          </a:xfrm>
          <a:prstGeom prst="wedgeRoundRectCallout">
            <a:avLst>
              <a:gd name="adj1" fmla="val 49375"/>
              <a:gd name="adj2" fmla="val 134653"/>
              <a:gd name="adj3" fmla="val 16667"/>
            </a:avLst>
          </a:prstGeom>
          <a:solidFill>
            <a:srgbClr val="FFF5C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000" b="1">
                <a:solidFill>
                  <a:schemeClr val="bg2"/>
                </a:solidFill>
                <a:latin typeface="微软雅黑" pitchFamily="34" charset="-122"/>
                <a:ea typeface="微软雅黑" pitchFamily="34" charset="-122"/>
              </a:rPr>
              <a:t>数据库运行和维护阶段</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数据库应用系统经过试运行后即可投入正式运行。</a:t>
            </a:r>
          </a:p>
          <a:p>
            <a:pPr eaLnBrk="1" hangingPunct="1">
              <a:spcBef>
                <a:spcPct val="0"/>
              </a:spcBef>
              <a:buClrTx/>
              <a:buSzTx/>
              <a:buFontTx/>
              <a:buAutoNum type="arabicPeriod"/>
            </a:pPr>
            <a:r>
              <a:rPr lang="zh-CN" altLang="en-US" sz="2000" b="1">
                <a:solidFill>
                  <a:schemeClr val="bg2"/>
                </a:solidFill>
                <a:latin typeface="微软雅黑" pitchFamily="34" charset="-122"/>
                <a:ea typeface="微软雅黑" pitchFamily="34" charset="-122"/>
              </a:rPr>
              <a:t>在数据库系统运行过程中必须不断地对其进行评价、调整与修改。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205"/>
                                        </p:tgtEl>
                                        <p:attrNameLst>
                                          <p:attrName>style.visibility</p:attrName>
                                        </p:attrNameLst>
                                      </p:cBhvr>
                                      <p:to>
                                        <p:strVal val="visible"/>
                                      </p:to>
                                    </p:set>
                                    <p:anim calcmode="lin" valueType="num">
                                      <p:cBhvr additive="base">
                                        <p:cTn id="7" dur="500" fill="hold"/>
                                        <p:tgtEl>
                                          <p:spTgt spid="347205"/>
                                        </p:tgtEl>
                                        <p:attrNameLst>
                                          <p:attrName>ppt_x</p:attrName>
                                        </p:attrNameLst>
                                      </p:cBhvr>
                                      <p:tavLst>
                                        <p:tav tm="0">
                                          <p:val>
                                            <p:strVal val="0-#ppt_w/2"/>
                                          </p:val>
                                        </p:tav>
                                        <p:tav tm="100000">
                                          <p:val>
                                            <p:strVal val="#ppt_x"/>
                                          </p:val>
                                        </p:tav>
                                      </p:tavLst>
                                    </p:anim>
                                    <p:anim calcmode="lin" valueType="num">
                                      <p:cBhvr additive="base">
                                        <p:cTn id="8" dur="500" fill="hold"/>
                                        <p:tgtEl>
                                          <p:spTgt spid="34720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47205"/>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7206"/>
                                        </p:tgtEl>
                                        <p:attrNameLst>
                                          <p:attrName>style.visibility</p:attrName>
                                        </p:attrNameLst>
                                      </p:cBhvr>
                                      <p:to>
                                        <p:strVal val="visible"/>
                                      </p:to>
                                    </p:set>
                                    <p:anim calcmode="lin" valueType="num">
                                      <p:cBhvr additive="base">
                                        <p:cTn id="13" dur="500" fill="hold"/>
                                        <p:tgtEl>
                                          <p:spTgt spid="347206"/>
                                        </p:tgtEl>
                                        <p:attrNameLst>
                                          <p:attrName>ppt_x</p:attrName>
                                        </p:attrNameLst>
                                      </p:cBhvr>
                                      <p:tavLst>
                                        <p:tav tm="0">
                                          <p:val>
                                            <p:strVal val="0-#ppt_w/2"/>
                                          </p:val>
                                        </p:tav>
                                        <p:tav tm="100000">
                                          <p:val>
                                            <p:strVal val="#ppt_x"/>
                                          </p:val>
                                        </p:tav>
                                      </p:tavLst>
                                    </p:anim>
                                    <p:anim calcmode="lin" valueType="num">
                                      <p:cBhvr additive="base">
                                        <p:cTn id="14" dur="500" fill="hold"/>
                                        <p:tgtEl>
                                          <p:spTgt spid="34720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4720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7207"/>
                                        </p:tgtEl>
                                        <p:attrNameLst>
                                          <p:attrName>style.visibility</p:attrName>
                                        </p:attrNameLst>
                                      </p:cBhvr>
                                      <p:to>
                                        <p:strVal val="visible"/>
                                      </p:to>
                                    </p:set>
                                    <p:anim calcmode="lin" valueType="num">
                                      <p:cBhvr additive="base">
                                        <p:cTn id="19" dur="500" fill="hold"/>
                                        <p:tgtEl>
                                          <p:spTgt spid="347207"/>
                                        </p:tgtEl>
                                        <p:attrNameLst>
                                          <p:attrName>ppt_x</p:attrName>
                                        </p:attrNameLst>
                                      </p:cBhvr>
                                      <p:tavLst>
                                        <p:tav tm="0">
                                          <p:val>
                                            <p:strVal val="0-#ppt_w/2"/>
                                          </p:val>
                                        </p:tav>
                                        <p:tav tm="100000">
                                          <p:val>
                                            <p:strVal val="#ppt_x"/>
                                          </p:val>
                                        </p:tav>
                                      </p:tavLst>
                                    </p:anim>
                                    <p:anim calcmode="lin" valueType="num">
                                      <p:cBhvr additive="base">
                                        <p:cTn id="20" dur="500" fill="hold"/>
                                        <p:tgtEl>
                                          <p:spTgt spid="34720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47207"/>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7208"/>
                                        </p:tgtEl>
                                        <p:attrNameLst>
                                          <p:attrName>style.visibility</p:attrName>
                                        </p:attrNameLst>
                                      </p:cBhvr>
                                      <p:to>
                                        <p:strVal val="visible"/>
                                      </p:to>
                                    </p:set>
                                    <p:anim calcmode="lin" valueType="num">
                                      <p:cBhvr additive="base">
                                        <p:cTn id="25" dur="500" fill="hold"/>
                                        <p:tgtEl>
                                          <p:spTgt spid="347208"/>
                                        </p:tgtEl>
                                        <p:attrNameLst>
                                          <p:attrName>ppt_x</p:attrName>
                                        </p:attrNameLst>
                                      </p:cBhvr>
                                      <p:tavLst>
                                        <p:tav tm="0">
                                          <p:val>
                                            <p:strVal val="0-#ppt_w/2"/>
                                          </p:val>
                                        </p:tav>
                                        <p:tav tm="100000">
                                          <p:val>
                                            <p:strVal val="#ppt_x"/>
                                          </p:val>
                                        </p:tav>
                                      </p:tavLst>
                                    </p:anim>
                                    <p:anim calcmode="lin" valueType="num">
                                      <p:cBhvr additive="base">
                                        <p:cTn id="26" dur="500" fill="hold"/>
                                        <p:tgtEl>
                                          <p:spTgt spid="34720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4720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7209"/>
                                        </p:tgtEl>
                                        <p:attrNameLst>
                                          <p:attrName>style.visibility</p:attrName>
                                        </p:attrNameLst>
                                      </p:cBhvr>
                                      <p:to>
                                        <p:strVal val="visible"/>
                                      </p:to>
                                    </p:set>
                                    <p:anim calcmode="lin" valueType="num">
                                      <p:cBhvr additive="base">
                                        <p:cTn id="31" dur="500" fill="hold"/>
                                        <p:tgtEl>
                                          <p:spTgt spid="347209"/>
                                        </p:tgtEl>
                                        <p:attrNameLst>
                                          <p:attrName>ppt_x</p:attrName>
                                        </p:attrNameLst>
                                      </p:cBhvr>
                                      <p:tavLst>
                                        <p:tav tm="0">
                                          <p:val>
                                            <p:strVal val="0-#ppt_w/2"/>
                                          </p:val>
                                        </p:tav>
                                        <p:tav tm="100000">
                                          <p:val>
                                            <p:strVal val="#ppt_x"/>
                                          </p:val>
                                        </p:tav>
                                      </p:tavLst>
                                    </p:anim>
                                    <p:anim calcmode="lin" valueType="num">
                                      <p:cBhvr additive="base">
                                        <p:cTn id="32" dur="500" fill="hold"/>
                                        <p:tgtEl>
                                          <p:spTgt spid="34720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47209"/>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7210"/>
                                        </p:tgtEl>
                                        <p:attrNameLst>
                                          <p:attrName>style.visibility</p:attrName>
                                        </p:attrNameLst>
                                      </p:cBhvr>
                                      <p:to>
                                        <p:strVal val="visible"/>
                                      </p:to>
                                    </p:set>
                                    <p:anim calcmode="lin" valueType="num">
                                      <p:cBhvr additive="base">
                                        <p:cTn id="37" dur="500" fill="hold"/>
                                        <p:tgtEl>
                                          <p:spTgt spid="347210"/>
                                        </p:tgtEl>
                                        <p:attrNameLst>
                                          <p:attrName>ppt_x</p:attrName>
                                        </p:attrNameLst>
                                      </p:cBhvr>
                                      <p:tavLst>
                                        <p:tav tm="0">
                                          <p:val>
                                            <p:strVal val="0-#ppt_w/2"/>
                                          </p:val>
                                        </p:tav>
                                        <p:tav tm="100000">
                                          <p:val>
                                            <p:strVal val="#ppt_x"/>
                                          </p:val>
                                        </p:tav>
                                      </p:tavLst>
                                    </p:anim>
                                    <p:anim calcmode="lin" valueType="num">
                                      <p:cBhvr additive="base">
                                        <p:cTn id="38" dur="500" fill="hold"/>
                                        <p:tgtEl>
                                          <p:spTgt spid="34721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472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205" grpId="0" animBg="1"/>
      <p:bldP spid="347206" grpId="0" animBg="1"/>
      <p:bldP spid="347207" grpId="0" animBg="1"/>
      <p:bldP spid="347208" grpId="0" animBg="1"/>
      <p:bldP spid="347209" grpId="0" animBg="1"/>
      <p:bldP spid="34721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482" name="Group 6"/>
          <p:cNvGrpSpPr>
            <a:grpSpLocks/>
          </p:cNvGrpSpPr>
          <p:nvPr/>
        </p:nvGrpSpPr>
        <p:grpSpPr bwMode="auto">
          <a:xfrm>
            <a:off x="250825" y="260350"/>
            <a:ext cx="8569325" cy="6121400"/>
            <a:chOff x="4658" y="7588"/>
            <a:chExt cx="3739" cy="3903"/>
          </a:xfrm>
        </p:grpSpPr>
        <p:sp>
          <p:nvSpPr>
            <p:cNvPr id="20483" name="Freeform 7"/>
            <p:cNvSpPr>
              <a:spLocks/>
            </p:cNvSpPr>
            <p:nvPr/>
          </p:nvSpPr>
          <p:spPr bwMode="auto">
            <a:xfrm>
              <a:off x="5836" y="7588"/>
              <a:ext cx="1319" cy="431"/>
            </a:xfrm>
            <a:custGeom>
              <a:avLst/>
              <a:gdLst>
                <a:gd name="T0" fmla="*/ 1 w 2106"/>
                <a:gd name="T1" fmla="*/ 1 h 774"/>
                <a:gd name="T2" fmla="*/ 1 w 2106"/>
                <a:gd name="T3" fmla="*/ 0 h 774"/>
                <a:gd name="T4" fmla="*/ 1 w 2106"/>
                <a:gd name="T5" fmla="*/ 1 h 774"/>
                <a:gd name="T6" fmla="*/ 1 w 2106"/>
                <a:gd name="T7" fmla="*/ 1 h 774"/>
                <a:gd name="T8" fmla="*/ 1 w 2106"/>
                <a:gd name="T9" fmla="*/ 1 h 774"/>
                <a:gd name="T10" fmla="*/ 1 w 2106"/>
                <a:gd name="T11" fmla="*/ 1 h 774"/>
                <a:gd name="T12" fmla="*/ 1 w 2106"/>
                <a:gd name="T13" fmla="*/ 1 h 774"/>
                <a:gd name="T14" fmla="*/ 1 w 2106"/>
                <a:gd name="T15" fmla="*/ 1 h 774"/>
                <a:gd name="T16" fmla="*/ 1 w 2106"/>
                <a:gd name="T17" fmla="*/ 1 h 774"/>
                <a:gd name="T18" fmla="*/ 1 w 2106"/>
                <a:gd name="T19" fmla="*/ 1 h 774"/>
                <a:gd name="T20" fmla="*/ 1 w 2106"/>
                <a:gd name="T21" fmla="*/ 1 h 774"/>
                <a:gd name="T22" fmla="*/ 1 w 2106"/>
                <a:gd name="T23" fmla="*/ 1 h 774"/>
                <a:gd name="T24" fmla="*/ 1 w 2106"/>
                <a:gd name="T25" fmla="*/ 1 h 774"/>
                <a:gd name="T26" fmla="*/ 1 w 2106"/>
                <a:gd name="T27" fmla="*/ 1 h 774"/>
                <a:gd name="T28" fmla="*/ 1 w 2106"/>
                <a:gd name="T29" fmla="*/ 1 h 774"/>
                <a:gd name="T30" fmla="*/ 1 w 2106"/>
                <a:gd name="T31" fmla="*/ 1 h 774"/>
                <a:gd name="T32" fmla="*/ 0 w 2106"/>
                <a:gd name="T33" fmla="*/ 1 h 774"/>
                <a:gd name="T34" fmla="*/ 1 w 2106"/>
                <a:gd name="T35" fmla="*/ 1 h 774"/>
                <a:gd name="T36" fmla="*/ 1 w 2106"/>
                <a:gd name="T37" fmla="*/ 1 h 774"/>
                <a:gd name="T38" fmla="*/ 1 w 2106"/>
                <a:gd name="T39" fmla="*/ 1 h 7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0484" name="Text Box 8"/>
            <p:cNvSpPr txBox="1">
              <a:spLocks noChangeArrowheads="1"/>
            </p:cNvSpPr>
            <p:nvPr/>
          </p:nvSpPr>
          <p:spPr bwMode="auto">
            <a:xfrm>
              <a:off x="6040" y="7599"/>
              <a:ext cx="893"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现实世界</a:t>
              </a:r>
            </a:p>
          </p:txBody>
        </p:sp>
        <p:sp>
          <p:nvSpPr>
            <p:cNvPr id="20485" name="Text Box 9"/>
            <p:cNvSpPr txBox="1">
              <a:spLocks noChangeArrowheads="1"/>
            </p:cNvSpPr>
            <p:nvPr/>
          </p:nvSpPr>
          <p:spPr bwMode="auto">
            <a:xfrm>
              <a:off x="4778" y="8870"/>
              <a:ext cx="1215"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概念模型设计</a:t>
              </a:r>
            </a:p>
          </p:txBody>
        </p:sp>
        <p:sp>
          <p:nvSpPr>
            <p:cNvPr id="20486" name="Text Box 10"/>
            <p:cNvSpPr txBox="1">
              <a:spLocks noChangeArrowheads="1"/>
            </p:cNvSpPr>
            <p:nvPr/>
          </p:nvSpPr>
          <p:spPr bwMode="auto">
            <a:xfrm>
              <a:off x="4825" y="10573"/>
              <a:ext cx="107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子模式设计</a:t>
              </a:r>
            </a:p>
          </p:txBody>
        </p:sp>
        <p:sp>
          <p:nvSpPr>
            <p:cNvPr id="20487" name="Text Box 11"/>
            <p:cNvSpPr txBox="1">
              <a:spLocks noChangeArrowheads="1"/>
            </p:cNvSpPr>
            <p:nvPr/>
          </p:nvSpPr>
          <p:spPr bwMode="auto">
            <a:xfrm>
              <a:off x="4658" y="10005"/>
              <a:ext cx="1380"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物理数据库设计</a:t>
              </a:r>
            </a:p>
          </p:txBody>
        </p:sp>
        <p:sp>
          <p:nvSpPr>
            <p:cNvPr id="20488" name="Text Box 12"/>
            <p:cNvSpPr txBox="1">
              <a:spLocks noChangeArrowheads="1"/>
            </p:cNvSpPr>
            <p:nvPr/>
          </p:nvSpPr>
          <p:spPr bwMode="auto">
            <a:xfrm>
              <a:off x="4673" y="9438"/>
              <a:ext cx="1380"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逻辑数据库设计</a:t>
              </a:r>
            </a:p>
          </p:txBody>
        </p:sp>
        <p:sp>
          <p:nvSpPr>
            <p:cNvPr id="20489" name="Text Box 13"/>
            <p:cNvSpPr txBox="1">
              <a:spLocks noChangeArrowheads="1"/>
            </p:cNvSpPr>
            <p:nvPr/>
          </p:nvSpPr>
          <p:spPr bwMode="auto">
            <a:xfrm>
              <a:off x="4915" y="11140"/>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建立数据库</a:t>
              </a:r>
            </a:p>
          </p:txBody>
        </p:sp>
        <p:sp>
          <p:nvSpPr>
            <p:cNvPr id="20490" name="Text Box 14"/>
            <p:cNvSpPr txBox="1">
              <a:spLocks noChangeArrowheads="1"/>
            </p:cNvSpPr>
            <p:nvPr/>
          </p:nvSpPr>
          <p:spPr bwMode="auto">
            <a:xfrm>
              <a:off x="4915" y="8303"/>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数据分析</a:t>
              </a:r>
            </a:p>
          </p:txBody>
        </p:sp>
        <p:sp>
          <p:nvSpPr>
            <p:cNvPr id="20491" name="Text Box 15"/>
            <p:cNvSpPr txBox="1">
              <a:spLocks noChangeArrowheads="1"/>
            </p:cNvSpPr>
            <p:nvPr/>
          </p:nvSpPr>
          <p:spPr bwMode="auto">
            <a:xfrm>
              <a:off x="6938" y="8303"/>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功能分析</a:t>
              </a:r>
            </a:p>
          </p:txBody>
        </p:sp>
        <p:sp>
          <p:nvSpPr>
            <p:cNvPr id="20492" name="Text Box 16"/>
            <p:cNvSpPr txBox="1">
              <a:spLocks noChangeArrowheads="1"/>
            </p:cNvSpPr>
            <p:nvPr/>
          </p:nvSpPr>
          <p:spPr bwMode="auto">
            <a:xfrm>
              <a:off x="6397" y="8870"/>
              <a:ext cx="923"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功能模型</a:t>
              </a:r>
            </a:p>
          </p:txBody>
        </p:sp>
        <p:sp>
          <p:nvSpPr>
            <p:cNvPr id="20493" name="Text Box 17"/>
            <p:cNvSpPr txBox="1">
              <a:spLocks noChangeArrowheads="1"/>
            </p:cNvSpPr>
            <p:nvPr/>
          </p:nvSpPr>
          <p:spPr bwMode="auto">
            <a:xfrm>
              <a:off x="7473" y="8870"/>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功能说明</a:t>
              </a:r>
            </a:p>
          </p:txBody>
        </p:sp>
        <p:sp>
          <p:nvSpPr>
            <p:cNvPr id="20494" name="Text Box 18"/>
            <p:cNvSpPr txBox="1">
              <a:spLocks noChangeArrowheads="1"/>
            </p:cNvSpPr>
            <p:nvPr/>
          </p:nvSpPr>
          <p:spPr bwMode="auto">
            <a:xfrm>
              <a:off x="6938" y="9438"/>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事务设计</a:t>
              </a:r>
            </a:p>
          </p:txBody>
        </p:sp>
        <p:sp>
          <p:nvSpPr>
            <p:cNvPr id="20495" name="Text Box 19"/>
            <p:cNvSpPr txBox="1">
              <a:spLocks noChangeArrowheads="1"/>
            </p:cNvSpPr>
            <p:nvPr/>
          </p:nvSpPr>
          <p:spPr bwMode="auto">
            <a:xfrm>
              <a:off x="6938" y="10005"/>
              <a:ext cx="92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程序说明</a:t>
              </a:r>
            </a:p>
          </p:txBody>
        </p:sp>
        <p:sp>
          <p:nvSpPr>
            <p:cNvPr id="20496" name="Text Box 20"/>
            <p:cNvSpPr txBox="1">
              <a:spLocks noChangeArrowheads="1"/>
            </p:cNvSpPr>
            <p:nvPr/>
          </p:nvSpPr>
          <p:spPr bwMode="auto">
            <a:xfrm>
              <a:off x="6801" y="10573"/>
              <a:ext cx="1215"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应用程序设计</a:t>
              </a:r>
            </a:p>
          </p:txBody>
        </p:sp>
        <p:sp>
          <p:nvSpPr>
            <p:cNvPr id="20497" name="Text Box 21"/>
            <p:cNvSpPr txBox="1">
              <a:spLocks noChangeArrowheads="1"/>
            </p:cNvSpPr>
            <p:nvPr/>
          </p:nvSpPr>
          <p:spPr bwMode="auto">
            <a:xfrm>
              <a:off x="6796" y="11140"/>
              <a:ext cx="1216" cy="3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gn="ctr">
                <a:lnSpc>
                  <a:spcPct val="80000"/>
                </a:lnSpc>
                <a:spcBef>
                  <a:spcPct val="0"/>
                </a:spcBef>
                <a:buClrTx/>
                <a:buSzTx/>
                <a:buFontTx/>
                <a:buNone/>
              </a:pPr>
              <a:r>
                <a:rPr kumimoji="0" lang="zh-CN" altLang="en-US" sz="2200" b="1">
                  <a:latin typeface="微软雅黑" pitchFamily="34" charset="-122"/>
                  <a:ea typeface="微软雅黑" pitchFamily="34" charset="-122"/>
                </a:rPr>
                <a:t>程序编码调试</a:t>
              </a:r>
            </a:p>
          </p:txBody>
        </p:sp>
        <p:sp>
          <p:nvSpPr>
            <p:cNvPr id="20498" name="Line 22"/>
            <p:cNvSpPr>
              <a:spLocks noChangeShapeType="1"/>
            </p:cNvSpPr>
            <p:nvPr/>
          </p:nvSpPr>
          <p:spPr bwMode="auto">
            <a:xfrm flipH="1">
              <a:off x="5319" y="8036"/>
              <a:ext cx="1022" cy="267"/>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499" name="Line 23"/>
            <p:cNvSpPr>
              <a:spLocks noChangeShapeType="1"/>
            </p:cNvSpPr>
            <p:nvPr/>
          </p:nvSpPr>
          <p:spPr bwMode="auto">
            <a:xfrm>
              <a:off x="5392" y="8637"/>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0" name="Line 24"/>
            <p:cNvSpPr>
              <a:spLocks noChangeShapeType="1"/>
            </p:cNvSpPr>
            <p:nvPr/>
          </p:nvSpPr>
          <p:spPr bwMode="auto">
            <a:xfrm flipH="1">
              <a:off x="5366" y="9214"/>
              <a:ext cx="0" cy="22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1" name="Line 25"/>
            <p:cNvSpPr>
              <a:spLocks noChangeShapeType="1"/>
            </p:cNvSpPr>
            <p:nvPr/>
          </p:nvSpPr>
          <p:spPr bwMode="auto">
            <a:xfrm>
              <a:off x="5358" y="9786"/>
              <a:ext cx="0"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2" name="Line 26"/>
            <p:cNvSpPr>
              <a:spLocks noChangeShapeType="1"/>
            </p:cNvSpPr>
            <p:nvPr/>
          </p:nvSpPr>
          <p:spPr bwMode="auto">
            <a:xfrm>
              <a:off x="5358" y="10354"/>
              <a:ext cx="0"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3" name="Line 27"/>
            <p:cNvSpPr>
              <a:spLocks noChangeShapeType="1"/>
            </p:cNvSpPr>
            <p:nvPr/>
          </p:nvSpPr>
          <p:spPr bwMode="auto">
            <a:xfrm>
              <a:off x="5366" y="10921"/>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4" name="Line 28"/>
            <p:cNvSpPr>
              <a:spLocks noChangeShapeType="1"/>
            </p:cNvSpPr>
            <p:nvPr/>
          </p:nvSpPr>
          <p:spPr bwMode="auto">
            <a:xfrm>
              <a:off x="6785" y="7988"/>
              <a:ext cx="608" cy="325"/>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5" name="Line 29"/>
            <p:cNvSpPr>
              <a:spLocks noChangeShapeType="1"/>
            </p:cNvSpPr>
            <p:nvPr/>
          </p:nvSpPr>
          <p:spPr bwMode="auto">
            <a:xfrm flipH="1">
              <a:off x="6893" y="8652"/>
              <a:ext cx="376" cy="21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6" name="Line 30"/>
            <p:cNvSpPr>
              <a:spLocks noChangeShapeType="1"/>
            </p:cNvSpPr>
            <p:nvPr/>
          </p:nvSpPr>
          <p:spPr bwMode="auto">
            <a:xfrm>
              <a:off x="7524" y="8662"/>
              <a:ext cx="459" cy="20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7" name="Line 31"/>
            <p:cNvSpPr>
              <a:spLocks noChangeShapeType="1"/>
            </p:cNvSpPr>
            <p:nvPr/>
          </p:nvSpPr>
          <p:spPr bwMode="auto">
            <a:xfrm>
              <a:off x="6893" y="9204"/>
              <a:ext cx="434" cy="22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8" name="Line 32"/>
            <p:cNvSpPr>
              <a:spLocks noChangeShapeType="1"/>
            </p:cNvSpPr>
            <p:nvPr/>
          </p:nvSpPr>
          <p:spPr bwMode="auto">
            <a:xfrm flipH="1">
              <a:off x="7500" y="9204"/>
              <a:ext cx="476" cy="24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09" name="Line 33"/>
            <p:cNvSpPr>
              <a:spLocks noChangeShapeType="1"/>
            </p:cNvSpPr>
            <p:nvPr/>
          </p:nvSpPr>
          <p:spPr bwMode="auto">
            <a:xfrm>
              <a:off x="7406" y="9771"/>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10" name="Line 34"/>
            <p:cNvSpPr>
              <a:spLocks noChangeShapeType="1"/>
            </p:cNvSpPr>
            <p:nvPr/>
          </p:nvSpPr>
          <p:spPr bwMode="auto">
            <a:xfrm>
              <a:off x="7408" y="10339"/>
              <a:ext cx="0" cy="23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20511" name="Line 35"/>
            <p:cNvSpPr>
              <a:spLocks noChangeShapeType="1"/>
            </p:cNvSpPr>
            <p:nvPr/>
          </p:nvSpPr>
          <p:spPr bwMode="auto">
            <a:xfrm>
              <a:off x="7417" y="10921"/>
              <a:ext cx="0" cy="231"/>
            </a:xfrm>
            <a:prstGeom prst="line">
              <a:avLst/>
            </a:prstGeom>
            <a:noFill/>
            <a:ln w="9525">
              <a:solidFill>
                <a:srgbClr val="000000"/>
              </a:solidFill>
              <a:round/>
              <a:headEnd/>
              <a:tailEnd type="stealth" w="sm" len="sm"/>
            </a:ln>
            <a:extLst>
              <a:ext uri="{909E8E84-426E-40DD-AFC4-6F175D3DCCD1}">
                <a14:hiddenFill xmlns:a14="http://schemas.microsoft.com/office/drawing/2010/main">
                  <a:noFill/>
                </a14:hiddenFill>
              </a:ext>
            </a:extLst>
          </p:spPr>
          <p:txBody>
            <a:bodyPr anchor="ctr"/>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850" y="260350"/>
            <a:ext cx="7793038" cy="566738"/>
          </a:xfrm>
        </p:spPr>
        <p:txBody>
          <a:bodyPr/>
          <a:lstStyle/>
          <a:p>
            <a:pPr eaLnBrk="1" hangingPunct="1">
              <a:lnSpc>
                <a:spcPct val="170000"/>
              </a:lnSpc>
            </a:pPr>
            <a:r>
              <a:rPr lang="en-US" altLang="zh-CN" sz="3200" b="1">
                <a:solidFill>
                  <a:srgbClr val="C00000"/>
                </a:solidFill>
                <a:latin typeface="微软雅黑" pitchFamily="34" charset="-122"/>
                <a:ea typeface="微软雅黑" pitchFamily="34" charset="-122"/>
              </a:rPr>
              <a:t>3</a:t>
            </a:r>
            <a:r>
              <a:rPr lang="zh-CN" altLang="en-US" sz="3200" b="1">
                <a:solidFill>
                  <a:srgbClr val="C00000"/>
                </a:solidFill>
                <a:latin typeface="微软雅黑" pitchFamily="34" charset="-122"/>
                <a:ea typeface="微软雅黑" pitchFamily="34" charset="-122"/>
              </a:rPr>
              <a:t>、参加人员</a:t>
            </a:r>
          </a:p>
        </p:txBody>
      </p:sp>
      <p:sp>
        <p:nvSpPr>
          <p:cNvPr id="21507" name="Rectangle 3"/>
          <p:cNvSpPr>
            <a:spLocks noGrp="1" noChangeArrowheads="1"/>
          </p:cNvSpPr>
          <p:nvPr>
            <p:ph type="body" idx="1"/>
          </p:nvPr>
        </p:nvSpPr>
        <p:spPr>
          <a:xfrm>
            <a:off x="179388" y="1027113"/>
            <a:ext cx="5257800" cy="5641975"/>
          </a:xfrm>
        </p:spPr>
        <p:txBody>
          <a:bodyPr/>
          <a:lstStyle/>
          <a:p>
            <a:pPr eaLnBrk="1" hangingPunct="1">
              <a:lnSpc>
                <a:spcPct val="140000"/>
              </a:lnSpc>
              <a:spcBef>
                <a:spcPct val="0"/>
              </a:spcBef>
              <a:buFont typeface="Wingdings" pitchFamily="2" charset="2"/>
              <a:buNone/>
            </a:pPr>
            <a:r>
              <a:rPr lang="zh-CN" altLang="en-US" sz="2200" b="1">
                <a:solidFill>
                  <a:srgbClr val="000099"/>
                </a:solidFill>
                <a:latin typeface="微软雅黑" pitchFamily="34" charset="-122"/>
                <a:ea typeface="微软雅黑" pitchFamily="34" charset="-122"/>
              </a:rPr>
              <a:t>（</a:t>
            </a:r>
            <a:r>
              <a:rPr lang="en-US" altLang="zh-CN" sz="2200" b="1">
                <a:solidFill>
                  <a:srgbClr val="000099"/>
                </a:solidFill>
                <a:latin typeface="微软雅黑" pitchFamily="34" charset="-122"/>
                <a:ea typeface="微软雅黑" pitchFamily="34" charset="-122"/>
              </a:rPr>
              <a:t>1</a:t>
            </a:r>
            <a:r>
              <a:rPr lang="zh-CN" altLang="en-US" sz="2200" b="1">
                <a:solidFill>
                  <a:srgbClr val="000099"/>
                </a:solidFill>
                <a:latin typeface="微软雅黑" pitchFamily="34" charset="-122"/>
                <a:ea typeface="微软雅黑" pitchFamily="34" charset="-122"/>
              </a:rPr>
              <a:t>）</a:t>
            </a:r>
            <a:r>
              <a:rPr lang="en-US" altLang="zh-CN" sz="2200" b="1">
                <a:solidFill>
                  <a:srgbClr val="000099"/>
                </a:solidFill>
                <a:latin typeface="微软雅黑" pitchFamily="34" charset="-122"/>
                <a:ea typeface="微软雅黑" pitchFamily="34" charset="-122"/>
              </a:rPr>
              <a:t>SA</a:t>
            </a:r>
            <a:r>
              <a:rPr lang="zh-CN" altLang="en-US" sz="2200" b="1">
                <a:solidFill>
                  <a:srgbClr val="000099"/>
                </a:solidFill>
                <a:latin typeface="微软雅黑" pitchFamily="34" charset="-122"/>
                <a:ea typeface="微软雅黑" pitchFamily="34" charset="-122"/>
              </a:rPr>
              <a:t>和</a:t>
            </a:r>
            <a:r>
              <a:rPr lang="en-US" altLang="zh-CN" sz="2200" b="1">
                <a:solidFill>
                  <a:srgbClr val="000099"/>
                </a:solidFill>
                <a:latin typeface="微软雅黑" pitchFamily="34" charset="-122"/>
                <a:ea typeface="微软雅黑" pitchFamily="34" charset="-122"/>
              </a:rPr>
              <a:t>DBA</a:t>
            </a:r>
            <a:endParaRPr lang="zh-CN" altLang="en-US" sz="2200" b="1">
              <a:solidFill>
                <a:srgbClr val="000099"/>
              </a:solidFill>
              <a:latin typeface="微软雅黑" pitchFamily="34" charset="-122"/>
              <a:ea typeface="微软雅黑" pitchFamily="34" charset="-122"/>
            </a:endParaRPr>
          </a:p>
          <a:p>
            <a:pPr lvl="1" eaLnBrk="1" hangingPunct="1">
              <a:lnSpc>
                <a:spcPct val="140000"/>
              </a:lnSpc>
              <a:spcBef>
                <a:spcPct val="0"/>
              </a:spcBef>
            </a:pPr>
            <a:r>
              <a:rPr lang="zh-CN" altLang="en-US" sz="2200" b="1">
                <a:solidFill>
                  <a:schemeClr val="bg2"/>
                </a:solidFill>
                <a:latin typeface="微软雅黑" pitchFamily="34" charset="-122"/>
                <a:ea typeface="微软雅黑" pitchFamily="34" charset="-122"/>
              </a:rPr>
              <a:t>数据库设计的核心人员</a:t>
            </a:r>
          </a:p>
          <a:p>
            <a:pPr lvl="1" eaLnBrk="1" hangingPunct="1">
              <a:lnSpc>
                <a:spcPct val="140000"/>
              </a:lnSpc>
              <a:spcBef>
                <a:spcPct val="0"/>
              </a:spcBef>
            </a:pPr>
            <a:r>
              <a:rPr lang="zh-CN" altLang="en-US" sz="2200" b="1">
                <a:solidFill>
                  <a:schemeClr val="bg2"/>
                </a:solidFill>
                <a:latin typeface="微软雅黑" pitchFamily="34" charset="-122"/>
                <a:ea typeface="微软雅黑" pitchFamily="34" charset="-122"/>
              </a:rPr>
              <a:t>自始至终参与数据库设计</a:t>
            </a:r>
          </a:p>
          <a:p>
            <a:pPr lvl="1" eaLnBrk="1" hangingPunct="1">
              <a:lnSpc>
                <a:spcPct val="140000"/>
              </a:lnSpc>
              <a:spcBef>
                <a:spcPct val="0"/>
              </a:spcBef>
            </a:pPr>
            <a:r>
              <a:rPr lang="zh-CN" altLang="en-US" sz="2200" b="1">
                <a:solidFill>
                  <a:schemeClr val="bg2"/>
                </a:solidFill>
                <a:latin typeface="微软雅黑" pitchFamily="34" charset="-122"/>
                <a:ea typeface="微软雅黑" pitchFamily="34" charset="-122"/>
              </a:rPr>
              <a:t>其水平决定了数据库系统的质量</a:t>
            </a:r>
          </a:p>
          <a:p>
            <a:pPr eaLnBrk="1" hangingPunct="1">
              <a:lnSpc>
                <a:spcPct val="140000"/>
              </a:lnSpc>
              <a:spcBef>
                <a:spcPct val="0"/>
              </a:spcBef>
              <a:buClr>
                <a:schemeClr val="hlink"/>
              </a:buClr>
              <a:buSzPct val="55000"/>
              <a:buFont typeface="Wingdings" pitchFamily="2" charset="2"/>
              <a:buNone/>
            </a:pPr>
            <a:r>
              <a:rPr lang="zh-CN" altLang="en-US" sz="2200" b="1">
                <a:solidFill>
                  <a:srgbClr val="000099"/>
                </a:solidFill>
                <a:latin typeface="微软雅黑" pitchFamily="34" charset="-122"/>
                <a:ea typeface="微软雅黑" pitchFamily="34" charset="-122"/>
              </a:rPr>
              <a:t>（</a:t>
            </a:r>
            <a:r>
              <a:rPr lang="en-US" altLang="zh-CN" sz="2200" b="1">
                <a:solidFill>
                  <a:srgbClr val="000099"/>
                </a:solidFill>
                <a:latin typeface="微软雅黑" pitchFamily="34" charset="-122"/>
                <a:ea typeface="微软雅黑" pitchFamily="34" charset="-122"/>
              </a:rPr>
              <a:t>2</a:t>
            </a:r>
            <a:r>
              <a:rPr lang="zh-CN" altLang="en-US" sz="2200" b="1">
                <a:solidFill>
                  <a:srgbClr val="000099"/>
                </a:solidFill>
                <a:latin typeface="微软雅黑" pitchFamily="34" charset="-122"/>
                <a:ea typeface="微软雅黑" pitchFamily="34" charset="-122"/>
              </a:rPr>
              <a:t>）用户</a:t>
            </a:r>
          </a:p>
          <a:p>
            <a:pPr lvl="1" eaLnBrk="1" hangingPunct="1">
              <a:lnSpc>
                <a:spcPct val="140000"/>
              </a:lnSpc>
              <a:spcBef>
                <a:spcPct val="0"/>
              </a:spcBef>
            </a:pPr>
            <a:r>
              <a:rPr lang="zh-CN" altLang="en-US" sz="2200" b="1">
                <a:solidFill>
                  <a:schemeClr val="bg2"/>
                </a:solidFill>
                <a:latin typeface="微软雅黑" pitchFamily="34" charset="-122"/>
                <a:ea typeface="微软雅黑" pitchFamily="34" charset="-122"/>
              </a:rPr>
              <a:t>在数据库设计中举足轻重</a:t>
            </a:r>
          </a:p>
          <a:p>
            <a:pPr lvl="1" eaLnBrk="1" hangingPunct="1">
              <a:lnSpc>
                <a:spcPct val="140000"/>
              </a:lnSpc>
              <a:spcBef>
                <a:spcPct val="0"/>
              </a:spcBef>
            </a:pPr>
            <a:r>
              <a:rPr lang="zh-CN" altLang="en-US" sz="2200" b="1">
                <a:solidFill>
                  <a:schemeClr val="bg2"/>
                </a:solidFill>
                <a:latin typeface="微软雅黑" pitchFamily="34" charset="-122"/>
                <a:ea typeface="微软雅黑" pitchFamily="34" charset="-122"/>
              </a:rPr>
              <a:t>参加需求分析和数据库运行维护</a:t>
            </a:r>
          </a:p>
          <a:p>
            <a:pPr lvl="1" eaLnBrk="1" hangingPunct="1">
              <a:lnSpc>
                <a:spcPct val="140000"/>
              </a:lnSpc>
              <a:spcBef>
                <a:spcPct val="0"/>
              </a:spcBef>
            </a:pPr>
            <a:r>
              <a:rPr lang="zh-CN" altLang="en-US" sz="2200" b="1">
                <a:solidFill>
                  <a:schemeClr val="bg2"/>
                </a:solidFill>
                <a:latin typeface="微软雅黑" pitchFamily="34" charset="-122"/>
                <a:ea typeface="微软雅黑" pitchFamily="34" charset="-122"/>
              </a:rPr>
              <a:t>用户积极参与带来的好处</a:t>
            </a:r>
          </a:p>
          <a:p>
            <a:pPr marL="1077913" lvl="2" indent="-354013" eaLnBrk="1" hangingPunct="1">
              <a:lnSpc>
                <a:spcPct val="140000"/>
              </a:lnSpc>
              <a:spcBef>
                <a:spcPct val="0"/>
              </a:spcBef>
              <a:buFont typeface="Wingdings" pitchFamily="2" charset="2"/>
              <a:buChar char="ü"/>
            </a:pPr>
            <a:r>
              <a:rPr lang="zh-CN" altLang="en-US" sz="2200" b="1">
                <a:solidFill>
                  <a:schemeClr val="bg2"/>
                </a:solidFill>
                <a:latin typeface="微软雅黑" pitchFamily="34" charset="-122"/>
                <a:ea typeface="微软雅黑" pitchFamily="34" charset="-122"/>
              </a:rPr>
              <a:t>加速数据库设计</a:t>
            </a:r>
          </a:p>
          <a:p>
            <a:pPr marL="1077913" lvl="2" indent="-354013" eaLnBrk="1" hangingPunct="1">
              <a:lnSpc>
                <a:spcPct val="140000"/>
              </a:lnSpc>
              <a:spcBef>
                <a:spcPct val="0"/>
              </a:spcBef>
              <a:buFont typeface="Wingdings" pitchFamily="2" charset="2"/>
              <a:buChar char="ü"/>
            </a:pPr>
            <a:r>
              <a:rPr lang="zh-CN" altLang="en-US" sz="2200" b="1">
                <a:solidFill>
                  <a:schemeClr val="bg2"/>
                </a:solidFill>
                <a:latin typeface="微软雅黑" pitchFamily="34" charset="-122"/>
                <a:ea typeface="微软雅黑" pitchFamily="34" charset="-122"/>
              </a:rPr>
              <a:t>提高数据库设计的质量</a:t>
            </a:r>
            <a:endParaRPr lang="zh-CN" altLang="en-US" sz="2000" b="1">
              <a:solidFill>
                <a:schemeClr val="bg2"/>
              </a:solidFill>
              <a:latin typeface="微软雅黑" pitchFamily="34" charset="-122"/>
              <a:ea typeface="微软雅黑" pitchFamily="34" charset="-122"/>
            </a:endParaRPr>
          </a:p>
          <a:p>
            <a:pPr lvl="1" eaLnBrk="1" hangingPunct="1">
              <a:lnSpc>
                <a:spcPct val="80000"/>
              </a:lnSpc>
            </a:pPr>
            <a:endParaRPr lang="zh-CN" altLang="en-US" sz="2200" b="1">
              <a:solidFill>
                <a:schemeClr val="bg2"/>
              </a:solidFill>
              <a:latin typeface="微软雅黑" pitchFamily="34" charset="-122"/>
              <a:ea typeface="微软雅黑" pitchFamily="34" charset="-122"/>
            </a:endParaRPr>
          </a:p>
        </p:txBody>
      </p:sp>
      <p:sp>
        <p:nvSpPr>
          <p:cNvPr id="21508" name="Rectangle 4"/>
          <p:cNvSpPr>
            <a:spLocks noChangeArrowheads="1"/>
          </p:cNvSpPr>
          <p:nvPr/>
        </p:nvSpPr>
        <p:spPr bwMode="auto">
          <a:xfrm>
            <a:off x="5292725" y="1125538"/>
            <a:ext cx="360045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eaLnBrk="1" hangingPunct="1">
              <a:buFont typeface="Wingdings" pitchFamily="2" charset="2"/>
              <a:buNone/>
            </a:pPr>
            <a:r>
              <a:rPr lang="zh-CN" altLang="en-US" sz="2400" b="1">
                <a:solidFill>
                  <a:srgbClr val="000099"/>
                </a:solidFill>
                <a:latin typeface="微软雅黑" pitchFamily="34" charset="-122"/>
                <a:ea typeface="微软雅黑" pitchFamily="34" charset="-122"/>
              </a:rPr>
              <a:t>（</a:t>
            </a:r>
            <a:r>
              <a:rPr lang="en-US" altLang="zh-CN" sz="2400" b="1">
                <a:solidFill>
                  <a:srgbClr val="000099"/>
                </a:solidFill>
                <a:latin typeface="微软雅黑" pitchFamily="34" charset="-122"/>
                <a:ea typeface="微软雅黑" pitchFamily="34" charset="-122"/>
              </a:rPr>
              <a:t>3</a:t>
            </a:r>
            <a:r>
              <a:rPr lang="zh-CN" altLang="en-US" sz="2400" b="1">
                <a:solidFill>
                  <a:srgbClr val="000099"/>
                </a:solidFill>
                <a:latin typeface="微软雅黑" pitchFamily="34" charset="-122"/>
                <a:ea typeface="微软雅黑" pitchFamily="34" charset="-122"/>
              </a:rPr>
              <a:t>） 程序员</a:t>
            </a:r>
          </a:p>
          <a:p>
            <a:pPr lvl="1" eaLnBrk="1" hangingPunct="1">
              <a:lnSpc>
                <a:spcPct val="120000"/>
              </a:lnSpc>
            </a:pPr>
            <a:r>
              <a:rPr lang="zh-CN" altLang="en-US" sz="2400" b="1">
                <a:solidFill>
                  <a:schemeClr val="bg2"/>
                </a:solidFill>
                <a:latin typeface="微软雅黑" pitchFamily="34" charset="-122"/>
                <a:ea typeface="微软雅黑" pitchFamily="34" charset="-122"/>
              </a:rPr>
              <a:t>参加数据库实施，负责编制代码</a:t>
            </a:r>
          </a:p>
          <a:p>
            <a:pPr eaLnBrk="1" hangingPunct="1">
              <a:lnSpc>
                <a:spcPct val="120000"/>
              </a:lnSpc>
              <a:buFont typeface="Wingdings" pitchFamily="2" charset="2"/>
              <a:buNone/>
            </a:pPr>
            <a:r>
              <a:rPr lang="zh-CN" altLang="en-US" sz="2400" b="1">
                <a:solidFill>
                  <a:srgbClr val="000099"/>
                </a:solidFill>
                <a:latin typeface="微软雅黑" pitchFamily="34" charset="-122"/>
                <a:ea typeface="微软雅黑" pitchFamily="34" charset="-122"/>
              </a:rPr>
              <a:t>（</a:t>
            </a:r>
            <a:r>
              <a:rPr lang="en-US" altLang="zh-CN" sz="2400" b="1">
                <a:solidFill>
                  <a:srgbClr val="000099"/>
                </a:solidFill>
                <a:latin typeface="微软雅黑" pitchFamily="34" charset="-122"/>
                <a:ea typeface="微软雅黑" pitchFamily="34" charset="-122"/>
              </a:rPr>
              <a:t>4</a:t>
            </a:r>
            <a:r>
              <a:rPr lang="zh-CN" altLang="en-US" sz="2400" b="1">
                <a:solidFill>
                  <a:srgbClr val="000099"/>
                </a:solidFill>
                <a:latin typeface="微软雅黑" pitchFamily="34" charset="-122"/>
                <a:ea typeface="微软雅黑" pitchFamily="34" charset="-122"/>
              </a:rPr>
              <a:t>）操作员</a:t>
            </a:r>
          </a:p>
          <a:p>
            <a:pPr lvl="1" eaLnBrk="1" hangingPunct="1">
              <a:lnSpc>
                <a:spcPct val="120000"/>
              </a:lnSpc>
            </a:pPr>
            <a:r>
              <a:rPr lang="zh-CN" altLang="en-US" sz="2400" b="1">
                <a:solidFill>
                  <a:schemeClr val="bg2"/>
                </a:solidFill>
                <a:latin typeface="微软雅黑" pitchFamily="34" charset="-122"/>
                <a:ea typeface="微软雅黑" pitchFamily="34" charset="-122"/>
              </a:rPr>
              <a:t>参加数据库实施</a:t>
            </a:r>
          </a:p>
          <a:p>
            <a:pPr lvl="1" eaLnBrk="1" hangingPunct="1">
              <a:lnSpc>
                <a:spcPct val="140000"/>
              </a:lnSpc>
              <a:spcBef>
                <a:spcPct val="0"/>
              </a:spcBef>
            </a:pPr>
            <a:endParaRPr lang="zh-CN" altLang="en-US" sz="2400" b="1">
              <a:solidFill>
                <a:schemeClr val="bg2"/>
              </a:solidFill>
              <a:latin typeface="微软雅黑" pitchFamily="34" charset="-122"/>
              <a:ea typeface="微软雅黑" pitchFamily="34" charset="-122"/>
            </a:endParaRPr>
          </a:p>
          <a:p>
            <a:pPr lvl="1" eaLnBrk="1" hangingPunct="1">
              <a:lnSpc>
                <a:spcPct val="80000"/>
              </a:lnSpc>
            </a:pPr>
            <a:endParaRPr lang="zh-CN" altLang="en-US" sz="2400" b="1">
              <a:solidFill>
                <a:schemeClr val="bg2"/>
              </a:solidFill>
              <a:latin typeface="微软雅黑" pitchFamily="34" charset="-122"/>
              <a:ea typeface="微软雅黑" pitchFamily="3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307975" y="333375"/>
            <a:ext cx="7793038" cy="574675"/>
          </a:xfrm>
        </p:spPr>
        <p:txBody>
          <a:bodyPr/>
          <a:lstStyle/>
          <a:p>
            <a:pPr eaLnBrk="1" hangingPunct="1"/>
            <a:r>
              <a:rPr lang="en-US" altLang="zh-CN" sz="4000" b="1">
                <a:solidFill>
                  <a:schemeClr val="bg2"/>
                </a:solidFill>
                <a:latin typeface="微软雅黑" pitchFamily="34" charset="-122"/>
                <a:ea typeface="微软雅黑" pitchFamily="34" charset="-122"/>
              </a:rPr>
              <a:t>7.2  </a:t>
            </a:r>
            <a:r>
              <a:rPr lang="zh-CN" altLang="en-US" sz="4000" b="1">
                <a:solidFill>
                  <a:schemeClr val="bg2"/>
                </a:solidFill>
                <a:latin typeface="微软雅黑" pitchFamily="34" charset="-122"/>
                <a:ea typeface="微软雅黑" pitchFamily="34" charset="-122"/>
              </a:rPr>
              <a:t>需求分析</a:t>
            </a:r>
            <a:endParaRPr lang="en-US" altLang="zh-CN" sz="4000" b="1">
              <a:solidFill>
                <a:schemeClr val="bg2"/>
              </a:solidFill>
              <a:latin typeface="微软雅黑" pitchFamily="34" charset="-122"/>
              <a:ea typeface="微软雅黑" pitchFamily="34" charset="-122"/>
            </a:endParaRPr>
          </a:p>
        </p:txBody>
      </p:sp>
      <p:sp>
        <p:nvSpPr>
          <p:cNvPr id="22531" name="Rectangle 1027"/>
          <p:cNvSpPr>
            <a:spLocks noGrp="1" noChangeArrowheads="1"/>
          </p:cNvSpPr>
          <p:nvPr>
            <p:ph type="body" idx="1"/>
          </p:nvPr>
        </p:nvSpPr>
        <p:spPr>
          <a:xfrm>
            <a:off x="250825" y="1125538"/>
            <a:ext cx="8054975" cy="5256212"/>
          </a:xfrm>
        </p:spPr>
        <p:txBody>
          <a:bodyPr/>
          <a:lstStyle/>
          <a:p>
            <a:pPr eaLnBrk="1" hangingPunct="1">
              <a:lnSpc>
                <a:spcPct val="140000"/>
              </a:lnSpc>
              <a:buFont typeface="Wingdings" pitchFamily="2" charset="2"/>
              <a:buNone/>
              <a:defRPr/>
            </a:pPr>
            <a:r>
              <a:rPr lang="zh-CN" altLang="en-US" sz="2800" b="1" dirty="0">
                <a:solidFill>
                  <a:srgbClr val="FF0000"/>
                </a:solidFill>
                <a:latin typeface="微软雅黑" pitchFamily="34" charset="-122"/>
                <a:ea typeface="微软雅黑" pitchFamily="34" charset="-122"/>
              </a:rPr>
              <a:t>一、需求分析任务</a:t>
            </a:r>
          </a:p>
          <a:p>
            <a:pPr marL="0" indent="0" eaLnBrk="1" hangingPunct="1">
              <a:lnSpc>
                <a:spcPct val="140000"/>
              </a:lnSpc>
              <a:buFont typeface="Wingdings" pitchFamily="2" charset="2"/>
              <a:buNone/>
              <a:defRPr/>
            </a:pPr>
            <a:r>
              <a:rPr lang="en-US" altLang="zh-CN" sz="2000" b="1" dirty="0">
                <a:solidFill>
                  <a:srgbClr val="000099"/>
                </a:solidFill>
                <a:latin typeface="微软雅黑" pitchFamily="34" charset="-122"/>
                <a:ea typeface="微软雅黑" pitchFamily="34" charset="-122"/>
              </a:rPr>
              <a:t>1</a:t>
            </a:r>
            <a:r>
              <a:rPr lang="zh-CN" altLang="en-US" sz="2000" b="1" dirty="0">
                <a:solidFill>
                  <a:srgbClr val="000099"/>
                </a:solidFill>
                <a:latin typeface="微软雅黑" pitchFamily="34" charset="-122"/>
                <a:ea typeface="微软雅黑" pitchFamily="34" charset="-122"/>
              </a:rPr>
              <a:t>、工作内容</a:t>
            </a:r>
            <a:endParaRPr lang="en-US" altLang="zh-CN" sz="2000" b="1" dirty="0">
              <a:solidFill>
                <a:srgbClr val="000099"/>
              </a:solidFill>
              <a:latin typeface="微软雅黑" pitchFamily="34" charset="-122"/>
              <a:ea typeface="微软雅黑" pitchFamily="34" charset="-122"/>
            </a:endParaRPr>
          </a:p>
          <a:p>
            <a:pPr eaLnBrk="1" hangingPunct="1">
              <a:lnSpc>
                <a:spcPct val="140000"/>
              </a:lnSpc>
              <a:defRPr/>
            </a:pPr>
            <a:r>
              <a:rPr lang="zh-CN" altLang="en-US" sz="2000" b="1" dirty="0">
                <a:solidFill>
                  <a:schemeClr val="bg2"/>
                </a:solidFill>
                <a:latin typeface="微软雅黑" pitchFamily="34" charset="-122"/>
                <a:ea typeface="微软雅黑" pitchFamily="34" charset="-122"/>
              </a:rPr>
              <a:t>了解原系统的工作概况和不足</a:t>
            </a:r>
          </a:p>
          <a:p>
            <a:pPr eaLnBrk="1" hangingPunct="1">
              <a:lnSpc>
                <a:spcPct val="140000"/>
              </a:lnSpc>
              <a:defRPr/>
            </a:pPr>
            <a:r>
              <a:rPr lang="zh-CN" altLang="en-US" sz="2000" b="1" dirty="0">
                <a:solidFill>
                  <a:schemeClr val="bg2"/>
                </a:solidFill>
                <a:latin typeface="微软雅黑" pitchFamily="34" charset="-122"/>
                <a:ea typeface="微软雅黑" pitchFamily="34" charset="-122"/>
              </a:rPr>
              <a:t>收集并分析用户对新系统的需求</a:t>
            </a:r>
          </a:p>
          <a:p>
            <a:pPr eaLnBrk="1" hangingPunct="1">
              <a:lnSpc>
                <a:spcPct val="140000"/>
              </a:lnSpc>
              <a:defRPr/>
            </a:pPr>
            <a:r>
              <a:rPr lang="zh-CN" altLang="en-US" sz="2000" b="1" dirty="0">
                <a:solidFill>
                  <a:schemeClr val="bg2"/>
                </a:solidFill>
                <a:latin typeface="微软雅黑" pitchFamily="34" charset="-122"/>
                <a:ea typeface="微软雅黑" pitchFamily="34" charset="-122"/>
              </a:rPr>
              <a:t>将上述调研结果进行分析、概况和抽象，并用模型表达出来</a:t>
            </a:r>
          </a:p>
          <a:p>
            <a:pPr eaLnBrk="1" hangingPunct="1">
              <a:lnSpc>
                <a:spcPct val="140000"/>
              </a:lnSpc>
              <a:buFont typeface="Wingdings" pitchFamily="2" charset="2"/>
              <a:buNone/>
              <a:defRPr/>
            </a:pPr>
            <a:r>
              <a:rPr lang="en-US" altLang="zh-CN" sz="2000" b="1" dirty="0">
                <a:solidFill>
                  <a:srgbClr val="000099"/>
                </a:solidFill>
                <a:latin typeface="微软雅黑" pitchFamily="34" charset="-122"/>
                <a:ea typeface="微软雅黑" pitchFamily="34" charset="-122"/>
              </a:rPr>
              <a:t>2</a:t>
            </a:r>
            <a:r>
              <a:rPr lang="zh-CN" altLang="en-US" sz="2000" b="1" dirty="0">
                <a:solidFill>
                  <a:srgbClr val="000099"/>
                </a:solidFill>
                <a:latin typeface="微软雅黑" pitchFamily="34" charset="-122"/>
                <a:ea typeface="微软雅黑" pitchFamily="34" charset="-122"/>
              </a:rPr>
              <a:t>、需求分析的任务重点</a:t>
            </a:r>
            <a:endParaRPr lang="en-US" altLang="zh-CN" sz="2000" b="1" dirty="0">
              <a:solidFill>
                <a:srgbClr val="000099"/>
              </a:solidFill>
              <a:latin typeface="微软雅黑" pitchFamily="34" charset="-122"/>
              <a:ea typeface="微软雅黑" pitchFamily="34" charset="-122"/>
            </a:endParaRPr>
          </a:p>
          <a:p>
            <a:pPr eaLnBrk="1" hangingPunct="1">
              <a:lnSpc>
                <a:spcPct val="140000"/>
              </a:lnSpc>
              <a:defRPr/>
            </a:pPr>
            <a:r>
              <a:rPr lang="zh-CN" altLang="en-US" sz="2000" b="1" dirty="0">
                <a:solidFill>
                  <a:srgbClr val="C00000"/>
                </a:solidFill>
                <a:latin typeface="微软雅黑" pitchFamily="34" charset="-122"/>
                <a:ea typeface="微软雅黑" pitchFamily="34" charset="-122"/>
              </a:rPr>
              <a:t>信息要求：</a:t>
            </a:r>
            <a:r>
              <a:rPr lang="zh-CN" altLang="en-US" sz="2000" b="1" dirty="0">
                <a:latin typeface="微软雅黑" pitchFamily="34" charset="-122"/>
                <a:ea typeface="微软雅黑" pitchFamily="34" charset="-122"/>
              </a:rPr>
              <a:t>获取哪些信息（内容和特性）？-&gt;  存储哪些数据？</a:t>
            </a:r>
            <a:endParaRPr lang="en-US" altLang="zh-CN" sz="2000" b="1" dirty="0">
              <a:latin typeface="微软雅黑" pitchFamily="34" charset="-122"/>
              <a:ea typeface="微软雅黑" pitchFamily="34" charset="-122"/>
            </a:endParaRPr>
          </a:p>
          <a:p>
            <a:pPr eaLnBrk="1" hangingPunct="1">
              <a:lnSpc>
                <a:spcPct val="140000"/>
              </a:lnSpc>
              <a:defRPr/>
            </a:pPr>
            <a:r>
              <a:rPr lang="zh-CN" altLang="en-US" sz="2000" b="1" dirty="0">
                <a:solidFill>
                  <a:srgbClr val="C00000"/>
                </a:solidFill>
                <a:latin typeface="微软雅黑" pitchFamily="34" charset="-122"/>
                <a:ea typeface="微软雅黑" pitchFamily="34" charset="-122"/>
              </a:rPr>
              <a:t>处理要求：</a:t>
            </a:r>
            <a:r>
              <a:rPr lang="zh-CN" altLang="en-US" sz="2000" b="1" dirty="0">
                <a:latin typeface="微软雅黑" pitchFamily="34" charset="-122"/>
                <a:ea typeface="微软雅黑" pitchFamily="34" charset="-122"/>
              </a:rPr>
              <a:t>系统要做哪些处理？响应时间？处理方式？</a:t>
            </a:r>
          </a:p>
          <a:p>
            <a:pPr eaLnBrk="1" hangingPunct="1">
              <a:lnSpc>
                <a:spcPct val="140000"/>
              </a:lnSpc>
              <a:defRPr/>
            </a:pPr>
            <a:r>
              <a:rPr lang="zh-CN" altLang="en-US" sz="2000" b="1" dirty="0">
                <a:solidFill>
                  <a:srgbClr val="C00000"/>
                </a:solidFill>
                <a:latin typeface="微软雅黑" pitchFamily="34" charset="-122"/>
                <a:ea typeface="微软雅黑" pitchFamily="34" charset="-122"/>
              </a:rPr>
              <a:t>数据约束条件：</a:t>
            </a:r>
            <a:r>
              <a:rPr lang="zh-CN" altLang="en-US" sz="2000" b="1" dirty="0">
                <a:latin typeface="微软雅黑" pitchFamily="34" charset="-122"/>
                <a:ea typeface="微软雅黑" pitchFamily="34" charset="-122"/>
              </a:rPr>
              <a:t>安全性、完整性、响应时间等</a:t>
            </a:r>
          </a:p>
        </p:txBody>
      </p:sp>
    </p:spTree>
  </p:cSld>
  <p:clrMapOvr>
    <a:masterClrMapping/>
  </p:clrMapOvr>
</p:sld>
</file>

<file path=ppt/theme/theme1.xml><?xml version="1.0" encoding="utf-8"?>
<a:theme xmlns:a="http://schemas.openxmlformats.org/drawingml/2006/main" name="Blends">
  <a:themeElements>
    <a:clrScheme name="">
      <a:dk1>
        <a:srgbClr val="003366"/>
      </a:dk1>
      <a:lt1>
        <a:srgbClr val="99CCFF"/>
      </a:lt1>
      <a:dk2>
        <a:srgbClr val="000066"/>
      </a:dk2>
      <a:lt2>
        <a:srgbClr val="1C1C1C"/>
      </a:lt2>
      <a:accent1>
        <a:srgbClr val="00E4A8"/>
      </a:accent1>
      <a:accent2>
        <a:srgbClr val="FFCF01"/>
      </a:accent2>
      <a:accent3>
        <a:srgbClr val="CAE2FF"/>
      </a:accent3>
      <a:accent4>
        <a:srgbClr val="002A56"/>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3958</TotalTime>
  <Words>4307</Words>
  <Application>Microsoft Office PowerPoint</Application>
  <PresentationFormat>全屏显示(4:3)</PresentationFormat>
  <Paragraphs>631</Paragraphs>
  <Slides>53</Slides>
  <Notes>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1" baseType="lpstr">
      <vt:lpstr>宋体</vt:lpstr>
      <vt:lpstr>微软雅黑</vt:lpstr>
      <vt:lpstr>Arial</vt:lpstr>
      <vt:lpstr>Tahoma</vt:lpstr>
      <vt:lpstr>Times New Roman</vt:lpstr>
      <vt:lpstr>Wingdings</vt:lpstr>
      <vt:lpstr>Blends</vt:lpstr>
      <vt:lpstr>文档</vt:lpstr>
      <vt:lpstr>第七章  数据库设计</vt:lpstr>
      <vt:lpstr>7.1  数据库设计概述</vt:lpstr>
      <vt:lpstr>7.1  数据库设计概述</vt:lpstr>
      <vt:lpstr>PowerPoint 演示文稿</vt:lpstr>
      <vt:lpstr>四、数据库设计的基本步骤</vt:lpstr>
      <vt:lpstr>PowerPoint 演示文稿</vt:lpstr>
      <vt:lpstr>PowerPoint 演示文稿</vt:lpstr>
      <vt:lpstr>3、参加人员</vt:lpstr>
      <vt:lpstr>7.2  需求分析</vt:lpstr>
      <vt:lpstr>PowerPoint 演示文稿</vt:lpstr>
      <vt:lpstr>3、常用调查方法 （自上而下分级调研）</vt:lpstr>
      <vt:lpstr>PowerPoint 演示文稿</vt:lpstr>
      <vt:lpstr>PowerPoint 演示文稿</vt:lpstr>
      <vt:lpstr>PowerPoint 演示文稿</vt:lpstr>
      <vt:lpstr>PowerPoint 演示文稿</vt:lpstr>
      <vt:lpstr>PowerPoint 演示文稿</vt:lpstr>
      <vt:lpstr>三、需求分析的重要性</vt:lpstr>
      <vt:lpstr>PowerPoint 演示文稿</vt:lpstr>
      <vt:lpstr>PowerPoint 演示文稿</vt:lpstr>
      <vt:lpstr>一、概念结构设计概述</vt:lpstr>
      <vt:lpstr>PowerPoint 演示文稿</vt:lpstr>
      <vt:lpstr>PowerPoint 演示文稿</vt:lpstr>
      <vt:lpstr>PowerPoint 演示文稿</vt:lpstr>
      <vt:lpstr>PowerPoint 演示文稿</vt:lpstr>
      <vt:lpstr>PowerPoint 演示文稿</vt:lpstr>
      <vt:lpstr>二、局部ERD设计：选择复杂度适中的中间层开始分ERD的设计</vt:lpstr>
      <vt:lpstr>1. 确定实体、实体的属性和实体的码</vt:lpstr>
      <vt:lpstr>订单（订单号，顾客号，订货日期，…）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3、超类和子类的表示 </vt:lpstr>
      <vt:lpstr>PowerPoint 演示文稿</vt:lpstr>
      <vt:lpstr>PowerPoint 演示文稿</vt:lpstr>
      <vt:lpstr>PowerPoint 演示文稿</vt:lpstr>
      <vt:lpstr>PowerPoint 演示文稿</vt:lpstr>
      <vt:lpstr>PowerPoint 演示文稿</vt:lpstr>
      <vt:lpstr>PowerPoint 演示文稿</vt:lpstr>
      <vt:lpstr>三、全局ERD设计</vt:lpstr>
      <vt:lpstr>三、全局ERD设计</vt:lpstr>
      <vt:lpstr>三、全局ERD设计</vt:lpstr>
      <vt:lpstr>PowerPoint 演示文稿</vt:lpstr>
      <vt:lpstr>PowerPoint 演示文稿</vt:lpstr>
      <vt:lpstr>PowerPoint 演示文稿</vt:lpstr>
      <vt:lpstr>PowerPoint 演示文稿</vt:lpstr>
      <vt:lpstr>PowerPoint 演示文稿</vt:lpstr>
    </vt:vector>
  </TitlesOfParts>
  <Company>802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绪论l</dc:title>
  <dc:creator>ym</dc:creator>
  <cp:lastModifiedBy>chunhui</cp:lastModifiedBy>
  <cp:revision>211</cp:revision>
  <cp:lastPrinted>1601-01-01T00:00:00Z</cp:lastPrinted>
  <dcterms:created xsi:type="dcterms:W3CDTF">2003-08-26T02:10:43Z</dcterms:created>
  <dcterms:modified xsi:type="dcterms:W3CDTF">2019-11-19T04:00:20Z</dcterms:modified>
</cp:coreProperties>
</file>