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7"/>
  </p:notesMasterIdLst>
  <p:sldIdLst>
    <p:sldId id="390" r:id="rId2"/>
    <p:sldId id="392" r:id="rId3"/>
    <p:sldId id="318" r:id="rId4"/>
    <p:sldId id="398" r:id="rId5"/>
    <p:sldId id="333" r:id="rId6"/>
    <p:sldId id="399" r:id="rId7"/>
    <p:sldId id="332" r:id="rId8"/>
    <p:sldId id="402" r:id="rId9"/>
    <p:sldId id="385" r:id="rId10"/>
    <p:sldId id="403" r:id="rId11"/>
    <p:sldId id="386" r:id="rId12"/>
    <p:sldId id="404" r:id="rId13"/>
    <p:sldId id="319" r:id="rId14"/>
    <p:sldId id="427" r:id="rId15"/>
    <p:sldId id="428" r:id="rId16"/>
    <p:sldId id="431" r:id="rId17"/>
    <p:sldId id="432" r:id="rId18"/>
    <p:sldId id="421" r:id="rId19"/>
    <p:sldId id="388" r:id="rId20"/>
    <p:sldId id="347" r:id="rId21"/>
    <p:sldId id="433" r:id="rId22"/>
    <p:sldId id="387" r:id="rId23"/>
    <p:sldId id="320" r:id="rId24"/>
    <p:sldId id="389" r:id="rId25"/>
    <p:sldId id="325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326" r:id="rId36"/>
    <p:sldId id="335" r:id="rId37"/>
    <p:sldId id="394" r:id="rId38"/>
    <p:sldId id="336" r:id="rId39"/>
    <p:sldId id="327" r:id="rId40"/>
    <p:sldId id="434" r:id="rId41"/>
    <p:sldId id="414" r:id="rId42"/>
    <p:sldId id="328" r:id="rId43"/>
    <p:sldId id="350" r:id="rId44"/>
    <p:sldId id="329" r:id="rId45"/>
    <p:sldId id="330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nhui" initials="c" lastIdx="16" clrIdx="0">
    <p:extLst>
      <p:ext uri="{19B8F6BF-5375-455C-9EA6-DF929625EA0E}">
        <p15:presenceInfo xmlns:p15="http://schemas.microsoft.com/office/powerpoint/2012/main" userId="chunhu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29D47"/>
    <a:srgbClr val="FFFF00"/>
    <a:srgbClr val="FFFFFF"/>
    <a:srgbClr val="59A779"/>
    <a:srgbClr val="E43100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0" autoAdjust="0"/>
    <p:restoredTop sz="86438" autoAdjust="0"/>
  </p:normalViewPr>
  <p:slideViewPr>
    <p:cSldViewPr>
      <p:cViewPr varScale="1">
        <p:scale>
          <a:sx n="86" d="100"/>
          <a:sy n="86" d="100"/>
        </p:scale>
        <p:origin x="46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0:21:19.913" idx="2">
    <p:pos x="2545" y="2047"/>
    <p:text>水平分割：数据量特别大的时候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0:24:44.740" idx="3">
    <p:pos x="5222" y="133"/>
    <p:text>实体：部门、员工、用户的会员表、书、订单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0:27:46.753" idx="4">
    <p:pos x="2208" y="416"/>
    <p:text>箭头表示1端，非箭头表示根端（仅针对实体）</p:text>
    <p:extLst>
      <p:ext uri="{C676402C-5697-4E1C-873F-D02D1690AC5C}">
        <p15:threadingInfo xmlns:p15="http://schemas.microsoft.com/office/powerpoint/2012/main" timeZoneBias="-480"/>
      </p:ext>
    </p:extLst>
  </p:cm>
  <p:cm authorId="1" dt="2019-11-26T10:29:15.132" idx="5">
    <p:pos x="1671" y="2398"/>
    <p:text>这个箭头似乎反了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0:44:06.295" idx="6">
    <p:pos x="3309" y="2818"/>
    <p:text>可以在处方与药物间建立一个多对多联系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0:45:20.142" idx="7">
    <p:pos x="10" y="10"/>
    <p:text>课下补齐最大基数约束</p:text>
    <p:extLst>
      <p:ext uri="{C676402C-5697-4E1C-873F-D02D1690AC5C}">
        <p15:threadingInfo xmlns:p15="http://schemas.microsoft.com/office/powerpoint/2012/main" timeZoneBias="-480"/>
      </p:ext>
    </p:extLst>
  </p:cm>
  <p:cm authorId="1" dt="2019-11-26T10:48:12.542" idx="8">
    <p:pos x="2742" y="2136"/>
    <p:text>一对多，病人这边1，处方这边多</p:text>
    <p:extLst>
      <p:ext uri="{C676402C-5697-4E1C-873F-D02D1690AC5C}">
        <p15:threadingInfo xmlns:p15="http://schemas.microsoft.com/office/powerpoint/2012/main" timeZoneBias="-480"/>
      </p:ext>
    </p:extLst>
  </p:cm>
  <p:cm authorId="1" dt="2019-11-26T10:49:43.388" idx="9">
    <p:pos x="2551" y="867"/>
    <p:text>职员是1，处方是多</p:text>
    <p:extLst>
      <p:ext uri="{C676402C-5697-4E1C-873F-D02D1690AC5C}">
        <p15:threadingInfo xmlns:p15="http://schemas.microsoft.com/office/powerpoint/2012/main" timeZoneBias="-480"/>
      </p:ext>
    </p:extLst>
  </p:cm>
  <p:cm authorId="1" dt="2019-11-26T10:51:32.257" idx="10">
    <p:pos x="1734" y="895"/>
    <p:text>发药、开具、收费都是职员1，处方多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0:55:58.636" idx="11">
    <p:pos x="5552" y="55"/>
    <p:text>标注一下哪些是主码哪些是外码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0:57:59.853" idx="12">
    <p:pos x="10" y="10"/>
    <p:text>有哪些实时计算
有哪些批处理
查询是扫描还是随机
命中的数大概是多少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1:21:55.639" idx="13">
    <p:pos x="1268" y="916"/>
    <p:text>数据和日志:如果可能，放在不同的物理磁盘上
有点：并发性，安全性</p:text>
    <p:extLst>
      <p:ext uri="{C676402C-5697-4E1C-873F-D02D1690AC5C}">
        <p15:threadingInfo xmlns:p15="http://schemas.microsoft.com/office/powerpoint/2012/main" timeZoneBias="-480"/>
      </p:ext>
    </p:extLst>
  </p:cm>
  <p:cm authorId="1" dt="2019-11-26T11:22:37.631" idx="14">
    <p:pos x="1112" y="1201"/>
    <p:text>备份设备建到哪里？
911 汶川地震</p:text>
    <p:extLst>
      <p:ext uri="{C676402C-5697-4E1C-873F-D02D1690AC5C}">
        <p15:threadingInfo xmlns:p15="http://schemas.microsoft.com/office/powerpoint/2012/main" timeZoneBias="-480"/>
      </p:ext>
    </p:extLst>
  </p:cm>
  <p:cm authorId="1" dt="2019-11-26T11:30:45.086" idx="15">
    <p:pos x="3130" y="2605"/>
    <p:text>这句话，指定物理文件存储</p:text>
    <p:extLst>
      <p:ext uri="{C676402C-5697-4E1C-873F-D02D1690AC5C}">
        <p15:threadingInfo xmlns:p15="http://schemas.microsoft.com/office/powerpoint/2012/main" timeZoneBias="-480"/>
      </p:ext>
    </p:extLst>
  </p:cm>
  <p:cm authorId="1" dt="2019-11-26T11:33:34.615" idx="16">
    <p:pos x="2062" y="3259"/>
    <p:text>参数的调整：DBA来做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D06FFA-359D-48A0-8905-AB8D1D16F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427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EC23F8D5-80BD-4D9F-8488-7897341FBDC2}" type="slidenum">
              <a:rPr lang="zh-CN" altLang="en-US" smtClean="0">
                <a:latin typeface="Tahoma" pitchFamily="34" charset="0"/>
              </a:rPr>
              <a:pPr algn="r" eaLnBrk="1" hangingPunct="1">
                <a:spcBef>
                  <a:spcPct val="50000"/>
                </a:spcBef>
              </a:pPr>
              <a:t>2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由于关系模型的固有优点，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逻辑设计可以运用关系数据库设计模式设计理论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，使设计过程形式化地进行，并且结果可以验证。</a:t>
            </a:r>
          </a:p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34DC73ED-9A50-4CC0-ABD2-E55432433D07}" type="slidenum">
              <a:rPr lang="zh-CN" altLang="en-US" smtClean="0">
                <a:latin typeface="Tahoma" pitchFamily="34" charset="0"/>
              </a:rPr>
              <a:pPr algn="r" eaLnBrk="1" hangingPunct="1">
                <a:spcBef>
                  <a:spcPct val="50000"/>
                </a:spcBef>
              </a:pPr>
              <a:t>24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）  每张订单由订单号、若干头信息和订单细节组成。订单细节又有订货的零件号、数量等来描述。按照准则，订单细节就不能作订单的属性处理而应该上升为实体。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（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）  一张订单可以订若干产品，所以订单与订单细节两个实体之间是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1∶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的联系。</a:t>
            </a:r>
          </a:p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3F02A77-5BE1-4DCF-A3D7-B112C8E9C5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47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BEBE7-7071-464E-BD8F-7A318F03A9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52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794E8-466A-43E7-89D7-6EDD05DB44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359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D6F8C-44F7-42FD-9261-6AE7E659C1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16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35DC2-5580-4DDD-973D-4A574C0AB5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26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45D29-5BEA-4EEC-9414-FA2C06FEDD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12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BD10A-EDB1-492E-AAC9-987AE3C90B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59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61B39-98C7-40E0-A3F7-67306AB9DE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4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2CFAC-E4F2-4C50-93D8-1015ED338C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06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BFD9E-328A-49DD-906B-7C13525834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97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90F49-9370-4E7D-B038-CB403BF96D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40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9235B-4BA7-49CE-8ECD-0E4F80C502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32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/>
            </a:lvl1pPr>
          </a:lstStyle>
          <a:p>
            <a:pPr>
              <a:defRPr/>
            </a:pPr>
            <a:fld id="{935272E7-11E8-4E8E-B73A-A7A4B780FE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omments" Target="../comments/comment3.xml"/><Relationship Id="rId4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comments" Target="../comments/comment5.xml"/><Relationship Id="rId4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028700" y="647700"/>
            <a:ext cx="662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7.4  </a:t>
            </a:r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逻辑结构设计</a:t>
            </a:r>
            <a:endParaRPr lang="zh-CN" altLang="en-US" sz="36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95288" y="1557338"/>
            <a:ext cx="8640762" cy="355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  <a:buClr>
                <a:srgbClr val="FF0000"/>
              </a:buClr>
              <a:buSzTx/>
              <a:buFont typeface="Wingdings" pitchFamily="2" charset="2"/>
              <a:buChar char="F"/>
            </a:pP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概念结构设计成果：与</a:t>
            </a:r>
            <a:r>
              <a:rPr lang="en-US" altLang="zh-CN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无关的概念模式。</a:t>
            </a:r>
          </a:p>
          <a:p>
            <a:pPr eaLnBrk="1" hangingPunct="1">
              <a:lnSpc>
                <a:spcPct val="150000"/>
              </a:lnSpc>
              <a:spcBef>
                <a:spcPts val="1800"/>
              </a:spcBef>
              <a:buClr>
                <a:srgbClr val="FF0000"/>
              </a:buClr>
              <a:buSzTx/>
              <a:buFont typeface="Wingdings" pitchFamily="2" charset="2"/>
              <a:buChar char="F"/>
            </a:pP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逻辑设计的任务：把概念结构设计得到的</a:t>
            </a:r>
            <a:r>
              <a:rPr lang="en-US" altLang="zh-CN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E-R</a:t>
            </a: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图转换为具体</a:t>
            </a:r>
            <a:r>
              <a:rPr lang="en-US" altLang="zh-CN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支持的逻辑结构（含数据库模式和外模式）。</a:t>
            </a:r>
          </a:p>
          <a:p>
            <a:pPr eaLnBrk="1" hangingPunct="1">
              <a:lnSpc>
                <a:spcPct val="150000"/>
              </a:lnSpc>
              <a:spcBef>
                <a:spcPts val="1800"/>
              </a:spcBef>
              <a:buClr>
                <a:srgbClr val="FF0000"/>
              </a:buClr>
              <a:buSzTx/>
              <a:buFont typeface="Wingdings" pitchFamily="2" charset="2"/>
              <a:buChar char="F"/>
            </a:pP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模式结构在信息结构、完整性、一致性、可扩充性等方面，均应满足用户的各种要求。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141663"/>
            <a:ext cx="8893175" cy="10795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学生（</a:t>
            </a:r>
            <a:r>
              <a:rPr lang="zh-CN" altLang="en-US" sz="2200" b="1" u="sng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，姓名，性别，城市，区，街道，门牌号，专业编号）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专业（</a:t>
            </a:r>
            <a:r>
              <a:rPr lang="zh-CN" altLang="en-US" sz="2200" b="1" u="sng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专业编号</a:t>
            </a:r>
            <a:r>
              <a:rPr lang="zh-CN" altLang="en-US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，专业名称，说明）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200" dirty="0">
              <a:solidFill>
                <a:schemeClr val="folHlin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7827" name="Group 28"/>
          <p:cNvGrpSpPr>
            <a:grpSpLocks/>
          </p:cNvGrpSpPr>
          <p:nvPr/>
        </p:nvGrpSpPr>
        <p:grpSpPr bwMode="auto">
          <a:xfrm>
            <a:off x="939800" y="301625"/>
            <a:ext cx="1255713" cy="2309813"/>
            <a:chOff x="167" y="190"/>
            <a:chExt cx="791" cy="1455"/>
          </a:xfrm>
        </p:grpSpPr>
        <p:sp>
          <p:nvSpPr>
            <p:cNvPr id="77829" name="Text Box 4"/>
            <p:cNvSpPr txBox="1">
              <a:spLocks noChangeArrowheads="1"/>
            </p:cNvSpPr>
            <p:nvPr/>
          </p:nvSpPr>
          <p:spPr bwMode="auto">
            <a:xfrm>
              <a:off x="261" y="1417"/>
              <a:ext cx="564" cy="2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专业</a:t>
              </a:r>
            </a:p>
          </p:txBody>
        </p:sp>
        <p:sp>
          <p:nvSpPr>
            <p:cNvPr id="77830" name="AutoShape 5"/>
            <p:cNvSpPr>
              <a:spLocks noChangeArrowheads="1"/>
            </p:cNvSpPr>
            <p:nvPr/>
          </p:nvSpPr>
          <p:spPr bwMode="auto">
            <a:xfrm>
              <a:off x="167" y="775"/>
              <a:ext cx="791" cy="321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属于</a:t>
              </a:r>
            </a:p>
          </p:txBody>
        </p:sp>
        <p:sp>
          <p:nvSpPr>
            <p:cNvPr id="77831" name="Line 6"/>
            <p:cNvSpPr>
              <a:spLocks noChangeShapeType="1"/>
            </p:cNvSpPr>
            <p:nvPr/>
          </p:nvSpPr>
          <p:spPr bwMode="auto">
            <a:xfrm>
              <a:off x="543" y="1096"/>
              <a:ext cx="0" cy="2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7832" name="Text Box 7"/>
            <p:cNvSpPr txBox="1">
              <a:spLocks noChangeArrowheads="1"/>
            </p:cNvSpPr>
            <p:nvPr/>
          </p:nvSpPr>
          <p:spPr bwMode="auto">
            <a:xfrm>
              <a:off x="261" y="190"/>
              <a:ext cx="568" cy="2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学生</a:t>
              </a:r>
            </a:p>
          </p:txBody>
        </p:sp>
        <p:sp>
          <p:nvSpPr>
            <p:cNvPr id="77833" name="Line 16"/>
            <p:cNvSpPr>
              <a:spLocks noChangeShapeType="1"/>
            </p:cNvSpPr>
            <p:nvPr/>
          </p:nvSpPr>
          <p:spPr bwMode="auto">
            <a:xfrm>
              <a:off x="571" y="393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1796" name="Text Box 20"/>
            <p:cNvSpPr txBox="1">
              <a:spLocks noChangeArrowheads="1"/>
            </p:cNvSpPr>
            <p:nvPr/>
          </p:nvSpPr>
          <p:spPr bwMode="auto">
            <a:xfrm>
              <a:off x="346" y="1101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31800" name="Text Box 24"/>
            <p:cNvSpPr txBox="1">
              <a:spLocks noChangeArrowheads="1"/>
            </p:cNvSpPr>
            <p:nvPr/>
          </p:nvSpPr>
          <p:spPr bwMode="auto">
            <a:xfrm>
              <a:off x="368" y="330"/>
              <a:ext cx="2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</p:grpSp>
      <p:sp>
        <p:nvSpPr>
          <p:cNvPr id="77828" name="Rectangle 26"/>
          <p:cNvSpPr>
            <a:spLocks noChangeArrowheads="1"/>
          </p:cNvSpPr>
          <p:nvPr/>
        </p:nvSpPr>
        <p:spPr bwMode="auto">
          <a:xfrm>
            <a:off x="250825" y="4654550"/>
            <a:ext cx="8893175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学生（</a:t>
            </a:r>
            <a:r>
              <a:rPr lang="zh-CN" altLang="en-US" sz="20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，姓名，性别，城市，区，街道，门牌号）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专业（</a:t>
            </a:r>
            <a:r>
              <a:rPr lang="zh-CN" altLang="en-US" sz="20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专业编号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，专业名称，说明）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学生－专业（</a:t>
            </a:r>
            <a:r>
              <a:rPr lang="zh-CN" altLang="en-US" sz="20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，专业编号）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4338" y="404813"/>
            <a:ext cx="8820150" cy="61483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映射</a:t>
            </a:r>
            <a:r>
              <a:rPr lang="en-US" altLang="zh-CN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M：N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联系</a:t>
            </a:r>
          </a:p>
          <a:p>
            <a:pPr marL="531813" lvl="1" indent="-258763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方案：转换为一个关系模式，相关实体的码及联系本身的属性构成</a:t>
            </a:r>
            <a:r>
              <a:rPr lang="zh-CN" altLang="en-US" sz="24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关系的属性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，相关实体的码联合起来作为</a:t>
            </a:r>
            <a:r>
              <a:rPr lang="zh-CN" altLang="en-US" sz="24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关系的码。</a:t>
            </a:r>
            <a:endParaRPr lang="en-US" altLang="zh-CN" sz="2400" b="1" dirty="0">
              <a:solidFill>
                <a:schemeClr val="folHlin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z="2400" b="1" dirty="0">
              <a:solidFill>
                <a:schemeClr val="folHlin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8851" name="Group 31"/>
          <p:cNvGrpSpPr>
            <a:grpSpLocks/>
          </p:cNvGrpSpPr>
          <p:nvPr/>
        </p:nvGrpSpPr>
        <p:grpSpPr bwMode="auto">
          <a:xfrm>
            <a:off x="993775" y="2565400"/>
            <a:ext cx="6400800" cy="1974850"/>
            <a:chOff x="844" y="1460"/>
            <a:chExt cx="4032" cy="1244"/>
          </a:xfrm>
        </p:grpSpPr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1264" y="1588"/>
              <a:ext cx="73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9014" name="Text Box 6"/>
            <p:cNvSpPr txBox="1">
              <a:spLocks noChangeArrowheads="1"/>
            </p:cNvSpPr>
            <p:nvPr/>
          </p:nvSpPr>
          <p:spPr bwMode="auto">
            <a:xfrm>
              <a:off x="1446" y="1571"/>
              <a:ext cx="3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ts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E1</a:t>
              </a:r>
            </a:p>
          </p:txBody>
        </p:sp>
        <p:sp>
          <p:nvSpPr>
            <p:cNvPr id="78855" name="Oval 7"/>
            <p:cNvSpPr>
              <a:spLocks noChangeArrowheads="1"/>
            </p:cNvSpPr>
            <p:nvPr/>
          </p:nvSpPr>
          <p:spPr bwMode="auto">
            <a:xfrm>
              <a:off x="844" y="2344"/>
              <a:ext cx="67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9016" name="Text Box 8"/>
            <p:cNvSpPr txBox="1">
              <a:spLocks noChangeArrowheads="1"/>
            </p:cNvSpPr>
            <p:nvPr/>
          </p:nvSpPr>
          <p:spPr bwMode="auto">
            <a:xfrm>
              <a:off x="1062" y="2303"/>
              <a:ext cx="2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ts val="0"/>
                </a:spcBef>
                <a:defRPr/>
              </a:pPr>
              <a:r>
                <a:rPr lang="en-US" altLang="zh-CN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</a:p>
          </p:txBody>
        </p:sp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1636" y="2368"/>
              <a:ext cx="67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9018" name="Text Box 10"/>
            <p:cNvSpPr txBox="1">
              <a:spLocks noChangeArrowheads="1"/>
            </p:cNvSpPr>
            <p:nvPr/>
          </p:nvSpPr>
          <p:spPr bwMode="auto">
            <a:xfrm>
              <a:off x="1842" y="2315"/>
              <a:ext cx="2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ts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3412" y="2368"/>
              <a:ext cx="67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9020" name="Text Box 12"/>
            <p:cNvSpPr txBox="1">
              <a:spLocks noChangeArrowheads="1"/>
            </p:cNvSpPr>
            <p:nvPr/>
          </p:nvSpPr>
          <p:spPr bwMode="auto">
            <a:xfrm>
              <a:off x="3618" y="2327"/>
              <a:ext cx="2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ts val="0"/>
                </a:spcBef>
                <a:defRPr/>
              </a:pPr>
              <a:r>
                <a:rPr lang="en-US" altLang="zh-CN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204" y="2368"/>
              <a:ext cx="67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9022" name="Text Box 14"/>
            <p:cNvSpPr txBox="1">
              <a:spLocks noChangeArrowheads="1"/>
            </p:cNvSpPr>
            <p:nvPr/>
          </p:nvSpPr>
          <p:spPr bwMode="auto">
            <a:xfrm>
              <a:off x="4434" y="2327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ts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78863" name="Line 15"/>
            <p:cNvSpPr>
              <a:spLocks noChangeShapeType="1"/>
            </p:cNvSpPr>
            <p:nvPr/>
          </p:nvSpPr>
          <p:spPr bwMode="auto">
            <a:xfrm flipH="1">
              <a:off x="1228" y="1960"/>
              <a:ext cx="276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ts val="0"/>
                </a:spcBef>
              </a:pPr>
              <a:endParaRPr lang="zh-CN" altLang="en-US"/>
            </a:p>
          </p:txBody>
        </p:sp>
        <p:sp>
          <p:nvSpPr>
            <p:cNvPr id="78864" name="Line 16"/>
            <p:cNvSpPr>
              <a:spLocks noChangeShapeType="1"/>
            </p:cNvSpPr>
            <p:nvPr/>
          </p:nvSpPr>
          <p:spPr bwMode="auto">
            <a:xfrm>
              <a:off x="1732" y="1960"/>
              <a:ext cx="228" cy="4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ts val="0"/>
                </a:spcBef>
              </a:pPr>
              <a:endParaRPr lang="zh-CN" altLang="en-US"/>
            </a:p>
          </p:txBody>
        </p:sp>
        <p:sp>
          <p:nvSpPr>
            <p:cNvPr id="78865" name="Line 17"/>
            <p:cNvSpPr>
              <a:spLocks noChangeShapeType="1"/>
            </p:cNvSpPr>
            <p:nvPr/>
          </p:nvSpPr>
          <p:spPr bwMode="auto">
            <a:xfrm flipH="1">
              <a:off x="3784" y="1960"/>
              <a:ext cx="216" cy="4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ts val="0"/>
                </a:spcBef>
              </a:pPr>
              <a:endParaRPr lang="zh-CN" altLang="en-US"/>
            </a:p>
          </p:txBody>
        </p:sp>
        <p:sp>
          <p:nvSpPr>
            <p:cNvPr id="78866" name="Line 18"/>
            <p:cNvSpPr>
              <a:spLocks noChangeShapeType="1"/>
            </p:cNvSpPr>
            <p:nvPr/>
          </p:nvSpPr>
          <p:spPr bwMode="auto">
            <a:xfrm>
              <a:off x="4216" y="1960"/>
              <a:ext cx="288" cy="4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ts val="0"/>
                </a:spcBef>
              </a:pPr>
              <a:endParaRPr lang="zh-CN" altLang="en-US"/>
            </a:p>
          </p:txBody>
        </p:sp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3724" y="1588"/>
              <a:ext cx="732" cy="3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9028" name="Text Box 20"/>
            <p:cNvSpPr txBox="1">
              <a:spLocks noChangeArrowheads="1"/>
            </p:cNvSpPr>
            <p:nvPr/>
          </p:nvSpPr>
          <p:spPr bwMode="auto">
            <a:xfrm>
              <a:off x="3906" y="1571"/>
              <a:ext cx="3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ts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E2</a:t>
              </a:r>
            </a:p>
          </p:txBody>
        </p:sp>
        <p:sp>
          <p:nvSpPr>
            <p:cNvPr id="78869" name="AutoShape 21"/>
            <p:cNvSpPr>
              <a:spLocks noChangeArrowheads="1"/>
            </p:cNvSpPr>
            <p:nvPr/>
          </p:nvSpPr>
          <p:spPr bwMode="auto">
            <a:xfrm>
              <a:off x="2512" y="1600"/>
              <a:ext cx="684" cy="372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 flipH="1">
              <a:off x="1996" y="1780"/>
              <a:ext cx="51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ts val="0"/>
                </a:spcBef>
              </a:pPr>
              <a:endParaRPr lang="zh-CN" altLang="en-US"/>
            </a:p>
          </p:txBody>
        </p: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 flipH="1">
              <a:off x="3196" y="1780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ts val="0"/>
                </a:spcBef>
              </a:pPr>
              <a:endParaRPr lang="zh-CN" altLang="en-US"/>
            </a:p>
          </p:txBody>
        </p:sp>
        <p:sp>
          <p:nvSpPr>
            <p:cNvPr id="78872" name="Oval 24"/>
            <p:cNvSpPr>
              <a:spLocks noChangeArrowheads="1"/>
            </p:cNvSpPr>
            <p:nvPr/>
          </p:nvSpPr>
          <p:spPr bwMode="auto">
            <a:xfrm>
              <a:off x="2524" y="2356"/>
              <a:ext cx="67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9033" name="Text Box 25"/>
            <p:cNvSpPr txBox="1">
              <a:spLocks noChangeArrowheads="1"/>
            </p:cNvSpPr>
            <p:nvPr/>
          </p:nvSpPr>
          <p:spPr bwMode="auto">
            <a:xfrm>
              <a:off x="2730" y="2303"/>
              <a:ext cx="2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ts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2848" y="1972"/>
              <a:ext cx="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ts val="0"/>
                </a:spcBef>
              </a:pPr>
              <a:endParaRPr lang="zh-CN" altLang="en-US"/>
            </a:p>
          </p:txBody>
        </p:sp>
        <p:sp>
          <p:nvSpPr>
            <p:cNvPr id="299035" name="Text Box 27"/>
            <p:cNvSpPr txBox="1">
              <a:spLocks noChangeArrowheads="1"/>
            </p:cNvSpPr>
            <p:nvPr/>
          </p:nvSpPr>
          <p:spPr bwMode="auto">
            <a:xfrm>
              <a:off x="2730" y="1583"/>
              <a:ext cx="2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ts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299036" name="Text Box 28"/>
            <p:cNvSpPr txBox="1">
              <a:spLocks noChangeArrowheads="1"/>
            </p:cNvSpPr>
            <p:nvPr/>
          </p:nvSpPr>
          <p:spPr bwMode="auto">
            <a:xfrm>
              <a:off x="2010" y="1460"/>
              <a:ext cx="3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ts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</a:p>
          </p:txBody>
        </p:sp>
        <p:sp>
          <p:nvSpPr>
            <p:cNvPr id="299037" name="Text Box 29"/>
            <p:cNvSpPr txBox="1">
              <a:spLocks noChangeArrowheads="1"/>
            </p:cNvSpPr>
            <p:nvPr/>
          </p:nvSpPr>
          <p:spPr bwMode="auto">
            <a:xfrm>
              <a:off x="3450" y="1460"/>
              <a:ext cx="2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ts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</p:grpSp>
      <p:sp>
        <p:nvSpPr>
          <p:cNvPr id="299038" name="Rectangle 30"/>
          <p:cNvSpPr>
            <a:spLocks noChangeArrowheads="1"/>
          </p:cNvSpPr>
          <p:nvPr/>
        </p:nvSpPr>
        <p:spPr bwMode="auto">
          <a:xfrm>
            <a:off x="628650" y="5341938"/>
            <a:ext cx="82073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E1(</a:t>
            </a:r>
            <a:r>
              <a:rPr lang="en-US" altLang="zh-CN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a)  		E2(</a:t>
            </a:r>
            <a:r>
              <a:rPr lang="en-US" altLang="zh-CN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b)		R(</a:t>
            </a:r>
            <a:r>
              <a:rPr lang="en-US" altLang="zh-CN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k, h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s)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4BEE9A-613F-427E-AC05-72BD5597B56E}"/>
              </a:ext>
            </a:extLst>
          </p:cNvPr>
          <p:cNvSpPr txBox="1"/>
          <p:nvPr/>
        </p:nvSpPr>
        <p:spPr>
          <a:xfrm>
            <a:off x="4387850" y="4669904"/>
            <a:ext cx="364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多对多就只能这样了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76475"/>
            <a:ext cx="7772400" cy="18002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学生（</a:t>
            </a:r>
            <a:r>
              <a:rPr lang="zh-CN" altLang="en-US" sz="20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，姓名，性别，城市，区，街道，门牌号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专业编号）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课程（</a:t>
            </a:r>
            <a:r>
              <a:rPr lang="zh-CN" altLang="en-US" sz="20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，课名，学时，学分）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选修（</a:t>
            </a:r>
            <a:r>
              <a:rPr lang="zh-CN" altLang="en-US" sz="20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，成绩）</a:t>
            </a:r>
          </a:p>
        </p:txBody>
      </p:sp>
      <p:grpSp>
        <p:nvGrpSpPr>
          <p:cNvPr id="79875" name="Group 32"/>
          <p:cNvGrpSpPr>
            <a:grpSpLocks/>
          </p:cNvGrpSpPr>
          <p:nvPr/>
        </p:nvGrpSpPr>
        <p:grpSpPr bwMode="auto">
          <a:xfrm>
            <a:off x="395288" y="1196975"/>
            <a:ext cx="4135437" cy="811213"/>
            <a:chOff x="249" y="119"/>
            <a:chExt cx="2605" cy="511"/>
          </a:xfrm>
        </p:grpSpPr>
        <p:sp>
          <p:nvSpPr>
            <p:cNvPr id="79876" name="Text Box 20"/>
            <p:cNvSpPr txBox="1">
              <a:spLocks noChangeArrowheads="1"/>
            </p:cNvSpPr>
            <p:nvPr/>
          </p:nvSpPr>
          <p:spPr bwMode="auto">
            <a:xfrm>
              <a:off x="249" y="297"/>
              <a:ext cx="632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</a:p>
          </p:txBody>
        </p:sp>
        <p:sp>
          <p:nvSpPr>
            <p:cNvPr id="79877" name="Text Box 22"/>
            <p:cNvSpPr txBox="1">
              <a:spLocks noChangeArrowheads="1"/>
            </p:cNvSpPr>
            <p:nvPr/>
          </p:nvSpPr>
          <p:spPr bwMode="auto">
            <a:xfrm>
              <a:off x="2286" y="326"/>
              <a:ext cx="568" cy="2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学生</a:t>
              </a:r>
            </a:p>
          </p:txBody>
        </p:sp>
        <p:sp>
          <p:nvSpPr>
            <p:cNvPr id="79878" name="AutoShape 23"/>
            <p:cNvSpPr>
              <a:spLocks noChangeArrowheads="1"/>
            </p:cNvSpPr>
            <p:nvPr/>
          </p:nvSpPr>
          <p:spPr bwMode="auto">
            <a:xfrm>
              <a:off x="1259" y="225"/>
              <a:ext cx="652" cy="40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选修</a:t>
              </a:r>
            </a:p>
          </p:txBody>
        </p:sp>
        <p:sp>
          <p:nvSpPr>
            <p:cNvPr id="79879" name="Line 24"/>
            <p:cNvSpPr>
              <a:spLocks noChangeShapeType="1"/>
            </p:cNvSpPr>
            <p:nvPr/>
          </p:nvSpPr>
          <p:spPr bwMode="auto">
            <a:xfrm>
              <a:off x="1911" y="408"/>
              <a:ext cx="3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9880" name="Line 26"/>
            <p:cNvSpPr>
              <a:spLocks noChangeShapeType="1"/>
            </p:cNvSpPr>
            <p:nvPr/>
          </p:nvSpPr>
          <p:spPr bwMode="auto">
            <a:xfrm>
              <a:off x="881" y="427"/>
              <a:ext cx="3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2828" name="Text Box 28"/>
            <p:cNvSpPr txBox="1">
              <a:spLocks noChangeArrowheads="1"/>
            </p:cNvSpPr>
            <p:nvPr/>
          </p:nvSpPr>
          <p:spPr bwMode="auto">
            <a:xfrm>
              <a:off x="2040" y="119"/>
              <a:ext cx="3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</a:p>
          </p:txBody>
        </p:sp>
        <p:sp>
          <p:nvSpPr>
            <p:cNvPr id="332829" name="Text Box 29"/>
            <p:cNvSpPr txBox="1">
              <a:spLocks noChangeArrowheads="1"/>
            </p:cNvSpPr>
            <p:nvPr/>
          </p:nvSpPr>
          <p:spPr bwMode="auto">
            <a:xfrm>
              <a:off x="861" y="164"/>
              <a:ext cx="2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8640762" cy="43084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（4）映射多元联系</a:t>
            </a:r>
          </a:p>
          <a:p>
            <a:pPr marL="531813" lvl="1" indent="-258763" eaLnBrk="1" hangingPunct="1">
              <a:lnSpc>
                <a:spcPct val="140000"/>
              </a:lnSpc>
              <a:defRPr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转换为一个独立的关系模式，相关实体的码以及联系本身的属性构成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关系的属性</a:t>
            </a:r>
            <a:endParaRPr lang="en-US" altLang="zh-CN" sz="2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31813" lvl="1" indent="-258763" eaLnBrk="1" hangingPunct="1">
              <a:lnSpc>
                <a:spcPct val="140000"/>
              </a:lnSpc>
              <a:defRPr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候选码设定：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20700" lvl="1" indent="-342900" eaLnBrk="1" hangingPunct="1">
              <a:lnSpc>
                <a:spcPct val="140000"/>
              </a:lnSpc>
              <a:buFont typeface="Wingdings" pitchFamily="2" charset="2"/>
              <a:buChar char="ü"/>
              <a:defRPr/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联系：任意两个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端实体的码作为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关系的码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20700" lvl="1" indent="-342900" eaLnBrk="1" hangingPunct="1">
              <a:lnSpc>
                <a:spcPct val="140000"/>
              </a:lnSpc>
              <a:buFont typeface="Wingdings" pitchFamily="2" charset="2"/>
              <a:buChar char="ü"/>
              <a:defRPr/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联系：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端加上任意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端实体的码作为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关系的码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20700" lvl="1" indent="-342900" eaLnBrk="1" hangingPunct="1">
              <a:lnSpc>
                <a:spcPct val="140000"/>
              </a:lnSpc>
              <a:buFont typeface="Wingdings" pitchFamily="2" charset="2"/>
              <a:buChar char="ü"/>
              <a:defRPr/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联系：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端加上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端实体的码作为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关系的码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20700" lvl="1" indent="-342900" eaLnBrk="1" hangingPunct="1">
              <a:lnSpc>
                <a:spcPct val="140000"/>
              </a:lnSpc>
              <a:buFont typeface="Wingdings" pitchFamily="2" charset="2"/>
              <a:buChar char="ü"/>
              <a:defRPr/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联系：三个实体的码作为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关系的码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marL="520700" lvl="1" indent="-342900" eaLnBrk="1" hangingPunct="1">
              <a:lnSpc>
                <a:spcPct val="140000"/>
              </a:lnSpc>
              <a:buFont typeface="Wingdings" pitchFamily="2" charset="2"/>
              <a:buChar char="ü"/>
              <a:defRPr/>
            </a:pPr>
            <a:endParaRPr lang="zh-CN" altLang="en-US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20700" lvl="1" indent="-342900" eaLnBrk="1" hangingPunct="1">
              <a:lnSpc>
                <a:spcPct val="140000"/>
              </a:lnSpc>
              <a:buFont typeface="Wingdings" pitchFamily="2" charset="2"/>
              <a:buChar char="ü"/>
              <a:defRPr/>
            </a:pPr>
            <a:endParaRPr lang="zh-CN" altLang="en-US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20700" lvl="1" indent="-342900" eaLnBrk="1" hangingPunct="1">
              <a:lnSpc>
                <a:spcPct val="140000"/>
              </a:lnSpc>
              <a:buFont typeface="Wingdings" pitchFamily="2" charset="2"/>
              <a:buChar char="ü"/>
              <a:defRPr/>
            </a:pPr>
            <a:endParaRPr lang="zh-CN" altLang="en-US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1051" name="Group 43"/>
          <p:cNvGrpSpPr>
            <a:grpSpLocks/>
          </p:cNvGrpSpPr>
          <p:nvPr/>
        </p:nvGrpSpPr>
        <p:grpSpPr bwMode="auto">
          <a:xfrm>
            <a:off x="3924300" y="3860800"/>
            <a:ext cx="4872038" cy="2678113"/>
            <a:chOff x="204" y="1321"/>
            <a:chExt cx="3294" cy="2711"/>
          </a:xfrm>
        </p:grpSpPr>
        <p:sp>
          <p:nvSpPr>
            <p:cNvPr id="80900" name="Rectangle 5"/>
            <p:cNvSpPr>
              <a:spLocks noChangeArrowheads="1"/>
            </p:cNvSpPr>
            <p:nvPr/>
          </p:nvSpPr>
          <p:spPr bwMode="auto">
            <a:xfrm>
              <a:off x="535" y="2186"/>
              <a:ext cx="578" cy="3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14" name="Text Box 6"/>
            <p:cNvSpPr txBox="1">
              <a:spLocks noChangeArrowheads="1"/>
            </p:cNvSpPr>
            <p:nvPr/>
          </p:nvSpPr>
          <p:spPr bwMode="auto">
            <a:xfrm>
              <a:off x="679" y="2195"/>
              <a:ext cx="454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E1</a:t>
              </a:r>
            </a:p>
          </p:txBody>
        </p:sp>
        <p:sp>
          <p:nvSpPr>
            <p:cNvPr id="80902" name="Oval 7"/>
            <p:cNvSpPr>
              <a:spLocks noChangeArrowheads="1"/>
            </p:cNvSpPr>
            <p:nvPr/>
          </p:nvSpPr>
          <p:spPr bwMode="auto">
            <a:xfrm>
              <a:off x="204" y="2906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16" name="Text Box 8"/>
            <p:cNvSpPr txBox="1">
              <a:spLocks noChangeArrowheads="1"/>
            </p:cNvSpPr>
            <p:nvPr/>
          </p:nvSpPr>
          <p:spPr bwMode="auto">
            <a:xfrm>
              <a:off x="376" y="2852"/>
              <a:ext cx="304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</a:p>
          </p:txBody>
        </p:sp>
        <p:sp>
          <p:nvSpPr>
            <p:cNvPr id="80904" name="Oval 9"/>
            <p:cNvSpPr>
              <a:spLocks noChangeArrowheads="1"/>
            </p:cNvSpPr>
            <p:nvPr/>
          </p:nvSpPr>
          <p:spPr bwMode="auto">
            <a:xfrm>
              <a:off x="829" y="2929"/>
              <a:ext cx="530" cy="3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18" name="Text Box 10"/>
            <p:cNvSpPr txBox="1">
              <a:spLocks noChangeArrowheads="1"/>
            </p:cNvSpPr>
            <p:nvPr/>
          </p:nvSpPr>
          <p:spPr bwMode="auto">
            <a:xfrm>
              <a:off x="991" y="2852"/>
              <a:ext cx="312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80906" name="Oval 11"/>
            <p:cNvSpPr>
              <a:spLocks noChangeArrowheads="1"/>
            </p:cNvSpPr>
            <p:nvPr/>
          </p:nvSpPr>
          <p:spPr bwMode="auto">
            <a:xfrm>
              <a:off x="2343" y="2152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20" name="Text Box 12"/>
            <p:cNvSpPr txBox="1">
              <a:spLocks noChangeArrowheads="1"/>
            </p:cNvSpPr>
            <p:nvPr/>
          </p:nvSpPr>
          <p:spPr bwMode="auto">
            <a:xfrm>
              <a:off x="2506" y="2123"/>
              <a:ext cx="325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  <p:sp>
          <p:nvSpPr>
            <p:cNvPr id="80908" name="Oval 13"/>
            <p:cNvSpPr>
              <a:spLocks noChangeArrowheads="1"/>
            </p:cNvSpPr>
            <p:nvPr/>
          </p:nvSpPr>
          <p:spPr bwMode="auto">
            <a:xfrm>
              <a:off x="2968" y="2152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22" name="Text Box 14"/>
            <p:cNvSpPr txBox="1">
              <a:spLocks noChangeArrowheads="1"/>
            </p:cNvSpPr>
            <p:nvPr/>
          </p:nvSpPr>
          <p:spPr bwMode="auto">
            <a:xfrm>
              <a:off x="3149" y="2123"/>
              <a:ext cx="335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80910" name="Line 15"/>
            <p:cNvSpPr>
              <a:spLocks noChangeShapeType="1"/>
            </p:cNvSpPr>
            <p:nvPr/>
          </p:nvSpPr>
          <p:spPr bwMode="auto">
            <a:xfrm flipH="1">
              <a:off x="507" y="2540"/>
              <a:ext cx="218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1" name="Line 16"/>
            <p:cNvSpPr>
              <a:spLocks noChangeShapeType="1"/>
            </p:cNvSpPr>
            <p:nvPr/>
          </p:nvSpPr>
          <p:spPr bwMode="auto">
            <a:xfrm>
              <a:off x="904" y="2540"/>
              <a:ext cx="180" cy="38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2" name="Line 17"/>
            <p:cNvSpPr>
              <a:spLocks noChangeShapeType="1"/>
            </p:cNvSpPr>
            <p:nvPr/>
          </p:nvSpPr>
          <p:spPr bwMode="auto">
            <a:xfrm flipH="1">
              <a:off x="2637" y="1764"/>
              <a:ext cx="170" cy="3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3" name="Line 18"/>
            <p:cNvSpPr>
              <a:spLocks noChangeShapeType="1"/>
            </p:cNvSpPr>
            <p:nvPr/>
          </p:nvSpPr>
          <p:spPr bwMode="auto">
            <a:xfrm>
              <a:off x="2977" y="1764"/>
              <a:ext cx="228" cy="3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4" name="Rectangle 19"/>
            <p:cNvSpPr>
              <a:spLocks noChangeArrowheads="1"/>
            </p:cNvSpPr>
            <p:nvPr/>
          </p:nvSpPr>
          <p:spPr bwMode="auto">
            <a:xfrm>
              <a:off x="2589" y="1410"/>
              <a:ext cx="578" cy="3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28" name="Text Box 20"/>
            <p:cNvSpPr txBox="1">
              <a:spLocks noChangeArrowheads="1"/>
            </p:cNvSpPr>
            <p:nvPr/>
          </p:nvSpPr>
          <p:spPr bwMode="auto">
            <a:xfrm>
              <a:off x="2733" y="1393"/>
              <a:ext cx="460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E2</a:t>
              </a:r>
            </a:p>
          </p:txBody>
        </p:sp>
        <p:sp>
          <p:nvSpPr>
            <p:cNvPr id="80916" name="AutoShape 21"/>
            <p:cNvSpPr>
              <a:spLocks noChangeArrowheads="1"/>
            </p:cNvSpPr>
            <p:nvPr/>
          </p:nvSpPr>
          <p:spPr bwMode="auto">
            <a:xfrm>
              <a:off x="1520" y="2198"/>
              <a:ext cx="539" cy="354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917" name="Line 22"/>
            <p:cNvSpPr>
              <a:spLocks noChangeShapeType="1"/>
            </p:cNvSpPr>
            <p:nvPr/>
          </p:nvSpPr>
          <p:spPr bwMode="auto">
            <a:xfrm flipH="1">
              <a:off x="1113" y="2369"/>
              <a:ext cx="40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8" name="Line 23"/>
            <p:cNvSpPr>
              <a:spLocks noChangeShapeType="1"/>
            </p:cNvSpPr>
            <p:nvPr/>
          </p:nvSpPr>
          <p:spPr bwMode="auto">
            <a:xfrm flipH="1">
              <a:off x="1908" y="1615"/>
              <a:ext cx="672" cy="6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9" name="Oval 24"/>
            <p:cNvSpPr>
              <a:spLocks noChangeArrowheads="1"/>
            </p:cNvSpPr>
            <p:nvPr/>
          </p:nvSpPr>
          <p:spPr bwMode="auto">
            <a:xfrm>
              <a:off x="1529" y="2917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33" name="Text Box 25"/>
            <p:cNvSpPr txBox="1">
              <a:spLocks noChangeArrowheads="1"/>
            </p:cNvSpPr>
            <p:nvPr/>
          </p:nvSpPr>
          <p:spPr bwMode="auto">
            <a:xfrm>
              <a:off x="1692" y="2852"/>
              <a:ext cx="292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80921" name="Line 26"/>
            <p:cNvSpPr>
              <a:spLocks noChangeShapeType="1"/>
            </p:cNvSpPr>
            <p:nvPr/>
          </p:nvSpPr>
          <p:spPr bwMode="auto">
            <a:xfrm>
              <a:off x="1785" y="2552"/>
              <a:ext cx="0" cy="36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35" name="Text Box 27"/>
            <p:cNvSpPr txBox="1">
              <a:spLocks noChangeArrowheads="1"/>
            </p:cNvSpPr>
            <p:nvPr/>
          </p:nvSpPr>
          <p:spPr bwMode="auto">
            <a:xfrm>
              <a:off x="1692" y="2195"/>
              <a:ext cx="342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171036" name="Text Box 28"/>
            <p:cNvSpPr txBox="1">
              <a:spLocks noChangeArrowheads="1"/>
            </p:cNvSpPr>
            <p:nvPr/>
          </p:nvSpPr>
          <p:spPr bwMode="auto">
            <a:xfrm>
              <a:off x="1124" y="2035"/>
              <a:ext cx="378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171037" name="Text Box 29"/>
            <p:cNvSpPr txBox="1">
              <a:spLocks noChangeArrowheads="1"/>
            </p:cNvSpPr>
            <p:nvPr/>
          </p:nvSpPr>
          <p:spPr bwMode="auto">
            <a:xfrm>
              <a:off x="2373" y="1321"/>
              <a:ext cx="231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  <p:sp>
          <p:nvSpPr>
            <p:cNvPr id="80925" name="Oval 31"/>
            <p:cNvSpPr>
              <a:spLocks noChangeArrowheads="1"/>
            </p:cNvSpPr>
            <p:nvPr/>
          </p:nvSpPr>
          <p:spPr bwMode="auto">
            <a:xfrm>
              <a:off x="2343" y="3648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40" name="Text Box 32"/>
            <p:cNvSpPr txBox="1">
              <a:spLocks noChangeArrowheads="1"/>
            </p:cNvSpPr>
            <p:nvPr/>
          </p:nvSpPr>
          <p:spPr bwMode="auto">
            <a:xfrm>
              <a:off x="2506" y="3580"/>
              <a:ext cx="246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</a:p>
          </p:txBody>
        </p:sp>
        <p:sp>
          <p:nvSpPr>
            <p:cNvPr id="80927" name="Oval 33"/>
            <p:cNvSpPr>
              <a:spLocks noChangeArrowheads="1"/>
            </p:cNvSpPr>
            <p:nvPr/>
          </p:nvSpPr>
          <p:spPr bwMode="auto">
            <a:xfrm>
              <a:off x="2968" y="3648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42" name="Text Box 34"/>
            <p:cNvSpPr txBox="1">
              <a:spLocks noChangeArrowheads="1"/>
            </p:cNvSpPr>
            <p:nvPr/>
          </p:nvSpPr>
          <p:spPr bwMode="auto">
            <a:xfrm>
              <a:off x="3149" y="3580"/>
              <a:ext cx="297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80929" name="Line 35"/>
            <p:cNvSpPr>
              <a:spLocks noChangeShapeType="1"/>
            </p:cNvSpPr>
            <p:nvPr/>
          </p:nvSpPr>
          <p:spPr bwMode="auto">
            <a:xfrm flipH="1">
              <a:off x="2637" y="3260"/>
              <a:ext cx="170" cy="3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0" name="Line 36"/>
            <p:cNvSpPr>
              <a:spLocks noChangeShapeType="1"/>
            </p:cNvSpPr>
            <p:nvPr/>
          </p:nvSpPr>
          <p:spPr bwMode="auto">
            <a:xfrm>
              <a:off x="2977" y="3260"/>
              <a:ext cx="228" cy="4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1" name="Rectangle 37"/>
            <p:cNvSpPr>
              <a:spLocks noChangeArrowheads="1"/>
            </p:cNvSpPr>
            <p:nvPr/>
          </p:nvSpPr>
          <p:spPr bwMode="auto">
            <a:xfrm>
              <a:off x="2589" y="2906"/>
              <a:ext cx="578" cy="3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46" name="Text Box 38"/>
            <p:cNvSpPr txBox="1">
              <a:spLocks noChangeArrowheads="1"/>
            </p:cNvSpPr>
            <p:nvPr/>
          </p:nvSpPr>
          <p:spPr bwMode="auto">
            <a:xfrm>
              <a:off x="2714" y="2910"/>
              <a:ext cx="454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E3</a:t>
              </a:r>
            </a:p>
          </p:txBody>
        </p:sp>
        <p:sp>
          <p:nvSpPr>
            <p:cNvPr id="80933" name="Line 39"/>
            <p:cNvSpPr>
              <a:spLocks noChangeShapeType="1"/>
            </p:cNvSpPr>
            <p:nvPr/>
          </p:nvSpPr>
          <p:spPr bwMode="auto">
            <a:xfrm flipH="1" flipV="1">
              <a:off x="1917" y="2437"/>
              <a:ext cx="672" cy="6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8" name="Text Box 40"/>
            <p:cNvSpPr txBox="1">
              <a:spLocks noChangeArrowheads="1"/>
            </p:cNvSpPr>
            <p:nvPr/>
          </p:nvSpPr>
          <p:spPr bwMode="auto">
            <a:xfrm>
              <a:off x="2297" y="3029"/>
              <a:ext cx="294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E8A2853-DBE1-41AD-9B0C-054E9EFE8942}"/>
              </a:ext>
            </a:extLst>
          </p:cNvPr>
          <p:cNvSpPr txBox="1"/>
          <p:nvPr/>
        </p:nvSpPr>
        <p:spPr>
          <a:xfrm>
            <a:off x="539552" y="4715307"/>
            <a:ext cx="273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联合做码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43"/>
          <p:cNvGrpSpPr>
            <a:grpSpLocks/>
          </p:cNvGrpSpPr>
          <p:nvPr/>
        </p:nvGrpSpPr>
        <p:grpSpPr bwMode="auto">
          <a:xfrm>
            <a:off x="1187450" y="311150"/>
            <a:ext cx="7345363" cy="3405188"/>
            <a:chOff x="204" y="1321"/>
            <a:chExt cx="3294" cy="2647"/>
          </a:xfrm>
        </p:grpSpPr>
        <p:sp>
          <p:nvSpPr>
            <p:cNvPr id="81928" name="Rectangle 5"/>
            <p:cNvSpPr>
              <a:spLocks noChangeArrowheads="1"/>
            </p:cNvSpPr>
            <p:nvPr/>
          </p:nvSpPr>
          <p:spPr bwMode="auto">
            <a:xfrm>
              <a:off x="535" y="2186"/>
              <a:ext cx="578" cy="3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14" name="Text Box 6"/>
            <p:cNvSpPr txBox="1">
              <a:spLocks noChangeArrowheads="1"/>
            </p:cNvSpPr>
            <p:nvPr/>
          </p:nvSpPr>
          <p:spPr bwMode="auto">
            <a:xfrm>
              <a:off x="666" y="2216"/>
              <a:ext cx="313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</a:t>
              </a:r>
              <a:endPara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30" name="Oval 7"/>
            <p:cNvSpPr>
              <a:spLocks noChangeArrowheads="1"/>
            </p:cNvSpPr>
            <p:nvPr/>
          </p:nvSpPr>
          <p:spPr bwMode="auto">
            <a:xfrm>
              <a:off x="204" y="2906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16" name="Text Box 8"/>
            <p:cNvSpPr txBox="1">
              <a:spLocks noChangeArrowheads="1"/>
            </p:cNvSpPr>
            <p:nvPr/>
          </p:nvSpPr>
          <p:spPr bwMode="auto">
            <a:xfrm>
              <a:off x="279" y="2931"/>
              <a:ext cx="31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000" b="1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课号</a:t>
              </a:r>
              <a:endParaRPr lang="en-US" altLang="zh-CN" sz="20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32" name="Oval 9"/>
            <p:cNvSpPr>
              <a:spLocks noChangeArrowheads="1"/>
            </p:cNvSpPr>
            <p:nvPr/>
          </p:nvSpPr>
          <p:spPr bwMode="auto">
            <a:xfrm>
              <a:off x="829" y="2929"/>
              <a:ext cx="691" cy="3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18" name="Text Box 10"/>
            <p:cNvSpPr txBox="1">
              <a:spLocks noChangeArrowheads="1"/>
            </p:cNvSpPr>
            <p:nvPr/>
          </p:nvSpPr>
          <p:spPr bwMode="auto">
            <a:xfrm>
              <a:off x="959" y="3002"/>
              <a:ext cx="49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课程名称</a:t>
              </a:r>
              <a:endPara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34" name="Oval 11"/>
            <p:cNvSpPr>
              <a:spLocks noChangeArrowheads="1"/>
            </p:cNvSpPr>
            <p:nvPr/>
          </p:nvSpPr>
          <p:spPr bwMode="auto">
            <a:xfrm>
              <a:off x="2343" y="2152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20" name="Text Box 12"/>
            <p:cNvSpPr txBox="1">
              <a:spLocks noChangeArrowheads="1"/>
            </p:cNvSpPr>
            <p:nvPr/>
          </p:nvSpPr>
          <p:spPr bwMode="auto">
            <a:xfrm>
              <a:off x="2427" y="2179"/>
              <a:ext cx="39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教工号</a:t>
              </a:r>
              <a:endParaRPr lang="en-US" altLang="zh-CN" sz="18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36" name="Oval 13"/>
            <p:cNvSpPr>
              <a:spLocks noChangeArrowheads="1"/>
            </p:cNvSpPr>
            <p:nvPr/>
          </p:nvSpPr>
          <p:spPr bwMode="auto">
            <a:xfrm>
              <a:off x="2968" y="2152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22" name="Text Box 14"/>
            <p:cNvSpPr txBox="1">
              <a:spLocks noChangeArrowheads="1"/>
            </p:cNvSpPr>
            <p:nvPr/>
          </p:nvSpPr>
          <p:spPr bwMode="auto">
            <a:xfrm>
              <a:off x="3022" y="2179"/>
              <a:ext cx="39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zh-CN" alt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endPara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38" name="Line 15"/>
            <p:cNvSpPr>
              <a:spLocks noChangeShapeType="1"/>
            </p:cNvSpPr>
            <p:nvPr/>
          </p:nvSpPr>
          <p:spPr bwMode="auto">
            <a:xfrm flipH="1">
              <a:off x="507" y="2540"/>
              <a:ext cx="218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9" name="Line 16"/>
            <p:cNvSpPr>
              <a:spLocks noChangeShapeType="1"/>
            </p:cNvSpPr>
            <p:nvPr/>
          </p:nvSpPr>
          <p:spPr bwMode="auto">
            <a:xfrm>
              <a:off x="904" y="2540"/>
              <a:ext cx="180" cy="38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0" name="Line 17"/>
            <p:cNvSpPr>
              <a:spLocks noChangeShapeType="1"/>
            </p:cNvSpPr>
            <p:nvPr/>
          </p:nvSpPr>
          <p:spPr bwMode="auto">
            <a:xfrm flipH="1">
              <a:off x="2637" y="1764"/>
              <a:ext cx="170" cy="3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1" name="Line 18"/>
            <p:cNvSpPr>
              <a:spLocks noChangeShapeType="1"/>
            </p:cNvSpPr>
            <p:nvPr/>
          </p:nvSpPr>
          <p:spPr bwMode="auto">
            <a:xfrm>
              <a:off x="2977" y="1764"/>
              <a:ext cx="228" cy="3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2" name="Rectangle 19"/>
            <p:cNvSpPr>
              <a:spLocks noChangeArrowheads="1"/>
            </p:cNvSpPr>
            <p:nvPr/>
          </p:nvSpPr>
          <p:spPr bwMode="auto">
            <a:xfrm>
              <a:off x="2589" y="1410"/>
              <a:ext cx="578" cy="3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28" name="Text Box 20"/>
            <p:cNvSpPr txBox="1">
              <a:spLocks noChangeArrowheads="1"/>
            </p:cNvSpPr>
            <p:nvPr/>
          </p:nvSpPr>
          <p:spPr bwMode="auto">
            <a:xfrm>
              <a:off x="2640" y="1459"/>
              <a:ext cx="42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教师</a:t>
              </a:r>
              <a:endPara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44" name="AutoShape 21"/>
            <p:cNvSpPr>
              <a:spLocks noChangeArrowheads="1"/>
            </p:cNvSpPr>
            <p:nvPr/>
          </p:nvSpPr>
          <p:spPr bwMode="auto">
            <a:xfrm>
              <a:off x="1520" y="2198"/>
              <a:ext cx="539" cy="354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945" name="Line 22"/>
            <p:cNvSpPr>
              <a:spLocks noChangeShapeType="1"/>
            </p:cNvSpPr>
            <p:nvPr/>
          </p:nvSpPr>
          <p:spPr bwMode="auto">
            <a:xfrm flipH="1">
              <a:off x="1113" y="2369"/>
              <a:ext cx="40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6" name="Line 23"/>
            <p:cNvSpPr>
              <a:spLocks noChangeShapeType="1"/>
            </p:cNvSpPr>
            <p:nvPr/>
          </p:nvSpPr>
          <p:spPr bwMode="auto">
            <a:xfrm flipH="1">
              <a:off x="1908" y="1615"/>
              <a:ext cx="672" cy="6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7" name="Oval 24"/>
            <p:cNvSpPr>
              <a:spLocks noChangeArrowheads="1"/>
            </p:cNvSpPr>
            <p:nvPr/>
          </p:nvSpPr>
          <p:spPr bwMode="auto">
            <a:xfrm>
              <a:off x="1101" y="1410"/>
              <a:ext cx="839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33" name="Text Box 25"/>
            <p:cNvSpPr txBox="1">
              <a:spLocks noChangeArrowheads="1"/>
            </p:cNvSpPr>
            <p:nvPr/>
          </p:nvSpPr>
          <p:spPr bwMode="auto">
            <a:xfrm>
              <a:off x="1232" y="1451"/>
              <a:ext cx="67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zh-CN" alt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上课地点</a:t>
              </a:r>
              <a:endPara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49" name="Line 26"/>
            <p:cNvSpPr>
              <a:spLocks noChangeShapeType="1"/>
            </p:cNvSpPr>
            <p:nvPr/>
          </p:nvSpPr>
          <p:spPr bwMode="auto">
            <a:xfrm flipH="1" flipV="1">
              <a:off x="1545" y="1764"/>
              <a:ext cx="240" cy="4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35" name="Text Box 27"/>
            <p:cNvSpPr txBox="1">
              <a:spLocks noChangeArrowheads="1"/>
            </p:cNvSpPr>
            <p:nvPr/>
          </p:nvSpPr>
          <p:spPr bwMode="auto">
            <a:xfrm>
              <a:off x="1692" y="224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171036" name="Text Box 28"/>
            <p:cNvSpPr txBox="1">
              <a:spLocks noChangeArrowheads="1"/>
            </p:cNvSpPr>
            <p:nvPr/>
          </p:nvSpPr>
          <p:spPr bwMode="auto">
            <a:xfrm>
              <a:off x="1124" y="2098"/>
              <a:ext cx="168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71037" name="Text Box 29"/>
            <p:cNvSpPr txBox="1">
              <a:spLocks noChangeArrowheads="1"/>
            </p:cNvSpPr>
            <p:nvPr/>
          </p:nvSpPr>
          <p:spPr bwMode="auto">
            <a:xfrm>
              <a:off x="2373" y="1321"/>
              <a:ext cx="22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81953" name="Oval 31"/>
            <p:cNvSpPr>
              <a:spLocks noChangeArrowheads="1"/>
            </p:cNvSpPr>
            <p:nvPr/>
          </p:nvSpPr>
          <p:spPr bwMode="auto">
            <a:xfrm>
              <a:off x="2343" y="3648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40" name="Text Box 32"/>
            <p:cNvSpPr txBox="1">
              <a:spLocks noChangeArrowheads="1"/>
            </p:cNvSpPr>
            <p:nvPr/>
          </p:nvSpPr>
          <p:spPr bwMode="auto">
            <a:xfrm>
              <a:off x="2402" y="3676"/>
              <a:ext cx="39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zh-CN" altLang="en-US" sz="1800" b="1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书号</a:t>
              </a:r>
              <a:endParaRPr lang="en-US" altLang="zh-CN" sz="18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55" name="Oval 33"/>
            <p:cNvSpPr>
              <a:spLocks noChangeArrowheads="1"/>
            </p:cNvSpPr>
            <p:nvPr/>
          </p:nvSpPr>
          <p:spPr bwMode="auto">
            <a:xfrm>
              <a:off x="2968" y="3648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42" name="Text Box 34"/>
            <p:cNvSpPr txBox="1">
              <a:spLocks noChangeArrowheads="1"/>
            </p:cNvSpPr>
            <p:nvPr/>
          </p:nvSpPr>
          <p:spPr bwMode="auto">
            <a:xfrm>
              <a:off x="3022" y="3676"/>
              <a:ext cx="39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zh-CN" alt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书名</a:t>
              </a:r>
              <a:endPara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57" name="Line 35"/>
            <p:cNvSpPr>
              <a:spLocks noChangeShapeType="1"/>
            </p:cNvSpPr>
            <p:nvPr/>
          </p:nvSpPr>
          <p:spPr bwMode="auto">
            <a:xfrm flipH="1">
              <a:off x="2637" y="3260"/>
              <a:ext cx="170" cy="3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8" name="Line 36"/>
            <p:cNvSpPr>
              <a:spLocks noChangeShapeType="1"/>
            </p:cNvSpPr>
            <p:nvPr/>
          </p:nvSpPr>
          <p:spPr bwMode="auto">
            <a:xfrm>
              <a:off x="2977" y="3260"/>
              <a:ext cx="228" cy="4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9" name="Rectangle 37"/>
            <p:cNvSpPr>
              <a:spLocks noChangeArrowheads="1"/>
            </p:cNvSpPr>
            <p:nvPr/>
          </p:nvSpPr>
          <p:spPr bwMode="auto">
            <a:xfrm>
              <a:off x="2589" y="2906"/>
              <a:ext cx="678" cy="3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46" name="Text Box 38"/>
            <p:cNvSpPr txBox="1">
              <a:spLocks noChangeArrowheads="1"/>
            </p:cNvSpPr>
            <p:nvPr/>
          </p:nvSpPr>
          <p:spPr bwMode="auto">
            <a:xfrm>
              <a:off x="2776" y="2924"/>
              <a:ext cx="31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教材</a:t>
              </a:r>
              <a:endPara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61" name="Line 39"/>
            <p:cNvSpPr>
              <a:spLocks noChangeShapeType="1"/>
            </p:cNvSpPr>
            <p:nvPr/>
          </p:nvSpPr>
          <p:spPr bwMode="auto">
            <a:xfrm flipH="1" flipV="1">
              <a:off x="1917" y="2437"/>
              <a:ext cx="672" cy="6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8" name="Text Box 40"/>
            <p:cNvSpPr txBox="1">
              <a:spLocks noChangeArrowheads="1"/>
            </p:cNvSpPr>
            <p:nvPr/>
          </p:nvSpPr>
          <p:spPr bwMode="auto">
            <a:xfrm>
              <a:off x="2373" y="2954"/>
              <a:ext cx="22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81923" name="Rectangle 42"/>
          <p:cNvSpPr>
            <a:spLocks noChangeArrowheads="1"/>
          </p:cNvSpPr>
          <p:nvPr/>
        </p:nvSpPr>
        <p:spPr bwMode="auto">
          <a:xfrm>
            <a:off x="179388" y="3213100"/>
            <a:ext cx="3330575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u="sng" dirty="0"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u="sng" dirty="0">
                <a:latin typeface="微软雅黑" pitchFamily="34" charset="-122"/>
                <a:ea typeface="微软雅黑" pitchFamily="34" charset="-122"/>
              </a:rPr>
              <a:t>教工号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u="sng" dirty="0">
                <a:latin typeface="微软雅黑" pitchFamily="34" charset="-122"/>
                <a:ea typeface="微软雅黑" pitchFamily="34" charset="-122"/>
              </a:rPr>
              <a:t>书号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书名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179512" y="4554893"/>
            <a:ext cx="48418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u="sng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课号</a:t>
            </a:r>
            <a:r>
              <a:rPr lang="en-US" altLang="zh-CN" sz="2000" b="1" u="sng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u="sng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教工号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书号，上课地点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课号</a:t>
            </a:r>
            <a:r>
              <a:rPr lang="en-US" altLang="zh-CN" sz="2000" b="1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zh-CN" altLang="en-US" sz="2000" b="1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书号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教工号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上课地点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教工号</a:t>
            </a:r>
            <a:r>
              <a:rPr lang="en-US" altLang="zh-CN" sz="20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书号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课号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，上课地点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5076056" y="4149080"/>
            <a:ext cx="3941763" cy="249299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可能存在如下元组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(C1,  T1,  Book1,  J3_101)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(C1,  T2,  Book2,  J3-102)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(C2,  T3,  Book1,  J3-103)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(C3,  T1,  Book3,  J3-104)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…… </a:t>
            </a:r>
          </a:p>
        </p:txBody>
      </p:sp>
      <p:sp>
        <p:nvSpPr>
          <p:cNvPr id="2" name="矩形 1"/>
          <p:cNvSpPr/>
          <p:nvPr/>
        </p:nvSpPr>
        <p:spPr>
          <a:xfrm>
            <a:off x="18256" y="188913"/>
            <a:ext cx="2249488" cy="566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7800" lvl="1" algn="l">
              <a:lnSpc>
                <a:spcPct val="140000"/>
              </a:lnSpc>
              <a:defRPr/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联系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6053286"/>
            <a:ext cx="4572000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任意两个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端实体的码作为关系的码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43"/>
          <p:cNvGrpSpPr>
            <a:grpSpLocks/>
          </p:cNvGrpSpPr>
          <p:nvPr/>
        </p:nvGrpSpPr>
        <p:grpSpPr bwMode="auto">
          <a:xfrm>
            <a:off x="703263" y="311150"/>
            <a:ext cx="7343775" cy="3775075"/>
            <a:chOff x="204" y="1321"/>
            <a:chExt cx="3294" cy="2647"/>
          </a:xfrm>
        </p:grpSpPr>
        <p:sp>
          <p:nvSpPr>
            <p:cNvPr id="82952" name="Rectangle 5"/>
            <p:cNvSpPr>
              <a:spLocks noChangeArrowheads="1"/>
            </p:cNvSpPr>
            <p:nvPr/>
          </p:nvSpPr>
          <p:spPr bwMode="auto">
            <a:xfrm>
              <a:off x="535" y="2186"/>
              <a:ext cx="578" cy="3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14" name="Text Box 6"/>
            <p:cNvSpPr txBox="1">
              <a:spLocks noChangeArrowheads="1"/>
            </p:cNvSpPr>
            <p:nvPr/>
          </p:nvSpPr>
          <p:spPr bwMode="auto">
            <a:xfrm>
              <a:off x="666" y="2216"/>
              <a:ext cx="313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</a:t>
              </a:r>
              <a:endPara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54" name="Oval 7"/>
            <p:cNvSpPr>
              <a:spLocks noChangeArrowheads="1"/>
            </p:cNvSpPr>
            <p:nvPr/>
          </p:nvSpPr>
          <p:spPr bwMode="auto">
            <a:xfrm>
              <a:off x="204" y="2906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16" name="Text Box 8"/>
            <p:cNvSpPr txBox="1">
              <a:spLocks noChangeArrowheads="1"/>
            </p:cNvSpPr>
            <p:nvPr/>
          </p:nvSpPr>
          <p:spPr bwMode="auto">
            <a:xfrm>
              <a:off x="279" y="2931"/>
              <a:ext cx="31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000" b="1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课号</a:t>
              </a:r>
              <a:endParaRPr lang="en-US" altLang="zh-CN" sz="20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56" name="Oval 9"/>
            <p:cNvSpPr>
              <a:spLocks noChangeArrowheads="1"/>
            </p:cNvSpPr>
            <p:nvPr/>
          </p:nvSpPr>
          <p:spPr bwMode="auto">
            <a:xfrm>
              <a:off x="829" y="2929"/>
              <a:ext cx="691" cy="3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18" name="Text Box 10"/>
            <p:cNvSpPr txBox="1">
              <a:spLocks noChangeArrowheads="1"/>
            </p:cNvSpPr>
            <p:nvPr/>
          </p:nvSpPr>
          <p:spPr bwMode="auto">
            <a:xfrm>
              <a:off x="959" y="3002"/>
              <a:ext cx="49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课程名称</a:t>
              </a:r>
              <a:endPara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58" name="Oval 11"/>
            <p:cNvSpPr>
              <a:spLocks noChangeArrowheads="1"/>
            </p:cNvSpPr>
            <p:nvPr/>
          </p:nvSpPr>
          <p:spPr bwMode="auto">
            <a:xfrm>
              <a:off x="2343" y="2152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20" name="Text Box 12"/>
            <p:cNvSpPr txBox="1">
              <a:spLocks noChangeArrowheads="1"/>
            </p:cNvSpPr>
            <p:nvPr/>
          </p:nvSpPr>
          <p:spPr bwMode="auto">
            <a:xfrm>
              <a:off x="2427" y="2179"/>
              <a:ext cx="39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教工号</a:t>
              </a:r>
              <a:endParaRPr lang="en-US" altLang="zh-CN" sz="18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60" name="Oval 13"/>
            <p:cNvSpPr>
              <a:spLocks noChangeArrowheads="1"/>
            </p:cNvSpPr>
            <p:nvPr/>
          </p:nvSpPr>
          <p:spPr bwMode="auto">
            <a:xfrm>
              <a:off x="2968" y="2152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22" name="Text Box 14"/>
            <p:cNvSpPr txBox="1">
              <a:spLocks noChangeArrowheads="1"/>
            </p:cNvSpPr>
            <p:nvPr/>
          </p:nvSpPr>
          <p:spPr bwMode="auto">
            <a:xfrm>
              <a:off x="3074" y="2179"/>
              <a:ext cx="29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endPara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62" name="Line 15"/>
            <p:cNvSpPr>
              <a:spLocks noChangeShapeType="1"/>
            </p:cNvSpPr>
            <p:nvPr/>
          </p:nvSpPr>
          <p:spPr bwMode="auto">
            <a:xfrm flipH="1">
              <a:off x="507" y="2540"/>
              <a:ext cx="218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3" name="Line 16"/>
            <p:cNvSpPr>
              <a:spLocks noChangeShapeType="1"/>
            </p:cNvSpPr>
            <p:nvPr/>
          </p:nvSpPr>
          <p:spPr bwMode="auto">
            <a:xfrm>
              <a:off x="904" y="2540"/>
              <a:ext cx="180" cy="38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4" name="Line 17"/>
            <p:cNvSpPr>
              <a:spLocks noChangeShapeType="1"/>
            </p:cNvSpPr>
            <p:nvPr/>
          </p:nvSpPr>
          <p:spPr bwMode="auto">
            <a:xfrm flipH="1">
              <a:off x="2637" y="1764"/>
              <a:ext cx="170" cy="3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Line 18"/>
            <p:cNvSpPr>
              <a:spLocks noChangeShapeType="1"/>
            </p:cNvSpPr>
            <p:nvPr/>
          </p:nvSpPr>
          <p:spPr bwMode="auto">
            <a:xfrm>
              <a:off x="2977" y="1764"/>
              <a:ext cx="228" cy="3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6" name="Rectangle 19"/>
            <p:cNvSpPr>
              <a:spLocks noChangeArrowheads="1"/>
            </p:cNvSpPr>
            <p:nvPr/>
          </p:nvSpPr>
          <p:spPr bwMode="auto">
            <a:xfrm>
              <a:off x="2589" y="1410"/>
              <a:ext cx="578" cy="3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28" name="Text Box 20"/>
            <p:cNvSpPr txBox="1">
              <a:spLocks noChangeArrowheads="1"/>
            </p:cNvSpPr>
            <p:nvPr/>
          </p:nvSpPr>
          <p:spPr bwMode="auto">
            <a:xfrm>
              <a:off x="2697" y="1459"/>
              <a:ext cx="313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教师</a:t>
              </a:r>
              <a:endPara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68" name="AutoShape 21"/>
            <p:cNvSpPr>
              <a:spLocks noChangeArrowheads="1"/>
            </p:cNvSpPr>
            <p:nvPr/>
          </p:nvSpPr>
          <p:spPr bwMode="auto">
            <a:xfrm>
              <a:off x="1520" y="2198"/>
              <a:ext cx="539" cy="354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969" name="Line 22"/>
            <p:cNvSpPr>
              <a:spLocks noChangeShapeType="1"/>
            </p:cNvSpPr>
            <p:nvPr/>
          </p:nvSpPr>
          <p:spPr bwMode="auto">
            <a:xfrm flipH="1">
              <a:off x="1113" y="2369"/>
              <a:ext cx="40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0" name="Line 23"/>
            <p:cNvSpPr>
              <a:spLocks noChangeShapeType="1"/>
            </p:cNvSpPr>
            <p:nvPr/>
          </p:nvSpPr>
          <p:spPr bwMode="auto">
            <a:xfrm flipH="1">
              <a:off x="1908" y="1615"/>
              <a:ext cx="672" cy="6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1" name="Oval 24"/>
            <p:cNvSpPr>
              <a:spLocks noChangeArrowheads="1"/>
            </p:cNvSpPr>
            <p:nvPr/>
          </p:nvSpPr>
          <p:spPr bwMode="auto">
            <a:xfrm>
              <a:off x="1101" y="1410"/>
              <a:ext cx="839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33" name="Text Box 25"/>
            <p:cNvSpPr txBox="1">
              <a:spLocks noChangeArrowheads="1"/>
            </p:cNvSpPr>
            <p:nvPr/>
          </p:nvSpPr>
          <p:spPr bwMode="auto">
            <a:xfrm>
              <a:off x="1232" y="1451"/>
              <a:ext cx="67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zh-CN" alt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上课地点</a:t>
              </a:r>
              <a:endPara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73" name="Line 26"/>
            <p:cNvSpPr>
              <a:spLocks noChangeShapeType="1"/>
            </p:cNvSpPr>
            <p:nvPr/>
          </p:nvSpPr>
          <p:spPr bwMode="auto">
            <a:xfrm flipH="1" flipV="1">
              <a:off x="1545" y="1764"/>
              <a:ext cx="240" cy="4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35" name="Text Box 27"/>
            <p:cNvSpPr txBox="1">
              <a:spLocks noChangeArrowheads="1"/>
            </p:cNvSpPr>
            <p:nvPr/>
          </p:nvSpPr>
          <p:spPr bwMode="auto">
            <a:xfrm>
              <a:off x="1692" y="224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171036" name="Text Box 28"/>
            <p:cNvSpPr txBox="1">
              <a:spLocks noChangeArrowheads="1"/>
            </p:cNvSpPr>
            <p:nvPr/>
          </p:nvSpPr>
          <p:spPr bwMode="auto">
            <a:xfrm>
              <a:off x="1124" y="2098"/>
              <a:ext cx="26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171037" name="Text Box 29"/>
            <p:cNvSpPr txBox="1">
              <a:spLocks noChangeArrowheads="1"/>
            </p:cNvSpPr>
            <p:nvPr/>
          </p:nvSpPr>
          <p:spPr bwMode="auto">
            <a:xfrm>
              <a:off x="2373" y="1321"/>
              <a:ext cx="1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82977" name="Oval 31"/>
            <p:cNvSpPr>
              <a:spLocks noChangeArrowheads="1"/>
            </p:cNvSpPr>
            <p:nvPr/>
          </p:nvSpPr>
          <p:spPr bwMode="auto">
            <a:xfrm>
              <a:off x="2343" y="3648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40" name="Text Box 32"/>
            <p:cNvSpPr txBox="1">
              <a:spLocks noChangeArrowheads="1"/>
            </p:cNvSpPr>
            <p:nvPr/>
          </p:nvSpPr>
          <p:spPr bwMode="auto">
            <a:xfrm>
              <a:off x="2454" y="3675"/>
              <a:ext cx="29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书号</a:t>
              </a:r>
              <a:endParaRPr lang="en-US" altLang="zh-CN" sz="18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79" name="Oval 33"/>
            <p:cNvSpPr>
              <a:spLocks noChangeArrowheads="1"/>
            </p:cNvSpPr>
            <p:nvPr/>
          </p:nvSpPr>
          <p:spPr bwMode="auto">
            <a:xfrm>
              <a:off x="2968" y="3648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42" name="Text Box 34"/>
            <p:cNvSpPr txBox="1">
              <a:spLocks noChangeArrowheads="1"/>
            </p:cNvSpPr>
            <p:nvPr/>
          </p:nvSpPr>
          <p:spPr bwMode="auto">
            <a:xfrm>
              <a:off x="3074" y="3675"/>
              <a:ext cx="29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书名</a:t>
              </a:r>
              <a:endPara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81" name="Line 35"/>
            <p:cNvSpPr>
              <a:spLocks noChangeShapeType="1"/>
            </p:cNvSpPr>
            <p:nvPr/>
          </p:nvSpPr>
          <p:spPr bwMode="auto">
            <a:xfrm flipH="1">
              <a:off x="2637" y="3260"/>
              <a:ext cx="170" cy="3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2" name="Line 36"/>
            <p:cNvSpPr>
              <a:spLocks noChangeShapeType="1"/>
            </p:cNvSpPr>
            <p:nvPr/>
          </p:nvSpPr>
          <p:spPr bwMode="auto">
            <a:xfrm>
              <a:off x="2977" y="3260"/>
              <a:ext cx="228" cy="4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3" name="Rectangle 37"/>
            <p:cNvSpPr>
              <a:spLocks noChangeArrowheads="1"/>
            </p:cNvSpPr>
            <p:nvPr/>
          </p:nvSpPr>
          <p:spPr bwMode="auto">
            <a:xfrm>
              <a:off x="2589" y="2906"/>
              <a:ext cx="678" cy="3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46" name="Text Box 38"/>
            <p:cNvSpPr txBox="1">
              <a:spLocks noChangeArrowheads="1"/>
            </p:cNvSpPr>
            <p:nvPr/>
          </p:nvSpPr>
          <p:spPr bwMode="auto">
            <a:xfrm>
              <a:off x="2773" y="2923"/>
              <a:ext cx="313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教材</a:t>
              </a:r>
              <a:endPara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85" name="Line 39"/>
            <p:cNvSpPr>
              <a:spLocks noChangeShapeType="1"/>
            </p:cNvSpPr>
            <p:nvPr/>
          </p:nvSpPr>
          <p:spPr bwMode="auto">
            <a:xfrm flipH="1" flipV="1">
              <a:off x="1917" y="2437"/>
              <a:ext cx="672" cy="6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8" name="Text Box 40"/>
            <p:cNvSpPr txBox="1">
              <a:spLocks noChangeArrowheads="1"/>
            </p:cNvSpPr>
            <p:nvPr/>
          </p:nvSpPr>
          <p:spPr bwMode="auto">
            <a:xfrm>
              <a:off x="2373" y="2954"/>
              <a:ext cx="1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82947" name="Rectangle 42"/>
          <p:cNvSpPr>
            <a:spLocks noChangeArrowheads="1"/>
          </p:cNvSpPr>
          <p:nvPr/>
        </p:nvSpPr>
        <p:spPr bwMode="auto">
          <a:xfrm>
            <a:off x="179512" y="3357563"/>
            <a:ext cx="3386137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教工号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书号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书名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82948" name="Rectangle 42"/>
          <p:cNvSpPr>
            <a:spLocks noChangeArrowheads="1"/>
          </p:cNvSpPr>
          <p:nvPr/>
        </p:nvSpPr>
        <p:spPr bwMode="auto">
          <a:xfrm>
            <a:off x="5130080" y="4640264"/>
            <a:ext cx="3943350" cy="16938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可能存在如下元组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(C1,  T1,  Book1,  J3_101)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(C1,  T2,  Book2,  J3-102)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(C2,  T1,  Book1,  J3_101)  </a:t>
            </a:r>
          </a:p>
        </p:txBody>
      </p:sp>
      <p:sp>
        <p:nvSpPr>
          <p:cNvPr id="41" name="矩形 40"/>
          <p:cNvSpPr/>
          <p:nvPr/>
        </p:nvSpPr>
        <p:spPr>
          <a:xfrm>
            <a:off x="18256" y="188913"/>
            <a:ext cx="2249488" cy="566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7800" lvl="1" algn="l">
              <a:lnSpc>
                <a:spcPct val="140000"/>
              </a:lnSpc>
              <a:defRPr/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联系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248" y="5949280"/>
            <a:ext cx="4876800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端加上任意</a:t>
            </a:r>
            <a:r>
              <a:rPr lang="en-US" altLang="zh-CN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端实体的码作为关系的码</a:t>
            </a:r>
            <a:endParaRPr lang="zh-CN" altLang="en-US" sz="20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951" name="矩形 2"/>
          <p:cNvSpPr>
            <a:spLocks noChangeArrowheads="1"/>
          </p:cNvSpPr>
          <p:nvPr/>
        </p:nvSpPr>
        <p:spPr bwMode="auto">
          <a:xfrm>
            <a:off x="179512" y="4869160"/>
            <a:ext cx="4541837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授课（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教工号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书号，上课地点）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629D47"/>
                </a:solidFill>
                <a:latin typeface="微软雅黑" pitchFamily="34" charset="-122"/>
                <a:ea typeface="微软雅黑" pitchFamily="34" charset="-122"/>
              </a:rPr>
              <a:t>授课（</a:t>
            </a:r>
            <a:r>
              <a:rPr lang="zh-CN" altLang="en-US" sz="2000" b="1" u="sng" dirty="0">
                <a:solidFill>
                  <a:srgbClr val="629D47"/>
                </a:solidFill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en-US" altLang="zh-CN" sz="2000" b="1" dirty="0">
                <a:solidFill>
                  <a:srgbClr val="629D47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u="sng" dirty="0">
                <a:solidFill>
                  <a:srgbClr val="629D47"/>
                </a:solidFill>
                <a:latin typeface="微软雅黑" pitchFamily="34" charset="-122"/>
                <a:ea typeface="微软雅黑" pitchFamily="34" charset="-122"/>
              </a:rPr>
              <a:t>书号</a:t>
            </a:r>
            <a:r>
              <a:rPr lang="en-US" altLang="zh-CN" sz="2000" b="1" dirty="0">
                <a:solidFill>
                  <a:srgbClr val="629D47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>
                <a:solidFill>
                  <a:srgbClr val="629D47"/>
                </a:solidFill>
                <a:latin typeface="微软雅黑" pitchFamily="34" charset="-122"/>
                <a:ea typeface="微软雅黑" pitchFamily="34" charset="-122"/>
              </a:rPr>
              <a:t>教工号</a:t>
            </a:r>
            <a:r>
              <a:rPr lang="en-US" altLang="zh-CN" sz="2000" b="1" dirty="0">
                <a:solidFill>
                  <a:srgbClr val="629D47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>
                <a:solidFill>
                  <a:srgbClr val="629D47"/>
                </a:solidFill>
                <a:latin typeface="微软雅黑" pitchFamily="34" charset="-122"/>
                <a:ea typeface="微软雅黑" pitchFamily="34" charset="-122"/>
              </a:rPr>
              <a:t>上课地点）</a:t>
            </a:r>
            <a:endParaRPr lang="en-US" altLang="zh-CN" sz="2000" b="1" dirty="0">
              <a:solidFill>
                <a:srgbClr val="629D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43"/>
          <p:cNvGrpSpPr>
            <a:grpSpLocks/>
          </p:cNvGrpSpPr>
          <p:nvPr/>
        </p:nvGrpSpPr>
        <p:grpSpPr bwMode="auto">
          <a:xfrm>
            <a:off x="723095" y="311150"/>
            <a:ext cx="7343775" cy="3775075"/>
            <a:chOff x="204" y="1321"/>
            <a:chExt cx="3294" cy="2647"/>
          </a:xfrm>
        </p:grpSpPr>
        <p:sp>
          <p:nvSpPr>
            <p:cNvPr id="83974" name="Rectangle 5"/>
            <p:cNvSpPr>
              <a:spLocks noChangeArrowheads="1"/>
            </p:cNvSpPr>
            <p:nvPr/>
          </p:nvSpPr>
          <p:spPr bwMode="auto">
            <a:xfrm>
              <a:off x="535" y="2186"/>
              <a:ext cx="578" cy="3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14" name="Text Box 6"/>
            <p:cNvSpPr txBox="1">
              <a:spLocks noChangeArrowheads="1"/>
            </p:cNvSpPr>
            <p:nvPr/>
          </p:nvSpPr>
          <p:spPr bwMode="auto">
            <a:xfrm>
              <a:off x="666" y="2216"/>
              <a:ext cx="313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</a:t>
              </a:r>
              <a:endPara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76" name="Oval 7"/>
            <p:cNvSpPr>
              <a:spLocks noChangeArrowheads="1"/>
            </p:cNvSpPr>
            <p:nvPr/>
          </p:nvSpPr>
          <p:spPr bwMode="auto">
            <a:xfrm>
              <a:off x="204" y="2906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16" name="Text Box 8"/>
            <p:cNvSpPr txBox="1">
              <a:spLocks noChangeArrowheads="1"/>
            </p:cNvSpPr>
            <p:nvPr/>
          </p:nvSpPr>
          <p:spPr bwMode="auto">
            <a:xfrm>
              <a:off x="279" y="2931"/>
              <a:ext cx="31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000" b="1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课号</a:t>
              </a:r>
              <a:endParaRPr lang="en-US" altLang="zh-CN" sz="20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78" name="Oval 9"/>
            <p:cNvSpPr>
              <a:spLocks noChangeArrowheads="1"/>
            </p:cNvSpPr>
            <p:nvPr/>
          </p:nvSpPr>
          <p:spPr bwMode="auto">
            <a:xfrm>
              <a:off x="829" y="2929"/>
              <a:ext cx="691" cy="3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18" name="Text Box 10"/>
            <p:cNvSpPr txBox="1">
              <a:spLocks noChangeArrowheads="1"/>
            </p:cNvSpPr>
            <p:nvPr/>
          </p:nvSpPr>
          <p:spPr bwMode="auto">
            <a:xfrm>
              <a:off x="959" y="3002"/>
              <a:ext cx="49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课程名称</a:t>
              </a:r>
              <a:endPara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80" name="Oval 11"/>
            <p:cNvSpPr>
              <a:spLocks noChangeArrowheads="1"/>
            </p:cNvSpPr>
            <p:nvPr/>
          </p:nvSpPr>
          <p:spPr bwMode="auto">
            <a:xfrm>
              <a:off x="2343" y="2152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20" name="Text Box 12"/>
            <p:cNvSpPr txBox="1">
              <a:spLocks noChangeArrowheads="1"/>
            </p:cNvSpPr>
            <p:nvPr/>
          </p:nvSpPr>
          <p:spPr bwMode="auto">
            <a:xfrm>
              <a:off x="2427" y="2179"/>
              <a:ext cx="39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教工号</a:t>
              </a:r>
              <a:endParaRPr lang="en-US" altLang="zh-CN" sz="18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82" name="Oval 13"/>
            <p:cNvSpPr>
              <a:spLocks noChangeArrowheads="1"/>
            </p:cNvSpPr>
            <p:nvPr/>
          </p:nvSpPr>
          <p:spPr bwMode="auto">
            <a:xfrm>
              <a:off x="2968" y="2152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22" name="Text Box 14"/>
            <p:cNvSpPr txBox="1">
              <a:spLocks noChangeArrowheads="1"/>
            </p:cNvSpPr>
            <p:nvPr/>
          </p:nvSpPr>
          <p:spPr bwMode="auto">
            <a:xfrm>
              <a:off x="3074" y="2179"/>
              <a:ext cx="29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endPara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84" name="Line 15"/>
            <p:cNvSpPr>
              <a:spLocks noChangeShapeType="1"/>
            </p:cNvSpPr>
            <p:nvPr/>
          </p:nvSpPr>
          <p:spPr bwMode="auto">
            <a:xfrm flipH="1">
              <a:off x="507" y="2540"/>
              <a:ext cx="218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5" name="Line 16"/>
            <p:cNvSpPr>
              <a:spLocks noChangeShapeType="1"/>
            </p:cNvSpPr>
            <p:nvPr/>
          </p:nvSpPr>
          <p:spPr bwMode="auto">
            <a:xfrm>
              <a:off x="904" y="2540"/>
              <a:ext cx="180" cy="38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6" name="Line 17"/>
            <p:cNvSpPr>
              <a:spLocks noChangeShapeType="1"/>
            </p:cNvSpPr>
            <p:nvPr/>
          </p:nvSpPr>
          <p:spPr bwMode="auto">
            <a:xfrm flipH="1">
              <a:off x="2637" y="1764"/>
              <a:ext cx="170" cy="3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7" name="Line 18"/>
            <p:cNvSpPr>
              <a:spLocks noChangeShapeType="1"/>
            </p:cNvSpPr>
            <p:nvPr/>
          </p:nvSpPr>
          <p:spPr bwMode="auto">
            <a:xfrm>
              <a:off x="2977" y="1764"/>
              <a:ext cx="228" cy="3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8" name="Rectangle 19"/>
            <p:cNvSpPr>
              <a:spLocks noChangeArrowheads="1"/>
            </p:cNvSpPr>
            <p:nvPr/>
          </p:nvSpPr>
          <p:spPr bwMode="auto">
            <a:xfrm>
              <a:off x="2589" y="1410"/>
              <a:ext cx="578" cy="3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28" name="Text Box 20"/>
            <p:cNvSpPr txBox="1">
              <a:spLocks noChangeArrowheads="1"/>
            </p:cNvSpPr>
            <p:nvPr/>
          </p:nvSpPr>
          <p:spPr bwMode="auto">
            <a:xfrm>
              <a:off x="2697" y="1459"/>
              <a:ext cx="313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教师</a:t>
              </a:r>
              <a:endPara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90" name="AutoShape 21"/>
            <p:cNvSpPr>
              <a:spLocks noChangeArrowheads="1"/>
            </p:cNvSpPr>
            <p:nvPr/>
          </p:nvSpPr>
          <p:spPr bwMode="auto">
            <a:xfrm>
              <a:off x="1520" y="2198"/>
              <a:ext cx="539" cy="354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991" name="Line 22"/>
            <p:cNvSpPr>
              <a:spLocks noChangeShapeType="1"/>
            </p:cNvSpPr>
            <p:nvPr/>
          </p:nvSpPr>
          <p:spPr bwMode="auto">
            <a:xfrm flipH="1">
              <a:off x="1113" y="2369"/>
              <a:ext cx="40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2" name="Line 23"/>
            <p:cNvSpPr>
              <a:spLocks noChangeShapeType="1"/>
            </p:cNvSpPr>
            <p:nvPr/>
          </p:nvSpPr>
          <p:spPr bwMode="auto">
            <a:xfrm flipH="1">
              <a:off x="1908" y="1615"/>
              <a:ext cx="672" cy="6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3" name="Oval 24"/>
            <p:cNvSpPr>
              <a:spLocks noChangeArrowheads="1"/>
            </p:cNvSpPr>
            <p:nvPr/>
          </p:nvSpPr>
          <p:spPr bwMode="auto">
            <a:xfrm>
              <a:off x="1101" y="1410"/>
              <a:ext cx="839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33" name="Text Box 25"/>
            <p:cNvSpPr txBox="1">
              <a:spLocks noChangeArrowheads="1"/>
            </p:cNvSpPr>
            <p:nvPr/>
          </p:nvSpPr>
          <p:spPr bwMode="auto">
            <a:xfrm>
              <a:off x="1232" y="1451"/>
              <a:ext cx="67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zh-CN" alt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上课地点</a:t>
              </a:r>
              <a:endPara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95" name="Line 26"/>
            <p:cNvSpPr>
              <a:spLocks noChangeShapeType="1"/>
            </p:cNvSpPr>
            <p:nvPr/>
          </p:nvSpPr>
          <p:spPr bwMode="auto">
            <a:xfrm flipH="1" flipV="1">
              <a:off x="1545" y="1764"/>
              <a:ext cx="240" cy="4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35" name="Text Box 27"/>
            <p:cNvSpPr txBox="1">
              <a:spLocks noChangeArrowheads="1"/>
            </p:cNvSpPr>
            <p:nvPr/>
          </p:nvSpPr>
          <p:spPr bwMode="auto">
            <a:xfrm>
              <a:off x="1692" y="224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171036" name="Text Box 28"/>
            <p:cNvSpPr txBox="1">
              <a:spLocks noChangeArrowheads="1"/>
            </p:cNvSpPr>
            <p:nvPr/>
          </p:nvSpPr>
          <p:spPr bwMode="auto">
            <a:xfrm>
              <a:off x="1124" y="2098"/>
              <a:ext cx="26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171037" name="Text Box 29"/>
            <p:cNvSpPr txBox="1">
              <a:spLocks noChangeArrowheads="1"/>
            </p:cNvSpPr>
            <p:nvPr/>
          </p:nvSpPr>
          <p:spPr bwMode="auto">
            <a:xfrm>
              <a:off x="2373" y="1321"/>
              <a:ext cx="173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  <p:sp>
          <p:nvSpPr>
            <p:cNvPr id="83999" name="Oval 31"/>
            <p:cNvSpPr>
              <a:spLocks noChangeArrowheads="1"/>
            </p:cNvSpPr>
            <p:nvPr/>
          </p:nvSpPr>
          <p:spPr bwMode="auto">
            <a:xfrm>
              <a:off x="2343" y="3648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40" name="Text Box 32"/>
            <p:cNvSpPr txBox="1">
              <a:spLocks noChangeArrowheads="1"/>
            </p:cNvSpPr>
            <p:nvPr/>
          </p:nvSpPr>
          <p:spPr bwMode="auto">
            <a:xfrm>
              <a:off x="2454" y="3675"/>
              <a:ext cx="29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书号</a:t>
              </a:r>
              <a:endParaRPr lang="en-US" altLang="zh-CN" sz="18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001" name="Oval 33"/>
            <p:cNvSpPr>
              <a:spLocks noChangeArrowheads="1"/>
            </p:cNvSpPr>
            <p:nvPr/>
          </p:nvSpPr>
          <p:spPr bwMode="auto">
            <a:xfrm>
              <a:off x="2968" y="3648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42" name="Text Box 34"/>
            <p:cNvSpPr txBox="1">
              <a:spLocks noChangeArrowheads="1"/>
            </p:cNvSpPr>
            <p:nvPr/>
          </p:nvSpPr>
          <p:spPr bwMode="auto">
            <a:xfrm>
              <a:off x="3074" y="3675"/>
              <a:ext cx="29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书名</a:t>
              </a:r>
              <a:endPara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003" name="Line 35"/>
            <p:cNvSpPr>
              <a:spLocks noChangeShapeType="1"/>
            </p:cNvSpPr>
            <p:nvPr/>
          </p:nvSpPr>
          <p:spPr bwMode="auto">
            <a:xfrm flipH="1">
              <a:off x="2637" y="3260"/>
              <a:ext cx="170" cy="3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4" name="Line 36"/>
            <p:cNvSpPr>
              <a:spLocks noChangeShapeType="1"/>
            </p:cNvSpPr>
            <p:nvPr/>
          </p:nvSpPr>
          <p:spPr bwMode="auto">
            <a:xfrm>
              <a:off x="2977" y="3260"/>
              <a:ext cx="228" cy="4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5" name="Rectangle 37"/>
            <p:cNvSpPr>
              <a:spLocks noChangeArrowheads="1"/>
            </p:cNvSpPr>
            <p:nvPr/>
          </p:nvSpPr>
          <p:spPr bwMode="auto">
            <a:xfrm>
              <a:off x="2589" y="2906"/>
              <a:ext cx="678" cy="3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46" name="Text Box 38"/>
            <p:cNvSpPr txBox="1">
              <a:spLocks noChangeArrowheads="1"/>
            </p:cNvSpPr>
            <p:nvPr/>
          </p:nvSpPr>
          <p:spPr bwMode="auto">
            <a:xfrm>
              <a:off x="2773" y="2924"/>
              <a:ext cx="313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教材</a:t>
              </a:r>
              <a:endPara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007" name="Line 39"/>
            <p:cNvSpPr>
              <a:spLocks noChangeShapeType="1"/>
            </p:cNvSpPr>
            <p:nvPr/>
          </p:nvSpPr>
          <p:spPr bwMode="auto">
            <a:xfrm flipH="1" flipV="1">
              <a:off x="1917" y="2437"/>
              <a:ext cx="672" cy="6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8" name="Text Box 40"/>
            <p:cNvSpPr txBox="1">
              <a:spLocks noChangeArrowheads="1"/>
            </p:cNvSpPr>
            <p:nvPr/>
          </p:nvSpPr>
          <p:spPr bwMode="auto">
            <a:xfrm>
              <a:off x="2373" y="2954"/>
              <a:ext cx="1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83971" name="Rectangle 42"/>
          <p:cNvSpPr>
            <a:spLocks noChangeArrowheads="1"/>
          </p:cNvSpPr>
          <p:nvPr/>
        </p:nvSpPr>
        <p:spPr bwMode="auto">
          <a:xfrm>
            <a:off x="107950" y="3968973"/>
            <a:ext cx="5640388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教工号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参考书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书号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书名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授课（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教工号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书号，上课地点）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5165725" y="4727575"/>
            <a:ext cx="394335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可能存在如下元组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(C1,  T1,  Book1,  J3_101)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(C2,  T1,  Book1,  J3-102)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(C1,  T2,  Book1,  J3-102)    </a:t>
            </a:r>
          </a:p>
        </p:txBody>
      </p:sp>
      <p:sp>
        <p:nvSpPr>
          <p:cNvPr id="41" name="矩形 40"/>
          <p:cNvSpPr/>
          <p:nvPr/>
        </p:nvSpPr>
        <p:spPr>
          <a:xfrm>
            <a:off x="-36513" y="188913"/>
            <a:ext cx="2249488" cy="566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7800" lvl="1" algn="l">
              <a:lnSpc>
                <a:spcPct val="140000"/>
              </a:lnSpc>
              <a:defRPr/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联系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43"/>
          <p:cNvGrpSpPr>
            <a:grpSpLocks/>
          </p:cNvGrpSpPr>
          <p:nvPr/>
        </p:nvGrpSpPr>
        <p:grpSpPr bwMode="auto">
          <a:xfrm>
            <a:off x="703263" y="311150"/>
            <a:ext cx="7343775" cy="3775075"/>
            <a:chOff x="204" y="1321"/>
            <a:chExt cx="3294" cy="2647"/>
          </a:xfrm>
        </p:grpSpPr>
        <p:sp>
          <p:nvSpPr>
            <p:cNvPr id="84997" name="Rectangle 5"/>
            <p:cNvSpPr>
              <a:spLocks noChangeArrowheads="1"/>
            </p:cNvSpPr>
            <p:nvPr/>
          </p:nvSpPr>
          <p:spPr bwMode="auto">
            <a:xfrm>
              <a:off x="535" y="2186"/>
              <a:ext cx="578" cy="3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14" name="Text Box 6"/>
            <p:cNvSpPr txBox="1">
              <a:spLocks noChangeArrowheads="1"/>
            </p:cNvSpPr>
            <p:nvPr/>
          </p:nvSpPr>
          <p:spPr bwMode="auto">
            <a:xfrm>
              <a:off x="666" y="2216"/>
              <a:ext cx="313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</a:t>
              </a:r>
              <a:endPara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999" name="Oval 7"/>
            <p:cNvSpPr>
              <a:spLocks noChangeArrowheads="1"/>
            </p:cNvSpPr>
            <p:nvPr/>
          </p:nvSpPr>
          <p:spPr bwMode="auto">
            <a:xfrm>
              <a:off x="204" y="2906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16" name="Text Box 8"/>
            <p:cNvSpPr txBox="1">
              <a:spLocks noChangeArrowheads="1"/>
            </p:cNvSpPr>
            <p:nvPr/>
          </p:nvSpPr>
          <p:spPr bwMode="auto">
            <a:xfrm>
              <a:off x="279" y="2931"/>
              <a:ext cx="31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000" b="1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课号</a:t>
              </a:r>
              <a:endParaRPr lang="en-US" altLang="zh-CN" sz="20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001" name="Oval 9"/>
            <p:cNvSpPr>
              <a:spLocks noChangeArrowheads="1"/>
            </p:cNvSpPr>
            <p:nvPr/>
          </p:nvSpPr>
          <p:spPr bwMode="auto">
            <a:xfrm>
              <a:off x="829" y="2929"/>
              <a:ext cx="691" cy="3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18" name="Text Box 10"/>
            <p:cNvSpPr txBox="1">
              <a:spLocks noChangeArrowheads="1"/>
            </p:cNvSpPr>
            <p:nvPr/>
          </p:nvSpPr>
          <p:spPr bwMode="auto">
            <a:xfrm>
              <a:off x="959" y="3002"/>
              <a:ext cx="49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课程名称</a:t>
              </a:r>
              <a:endPara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003" name="Oval 11"/>
            <p:cNvSpPr>
              <a:spLocks noChangeArrowheads="1"/>
            </p:cNvSpPr>
            <p:nvPr/>
          </p:nvSpPr>
          <p:spPr bwMode="auto">
            <a:xfrm>
              <a:off x="2343" y="2152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20" name="Text Box 12"/>
            <p:cNvSpPr txBox="1">
              <a:spLocks noChangeArrowheads="1"/>
            </p:cNvSpPr>
            <p:nvPr/>
          </p:nvSpPr>
          <p:spPr bwMode="auto">
            <a:xfrm>
              <a:off x="2427" y="2179"/>
              <a:ext cx="39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教工号</a:t>
              </a:r>
              <a:endParaRPr lang="en-US" altLang="zh-CN" sz="18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2968" y="2152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22" name="Text Box 14"/>
            <p:cNvSpPr txBox="1">
              <a:spLocks noChangeArrowheads="1"/>
            </p:cNvSpPr>
            <p:nvPr/>
          </p:nvSpPr>
          <p:spPr bwMode="auto">
            <a:xfrm>
              <a:off x="3074" y="2179"/>
              <a:ext cx="29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endPara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007" name="Line 15"/>
            <p:cNvSpPr>
              <a:spLocks noChangeShapeType="1"/>
            </p:cNvSpPr>
            <p:nvPr/>
          </p:nvSpPr>
          <p:spPr bwMode="auto">
            <a:xfrm flipH="1">
              <a:off x="507" y="2540"/>
              <a:ext cx="218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8" name="Line 16"/>
            <p:cNvSpPr>
              <a:spLocks noChangeShapeType="1"/>
            </p:cNvSpPr>
            <p:nvPr/>
          </p:nvSpPr>
          <p:spPr bwMode="auto">
            <a:xfrm>
              <a:off x="904" y="2540"/>
              <a:ext cx="180" cy="38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9" name="Line 17"/>
            <p:cNvSpPr>
              <a:spLocks noChangeShapeType="1"/>
            </p:cNvSpPr>
            <p:nvPr/>
          </p:nvSpPr>
          <p:spPr bwMode="auto">
            <a:xfrm flipH="1">
              <a:off x="2637" y="1764"/>
              <a:ext cx="170" cy="3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0" name="Line 18"/>
            <p:cNvSpPr>
              <a:spLocks noChangeShapeType="1"/>
            </p:cNvSpPr>
            <p:nvPr/>
          </p:nvSpPr>
          <p:spPr bwMode="auto">
            <a:xfrm>
              <a:off x="2977" y="1764"/>
              <a:ext cx="228" cy="3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1" name="Rectangle 19"/>
            <p:cNvSpPr>
              <a:spLocks noChangeArrowheads="1"/>
            </p:cNvSpPr>
            <p:nvPr/>
          </p:nvSpPr>
          <p:spPr bwMode="auto">
            <a:xfrm>
              <a:off x="2589" y="1410"/>
              <a:ext cx="578" cy="3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28" name="Text Box 20"/>
            <p:cNvSpPr txBox="1">
              <a:spLocks noChangeArrowheads="1"/>
            </p:cNvSpPr>
            <p:nvPr/>
          </p:nvSpPr>
          <p:spPr bwMode="auto">
            <a:xfrm>
              <a:off x="2697" y="1459"/>
              <a:ext cx="313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教师</a:t>
              </a:r>
              <a:endPara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013" name="AutoShape 21"/>
            <p:cNvSpPr>
              <a:spLocks noChangeArrowheads="1"/>
            </p:cNvSpPr>
            <p:nvPr/>
          </p:nvSpPr>
          <p:spPr bwMode="auto">
            <a:xfrm>
              <a:off x="1520" y="2198"/>
              <a:ext cx="539" cy="354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014" name="Line 22"/>
            <p:cNvSpPr>
              <a:spLocks noChangeShapeType="1"/>
            </p:cNvSpPr>
            <p:nvPr/>
          </p:nvSpPr>
          <p:spPr bwMode="auto">
            <a:xfrm flipH="1">
              <a:off x="1113" y="2369"/>
              <a:ext cx="40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5" name="Line 23"/>
            <p:cNvSpPr>
              <a:spLocks noChangeShapeType="1"/>
            </p:cNvSpPr>
            <p:nvPr/>
          </p:nvSpPr>
          <p:spPr bwMode="auto">
            <a:xfrm flipH="1">
              <a:off x="1908" y="1615"/>
              <a:ext cx="672" cy="6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1101" y="1410"/>
              <a:ext cx="839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33" name="Text Box 25"/>
            <p:cNvSpPr txBox="1">
              <a:spLocks noChangeArrowheads="1"/>
            </p:cNvSpPr>
            <p:nvPr/>
          </p:nvSpPr>
          <p:spPr bwMode="auto">
            <a:xfrm>
              <a:off x="1232" y="1451"/>
              <a:ext cx="67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zh-CN" alt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上课地点</a:t>
              </a:r>
              <a:endPara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018" name="Line 26"/>
            <p:cNvSpPr>
              <a:spLocks noChangeShapeType="1"/>
            </p:cNvSpPr>
            <p:nvPr/>
          </p:nvSpPr>
          <p:spPr bwMode="auto">
            <a:xfrm flipH="1" flipV="1">
              <a:off x="1545" y="1764"/>
              <a:ext cx="240" cy="4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35" name="Text Box 27"/>
            <p:cNvSpPr txBox="1">
              <a:spLocks noChangeArrowheads="1"/>
            </p:cNvSpPr>
            <p:nvPr/>
          </p:nvSpPr>
          <p:spPr bwMode="auto">
            <a:xfrm>
              <a:off x="1692" y="224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171036" name="Text Box 28"/>
            <p:cNvSpPr txBox="1">
              <a:spLocks noChangeArrowheads="1"/>
            </p:cNvSpPr>
            <p:nvPr/>
          </p:nvSpPr>
          <p:spPr bwMode="auto">
            <a:xfrm>
              <a:off x="1124" y="2098"/>
              <a:ext cx="26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171037" name="Text Box 29"/>
            <p:cNvSpPr txBox="1">
              <a:spLocks noChangeArrowheads="1"/>
            </p:cNvSpPr>
            <p:nvPr/>
          </p:nvSpPr>
          <p:spPr bwMode="auto">
            <a:xfrm>
              <a:off x="2373" y="1321"/>
              <a:ext cx="173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  <p:sp>
          <p:nvSpPr>
            <p:cNvPr id="85022" name="Oval 31"/>
            <p:cNvSpPr>
              <a:spLocks noChangeArrowheads="1"/>
            </p:cNvSpPr>
            <p:nvPr/>
          </p:nvSpPr>
          <p:spPr bwMode="auto">
            <a:xfrm>
              <a:off x="2343" y="3648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40" name="Text Box 32"/>
            <p:cNvSpPr txBox="1">
              <a:spLocks noChangeArrowheads="1"/>
            </p:cNvSpPr>
            <p:nvPr/>
          </p:nvSpPr>
          <p:spPr bwMode="auto">
            <a:xfrm>
              <a:off x="2454" y="3675"/>
              <a:ext cx="29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书号</a:t>
              </a:r>
              <a:endParaRPr lang="en-US" altLang="zh-CN" sz="18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024" name="Oval 33"/>
            <p:cNvSpPr>
              <a:spLocks noChangeArrowheads="1"/>
            </p:cNvSpPr>
            <p:nvPr/>
          </p:nvSpPr>
          <p:spPr bwMode="auto">
            <a:xfrm>
              <a:off x="2968" y="3648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42" name="Text Box 34"/>
            <p:cNvSpPr txBox="1">
              <a:spLocks noChangeArrowheads="1"/>
            </p:cNvSpPr>
            <p:nvPr/>
          </p:nvSpPr>
          <p:spPr bwMode="auto">
            <a:xfrm>
              <a:off x="3074" y="3675"/>
              <a:ext cx="29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书名</a:t>
              </a:r>
              <a:endPara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026" name="Line 35"/>
            <p:cNvSpPr>
              <a:spLocks noChangeShapeType="1"/>
            </p:cNvSpPr>
            <p:nvPr/>
          </p:nvSpPr>
          <p:spPr bwMode="auto">
            <a:xfrm flipH="1">
              <a:off x="2637" y="3260"/>
              <a:ext cx="170" cy="3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7" name="Line 36"/>
            <p:cNvSpPr>
              <a:spLocks noChangeShapeType="1"/>
            </p:cNvSpPr>
            <p:nvPr/>
          </p:nvSpPr>
          <p:spPr bwMode="auto">
            <a:xfrm>
              <a:off x="2977" y="3260"/>
              <a:ext cx="228" cy="4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8" name="Rectangle 37"/>
            <p:cNvSpPr>
              <a:spLocks noChangeArrowheads="1"/>
            </p:cNvSpPr>
            <p:nvPr/>
          </p:nvSpPr>
          <p:spPr bwMode="auto">
            <a:xfrm>
              <a:off x="2589" y="2906"/>
              <a:ext cx="678" cy="3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46" name="Text Box 38"/>
            <p:cNvSpPr txBox="1">
              <a:spLocks noChangeArrowheads="1"/>
            </p:cNvSpPr>
            <p:nvPr/>
          </p:nvSpPr>
          <p:spPr bwMode="auto">
            <a:xfrm>
              <a:off x="2715" y="2924"/>
              <a:ext cx="42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参考书</a:t>
              </a:r>
              <a:endPara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030" name="Line 39"/>
            <p:cNvSpPr>
              <a:spLocks noChangeShapeType="1"/>
            </p:cNvSpPr>
            <p:nvPr/>
          </p:nvSpPr>
          <p:spPr bwMode="auto">
            <a:xfrm flipH="1" flipV="1">
              <a:off x="1917" y="2437"/>
              <a:ext cx="672" cy="6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8" name="Text Box 40"/>
            <p:cNvSpPr txBox="1">
              <a:spLocks noChangeArrowheads="1"/>
            </p:cNvSpPr>
            <p:nvPr/>
          </p:nvSpPr>
          <p:spPr bwMode="auto">
            <a:xfrm>
              <a:off x="2373" y="2954"/>
              <a:ext cx="224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</a:p>
          </p:txBody>
        </p:sp>
      </p:grpSp>
      <p:sp>
        <p:nvSpPr>
          <p:cNvPr id="84995" name="Rectangle 42"/>
          <p:cNvSpPr>
            <a:spLocks noChangeArrowheads="1"/>
          </p:cNvSpPr>
          <p:nvPr/>
        </p:nvSpPr>
        <p:spPr bwMode="auto">
          <a:xfrm>
            <a:off x="395536" y="4293096"/>
            <a:ext cx="5641975" cy="196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教工号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参考书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书号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书名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授课（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教工号</a:t>
            </a:r>
            <a:r>
              <a:rPr lang="en-US" altLang="zh-CN" sz="24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书号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，上课地点）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36513" y="188913"/>
            <a:ext cx="2466976" cy="566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7800" lvl="1" algn="l">
              <a:lnSpc>
                <a:spcPct val="140000"/>
              </a:lnSpc>
              <a:defRPr/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联系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57"/>
          <p:cNvGrpSpPr>
            <a:grpSpLocks/>
          </p:cNvGrpSpPr>
          <p:nvPr/>
        </p:nvGrpSpPr>
        <p:grpSpPr bwMode="auto">
          <a:xfrm>
            <a:off x="1042988" y="1009650"/>
            <a:ext cx="7561264" cy="3140075"/>
            <a:chOff x="657" y="210"/>
            <a:chExt cx="4763" cy="1978"/>
          </a:xfrm>
        </p:grpSpPr>
        <p:sp>
          <p:nvSpPr>
            <p:cNvPr id="86021" name="AutoShape 2"/>
            <p:cNvSpPr>
              <a:spLocks noChangeArrowheads="1"/>
            </p:cNvSpPr>
            <p:nvPr/>
          </p:nvSpPr>
          <p:spPr bwMode="auto">
            <a:xfrm>
              <a:off x="2092" y="1346"/>
              <a:ext cx="1709" cy="35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涉及</a:t>
              </a:r>
            </a:p>
          </p:txBody>
        </p:sp>
        <p:sp>
          <p:nvSpPr>
            <p:cNvPr id="86022" name="Text Box 3"/>
            <p:cNvSpPr txBox="1">
              <a:spLocks noChangeArrowheads="1"/>
            </p:cNvSpPr>
            <p:nvPr/>
          </p:nvSpPr>
          <p:spPr bwMode="auto">
            <a:xfrm>
              <a:off x="2435" y="1960"/>
              <a:ext cx="1035" cy="2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</a:p>
          </p:txBody>
        </p:sp>
        <p:sp>
          <p:nvSpPr>
            <p:cNvPr id="86023" name="Line 4"/>
            <p:cNvSpPr>
              <a:spLocks noChangeShapeType="1"/>
            </p:cNvSpPr>
            <p:nvPr/>
          </p:nvSpPr>
          <p:spPr bwMode="auto">
            <a:xfrm>
              <a:off x="2942" y="1696"/>
              <a:ext cx="0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grpSp>
          <p:nvGrpSpPr>
            <p:cNvPr id="86024" name="Group 21"/>
            <p:cNvGrpSpPr>
              <a:grpSpLocks/>
            </p:cNvGrpSpPr>
            <p:nvPr/>
          </p:nvGrpSpPr>
          <p:grpSpPr bwMode="auto">
            <a:xfrm>
              <a:off x="2284" y="735"/>
              <a:ext cx="1319" cy="348"/>
              <a:chOff x="4317" y="5184"/>
              <a:chExt cx="2163" cy="780"/>
            </a:xfrm>
          </p:grpSpPr>
          <p:sp>
            <p:nvSpPr>
              <p:cNvPr id="86040" name="AutoShape 22"/>
              <p:cNvSpPr>
                <a:spLocks noChangeArrowheads="1"/>
              </p:cNvSpPr>
              <p:nvPr/>
            </p:nvSpPr>
            <p:spPr bwMode="auto">
              <a:xfrm>
                <a:off x="4320" y="5184"/>
                <a:ext cx="2160" cy="78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授课</a:t>
                </a:r>
              </a:p>
            </p:txBody>
          </p:sp>
          <p:sp>
            <p:nvSpPr>
              <p:cNvPr id="86041" name="Rectangle 23"/>
              <p:cNvSpPr>
                <a:spLocks noChangeArrowheads="1"/>
              </p:cNvSpPr>
              <p:nvPr/>
            </p:nvSpPr>
            <p:spPr bwMode="auto">
              <a:xfrm>
                <a:off x="4317" y="5184"/>
                <a:ext cx="2160" cy="7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6025" name="AutoShape 24"/>
            <p:cNvSpPr>
              <a:spLocks noChangeArrowheads="1"/>
            </p:cNvSpPr>
            <p:nvPr/>
          </p:nvSpPr>
          <p:spPr bwMode="auto">
            <a:xfrm>
              <a:off x="657" y="747"/>
              <a:ext cx="1260" cy="349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</a:p>
          </p:txBody>
        </p:sp>
        <p:sp>
          <p:nvSpPr>
            <p:cNvPr id="86026" name="Line 25"/>
            <p:cNvSpPr>
              <a:spLocks noChangeShapeType="1"/>
            </p:cNvSpPr>
            <p:nvPr/>
          </p:nvSpPr>
          <p:spPr bwMode="auto">
            <a:xfrm>
              <a:off x="1292" y="473"/>
              <a:ext cx="0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6027" name="Line 26"/>
            <p:cNvSpPr>
              <a:spLocks noChangeShapeType="1"/>
            </p:cNvSpPr>
            <p:nvPr/>
          </p:nvSpPr>
          <p:spPr bwMode="auto">
            <a:xfrm>
              <a:off x="1888" y="909"/>
              <a:ext cx="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6028" name="AutoShape 27"/>
            <p:cNvSpPr>
              <a:spLocks noChangeArrowheads="1"/>
            </p:cNvSpPr>
            <p:nvPr/>
          </p:nvSpPr>
          <p:spPr bwMode="auto">
            <a:xfrm>
              <a:off x="3995" y="747"/>
              <a:ext cx="1425" cy="349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参与</a:t>
              </a:r>
            </a:p>
          </p:txBody>
        </p:sp>
        <p:sp>
          <p:nvSpPr>
            <p:cNvPr id="86029" name="Line 28"/>
            <p:cNvSpPr>
              <a:spLocks noChangeShapeType="1"/>
            </p:cNvSpPr>
            <p:nvPr/>
          </p:nvSpPr>
          <p:spPr bwMode="auto">
            <a:xfrm>
              <a:off x="3603" y="909"/>
              <a:ext cx="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6030" name="Line 29"/>
            <p:cNvSpPr>
              <a:spLocks noChangeShapeType="1"/>
            </p:cNvSpPr>
            <p:nvPr/>
          </p:nvSpPr>
          <p:spPr bwMode="auto">
            <a:xfrm flipV="1">
              <a:off x="4710" y="473"/>
              <a:ext cx="0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6031" name="Line 30"/>
            <p:cNvSpPr>
              <a:spLocks noChangeShapeType="1"/>
            </p:cNvSpPr>
            <p:nvPr/>
          </p:nvSpPr>
          <p:spPr bwMode="auto">
            <a:xfrm>
              <a:off x="2942" y="1083"/>
              <a:ext cx="0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6032" name="Text Box 32"/>
            <p:cNvSpPr txBox="1">
              <a:spLocks noChangeArrowheads="1"/>
            </p:cNvSpPr>
            <p:nvPr/>
          </p:nvSpPr>
          <p:spPr bwMode="auto">
            <a:xfrm>
              <a:off x="829" y="210"/>
              <a:ext cx="918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参考书</a:t>
              </a:r>
            </a:p>
          </p:txBody>
        </p:sp>
        <p:sp>
          <p:nvSpPr>
            <p:cNvPr id="86033" name="Text Box 33"/>
            <p:cNvSpPr txBox="1">
              <a:spLocks noChangeArrowheads="1"/>
            </p:cNvSpPr>
            <p:nvPr/>
          </p:nvSpPr>
          <p:spPr bwMode="auto">
            <a:xfrm>
              <a:off x="4291" y="210"/>
              <a:ext cx="915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教师</a:t>
              </a:r>
            </a:p>
          </p:txBody>
        </p:sp>
        <p:sp>
          <p:nvSpPr>
            <p:cNvPr id="362536" name="Text Box 40"/>
            <p:cNvSpPr txBox="1">
              <a:spLocks noChangeArrowheads="1"/>
            </p:cNvSpPr>
            <p:nvPr/>
          </p:nvSpPr>
          <p:spPr bwMode="auto">
            <a:xfrm>
              <a:off x="1247" y="438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62537" name="Text Box 41"/>
            <p:cNvSpPr txBox="1">
              <a:spLocks noChangeArrowheads="1"/>
            </p:cNvSpPr>
            <p:nvPr/>
          </p:nvSpPr>
          <p:spPr bwMode="auto">
            <a:xfrm>
              <a:off x="1943" y="633"/>
              <a:ext cx="3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</a:p>
          </p:txBody>
        </p:sp>
        <p:sp>
          <p:nvSpPr>
            <p:cNvPr id="362538" name="Text Box 42"/>
            <p:cNvSpPr txBox="1">
              <a:spLocks noChangeArrowheads="1"/>
            </p:cNvSpPr>
            <p:nvPr/>
          </p:nvSpPr>
          <p:spPr bwMode="auto">
            <a:xfrm>
              <a:off x="2727" y="1054"/>
              <a:ext cx="2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  <p:sp>
          <p:nvSpPr>
            <p:cNvPr id="362539" name="Text Box 43"/>
            <p:cNvSpPr txBox="1">
              <a:spLocks noChangeArrowheads="1"/>
            </p:cNvSpPr>
            <p:nvPr/>
          </p:nvSpPr>
          <p:spPr bwMode="auto">
            <a:xfrm>
              <a:off x="2736" y="1715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62540" name="Text Box 44"/>
            <p:cNvSpPr txBox="1">
              <a:spLocks noChangeArrowheads="1"/>
            </p:cNvSpPr>
            <p:nvPr/>
          </p:nvSpPr>
          <p:spPr bwMode="auto">
            <a:xfrm>
              <a:off x="3652" y="633"/>
              <a:ext cx="2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362541" name="Text Box 45"/>
            <p:cNvSpPr txBox="1">
              <a:spLocks noChangeArrowheads="1"/>
            </p:cNvSpPr>
            <p:nvPr/>
          </p:nvSpPr>
          <p:spPr bwMode="auto">
            <a:xfrm>
              <a:off x="4418" y="445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70659" name="Rectangle 58"/>
          <p:cNvSpPr>
            <a:spLocks noChangeArrowheads="1"/>
          </p:cNvSpPr>
          <p:nvPr/>
        </p:nvSpPr>
        <p:spPr bwMode="auto">
          <a:xfrm>
            <a:off x="250825" y="4668838"/>
            <a:ext cx="8640763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教师（</a:t>
            </a:r>
            <a:r>
              <a:rPr lang="zh-CN" altLang="en-US" sz="2000" b="1" u="sng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教师号</a:t>
            </a: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，教师姓名，职称，参加工作日期）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参考书（</a:t>
            </a:r>
            <a:r>
              <a:rPr lang="zh-CN" altLang="en-US" sz="2000" b="1" u="sng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参考书号</a:t>
            </a: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，书名，第一作者，出版社，出版时间）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课程（</a:t>
            </a:r>
            <a:r>
              <a:rPr lang="zh-CN" altLang="en-US" sz="2000" b="1" u="sng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，课名，学时，学分）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授课（</a:t>
            </a:r>
            <a:r>
              <a:rPr lang="zh-CN" altLang="en-US" sz="2000" b="1" u="sng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u="sng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教师号</a:t>
            </a: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u="sng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参考书号</a:t>
            </a: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，授课时间，授课地点）</a:t>
            </a:r>
            <a:endParaRPr lang="zh-CN" altLang="en-US" sz="20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25" y="153988"/>
            <a:ext cx="4148138" cy="5730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使用关联实体，映射多元联系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3"/>
          <p:cNvSpPr>
            <a:spLocks noChangeArrowheads="1"/>
          </p:cNvSpPr>
          <p:nvPr/>
        </p:nvSpPr>
        <p:spPr bwMode="auto">
          <a:xfrm>
            <a:off x="1331913" y="2227263"/>
            <a:ext cx="1655762" cy="51752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1512888" y="3135313"/>
            <a:ext cx="1003300" cy="338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</a:p>
        </p:txBody>
      </p:sp>
      <p:sp>
        <p:nvSpPr>
          <p:cNvPr id="87044" name="Line 5"/>
          <p:cNvSpPr>
            <a:spLocks noChangeShapeType="1"/>
          </p:cNvSpPr>
          <p:nvPr/>
        </p:nvSpPr>
        <p:spPr bwMode="auto">
          <a:xfrm>
            <a:off x="2155825" y="2744788"/>
            <a:ext cx="0" cy="347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5" name="Text Box 6"/>
          <p:cNvSpPr txBox="1">
            <a:spLocks noChangeArrowheads="1"/>
          </p:cNvSpPr>
          <p:nvPr/>
        </p:nvSpPr>
        <p:spPr bwMode="auto">
          <a:xfrm>
            <a:off x="4746625" y="5129213"/>
            <a:ext cx="895350" cy="361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</a:p>
        </p:txBody>
      </p:sp>
      <p:sp>
        <p:nvSpPr>
          <p:cNvPr id="87046" name="AutoShape 7"/>
          <p:cNvSpPr>
            <a:spLocks noChangeArrowheads="1"/>
          </p:cNvSpPr>
          <p:nvPr/>
        </p:nvSpPr>
        <p:spPr bwMode="auto">
          <a:xfrm>
            <a:off x="4597400" y="4110038"/>
            <a:ext cx="1255713" cy="509587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</a:p>
        </p:txBody>
      </p:sp>
      <p:sp>
        <p:nvSpPr>
          <p:cNvPr id="87047" name="Line 8"/>
          <p:cNvSpPr>
            <a:spLocks noChangeShapeType="1"/>
          </p:cNvSpPr>
          <p:nvPr/>
        </p:nvSpPr>
        <p:spPr bwMode="auto">
          <a:xfrm>
            <a:off x="5194300" y="4619625"/>
            <a:ext cx="0" cy="474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>
            <a:off x="4746625" y="3181350"/>
            <a:ext cx="901700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87049" name="Text Box 10"/>
          <p:cNvSpPr txBox="1">
            <a:spLocks noChangeArrowheads="1"/>
          </p:cNvSpPr>
          <p:nvPr/>
        </p:nvSpPr>
        <p:spPr bwMode="auto">
          <a:xfrm>
            <a:off x="7777163" y="3181350"/>
            <a:ext cx="1258887" cy="344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</a:t>
            </a:r>
          </a:p>
        </p:txBody>
      </p:sp>
      <p:sp>
        <p:nvSpPr>
          <p:cNvPr id="87050" name="AutoShape 11"/>
          <p:cNvSpPr>
            <a:spLocks noChangeArrowheads="1"/>
          </p:cNvSpPr>
          <p:nvPr/>
        </p:nvSpPr>
        <p:spPr bwMode="auto">
          <a:xfrm>
            <a:off x="6240463" y="3021013"/>
            <a:ext cx="1041400" cy="642937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</a:p>
        </p:txBody>
      </p:sp>
      <p:sp>
        <p:nvSpPr>
          <p:cNvPr id="87051" name="AutoShape 12"/>
          <p:cNvSpPr>
            <a:spLocks noChangeArrowheads="1"/>
          </p:cNvSpPr>
          <p:nvPr/>
        </p:nvSpPr>
        <p:spPr bwMode="auto">
          <a:xfrm>
            <a:off x="3116263" y="3021013"/>
            <a:ext cx="1035050" cy="642937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选修</a:t>
            </a:r>
          </a:p>
        </p:txBody>
      </p:sp>
      <p:sp>
        <p:nvSpPr>
          <p:cNvPr id="87052" name="Line 13"/>
          <p:cNvSpPr>
            <a:spLocks noChangeShapeType="1"/>
          </p:cNvSpPr>
          <p:nvPr/>
        </p:nvSpPr>
        <p:spPr bwMode="auto">
          <a:xfrm>
            <a:off x="4151313" y="3311525"/>
            <a:ext cx="595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53" name="Line 14"/>
          <p:cNvSpPr>
            <a:spLocks noChangeShapeType="1"/>
          </p:cNvSpPr>
          <p:nvPr/>
        </p:nvSpPr>
        <p:spPr bwMode="auto">
          <a:xfrm>
            <a:off x="7281863" y="3311525"/>
            <a:ext cx="49530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7221538" y="5226050"/>
            <a:ext cx="1779587" cy="363538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交易记录</a:t>
            </a:r>
          </a:p>
        </p:txBody>
      </p:sp>
      <p:sp>
        <p:nvSpPr>
          <p:cNvPr id="87055" name="AutoShape 16"/>
          <p:cNvSpPr>
            <a:spLocks noChangeArrowheads="1"/>
          </p:cNvSpPr>
          <p:nvPr/>
        </p:nvSpPr>
        <p:spPr bwMode="auto">
          <a:xfrm>
            <a:off x="7731125" y="4159250"/>
            <a:ext cx="1195388" cy="552450"/>
          </a:xfrm>
          <a:prstGeom prst="diamond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</a:p>
        </p:txBody>
      </p:sp>
      <p:sp>
        <p:nvSpPr>
          <p:cNvPr id="87056" name="Line 17"/>
          <p:cNvSpPr>
            <a:spLocks noChangeShapeType="1"/>
          </p:cNvSpPr>
          <p:nvPr/>
        </p:nvSpPr>
        <p:spPr bwMode="auto">
          <a:xfrm flipV="1">
            <a:off x="8329613" y="3492500"/>
            <a:ext cx="0" cy="666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57" name="Line 18"/>
          <p:cNvSpPr>
            <a:spLocks noChangeShapeType="1"/>
          </p:cNvSpPr>
          <p:nvPr/>
        </p:nvSpPr>
        <p:spPr bwMode="auto">
          <a:xfrm>
            <a:off x="8329613" y="4691063"/>
            <a:ext cx="0" cy="534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58" name="Line 19"/>
          <p:cNvSpPr>
            <a:spLocks noChangeShapeType="1"/>
          </p:cNvSpPr>
          <p:nvPr/>
        </p:nvSpPr>
        <p:spPr bwMode="auto">
          <a:xfrm>
            <a:off x="5166618" y="3503613"/>
            <a:ext cx="0" cy="639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59" name="Line 20"/>
          <p:cNvSpPr>
            <a:spLocks noChangeShapeType="1"/>
          </p:cNvSpPr>
          <p:nvPr/>
        </p:nvSpPr>
        <p:spPr bwMode="auto">
          <a:xfrm flipH="1">
            <a:off x="5648325" y="3341688"/>
            <a:ext cx="614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60" name="Line 21"/>
          <p:cNvSpPr>
            <a:spLocks noChangeShapeType="1"/>
          </p:cNvSpPr>
          <p:nvPr/>
        </p:nvSpPr>
        <p:spPr bwMode="auto">
          <a:xfrm>
            <a:off x="2516188" y="3341688"/>
            <a:ext cx="600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061" name="Group 22"/>
          <p:cNvGrpSpPr>
            <a:grpSpLocks/>
          </p:cNvGrpSpPr>
          <p:nvPr/>
        </p:nvGrpSpPr>
        <p:grpSpPr bwMode="auto">
          <a:xfrm>
            <a:off x="1517650" y="1322388"/>
            <a:ext cx="1277938" cy="515937"/>
            <a:chOff x="4317" y="5184"/>
            <a:chExt cx="2163" cy="780"/>
          </a:xfrm>
        </p:grpSpPr>
        <p:sp>
          <p:nvSpPr>
            <p:cNvPr id="87094" name="AutoShape 23"/>
            <p:cNvSpPr>
              <a:spLocks noChangeArrowheads="1"/>
            </p:cNvSpPr>
            <p:nvPr/>
          </p:nvSpPr>
          <p:spPr bwMode="auto">
            <a:xfrm>
              <a:off x="4320" y="5184"/>
              <a:ext cx="2160" cy="78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授课</a:t>
              </a:r>
            </a:p>
          </p:txBody>
        </p:sp>
        <p:sp>
          <p:nvSpPr>
            <p:cNvPr id="87095" name="Rectangle 24"/>
            <p:cNvSpPr>
              <a:spLocks noChangeArrowheads="1"/>
            </p:cNvSpPr>
            <p:nvPr/>
          </p:nvSpPr>
          <p:spPr bwMode="auto">
            <a:xfrm>
              <a:off x="4317" y="5184"/>
              <a:ext cx="2160" cy="7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7062" name="AutoShape 25"/>
          <p:cNvSpPr>
            <a:spLocks noChangeArrowheads="1"/>
          </p:cNvSpPr>
          <p:nvPr/>
        </p:nvSpPr>
        <p:spPr bwMode="auto">
          <a:xfrm>
            <a:off x="0" y="1341438"/>
            <a:ext cx="1220788" cy="515937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sp>
        <p:nvSpPr>
          <p:cNvPr id="87063" name="Line 26"/>
          <p:cNvSpPr>
            <a:spLocks noChangeShapeType="1"/>
          </p:cNvSpPr>
          <p:nvPr/>
        </p:nvSpPr>
        <p:spPr bwMode="auto">
          <a:xfrm>
            <a:off x="622300" y="9350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64" name="Line 27"/>
          <p:cNvSpPr>
            <a:spLocks noChangeShapeType="1"/>
          </p:cNvSpPr>
          <p:nvPr/>
        </p:nvSpPr>
        <p:spPr bwMode="auto">
          <a:xfrm>
            <a:off x="1133475" y="1581150"/>
            <a:ext cx="384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65" name="AutoShape 28"/>
          <p:cNvSpPr>
            <a:spLocks noChangeArrowheads="1"/>
          </p:cNvSpPr>
          <p:nvPr/>
        </p:nvSpPr>
        <p:spPr bwMode="auto">
          <a:xfrm>
            <a:off x="3190875" y="1341438"/>
            <a:ext cx="1381125" cy="515937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</a:p>
        </p:txBody>
      </p:sp>
      <p:sp>
        <p:nvSpPr>
          <p:cNvPr id="87066" name="Line 29"/>
          <p:cNvSpPr>
            <a:spLocks noChangeShapeType="1"/>
          </p:cNvSpPr>
          <p:nvPr/>
        </p:nvSpPr>
        <p:spPr bwMode="auto">
          <a:xfrm>
            <a:off x="2795588" y="1581150"/>
            <a:ext cx="384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67" name="Line 30"/>
          <p:cNvSpPr>
            <a:spLocks noChangeShapeType="1"/>
          </p:cNvSpPr>
          <p:nvPr/>
        </p:nvSpPr>
        <p:spPr bwMode="auto">
          <a:xfrm flipV="1">
            <a:off x="3868738" y="95341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68" name="Line 31"/>
          <p:cNvSpPr>
            <a:spLocks noChangeShapeType="1"/>
          </p:cNvSpPr>
          <p:nvPr/>
        </p:nvSpPr>
        <p:spPr bwMode="auto">
          <a:xfrm>
            <a:off x="2155825" y="1838325"/>
            <a:ext cx="0" cy="388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69" name="AutoShape 32"/>
          <p:cNvSpPr>
            <a:spLocks noChangeArrowheads="1"/>
          </p:cNvSpPr>
          <p:nvPr/>
        </p:nvSpPr>
        <p:spPr bwMode="auto">
          <a:xfrm rot="10800000" flipV="1">
            <a:off x="5065713" y="368300"/>
            <a:ext cx="1235075" cy="57150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</a:t>
            </a:r>
          </a:p>
        </p:txBody>
      </p:sp>
      <p:sp>
        <p:nvSpPr>
          <p:cNvPr id="87070" name="Text Box 33"/>
          <p:cNvSpPr txBox="1">
            <a:spLocks noChangeArrowheads="1"/>
          </p:cNvSpPr>
          <p:nvPr/>
        </p:nvSpPr>
        <p:spPr bwMode="auto">
          <a:xfrm>
            <a:off x="107950" y="546100"/>
            <a:ext cx="889000" cy="388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参考书</a:t>
            </a:r>
          </a:p>
        </p:txBody>
      </p:sp>
      <p:sp>
        <p:nvSpPr>
          <p:cNvPr id="87071" name="Text Box 34"/>
          <p:cNvSpPr txBox="1">
            <a:spLocks noChangeArrowheads="1"/>
          </p:cNvSpPr>
          <p:nvPr/>
        </p:nvSpPr>
        <p:spPr bwMode="auto">
          <a:xfrm>
            <a:off x="3462338" y="546100"/>
            <a:ext cx="887412" cy="388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</a:p>
        </p:txBody>
      </p:sp>
      <p:sp>
        <p:nvSpPr>
          <p:cNvPr id="87072" name="Line 35"/>
          <p:cNvSpPr>
            <a:spLocks noChangeShapeType="1"/>
          </p:cNvSpPr>
          <p:nvPr/>
        </p:nvSpPr>
        <p:spPr bwMode="auto">
          <a:xfrm flipV="1">
            <a:off x="4070350" y="188913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73" name="Line 36"/>
          <p:cNvSpPr>
            <a:spLocks noChangeShapeType="1"/>
          </p:cNvSpPr>
          <p:nvPr/>
        </p:nvSpPr>
        <p:spPr bwMode="auto">
          <a:xfrm>
            <a:off x="4070350" y="188913"/>
            <a:ext cx="1593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74" name="Line 37"/>
          <p:cNvSpPr>
            <a:spLocks noChangeShapeType="1"/>
          </p:cNvSpPr>
          <p:nvPr/>
        </p:nvSpPr>
        <p:spPr bwMode="auto">
          <a:xfrm>
            <a:off x="5664200" y="188913"/>
            <a:ext cx="0" cy="179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75" name="Line 38"/>
          <p:cNvSpPr>
            <a:spLocks noChangeShapeType="1"/>
          </p:cNvSpPr>
          <p:nvPr/>
        </p:nvSpPr>
        <p:spPr bwMode="auto">
          <a:xfrm>
            <a:off x="4070350" y="966589"/>
            <a:ext cx="0" cy="176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76" name="Line 39"/>
          <p:cNvSpPr>
            <a:spLocks noChangeShapeType="1"/>
          </p:cNvSpPr>
          <p:nvPr/>
        </p:nvSpPr>
        <p:spPr bwMode="auto">
          <a:xfrm>
            <a:off x="4070350" y="1142801"/>
            <a:ext cx="1593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77" name="Line 40"/>
          <p:cNvSpPr>
            <a:spLocks noChangeShapeType="1"/>
          </p:cNvSpPr>
          <p:nvPr/>
        </p:nvSpPr>
        <p:spPr bwMode="auto">
          <a:xfrm flipV="1">
            <a:off x="5664200" y="966589"/>
            <a:ext cx="0" cy="176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097" name="Text Box 41"/>
          <p:cNvSpPr txBox="1">
            <a:spLocks noChangeArrowheads="1"/>
          </p:cNvSpPr>
          <p:nvPr/>
        </p:nvSpPr>
        <p:spPr bwMode="auto">
          <a:xfrm>
            <a:off x="539750" y="884238"/>
            <a:ext cx="373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1098" name="Text Box 42"/>
          <p:cNvSpPr txBox="1">
            <a:spLocks noChangeArrowheads="1"/>
          </p:cNvSpPr>
          <p:nvPr/>
        </p:nvSpPr>
        <p:spPr bwMode="auto">
          <a:xfrm>
            <a:off x="1116013" y="1171575"/>
            <a:ext cx="487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</p:txBody>
      </p:sp>
      <p:sp>
        <p:nvSpPr>
          <p:cNvPr id="301099" name="Text Box 43"/>
          <p:cNvSpPr txBox="1">
            <a:spLocks noChangeArrowheads="1"/>
          </p:cNvSpPr>
          <p:nvPr/>
        </p:nvSpPr>
        <p:spPr bwMode="auto">
          <a:xfrm>
            <a:off x="1824038" y="1773238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301100" name="Text Box 44"/>
          <p:cNvSpPr txBox="1">
            <a:spLocks noChangeArrowheads="1"/>
          </p:cNvSpPr>
          <p:nvPr/>
        </p:nvSpPr>
        <p:spPr bwMode="auto">
          <a:xfrm>
            <a:off x="1857375" y="2708275"/>
            <a:ext cx="3730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2843213" y="1171575"/>
            <a:ext cx="3834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301102" name="Text Box 46"/>
          <p:cNvSpPr txBox="1">
            <a:spLocks noChangeArrowheads="1"/>
          </p:cNvSpPr>
          <p:nvPr/>
        </p:nvSpPr>
        <p:spPr bwMode="auto">
          <a:xfrm>
            <a:off x="3563938" y="879475"/>
            <a:ext cx="373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1103" name="Text Box 47"/>
          <p:cNvSpPr txBox="1">
            <a:spLocks noChangeArrowheads="1"/>
          </p:cNvSpPr>
          <p:nvPr/>
        </p:nvSpPr>
        <p:spPr bwMode="auto">
          <a:xfrm>
            <a:off x="4321969" y="773263"/>
            <a:ext cx="3825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301104" name="Text Box 48"/>
          <p:cNvSpPr txBox="1">
            <a:spLocks noChangeArrowheads="1"/>
          </p:cNvSpPr>
          <p:nvPr/>
        </p:nvSpPr>
        <p:spPr bwMode="auto">
          <a:xfrm>
            <a:off x="4297873" y="137318"/>
            <a:ext cx="3746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1105" name="Text Box 49"/>
          <p:cNvSpPr txBox="1">
            <a:spLocks noChangeArrowheads="1"/>
          </p:cNvSpPr>
          <p:nvPr/>
        </p:nvSpPr>
        <p:spPr bwMode="auto">
          <a:xfrm>
            <a:off x="4283968" y="2852738"/>
            <a:ext cx="4873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</p:txBody>
      </p:sp>
      <p:sp>
        <p:nvSpPr>
          <p:cNvPr id="301106" name="Text Box 50"/>
          <p:cNvSpPr txBox="1">
            <a:spLocks noChangeArrowheads="1"/>
          </p:cNvSpPr>
          <p:nvPr/>
        </p:nvSpPr>
        <p:spPr bwMode="auto">
          <a:xfrm>
            <a:off x="2484438" y="2924175"/>
            <a:ext cx="3841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301107" name="Text Box 51"/>
          <p:cNvSpPr txBox="1">
            <a:spLocks noChangeArrowheads="1"/>
          </p:cNvSpPr>
          <p:nvPr/>
        </p:nvSpPr>
        <p:spPr bwMode="auto">
          <a:xfrm>
            <a:off x="8005763" y="4840288"/>
            <a:ext cx="3825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301108" name="Text Box 52"/>
          <p:cNvSpPr txBox="1">
            <a:spLocks noChangeArrowheads="1"/>
          </p:cNvSpPr>
          <p:nvPr/>
        </p:nvSpPr>
        <p:spPr bwMode="auto">
          <a:xfrm>
            <a:off x="4918075" y="4767263"/>
            <a:ext cx="374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1109" name="Text Box 53"/>
          <p:cNvSpPr txBox="1">
            <a:spLocks noChangeArrowheads="1"/>
          </p:cNvSpPr>
          <p:nvPr/>
        </p:nvSpPr>
        <p:spPr bwMode="auto">
          <a:xfrm>
            <a:off x="5580063" y="2900363"/>
            <a:ext cx="374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1110" name="Text Box 54"/>
          <p:cNvSpPr txBox="1">
            <a:spLocks noChangeArrowheads="1"/>
          </p:cNvSpPr>
          <p:nvPr/>
        </p:nvSpPr>
        <p:spPr bwMode="auto">
          <a:xfrm>
            <a:off x="7451725" y="2967038"/>
            <a:ext cx="374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1111" name="Text Box 55"/>
          <p:cNvSpPr txBox="1">
            <a:spLocks noChangeArrowheads="1"/>
          </p:cNvSpPr>
          <p:nvPr/>
        </p:nvSpPr>
        <p:spPr bwMode="auto">
          <a:xfrm>
            <a:off x="8015288" y="3471863"/>
            <a:ext cx="373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1112" name="Text Box 56"/>
          <p:cNvSpPr txBox="1">
            <a:spLocks noChangeArrowheads="1"/>
          </p:cNvSpPr>
          <p:nvPr/>
        </p:nvSpPr>
        <p:spPr bwMode="auto">
          <a:xfrm>
            <a:off x="4882456" y="3403600"/>
            <a:ext cx="3841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993775" y="2363788"/>
            <a:ext cx="1633538" cy="830262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概念结构</a:t>
            </a:r>
            <a:b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E-R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1055688" y="809625"/>
            <a:ext cx="3395662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逻辑设计的步骤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3489325" y="2192338"/>
            <a:ext cx="1370013" cy="1196975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b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</a:p>
        </p:txBody>
      </p:sp>
      <p:sp>
        <p:nvSpPr>
          <p:cNvPr id="69637" name="Text Box 7"/>
          <p:cNvSpPr txBox="1">
            <a:spLocks noChangeArrowheads="1"/>
          </p:cNvSpPr>
          <p:nvPr/>
        </p:nvSpPr>
        <p:spPr bwMode="auto">
          <a:xfrm>
            <a:off x="3241675" y="4306888"/>
            <a:ext cx="2371725" cy="830262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具体的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b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持的数据模型</a:t>
            </a:r>
          </a:p>
        </p:txBody>
      </p:sp>
      <p:sp>
        <p:nvSpPr>
          <p:cNvPr id="69638" name="Text Box 8"/>
          <p:cNvSpPr txBox="1">
            <a:spLocks noChangeArrowheads="1"/>
          </p:cNvSpPr>
          <p:nvPr/>
        </p:nvSpPr>
        <p:spPr bwMode="auto">
          <a:xfrm>
            <a:off x="6969125" y="4306888"/>
            <a:ext cx="1419225" cy="83185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优化的</a:t>
            </a:r>
            <a:b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</a:p>
        </p:txBody>
      </p:sp>
      <p:sp>
        <p:nvSpPr>
          <p:cNvPr id="69639" name="AutoShape 9"/>
          <p:cNvSpPr>
            <a:spLocks noChangeArrowheads="1"/>
          </p:cNvSpPr>
          <p:nvPr/>
        </p:nvSpPr>
        <p:spPr bwMode="auto">
          <a:xfrm>
            <a:off x="2609850" y="2667000"/>
            <a:ext cx="876300" cy="304800"/>
          </a:xfrm>
          <a:prstGeom prst="rightArrow">
            <a:avLst>
              <a:gd name="adj1" fmla="val 50000"/>
              <a:gd name="adj2" fmla="val 71875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640" name="AutoShape 10"/>
          <p:cNvSpPr>
            <a:spLocks noChangeArrowheads="1"/>
          </p:cNvSpPr>
          <p:nvPr/>
        </p:nvSpPr>
        <p:spPr bwMode="auto">
          <a:xfrm>
            <a:off x="5640388" y="4572000"/>
            <a:ext cx="1308100" cy="304800"/>
          </a:xfrm>
          <a:prstGeom prst="rightArrow">
            <a:avLst>
              <a:gd name="adj1" fmla="val 50000"/>
              <a:gd name="adj2" fmla="val 71866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641" name="AutoShape 11"/>
          <p:cNvSpPr>
            <a:spLocks noChangeArrowheads="1"/>
          </p:cNvSpPr>
          <p:nvPr/>
        </p:nvSpPr>
        <p:spPr bwMode="auto">
          <a:xfrm>
            <a:off x="4133850" y="3390900"/>
            <a:ext cx="247650" cy="895350"/>
          </a:xfrm>
          <a:prstGeom prst="downArrow">
            <a:avLst>
              <a:gd name="adj1" fmla="val 50000"/>
              <a:gd name="adj2" fmla="val 90385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642" name="Text Box 12"/>
          <p:cNvSpPr txBox="1">
            <a:spLocks noChangeArrowheads="1"/>
          </p:cNvSpPr>
          <p:nvPr/>
        </p:nvSpPr>
        <p:spPr bwMode="auto">
          <a:xfrm>
            <a:off x="2632075" y="1773238"/>
            <a:ext cx="8001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b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</a:p>
        </p:txBody>
      </p:sp>
      <p:sp>
        <p:nvSpPr>
          <p:cNvPr id="69643" name="Text Box 13"/>
          <p:cNvSpPr txBox="1">
            <a:spLocks noChangeArrowheads="1"/>
          </p:cNvSpPr>
          <p:nvPr/>
        </p:nvSpPr>
        <p:spPr bwMode="auto">
          <a:xfrm>
            <a:off x="5788025" y="3822700"/>
            <a:ext cx="8001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b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69644" name="Text Box 14"/>
          <p:cNvSpPr txBox="1">
            <a:spLocks noChangeArrowheads="1"/>
          </p:cNvSpPr>
          <p:nvPr/>
        </p:nvSpPr>
        <p:spPr bwMode="auto">
          <a:xfrm>
            <a:off x="2293938" y="3430588"/>
            <a:ext cx="20621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的特</a:t>
            </a:r>
            <a:b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点和限制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4288"/>
            <a:ext cx="8893175" cy="6669088"/>
          </a:xfrm>
          <a:noFill/>
        </p:spPr>
        <p:txBody>
          <a:bodyPr lIns="0" tIns="0" rIns="0" bIns="0"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）教师（</a:t>
            </a:r>
            <a:r>
              <a:rPr lang="zh-CN" altLang="en-US" sz="20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教师号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，教师姓名，职称，参加工作日期，领导教师号）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）参考书（</a:t>
            </a:r>
            <a:r>
              <a:rPr lang="zh-CN" altLang="en-US" sz="20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参考书号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，书名，第一作者，出版社，出版时间）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）课程（</a:t>
            </a:r>
            <a:r>
              <a:rPr lang="zh-CN" altLang="en-US" sz="20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，课名，学时，学分）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）学生（</a:t>
            </a:r>
            <a:r>
              <a:rPr lang="zh-CN" altLang="en-US" sz="20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，姓名，性别，城市，区，街道，门牌号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专业编号）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）专业（</a:t>
            </a:r>
            <a:r>
              <a:rPr lang="zh-CN" altLang="en-US" sz="20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专业编号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，专业名称，说明）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）一卡通（</a:t>
            </a:r>
            <a:r>
              <a:rPr lang="zh-CN" altLang="en-US" sz="20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卡号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，开户日期，余额，帐户状态，学号）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）交易记录（</a:t>
            </a:r>
            <a:r>
              <a:rPr lang="zh-CN" altLang="en-US" sz="2000" b="1" u="sng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卡号</a:t>
            </a:r>
            <a:r>
              <a:rPr lang="zh-CN" altLang="en-US" sz="2000" b="1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u="sng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交易顺序号</a:t>
            </a:r>
            <a:r>
              <a:rPr lang="zh-CN" altLang="en-US" sz="2000" b="1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，交易时间，交易台号，交易金额）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）授课（</a:t>
            </a:r>
            <a:r>
              <a:rPr lang="zh-CN" altLang="en-US" sz="20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教师号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参考书号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，授课时间，授课地点）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5817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b="1" dirty="0">
                <a:solidFill>
                  <a:srgbClr val="005817"/>
                </a:solidFill>
                <a:latin typeface="微软雅黑" pitchFamily="34" charset="-122"/>
                <a:ea typeface="微软雅黑" pitchFamily="34" charset="-122"/>
              </a:rPr>
              <a:t>）选修（</a:t>
            </a:r>
            <a:r>
              <a:rPr lang="zh-CN" altLang="en-US" sz="2000" b="1" u="sng" dirty="0">
                <a:solidFill>
                  <a:srgbClr val="005817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000" b="1" dirty="0">
                <a:solidFill>
                  <a:srgbClr val="005817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u="sng" dirty="0">
                <a:solidFill>
                  <a:srgbClr val="005817"/>
                </a:solidFill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zh-CN" altLang="en-US" sz="2000" b="1" dirty="0">
                <a:solidFill>
                  <a:srgbClr val="005817"/>
                </a:solidFill>
                <a:latin typeface="微软雅黑" pitchFamily="34" charset="-122"/>
                <a:ea typeface="微软雅黑" pitchFamily="34" charset="-122"/>
              </a:rPr>
              <a:t>，成绩）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）学生电话（</a:t>
            </a:r>
            <a:r>
              <a:rPr lang="zh-CN" altLang="en-US" sz="20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30000"/>
              </a:lnSpc>
              <a:spcBef>
                <a:spcPct val="60000"/>
              </a:spcBef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(6)</a:t>
            </a: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由强实体转化得到的。关系</a:t>
            </a:r>
            <a:r>
              <a:rPr lang="en-US" altLang="zh-CN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(8)</a:t>
            </a: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由关联实体授课转化而来。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(7)</a:t>
            </a: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由弱实体交易明细帐转化得到。注意它的属性构成和码的选择。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(9)</a:t>
            </a: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由学生和课程间的多对多联系转化而来。注意它的属性构成和码。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(10)</a:t>
            </a: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由多值属性（联系电话）转化而来，注意其属性构成和码的选择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44" name="Rectangle 24"/>
          <p:cNvSpPr>
            <a:spLocks noChangeArrowheads="1"/>
          </p:cNvSpPr>
          <p:nvPr/>
        </p:nvSpPr>
        <p:spPr bwMode="auto">
          <a:xfrm>
            <a:off x="1525480" y="1322388"/>
            <a:ext cx="1276166" cy="515937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 sz="2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43" name="AutoShape 23"/>
          <p:cNvSpPr>
            <a:spLocks noChangeArrowheads="1"/>
          </p:cNvSpPr>
          <p:nvPr/>
        </p:nvSpPr>
        <p:spPr bwMode="auto">
          <a:xfrm>
            <a:off x="1527252" y="1322388"/>
            <a:ext cx="1276166" cy="515937"/>
          </a:xfrm>
          <a:prstGeom prst="diamond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</a:t>
            </a:r>
          </a:p>
        </p:txBody>
      </p:sp>
      <p:sp>
        <p:nvSpPr>
          <p:cNvPr id="89090" name="AutoShape 3"/>
          <p:cNvSpPr>
            <a:spLocks noChangeArrowheads="1"/>
          </p:cNvSpPr>
          <p:nvPr/>
        </p:nvSpPr>
        <p:spPr bwMode="auto">
          <a:xfrm>
            <a:off x="1331913" y="2227263"/>
            <a:ext cx="1655762" cy="517525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</a:t>
            </a: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1512888" y="3135313"/>
            <a:ext cx="1003300" cy="338137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en-US"/>
            </a:defPPr>
            <a:lvl1pPr eaLnBrk="1" hangingPunct="1">
              <a:buClrTx/>
              <a:buSzTx/>
              <a:buFontTx/>
              <a:buNone/>
              <a:defRPr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/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/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9pPr>
          </a:lstStyle>
          <a:p>
            <a:r>
              <a:rPr lang="zh-CN" altLang="en-US"/>
              <a:t>课程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>
            <a:off x="2155825" y="2744788"/>
            <a:ext cx="0" cy="347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093" name="Text Box 6"/>
          <p:cNvSpPr txBox="1">
            <a:spLocks noChangeArrowheads="1"/>
          </p:cNvSpPr>
          <p:nvPr/>
        </p:nvSpPr>
        <p:spPr bwMode="auto">
          <a:xfrm>
            <a:off x="4746625" y="4337050"/>
            <a:ext cx="895350" cy="460102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en-US"/>
            </a:defPPr>
            <a:lvl1pPr eaLnBrk="1" hangingPunct="1">
              <a:buClrTx/>
              <a:buSzTx/>
              <a:buFontTx/>
              <a:buNone/>
              <a:defRPr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/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/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9pPr>
          </a:lstStyle>
          <a:p>
            <a:r>
              <a:rPr lang="zh-CN" altLang="en-US" dirty="0"/>
              <a:t>专业</a:t>
            </a:r>
          </a:p>
        </p:txBody>
      </p:sp>
      <p:sp>
        <p:nvSpPr>
          <p:cNvPr id="89094" name="AutoShape 7"/>
          <p:cNvSpPr>
            <a:spLocks noChangeArrowheads="1"/>
          </p:cNvSpPr>
          <p:nvPr/>
        </p:nvSpPr>
        <p:spPr bwMode="auto">
          <a:xfrm>
            <a:off x="4597400" y="3244850"/>
            <a:ext cx="1255713" cy="509588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</a:p>
        </p:txBody>
      </p:sp>
      <p:sp>
        <p:nvSpPr>
          <p:cNvPr id="89095" name="Line 8"/>
          <p:cNvSpPr>
            <a:spLocks noChangeShapeType="1"/>
          </p:cNvSpPr>
          <p:nvPr/>
        </p:nvSpPr>
        <p:spPr bwMode="auto">
          <a:xfrm>
            <a:off x="5194300" y="3827463"/>
            <a:ext cx="0" cy="474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096" name="Text Box 9"/>
          <p:cNvSpPr txBox="1">
            <a:spLocks noChangeArrowheads="1"/>
          </p:cNvSpPr>
          <p:nvPr/>
        </p:nvSpPr>
        <p:spPr bwMode="auto">
          <a:xfrm>
            <a:off x="4746625" y="2308255"/>
            <a:ext cx="901700" cy="404783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en-US"/>
            </a:defPPr>
            <a:lvl1pPr eaLnBrk="1" hangingPunct="1">
              <a:buClrTx/>
              <a:buSzTx/>
              <a:buFontTx/>
              <a:buNone/>
              <a:defRPr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/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/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9pPr>
          </a:lstStyle>
          <a:p>
            <a:r>
              <a:rPr lang="zh-CN" altLang="en-US" dirty="0"/>
              <a:t>学生</a:t>
            </a:r>
          </a:p>
        </p:txBody>
      </p:sp>
      <p:sp>
        <p:nvSpPr>
          <p:cNvPr id="89098" name="AutoShape 11"/>
          <p:cNvSpPr>
            <a:spLocks noChangeArrowheads="1"/>
          </p:cNvSpPr>
          <p:nvPr/>
        </p:nvSpPr>
        <p:spPr bwMode="auto">
          <a:xfrm>
            <a:off x="6240463" y="2228850"/>
            <a:ext cx="1041400" cy="642938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</a:p>
        </p:txBody>
      </p:sp>
      <p:sp>
        <p:nvSpPr>
          <p:cNvPr id="87051" name="AutoShape 12"/>
          <p:cNvSpPr>
            <a:spLocks noChangeArrowheads="1"/>
          </p:cNvSpPr>
          <p:nvPr/>
        </p:nvSpPr>
        <p:spPr bwMode="auto">
          <a:xfrm>
            <a:off x="3276600" y="2133600"/>
            <a:ext cx="1035050" cy="7239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选修</a:t>
            </a:r>
          </a:p>
        </p:txBody>
      </p:sp>
      <p:sp>
        <p:nvSpPr>
          <p:cNvPr id="87052" name="Line 13"/>
          <p:cNvSpPr>
            <a:spLocks noChangeShapeType="1"/>
          </p:cNvSpPr>
          <p:nvPr/>
        </p:nvSpPr>
        <p:spPr bwMode="auto">
          <a:xfrm>
            <a:off x="4311650" y="2476500"/>
            <a:ext cx="434975" cy="1905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01" name="Line 14"/>
          <p:cNvSpPr>
            <a:spLocks noChangeShapeType="1"/>
          </p:cNvSpPr>
          <p:nvPr/>
        </p:nvSpPr>
        <p:spPr bwMode="auto">
          <a:xfrm>
            <a:off x="7281863" y="2519363"/>
            <a:ext cx="49530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02" name="Text Box 15"/>
          <p:cNvSpPr txBox="1">
            <a:spLocks noChangeArrowheads="1"/>
          </p:cNvSpPr>
          <p:nvPr/>
        </p:nvSpPr>
        <p:spPr bwMode="auto">
          <a:xfrm>
            <a:off x="7221538" y="4433888"/>
            <a:ext cx="1779587" cy="50728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en-US"/>
            </a:defPPr>
            <a:lvl1pPr eaLnBrk="1" hangingPunct="1">
              <a:buClrTx/>
              <a:buSzTx/>
              <a:buFontTx/>
              <a:buNone/>
              <a:defRPr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/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/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9pPr>
          </a:lstStyle>
          <a:p>
            <a:r>
              <a:rPr lang="zh-CN" altLang="en-US" dirty="0"/>
              <a:t>交易明细帐</a:t>
            </a:r>
          </a:p>
        </p:txBody>
      </p:sp>
      <p:sp>
        <p:nvSpPr>
          <p:cNvPr id="89103" name="AutoShape 16"/>
          <p:cNvSpPr>
            <a:spLocks noChangeArrowheads="1"/>
          </p:cNvSpPr>
          <p:nvPr/>
        </p:nvSpPr>
        <p:spPr bwMode="auto">
          <a:xfrm>
            <a:off x="7731125" y="3367088"/>
            <a:ext cx="1195388" cy="55245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3810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</a:p>
        </p:txBody>
      </p:sp>
      <p:sp>
        <p:nvSpPr>
          <p:cNvPr id="89104" name="Line 17"/>
          <p:cNvSpPr>
            <a:spLocks noChangeShapeType="1"/>
          </p:cNvSpPr>
          <p:nvPr/>
        </p:nvSpPr>
        <p:spPr bwMode="auto">
          <a:xfrm flipV="1">
            <a:off x="8329613" y="2700338"/>
            <a:ext cx="0" cy="666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05" name="Line 18"/>
          <p:cNvSpPr>
            <a:spLocks noChangeShapeType="1"/>
          </p:cNvSpPr>
          <p:nvPr/>
        </p:nvSpPr>
        <p:spPr bwMode="auto">
          <a:xfrm>
            <a:off x="8329613" y="3898900"/>
            <a:ext cx="0" cy="534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06" name="Line 19"/>
          <p:cNvSpPr>
            <a:spLocks noChangeShapeType="1"/>
          </p:cNvSpPr>
          <p:nvPr/>
        </p:nvSpPr>
        <p:spPr bwMode="auto">
          <a:xfrm>
            <a:off x="5238750" y="2711450"/>
            <a:ext cx="0" cy="639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07" name="Line 20"/>
          <p:cNvSpPr>
            <a:spLocks noChangeShapeType="1"/>
          </p:cNvSpPr>
          <p:nvPr/>
        </p:nvSpPr>
        <p:spPr bwMode="auto">
          <a:xfrm flipH="1">
            <a:off x="5648325" y="2549525"/>
            <a:ext cx="614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60" name="Line 21"/>
          <p:cNvSpPr>
            <a:spLocks noChangeShapeType="1"/>
          </p:cNvSpPr>
          <p:nvPr/>
        </p:nvSpPr>
        <p:spPr bwMode="auto">
          <a:xfrm>
            <a:off x="2794000" y="1838325"/>
            <a:ext cx="482600" cy="657225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10" name="AutoShape 25"/>
          <p:cNvSpPr>
            <a:spLocks noChangeArrowheads="1"/>
          </p:cNvSpPr>
          <p:nvPr/>
        </p:nvSpPr>
        <p:spPr bwMode="auto">
          <a:xfrm>
            <a:off x="0" y="1341438"/>
            <a:ext cx="1220788" cy="515937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sp>
        <p:nvSpPr>
          <p:cNvPr id="89111" name="Line 26"/>
          <p:cNvSpPr>
            <a:spLocks noChangeShapeType="1"/>
          </p:cNvSpPr>
          <p:nvPr/>
        </p:nvSpPr>
        <p:spPr bwMode="auto">
          <a:xfrm>
            <a:off x="622300" y="9350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12" name="Line 27"/>
          <p:cNvSpPr>
            <a:spLocks noChangeShapeType="1"/>
          </p:cNvSpPr>
          <p:nvPr/>
        </p:nvSpPr>
        <p:spPr bwMode="auto">
          <a:xfrm>
            <a:off x="1133475" y="1581150"/>
            <a:ext cx="384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13" name="AutoShape 28"/>
          <p:cNvSpPr>
            <a:spLocks noChangeArrowheads="1"/>
          </p:cNvSpPr>
          <p:nvPr/>
        </p:nvSpPr>
        <p:spPr bwMode="auto">
          <a:xfrm>
            <a:off x="3132138" y="1341438"/>
            <a:ext cx="1381125" cy="515937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</a:p>
        </p:txBody>
      </p:sp>
      <p:sp>
        <p:nvSpPr>
          <p:cNvPr id="89114" name="Line 29"/>
          <p:cNvSpPr>
            <a:spLocks noChangeShapeType="1"/>
          </p:cNvSpPr>
          <p:nvPr/>
        </p:nvSpPr>
        <p:spPr bwMode="auto">
          <a:xfrm>
            <a:off x="2795588" y="1581150"/>
            <a:ext cx="384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15" name="Line 30"/>
          <p:cNvSpPr>
            <a:spLocks noChangeShapeType="1"/>
          </p:cNvSpPr>
          <p:nvPr/>
        </p:nvSpPr>
        <p:spPr bwMode="auto">
          <a:xfrm flipV="1">
            <a:off x="3868738" y="9350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16" name="Line 31"/>
          <p:cNvSpPr>
            <a:spLocks noChangeShapeType="1"/>
          </p:cNvSpPr>
          <p:nvPr/>
        </p:nvSpPr>
        <p:spPr bwMode="auto">
          <a:xfrm>
            <a:off x="2155825" y="1838325"/>
            <a:ext cx="0" cy="388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17" name="AutoShape 32"/>
          <p:cNvSpPr>
            <a:spLocks noChangeArrowheads="1"/>
          </p:cNvSpPr>
          <p:nvPr/>
        </p:nvSpPr>
        <p:spPr bwMode="auto">
          <a:xfrm rot="10800000" flipV="1">
            <a:off x="5065713" y="368300"/>
            <a:ext cx="1235075" cy="5715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</a:t>
            </a:r>
          </a:p>
        </p:txBody>
      </p:sp>
      <p:sp>
        <p:nvSpPr>
          <p:cNvPr id="89118" name="Text Box 33"/>
          <p:cNvSpPr txBox="1">
            <a:spLocks noChangeArrowheads="1"/>
          </p:cNvSpPr>
          <p:nvPr/>
        </p:nvSpPr>
        <p:spPr bwMode="auto">
          <a:xfrm>
            <a:off x="107950" y="546100"/>
            <a:ext cx="889000" cy="388938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参考书</a:t>
            </a:r>
          </a:p>
        </p:txBody>
      </p:sp>
      <p:sp>
        <p:nvSpPr>
          <p:cNvPr id="89119" name="Text Box 34"/>
          <p:cNvSpPr txBox="1">
            <a:spLocks noChangeArrowheads="1"/>
          </p:cNvSpPr>
          <p:nvPr/>
        </p:nvSpPr>
        <p:spPr bwMode="auto">
          <a:xfrm>
            <a:off x="3462338" y="546100"/>
            <a:ext cx="887412" cy="388938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en-US"/>
            </a:defPPr>
            <a:lvl1pPr eaLnBrk="1" hangingPunct="1">
              <a:buClrTx/>
              <a:buSzTx/>
              <a:buFontTx/>
              <a:buNone/>
              <a:defRPr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/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/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9pPr>
          </a:lstStyle>
          <a:p>
            <a:r>
              <a:rPr lang="zh-CN" altLang="en-US" dirty="0"/>
              <a:t>教师</a:t>
            </a:r>
          </a:p>
        </p:txBody>
      </p:sp>
      <p:sp>
        <p:nvSpPr>
          <p:cNvPr id="89120" name="Line 35"/>
          <p:cNvSpPr>
            <a:spLocks noChangeShapeType="1"/>
          </p:cNvSpPr>
          <p:nvPr/>
        </p:nvSpPr>
        <p:spPr bwMode="auto">
          <a:xfrm flipV="1">
            <a:off x="4070350" y="188913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21" name="Line 36"/>
          <p:cNvSpPr>
            <a:spLocks noChangeShapeType="1"/>
          </p:cNvSpPr>
          <p:nvPr/>
        </p:nvSpPr>
        <p:spPr bwMode="auto">
          <a:xfrm>
            <a:off x="4070350" y="188913"/>
            <a:ext cx="1593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22" name="Line 37"/>
          <p:cNvSpPr>
            <a:spLocks noChangeShapeType="1"/>
          </p:cNvSpPr>
          <p:nvPr/>
        </p:nvSpPr>
        <p:spPr bwMode="auto">
          <a:xfrm>
            <a:off x="5664200" y="188913"/>
            <a:ext cx="0" cy="179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23" name="Line 38"/>
          <p:cNvSpPr>
            <a:spLocks noChangeShapeType="1"/>
          </p:cNvSpPr>
          <p:nvPr/>
        </p:nvSpPr>
        <p:spPr bwMode="auto">
          <a:xfrm>
            <a:off x="4070350" y="906463"/>
            <a:ext cx="0" cy="176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24" name="Line 39"/>
          <p:cNvSpPr>
            <a:spLocks noChangeShapeType="1"/>
          </p:cNvSpPr>
          <p:nvPr/>
        </p:nvSpPr>
        <p:spPr bwMode="auto">
          <a:xfrm>
            <a:off x="4070350" y="1082675"/>
            <a:ext cx="1593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25" name="Line 40"/>
          <p:cNvSpPr>
            <a:spLocks noChangeShapeType="1"/>
          </p:cNvSpPr>
          <p:nvPr/>
        </p:nvSpPr>
        <p:spPr bwMode="auto">
          <a:xfrm flipV="1">
            <a:off x="5664200" y="906463"/>
            <a:ext cx="0" cy="176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097" name="Text Box 41"/>
          <p:cNvSpPr txBox="1">
            <a:spLocks noChangeArrowheads="1"/>
          </p:cNvSpPr>
          <p:nvPr/>
        </p:nvSpPr>
        <p:spPr bwMode="auto">
          <a:xfrm>
            <a:off x="539750" y="884238"/>
            <a:ext cx="3433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1098" name="Text Box 42"/>
          <p:cNvSpPr txBox="1">
            <a:spLocks noChangeArrowheads="1"/>
          </p:cNvSpPr>
          <p:nvPr/>
        </p:nvSpPr>
        <p:spPr bwMode="auto">
          <a:xfrm>
            <a:off x="1116013" y="1171575"/>
            <a:ext cx="4363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</p:txBody>
      </p:sp>
      <p:sp>
        <p:nvSpPr>
          <p:cNvPr id="301099" name="Text Box 43"/>
          <p:cNvSpPr txBox="1">
            <a:spLocks noChangeArrowheads="1"/>
          </p:cNvSpPr>
          <p:nvPr/>
        </p:nvSpPr>
        <p:spPr bwMode="auto">
          <a:xfrm>
            <a:off x="1824038" y="1773238"/>
            <a:ext cx="35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301100" name="Text Box 44"/>
          <p:cNvSpPr txBox="1">
            <a:spLocks noChangeArrowheads="1"/>
          </p:cNvSpPr>
          <p:nvPr/>
        </p:nvSpPr>
        <p:spPr bwMode="auto">
          <a:xfrm>
            <a:off x="1857375" y="2708275"/>
            <a:ext cx="3433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2843213" y="1171575"/>
            <a:ext cx="3513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301102" name="Text Box 46"/>
          <p:cNvSpPr txBox="1">
            <a:spLocks noChangeArrowheads="1"/>
          </p:cNvSpPr>
          <p:nvPr/>
        </p:nvSpPr>
        <p:spPr bwMode="auto">
          <a:xfrm>
            <a:off x="3563938" y="879475"/>
            <a:ext cx="3433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1103" name="Text Box 47"/>
          <p:cNvSpPr txBox="1">
            <a:spLocks noChangeArrowheads="1"/>
          </p:cNvSpPr>
          <p:nvPr/>
        </p:nvSpPr>
        <p:spPr bwMode="auto">
          <a:xfrm>
            <a:off x="4716463" y="981075"/>
            <a:ext cx="3513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301104" name="Text Box 48"/>
          <p:cNvSpPr txBox="1">
            <a:spLocks noChangeArrowheads="1"/>
          </p:cNvSpPr>
          <p:nvPr/>
        </p:nvSpPr>
        <p:spPr bwMode="auto">
          <a:xfrm>
            <a:off x="4643438" y="92075"/>
            <a:ext cx="3433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1105" name="Text Box 49"/>
          <p:cNvSpPr txBox="1">
            <a:spLocks noChangeArrowheads="1"/>
          </p:cNvSpPr>
          <p:nvPr/>
        </p:nvSpPr>
        <p:spPr bwMode="auto">
          <a:xfrm>
            <a:off x="4356100" y="1892300"/>
            <a:ext cx="4363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</p:txBody>
      </p:sp>
      <p:sp>
        <p:nvSpPr>
          <p:cNvPr id="301106" name="Text Box 50"/>
          <p:cNvSpPr txBox="1">
            <a:spLocks noChangeArrowheads="1"/>
          </p:cNvSpPr>
          <p:nvPr/>
        </p:nvSpPr>
        <p:spPr bwMode="auto">
          <a:xfrm>
            <a:off x="2987675" y="1773238"/>
            <a:ext cx="3513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301107" name="Text Box 51"/>
          <p:cNvSpPr txBox="1">
            <a:spLocks noChangeArrowheads="1"/>
          </p:cNvSpPr>
          <p:nvPr/>
        </p:nvSpPr>
        <p:spPr bwMode="auto">
          <a:xfrm>
            <a:off x="8005763" y="4005064"/>
            <a:ext cx="3513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301108" name="Text Box 52"/>
          <p:cNvSpPr txBox="1">
            <a:spLocks noChangeArrowheads="1"/>
          </p:cNvSpPr>
          <p:nvPr/>
        </p:nvSpPr>
        <p:spPr bwMode="auto">
          <a:xfrm>
            <a:off x="4918075" y="3975100"/>
            <a:ext cx="3433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1109" name="Text Box 53"/>
          <p:cNvSpPr txBox="1">
            <a:spLocks noChangeArrowheads="1"/>
          </p:cNvSpPr>
          <p:nvPr/>
        </p:nvSpPr>
        <p:spPr bwMode="auto">
          <a:xfrm>
            <a:off x="5580063" y="2108200"/>
            <a:ext cx="3433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1110" name="Text Box 54"/>
          <p:cNvSpPr txBox="1">
            <a:spLocks noChangeArrowheads="1"/>
          </p:cNvSpPr>
          <p:nvPr/>
        </p:nvSpPr>
        <p:spPr bwMode="auto">
          <a:xfrm>
            <a:off x="7451725" y="2174875"/>
            <a:ext cx="3433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1111" name="Text Box 55"/>
          <p:cNvSpPr txBox="1">
            <a:spLocks noChangeArrowheads="1"/>
          </p:cNvSpPr>
          <p:nvPr/>
        </p:nvSpPr>
        <p:spPr bwMode="auto">
          <a:xfrm>
            <a:off x="8015288" y="2780928"/>
            <a:ext cx="3433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1112" name="Text Box 56"/>
          <p:cNvSpPr txBox="1">
            <a:spLocks noChangeArrowheads="1"/>
          </p:cNvSpPr>
          <p:nvPr/>
        </p:nvSpPr>
        <p:spPr bwMode="auto">
          <a:xfrm>
            <a:off x="4954588" y="2611438"/>
            <a:ext cx="3513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89142" name="矩形 1"/>
          <p:cNvSpPr>
            <a:spLocks noChangeArrowheads="1"/>
          </p:cNvSpPr>
          <p:nvPr/>
        </p:nvSpPr>
        <p:spPr bwMode="auto">
          <a:xfrm>
            <a:off x="122238" y="5157788"/>
            <a:ext cx="88042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课程（</a:t>
            </a:r>
            <a:r>
              <a:rPr lang="zh-CN" altLang="en-US" sz="20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，课名，学时，学分）</a:t>
            </a:r>
            <a:endParaRPr lang="en-US" altLang="zh-CN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授课（</a:t>
            </a:r>
            <a:r>
              <a:rPr lang="zh-CN" altLang="en-US" sz="20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授课号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，课号，教师号，参考书号，授课时间，授课地点）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>
                <a:solidFill>
                  <a:srgbClr val="005817"/>
                </a:solidFill>
                <a:latin typeface="微软雅黑" pitchFamily="34" charset="-122"/>
                <a:ea typeface="微软雅黑" pitchFamily="34" charset="-122"/>
              </a:rPr>
              <a:t>选修（</a:t>
            </a:r>
            <a:r>
              <a:rPr lang="zh-CN" altLang="en-US" sz="2000" b="1" u="sng">
                <a:solidFill>
                  <a:srgbClr val="005817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000" b="1">
                <a:solidFill>
                  <a:srgbClr val="005817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u="sng">
                <a:solidFill>
                  <a:srgbClr val="005817"/>
                </a:solidFill>
                <a:latin typeface="微软雅黑" pitchFamily="34" charset="-122"/>
                <a:ea typeface="微软雅黑" pitchFamily="34" charset="-122"/>
              </a:rPr>
              <a:t>授课号</a:t>
            </a:r>
            <a:r>
              <a:rPr lang="zh-CN" altLang="en-US" sz="2000" b="1">
                <a:solidFill>
                  <a:srgbClr val="005817"/>
                </a:solidFill>
                <a:latin typeface="微软雅黑" pitchFamily="34" charset="-122"/>
                <a:ea typeface="微软雅黑" pitchFamily="34" charset="-122"/>
              </a:rPr>
              <a:t>，成绩）</a:t>
            </a:r>
          </a:p>
        </p:txBody>
      </p:sp>
      <p:sp>
        <p:nvSpPr>
          <p:cNvPr id="89097" name="Text Box 10"/>
          <p:cNvSpPr txBox="1">
            <a:spLocks noChangeArrowheads="1"/>
          </p:cNvSpPr>
          <p:nvPr/>
        </p:nvSpPr>
        <p:spPr bwMode="auto">
          <a:xfrm>
            <a:off x="7777164" y="2276872"/>
            <a:ext cx="1259332" cy="498476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en-US"/>
            </a:defPPr>
            <a:lvl1pPr eaLnBrk="1" hangingPunct="1">
              <a:buClrTx/>
              <a:buSzTx/>
              <a:buFontTx/>
              <a:buNone/>
              <a:defRPr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/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/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/>
            </a:lvl9pPr>
          </a:lstStyle>
          <a:p>
            <a:r>
              <a:rPr lang="zh-CN" altLang="en-US" dirty="0"/>
              <a:t>一卡通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88466"/>
            <a:ext cx="8929563" cy="33845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（5）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映射超类和子类联系（</a:t>
            </a:r>
            <a:r>
              <a:rPr lang="en-US" altLang="zh-CN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个子类、1个超类）</a:t>
            </a:r>
          </a:p>
          <a:p>
            <a:pPr marL="627063" lvl="1" indent="-354013"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1: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转换成一个关系，超类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子类属性合并；</a:t>
            </a:r>
          </a:p>
          <a:p>
            <a:pPr marL="627063" lvl="1" indent="-354013"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2: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转换成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个关系，超类属性归并到每个子类中；</a:t>
            </a:r>
          </a:p>
          <a:p>
            <a:pPr marL="627063" lvl="1" indent="-354013"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3: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转换成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N＋1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个关系：一个超类和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个子类分别转换成一个关系。</a:t>
            </a:r>
          </a:p>
        </p:txBody>
      </p:sp>
      <p:grpSp>
        <p:nvGrpSpPr>
          <p:cNvPr id="90115" name="Group 38"/>
          <p:cNvGrpSpPr>
            <a:grpSpLocks/>
          </p:cNvGrpSpPr>
          <p:nvPr/>
        </p:nvGrpSpPr>
        <p:grpSpPr bwMode="auto">
          <a:xfrm>
            <a:off x="279400" y="2780928"/>
            <a:ext cx="4297363" cy="3063875"/>
            <a:chOff x="37" y="2317"/>
            <a:chExt cx="2707" cy="1930"/>
          </a:xfrm>
        </p:grpSpPr>
        <p:grpSp>
          <p:nvGrpSpPr>
            <p:cNvPr id="90118" name="Group 17"/>
            <p:cNvGrpSpPr>
              <a:grpSpLocks/>
            </p:cNvGrpSpPr>
            <p:nvPr/>
          </p:nvGrpSpPr>
          <p:grpSpPr bwMode="auto">
            <a:xfrm>
              <a:off x="522" y="2840"/>
              <a:ext cx="1496" cy="1134"/>
              <a:chOff x="431" y="2613"/>
              <a:chExt cx="2721" cy="1134"/>
            </a:xfrm>
          </p:grpSpPr>
          <p:sp>
            <p:nvSpPr>
              <p:cNvPr id="90137" name="Text Box 7"/>
              <p:cNvSpPr txBox="1">
                <a:spLocks noChangeArrowheads="1"/>
              </p:cNvSpPr>
              <p:nvPr/>
            </p:nvSpPr>
            <p:spPr bwMode="auto">
              <a:xfrm>
                <a:off x="1195" y="2613"/>
                <a:ext cx="1193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EP</a:t>
                </a:r>
                <a:endPara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0138" name="Line 8"/>
              <p:cNvSpPr>
                <a:spLocks noChangeShapeType="1"/>
              </p:cNvSpPr>
              <p:nvPr/>
            </p:nvSpPr>
            <p:spPr bwMode="auto">
              <a:xfrm>
                <a:off x="1792" y="2871"/>
                <a:ext cx="1" cy="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9" name="Text Box 9"/>
              <p:cNvSpPr txBox="1">
                <a:spLocks noChangeArrowheads="1"/>
              </p:cNvSpPr>
              <p:nvPr/>
            </p:nvSpPr>
            <p:spPr bwMode="auto">
              <a:xfrm>
                <a:off x="431" y="3485"/>
                <a:ext cx="964" cy="2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EC1</a:t>
                </a:r>
                <a:endPara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0140" name="Text Box 10"/>
              <p:cNvSpPr txBox="1">
                <a:spLocks noChangeArrowheads="1"/>
              </p:cNvSpPr>
              <p:nvPr/>
            </p:nvSpPr>
            <p:spPr bwMode="auto">
              <a:xfrm>
                <a:off x="2188" y="3502"/>
                <a:ext cx="964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EC2</a:t>
                </a:r>
                <a:endPara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0141" name="Line 11"/>
              <p:cNvSpPr>
                <a:spLocks noChangeShapeType="1"/>
              </p:cNvSpPr>
              <p:nvPr/>
            </p:nvSpPr>
            <p:spPr bwMode="auto">
              <a:xfrm flipH="1">
                <a:off x="997" y="3224"/>
                <a:ext cx="696" cy="2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42" name="Line 12"/>
              <p:cNvSpPr>
                <a:spLocks noChangeShapeType="1"/>
              </p:cNvSpPr>
              <p:nvPr/>
            </p:nvSpPr>
            <p:spPr bwMode="auto">
              <a:xfrm>
                <a:off x="1832" y="3224"/>
                <a:ext cx="754" cy="2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43" name="Freeform 13"/>
              <p:cNvSpPr>
                <a:spLocks/>
              </p:cNvSpPr>
              <p:nvPr/>
            </p:nvSpPr>
            <p:spPr bwMode="auto">
              <a:xfrm>
                <a:off x="1594" y="3137"/>
                <a:ext cx="395" cy="87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90119" name="Oval 18"/>
            <p:cNvSpPr>
              <a:spLocks noChangeArrowheads="1"/>
            </p:cNvSpPr>
            <p:nvPr/>
          </p:nvSpPr>
          <p:spPr bwMode="auto">
            <a:xfrm>
              <a:off x="591" y="2317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0051" name="Text Box 19"/>
            <p:cNvSpPr txBox="1">
              <a:spLocks noChangeArrowheads="1"/>
            </p:cNvSpPr>
            <p:nvPr/>
          </p:nvSpPr>
          <p:spPr bwMode="auto">
            <a:xfrm>
              <a:off x="763" y="2343"/>
              <a:ext cx="2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</a:p>
          </p:txBody>
        </p:sp>
        <p:sp>
          <p:nvSpPr>
            <p:cNvPr id="90121" name="Oval 20"/>
            <p:cNvSpPr>
              <a:spLocks noChangeArrowheads="1"/>
            </p:cNvSpPr>
            <p:nvPr/>
          </p:nvSpPr>
          <p:spPr bwMode="auto">
            <a:xfrm>
              <a:off x="1216" y="2340"/>
              <a:ext cx="530" cy="3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0053" name="Text Box 21"/>
            <p:cNvSpPr txBox="1">
              <a:spLocks noChangeArrowheads="1"/>
            </p:cNvSpPr>
            <p:nvPr/>
          </p:nvSpPr>
          <p:spPr bwMode="auto">
            <a:xfrm>
              <a:off x="1378" y="2355"/>
              <a:ext cx="2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0123" name="Line 22"/>
            <p:cNvSpPr>
              <a:spLocks noChangeShapeType="1"/>
            </p:cNvSpPr>
            <p:nvPr/>
          </p:nvSpPr>
          <p:spPr bwMode="auto">
            <a:xfrm flipH="1" flipV="1">
              <a:off x="884" y="2659"/>
              <a:ext cx="22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0124" name="Line 23"/>
            <p:cNvSpPr>
              <a:spLocks noChangeShapeType="1"/>
            </p:cNvSpPr>
            <p:nvPr/>
          </p:nvSpPr>
          <p:spPr bwMode="auto">
            <a:xfrm flipV="1">
              <a:off x="1292" y="2659"/>
              <a:ext cx="22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0125" name="Oval 24"/>
            <p:cNvSpPr>
              <a:spLocks noChangeArrowheads="1"/>
            </p:cNvSpPr>
            <p:nvPr/>
          </p:nvSpPr>
          <p:spPr bwMode="auto">
            <a:xfrm>
              <a:off x="82" y="3246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0057" name="Text Box 25"/>
            <p:cNvSpPr txBox="1">
              <a:spLocks noChangeArrowheads="1"/>
            </p:cNvSpPr>
            <p:nvPr/>
          </p:nvSpPr>
          <p:spPr bwMode="auto">
            <a:xfrm>
              <a:off x="254" y="3272"/>
              <a:ext cx="2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</a:p>
          </p:txBody>
        </p:sp>
        <p:sp>
          <p:nvSpPr>
            <p:cNvPr id="90127" name="Oval 26"/>
            <p:cNvSpPr>
              <a:spLocks noChangeArrowheads="1"/>
            </p:cNvSpPr>
            <p:nvPr/>
          </p:nvSpPr>
          <p:spPr bwMode="auto">
            <a:xfrm>
              <a:off x="1982" y="3268"/>
              <a:ext cx="53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0059" name="Text Box 27"/>
            <p:cNvSpPr txBox="1">
              <a:spLocks noChangeArrowheads="1"/>
            </p:cNvSpPr>
            <p:nvPr/>
          </p:nvSpPr>
          <p:spPr bwMode="auto">
            <a:xfrm>
              <a:off x="2154" y="3294"/>
              <a:ext cx="2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</a:p>
          </p:txBody>
        </p:sp>
        <p:sp>
          <p:nvSpPr>
            <p:cNvPr id="90129" name="Oval 28"/>
            <p:cNvSpPr>
              <a:spLocks noChangeArrowheads="1"/>
            </p:cNvSpPr>
            <p:nvPr/>
          </p:nvSpPr>
          <p:spPr bwMode="auto">
            <a:xfrm>
              <a:off x="37" y="3928"/>
              <a:ext cx="530" cy="3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0061" name="Text Box 29"/>
            <p:cNvSpPr txBox="1">
              <a:spLocks noChangeArrowheads="1"/>
            </p:cNvSpPr>
            <p:nvPr/>
          </p:nvSpPr>
          <p:spPr bwMode="auto">
            <a:xfrm>
              <a:off x="199" y="3943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90131" name="Oval 30"/>
            <p:cNvSpPr>
              <a:spLocks noChangeArrowheads="1"/>
            </p:cNvSpPr>
            <p:nvPr/>
          </p:nvSpPr>
          <p:spPr bwMode="auto">
            <a:xfrm>
              <a:off x="2214" y="3793"/>
              <a:ext cx="530" cy="3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0063" name="Text Box 31"/>
            <p:cNvSpPr txBox="1">
              <a:spLocks noChangeArrowheads="1"/>
            </p:cNvSpPr>
            <p:nvPr/>
          </p:nvSpPr>
          <p:spPr bwMode="auto">
            <a:xfrm>
              <a:off x="2376" y="3808"/>
              <a:ext cx="2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90133" name="Line 32"/>
            <p:cNvSpPr>
              <a:spLocks noChangeShapeType="1"/>
            </p:cNvSpPr>
            <p:nvPr/>
          </p:nvSpPr>
          <p:spPr bwMode="auto">
            <a:xfrm flipH="1" flipV="1">
              <a:off x="476" y="3566"/>
              <a:ext cx="181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0134" name="Line 33"/>
            <p:cNvSpPr>
              <a:spLocks noChangeShapeType="1"/>
            </p:cNvSpPr>
            <p:nvPr/>
          </p:nvSpPr>
          <p:spPr bwMode="auto">
            <a:xfrm flipH="1">
              <a:off x="567" y="3974"/>
              <a:ext cx="18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0135" name="Line 34"/>
            <p:cNvSpPr>
              <a:spLocks noChangeShapeType="1"/>
            </p:cNvSpPr>
            <p:nvPr/>
          </p:nvSpPr>
          <p:spPr bwMode="auto">
            <a:xfrm flipV="1">
              <a:off x="2018" y="3566"/>
              <a:ext cx="182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0136" name="Line 35"/>
            <p:cNvSpPr>
              <a:spLocks noChangeShapeType="1"/>
            </p:cNvSpPr>
            <p:nvPr/>
          </p:nvSpPr>
          <p:spPr bwMode="auto">
            <a:xfrm>
              <a:off x="2018" y="388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0116" name="Rectangle 36"/>
          <p:cNvSpPr>
            <a:spLocks noChangeArrowheads="1"/>
          </p:cNvSpPr>
          <p:nvPr/>
        </p:nvSpPr>
        <p:spPr bwMode="auto">
          <a:xfrm>
            <a:off x="4246563" y="2636838"/>
            <a:ext cx="4897437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1: EPC(</a:t>
            </a:r>
            <a:r>
              <a:rPr lang="en-US" altLang="zh-CN" sz="22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a, b, c)</a:t>
            </a:r>
            <a:endParaRPr lang="zh-CN" altLang="en-US" sz="22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EC1(</a:t>
            </a:r>
            <a:r>
              <a:rPr lang="en-US" altLang="zh-CN" sz="22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a, b), EC2(</a:t>
            </a:r>
            <a:r>
              <a:rPr lang="en-US" altLang="zh-CN" sz="22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a, c)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EP(k,  a)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EC1(k, b)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EC2(k, c)</a:t>
            </a:r>
          </a:p>
        </p:txBody>
      </p:sp>
      <p:sp>
        <p:nvSpPr>
          <p:cNvPr id="90117" name="Rectangle 37"/>
          <p:cNvSpPr>
            <a:spLocks noChangeArrowheads="1"/>
          </p:cNvSpPr>
          <p:nvPr/>
        </p:nvSpPr>
        <p:spPr bwMode="auto">
          <a:xfrm>
            <a:off x="223838" y="6165850"/>
            <a:ext cx="477406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3、具有相同码的关系模式可合并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Group 0"/>
          <p:cNvGrpSpPr>
            <a:grpSpLocks/>
          </p:cNvGrpSpPr>
          <p:nvPr/>
        </p:nvGrpSpPr>
        <p:grpSpPr bwMode="auto">
          <a:xfrm>
            <a:off x="2700338" y="4941888"/>
            <a:ext cx="3594100" cy="1568450"/>
            <a:chOff x="1296" y="2304"/>
            <a:chExt cx="2640" cy="1231"/>
          </a:xfrm>
        </p:grpSpPr>
        <p:sp>
          <p:nvSpPr>
            <p:cNvPr id="91141" name="Text Box 5"/>
            <p:cNvSpPr txBox="1">
              <a:spLocks noChangeArrowheads="1"/>
            </p:cNvSpPr>
            <p:nvPr/>
          </p:nvSpPr>
          <p:spPr bwMode="auto">
            <a:xfrm>
              <a:off x="2256" y="2304"/>
              <a:ext cx="528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学生</a:t>
              </a:r>
            </a:p>
          </p:txBody>
        </p:sp>
        <p:sp>
          <p:nvSpPr>
            <p:cNvPr id="91142" name="Text Box 8"/>
            <p:cNvSpPr txBox="1">
              <a:spLocks noChangeArrowheads="1"/>
            </p:cNvSpPr>
            <p:nvPr/>
          </p:nvSpPr>
          <p:spPr bwMode="auto">
            <a:xfrm>
              <a:off x="1296" y="3216"/>
              <a:ext cx="864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研究生</a:t>
              </a:r>
            </a:p>
          </p:txBody>
        </p:sp>
        <p:sp>
          <p:nvSpPr>
            <p:cNvPr id="91143" name="Text Box 9"/>
            <p:cNvSpPr txBox="1">
              <a:spLocks noChangeArrowheads="1"/>
            </p:cNvSpPr>
            <p:nvPr/>
          </p:nvSpPr>
          <p:spPr bwMode="auto">
            <a:xfrm>
              <a:off x="3120" y="3216"/>
              <a:ext cx="816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本科生</a:t>
              </a:r>
            </a:p>
          </p:txBody>
        </p:sp>
        <p:sp>
          <p:nvSpPr>
            <p:cNvPr id="91144" name="Line 10"/>
            <p:cNvSpPr>
              <a:spLocks noChangeShapeType="1"/>
            </p:cNvSpPr>
            <p:nvPr/>
          </p:nvSpPr>
          <p:spPr bwMode="auto">
            <a:xfrm flipH="1">
              <a:off x="1680" y="2592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1145" name="Line 11"/>
            <p:cNvSpPr>
              <a:spLocks noChangeShapeType="1"/>
            </p:cNvSpPr>
            <p:nvPr/>
          </p:nvSpPr>
          <p:spPr bwMode="auto">
            <a:xfrm>
              <a:off x="2496" y="2592"/>
              <a:ext cx="10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1139" name="Rectangle 1"/>
          <p:cNvSpPr>
            <a:spLocks noChangeArrowheads="1"/>
          </p:cNvSpPr>
          <p:nvPr/>
        </p:nvSpPr>
        <p:spPr bwMode="auto">
          <a:xfrm>
            <a:off x="179388" y="188913"/>
            <a:ext cx="57610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）学生（</a:t>
            </a:r>
            <a:r>
              <a:rPr lang="zh-CN" altLang="en-US" sz="2000" b="1" u="sng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，姓名，性别，出生日期）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）本科生（</a:t>
            </a:r>
            <a:r>
              <a:rPr lang="zh-CN" altLang="en-US" sz="2000" b="1" u="sng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，生产实习单位，实习成绩）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）研究生（</a:t>
            </a:r>
            <a:r>
              <a:rPr lang="zh-CN" altLang="en-US" sz="2000" b="1" u="sng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，培养方案编号，论文题目）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179388" y="1916113"/>
            <a:ext cx="8569325" cy="357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）学生（</a:t>
            </a:r>
            <a:r>
              <a:rPr lang="zh-CN" altLang="en-US" sz="20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，姓名，性别，出生日期，专业编号，生产实习单位，实习成绩，培养方案编号，论文题目）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（1）本科生（</a:t>
            </a:r>
            <a:r>
              <a:rPr lang="zh-CN" altLang="en-US" sz="2000" b="1" u="sng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0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，姓名，性别，出生日期，专业编号，生产实习单位，实习成绩）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（2）研究生（</a:t>
            </a:r>
            <a:r>
              <a:rPr lang="zh-CN" altLang="en-US" sz="2000" b="1" u="sng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0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，姓名，性别，出生日期，专业编号，培养方案编号，论文题目）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z="2000" b="1" dirty="0">
              <a:solidFill>
                <a:schemeClr val="folHlin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9388" y="98016"/>
            <a:ext cx="8713786" cy="6480132"/>
            <a:chOff x="179388" y="98016"/>
            <a:chExt cx="8713786" cy="6480132"/>
          </a:xfrm>
        </p:grpSpPr>
        <p:sp>
          <p:nvSpPr>
            <p:cNvPr id="92163" name="Rectangle 2"/>
            <p:cNvSpPr>
              <a:spLocks noChangeArrowheads="1"/>
            </p:cNvSpPr>
            <p:nvPr/>
          </p:nvSpPr>
          <p:spPr bwMode="auto">
            <a:xfrm>
              <a:off x="3748088" y="5734790"/>
              <a:ext cx="1473200" cy="69223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订单细节</a:t>
              </a:r>
            </a:p>
          </p:txBody>
        </p:sp>
        <p:sp>
          <p:nvSpPr>
            <p:cNvPr id="92164" name="AutoShape 3"/>
            <p:cNvSpPr>
              <a:spLocks noChangeArrowheads="1"/>
            </p:cNvSpPr>
            <p:nvPr/>
          </p:nvSpPr>
          <p:spPr bwMode="auto">
            <a:xfrm>
              <a:off x="3563938" y="1433041"/>
              <a:ext cx="1489075" cy="988908"/>
            </a:xfrm>
            <a:prstGeom prst="flowChartDecision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订货</a:t>
              </a:r>
            </a:p>
          </p:txBody>
        </p:sp>
        <p:sp>
          <p:nvSpPr>
            <p:cNvPr id="92165" name="AutoShape 4"/>
            <p:cNvSpPr>
              <a:spLocks noChangeArrowheads="1"/>
            </p:cNvSpPr>
            <p:nvPr/>
          </p:nvSpPr>
          <p:spPr bwMode="auto">
            <a:xfrm>
              <a:off x="1979712" y="5537009"/>
              <a:ext cx="1371600" cy="988908"/>
            </a:xfrm>
            <a:prstGeom prst="flowChartDecision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参照</a:t>
              </a:r>
              <a:endPara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166" name="AutoShape 5"/>
            <p:cNvSpPr>
              <a:spLocks noChangeArrowheads="1"/>
            </p:cNvSpPr>
            <p:nvPr/>
          </p:nvSpPr>
          <p:spPr bwMode="auto">
            <a:xfrm>
              <a:off x="3533775" y="4201983"/>
              <a:ext cx="1557337" cy="988908"/>
            </a:xfrm>
            <a:prstGeom prst="flowChartDecision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组成</a:t>
              </a:r>
            </a:p>
          </p:txBody>
        </p:sp>
        <p:sp>
          <p:nvSpPr>
            <p:cNvPr id="92167" name="AutoShape 6"/>
            <p:cNvSpPr>
              <a:spLocks noChangeArrowheads="1"/>
            </p:cNvSpPr>
            <p:nvPr/>
          </p:nvSpPr>
          <p:spPr bwMode="auto">
            <a:xfrm>
              <a:off x="5597277" y="5589240"/>
              <a:ext cx="1409700" cy="988908"/>
            </a:xfrm>
            <a:prstGeom prst="flowChartDecision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对应</a:t>
              </a:r>
              <a:endPara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168" name="AutoShape 7"/>
            <p:cNvSpPr>
              <a:spLocks noChangeArrowheads="1"/>
            </p:cNvSpPr>
            <p:nvPr/>
          </p:nvSpPr>
          <p:spPr bwMode="auto">
            <a:xfrm>
              <a:off x="5414963" y="98016"/>
              <a:ext cx="1390650" cy="988908"/>
            </a:xfrm>
            <a:prstGeom prst="flowChartDecision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支付</a:t>
              </a:r>
            </a:p>
          </p:txBody>
        </p:sp>
        <p:sp>
          <p:nvSpPr>
            <p:cNvPr id="92169" name="Rectangle 8"/>
            <p:cNvSpPr>
              <a:spLocks noChangeArrowheads="1"/>
            </p:cNvSpPr>
            <p:nvPr/>
          </p:nvSpPr>
          <p:spPr bwMode="auto">
            <a:xfrm>
              <a:off x="7331149" y="295797"/>
              <a:ext cx="1562025" cy="69223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应收帐</a:t>
              </a:r>
            </a:p>
          </p:txBody>
        </p:sp>
        <p:sp>
          <p:nvSpPr>
            <p:cNvPr id="92170" name="Rectangle 9"/>
            <p:cNvSpPr>
              <a:spLocks noChangeArrowheads="1"/>
            </p:cNvSpPr>
            <p:nvPr/>
          </p:nvSpPr>
          <p:spPr bwMode="auto">
            <a:xfrm>
              <a:off x="7368927" y="5688130"/>
              <a:ext cx="1379537" cy="69223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产品描述</a:t>
              </a:r>
            </a:p>
          </p:txBody>
        </p:sp>
        <p:sp>
          <p:nvSpPr>
            <p:cNvPr id="92171" name="Rectangle 10"/>
            <p:cNvSpPr>
              <a:spLocks noChangeArrowheads="1"/>
            </p:cNvSpPr>
            <p:nvPr/>
          </p:nvSpPr>
          <p:spPr bwMode="auto">
            <a:xfrm>
              <a:off x="3563888" y="260648"/>
              <a:ext cx="1328737" cy="69223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顾客</a:t>
              </a:r>
            </a:p>
          </p:txBody>
        </p:sp>
        <p:sp>
          <p:nvSpPr>
            <p:cNvPr id="92172" name="Rectangle 11"/>
            <p:cNvSpPr>
              <a:spLocks noChangeArrowheads="1"/>
            </p:cNvSpPr>
            <p:nvPr/>
          </p:nvSpPr>
          <p:spPr bwMode="auto">
            <a:xfrm>
              <a:off x="3362325" y="2916403"/>
              <a:ext cx="1633537" cy="69223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订单</a:t>
              </a:r>
            </a:p>
          </p:txBody>
        </p:sp>
        <p:sp>
          <p:nvSpPr>
            <p:cNvPr id="92173" name="Rectangle 12"/>
            <p:cNvSpPr>
              <a:spLocks noChangeArrowheads="1"/>
            </p:cNvSpPr>
            <p:nvPr/>
          </p:nvSpPr>
          <p:spPr bwMode="auto">
            <a:xfrm>
              <a:off x="179388" y="5720369"/>
              <a:ext cx="1439862" cy="69223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折扣规则</a:t>
              </a:r>
            </a:p>
          </p:txBody>
        </p:sp>
        <p:sp>
          <p:nvSpPr>
            <p:cNvPr id="92174" name="Line 13"/>
            <p:cNvSpPr>
              <a:spLocks noChangeShapeType="1"/>
            </p:cNvSpPr>
            <p:nvPr/>
          </p:nvSpPr>
          <p:spPr bwMode="auto">
            <a:xfrm flipH="1">
              <a:off x="1619672" y="6031463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5" name="Line 14"/>
            <p:cNvSpPr>
              <a:spLocks noChangeShapeType="1"/>
            </p:cNvSpPr>
            <p:nvPr/>
          </p:nvSpPr>
          <p:spPr bwMode="auto">
            <a:xfrm>
              <a:off x="3347864" y="6031463"/>
              <a:ext cx="400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6" name="Line 15"/>
            <p:cNvSpPr>
              <a:spLocks noChangeShapeType="1"/>
            </p:cNvSpPr>
            <p:nvPr/>
          </p:nvSpPr>
          <p:spPr bwMode="auto">
            <a:xfrm flipH="1">
              <a:off x="5221287" y="6083692"/>
              <a:ext cx="37598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7" name="Line 16"/>
            <p:cNvSpPr>
              <a:spLocks noChangeShapeType="1"/>
            </p:cNvSpPr>
            <p:nvPr/>
          </p:nvSpPr>
          <p:spPr bwMode="auto">
            <a:xfrm>
              <a:off x="7006977" y="6083693"/>
              <a:ext cx="34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8" name="Line 17"/>
            <p:cNvSpPr>
              <a:spLocks noChangeShapeType="1"/>
            </p:cNvSpPr>
            <p:nvPr/>
          </p:nvSpPr>
          <p:spPr bwMode="auto">
            <a:xfrm>
              <a:off x="4305300" y="5190891"/>
              <a:ext cx="0" cy="5438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9" name="Line 18"/>
            <p:cNvSpPr>
              <a:spLocks noChangeShapeType="1"/>
            </p:cNvSpPr>
            <p:nvPr/>
          </p:nvSpPr>
          <p:spPr bwMode="auto">
            <a:xfrm flipV="1">
              <a:off x="4312443" y="3608637"/>
              <a:ext cx="0" cy="59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0" name="Line 19"/>
            <p:cNvSpPr>
              <a:spLocks noChangeShapeType="1"/>
            </p:cNvSpPr>
            <p:nvPr/>
          </p:nvSpPr>
          <p:spPr bwMode="auto">
            <a:xfrm>
              <a:off x="4305300" y="2421949"/>
              <a:ext cx="0" cy="494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1" name="Line 20"/>
            <p:cNvSpPr>
              <a:spLocks noChangeShapeType="1"/>
            </p:cNvSpPr>
            <p:nvPr/>
          </p:nvSpPr>
          <p:spPr bwMode="auto">
            <a:xfrm flipV="1">
              <a:off x="4287838" y="963310"/>
              <a:ext cx="0" cy="4697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2" name="Line 21"/>
            <p:cNvSpPr>
              <a:spLocks noChangeShapeType="1"/>
            </p:cNvSpPr>
            <p:nvPr/>
          </p:nvSpPr>
          <p:spPr bwMode="auto">
            <a:xfrm flipH="1">
              <a:off x="4892622" y="591672"/>
              <a:ext cx="5604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3" name="Line 22"/>
            <p:cNvSpPr>
              <a:spLocks noChangeShapeType="1"/>
            </p:cNvSpPr>
            <p:nvPr/>
          </p:nvSpPr>
          <p:spPr bwMode="auto">
            <a:xfrm>
              <a:off x="6805613" y="591671"/>
              <a:ext cx="5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4" name="Text Box 23"/>
            <p:cNvSpPr txBox="1">
              <a:spLocks noChangeArrowheads="1"/>
            </p:cNvSpPr>
            <p:nvPr/>
          </p:nvSpPr>
          <p:spPr bwMode="auto">
            <a:xfrm>
              <a:off x="4778747" y="151057"/>
              <a:ext cx="441325" cy="397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2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92185" name="Text Box 24"/>
            <p:cNvSpPr txBox="1">
              <a:spLocks noChangeArrowheads="1"/>
            </p:cNvSpPr>
            <p:nvPr/>
          </p:nvSpPr>
          <p:spPr bwMode="auto">
            <a:xfrm>
              <a:off x="6995567" y="151057"/>
              <a:ext cx="312737" cy="397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92186" name="Text Box 25"/>
            <p:cNvSpPr txBox="1">
              <a:spLocks noChangeArrowheads="1"/>
            </p:cNvSpPr>
            <p:nvPr/>
          </p:nvSpPr>
          <p:spPr bwMode="auto">
            <a:xfrm>
              <a:off x="4284663" y="1033358"/>
              <a:ext cx="312737" cy="397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92187" name="Text Box 26"/>
            <p:cNvSpPr txBox="1">
              <a:spLocks noChangeArrowheads="1"/>
            </p:cNvSpPr>
            <p:nvPr/>
          </p:nvSpPr>
          <p:spPr bwMode="auto">
            <a:xfrm>
              <a:off x="4284663" y="2417829"/>
              <a:ext cx="312737" cy="397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92188" name="Text Box 27"/>
            <p:cNvSpPr txBox="1">
              <a:spLocks noChangeArrowheads="1"/>
            </p:cNvSpPr>
            <p:nvPr/>
          </p:nvSpPr>
          <p:spPr bwMode="auto">
            <a:xfrm>
              <a:off x="4211960" y="3645024"/>
              <a:ext cx="441325" cy="397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1</a:t>
              </a:r>
            </a:p>
          </p:txBody>
        </p:sp>
        <p:sp>
          <p:nvSpPr>
            <p:cNvPr id="92189" name="Text Box 28"/>
            <p:cNvSpPr txBox="1">
              <a:spLocks noChangeArrowheads="1"/>
            </p:cNvSpPr>
            <p:nvPr/>
          </p:nvSpPr>
          <p:spPr bwMode="auto">
            <a:xfrm>
              <a:off x="4289425" y="5285661"/>
              <a:ext cx="441325" cy="397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n</a:t>
              </a:r>
            </a:p>
          </p:txBody>
        </p:sp>
        <p:sp>
          <p:nvSpPr>
            <p:cNvPr id="92190" name="Text Box 29"/>
            <p:cNvSpPr txBox="1">
              <a:spLocks noChangeArrowheads="1"/>
            </p:cNvSpPr>
            <p:nvPr/>
          </p:nvSpPr>
          <p:spPr bwMode="auto">
            <a:xfrm>
              <a:off x="1476375" y="5578213"/>
              <a:ext cx="569912" cy="397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 1</a:t>
              </a:r>
            </a:p>
          </p:txBody>
        </p:sp>
        <p:sp>
          <p:nvSpPr>
            <p:cNvPr id="92191" name="Text Box 30"/>
            <p:cNvSpPr txBox="1">
              <a:spLocks noChangeArrowheads="1"/>
            </p:cNvSpPr>
            <p:nvPr/>
          </p:nvSpPr>
          <p:spPr bwMode="auto">
            <a:xfrm>
              <a:off x="3081412" y="5623665"/>
              <a:ext cx="698500" cy="397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  n</a:t>
              </a:r>
            </a:p>
          </p:txBody>
        </p:sp>
        <p:sp>
          <p:nvSpPr>
            <p:cNvPr id="92192" name="Text Box 31"/>
            <p:cNvSpPr txBox="1">
              <a:spLocks noChangeArrowheads="1"/>
            </p:cNvSpPr>
            <p:nvPr/>
          </p:nvSpPr>
          <p:spPr bwMode="auto">
            <a:xfrm>
              <a:off x="4968875" y="6021288"/>
              <a:ext cx="755650" cy="397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n</a:t>
              </a:r>
            </a:p>
          </p:txBody>
        </p:sp>
        <p:sp>
          <p:nvSpPr>
            <p:cNvPr id="92193" name="Text Box 32"/>
            <p:cNvSpPr txBox="1">
              <a:spLocks noChangeArrowheads="1"/>
            </p:cNvSpPr>
            <p:nvPr/>
          </p:nvSpPr>
          <p:spPr bwMode="auto">
            <a:xfrm>
              <a:off x="6876058" y="6093296"/>
              <a:ext cx="576262" cy="397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1</a:t>
              </a:r>
            </a:p>
          </p:txBody>
        </p:sp>
        <p:sp>
          <p:nvSpPr>
            <p:cNvPr id="92194" name="AutoShape 33"/>
            <p:cNvSpPr>
              <a:spLocks noChangeArrowheads="1"/>
            </p:cNvSpPr>
            <p:nvPr/>
          </p:nvSpPr>
          <p:spPr bwMode="auto">
            <a:xfrm>
              <a:off x="7164710" y="2688655"/>
              <a:ext cx="1655762" cy="988908"/>
            </a:xfrm>
            <a:prstGeom prst="flowChartDecision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支付</a:t>
              </a:r>
            </a:p>
          </p:txBody>
        </p:sp>
        <p:sp>
          <p:nvSpPr>
            <p:cNvPr id="92195" name="Line 34"/>
            <p:cNvSpPr>
              <a:spLocks noChangeShapeType="1"/>
            </p:cNvSpPr>
            <p:nvPr/>
          </p:nvSpPr>
          <p:spPr bwMode="auto">
            <a:xfrm>
              <a:off x="5004048" y="3196594"/>
              <a:ext cx="215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6" name="Line 35"/>
            <p:cNvSpPr>
              <a:spLocks noChangeShapeType="1"/>
            </p:cNvSpPr>
            <p:nvPr/>
          </p:nvSpPr>
          <p:spPr bwMode="auto">
            <a:xfrm>
              <a:off x="7956872" y="1007511"/>
              <a:ext cx="0" cy="1681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7" name="Text Box 36"/>
            <p:cNvSpPr txBox="1">
              <a:spLocks noChangeArrowheads="1"/>
            </p:cNvSpPr>
            <p:nvPr/>
          </p:nvSpPr>
          <p:spPr bwMode="auto">
            <a:xfrm>
              <a:off x="4922763" y="3149208"/>
              <a:ext cx="441325" cy="397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1</a:t>
              </a:r>
            </a:p>
          </p:txBody>
        </p:sp>
        <p:sp>
          <p:nvSpPr>
            <p:cNvPr id="92198" name="Text Box 37"/>
            <p:cNvSpPr txBox="1">
              <a:spLocks noChangeArrowheads="1"/>
            </p:cNvSpPr>
            <p:nvPr/>
          </p:nvSpPr>
          <p:spPr bwMode="auto">
            <a:xfrm>
              <a:off x="7848922" y="980728"/>
              <a:ext cx="827087" cy="397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 1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C79E4AB-9308-4A74-8D1B-382A9C0B6043}"/>
              </a:ext>
            </a:extLst>
          </p:cNvPr>
          <p:cNvSpPr txBox="1"/>
          <p:nvPr/>
        </p:nvSpPr>
        <p:spPr>
          <a:xfrm>
            <a:off x="683568" y="3789040"/>
            <a:ext cx="18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问问泽宇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28402"/>
            <a:ext cx="7793038" cy="76835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7.4  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逻辑结构设计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784"/>
            <a:ext cx="8351837" cy="5112866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二、向特定的</a:t>
            </a:r>
            <a:r>
              <a:rPr lang="en-US" altLang="zh-CN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</a:p>
          <a:p>
            <a:pPr eaLnBrk="1" hangingPunct="1">
              <a:lnSpc>
                <a:spcPct val="13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不同的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在技术实现上，会有差别，要加以注意和掌握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三、关系模型的规范化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四、优化与评价</a:t>
            </a:r>
          </a:p>
          <a:p>
            <a:pPr eaLnBrk="1" hangingPunct="1">
              <a:lnSpc>
                <a:spcPct val="13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优化：垂直分割，水平分割，适当增加冗余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五、设计用户子模式</a:t>
            </a:r>
          </a:p>
          <a:p>
            <a:pPr marL="342900" lvl="1" indent="-342900" eaLnBrk="1" hangingPunct="1">
              <a:lnSpc>
                <a:spcPct val="130000"/>
              </a:lnSpc>
              <a:buClrTx/>
              <a:buSzPct val="60000"/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符合用户习惯</a:t>
            </a:r>
          </a:p>
          <a:p>
            <a:pPr marL="342900" lvl="1" indent="-342900" eaLnBrk="1" hangingPunct="1">
              <a:lnSpc>
                <a:spcPct val="130000"/>
              </a:lnSpc>
              <a:buClrTx/>
              <a:buSzPct val="60000"/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借助外模式实现更细致的安全控制</a:t>
            </a:r>
          </a:p>
          <a:p>
            <a:pPr marL="342900" lvl="1" indent="-342900" eaLnBrk="1" hangingPunct="1">
              <a:lnSpc>
                <a:spcPct val="130000"/>
              </a:lnSpc>
              <a:buClrTx/>
              <a:buSzPct val="60000"/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简化用户的使用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775700" cy="64087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某图书大厦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MIS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系统需求如下：</a:t>
            </a:r>
          </a:p>
          <a:p>
            <a:pPr eaLnBrk="1" hangingPunct="1">
              <a:lnSpc>
                <a:spcPct val="120000"/>
              </a:lnSpc>
              <a:spcAft>
                <a:spcPct val="30000"/>
              </a:spcAft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图书大厦分为多个下属部门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(Department)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，包括收银部、采购部、财务部、业务部（如“社科部”，“文艺部”，“计算机部”）等。每个部门有若干员工，每个员工有唯一的员工号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如“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S0025”)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和身份证号，也包含性别、出生日期、电话等信息。每个部门有一个部门经理，部门和人员可以动态调整。</a:t>
            </a:r>
          </a:p>
          <a:p>
            <a:pPr eaLnBrk="1" hangingPunct="1">
              <a:lnSpc>
                <a:spcPct val="120000"/>
              </a:lnSpc>
              <a:spcAft>
                <a:spcPct val="30000"/>
              </a:spcAft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建立会员卡，管理会员信息，包括：身份证号、姓名、性别、电话等。可注册新会员，也可注销旧会员。</a:t>
            </a:r>
          </a:p>
          <a:p>
            <a:pPr eaLnBrk="1" hangingPunct="1">
              <a:lnSpc>
                <a:spcPct val="120000"/>
              </a:lnSpc>
              <a:spcAft>
                <a:spcPct val="30000"/>
              </a:spcAft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管理所销售图书的信息，包括：书名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如“数据库系统基础教程”等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、种类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如“计算机”等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、书号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ISBN 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如“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7-302-03646-2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、作者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也包括译者，如“史嘉权”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、出版社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如“清华大学出版社”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、定价等。</a:t>
            </a:r>
          </a:p>
          <a:p>
            <a:pPr eaLnBrk="1" hangingPunct="1">
              <a:lnSpc>
                <a:spcPct val="120000"/>
              </a:lnSpc>
              <a:spcAft>
                <a:spcPct val="30000"/>
              </a:spcAft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管理销售订单信息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Salesorder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：每个订单有一个订单编号和销售日期，可以对应一个会员号；每笔订单对应一个收银员；一个订单至少销售一种图书，每种图书应确定其销售数量和销售价格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销售价格通常低于定价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，以计算销售金额。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952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677185"/>
              </p:ext>
            </p:extLst>
          </p:nvPr>
        </p:nvGraphicFramePr>
        <p:xfrm>
          <a:off x="142875" y="39687"/>
          <a:ext cx="8858250" cy="677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5" name="Visio" r:id="rId3" imgW="6316561" imgH="3634740" progId="Visio.Drawing.11">
                  <p:embed/>
                </p:oleObj>
              </mc:Choice>
              <mc:Fallback>
                <p:oleObj name="Visio" r:id="rId3" imgW="6316561" imgH="36347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9687"/>
                        <a:ext cx="8858250" cy="677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7ADA0082-03C4-498D-91F3-E51608896F4B}"/>
              </a:ext>
            </a:extLst>
          </p:cNvPr>
          <p:cNvSpPr/>
          <p:nvPr/>
        </p:nvSpPr>
        <p:spPr bwMode="auto">
          <a:xfrm>
            <a:off x="1187624" y="4149080"/>
            <a:ext cx="2592288" cy="9361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333375"/>
            <a:ext cx="8955088" cy="626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Dpartment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dptid</a:t>
            </a:r>
            <a:r>
              <a:rPr lang="zh-CN" altLang="en-US" sz="2200" b="1" baseline="50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head_id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desc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EMP(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empid</a:t>
            </a:r>
            <a:r>
              <a:rPr lang="zh-CN" altLang="en-US" sz="2200" b="1" baseline="50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idNo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gender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birthdate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phone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deptid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Member(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memid</a:t>
            </a:r>
            <a:r>
              <a:rPr lang="zh-CN" altLang="en-US" sz="2200" b="1" baseline="50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idno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gender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address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phone)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Book(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ISBN</a:t>
            </a:r>
            <a:r>
              <a:rPr lang="zh-CN" altLang="en-US" sz="2200" b="1" baseline="50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Author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publisher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price)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Sales_order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order_id</a:t>
            </a:r>
            <a:r>
              <a:rPr lang="zh-CN" altLang="en-US" sz="2200" b="1" baseline="50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signdate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Cashier _id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memid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Sales_item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order_id</a:t>
            </a:r>
            <a:r>
              <a:rPr lang="zh-CN" altLang="en-US" sz="2200" b="1" baseline="50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Seq</a:t>
            </a:r>
            <a:r>
              <a:rPr lang="zh-CN" altLang="en-US" sz="2200" b="1" baseline="50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ISBN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quantity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single_price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FBC845-CD0E-414B-8433-C0D677131886}"/>
              </a:ext>
            </a:extLst>
          </p:cNvPr>
          <p:cNvSpPr txBox="1"/>
          <p:nvPr/>
        </p:nvSpPr>
        <p:spPr>
          <a:xfrm>
            <a:off x="1115616" y="479715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联合做码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225" y="116632"/>
            <a:ext cx="8704263" cy="66690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某医院信息管理系统的需求如下：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医院有多个科室，如：内科，外科，药剂科，财务科等，每个科室有其固定的地址。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每个科室有多位职员，每位职员属于一个科室，职员信息包括：姓名、性别、职务（包括医生、护士、药剂师、会计等）、职称、电话等。职员可能重名。每个科室有一位职员担任科室主任。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医院的药品分类管理，如：抗生素类，心血管类等。每一类有多种药品，每种药品属于某一类。药品信息包括：药品代码、药品名称、规格、计量单位、价格等。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医生为病人开处方，信息包括：病人姓名、性别、年龄、处方日期、医生姓名、药品名称、规格、数量、服用方法等，每张处方可开多种药品。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病人凭处方分别付费、取药，系统中应有对应的记录，如：收费员、收费日期，药师、发药日期等。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76250"/>
            <a:ext cx="8736013" cy="60007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4840288" algn="l"/>
              </a:tabLst>
            </a:pPr>
            <a:r>
              <a:rPr lang="zh-CN" altLang="en-US" sz="28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28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ERD</a:t>
            </a:r>
            <a:r>
              <a:rPr lang="zh-CN" altLang="en-US" sz="28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向关系模型转换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4840288" algn="l"/>
              </a:tabLst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1、映射实体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4840288" algn="l"/>
              </a:tabLst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（1）常规实体和关联实体及其属性：</a:t>
            </a:r>
          </a:p>
          <a:p>
            <a:pPr marL="531813" indent="-258763" eaLnBrk="1" hangingPunct="1">
              <a:lnSpc>
                <a:spcPct val="150000"/>
              </a:lnSpc>
              <a:tabLst>
                <a:tab pos="4840288" algn="l"/>
              </a:tabLst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一个实体转换为一个关系模式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，实体的属性和码就是关系的属性和码</a:t>
            </a:r>
          </a:p>
          <a:p>
            <a:pPr marL="531813" indent="-258763" eaLnBrk="1" hangingPunct="1">
              <a:lnSpc>
                <a:spcPct val="150000"/>
              </a:lnSpc>
              <a:tabLst>
                <a:tab pos="4840288" algn="l"/>
              </a:tabLst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若包含复合属性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：只将构成复合属性的那些简单属性纳入到关系之中，复合属性自身被抛弃；</a:t>
            </a:r>
          </a:p>
          <a:p>
            <a:pPr marL="531813" indent="-258763" eaLnBrk="1" hangingPunct="1">
              <a:lnSpc>
                <a:spcPct val="150000"/>
              </a:lnSpc>
              <a:tabLst>
                <a:tab pos="4840288" algn="l"/>
              </a:tabLst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若包含多值属性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，则另外再创建新关系，</a:t>
            </a:r>
          </a:p>
          <a:p>
            <a:pPr marL="804863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4840288" algn="l"/>
              </a:tabLst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一个多值属性对应一个新关系，其名字应反映多值属性的含义</a:t>
            </a:r>
          </a:p>
          <a:p>
            <a:pPr marL="804863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4840288" algn="l"/>
              </a:tabLst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新关系的属性包括两部分：实体型的码和多值属性</a:t>
            </a:r>
          </a:p>
          <a:p>
            <a:pPr marL="804863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4840288" algn="l"/>
              </a:tabLst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新关系的码：实体型的码和多值属性，实体型的码还是外码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AD1CEF-B99C-4411-8905-DEF992EE7B4F}"/>
              </a:ext>
            </a:extLst>
          </p:cNvPr>
          <p:cNvSpPr txBox="1"/>
          <p:nvPr/>
        </p:nvSpPr>
        <p:spPr>
          <a:xfrm>
            <a:off x="4427984" y="342900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想想第一范式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ChangeArrowheads="1"/>
          </p:cNvSpPr>
          <p:nvPr/>
        </p:nvSpPr>
        <p:spPr bwMode="auto">
          <a:xfrm>
            <a:off x="4479925" y="1474788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83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125386"/>
              </p:ext>
            </p:extLst>
          </p:nvPr>
        </p:nvGraphicFramePr>
        <p:xfrm>
          <a:off x="-68263" y="0"/>
          <a:ext cx="914400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4" name="Visio" r:id="rId3" imgW="6334711" imgH="3841662" progId="Visio.Drawing.11">
                  <p:embed/>
                </p:oleObj>
              </mc:Choice>
              <mc:Fallback>
                <p:oleObj name="Visio" r:id="rId3" imgW="6334711" imgH="384166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263" y="0"/>
                        <a:ext cx="9144001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631238" cy="57277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科室（</a:t>
            </a:r>
            <a:r>
              <a:rPr lang="zh-CN" altLang="es-E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，地址，主任员工号）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职员（</a:t>
            </a:r>
            <a:r>
              <a:rPr lang="zh-CN" altLang="es-E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员工号</a:t>
            </a: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，姓名，性别，职称，职务，所在科室）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病人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病人编号，病人</a:t>
            </a: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姓名，病人性别，病人年龄）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处方（</a:t>
            </a:r>
            <a:r>
              <a:rPr lang="zh-CN" altLang="es-E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处方号</a:t>
            </a: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，医生，日期，收费员，收费日期，药剂师，发药日期，病人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编号</a:t>
            </a: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处方明细（</a:t>
            </a:r>
            <a:r>
              <a:rPr lang="zh-CN" altLang="es-E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处方号</a:t>
            </a: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s-E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明细号</a:t>
            </a: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，药品号，数量，服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方法）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药品（</a:t>
            </a:r>
            <a:r>
              <a:rPr lang="zh-CN" altLang="es-E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药品号</a:t>
            </a: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，药品名称，规格，计量单位，价格，所属类别）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药品类别（</a:t>
            </a:r>
            <a:r>
              <a:rPr lang="zh-CN" altLang="es-E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类别编号</a:t>
            </a:r>
            <a:r>
              <a:rPr lang="zh-CN" altLang="es-E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，类别名称）</a:t>
            </a:r>
            <a:endParaRPr lang="zh-CN" altLang="en-US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08" y="72008"/>
            <a:ext cx="8955088" cy="6525344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超市会员制销售管理系统的需求如下：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管理注册会员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(Member)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：会员卡号、邮件地址、姓名、性别、地址、邮编、电话等。可注册新会员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只有会员才能购买商品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，也可注销旧会员。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该超市按商品种类分为多个销售组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(Group)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，如“家电组”，“衣帽组”等。每个组有若干推销员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(Salesman)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，每个推销员有员工号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如“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S0025”)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、身份证号、性别、出生日期等。一个推销员仅属于一个销售组，且每个销售组有一名推销员做组长。每个销售组负责销售若干品种的商品。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管理所有销售商品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(Commodity)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：货号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如“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RB98034”)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、品名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如“空调”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、规格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如“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RE1500”)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、单价。每种商品的货号是唯一的；每种商品仅属于某一个销售组。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管理若干收银员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FeeCollector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：员工号、身份证号、性别、出生日期等。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一张发票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(Invoice)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表示一笔销售业务。每张发票有一个发票号和日期，且对应一个会员和一个收银员。一张发票可销售多种商品且至少销售一种，每种商品应确定其销售数量，计算销售金额。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4"/>
          <p:cNvGrpSpPr>
            <a:grpSpLocks/>
          </p:cNvGrpSpPr>
          <p:nvPr/>
        </p:nvGrpSpPr>
        <p:grpSpPr bwMode="auto">
          <a:xfrm>
            <a:off x="179388" y="260350"/>
            <a:ext cx="8964612" cy="6048375"/>
            <a:chOff x="2340" y="8616"/>
            <a:chExt cx="7020" cy="4056"/>
          </a:xfrm>
        </p:grpSpPr>
        <p:sp>
          <p:nvSpPr>
            <p:cNvPr id="101379" name="Text Box 5"/>
            <p:cNvSpPr txBox="1">
              <a:spLocks noChangeArrowheads="1"/>
            </p:cNvSpPr>
            <p:nvPr/>
          </p:nvSpPr>
          <p:spPr bwMode="auto">
            <a:xfrm>
              <a:off x="4500" y="8616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01380" name="Text Box 6"/>
            <p:cNvSpPr txBox="1">
              <a:spLocks noChangeArrowheads="1"/>
            </p:cNvSpPr>
            <p:nvPr/>
          </p:nvSpPr>
          <p:spPr bwMode="auto">
            <a:xfrm>
              <a:off x="7740" y="8928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01381" name="Text Box 7"/>
            <p:cNvSpPr txBox="1">
              <a:spLocks noChangeArrowheads="1"/>
            </p:cNvSpPr>
            <p:nvPr/>
          </p:nvSpPr>
          <p:spPr bwMode="auto">
            <a:xfrm>
              <a:off x="8640" y="9240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01382" name="Text Box 8"/>
            <p:cNvSpPr txBox="1">
              <a:spLocks noChangeArrowheads="1"/>
            </p:cNvSpPr>
            <p:nvPr/>
          </p:nvSpPr>
          <p:spPr bwMode="auto">
            <a:xfrm>
              <a:off x="8640" y="10956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01383" name="Text Box 9"/>
            <p:cNvSpPr txBox="1">
              <a:spLocks noChangeArrowheads="1"/>
            </p:cNvSpPr>
            <p:nvPr/>
          </p:nvSpPr>
          <p:spPr bwMode="auto">
            <a:xfrm>
              <a:off x="7560" y="10644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01384" name="Text Box 10"/>
            <p:cNvSpPr txBox="1">
              <a:spLocks noChangeArrowheads="1"/>
            </p:cNvSpPr>
            <p:nvPr/>
          </p:nvSpPr>
          <p:spPr bwMode="auto">
            <a:xfrm>
              <a:off x="2520" y="10176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01385" name="Text Box 11"/>
            <p:cNvSpPr txBox="1">
              <a:spLocks noChangeArrowheads="1"/>
            </p:cNvSpPr>
            <p:nvPr/>
          </p:nvSpPr>
          <p:spPr bwMode="auto">
            <a:xfrm>
              <a:off x="3420" y="10020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1386" name="Text Box 12"/>
            <p:cNvSpPr txBox="1">
              <a:spLocks noChangeArrowheads="1"/>
            </p:cNvSpPr>
            <p:nvPr/>
          </p:nvSpPr>
          <p:spPr bwMode="auto">
            <a:xfrm>
              <a:off x="3240" y="9084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1387" name="Text Box 13"/>
            <p:cNvSpPr txBox="1">
              <a:spLocks noChangeArrowheads="1"/>
            </p:cNvSpPr>
            <p:nvPr/>
          </p:nvSpPr>
          <p:spPr bwMode="auto">
            <a:xfrm>
              <a:off x="5940" y="8928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1388" name="Text Box 14"/>
            <p:cNvSpPr txBox="1">
              <a:spLocks noChangeArrowheads="1"/>
            </p:cNvSpPr>
            <p:nvPr/>
          </p:nvSpPr>
          <p:spPr bwMode="auto">
            <a:xfrm>
              <a:off x="8640" y="10176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1389" name="Text Box 15"/>
            <p:cNvSpPr txBox="1">
              <a:spLocks noChangeArrowheads="1"/>
            </p:cNvSpPr>
            <p:nvPr/>
          </p:nvSpPr>
          <p:spPr bwMode="auto">
            <a:xfrm>
              <a:off x="8640" y="11892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1390" name="Text Box 16"/>
            <p:cNvSpPr txBox="1">
              <a:spLocks noChangeArrowheads="1"/>
            </p:cNvSpPr>
            <p:nvPr/>
          </p:nvSpPr>
          <p:spPr bwMode="auto">
            <a:xfrm>
              <a:off x="3240" y="10644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1391" name="Text Box 17"/>
            <p:cNvSpPr txBox="1">
              <a:spLocks noChangeArrowheads="1"/>
            </p:cNvSpPr>
            <p:nvPr/>
          </p:nvSpPr>
          <p:spPr bwMode="auto">
            <a:xfrm>
              <a:off x="2520" y="9240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1392" name="Text Box 18"/>
            <p:cNvSpPr txBox="1">
              <a:spLocks noChangeArrowheads="1"/>
            </p:cNvSpPr>
            <p:nvPr/>
          </p:nvSpPr>
          <p:spPr bwMode="auto">
            <a:xfrm>
              <a:off x="3240" y="8616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1393" name="Text Box 19"/>
            <p:cNvSpPr txBox="1">
              <a:spLocks noChangeArrowheads="1"/>
            </p:cNvSpPr>
            <p:nvPr/>
          </p:nvSpPr>
          <p:spPr bwMode="auto">
            <a:xfrm>
              <a:off x="2520" y="8772"/>
              <a:ext cx="72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组</a:t>
              </a:r>
            </a:p>
          </p:txBody>
        </p:sp>
        <p:sp>
          <p:nvSpPr>
            <p:cNvPr id="101394" name="Text Box 20"/>
            <p:cNvSpPr txBox="1">
              <a:spLocks noChangeArrowheads="1"/>
            </p:cNvSpPr>
            <p:nvPr/>
          </p:nvSpPr>
          <p:spPr bwMode="auto">
            <a:xfrm>
              <a:off x="4860" y="8772"/>
              <a:ext cx="1079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商品</a:t>
              </a:r>
            </a:p>
          </p:txBody>
        </p:sp>
        <p:sp>
          <p:nvSpPr>
            <p:cNvPr id="101395" name="Text Box 21"/>
            <p:cNvSpPr txBox="1">
              <a:spLocks noChangeArrowheads="1"/>
            </p:cNvSpPr>
            <p:nvPr/>
          </p:nvSpPr>
          <p:spPr bwMode="auto">
            <a:xfrm>
              <a:off x="8101" y="8772"/>
              <a:ext cx="1079" cy="468"/>
            </a:xfrm>
            <a:prstGeom prst="rect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发票细节</a:t>
              </a:r>
            </a:p>
          </p:txBody>
        </p:sp>
        <p:sp>
          <p:nvSpPr>
            <p:cNvPr id="101396" name="Text Box 22"/>
            <p:cNvSpPr txBox="1">
              <a:spLocks noChangeArrowheads="1"/>
            </p:cNvSpPr>
            <p:nvPr/>
          </p:nvSpPr>
          <p:spPr bwMode="auto">
            <a:xfrm>
              <a:off x="8099" y="10488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发票</a:t>
              </a:r>
            </a:p>
          </p:txBody>
        </p:sp>
        <p:sp>
          <p:nvSpPr>
            <p:cNvPr id="101397" name="AutoShape 23"/>
            <p:cNvSpPr>
              <a:spLocks noChangeArrowheads="1"/>
            </p:cNvSpPr>
            <p:nvPr/>
          </p:nvSpPr>
          <p:spPr bwMode="auto">
            <a:xfrm>
              <a:off x="6300" y="8616"/>
              <a:ext cx="1441" cy="624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对应</a:t>
              </a:r>
            </a:p>
          </p:txBody>
        </p:sp>
        <p:sp>
          <p:nvSpPr>
            <p:cNvPr id="101398" name="AutoShape 24"/>
            <p:cNvSpPr>
              <a:spLocks noChangeArrowheads="1"/>
            </p:cNvSpPr>
            <p:nvPr/>
          </p:nvSpPr>
          <p:spPr bwMode="auto">
            <a:xfrm>
              <a:off x="7919" y="9552"/>
              <a:ext cx="1441" cy="62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包括</a:t>
              </a:r>
            </a:p>
          </p:txBody>
        </p:sp>
        <p:sp>
          <p:nvSpPr>
            <p:cNvPr id="101399" name="AutoShape 25"/>
            <p:cNvSpPr>
              <a:spLocks noChangeArrowheads="1"/>
            </p:cNvSpPr>
            <p:nvPr/>
          </p:nvSpPr>
          <p:spPr bwMode="auto">
            <a:xfrm>
              <a:off x="4680" y="10332"/>
              <a:ext cx="1440" cy="624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负责</a:t>
              </a:r>
            </a:p>
          </p:txBody>
        </p:sp>
        <p:sp>
          <p:nvSpPr>
            <p:cNvPr id="101400" name="Line 26"/>
            <p:cNvSpPr>
              <a:spLocks noChangeShapeType="1"/>
            </p:cNvSpPr>
            <p:nvPr/>
          </p:nvSpPr>
          <p:spPr bwMode="auto">
            <a:xfrm flipH="1">
              <a:off x="3240" y="8928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1401" name="Line 27"/>
            <p:cNvSpPr>
              <a:spLocks noChangeShapeType="1"/>
            </p:cNvSpPr>
            <p:nvPr/>
          </p:nvSpPr>
          <p:spPr bwMode="auto">
            <a:xfrm>
              <a:off x="4500" y="8928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1402" name="Line 28"/>
            <p:cNvSpPr>
              <a:spLocks noChangeShapeType="1"/>
            </p:cNvSpPr>
            <p:nvPr/>
          </p:nvSpPr>
          <p:spPr bwMode="auto">
            <a:xfrm flipH="1">
              <a:off x="3240" y="10644"/>
              <a:ext cx="1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1403" name="Line 29"/>
            <p:cNvSpPr>
              <a:spLocks noChangeShapeType="1"/>
            </p:cNvSpPr>
            <p:nvPr/>
          </p:nvSpPr>
          <p:spPr bwMode="auto">
            <a:xfrm>
              <a:off x="6120" y="10644"/>
              <a:ext cx="197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1404" name="Text Box 30"/>
            <p:cNvSpPr txBox="1">
              <a:spLocks noChangeArrowheads="1"/>
            </p:cNvSpPr>
            <p:nvPr/>
          </p:nvSpPr>
          <p:spPr bwMode="auto">
            <a:xfrm>
              <a:off x="8099" y="12204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会员</a:t>
              </a:r>
            </a:p>
          </p:txBody>
        </p:sp>
        <p:sp>
          <p:nvSpPr>
            <p:cNvPr id="101405" name="AutoShape 31"/>
            <p:cNvSpPr>
              <a:spLocks noChangeArrowheads="1"/>
            </p:cNvSpPr>
            <p:nvPr/>
          </p:nvSpPr>
          <p:spPr bwMode="auto">
            <a:xfrm>
              <a:off x="7919" y="11268"/>
              <a:ext cx="1441" cy="624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对应</a:t>
              </a:r>
            </a:p>
          </p:txBody>
        </p:sp>
        <p:sp>
          <p:nvSpPr>
            <p:cNvPr id="101406" name="Text Box 32"/>
            <p:cNvSpPr txBox="1">
              <a:spLocks noChangeArrowheads="1"/>
            </p:cNvSpPr>
            <p:nvPr/>
          </p:nvSpPr>
          <p:spPr bwMode="auto">
            <a:xfrm>
              <a:off x="2520" y="10488"/>
              <a:ext cx="72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员工</a:t>
              </a:r>
            </a:p>
          </p:txBody>
        </p:sp>
        <p:sp>
          <p:nvSpPr>
            <p:cNvPr id="101407" name="AutoShape 33"/>
            <p:cNvSpPr>
              <a:spLocks noChangeArrowheads="1"/>
            </p:cNvSpPr>
            <p:nvPr/>
          </p:nvSpPr>
          <p:spPr bwMode="auto">
            <a:xfrm>
              <a:off x="2340" y="9552"/>
              <a:ext cx="1080" cy="624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属于</a:t>
              </a:r>
            </a:p>
          </p:txBody>
        </p:sp>
        <p:sp>
          <p:nvSpPr>
            <p:cNvPr id="101408" name="Line 34"/>
            <p:cNvSpPr>
              <a:spLocks noChangeShapeType="1"/>
            </p:cNvSpPr>
            <p:nvPr/>
          </p:nvSpPr>
          <p:spPr bwMode="auto">
            <a:xfrm flipV="1">
              <a:off x="5940" y="8928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1409" name="Line 35"/>
            <p:cNvSpPr>
              <a:spLocks noChangeShapeType="1"/>
            </p:cNvSpPr>
            <p:nvPr/>
          </p:nvSpPr>
          <p:spPr bwMode="auto">
            <a:xfrm>
              <a:off x="7740" y="8928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1410" name="Line 36"/>
            <p:cNvSpPr>
              <a:spLocks noChangeShapeType="1"/>
            </p:cNvSpPr>
            <p:nvPr/>
          </p:nvSpPr>
          <p:spPr bwMode="auto">
            <a:xfrm>
              <a:off x="8640" y="9240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1411" name="Line 37"/>
            <p:cNvSpPr>
              <a:spLocks noChangeShapeType="1"/>
            </p:cNvSpPr>
            <p:nvPr/>
          </p:nvSpPr>
          <p:spPr bwMode="auto">
            <a:xfrm>
              <a:off x="8639" y="10176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1412" name="Line 38"/>
            <p:cNvSpPr>
              <a:spLocks noChangeShapeType="1"/>
            </p:cNvSpPr>
            <p:nvPr/>
          </p:nvSpPr>
          <p:spPr bwMode="auto">
            <a:xfrm>
              <a:off x="8639" y="10956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1413" name="Line 39"/>
            <p:cNvSpPr>
              <a:spLocks noChangeShapeType="1"/>
            </p:cNvSpPr>
            <p:nvPr/>
          </p:nvSpPr>
          <p:spPr bwMode="auto">
            <a:xfrm>
              <a:off x="8639" y="11892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1414" name="Line 40"/>
            <p:cNvSpPr>
              <a:spLocks noChangeShapeType="1"/>
            </p:cNvSpPr>
            <p:nvPr/>
          </p:nvSpPr>
          <p:spPr bwMode="auto">
            <a:xfrm>
              <a:off x="2880" y="9240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1415" name="Line 41"/>
            <p:cNvSpPr>
              <a:spLocks noChangeShapeType="1"/>
            </p:cNvSpPr>
            <p:nvPr/>
          </p:nvSpPr>
          <p:spPr bwMode="auto">
            <a:xfrm>
              <a:off x="2880" y="10176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1416" name="AutoShape 42"/>
            <p:cNvSpPr>
              <a:spLocks noChangeArrowheads="1"/>
            </p:cNvSpPr>
            <p:nvPr/>
          </p:nvSpPr>
          <p:spPr bwMode="auto">
            <a:xfrm>
              <a:off x="3780" y="9552"/>
              <a:ext cx="1080" cy="624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负责</a:t>
              </a:r>
            </a:p>
          </p:txBody>
        </p:sp>
        <p:sp>
          <p:nvSpPr>
            <p:cNvPr id="101417" name="Line 43"/>
            <p:cNvSpPr>
              <a:spLocks noChangeShapeType="1"/>
            </p:cNvSpPr>
            <p:nvPr/>
          </p:nvSpPr>
          <p:spPr bwMode="auto">
            <a:xfrm flipH="1" flipV="1">
              <a:off x="2880" y="9240"/>
              <a:ext cx="144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1418" name="Line 44"/>
            <p:cNvSpPr>
              <a:spLocks noChangeShapeType="1"/>
            </p:cNvSpPr>
            <p:nvPr/>
          </p:nvSpPr>
          <p:spPr bwMode="auto">
            <a:xfrm flipH="1">
              <a:off x="3240" y="10176"/>
              <a:ext cx="108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1419" name="AutoShape 45"/>
            <p:cNvSpPr>
              <a:spLocks noChangeArrowheads="1"/>
            </p:cNvSpPr>
            <p:nvPr/>
          </p:nvSpPr>
          <p:spPr bwMode="auto">
            <a:xfrm>
              <a:off x="3600" y="8616"/>
              <a:ext cx="900" cy="624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属于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5"/>
            <a:ext cx="8704263" cy="619125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会员（会员卡号*，邮件地址，姓名，性别，地址，邮编，电话）</a:t>
            </a:r>
          </a:p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组（组号*，组名，组长编号）</a:t>
            </a:r>
          </a:p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商品（货号*，品名，规格，单价，所属组号）</a:t>
            </a:r>
          </a:p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员工（编号*，身份证号，姓名，性别，出生日期，所属组号，职位）</a:t>
            </a:r>
          </a:p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发票（发票号*，日期，会员卡号，收银员编号）</a:t>
            </a:r>
          </a:p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发票细节（发票号*，货号*，数量，销售单价）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5036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7.5 </a:t>
            </a:r>
            <a:r>
              <a:rPr lang="zh-CN" altLang="en-US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数据库的物理设计</a:t>
            </a:r>
            <a:endParaRPr lang="en-US" altLang="zh-CN" sz="3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839200" cy="540032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一、什么是物理设计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1、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物理结构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：指数据库在物理设备上的存储结构与存取方法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2、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物理设计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：为逻辑模型选取一个最适合应用要求的物理结构的过程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3、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考虑因素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：时间开销、空间开销、维护代价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4、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设计依据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应用事务特点：处理方式，操作类型，涉及的关系和属性，                发生的频率，响应时间约束等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92497"/>
            <a:ext cx="7793037" cy="576263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二、关于物理设计的基本概念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800"/>
            <a:ext cx="8929687" cy="4608364"/>
          </a:xfrm>
        </p:spPr>
        <p:txBody>
          <a:bodyPr/>
          <a:lstStyle/>
          <a:p>
            <a:pPr marL="292100" indent="-2921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1、存储访问</a:t>
            </a:r>
          </a:p>
          <a:p>
            <a:pPr marL="292100" indent="-292100"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：数据库被映射成一个或多个文件，这些文件由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</a:p>
          <a:p>
            <a:pPr marL="292100" indent="-292100"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：每个文件被分成定长的存储单元，将为“块”。块是存储分配和数据传输的单位</a:t>
            </a:r>
          </a:p>
          <a:p>
            <a:pPr marL="292100" indent="-292100"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缓冲区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：主存中存储磁盘块的部分</a:t>
            </a:r>
          </a:p>
          <a:p>
            <a:pPr marL="292100" indent="-292100"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缓冲区管理器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：负责缓存区空间分配的子系统称为缓冲区管理器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20713"/>
            <a:ext cx="7793038" cy="576262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二、关于物理设计的基本概念</a:t>
            </a:r>
            <a:endParaRPr lang="en-US" altLang="zh-CN" sz="40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8437562" cy="4824412"/>
          </a:xfrm>
        </p:spPr>
        <p:txBody>
          <a:bodyPr/>
          <a:lstStyle/>
          <a:p>
            <a:pPr marL="292100" indent="-2921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2、数据库的文件组织</a:t>
            </a:r>
          </a:p>
          <a:p>
            <a:pPr marL="292100" indent="-292100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一个关系对应一个文件：充分利用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的文件管理功能，适于为个人计算机设计的小型数据库系统，简单的结构可以很好的支持较少的代码量</a:t>
            </a:r>
          </a:p>
          <a:p>
            <a:pPr marL="292100" indent="-292100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大型数据库不直接依赖操作系统，而是让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分配给它一个或几个大的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系统文件，每个文件可存储多个关系。这些大文件由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自己负责控制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164" y="332582"/>
            <a:ext cx="8496300" cy="79216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二、关于物理设计的基本概念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429"/>
            <a:ext cx="8642350" cy="511291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3. 文件组织形式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堆文件组织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：一条记录可以放在文件的任何地方，记录没有顺序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顺序文件组织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：根据搜索码的值顺序存储记录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Hash</a:t>
            </a:r>
            <a:r>
              <a:rPr lang="zh-CN" altLang="en-US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方法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：指定关系的一个（组）属性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A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作为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Hash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码，对该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Hash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码定义一个函数（称为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Hash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函数），记录的存储地址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(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块地址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)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由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Hash(a)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来决定，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a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是该记录在属性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A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上的值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聚集文件组织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：不同关系的记录可以存在同一个文件中，它使不同关系中的相关记录可存储在相同的物理块中，利于连接操作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7793038" cy="57626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三、关系模式的存取方法选择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640762" cy="540032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1、索引存取方法</a:t>
            </a:r>
            <a:endParaRPr lang="en-US" altLang="zh-CN" sz="24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5600" lvl="1" indent="-260350"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确定索引字段：单字段或组合字段</a:t>
            </a:r>
            <a:endParaRPr lang="en-US" altLang="zh-CN" sz="22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627063" lvl="2" indent="-271463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经常出现在连接条件中的属性（组）</a:t>
            </a:r>
          </a:p>
          <a:p>
            <a:pPr marL="627063" lvl="2" indent="-271463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经常在查询条件中出现的属性（组）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627063" lvl="2" indent="-271463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经常通过聚集函数进行统计分析的属性（组）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5600" lvl="1" indent="-260350"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确定索引类型：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唯一索引？多值索引？</a:t>
            </a:r>
          </a:p>
          <a:p>
            <a:pPr marL="355600" lvl="1" indent="-260350"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确定索引个数：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越多越好？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存取方法：</a:t>
            </a:r>
          </a:p>
          <a:p>
            <a:pPr marL="355600" lvl="1" indent="-260350"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关系大小可预知（静态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355600" lvl="1" indent="-260350"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关系大小改变，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需要支持动态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148138"/>
            <a:ext cx="8642350" cy="18732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学生（</a:t>
            </a:r>
            <a:r>
              <a:rPr lang="zh-CN" altLang="en-US" sz="24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，姓名，城市，区，街道，门牌号）</a:t>
            </a:r>
            <a:b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学生电话（</a:t>
            </a:r>
            <a:r>
              <a:rPr lang="zh-CN" altLang="en-US" sz="2400" b="1" u="sng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b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4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1683" name="Group 4"/>
          <p:cNvGrpSpPr>
            <a:grpSpLocks/>
          </p:cNvGrpSpPr>
          <p:nvPr/>
        </p:nvGrpSpPr>
        <p:grpSpPr bwMode="auto">
          <a:xfrm>
            <a:off x="179388" y="1008063"/>
            <a:ext cx="8713787" cy="2420937"/>
            <a:chOff x="2340" y="10644"/>
            <a:chExt cx="6840" cy="2496"/>
          </a:xfrm>
        </p:grpSpPr>
        <p:sp>
          <p:nvSpPr>
            <p:cNvPr id="71684" name="Text Box 5"/>
            <p:cNvSpPr txBox="1">
              <a:spLocks noChangeArrowheads="1"/>
            </p:cNvSpPr>
            <p:nvPr/>
          </p:nvSpPr>
          <p:spPr bwMode="auto">
            <a:xfrm>
              <a:off x="5220" y="10644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学生</a:t>
              </a:r>
            </a:p>
          </p:txBody>
        </p:sp>
        <p:sp>
          <p:nvSpPr>
            <p:cNvPr id="71685" name="Oval 6"/>
            <p:cNvSpPr>
              <a:spLocks noChangeArrowheads="1"/>
            </p:cNvSpPr>
            <p:nvPr/>
          </p:nvSpPr>
          <p:spPr bwMode="auto">
            <a:xfrm>
              <a:off x="2340" y="11739"/>
              <a:ext cx="1260" cy="4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u="sng">
                  <a:latin typeface="微软雅黑" pitchFamily="34" charset="-122"/>
                  <a:ea typeface="微软雅黑" pitchFamily="34" charset="-122"/>
                </a:rPr>
                <a:t>学号</a:t>
              </a:r>
            </a:p>
          </p:txBody>
        </p:sp>
        <p:sp>
          <p:nvSpPr>
            <p:cNvPr id="71686" name="Oval 7"/>
            <p:cNvSpPr>
              <a:spLocks noChangeArrowheads="1"/>
            </p:cNvSpPr>
            <p:nvPr/>
          </p:nvSpPr>
          <p:spPr bwMode="auto">
            <a:xfrm>
              <a:off x="3960" y="11739"/>
              <a:ext cx="1260" cy="4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姓名</a:t>
              </a:r>
            </a:p>
          </p:txBody>
        </p:sp>
        <p:sp>
          <p:nvSpPr>
            <p:cNvPr id="71687" name="Oval 8"/>
            <p:cNvSpPr>
              <a:spLocks noChangeArrowheads="1"/>
            </p:cNvSpPr>
            <p:nvPr/>
          </p:nvSpPr>
          <p:spPr bwMode="auto">
            <a:xfrm>
              <a:off x="5760" y="11736"/>
              <a:ext cx="12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家庭住址</a:t>
              </a:r>
            </a:p>
          </p:txBody>
        </p:sp>
        <p:sp>
          <p:nvSpPr>
            <p:cNvPr id="71688" name="Oval 9"/>
            <p:cNvSpPr>
              <a:spLocks noChangeArrowheads="1"/>
            </p:cNvSpPr>
            <p:nvPr/>
          </p:nvSpPr>
          <p:spPr bwMode="auto">
            <a:xfrm>
              <a:off x="3600" y="12672"/>
              <a:ext cx="12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城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市</a:t>
              </a:r>
            </a:p>
          </p:txBody>
        </p:sp>
        <p:sp>
          <p:nvSpPr>
            <p:cNvPr id="71689" name="Oval 10"/>
            <p:cNvSpPr>
              <a:spLocks noChangeArrowheads="1"/>
            </p:cNvSpPr>
            <p:nvPr/>
          </p:nvSpPr>
          <p:spPr bwMode="auto">
            <a:xfrm>
              <a:off x="5040" y="12672"/>
              <a:ext cx="12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区</a:t>
              </a:r>
            </a:p>
          </p:txBody>
        </p:sp>
        <p:sp>
          <p:nvSpPr>
            <p:cNvPr id="71690" name="Oval 11"/>
            <p:cNvSpPr>
              <a:spLocks noChangeArrowheads="1"/>
            </p:cNvSpPr>
            <p:nvPr/>
          </p:nvSpPr>
          <p:spPr bwMode="auto">
            <a:xfrm>
              <a:off x="6480" y="12672"/>
              <a:ext cx="12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街道</a:t>
              </a:r>
            </a:p>
          </p:txBody>
        </p:sp>
        <p:sp>
          <p:nvSpPr>
            <p:cNvPr id="71691" name="Oval 12"/>
            <p:cNvSpPr>
              <a:spLocks noChangeArrowheads="1"/>
            </p:cNvSpPr>
            <p:nvPr/>
          </p:nvSpPr>
          <p:spPr bwMode="auto">
            <a:xfrm>
              <a:off x="7920" y="12672"/>
              <a:ext cx="12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门牌号</a:t>
              </a:r>
            </a:p>
          </p:txBody>
        </p:sp>
        <p:sp>
          <p:nvSpPr>
            <p:cNvPr id="71692" name="Oval 13"/>
            <p:cNvSpPr>
              <a:spLocks noChangeArrowheads="1"/>
            </p:cNvSpPr>
            <p:nvPr/>
          </p:nvSpPr>
          <p:spPr bwMode="auto">
            <a:xfrm>
              <a:off x="7560" y="11736"/>
              <a:ext cx="1260" cy="520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联系电话</a:t>
              </a:r>
            </a:p>
          </p:txBody>
        </p:sp>
        <p:sp>
          <p:nvSpPr>
            <p:cNvPr id="71693" name="Line 14"/>
            <p:cNvSpPr>
              <a:spLocks noChangeShapeType="1"/>
            </p:cNvSpPr>
            <p:nvPr/>
          </p:nvSpPr>
          <p:spPr bwMode="auto">
            <a:xfrm flipH="1">
              <a:off x="2880" y="11112"/>
              <a:ext cx="28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Line 15"/>
            <p:cNvSpPr>
              <a:spLocks noChangeShapeType="1"/>
            </p:cNvSpPr>
            <p:nvPr/>
          </p:nvSpPr>
          <p:spPr bwMode="auto">
            <a:xfrm flipH="1">
              <a:off x="4680" y="11112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Line 16"/>
            <p:cNvSpPr>
              <a:spLocks noChangeShapeType="1"/>
            </p:cNvSpPr>
            <p:nvPr/>
          </p:nvSpPr>
          <p:spPr bwMode="auto">
            <a:xfrm>
              <a:off x="5760" y="11112"/>
              <a:ext cx="5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Line 17"/>
            <p:cNvSpPr>
              <a:spLocks noChangeShapeType="1"/>
            </p:cNvSpPr>
            <p:nvPr/>
          </p:nvSpPr>
          <p:spPr bwMode="auto">
            <a:xfrm>
              <a:off x="5760" y="11112"/>
              <a:ext cx="23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Line 18"/>
            <p:cNvSpPr>
              <a:spLocks noChangeShapeType="1"/>
            </p:cNvSpPr>
            <p:nvPr/>
          </p:nvSpPr>
          <p:spPr bwMode="auto">
            <a:xfrm flipH="1">
              <a:off x="4320" y="12204"/>
              <a:ext cx="180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Line 19"/>
            <p:cNvSpPr>
              <a:spLocks noChangeShapeType="1"/>
            </p:cNvSpPr>
            <p:nvPr/>
          </p:nvSpPr>
          <p:spPr bwMode="auto">
            <a:xfrm flipH="1">
              <a:off x="5760" y="12204"/>
              <a:ext cx="54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Line 20"/>
            <p:cNvSpPr>
              <a:spLocks noChangeShapeType="1"/>
            </p:cNvSpPr>
            <p:nvPr/>
          </p:nvSpPr>
          <p:spPr bwMode="auto">
            <a:xfrm>
              <a:off x="6480" y="12204"/>
              <a:ext cx="54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Line 21"/>
            <p:cNvSpPr>
              <a:spLocks noChangeShapeType="1"/>
            </p:cNvSpPr>
            <p:nvPr/>
          </p:nvSpPr>
          <p:spPr bwMode="auto">
            <a:xfrm>
              <a:off x="6660" y="12204"/>
              <a:ext cx="180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474"/>
            <a:ext cx="7793038" cy="57626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三、关系模式的存取方法选择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24235"/>
            <a:ext cx="8713787" cy="54451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、聚簇存取方法</a:t>
            </a:r>
          </a:p>
          <a:p>
            <a:pPr marL="531813" lvl="1" indent="-354013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聚簇：将某个属性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上取值相同的元组，存放在连续的物理块上，称之为聚簇，以提高检索速度</a:t>
            </a:r>
            <a:endParaRPr lang="en-US" altLang="zh-CN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31813" lvl="1" indent="-354013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适用情况</a:t>
            </a:r>
          </a:p>
          <a:p>
            <a:pPr marL="723900" lvl="2" indent="-192088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经常进行连接操作的两个或多个关系</a:t>
            </a:r>
            <a:endParaRPr lang="en-US" altLang="zh-CN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3900" lvl="2" indent="-192088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某个属性（组）经常出现在比较条件中，可对单个关系建立聚簇</a:t>
            </a:r>
            <a:endParaRPr lang="en-US" altLang="zh-CN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3900" lvl="2" indent="-192088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某个属性（组）取值有一定重复度，可对单个关系建立聚簇</a:t>
            </a:r>
            <a:endParaRPr lang="en-US" altLang="zh-CN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31813" lvl="1" indent="-354013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不适用情况</a:t>
            </a:r>
            <a:endParaRPr lang="en-US" altLang="zh-CN" sz="20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900113" lvl="2" indent="-368300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经常进行全表扫描的关系</a:t>
            </a:r>
            <a:endParaRPr lang="en-US" altLang="zh-CN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00113" lvl="2" indent="-368300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更新操作远远大于连接操作的关系</a:t>
            </a:r>
            <a:endParaRPr lang="en-US" altLang="zh-CN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00113" lvl="2" indent="-368300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一个数据库可建立多个聚簇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但一个关系只能加入一个聚簇</a:t>
            </a:r>
            <a:endParaRPr lang="en-US" altLang="zh-CN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5346" y="401290"/>
            <a:ext cx="7793038" cy="579438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SQL Server</a:t>
            </a:r>
            <a:r>
              <a:rPr lang="zh-CN" altLang="en-US" sz="3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的物理存储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631238" cy="55451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 Server</a:t>
            </a: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有两种数据组织</a:t>
            </a:r>
            <a:endParaRPr lang="zh-CN" altLang="en-US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无序的堆组织；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由聚簇索引决定单个关系中记录的物理排序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 Server</a:t>
            </a: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表创建主键时，会自动为主键建立唯一索引（</a:t>
            </a:r>
            <a:r>
              <a:rPr lang="en-US" altLang="zh-CN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unique index</a:t>
            </a: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）。若满足如下条件，该索引自动设为聚集索引</a:t>
            </a:r>
            <a:endParaRPr lang="en-US" altLang="zh-CN" sz="2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这个表之前没有聚集索引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建立主键时，没有强制指定使用非聚集索引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创建聚集索引会导致现有的非聚集索引全部重新组织一遍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SQL Server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的聚集索引对范围查询比较有用，只要找到边界值所在的位置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287338"/>
            <a:ext cx="7793038" cy="549275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四、确定数据库的存储位置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720"/>
            <a:ext cx="8820150" cy="568801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、确定数据存放位置、存储空间大小</a:t>
            </a:r>
          </a:p>
          <a:p>
            <a:pPr marL="355600" lvl="1" indent="-260350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数据和日志</a:t>
            </a:r>
          </a:p>
          <a:p>
            <a:pPr marL="355600" lvl="1" indent="-260350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备份设备</a:t>
            </a:r>
          </a:p>
          <a:p>
            <a:pPr marL="355600" lvl="1" indent="-260350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数据表和索引</a:t>
            </a:r>
          </a:p>
          <a:p>
            <a:pPr marL="457200" lvl="1" indent="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CREATE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[ UNIQUE ] [ CLUSTERED | NONCLUSTERED ] 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INDEX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&lt;</a:t>
            </a:r>
            <a:r>
              <a:rPr lang="en-US" altLang="zh-CN" sz="20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index_name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  ON &lt;object&gt; ( </a:t>
            </a:r>
            <a:r>
              <a:rPr lang="en-US" altLang="zh-CN" sz="20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column_name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[ ASC | DESC ] [ ,...n ] ) [ WITH &lt;</a:t>
            </a:r>
            <a:r>
              <a:rPr lang="en-US" altLang="zh-CN" sz="20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backward_compatible_index_option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 [ ,...n ] ]</a:t>
            </a:r>
          </a:p>
          <a:p>
            <a:pPr marL="457200" lvl="1" indent="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 ON { </a:t>
            </a:r>
            <a:r>
              <a:rPr lang="en-US" altLang="zh-CN" sz="20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filegroup_name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| "default" } ]</a:t>
            </a:r>
          </a:p>
          <a:p>
            <a:pPr marL="355600" lvl="1" indent="-260350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表分割存储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、确定系统配置参数</a:t>
            </a:r>
          </a:p>
          <a:p>
            <a:pPr marL="95250" lvl="1" indent="0" eaLnBrk="1" hangingPunct="1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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并发用户数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  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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锁的数量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    	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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同时打开的数据库对象数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5250" lvl="1" indent="0" eaLnBrk="1" hangingPunct="1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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时间片大小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  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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内存分配参数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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缓冲区分配参数，物理块的大小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648"/>
            <a:ext cx="8642350" cy="640873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、数据库对象的存储位置策略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【1】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总目标：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尽可能跨越多个设备，使数据访问分散到不同磁盘，多个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运转，避免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竞争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【2】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具体可选措施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分离系统数据库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和应用数据库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分离数据和日志：实现并发磁盘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，同时利于故障恢复，提高系统安全性</a:t>
            </a:r>
            <a:endParaRPr lang="en-US" altLang="zh-CN" sz="24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分离数据和索引</a:t>
            </a:r>
            <a:r>
              <a:rPr lang="en-US" altLang="zh-CN" sz="2400" dirty="0"/>
              <a:t> </a:t>
            </a:r>
            <a:endParaRPr lang="zh-CN" altLang="en-US" sz="24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分离“活性”表：把频繁使用的表、频繁做连接操作的表分别放在单独的磁盘上，避免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争夺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分离文本和图像数据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28972"/>
            <a:ext cx="7793037" cy="839788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7.6 </a:t>
            </a:r>
            <a:r>
              <a:rPr lang="zh-CN" altLang="en-US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数据库的实施与维护</a:t>
            </a:r>
            <a:endParaRPr lang="en-US" altLang="zh-CN" sz="3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00808"/>
            <a:ext cx="8143056" cy="43189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一、实施工作内容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1、数据库及数据库对象的建立：编写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DDL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并执行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2、数据载入：数据整理—录入—转换</a:t>
            </a:r>
            <a:endParaRPr lang="en-US" altLang="zh-CN" sz="24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3、程序编码并调试</a:t>
            </a:r>
            <a:endParaRPr lang="en-US" altLang="zh-CN" sz="24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、试运行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465"/>
            <a:ext cx="7793038" cy="576263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二、数据库运行、评价、维护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975"/>
            <a:ext cx="8352160" cy="5327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1、数据库转储和恢复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2、数据库安全性与完整性控制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3、数据库性能的监督、分析和改进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4、数据库的重组织与重构造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重组织: 只改变数据的存放位置，重新组织存放</a:t>
            </a:r>
            <a:endParaRPr lang="zh-CN" altLang="en-US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627063" lvl="1" indent="-271463" eaLnBrk="1" hangingPunct="1">
              <a:lnSpc>
                <a:spcPct val="130000"/>
              </a:lnSpc>
              <a:buFont typeface="Wingdings" panose="05000000000000000000" pitchFamily="2" charset="2"/>
              <a:buChar char="ü"/>
              <a:tabLst>
                <a:tab pos="627063" algn="l"/>
              </a:tabLst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原因：经常的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I、D、U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产生碎片，效率下降</a:t>
            </a:r>
          </a:p>
          <a:p>
            <a:pPr marL="627063" lvl="1" indent="-271463" eaLnBrk="1" hangingPunct="1">
              <a:lnSpc>
                <a:spcPct val="130000"/>
              </a:lnSpc>
              <a:buFont typeface="Wingdings" panose="05000000000000000000" pitchFamily="2" charset="2"/>
              <a:buChar char="ü"/>
              <a:tabLst>
                <a:tab pos="627063" algn="l"/>
              </a:tabLst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技术：先卸载，再加载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重构造：改变逻辑结构或物理结构</a:t>
            </a:r>
          </a:p>
          <a:p>
            <a:pPr marL="627063" lvl="1" indent="-271463" eaLnBrk="1" hangingPunct="1">
              <a:lnSpc>
                <a:spcPct val="130000"/>
              </a:lnSpc>
              <a:buFont typeface="Wingdings" panose="05000000000000000000" pitchFamily="2" charset="2"/>
              <a:buChar char="ü"/>
              <a:tabLst>
                <a:tab pos="627063" algn="l"/>
              </a:tabLst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原因：应用环境改变，需求改变，技术进步等</a:t>
            </a:r>
          </a:p>
          <a:p>
            <a:pPr marL="627063" lvl="1" indent="-271463" eaLnBrk="1" hangingPunct="1">
              <a:lnSpc>
                <a:spcPct val="130000"/>
              </a:lnSpc>
              <a:buFont typeface="Wingdings" panose="05000000000000000000" pitchFamily="2" charset="2"/>
              <a:buChar char="ü"/>
              <a:tabLst>
                <a:tab pos="627063" algn="l"/>
              </a:tabLst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变更流程：需求—方案—审批—实施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7975" y="549275"/>
            <a:ext cx="7793038" cy="647700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3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ERD</a:t>
            </a:r>
            <a:r>
              <a:rPr lang="zh-CN" altLang="en-US" sz="3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向关系模型转换</a:t>
            </a: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2350" cy="48260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（2） 弱实体</a:t>
            </a:r>
          </a:p>
          <a:p>
            <a:pPr marL="725488" lvl="1" indent="-363538" algn="just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弱实体也转化为一个关系；弱实体名字就是关系名字</a:t>
            </a:r>
            <a:endParaRPr lang="en-US" altLang="zh-CN" sz="24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5488" lvl="1" indent="-363538" algn="just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关系的属性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属主的码以及弱实体的所有简单属性（或复合属性的组成部分）转化为关系的属性</a:t>
            </a:r>
            <a:endParaRPr lang="en-US" altLang="zh-CN" sz="24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5488" lvl="1" indent="-363538" algn="just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主码和外码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：“</a:t>
            </a:r>
            <a:r>
              <a:rPr lang="zh-CN" altLang="en-US" sz="24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属主的码</a:t>
            </a:r>
            <a:r>
              <a:rPr lang="en-US" altLang="zh-CN" sz="24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弱实体的部分标识符”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构成关系的码，属主的码同时还是该关系的外码</a:t>
            </a:r>
          </a:p>
          <a:p>
            <a:pPr marL="725488" lvl="1" indent="-363538" algn="just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弱实体若包含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多值属性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的话，其映射方法与常规实体的多值属性的映射方法类似</a:t>
            </a:r>
          </a:p>
          <a:p>
            <a:pPr marL="725488" lvl="1" indent="-363538"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4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FFD94E-F196-462A-9BFC-75E86A08FD31}"/>
              </a:ext>
            </a:extLst>
          </p:cNvPr>
          <p:cNvSpPr txBox="1"/>
          <p:nvPr/>
        </p:nvSpPr>
        <p:spPr>
          <a:xfrm>
            <a:off x="5292080" y="781476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不同：增加一个属主的码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3716338"/>
            <a:ext cx="8820472" cy="26654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一卡通（卡号，开户日期，余额，帐户状态）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交易记录（</a:t>
            </a:r>
            <a:r>
              <a:rPr lang="zh-CN" altLang="en-US" sz="2400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卡号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交易顺序号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，交易时间，交易台号，交易金额）</a:t>
            </a:r>
          </a:p>
        </p:txBody>
      </p:sp>
      <p:grpSp>
        <p:nvGrpSpPr>
          <p:cNvPr id="73731" name="Group 15"/>
          <p:cNvGrpSpPr>
            <a:grpSpLocks/>
          </p:cNvGrpSpPr>
          <p:nvPr/>
        </p:nvGrpSpPr>
        <p:grpSpPr bwMode="auto">
          <a:xfrm>
            <a:off x="992188" y="620713"/>
            <a:ext cx="1779587" cy="2449512"/>
            <a:chOff x="331" y="391"/>
            <a:chExt cx="1121" cy="1543"/>
          </a:xfrm>
        </p:grpSpPr>
        <p:sp>
          <p:nvSpPr>
            <p:cNvPr id="73732" name="Text Box 5"/>
            <p:cNvSpPr txBox="1">
              <a:spLocks noChangeArrowheads="1"/>
            </p:cNvSpPr>
            <p:nvPr/>
          </p:nvSpPr>
          <p:spPr bwMode="auto">
            <a:xfrm>
              <a:off x="567" y="391"/>
              <a:ext cx="793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一卡通</a:t>
              </a:r>
            </a:p>
          </p:txBody>
        </p:sp>
        <p:sp>
          <p:nvSpPr>
            <p:cNvPr id="73733" name="Text Box 7"/>
            <p:cNvSpPr txBox="1">
              <a:spLocks noChangeArrowheads="1"/>
            </p:cNvSpPr>
            <p:nvPr/>
          </p:nvSpPr>
          <p:spPr bwMode="auto">
            <a:xfrm>
              <a:off x="331" y="1705"/>
              <a:ext cx="1121" cy="229"/>
            </a:xfrm>
            <a:prstGeom prst="rect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交易记录</a:t>
              </a:r>
            </a:p>
          </p:txBody>
        </p:sp>
        <p:sp>
          <p:nvSpPr>
            <p:cNvPr id="73734" name="AutoShape 8"/>
            <p:cNvSpPr>
              <a:spLocks noChangeArrowheads="1"/>
            </p:cNvSpPr>
            <p:nvPr/>
          </p:nvSpPr>
          <p:spPr bwMode="auto">
            <a:xfrm>
              <a:off x="652" y="1033"/>
              <a:ext cx="753" cy="348"/>
            </a:xfrm>
            <a:prstGeom prst="diamond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包含</a:t>
              </a:r>
            </a:p>
          </p:txBody>
        </p:sp>
        <p:sp>
          <p:nvSpPr>
            <p:cNvPr id="73735" name="Line 9"/>
            <p:cNvSpPr>
              <a:spLocks noChangeShapeType="1"/>
            </p:cNvSpPr>
            <p:nvPr/>
          </p:nvSpPr>
          <p:spPr bwMode="auto">
            <a:xfrm flipV="1">
              <a:off x="1029" y="613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3736" name="Line 10"/>
            <p:cNvSpPr>
              <a:spLocks noChangeShapeType="1"/>
            </p:cNvSpPr>
            <p:nvPr/>
          </p:nvSpPr>
          <p:spPr bwMode="auto">
            <a:xfrm>
              <a:off x="1029" y="1368"/>
              <a:ext cx="0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6667" name="Text Box 11"/>
            <p:cNvSpPr txBox="1">
              <a:spLocks noChangeArrowheads="1"/>
            </p:cNvSpPr>
            <p:nvPr/>
          </p:nvSpPr>
          <p:spPr bwMode="auto">
            <a:xfrm>
              <a:off x="808" y="1389"/>
              <a:ext cx="2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326669" name="Text Box 13"/>
            <p:cNvSpPr txBox="1">
              <a:spLocks noChangeArrowheads="1"/>
            </p:cNvSpPr>
            <p:nvPr/>
          </p:nvSpPr>
          <p:spPr bwMode="auto">
            <a:xfrm>
              <a:off x="794" y="664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D369BC4-4E2A-430E-839E-F58773F401EB}"/>
              </a:ext>
            </a:extLst>
          </p:cNvPr>
          <p:cNvSpPr txBox="1"/>
          <p:nvPr/>
        </p:nvSpPr>
        <p:spPr>
          <a:xfrm>
            <a:off x="539552" y="5157192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对于这种复合码的情况，更习惯加一个流水号做主码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88913"/>
            <a:ext cx="8891588" cy="316865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2、映射联系</a:t>
            </a: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映射1：1联系</a:t>
            </a:r>
          </a:p>
          <a:p>
            <a:pPr marL="355600" lvl="1" indent="-260350" eaLnBrk="1" hangingPunct="1">
              <a:lnSpc>
                <a:spcPct val="14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：转换为一个独立的关系模式，相关实体的码以及联系本身的属性构成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关系的属性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，每个相关实体的码都可独立作为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关系的码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55600" lvl="1" indent="-260350" eaLnBrk="1" hangingPunct="1">
              <a:lnSpc>
                <a:spcPct val="14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：与任意一端对应的关系模式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合并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，在该关系模式中加入另一个关系模式的码和联系本身的属性。</a:t>
            </a:r>
          </a:p>
        </p:txBody>
      </p:sp>
      <p:grpSp>
        <p:nvGrpSpPr>
          <p:cNvPr id="74755" name="Group 32"/>
          <p:cNvGrpSpPr>
            <a:grpSpLocks/>
          </p:cNvGrpSpPr>
          <p:nvPr/>
        </p:nvGrpSpPr>
        <p:grpSpPr bwMode="auto">
          <a:xfrm>
            <a:off x="107950" y="4170363"/>
            <a:ext cx="5473700" cy="1490662"/>
            <a:chOff x="657" y="2251"/>
            <a:chExt cx="4032" cy="939"/>
          </a:xfrm>
        </p:grpSpPr>
        <p:sp>
          <p:nvSpPr>
            <p:cNvPr id="74757" name="Rectangle 4"/>
            <p:cNvSpPr>
              <a:spLocks noChangeArrowheads="1"/>
            </p:cNvSpPr>
            <p:nvPr/>
          </p:nvSpPr>
          <p:spPr bwMode="auto">
            <a:xfrm>
              <a:off x="1077" y="2318"/>
              <a:ext cx="732" cy="2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8533" name="Text Box 5"/>
            <p:cNvSpPr txBox="1">
              <a:spLocks noChangeArrowheads="1"/>
            </p:cNvSpPr>
            <p:nvPr/>
          </p:nvSpPr>
          <p:spPr bwMode="auto">
            <a:xfrm>
              <a:off x="1259" y="2338"/>
              <a:ext cx="4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E1</a:t>
              </a:r>
            </a:p>
          </p:txBody>
        </p:sp>
        <p:sp>
          <p:nvSpPr>
            <p:cNvPr id="74759" name="Oval 6"/>
            <p:cNvSpPr>
              <a:spLocks noChangeArrowheads="1"/>
            </p:cNvSpPr>
            <p:nvPr/>
          </p:nvSpPr>
          <p:spPr bwMode="auto">
            <a:xfrm>
              <a:off x="657" y="2909"/>
              <a:ext cx="672" cy="2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8535" name="Text Box 7"/>
            <p:cNvSpPr txBox="1">
              <a:spLocks noChangeArrowheads="1"/>
            </p:cNvSpPr>
            <p:nvPr/>
          </p:nvSpPr>
          <p:spPr bwMode="auto">
            <a:xfrm>
              <a:off x="875" y="2840"/>
              <a:ext cx="2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</a:p>
          </p:txBody>
        </p:sp>
        <p:sp>
          <p:nvSpPr>
            <p:cNvPr id="74761" name="Oval 8"/>
            <p:cNvSpPr>
              <a:spLocks noChangeArrowheads="1"/>
            </p:cNvSpPr>
            <p:nvPr/>
          </p:nvSpPr>
          <p:spPr bwMode="auto">
            <a:xfrm>
              <a:off x="1449" y="2927"/>
              <a:ext cx="672" cy="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8537" name="Text Box 9"/>
            <p:cNvSpPr txBox="1">
              <a:spLocks noChangeArrowheads="1"/>
            </p:cNvSpPr>
            <p:nvPr/>
          </p:nvSpPr>
          <p:spPr bwMode="auto">
            <a:xfrm>
              <a:off x="1654" y="2886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74763" name="Oval 10"/>
            <p:cNvSpPr>
              <a:spLocks noChangeArrowheads="1"/>
            </p:cNvSpPr>
            <p:nvPr/>
          </p:nvSpPr>
          <p:spPr bwMode="auto">
            <a:xfrm>
              <a:off x="3225" y="2927"/>
              <a:ext cx="672" cy="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8539" name="Text Box 11"/>
            <p:cNvSpPr txBox="1">
              <a:spLocks noChangeArrowheads="1"/>
            </p:cNvSpPr>
            <p:nvPr/>
          </p:nvSpPr>
          <p:spPr bwMode="auto">
            <a:xfrm>
              <a:off x="3431" y="2886"/>
              <a:ext cx="2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  <p:sp>
          <p:nvSpPr>
            <p:cNvPr id="74765" name="Oval 12"/>
            <p:cNvSpPr>
              <a:spLocks noChangeArrowheads="1"/>
            </p:cNvSpPr>
            <p:nvPr/>
          </p:nvSpPr>
          <p:spPr bwMode="auto">
            <a:xfrm>
              <a:off x="4017" y="2927"/>
              <a:ext cx="672" cy="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8541" name="Text Box 13"/>
            <p:cNvSpPr txBox="1">
              <a:spLocks noChangeArrowheads="1"/>
            </p:cNvSpPr>
            <p:nvPr/>
          </p:nvSpPr>
          <p:spPr bwMode="auto">
            <a:xfrm>
              <a:off x="4247" y="2886"/>
              <a:ext cx="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74767" name="Line 14"/>
            <p:cNvSpPr>
              <a:spLocks noChangeShapeType="1"/>
            </p:cNvSpPr>
            <p:nvPr/>
          </p:nvSpPr>
          <p:spPr bwMode="auto">
            <a:xfrm flipH="1">
              <a:off x="1041" y="2609"/>
              <a:ext cx="276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8" name="Line 15"/>
            <p:cNvSpPr>
              <a:spLocks noChangeShapeType="1"/>
            </p:cNvSpPr>
            <p:nvPr/>
          </p:nvSpPr>
          <p:spPr bwMode="auto">
            <a:xfrm>
              <a:off x="1545" y="2609"/>
              <a:ext cx="228" cy="31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9" name="Line 16"/>
            <p:cNvSpPr>
              <a:spLocks noChangeShapeType="1"/>
            </p:cNvSpPr>
            <p:nvPr/>
          </p:nvSpPr>
          <p:spPr bwMode="auto">
            <a:xfrm flipH="1">
              <a:off x="3597" y="2609"/>
              <a:ext cx="216" cy="31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0" name="Line 17"/>
            <p:cNvSpPr>
              <a:spLocks noChangeShapeType="1"/>
            </p:cNvSpPr>
            <p:nvPr/>
          </p:nvSpPr>
          <p:spPr bwMode="auto">
            <a:xfrm>
              <a:off x="4029" y="2609"/>
              <a:ext cx="288" cy="3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1" name="Rectangle 18"/>
            <p:cNvSpPr>
              <a:spLocks noChangeArrowheads="1"/>
            </p:cNvSpPr>
            <p:nvPr/>
          </p:nvSpPr>
          <p:spPr bwMode="auto">
            <a:xfrm>
              <a:off x="3537" y="2323"/>
              <a:ext cx="732" cy="2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8547" name="Text Box 19"/>
            <p:cNvSpPr txBox="1">
              <a:spLocks noChangeArrowheads="1"/>
            </p:cNvSpPr>
            <p:nvPr/>
          </p:nvSpPr>
          <p:spPr bwMode="auto">
            <a:xfrm>
              <a:off x="3718" y="2296"/>
              <a:ext cx="4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E2</a:t>
              </a:r>
            </a:p>
          </p:txBody>
        </p:sp>
        <p:sp>
          <p:nvSpPr>
            <p:cNvPr id="74773" name="AutoShape 20"/>
            <p:cNvSpPr>
              <a:spLocks noChangeArrowheads="1"/>
            </p:cNvSpPr>
            <p:nvPr/>
          </p:nvSpPr>
          <p:spPr bwMode="auto">
            <a:xfrm>
              <a:off x="2325" y="2328"/>
              <a:ext cx="684" cy="29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774" name="Line 21"/>
            <p:cNvSpPr>
              <a:spLocks noChangeShapeType="1"/>
            </p:cNvSpPr>
            <p:nvPr/>
          </p:nvSpPr>
          <p:spPr bwMode="auto">
            <a:xfrm flipH="1">
              <a:off x="1809" y="2468"/>
              <a:ext cx="51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5" name="Line 22"/>
            <p:cNvSpPr>
              <a:spLocks noChangeShapeType="1"/>
            </p:cNvSpPr>
            <p:nvPr/>
          </p:nvSpPr>
          <p:spPr bwMode="auto">
            <a:xfrm flipH="1">
              <a:off x="3009" y="246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6" name="Oval 23"/>
            <p:cNvSpPr>
              <a:spLocks noChangeArrowheads="1"/>
            </p:cNvSpPr>
            <p:nvPr/>
          </p:nvSpPr>
          <p:spPr bwMode="auto">
            <a:xfrm>
              <a:off x="2337" y="2918"/>
              <a:ext cx="672" cy="2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8552" name="Text Box 24"/>
            <p:cNvSpPr txBox="1">
              <a:spLocks noChangeArrowheads="1"/>
            </p:cNvSpPr>
            <p:nvPr/>
          </p:nvSpPr>
          <p:spPr bwMode="auto">
            <a:xfrm>
              <a:off x="2543" y="288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74778" name="Line 25"/>
            <p:cNvSpPr>
              <a:spLocks noChangeShapeType="1"/>
            </p:cNvSpPr>
            <p:nvPr/>
          </p:nvSpPr>
          <p:spPr bwMode="auto">
            <a:xfrm>
              <a:off x="2661" y="2618"/>
              <a:ext cx="0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54" name="Text Box 26"/>
            <p:cNvSpPr txBox="1">
              <a:spLocks noChangeArrowheads="1"/>
            </p:cNvSpPr>
            <p:nvPr/>
          </p:nvSpPr>
          <p:spPr bwMode="auto">
            <a:xfrm>
              <a:off x="2543" y="2296"/>
              <a:ext cx="2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278555" name="Text Box 27"/>
            <p:cNvSpPr txBox="1">
              <a:spLocks noChangeArrowheads="1"/>
            </p:cNvSpPr>
            <p:nvPr/>
          </p:nvSpPr>
          <p:spPr bwMode="auto">
            <a:xfrm>
              <a:off x="1823" y="2251"/>
              <a:ext cx="2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78556" name="Text Box 28"/>
            <p:cNvSpPr txBox="1">
              <a:spLocks noChangeArrowheads="1"/>
            </p:cNvSpPr>
            <p:nvPr/>
          </p:nvSpPr>
          <p:spPr bwMode="auto">
            <a:xfrm>
              <a:off x="3264" y="2251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74756" name="Rectangle 31"/>
          <p:cNvSpPr>
            <a:spLocks noChangeArrowheads="1"/>
          </p:cNvSpPr>
          <p:nvPr/>
        </p:nvSpPr>
        <p:spPr bwMode="auto">
          <a:xfrm>
            <a:off x="5435600" y="3573463"/>
            <a:ext cx="36353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E1(</a:t>
            </a:r>
            <a:r>
              <a:rPr lang="en-US" altLang="zh-CN" sz="22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E2(</a:t>
            </a:r>
            <a:r>
              <a:rPr lang="en-US" altLang="zh-CN" sz="22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R (</a:t>
            </a:r>
            <a:r>
              <a:rPr lang="en-US" altLang="zh-CN" sz="22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s)</a:t>
            </a:r>
            <a:endParaRPr lang="zh-CN" altLang="en-US" sz="22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E1(</a:t>
            </a:r>
            <a:r>
              <a:rPr lang="en-US" altLang="zh-CN" sz="22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E2(</a:t>
            </a:r>
            <a:r>
              <a:rPr lang="en-US" altLang="zh-CN" sz="22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E1(</a:t>
            </a:r>
            <a:r>
              <a:rPr lang="en-US" altLang="zh-CN" sz="22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a)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E2(</a:t>
            </a:r>
            <a:r>
              <a:rPr lang="en-US" altLang="zh-CN" sz="2200" b="1" u="sng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4694"/>
            <a:ext cx="8280400" cy="15113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bg2"/>
              </a:buClr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学生（</a:t>
            </a:r>
            <a:r>
              <a:rPr lang="zh-CN" altLang="en-U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，姓名，性别，城市，区，街道，门牌号）</a:t>
            </a:r>
          </a:p>
          <a:p>
            <a:pPr eaLnBrk="1" hangingPunct="1">
              <a:lnSpc>
                <a:spcPct val="130000"/>
              </a:lnSpc>
              <a:buClr>
                <a:schemeClr val="bg2"/>
              </a:buClr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学生电话（</a:t>
            </a:r>
            <a:r>
              <a:rPr lang="zh-CN" altLang="en-U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 eaLnBrk="1" hangingPunct="1">
              <a:lnSpc>
                <a:spcPct val="130000"/>
              </a:lnSpc>
              <a:buClr>
                <a:schemeClr val="bg2"/>
              </a:buClr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一卡通（</a:t>
            </a:r>
            <a:r>
              <a:rPr lang="zh-CN" altLang="en-U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卡号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，开户日期，余额，帐户状态，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75779" name="Group 25"/>
          <p:cNvGrpSpPr>
            <a:grpSpLocks/>
          </p:cNvGrpSpPr>
          <p:nvPr/>
        </p:nvGrpSpPr>
        <p:grpSpPr bwMode="auto">
          <a:xfrm>
            <a:off x="468313" y="116632"/>
            <a:ext cx="4395787" cy="811212"/>
            <a:chOff x="1630" y="300"/>
            <a:chExt cx="2769" cy="511"/>
          </a:xfrm>
        </p:grpSpPr>
        <p:sp>
          <p:nvSpPr>
            <p:cNvPr id="75785" name="Text Box 4"/>
            <p:cNvSpPr txBox="1">
              <a:spLocks noChangeArrowheads="1"/>
            </p:cNvSpPr>
            <p:nvPr/>
          </p:nvSpPr>
          <p:spPr bwMode="auto">
            <a:xfrm>
              <a:off x="1630" y="507"/>
              <a:ext cx="568" cy="2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学生</a:t>
              </a:r>
            </a:p>
          </p:txBody>
        </p:sp>
        <p:sp>
          <p:nvSpPr>
            <p:cNvPr id="75786" name="Text Box 5"/>
            <p:cNvSpPr txBox="1">
              <a:spLocks noChangeArrowheads="1"/>
            </p:cNvSpPr>
            <p:nvPr/>
          </p:nvSpPr>
          <p:spPr bwMode="auto">
            <a:xfrm>
              <a:off x="3606" y="507"/>
              <a:ext cx="793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一卡通</a:t>
              </a:r>
            </a:p>
          </p:txBody>
        </p:sp>
        <p:sp>
          <p:nvSpPr>
            <p:cNvPr id="75787" name="AutoShape 6"/>
            <p:cNvSpPr>
              <a:spLocks noChangeArrowheads="1"/>
            </p:cNvSpPr>
            <p:nvPr/>
          </p:nvSpPr>
          <p:spPr bwMode="auto">
            <a:xfrm>
              <a:off x="2571" y="406"/>
              <a:ext cx="656" cy="40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对应</a:t>
              </a:r>
            </a:p>
          </p:txBody>
        </p:sp>
        <p:sp>
          <p:nvSpPr>
            <p:cNvPr id="75788" name="Line 7"/>
            <p:cNvSpPr>
              <a:spLocks noChangeShapeType="1"/>
            </p:cNvSpPr>
            <p:nvPr/>
          </p:nvSpPr>
          <p:spPr bwMode="auto">
            <a:xfrm>
              <a:off x="3227" y="589"/>
              <a:ext cx="3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5789" name="Line 8"/>
            <p:cNvSpPr>
              <a:spLocks noChangeShapeType="1"/>
            </p:cNvSpPr>
            <p:nvPr/>
          </p:nvSpPr>
          <p:spPr bwMode="auto">
            <a:xfrm flipH="1">
              <a:off x="2198" y="608"/>
              <a:ext cx="3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0762" name="Text Box 10"/>
            <p:cNvSpPr txBox="1">
              <a:spLocks noChangeArrowheads="1"/>
            </p:cNvSpPr>
            <p:nvPr/>
          </p:nvSpPr>
          <p:spPr bwMode="auto">
            <a:xfrm>
              <a:off x="2246" y="330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30763" name="Text Box 11"/>
            <p:cNvSpPr txBox="1">
              <a:spLocks noChangeArrowheads="1"/>
            </p:cNvSpPr>
            <p:nvPr/>
          </p:nvSpPr>
          <p:spPr bwMode="auto">
            <a:xfrm>
              <a:off x="3289" y="300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75780" name="Rectangle 24"/>
          <p:cNvSpPr>
            <a:spLocks noChangeArrowheads="1"/>
          </p:cNvSpPr>
          <p:nvPr/>
        </p:nvSpPr>
        <p:spPr bwMode="auto">
          <a:xfrm>
            <a:off x="250824" y="4510832"/>
            <a:ext cx="8713663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学生（</a:t>
            </a:r>
            <a:r>
              <a:rPr lang="zh-CN" altLang="en-U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，姓名，性别，城市，区，街道，门牌号）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学生电话（</a:t>
            </a:r>
            <a:r>
              <a:rPr lang="zh-CN" altLang="en-U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一卡通（</a:t>
            </a:r>
            <a:r>
              <a:rPr lang="zh-CN" altLang="en-U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卡号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，开户日期，余额，帐户状态）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学生－一卡通（</a:t>
            </a:r>
            <a:r>
              <a:rPr lang="zh-CN" altLang="en-U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卡号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，学号）   或    学生－一卡通（</a:t>
            </a:r>
            <a:r>
              <a:rPr lang="zh-CN" altLang="en-US" sz="2200" b="1" u="sng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，卡号）</a:t>
            </a:r>
          </a:p>
        </p:txBody>
      </p:sp>
      <p:sp>
        <p:nvSpPr>
          <p:cNvPr id="75781" name="Rectangle 26"/>
          <p:cNvSpPr>
            <a:spLocks noChangeArrowheads="1"/>
          </p:cNvSpPr>
          <p:nvPr/>
        </p:nvSpPr>
        <p:spPr bwMode="auto">
          <a:xfrm>
            <a:off x="250825" y="2782044"/>
            <a:ext cx="82804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学生（</a:t>
            </a:r>
            <a:r>
              <a:rPr lang="zh-CN" altLang="en-US" sz="2200" b="1" u="sng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，姓名，性别，城市，区，街道，门牌号，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卡号</a:t>
            </a:r>
            <a:r>
              <a:rPr lang="zh-CN" altLang="en-US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学生电话（</a:t>
            </a:r>
            <a:r>
              <a:rPr lang="zh-CN" altLang="en-US" sz="2200" b="1" u="sng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en-US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b="1" u="sng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一卡通（</a:t>
            </a:r>
            <a:r>
              <a:rPr lang="zh-CN" altLang="en-US" sz="2200" b="1" u="sng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卡号</a:t>
            </a:r>
            <a:r>
              <a:rPr lang="zh-CN" altLang="en-US" sz="22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，开户日期，余额，帐户状态）</a:t>
            </a:r>
          </a:p>
        </p:txBody>
      </p:sp>
      <p:cxnSp>
        <p:nvCxnSpPr>
          <p:cNvPr id="75782" name="直接连接符 2"/>
          <p:cNvCxnSpPr>
            <a:cxnSpLocks noChangeShapeType="1"/>
          </p:cNvCxnSpPr>
          <p:nvPr/>
        </p:nvCxnSpPr>
        <p:spPr bwMode="auto">
          <a:xfrm>
            <a:off x="0" y="2635994"/>
            <a:ext cx="9144000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83" name="直接连接符 15"/>
          <p:cNvCxnSpPr>
            <a:cxnSpLocks noChangeShapeType="1"/>
          </p:cNvCxnSpPr>
          <p:nvPr/>
        </p:nvCxnSpPr>
        <p:spPr bwMode="auto">
          <a:xfrm>
            <a:off x="-36513" y="4364782"/>
            <a:ext cx="9144001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84" name="直接连接符 16"/>
          <p:cNvCxnSpPr>
            <a:cxnSpLocks noChangeShapeType="1"/>
          </p:cNvCxnSpPr>
          <p:nvPr/>
        </p:nvCxnSpPr>
        <p:spPr bwMode="auto">
          <a:xfrm>
            <a:off x="36513" y="1053257"/>
            <a:ext cx="9144000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260648"/>
            <a:ext cx="8574088" cy="62198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（2）映射1：</a:t>
            </a:r>
            <a:r>
              <a:rPr lang="en-US" altLang="zh-CN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联系</a:t>
            </a:r>
          </a:p>
          <a:p>
            <a:pPr marL="531813" lvl="1" indent="-258763" eaLnBrk="1" hangingPunct="1">
              <a:lnSpc>
                <a:spcPct val="140000"/>
              </a:lnSpc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转换为一个独立的关系模式，相关实体的码以及联系本身的属性构成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关系的属性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端实体的码作为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关系的码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marL="531813" lvl="1" indent="-258763" eaLnBrk="1" hangingPunct="1">
              <a:lnSpc>
                <a:spcPct val="140000"/>
              </a:lnSpc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端实体对应的关系模式合并，在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端实体对应的关系模式中加入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端实体的码和联系本身的属性。</a:t>
            </a:r>
          </a:p>
          <a:p>
            <a:pPr marL="0" indent="0" eaLnBrk="1" hangingPunct="1">
              <a:lnSpc>
                <a:spcPct val="140000"/>
              </a:lnSpc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zh-CN" altLang="en-US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803" name="Group 33"/>
          <p:cNvGrpSpPr>
            <a:grpSpLocks/>
          </p:cNvGrpSpPr>
          <p:nvPr/>
        </p:nvGrpSpPr>
        <p:grpSpPr bwMode="auto">
          <a:xfrm>
            <a:off x="1295400" y="3074988"/>
            <a:ext cx="6400800" cy="1443037"/>
            <a:chOff x="816" y="1797"/>
            <a:chExt cx="4032" cy="909"/>
          </a:xfrm>
        </p:grpSpPr>
        <p:sp>
          <p:nvSpPr>
            <p:cNvPr id="76806" name="Rectangle 5"/>
            <p:cNvSpPr>
              <a:spLocks noChangeArrowheads="1"/>
            </p:cNvSpPr>
            <p:nvPr/>
          </p:nvSpPr>
          <p:spPr bwMode="auto">
            <a:xfrm>
              <a:off x="1236" y="1896"/>
              <a:ext cx="732" cy="2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1418" y="1891"/>
              <a:ext cx="32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E1</a:t>
              </a:r>
            </a:p>
          </p:txBody>
        </p:sp>
        <p:sp>
          <p:nvSpPr>
            <p:cNvPr id="76808" name="Oval 7"/>
            <p:cNvSpPr>
              <a:spLocks noChangeArrowheads="1"/>
            </p:cNvSpPr>
            <p:nvPr/>
          </p:nvSpPr>
          <p:spPr bwMode="auto">
            <a:xfrm>
              <a:off x="816" y="2422"/>
              <a:ext cx="672" cy="2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992" name="Text Box 8"/>
            <p:cNvSpPr txBox="1">
              <a:spLocks noChangeArrowheads="1"/>
            </p:cNvSpPr>
            <p:nvPr/>
          </p:nvSpPr>
          <p:spPr bwMode="auto">
            <a:xfrm>
              <a:off x="1034" y="2387"/>
              <a:ext cx="22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200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</a:p>
          </p:txBody>
        </p:sp>
        <p:sp>
          <p:nvSpPr>
            <p:cNvPr id="76810" name="Oval 9"/>
            <p:cNvSpPr>
              <a:spLocks noChangeArrowheads="1"/>
            </p:cNvSpPr>
            <p:nvPr/>
          </p:nvSpPr>
          <p:spPr bwMode="auto">
            <a:xfrm>
              <a:off x="1608" y="2439"/>
              <a:ext cx="672" cy="2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994" name="Text Box 10"/>
            <p:cNvSpPr txBox="1">
              <a:spLocks noChangeArrowheads="1"/>
            </p:cNvSpPr>
            <p:nvPr/>
          </p:nvSpPr>
          <p:spPr bwMode="auto">
            <a:xfrm>
              <a:off x="1814" y="2387"/>
              <a:ext cx="21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76812" name="Oval 11"/>
            <p:cNvSpPr>
              <a:spLocks noChangeArrowheads="1"/>
            </p:cNvSpPr>
            <p:nvPr/>
          </p:nvSpPr>
          <p:spPr bwMode="auto">
            <a:xfrm>
              <a:off x="3384" y="2439"/>
              <a:ext cx="672" cy="2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996" name="Text Box 12"/>
            <p:cNvSpPr txBox="1">
              <a:spLocks noChangeArrowheads="1"/>
            </p:cNvSpPr>
            <p:nvPr/>
          </p:nvSpPr>
          <p:spPr bwMode="auto">
            <a:xfrm>
              <a:off x="3628" y="2390"/>
              <a:ext cx="23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200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  <p:sp>
          <p:nvSpPr>
            <p:cNvPr id="76814" name="Oval 13"/>
            <p:cNvSpPr>
              <a:spLocks noChangeArrowheads="1"/>
            </p:cNvSpPr>
            <p:nvPr/>
          </p:nvSpPr>
          <p:spPr bwMode="auto">
            <a:xfrm>
              <a:off x="4176" y="2439"/>
              <a:ext cx="672" cy="2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998" name="Text Box 14"/>
            <p:cNvSpPr txBox="1">
              <a:spLocks noChangeArrowheads="1"/>
            </p:cNvSpPr>
            <p:nvPr/>
          </p:nvSpPr>
          <p:spPr bwMode="auto">
            <a:xfrm>
              <a:off x="4406" y="2435"/>
              <a:ext cx="23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76816" name="Line 15"/>
            <p:cNvSpPr>
              <a:spLocks noChangeShapeType="1"/>
            </p:cNvSpPr>
            <p:nvPr/>
          </p:nvSpPr>
          <p:spPr bwMode="auto">
            <a:xfrm flipH="1">
              <a:off x="1200" y="2155"/>
              <a:ext cx="276" cy="26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Line 16"/>
            <p:cNvSpPr>
              <a:spLocks noChangeShapeType="1"/>
            </p:cNvSpPr>
            <p:nvPr/>
          </p:nvSpPr>
          <p:spPr bwMode="auto">
            <a:xfrm>
              <a:off x="1704" y="2155"/>
              <a:ext cx="228" cy="2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8" name="Line 17"/>
            <p:cNvSpPr>
              <a:spLocks noChangeShapeType="1"/>
            </p:cNvSpPr>
            <p:nvPr/>
          </p:nvSpPr>
          <p:spPr bwMode="auto">
            <a:xfrm flipH="1">
              <a:off x="3756" y="2155"/>
              <a:ext cx="216" cy="2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9" name="Line 18"/>
            <p:cNvSpPr>
              <a:spLocks noChangeShapeType="1"/>
            </p:cNvSpPr>
            <p:nvPr/>
          </p:nvSpPr>
          <p:spPr bwMode="auto">
            <a:xfrm>
              <a:off x="4188" y="2155"/>
              <a:ext cx="288" cy="2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0" name="Rectangle 19"/>
            <p:cNvSpPr>
              <a:spLocks noChangeArrowheads="1"/>
            </p:cNvSpPr>
            <p:nvPr/>
          </p:nvSpPr>
          <p:spPr bwMode="auto">
            <a:xfrm>
              <a:off x="3696" y="1896"/>
              <a:ext cx="732" cy="2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8004" name="Text Box 20"/>
            <p:cNvSpPr txBox="1">
              <a:spLocks noChangeArrowheads="1"/>
            </p:cNvSpPr>
            <p:nvPr/>
          </p:nvSpPr>
          <p:spPr bwMode="auto">
            <a:xfrm>
              <a:off x="3878" y="1888"/>
              <a:ext cx="32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E2</a:t>
              </a:r>
            </a:p>
          </p:txBody>
        </p:sp>
        <p:sp>
          <p:nvSpPr>
            <p:cNvPr id="76822" name="AutoShape 21"/>
            <p:cNvSpPr>
              <a:spLocks noChangeArrowheads="1"/>
            </p:cNvSpPr>
            <p:nvPr/>
          </p:nvSpPr>
          <p:spPr bwMode="auto">
            <a:xfrm>
              <a:off x="2484" y="1905"/>
              <a:ext cx="684" cy="25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823" name="Line 22"/>
            <p:cNvSpPr>
              <a:spLocks noChangeShapeType="1"/>
            </p:cNvSpPr>
            <p:nvPr/>
          </p:nvSpPr>
          <p:spPr bwMode="auto">
            <a:xfrm flipH="1">
              <a:off x="1968" y="2030"/>
              <a:ext cx="51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4" name="Line 23"/>
            <p:cNvSpPr>
              <a:spLocks noChangeShapeType="1"/>
            </p:cNvSpPr>
            <p:nvPr/>
          </p:nvSpPr>
          <p:spPr bwMode="auto">
            <a:xfrm flipH="1">
              <a:off x="3168" y="2030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5" name="Oval 24"/>
            <p:cNvSpPr>
              <a:spLocks noChangeArrowheads="1"/>
            </p:cNvSpPr>
            <p:nvPr/>
          </p:nvSpPr>
          <p:spPr bwMode="auto">
            <a:xfrm>
              <a:off x="2496" y="2431"/>
              <a:ext cx="672" cy="2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8009" name="Text Box 25"/>
            <p:cNvSpPr txBox="1">
              <a:spLocks noChangeArrowheads="1"/>
            </p:cNvSpPr>
            <p:nvPr/>
          </p:nvSpPr>
          <p:spPr bwMode="auto">
            <a:xfrm>
              <a:off x="2702" y="2387"/>
              <a:ext cx="20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76827" name="Line 26"/>
            <p:cNvSpPr>
              <a:spLocks noChangeShapeType="1"/>
            </p:cNvSpPr>
            <p:nvPr/>
          </p:nvSpPr>
          <p:spPr bwMode="auto">
            <a:xfrm>
              <a:off x="2820" y="2160"/>
              <a:ext cx="0" cy="26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11" name="Text Box 27"/>
            <p:cNvSpPr txBox="1">
              <a:spLocks noChangeArrowheads="1"/>
            </p:cNvSpPr>
            <p:nvPr/>
          </p:nvSpPr>
          <p:spPr bwMode="auto">
            <a:xfrm>
              <a:off x="2720" y="1888"/>
              <a:ext cx="24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298012" name="Text Box 28"/>
            <p:cNvSpPr txBox="1">
              <a:spLocks noChangeArrowheads="1"/>
            </p:cNvSpPr>
            <p:nvPr/>
          </p:nvSpPr>
          <p:spPr bwMode="auto">
            <a:xfrm>
              <a:off x="1982" y="1797"/>
              <a:ext cx="22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98013" name="Text Box 29"/>
            <p:cNvSpPr txBox="1">
              <a:spLocks noChangeArrowheads="1"/>
            </p:cNvSpPr>
            <p:nvPr/>
          </p:nvSpPr>
          <p:spPr bwMode="auto">
            <a:xfrm>
              <a:off x="3422" y="1797"/>
              <a:ext cx="23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</p:grpSp>
      <p:sp>
        <p:nvSpPr>
          <p:cNvPr id="298015" name="Rectangle 31"/>
          <p:cNvSpPr>
            <a:spLocks noChangeArrowheads="1"/>
          </p:cNvSpPr>
          <p:nvPr/>
        </p:nvSpPr>
        <p:spPr bwMode="auto">
          <a:xfrm>
            <a:off x="2124075" y="5102225"/>
            <a:ext cx="48021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E1(</a:t>
            </a:r>
            <a:r>
              <a:rPr lang="en-US" altLang="zh-CN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a),    E2(</a:t>
            </a:r>
            <a:r>
              <a:rPr lang="en-US" altLang="zh-CN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b),    R(</a:t>
            </a:r>
            <a:r>
              <a:rPr lang="en-US" altLang="zh-CN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k, s)</a:t>
            </a:r>
          </a:p>
        </p:txBody>
      </p:sp>
      <p:sp>
        <p:nvSpPr>
          <p:cNvPr id="298016" name="Rectangle 32"/>
          <p:cNvSpPr>
            <a:spLocks noChangeArrowheads="1"/>
          </p:cNvSpPr>
          <p:nvPr/>
        </p:nvSpPr>
        <p:spPr bwMode="auto">
          <a:xfrm>
            <a:off x="2136775" y="5883275"/>
            <a:ext cx="369411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E1(</a:t>
            </a:r>
            <a:r>
              <a:rPr lang="en-US" altLang="zh-CN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a),    E2(</a:t>
            </a:r>
            <a:r>
              <a:rPr lang="en-US" altLang="zh-CN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b, k, s)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03BA1D-0C63-4972-B25B-698BC8CAAC65}"/>
              </a:ext>
            </a:extLst>
          </p:cNvPr>
          <p:cNvSpPr txBox="1"/>
          <p:nvPr/>
        </p:nvSpPr>
        <p:spPr>
          <a:xfrm>
            <a:off x="5962650" y="4695826"/>
            <a:ext cx="2785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只有</a:t>
            </a:r>
            <a:r>
              <a:rPr lang="en-US" altLang="zh-CN" dirty="0"/>
              <a:t>n</a:t>
            </a:r>
            <a:r>
              <a:rPr lang="zh-CN" altLang="en-US" dirty="0"/>
              <a:t>端可以做码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3366"/>
      </a:dk1>
      <a:lt1>
        <a:srgbClr val="99CCFF"/>
      </a:lt1>
      <a:dk2>
        <a:srgbClr val="000066"/>
      </a:dk2>
      <a:lt2>
        <a:srgbClr val="1C1C1C"/>
      </a:lt2>
      <a:accent1>
        <a:srgbClr val="00E4A8"/>
      </a:accent1>
      <a:accent2>
        <a:srgbClr val="FFCF01"/>
      </a:accent2>
      <a:accent3>
        <a:srgbClr val="CAE2FF"/>
      </a:accent3>
      <a:accent4>
        <a:srgbClr val="002A56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4381</TotalTime>
  <Words>4719</Words>
  <Application>Microsoft Office PowerPoint</Application>
  <PresentationFormat>全屏显示(4:3)</PresentationFormat>
  <Paragraphs>573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Arial Unicode MS</vt:lpstr>
      <vt:lpstr>微软雅黑</vt:lpstr>
      <vt:lpstr>Arial</vt:lpstr>
      <vt:lpstr>Tahoma</vt:lpstr>
      <vt:lpstr>Wingdings</vt:lpstr>
      <vt:lpstr>Blends</vt:lpstr>
      <vt:lpstr>Visio</vt:lpstr>
      <vt:lpstr>PowerPoint 演示文稿</vt:lpstr>
      <vt:lpstr>PowerPoint 演示文稿</vt:lpstr>
      <vt:lpstr>PowerPoint 演示文稿</vt:lpstr>
      <vt:lpstr>学生（学号，姓名，城市，区，街道，门牌号） 学生电话（学号，电话）  </vt:lpstr>
      <vt:lpstr>一、ERD向关系模型转换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  逻辑结构设计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7.5 数据库的物理设计</vt:lpstr>
      <vt:lpstr>二、关于物理设计的基本概念</vt:lpstr>
      <vt:lpstr>二、关于物理设计的基本概念</vt:lpstr>
      <vt:lpstr>二、关于物理设计的基本概念</vt:lpstr>
      <vt:lpstr>三、关系模式的存取方法选择</vt:lpstr>
      <vt:lpstr>三、关系模式的存取方法选择</vt:lpstr>
      <vt:lpstr>SQL Server的物理存储</vt:lpstr>
      <vt:lpstr>四、确定数据库的存储位置</vt:lpstr>
      <vt:lpstr>PowerPoint 演示文稿</vt:lpstr>
      <vt:lpstr>7.6 数据库的实施与维护</vt:lpstr>
      <vt:lpstr>二、数据库运行、评价、维护</vt:lpstr>
    </vt:vector>
  </TitlesOfParts>
  <Company>802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绪论l</dc:title>
  <dc:creator>ym</dc:creator>
  <cp:lastModifiedBy>chunhui</cp:lastModifiedBy>
  <cp:revision>210</cp:revision>
  <cp:lastPrinted>1601-01-01T00:00:00Z</cp:lastPrinted>
  <dcterms:created xsi:type="dcterms:W3CDTF">2003-08-26T02:10:43Z</dcterms:created>
  <dcterms:modified xsi:type="dcterms:W3CDTF">2019-12-16T13:21:10Z</dcterms:modified>
</cp:coreProperties>
</file>