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5"/>
  </p:notesMasterIdLst>
  <p:sldIdLst>
    <p:sldId id="270" r:id="rId2"/>
    <p:sldId id="256" r:id="rId3"/>
    <p:sldId id="271" r:id="rId4"/>
    <p:sldId id="257" r:id="rId5"/>
    <p:sldId id="272" r:id="rId6"/>
    <p:sldId id="258" r:id="rId7"/>
    <p:sldId id="259" r:id="rId8"/>
    <p:sldId id="260" r:id="rId9"/>
    <p:sldId id="261" r:id="rId10"/>
    <p:sldId id="273" r:id="rId11"/>
    <p:sldId id="262" r:id="rId12"/>
    <p:sldId id="268" r:id="rId13"/>
    <p:sldId id="263" r:id="rId14"/>
    <p:sldId id="274" r:id="rId15"/>
    <p:sldId id="269" r:id="rId16"/>
    <p:sldId id="267" r:id="rId17"/>
    <p:sldId id="265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ECFFB7"/>
    <a:srgbClr val="CDF4F3"/>
    <a:srgbClr val="FFE0B3"/>
    <a:srgbClr val="C2F1F0"/>
    <a:srgbClr val="E2FF8F"/>
    <a:srgbClr val="1E03E9"/>
    <a:srgbClr val="E3DBD3"/>
    <a:srgbClr val="E6E3D0"/>
    <a:srgbClr val="E1DE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3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020EA-6036-474E-91E6-4821BAC2363B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C1D45-C59C-4E21-84BE-F8D5CA8A2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770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C1D45-C59C-4E21-84BE-F8D5CA8A20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9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1" name="椭圆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22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1C1AA-2AC4-4275-8406-6F2D4AC43A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856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7C582-E39B-4CEF-BAF5-049BFC25A1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8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29701-F6F1-4320-B311-996946B5EF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386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66800" y="381000"/>
            <a:ext cx="76200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682BA-0DCF-4902-9A29-7D9BA1AAD8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832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695CB11-702C-4470-B837-9E8C75FCDC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79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椭圆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7BD15-5B1D-46EF-9E3C-05F18A9DB2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811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F364F-1FFC-4B16-BBB6-517B2BBBE8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76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2FD37-2720-4B03-AB0D-F4B76FA8DD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54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D2AA08F-8FA8-435C-9BD7-E738001BC7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427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C8B27-5D85-4684-8458-96D9225EDA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68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7" name="直接连接符 1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1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" name="直接连接符 2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日期占位符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81813FF-BF62-4F27-9F3E-15DA5284A3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9887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6" name="椭圆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7" name="直接连接符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9" name="直接连接符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1" name="直接连接符 23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9B5E520-6F65-4F3F-9AD6-7AF1ED6F9D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24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32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034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A8A674F-969C-444E-9152-83E312D3A6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52" r:id="rId4"/>
    <p:sldLayoutId id="2147483753" r:id="rId5"/>
    <p:sldLayoutId id="2147483761" r:id="rId6"/>
    <p:sldLayoutId id="2147483754" r:id="rId7"/>
    <p:sldLayoutId id="2147483762" r:id="rId8"/>
    <p:sldLayoutId id="2147483763" r:id="rId9"/>
    <p:sldLayoutId id="2147483755" r:id="rId10"/>
    <p:sldLayoutId id="2147483756" r:id="rId11"/>
    <p:sldLayoutId id="214748375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753269"/>
            <a:ext cx="76200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第九章	  数据库恢复技术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03350" y="2401094"/>
            <a:ext cx="6624638" cy="3332162"/>
          </a:xfrm>
        </p:spPr>
        <p:txBody>
          <a:bodyPr/>
          <a:lstStyle/>
          <a:p>
            <a:pPr marL="442913" indent="-442913"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事务的基本概念</a:t>
            </a:r>
          </a:p>
          <a:p>
            <a:pPr marL="442913" indent="-442913"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故障种类</a:t>
            </a:r>
          </a:p>
          <a:p>
            <a:pPr marL="442913" indent="-442913"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恢复的实现技术</a:t>
            </a:r>
          </a:p>
          <a:p>
            <a:pPr marL="442913" indent="-442913"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恢复的具体策略</a:t>
            </a:r>
          </a:p>
          <a:p>
            <a:pPr marL="442913" indent="-442913"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数据库的备份与恢复命令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54267C-9D04-4530-81A4-4998AC9A3150}"/>
              </a:ext>
            </a:extLst>
          </p:cNvPr>
          <p:cNvSpPr txBox="1"/>
          <p:nvPr/>
        </p:nvSpPr>
        <p:spPr>
          <a:xfrm>
            <a:off x="4355976" y="188640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到了第二板块，数据库的原理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44760" y="273398"/>
            <a:ext cx="7467600" cy="995362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二、系统故障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95536" y="1269702"/>
            <a:ext cx="8291264" cy="5327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dirty="0">
                <a:solidFill>
                  <a:srgbClr val="1E03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 内存缓冲区写盘的情况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内存缓冲区（数据缓冲区，日志缓冲区）满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COMMIT，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往硬盘写日志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CHECKPOINT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（检查点）时，写日志和数据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3525" indent="-263525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dirty="0">
                <a:solidFill>
                  <a:srgbClr val="1E03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2、系统故障时，数据状态（日志总是优于数据写盘）</a:t>
            </a:r>
          </a:p>
          <a:p>
            <a:pPr marL="273050" lvl="1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"/>
              <a:defRPr/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已完成事务</a:t>
            </a:r>
            <a:endParaRPr lang="en-US" altLang="zh-CN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3413" lvl="1" indent="-3683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日志：已写盘</a:t>
            </a:r>
          </a:p>
          <a:p>
            <a:pPr marL="633413" lvl="1" indent="-3683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数据：已写盘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(OK)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、部分写盘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(Redo)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、未写盘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(Redo)</a:t>
            </a:r>
          </a:p>
          <a:p>
            <a:pPr marL="273050" lvl="1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"/>
              <a:defRPr/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未完成事务</a:t>
            </a:r>
          </a:p>
          <a:p>
            <a:pPr marL="633413" lvl="1" indent="-3683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日志：部分写盘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(Redo)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、未写盘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(Redo)</a:t>
            </a:r>
          </a:p>
          <a:p>
            <a:pPr marL="633413" lvl="1" indent="-3683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数据：部分写盘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(Undo)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；未写盘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(Undo)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BD19E6-B3E7-4A09-A290-2DEDE3ACABDC}"/>
              </a:ext>
            </a:extLst>
          </p:cNvPr>
          <p:cNvSpPr txBox="1"/>
          <p:nvPr/>
        </p:nvSpPr>
        <p:spPr>
          <a:xfrm>
            <a:off x="3707904" y="6150858"/>
            <a:ext cx="2808312" cy="476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Undo</a:t>
            </a:r>
            <a:r>
              <a:rPr lang="zh-CN" altLang="en-US" dirty="0"/>
              <a:t>：撤销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25760"/>
            <a:ext cx="7467600" cy="1143000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二、系统故障</a:t>
            </a:r>
            <a:endParaRPr lang="zh-CN" altLang="en-US" sz="36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196752"/>
            <a:ext cx="8147050" cy="5184576"/>
          </a:xfrm>
        </p:spPr>
        <p:txBody>
          <a:bodyPr>
            <a:normAutofit fontScale="92500"/>
          </a:bodyPr>
          <a:lstStyle/>
          <a:p>
            <a:pPr marL="263525" indent="-263525" eaLnBrk="1" fontAlgn="auto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600" b="1" dirty="0">
                <a:solidFill>
                  <a:srgbClr val="1E03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3、不带检查点的恢复方法</a:t>
            </a:r>
          </a:p>
          <a:p>
            <a:pPr marL="354013" indent="-354013" eaLnBrk="1" fontAlgn="auto" hangingPunct="1">
              <a:lnSpc>
                <a:spcPts val="3500"/>
              </a:lnSpc>
              <a:spcBef>
                <a:spcPts val="90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UNDO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3413" lvl="1" indent="-279400" eaLnBrk="1" fontAlgn="auto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正向扫描日志文件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3413" lvl="1" indent="-279400" eaLnBrk="1" fontAlgn="auto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故障发生前已提交的事务，将其事务标识放入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3413" lvl="1" indent="-279400" eaLnBrk="1" fontAlgn="auto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故障发生前未提交的事务，将其事务标识放入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UNDO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</a:p>
          <a:p>
            <a:pPr marL="354013" lvl="1" indent="-354013" eaLnBrk="1" fontAlgn="auto" hangingPunct="1">
              <a:lnSpc>
                <a:spcPts val="3500"/>
              </a:lnSpc>
              <a:spcBef>
                <a:spcPts val="900"/>
              </a:spcBef>
              <a:spcAft>
                <a:spcPts val="0"/>
              </a:spcAft>
              <a:buSzPct val="70000"/>
              <a:buFont typeface="Wingdings" pitchFamily="2" charset="2"/>
              <a:buChar char="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UNDO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队列（包含未提交的事务）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3413" lvl="1" indent="-279400" eaLnBrk="1" fontAlgn="auto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逆向撤销处理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数据若写盘，日志一定也写盘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354013" lvl="1" indent="-354013" eaLnBrk="1" fontAlgn="auto" hangingPunct="1">
              <a:lnSpc>
                <a:spcPts val="3500"/>
              </a:lnSpc>
              <a:spcBef>
                <a:spcPts val="900"/>
              </a:spcBef>
              <a:spcAft>
                <a:spcPts val="0"/>
              </a:spcAft>
              <a:buSzPct val="70000"/>
              <a:buFont typeface="Wingdings" pitchFamily="2" charset="2"/>
              <a:buChar char="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队列（包含已经提交的事务）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3413" lvl="1" indent="-279400" eaLnBrk="1" fontAlgn="auto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正向重做处理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已提交的事务，日志一定已写盘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354013" lvl="1" indent="-354013" eaLnBrk="1" fontAlgn="auto" hangingPunct="1">
              <a:lnSpc>
                <a:spcPts val="3500"/>
              </a:lnSpc>
              <a:spcBef>
                <a:spcPts val="900"/>
              </a:spcBef>
              <a:spcAft>
                <a:spcPts val="0"/>
              </a:spcAft>
              <a:buSzPct val="70000"/>
              <a:buFont typeface="Wingdings" pitchFamily="2" charset="2"/>
              <a:buChar char=""/>
              <a:defRPr/>
            </a:pPr>
            <a:r>
              <a:rPr lang="zh-CN" altLang="en-US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缺点：效率低，产生不必要的</a:t>
            </a:r>
            <a:r>
              <a:rPr lang="en-US" altLang="zh-CN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</a:t>
            </a:r>
            <a:endParaRPr lang="zh-CN" altLang="en-US" sz="2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0"/>
          <p:cNvSpPr txBox="1">
            <a:spLocks noChangeArrowheads="1"/>
          </p:cNvSpPr>
          <p:nvPr/>
        </p:nvSpPr>
        <p:spPr bwMode="auto">
          <a:xfrm>
            <a:off x="250825" y="333375"/>
            <a:ext cx="7921625" cy="1768475"/>
          </a:xfrm>
          <a:prstGeom prst="rect">
            <a:avLst/>
          </a:prstGeom>
          <a:solidFill>
            <a:srgbClr val="FFE0B3"/>
          </a:solidFill>
          <a:ln>
            <a:noFill/>
          </a:ln>
          <a:effectLst/>
        </p:spPr>
        <p:txBody>
          <a:bodyPr>
            <a:spAutoFit/>
          </a:bodyPr>
          <a:lstStyle>
            <a:lvl1pPr marL="2239963" indent="-2239963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硬盘上的日志文件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T2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T4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：已提交事务，拥有完整日志；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T3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：部分写盘；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   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T5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：未写盘</a:t>
            </a:r>
          </a:p>
        </p:txBody>
      </p:sp>
      <p:sp>
        <p:nvSpPr>
          <p:cNvPr id="19459" name="Line 8"/>
          <p:cNvSpPr>
            <a:spLocks noChangeShapeType="1"/>
          </p:cNvSpPr>
          <p:nvPr/>
        </p:nvSpPr>
        <p:spPr bwMode="auto">
          <a:xfrm>
            <a:off x="250825" y="6308725"/>
            <a:ext cx="817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0" name="Line 9"/>
          <p:cNvSpPr>
            <a:spLocks noChangeShapeType="1"/>
          </p:cNvSpPr>
          <p:nvPr/>
        </p:nvSpPr>
        <p:spPr bwMode="auto">
          <a:xfrm flipH="1" flipV="1">
            <a:off x="250825" y="188913"/>
            <a:ext cx="0" cy="6119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1" name="Line 11"/>
          <p:cNvSpPr>
            <a:spLocks noChangeShapeType="1"/>
          </p:cNvSpPr>
          <p:nvPr/>
        </p:nvSpPr>
        <p:spPr bwMode="auto">
          <a:xfrm>
            <a:off x="7380312" y="2276475"/>
            <a:ext cx="0" cy="403225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2" name="Line 12"/>
          <p:cNvSpPr>
            <a:spLocks noChangeShapeType="1"/>
          </p:cNvSpPr>
          <p:nvPr/>
        </p:nvSpPr>
        <p:spPr bwMode="auto">
          <a:xfrm>
            <a:off x="4355976" y="2276475"/>
            <a:ext cx="0" cy="396081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3" name="Text Box 13"/>
          <p:cNvSpPr txBox="1">
            <a:spLocks noChangeArrowheads="1"/>
          </p:cNvSpPr>
          <p:nvPr/>
        </p:nvSpPr>
        <p:spPr bwMode="auto">
          <a:xfrm>
            <a:off x="6919913" y="6345238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系统失败</a:t>
            </a:r>
          </a:p>
        </p:txBody>
      </p:sp>
      <p:sp>
        <p:nvSpPr>
          <p:cNvPr id="19464" name="Text Box 14"/>
          <p:cNvSpPr txBox="1">
            <a:spLocks noChangeArrowheads="1"/>
          </p:cNvSpPr>
          <p:nvPr/>
        </p:nvSpPr>
        <p:spPr bwMode="auto">
          <a:xfrm>
            <a:off x="2520950" y="6340475"/>
            <a:ext cx="341947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最后一次缓冲区满写盘</a:t>
            </a:r>
          </a:p>
        </p:txBody>
      </p:sp>
      <p:sp>
        <p:nvSpPr>
          <p:cNvPr id="19465" name="Text Box 15"/>
          <p:cNvSpPr txBox="1">
            <a:spLocks noChangeArrowheads="1"/>
          </p:cNvSpPr>
          <p:nvPr/>
        </p:nvSpPr>
        <p:spPr bwMode="auto">
          <a:xfrm>
            <a:off x="1362075" y="3068638"/>
            <a:ext cx="2706688" cy="400050"/>
          </a:xfrm>
          <a:prstGeom prst="rect">
            <a:avLst/>
          </a:prstGeom>
          <a:solidFill>
            <a:srgbClr val="C2F1F0"/>
          </a:solidFill>
          <a:ln>
            <a:noFill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ctr" eaLnBrk="1" hangingPunct="1">
              <a:spcBef>
                <a:spcPct val="50000"/>
              </a:spcBef>
              <a:defRPr sz="2000" b="1"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数据已写盘事务：</a:t>
            </a:r>
            <a:r>
              <a:rPr lang="en-US" altLang="zh-CN" dirty="0"/>
              <a:t>T1</a:t>
            </a:r>
          </a:p>
        </p:txBody>
      </p:sp>
      <p:sp>
        <p:nvSpPr>
          <p:cNvPr id="19466" name="Text Box 16"/>
          <p:cNvSpPr txBox="1">
            <a:spLocks noChangeArrowheads="1"/>
          </p:cNvSpPr>
          <p:nvPr/>
        </p:nvSpPr>
        <p:spPr bwMode="auto">
          <a:xfrm>
            <a:off x="2474913" y="3644900"/>
            <a:ext cx="2857500" cy="396875"/>
          </a:xfrm>
          <a:prstGeom prst="rect">
            <a:avLst/>
          </a:prstGeom>
          <a:solidFill>
            <a:srgbClr val="C2F1F0"/>
          </a:solidFill>
          <a:ln>
            <a:noFill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ctr" eaLnBrk="1" hangingPunct="1">
              <a:spcBef>
                <a:spcPct val="50000"/>
              </a:spcBef>
              <a:defRPr sz="2000" b="1"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数据部分写盘事务：</a:t>
            </a:r>
            <a:r>
              <a:rPr lang="en-US" altLang="zh-CN" dirty="0"/>
              <a:t>T2</a:t>
            </a:r>
          </a:p>
        </p:txBody>
      </p:sp>
      <p:sp>
        <p:nvSpPr>
          <p:cNvPr id="19467" name="Text Box 17"/>
          <p:cNvSpPr txBox="1">
            <a:spLocks noChangeArrowheads="1"/>
          </p:cNvSpPr>
          <p:nvPr/>
        </p:nvSpPr>
        <p:spPr bwMode="auto">
          <a:xfrm>
            <a:off x="4697413" y="5048250"/>
            <a:ext cx="2538412" cy="400050"/>
          </a:xfrm>
          <a:prstGeom prst="rect">
            <a:avLst/>
          </a:prstGeom>
          <a:solidFill>
            <a:srgbClr val="C2F1F0"/>
          </a:solidFill>
          <a:ln>
            <a:noFill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ctr" eaLnBrk="1" hangingPunct="1">
              <a:spcBef>
                <a:spcPct val="50000"/>
              </a:spcBef>
              <a:defRPr sz="2000" b="1"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数据未写盘事务：</a:t>
            </a:r>
            <a:r>
              <a:rPr lang="en-US" altLang="zh-CN" dirty="0"/>
              <a:t>T4</a:t>
            </a:r>
          </a:p>
        </p:txBody>
      </p:sp>
      <p:sp>
        <p:nvSpPr>
          <p:cNvPr id="19468" name="Text Box 18"/>
          <p:cNvSpPr txBox="1">
            <a:spLocks noChangeArrowheads="1"/>
          </p:cNvSpPr>
          <p:nvPr/>
        </p:nvSpPr>
        <p:spPr bwMode="auto">
          <a:xfrm>
            <a:off x="3506788" y="4327525"/>
            <a:ext cx="4786312" cy="396875"/>
          </a:xfrm>
          <a:prstGeom prst="rect">
            <a:avLst/>
          </a:prstGeom>
          <a:solidFill>
            <a:srgbClr val="E2FF8F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数据部分写盘：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T3</a:t>
            </a:r>
          </a:p>
        </p:txBody>
      </p:sp>
      <p:sp>
        <p:nvSpPr>
          <p:cNvPr id="19469" name="Text Box 19"/>
          <p:cNvSpPr txBox="1">
            <a:spLocks noChangeArrowheads="1"/>
          </p:cNvSpPr>
          <p:nvPr/>
        </p:nvSpPr>
        <p:spPr bwMode="auto">
          <a:xfrm>
            <a:off x="5153025" y="5695950"/>
            <a:ext cx="3595688" cy="396875"/>
          </a:xfrm>
          <a:prstGeom prst="rect">
            <a:avLst/>
          </a:prstGeom>
          <a:solidFill>
            <a:srgbClr val="E2FF8F"/>
          </a:solidFill>
          <a:ln>
            <a:noFill/>
          </a:ln>
          <a:effectLst/>
        </p:spPr>
        <p:txBody>
          <a:bodyPr>
            <a:spAutoFit/>
          </a:bodyPr>
          <a:lstStyle>
            <a:defPPr>
              <a:defRPr lang="en-US"/>
            </a:defPPr>
            <a:lvl1pPr algn="ctr" eaLnBrk="1" hangingPunct="1">
              <a:defRPr sz="2000" b="1"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/>
              <a:t>数据未写盘：</a:t>
            </a:r>
            <a:r>
              <a:rPr lang="en-US" altLang="zh-CN"/>
              <a:t>T5</a:t>
            </a:r>
          </a:p>
        </p:txBody>
      </p:sp>
      <p:sp>
        <p:nvSpPr>
          <p:cNvPr id="19470" name="Text Box 22"/>
          <p:cNvSpPr txBox="1">
            <a:spLocks noChangeArrowheads="1"/>
          </p:cNvSpPr>
          <p:nvPr/>
        </p:nvSpPr>
        <p:spPr bwMode="auto">
          <a:xfrm>
            <a:off x="684213" y="2420938"/>
            <a:ext cx="2592387" cy="400050"/>
          </a:xfrm>
          <a:prstGeom prst="rect">
            <a:avLst/>
          </a:prstGeom>
          <a:solidFill>
            <a:srgbClr val="C2F1F0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数据已写盘事务：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T0</a:t>
            </a:r>
          </a:p>
        </p:txBody>
      </p:sp>
      <p:sp>
        <p:nvSpPr>
          <p:cNvPr id="19471" name="Text Box 24"/>
          <p:cNvSpPr txBox="1">
            <a:spLocks noChangeArrowheads="1"/>
          </p:cNvSpPr>
          <p:nvPr/>
        </p:nvSpPr>
        <p:spPr bwMode="auto">
          <a:xfrm>
            <a:off x="468313" y="5373688"/>
            <a:ext cx="3600450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REDO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队列：</a:t>
            </a:r>
            <a:r>
              <a:rPr lang="en-US" altLang="zh-CN" sz="20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T0, T1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, T2, T4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UNDO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队列：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T3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768" y="44624"/>
            <a:ext cx="7467600" cy="1143000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二、系统故障</a:t>
            </a:r>
            <a:endParaRPr lang="zh-CN" altLang="en-US" sz="28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24744"/>
            <a:ext cx="8002588" cy="5255914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600" b="1" dirty="0">
                <a:solidFill>
                  <a:srgbClr val="1E03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4、带检查点的恢复方法</a:t>
            </a:r>
          </a:p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（1）检查点（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CheckPoint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数据库正常运行的一个时间标志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在检查点时刻，系统强行将缓冲区内容写盘</a:t>
            </a:r>
          </a:p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（2）检查点种类</a:t>
            </a:r>
          </a:p>
          <a:p>
            <a:pPr marL="273050" lvl="1" eaLnBrk="1" fontAlgn="auto" hangingPunct="1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自动：系统参数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Recovery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Internal（RI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lvl="1" eaLnBrk="1" fontAlgn="auto" hangingPunct="1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CheckPoint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）检查点记录内容</a:t>
            </a:r>
          </a:p>
          <a:p>
            <a:pPr marL="273050" lvl="1" eaLnBrk="1" fontAlgn="auto" hangingPunct="1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建立检查点时刻，所有正在执行的事务清单</a:t>
            </a:r>
          </a:p>
          <a:p>
            <a:pPr marL="273050" lvl="1" eaLnBrk="1" fontAlgn="auto" hangingPunct="1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这些事务最近一个日志记录的地址</a:t>
            </a:r>
          </a:p>
          <a:p>
            <a:pPr marL="273050" lvl="1" eaLnBrk="1" fontAlgn="auto" hangingPunct="1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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271661"/>
            <a:ext cx="8188325" cy="258127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）检查点执行的动作及其顺序</a:t>
            </a:r>
          </a:p>
          <a:p>
            <a:pPr marL="530225" lvl="1" indent="-265113" eaLnBrk="1" hangingPunct="1">
              <a:lnSpc>
                <a:spcPct val="110000"/>
              </a:lnSpc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缓冲区中的日志写盘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 marL="530225" lvl="1" indent="-265113" eaLnBrk="1" hangingPunct="1">
              <a:lnSpc>
                <a:spcPct val="110000"/>
              </a:lnSpc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在日志文件中，增加一个检查点记录</a:t>
            </a:r>
          </a:p>
          <a:p>
            <a:pPr marL="530225" lvl="1" indent="-265113" eaLnBrk="1" hangingPunct="1">
              <a:lnSpc>
                <a:spcPct val="110000"/>
              </a:lnSpc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缓冲区中的数据写盘</a:t>
            </a:r>
          </a:p>
          <a:p>
            <a:pPr marL="530225" lvl="1" indent="-265113" eaLnBrk="1" hangingPunct="1">
              <a:lnSpc>
                <a:spcPct val="110000"/>
              </a:lnSpc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重新开始文件新增一行，指示检查点在日志文件中的位置</a:t>
            </a:r>
          </a:p>
        </p:txBody>
      </p:sp>
      <p:grpSp>
        <p:nvGrpSpPr>
          <p:cNvPr id="21507" name="组合 27"/>
          <p:cNvGrpSpPr>
            <a:grpSpLocks/>
          </p:cNvGrpSpPr>
          <p:nvPr/>
        </p:nvGrpSpPr>
        <p:grpSpPr bwMode="auto">
          <a:xfrm>
            <a:off x="539750" y="2852936"/>
            <a:ext cx="7993063" cy="3681785"/>
            <a:chOff x="539552" y="2781126"/>
            <a:chExt cx="7992567" cy="3681786"/>
          </a:xfrm>
        </p:grpSpPr>
        <p:sp>
          <p:nvSpPr>
            <p:cNvPr id="21508" name="Text Box 4"/>
            <p:cNvSpPr txBox="1">
              <a:spLocks noChangeArrowheads="1"/>
            </p:cNvSpPr>
            <p:nvPr/>
          </p:nvSpPr>
          <p:spPr bwMode="auto">
            <a:xfrm>
              <a:off x="539552" y="3222921"/>
              <a:ext cx="2881313" cy="4059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检查点记录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的位置</a:t>
              </a:r>
            </a:p>
          </p:txBody>
        </p:sp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539552" y="3645333"/>
              <a:ext cx="2881313" cy="4074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检查点记录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的位置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539552" y="4052766"/>
              <a:ext cx="2881313" cy="14499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539552" y="5300530"/>
              <a:ext cx="2881313" cy="4059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检查点记录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K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的位置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612577" y="2781126"/>
              <a:ext cx="273526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1E03E9"/>
                  </a:solidFill>
                  <a:latin typeface="微软雅黑" pitchFamily="34" charset="-122"/>
                  <a:ea typeface="微软雅黑" pitchFamily="34" charset="-122"/>
                </a:rPr>
                <a:t>重 新 开 始 文 件</a:t>
              </a:r>
            </a:p>
          </p:txBody>
        </p:sp>
        <p:sp>
          <p:nvSpPr>
            <p:cNvPr id="21513" name="Line 14"/>
            <p:cNvSpPr>
              <a:spLocks noChangeShapeType="1"/>
            </p:cNvSpPr>
            <p:nvPr/>
          </p:nvSpPr>
          <p:spPr bwMode="auto">
            <a:xfrm>
              <a:off x="6949381" y="6302635"/>
              <a:ext cx="12239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4" name="Line 15"/>
            <p:cNvSpPr>
              <a:spLocks noChangeShapeType="1"/>
            </p:cNvSpPr>
            <p:nvPr/>
          </p:nvSpPr>
          <p:spPr bwMode="auto">
            <a:xfrm flipV="1">
              <a:off x="8173343" y="5132763"/>
              <a:ext cx="0" cy="1169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5" name="Line 16"/>
            <p:cNvSpPr>
              <a:spLocks noChangeShapeType="1"/>
            </p:cNvSpPr>
            <p:nvPr/>
          </p:nvSpPr>
          <p:spPr bwMode="auto">
            <a:xfrm flipH="1">
              <a:off x="7812981" y="5132763"/>
              <a:ext cx="360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6" name="Line 17"/>
            <p:cNvSpPr>
              <a:spLocks noChangeShapeType="1"/>
            </p:cNvSpPr>
            <p:nvPr/>
          </p:nvSpPr>
          <p:spPr bwMode="auto">
            <a:xfrm>
              <a:off x="7524056" y="6179806"/>
              <a:ext cx="10080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7" name="Line 18"/>
            <p:cNvSpPr>
              <a:spLocks noChangeShapeType="1"/>
            </p:cNvSpPr>
            <p:nvPr/>
          </p:nvSpPr>
          <p:spPr bwMode="auto">
            <a:xfrm flipV="1">
              <a:off x="8532118" y="5871235"/>
              <a:ext cx="0" cy="3085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8" name="Line 19"/>
            <p:cNvSpPr>
              <a:spLocks noChangeShapeType="1"/>
            </p:cNvSpPr>
            <p:nvPr/>
          </p:nvSpPr>
          <p:spPr bwMode="auto">
            <a:xfrm flipH="1">
              <a:off x="7812981" y="5871235"/>
              <a:ext cx="719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9" name="Text Box 9"/>
            <p:cNvSpPr txBox="1">
              <a:spLocks noChangeArrowheads="1"/>
            </p:cNvSpPr>
            <p:nvPr/>
          </p:nvSpPr>
          <p:spPr bwMode="auto">
            <a:xfrm>
              <a:off x="4285556" y="3813100"/>
              <a:ext cx="3527425" cy="4074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日志记录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1520" name="Text Box 10"/>
            <p:cNvSpPr txBox="1">
              <a:spLocks noChangeArrowheads="1"/>
            </p:cNvSpPr>
            <p:nvPr/>
          </p:nvSpPr>
          <p:spPr bwMode="auto">
            <a:xfrm>
              <a:off x="4285556" y="4232516"/>
              <a:ext cx="3527425" cy="4059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日志记录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1521" name="Rectangle 11"/>
            <p:cNvSpPr>
              <a:spLocks noChangeArrowheads="1"/>
            </p:cNvSpPr>
            <p:nvPr/>
          </p:nvSpPr>
          <p:spPr bwMode="auto">
            <a:xfrm>
              <a:off x="4285556" y="4580032"/>
              <a:ext cx="3527425" cy="36848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检查点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K-1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：活动事务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T1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T2</a:t>
              </a:r>
            </a:p>
          </p:txBody>
        </p:sp>
        <p:sp>
          <p:nvSpPr>
            <p:cNvPr id="21522" name="Text Box 12"/>
            <p:cNvSpPr txBox="1">
              <a:spLocks noChangeArrowheads="1"/>
            </p:cNvSpPr>
            <p:nvPr/>
          </p:nvSpPr>
          <p:spPr bwMode="auto">
            <a:xfrm>
              <a:off x="4285556" y="6056977"/>
              <a:ext cx="3527425" cy="4059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检查点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K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：活动事务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T2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、  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T3</a:t>
              </a:r>
            </a:p>
          </p:txBody>
        </p:sp>
        <p:sp>
          <p:nvSpPr>
            <p:cNvPr id="21523" name="Text Box 13"/>
            <p:cNvSpPr txBox="1">
              <a:spLocks noChangeArrowheads="1"/>
            </p:cNvSpPr>
            <p:nvPr/>
          </p:nvSpPr>
          <p:spPr bwMode="auto">
            <a:xfrm>
              <a:off x="4364931" y="3357190"/>
              <a:ext cx="33480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1E03E9"/>
                  </a:solidFill>
                  <a:latin typeface="微软雅黑" pitchFamily="34" charset="-122"/>
                  <a:ea typeface="微软雅黑" pitchFamily="34" charset="-122"/>
                </a:rPr>
                <a:t>日 志 文 件</a:t>
              </a:r>
            </a:p>
          </p:txBody>
        </p:sp>
        <p:sp>
          <p:nvSpPr>
            <p:cNvPr id="21524" name="Rectangle 20"/>
            <p:cNvSpPr>
              <a:spLocks noChangeArrowheads="1"/>
            </p:cNvSpPr>
            <p:nvPr/>
          </p:nvSpPr>
          <p:spPr bwMode="auto">
            <a:xfrm>
              <a:off x="4285556" y="4948520"/>
              <a:ext cx="3527425" cy="3699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T2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的最后一条日志</a:t>
              </a:r>
            </a:p>
          </p:txBody>
        </p:sp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4285556" y="5318505"/>
              <a:ext cx="3527425" cy="3699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26" name="Rectangle 22"/>
            <p:cNvSpPr>
              <a:spLocks noChangeArrowheads="1"/>
            </p:cNvSpPr>
            <p:nvPr/>
          </p:nvSpPr>
          <p:spPr bwMode="auto">
            <a:xfrm>
              <a:off x="4283968" y="5688490"/>
              <a:ext cx="3527425" cy="3684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>
              <a:off x="3420865" y="5562665"/>
              <a:ext cx="863103" cy="6770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541140" y="4894595"/>
              <a:ext cx="2881313" cy="4059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检查点记录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K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－</a:t>
              </a: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的位置</a:t>
              </a:r>
            </a:p>
          </p:txBody>
        </p:sp>
        <p:sp>
          <p:nvSpPr>
            <p:cNvPr id="21529" name="Line 26"/>
            <p:cNvSpPr>
              <a:spLocks noChangeShapeType="1"/>
            </p:cNvSpPr>
            <p:nvPr/>
          </p:nvSpPr>
          <p:spPr bwMode="auto">
            <a:xfrm flipV="1">
              <a:off x="3420865" y="4762777"/>
              <a:ext cx="863103" cy="369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30" name="Rectangle 28"/>
            <p:cNvSpPr>
              <a:spLocks noChangeArrowheads="1"/>
            </p:cNvSpPr>
            <p:nvPr/>
          </p:nvSpPr>
          <p:spPr bwMode="auto">
            <a:xfrm>
              <a:off x="4933256" y="5716950"/>
              <a:ext cx="2298700" cy="3999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微软雅黑" pitchFamily="34" charset="-122"/>
                  <a:ea typeface="微软雅黑" pitchFamily="34" charset="-122"/>
                </a:rPr>
                <a:t>T3</a:t>
              </a:r>
              <a:r>
                <a:rPr lang="zh-CN" altLang="en-US" sz="2000">
                  <a:latin typeface="微软雅黑" pitchFamily="34" charset="-122"/>
                  <a:ea typeface="微软雅黑" pitchFamily="34" charset="-122"/>
                </a:rPr>
                <a:t>的最后一条日志</a:t>
              </a:r>
              <a:endParaRPr lang="en-US" altLang="zh-CN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15707DC-7C89-436C-BCCC-3F20F6BBBC7C}"/>
              </a:ext>
            </a:extLst>
          </p:cNvPr>
          <p:cNvSpPr txBox="1"/>
          <p:nvPr/>
        </p:nvSpPr>
        <p:spPr>
          <a:xfrm>
            <a:off x="35496" y="6093296"/>
            <a:ext cx="3599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检查点是真正的截至点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7544" y="3608515"/>
            <a:ext cx="7991475" cy="2988837"/>
            <a:chOff x="467544" y="3691766"/>
            <a:chExt cx="7991475" cy="2988837"/>
          </a:xfrm>
        </p:grpSpPr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467544" y="4061098"/>
              <a:ext cx="288091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检查点记录</a:t>
              </a: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的位置</a:t>
              </a:r>
            </a:p>
          </p:txBody>
        </p:sp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467544" y="4446726"/>
              <a:ext cx="288091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检查点记录</a:t>
              </a:r>
              <a:r>
                <a:rPr lang="en-US" altLang="zh-CN" sz="1800" dirty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的位置</a:t>
              </a:r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467544" y="4832024"/>
              <a:ext cx="2880919" cy="13712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467544" y="6011996"/>
              <a:ext cx="2880919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检查点记录</a:t>
              </a: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K</a:t>
              </a:r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的位置</a:t>
              </a:r>
            </a:p>
          </p:txBody>
        </p:sp>
        <p:sp>
          <p:nvSpPr>
            <p:cNvPr id="22536" name="Text Box 8"/>
            <p:cNvSpPr txBox="1">
              <a:spLocks noChangeArrowheads="1"/>
            </p:cNvSpPr>
            <p:nvPr/>
          </p:nvSpPr>
          <p:spPr bwMode="auto">
            <a:xfrm>
              <a:off x="540559" y="3691766"/>
              <a:ext cx="273488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1E03E9"/>
                  </a:solidFill>
                  <a:latin typeface="微软雅黑" pitchFamily="34" charset="-122"/>
                  <a:ea typeface="微软雅黑" pitchFamily="34" charset="-122"/>
                </a:rPr>
                <a:t>重 新 开 始 文 件</a:t>
              </a:r>
            </a:p>
          </p:txBody>
        </p:sp>
        <p:sp>
          <p:nvSpPr>
            <p:cNvPr id="22537" name="Line 14"/>
            <p:cNvSpPr>
              <a:spLocks noChangeShapeType="1"/>
            </p:cNvSpPr>
            <p:nvPr/>
          </p:nvSpPr>
          <p:spPr bwMode="auto">
            <a:xfrm>
              <a:off x="6876497" y="6543583"/>
              <a:ext cx="12237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22538" name="Line 15"/>
            <p:cNvSpPr>
              <a:spLocks noChangeShapeType="1"/>
            </p:cNvSpPr>
            <p:nvPr/>
          </p:nvSpPr>
          <p:spPr bwMode="auto">
            <a:xfrm flipV="1">
              <a:off x="8100292" y="5437270"/>
              <a:ext cx="0" cy="11063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22539" name="Line 16"/>
            <p:cNvSpPr>
              <a:spLocks noChangeShapeType="1"/>
            </p:cNvSpPr>
            <p:nvPr/>
          </p:nvSpPr>
          <p:spPr bwMode="auto">
            <a:xfrm flipH="1">
              <a:off x="7739979" y="5437270"/>
              <a:ext cx="3603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22540" name="Line 17"/>
            <p:cNvSpPr>
              <a:spLocks noChangeShapeType="1"/>
            </p:cNvSpPr>
            <p:nvPr/>
          </p:nvSpPr>
          <p:spPr bwMode="auto">
            <a:xfrm>
              <a:off x="7451094" y="6427427"/>
              <a:ext cx="10079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22541" name="Line 18"/>
            <p:cNvSpPr>
              <a:spLocks noChangeShapeType="1"/>
            </p:cNvSpPr>
            <p:nvPr/>
          </p:nvSpPr>
          <p:spPr bwMode="auto">
            <a:xfrm flipV="1">
              <a:off x="8459018" y="6135621"/>
              <a:ext cx="0" cy="2918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22542" name="Line 19"/>
            <p:cNvSpPr>
              <a:spLocks noChangeShapeType="1"/>
            </p:cNvSpPr>
            <p:nvPr/>
          </p:nvSpPr>
          <p:spPr bwMode="auto">
            <a:xfrm flipH="1">
              <a:off x="7739979" y="6135621"/>
              <a:ext cx="7190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22543" name="Text Box 9"/>
            <p:cNvSpPr txBox="1">
              <a:spLocks noChangeArrowheads="1"/>
            </p:cNvSpPr>
            <p:nvPr/>
          </p:nvSpPr>
          <p:spPr bwMode="auto">
            <a:xfrm>
              <a:off x="4213036" y="4211796"/>
              <a:ext cx="352694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日志记录</a:t>
              </a: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2544" name="Text Box 10"/>
            <p:cNvSpPr txBox="1">
              <a:spLocks noChangeArrowheads="1"/>
            </p:cNvSpPr>
            <p:nvPr/>
          </p:nvSpPr>
          <p:spPr bwMode="auto">
            <a:xfrm>
              <a:off x="4213036" y="4585934"/>
              <a:ext cx="3526943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日志记录</a:t>
              </a: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2545" name="Rectangle 11"/>
            <p:cNvSpPr>
              <a:spLocks noChangeArrowheads="1"/>
            </p:cNvSpPr>
            <p:nvPr/>
          </p:nvSpPr>
          <p:spPr bwMode="auto">
            <a:xfrm>
              <a:off x="4213036" y="4914569"/>
              <a:ext cx="3526943" cy="34846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检查点</a:t>
              </a: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K-1</a:t>
              </a:r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：活动事务</a:t>
              </a: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T1</a:t>
              </a:r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T2</a:t>
              </a:r>
            </a:p>
          </p:txBody>
        </p:sp>
        <p:sp>
          <p:nvSpPr>
            <p:cNvPr id="22546" name="Text Box 12"/>
            <p:cNvSpPr txBox="1">
              <a:spLocks noChangeArrowheads="1"/>
            </p:cNvSpPr>
            <p:nvPr/>
          </p:nvSpPr>
          <p:spPr bwMode="auto">
            <a:xfrm>
              <a:off x="4213036" y="6311271"/>
              <a:ext cx="3526943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检查点</a:t>
              </a: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K</a:t>
              </a:r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：活动事务</a:t>
              </a: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T2</a:t>
              </a:r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、  </a:t>
              </a: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T3</a:t>
              </a:r>
            </a:p>
          </p:txBody>
        </p:sp>
        <p:sp>
          <p:nvSpPr>
            <p:cNvPr id="22547" name="Text Box 13"/>
            <p:cNvSpPr txBox="1">
              <a:spLocks noChangeArrowheads="1"/>
            </p:cNvSpPr>
            <p:nvPr/>
          </p:nvSpPr>
          <p:spPr bwMode="auto">
            <a:xfrm>
              <a:off x="4292400" y="3851756"/>
              <a:ext cx="334758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1E03E9"/>
                  </a:solidFill>
                  <a:latin typeface="微软雅黑" pitchFamily="34" charset="-122"/>
                  <a:ea typeface="微软雅黑" pitchFamily="34" charset="-122"/>
                </a:rPr>
                <a:t>日 志 文 件</a:t>
              </a:r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4213036" y="5263037"/>
              <a:ext cx="3526943" cy="3498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T2</a:t>
              </a:r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的最后一条日志</a:t>
              </a:r>
            </a:p>
          </p:txBody>
        </p:sp>
        <p:sp>
          <p:nvSpPr>
            <p:cNvPr id="22549" name="Rectangle 21"/>
            <p:cNvSpPr>
              <a:spLocks noChangeArrowheads="1"/>
            </p:cNvSpPr>
            <p:nvPr/>
          </p:nvSpPr>
          <p:spPr bwMode="auto">
            <a:xfrm>
              <a:off x="4213036" y="5612921"/>
              <a:ext cx="3526943" cy="3498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50" name="Rectangle 22"/>
            <p:cNvSpPr>
              <a:spLocks noChangeArrowheads="1"/>
            </p:cNvSpPr>
            <p:nvPr/>
          </p:nvSpPr>
          <p:spPr bwMode="auto">
            <a:xfrm>
              <a:off x="4211448" y="5962805"/>
              <a:ext cx="3526943" cy="3484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1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51" name="Line 23"/>
            <p:cNvSpPr>
              <a:spLocks noChangeShapeType="1"/>
            </p:cNvSpPr>
            <p:nvPr/>
          </p:nvSpPr>
          <p:spPr bwMode="auto">
            <a:xfrm>
              <a:off x="3350051" y="6196662"/>
              <a:ext cx="861397" cy="2874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22552" name="Text Box 24"/>
            <p:cNvSpPr txBox="1">
              <a:spLocks noChangeArrowheads="1"/>
            </p:cNvSpPr>
            <p:nvPr/>
          </p:nvSpPr>
          <p:spPr bwMode="auto">
            <a:xfrm>
              <a:off x="469132" y="5628116"/>
              <a:ext cx="288091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检查点记录</a:t>
              </a: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K</a:t>
              </a:r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－</a:t>
              </a: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的位置</a:t>
              </a:r>
            </a:p>
          </p:txBody>
        </p:sp>
        <p:sp>
          <p:nvSpPr>
            <p:cNvPr id="22553" name="Line 26"/>
            <p:cNvSpPr>
              <a:spLocks noChangeShapeType="1"/>
            </p:cNvSpPr>
            <p:nvPr/>
          </p:nvSpPr>
          <p:spPr bwMode="auto">
            <a:xfrm flipV="1">
              <a:off x="3348463" y="5087386"/>
              <a:ext cx="862985" cy="725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22554" name="Rectangle 28"/>
            <p:cNvSpPr>
              <a:spLocks noChangeArrowheads="1"/>
            </p:cNvSpPr>
            <p:nvPr/>
          </p:nvSpPr>
          <p:spPr bwMode="auto">
            <a:xfrm>
              <a:off x="4860648" y="5989718"/>
              <a:ext cx="206819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微软雅黑" pitchFamily="34" charset="-122"/>
                  <a:ea typeface="微软雅黑" pitchFamily="34" charset="-122"/>
                </a:rPr>
                <a:t>T3</a:t>
              </a:r>
              <a:r>
                <a:rPr lang="zh-CN" altLang="en-US" sz="1800">
                  <a:latin typeface="微软雅黑" pitchFamily="34" charset="-122"/>
                  <a:ea typeface="微软雅黑" pitchFamily="34" charset="-122"/>
                </a:rPr>
                <a:t>的最后一条日志</a:t>
              </a:r>
              <a:endParaRPr lang="en-US" altLang="zh-CN" sz="18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7175" y="254571"/>
            <a:ext cx="8562975" cy="331844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）恢复过程</a:t>
            </a:r>
          </a:p>
          <a:p>
            <a:pPr marL="442913" lvl="1" indent="-266700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在重新开始文件中，找最后一个检查点在日志中的位置</a:t>
            </a:r>
          </a:p>
          <a:p>
            <a:pPr marL="442913" lvl="1" indent="-266700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在日志中取最后一个检查点，得到活动事务清单放入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UNDO_LIST</a:t>
            </a:r>
          </a:p>
          <a:p>
            <a:pPr marL="442913" lvl="1" indent="-266700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从检查点开始，正向扫描日志文件，遇到新开始事务加入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UNDO_LIST，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遇到结束的事务将其从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UNDO_LIST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移入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REDO_LIST</a:t>
            </a:r>
          </a:p>
          <a:p>
            <a:pPr marL="442913" lvl="1" indent="-266700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UNDO_LIST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中的事务，做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UNDO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处理（从后向前）</a:t>
            </a:r>
          </a:p>
          <a:p>
            <a:pPr marL="442913" lvl="1" indent="-266700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REDO_LIST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中的事务，做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REDO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处理（从前向后）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Line 6"/>
          <p:cNvSpPr>
            <a:spLocks noChangeShapeType="1"/>
          </p:cNvSpPr>
          <p:nvPr/>
        </p:nvSpPr>
        <p:spPr bwMode="auto">
          <a:xfrm>
            <a:off x="3132138" y="1196975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Text Box 7"/>
          <p:cNvSpPr txBox="1">
            <a:spLocks noChangeArrowheads="1"/>
          </p:cNvSpPr>
          <p:nvPr/>
        </p:nvSpPr>
        <p:spPr bwMode="auto">
          <a:xfrm>
            <a:off x="2124075" y="6345238"/>
            <a:ext cx="1441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检查点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K-1</a:t>
            </a:r>
          </a:p>
        </p:txBody>
      </p:sp>
      <p:sp>
        <p:nvSpPr>
          <p:cNvPr id="23557" name="Line 10"/>
          <p:cNvSpPr>
            <a:spLocks noChangeShapeType="1"/>
          </p:cNvSpPr>
          <p:nvPr/>
        </p:nvSpPr>
        <p:spPr bwMode="auto">
          <a:xfrm>
            <a:off x="611188" y="6308725"/>
            <a:ext cx="741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8" name="Line 11"/>
          <p:cNvSpPr>
            <a:spLocks noChangeShapeType="1"/>
          </p:cNvSpPr>
          <p:nvPr/>
        </p:nvSpPr>
        <p:spPr bwMode="auto">
          <a:xfrm flipV="1">
            <a:off x="611188" y="476250"/>
            <a:ext cx="0" cy="583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9" name="Line 13"/>
          <p:cNvSpPr>
            <a:spLocks noChangeShapeType="1"/>
          </p:cNvSpPr>
          <p:nvPr/>
        </p:nvSpPr>
        <p:spPr bwMode="auto">
          <a:xfrm>
            <a:off x="7235825" y="1052513"/>
            <a:ext cx="0" cy="5256212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0" name="Line 14"/>
          <p:cNvSpPr>
            <a:spLocks noChangeShapeType="1"/>
          </p:cNvSpPr>
          <p:nvPr/>
        </p:nvSpPr>
        <p:spPr bwMode="auto">
          <a:xfrm>
            <a:off x="4356100" y="1125538"/>
            <a:ext cx="0" cy="51117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1" name="Text Box 15"/>
          <p:cNvSpPr txBox="1">
            <a:spLocks noChangeArrowheads="1"/>
          </p:cNvSpPr>
          <p:nvPr/>
        </p:nvSpPr>
        <p:spPr bwMode="auto">
          <a:xfrm>
            <a:off x="6731000" y="6272213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系统失败</a:t>
            </a:r>
          </a:p>
        </p:txBody>
      </p:sp>
      <p:sp>
        <p:nvSpPr>
          <p:cNvPr id="23562" name="Text Box 16"/>
          <p:cNvSpPr txBox="1">
            <a:spLocks noChangeArrowheads="1"/>
          </p:cNvSpPr>
          <p:nvPr/>
        </p:nvSpPr>
        <p:spPr bwMode="auto">
          <a:xfrm>
            <a:off x="3492500" y="6345238"/>
            <a:ext cx="1800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检查点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63" name="Text Box 17"/>
          <p:cNvSpPr txBox="1">
            <a:spLocks noChangeArrowheads="1"/>
          </p:cNvSpPr>
          <p:nvPr/>
        </p:nvSpPr>
        <p:spPr bwMode="auto">
          <a:xfrm>
            <a:off x="1619672" y="2565400"/>
            <a:ext cx="2304628" cy="396875"/>
          </a:xfrm>
          <a:prstGeom prst="rect">
            <a:avLst/>
          </a:prstGeom>
          <a:solidFill>
            <a:srgbClr val="CDF4F3"/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spcBef>
                <a:spcPct val="50000"/>
              </a:spcBef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已写盘事务：</a:t>
            </a:r>
            <a:r>
              <a:rPr lang="en-US" altLang="zh-CN" dirty="0"/>
              <a:t>T1</a:t>
            </a:r>
          </a:p>
        </p:txBody>
      </p:sp>
      <p:sp>
        <p:nvSpPr>
          <p:cNvPr id="23564" name="Text Box 18"/>
          <p:cNvSpPr txBox="1">
            <a:spLocks noChangeArrowheads="1"/>
          </p:cNvSpPr>
          <p:nvPr/>
        </p:nvSpPr>
        <p:spPr bwMode="auto">
          <a:xfrm>
            <a:off x="2483768" y="3213100"/>
            <a:ext cx="3816424" cy="396875"/>
          </a:xfrm>
          <a:prstGeom prst="rect">
            <a:avLst/>
          </a:prstGeom>
          <a:solidFill>
            <a:srgbClr val="CDF4F3"/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spcBef>
                <a:spcPct val="50000"/>
              </a:spcBef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部分写盘事务：</a:t>
            </a:r>
            <a:r>
              <a:rPr lang="en-US" altLang="zh-CN" dirty="0"/>
              <a:t>T2</a:t>
            </a:r>
          </a:p>
        </p:txBody>
      </p:sp>
      <p:sp>
        <p:nvSpPr>
          <p:cNvPr id="23565" name="Text Box 19"/>
          <p:cNvSpPr txBox="1">
            <a:spLocks noChangeArrowheads="1"/>
          </p:cNvSpPr>
          <p:nvPr/>
        </p:nvSpPr>
        <p:spPr bwMode="auto">
          <a:xfrm>
            <a:off x="4788247" y="4829090"/>
            <a:ext cx="2232025" cy="400110"/>
          </a:xfrm>
          <a:prstGeom prst="rect">
            <a:avLst/>
          </a:prstGeom>
          <a:solidFill>
            <a:srgbClr val="CDF4F3"/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spcBef>
                <a:spcPct val="50000"/>
              </a:spcBef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未写盘事务：</a:t>
            </a:r>
            <a:r>
              <a:rPr lang="en-US" altLang="zh-CN" dirty="0"/>
              <a:t>T4</a:t>
            </a:r>
          </a:p>
        </p:txBody>
      </p:sp>
      <p:sp>
        <p:nvSpPr>
          <p:cNvPr id="23566" name="Text Box 20"/>
          <p:cNvSpPr txBox="1">
            <a:spLocks noChangeArrowheads="1"/>
          </p:cNvSpPr>
          <p:nvPr/>
        </p:nvSpPr>
        <p:spPr bwMode="auto">
          <a:xfrm>
            <a:off x="3563939" y="4005064"/>
            <a:ext cx="4176414" cy="396875"/>
          </a:xfrm>
          <a:prstGeom prst="rect">
            <a:avLst/>
          </a:prstGeom>
          <a:solidFill>
            <a:srgbClr val="ECFFB7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已部分写盘：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T3</a:t>
            </a:r>
          </a:p>
        </p:txBody>
      </p:sp>
      <p:sp>
        <p:nvSpPr>
          <p:cNvPr id="23567" name="Text Box 21"/>
          <p:cNvSpPr txBox="1">
            <a:spLocks noChangeArrowheads="1"/>
          </p:cNvSpPr>
          <p:nvPr/>
        </p:nvSpPr>
        <p:spPr bwMode="auto">
          <a:xfrm>
            <a:off x="5580112" y="5589240"/>
            <a:ext cx="2160242" cy="396875"/>
          </a:xfrm>
          <a:prstGeom prst="rect">
            <a:avLst/>
          </a:prstGeom>
          <a:solidFill>
            <a:srgbClr val="ECFFB7"/>
          </a:solidFill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ctr" eaLnBrk="1" hangingPunct="1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未写盘：</a:t>
            </a:r>
            <a:r>
              <a:rPr lang="en-US" altLang="zh-CN" dirty="0"/>
              <a:t>T5</a:t>
            </a:r>
          </a:p>
        </p:txBody>
      </p:sp>
      <p:sp>
        <p:nvSpPr>
          <p:cNvPr id="23568" name="Text Box 22"/>
          <p:cNvSpPr txBox="1">
            <a:spLocks noChangeArrowheads="1"/>
          </p:cNvSpPr>
          <p:nvPr/>
        </p:nvSpPr>
        <p:spPr bwMode="auto">
          <a:xfrm>
            <a:off x="755650" y="1773238"/>
            <a:ext cx="2087563" cy="396875"/>
          </a:xfrm>
          <a:prstGeom prst="rect">
            <a:avLst/>
          </a:prstGeom>
          <a:solidFill>
            <a:srgbClr val="CDF4F3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已写盘事务：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T0</a:t>
            </a:r>
          </a:p>
        </p:txBody>
      </p:sp>
      <p:sp>
        <p:nvSpPr>
          <p:cNvPr id="23569" name="Text Box 23"/>
          <p:cNvSpPr txBox="1">
            <a:spLocks noChangeArrowheads="1"/>
          </p:cNvSpPr>
          <p:nvPr/>
        </p:nvSpPr>
        <p:spPr bwMode="auto">
          <a:xfrm>
            <a:off x="5076057" y="1520825"/>
            <a:ext cx="3528391" cy="86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REDO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队列：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T2, T4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UNDO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队列：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T3,T5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70" name="Text Box 24"/>
          <p:cNvSpPr txBox="1">
            <a:spLocks noChangeArrowheads="1"/>
          </p:cNvSpPr>
          <p:nvPr/>
        </p:nvSpPr>
        <p:spPr bwMode="auto">
          <a:xfrm>
            <a:off x="5076057" y="152400"/>
            <a:ext cx="3528391" cy="4001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UNDO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T2, T3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71" name="Text Box 25"/>
          <p:cNvSpPr txBox="1">
            <a:spLocks noChangeArrowheads="1"/>
          </p:cNvSpPr>
          <p:nvPr/>
        </p:nvSpPr>
        <p:spPr bwMode="auto">
          <a:xfrm>
            <a:off x="5076057" y="836613"/>
            <a:ext cx="3528391" cy="4001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UNDO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T2, T3, T4, T5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72" name="Line 26"/>
          <p:cNvSpPr>
            <a:spLocks noChangeShapeType="1"/>
          </p:cNvSpPr>
          <p:nvPr/>
        </p:nvSpPr>
        <p:spPr bwMode="auto">
          <a:xfrm>
            <a:off x="6875463" y="5842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73" name="Line 27"/>
          <p:cNvSpPr>
            <a:spLocks noChangeShapeType="1"/>
          </p:cNvSpPr>
          <p:nvPr/>
        </p:nvSpPr>
        <p:spPr bwMode="auto">
          <a:xfrm>
            <a:off x="6875463" y="12334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	 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恢复的具体策略</a:t>
            </a:r>
            <a:endParaRPr lang="zh-CN" altLang="en-US" sz="32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484313"/>
            <a:ext cx="7467600" cy="48736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solidFill>
                  <a:srgbClr val="1E03E9"/>
                </a:solidFill>
                <a:latin typeface="微软雅黑" pitchFamily="34" charset="-122"/>
                <a:ea typeface="微软雅黑" pitchFamily="34" charset="-122"/>
              </a:rPr>
              <a:t>三、介质故障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1、恢复最新的数据库备份副本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、恢复日志文件副本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重做已完成的所有事务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撤销未完成的事务。</a:t>
            </a:r>
          </a:p>
          <a:p>
            <a:pPr marL="366713" lvl="1" indent="0" eaLnBrk="1" hangingPunct="1">
              <a:lnSpc>
                <a:spcPct val="150000"/>
              </a:lnSpc>
              <a:buFont typeface="Wingdings 2" pitchFamily="18" charset="2"/>
              <a:buNone/>
            </a:pPr>
            <a:endParaRPr lang="zh-CN" altLang="en-US" sz="2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9.5	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数据库镜像</a:t>
            </a:r>
            <a:endParaRPr lang="zh-CN" altLang="en-US" sz="32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84313"/>
            <a:ext cx="8147248" cy="48736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数据库镜像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08013" lvl="1" indent="-342900" eaLnBrk="1" hangingPunct="1">
              <a:lnSpc>
                <a:spcPct val="12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DBA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的要求，自动把整个数据库或其中的关键数据复制到另一块磁盘，并自动维持二者的一致性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写操作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08013" lvl="1" indent="-342900" eaLnBrk="1" hangingPunct="1">
              <a:lnSpc>
                <a:spcPct val="12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更新主数据库时，自动将更新后的数据复制过去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读操作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08013" lvl="1" indent="-342900" eaLnBrk="1" hangingPunct="1">
              <a:lnSpc>
                <a:spcPct val="12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支持并行读出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608013" lvl="1" indent="-342900" eaLnBrk="1" hangingPunct="1">
              <a:lnSpc>
                <a:spcPct val="12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提高可靠性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E76AE2-30FD-4A42-BC2A-449EE2ECAED2}"/>
              </a:ext>
            </a:extLst>
          </p:cNvPr>
          <p:cNvSpPr txBox="1"/>
          <p:nvPr/>
        </p:nvSpPr>
        <p:spPr>
          <a:xfrm>
            <a:off x="3203848" y="1268760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镜像和复制他不一样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98438"/>
            <a:ext cx="7467600" cy="1143000"/>
          </a:xfr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9.6	SQL SERVER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的备份与恢复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12738" y="1268760"/>
            <a:ext cx="8363718" cy="48736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 SERVER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的备份模式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完整备份：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备份整个数据库，需要较大的存储空间，备份时间较长。还原数据库时，只要还原一个备份文件即可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差异备份：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完整备份的补充，只备份上次完整备份后更改的数据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日志备份：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记录数据库的所有变动过程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文件和文件组备份：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创建数据库时，若创建了多个数据库文件或文件组，可以备份其中的一个或几个文件。当某个文件损坏时，只需还原损坏的文件或文件组。</a:t>
            </a:r>
            <a:endParaRPr lang="en-US" altLang="zh-CN" sz="2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fontAlgn="auto" hangingPunct="1">
              <a:lnSpc>
                <a:spcPct val="140000"/>
              </a:lnSpc>
              <a:spcAft>
                <a:spcPct val="25000"/>
              </a:spcAft>
              <a:tabLst>
                <a:tab pos="4130675" algn="l"/>
                <a:tab pos="4479925" algn="l"/>
              </a:tabLst>
              <a:defRPr/>
            </a:pP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 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事务的基本概念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84313"/>
            <a:ext cx="7931150" cy="48736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FontTx/>
              <a:buNone/>
              <a:tabLst>
                <a:tab pos="4130675" algn="l"/>
                <a:tab pos="4479925" algn="l"/>
              </a:tabLst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一、事务及事务定义</a:t>
            </a:r>
            <a:endParaRPr lang="en-US" altLang="zh-CN" sz="32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indent="-274320" eaLnBrk="1" fontAlgn="auto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FontTx/>
              <a:buNone/>
              <a:tabLst>
                <a:tab pos="4130675" algn="l"/>
                <a:tab pos="4479925" algn="l"/>
              </a:tabLs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、什么是事务：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indent="-274320" eaLnBrk="1" fontAlgn="auto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Font typeface="Wingdings"/>
              <a:buChar char=""/>
              <a:tabLst>
                <a:tab pos="4130675" algn="l"/>
                <a:tab pos="4479925" algn="l"/>
              </a:tabLs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用户定义的一个数据库操作序列，这些操作要么全做要么全不做，是一个不可分割的工作单位。</a:t>
            </a:r>
          </a:p>
          <a:p>
            <a:pPr marL="274320" indent="-274320" eaLnBrk="1" fontAlgn="auto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FontTx/>
              <a:buNone/>
              <a:tabLst>
                <a:tab pos="4130675" algn="l"/>
                <a:tab pos="4479925" algn="l"/>
              </a:tabLs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2、显式事务定义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indent="-274320" eaLnBrk="1" fontAlgn="auto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Font typeface="Wingdings"/>
              <a:buChar char=""/>
              <a:tabLst>
                <a:tab pos="4130675" algn="l"/>
                <a:tab pos="4479925" algn="l"/>
              </a:tabLs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显示开始：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   transaction   </a:t>
            </a:r>
          </a:p>
          <a:p>
            <a:pPr marL="274320" indent="-274320" eaLnBrk="1" fontAlgn="auto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Font typeface="Wingdings"/>
              <a:buChar char=""/>
              <a:tabLst>
                <a:tab pos="4130675" algn="l"/>
                <a:tab pos="4479925" algn="l"/>
              </a:tabLs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显示结束：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 transaction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fontAlgn="auto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Font typeface="Wingdings"/>
              <a:buNone/>
              <a:tabLst>
                <a:tab pos="4130675" algn="l"/>
                <a:tab pos="4479925" algn="l"/>
              </a:tabLs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rollback transaction </a:t>
            </a:r>
          </a:p>
          <a:p>
            <a:pPr marL="274320" indent="-274320" eaLnBrk="1" fontAlgn="auto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Font typeface="Wingdings"/>
              <a:buNone/>
              <a:tabLst>
                <a:tab pos="4130675" algn="l"/>
                <a:tab pos="4479925" algn="l"/>
              </a:tabLs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、隐式事务定义：由系统自动完成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indent="-274320" eaLnBrk="1" fontAlgn="auto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FontTx/>
              <a:buNone/>
              <a:tabLst>
                <a:tab pos="4130675" algn="l"/>
                <a:tab pos="4479925" algn="l"/>
              </a:tabLst>
              <a:defRPr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5390" y="260648"/>
            <a:ext cx="8147050" cy="61926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二、逻辑备份设备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、逻辑备份设备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为特定物理备份设备指定逻辑名称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比使用物理长路径简单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无需更新脚本即可切换到新的物理备份设备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一个逻辑设备上，可以包含多个备份集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、逻辑备份设备的创建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sp_addumpdevice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[ @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devtype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] '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device_type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,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[ @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logicalname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] '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logical_name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,                 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[ @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physicalname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] '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physical_name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rgbClr val="1E03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000" b="1" dirty="0">
                <a:solidFill>
                  <a:srgbClr val="1E03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 </a:t>
            </a:r>
            <a:r>
              <a:rPr lang="en-US" altLang="zh-CN" sz="2000" b="1" dirty="0" err="1">
                <a:solidFill>
                  <a:srgbClr val="1E03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sp_addumpdevice</a:t>
            </a:r>
            <a:r>
              <a:rPr lang="en-US" altLang="zh-CN" sz="2000" b="1" dirty="0">
                <a:solidFill>
                  <a:srgbClr val="1E03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'disk', '</a:t>
            </a:r>
            <a:r>
              <a:rPr lang="en-US" altLang="zh-CN" sz="2000" b="1" dirty="0" err="1">
                <a:solidFill>
                  <a:srgbClr val="1E03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mydiskdump</a:t>
            </a:r>
            <a:r>
              <a:rPr lang="en-US" altLang="zh-CN" sz="2000" b="1" dirty="0">
                <a:solidFill>
                  <a:srgbClr val="1E03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1E03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'c:\dump\dump1.bak' 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98438"/>
            <a:ext cx="7467600" cy="998314"/>
          </a:xfr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9.6	SQL SERVER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的备份与恢复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196752"/>
            <a:ext cx="8291512" cy="525665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三、备份数据库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、命令格式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BACKUP DATABASE 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database_name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TO         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backup_device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 [WITH Options]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 2" pitchFamily="18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、例子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lvl="1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itchFamily="2" charset="2"/>
              <a:buChar char=""/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BACKUP DATABASE  student  TO stu_D1 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SzPct val="70000"/>
              <a:buNone/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WITH INIT, 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NAME = N'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学生数据库完整备份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'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lvl="1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itchFamily="2" charset="2"/>
              <a:buChar char=""/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BACKUP DATABASE student  TO stu_D1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SzPct val="70000"/>
              <a:buNone/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    WITH  DIFFERENTIAL, NOINIT,  </a:t>
            </a:r>
          </a:p>
          <a:p>
            <a:pPr marL="0" indent="0"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               NAME = N‘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学生数据库差异备份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98438"/>
            <a:ext cx="7467600" cy="1143000"/>
          </a:xfr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9.6	SQL SERVER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的备份与恢复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556792"/>
            <a:ext cx="8208912" cy="417646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四、备份日志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、命令格式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Backup log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database_name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to &lt;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backup_device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[WITH Options]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 2" pitchFamily="18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、例子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lvl="1" eaLnBrk="1" hangingPunct="1">
              <a:lnSpc>
                <a:spcPct val="150000"/>
              </a:lnSpc>
              <a:spcBef>
                <a:spcPts val="0"/>
              </a:spcBef>
              <a:buSzPct val="70000"/>
              <a:buFont typeface="Wingdings" pitchFamily="2" charset="2"/>
              <a:buChar char=""/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BACKUP LOG student  TO stu_D1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0"/>
              </a:spcBef>
              <a:buSzPct val="70000"/>
              <a:buNone/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   WITH NOINIT,  NAME = N‘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学生数据库日志备份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340769"/>
            <a:ext cx="8136904" cy="446449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五、数据库恢复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、数据库备份还原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indent="-268288">
              <a:lnSpc>
                <a:spcPct val="15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RESTORE DATABASE student  FROM  DISK = N'D:\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stu.bak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WITH FILE = 1, NORECOVERY,  REPLACE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、日志备份恢复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RESTORE LOG student FROM  DISK = N'D:\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stu.bak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WITH  FILE = 3,  RECOVERY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98438"/>
            <a:ext cx="7467600" cy="1143000"/>
          </a:xfr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9.6	SQL SERVER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的备份与恢复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97768"/>
            <a:ext cx="7467600" cy="1143000"/>
          </a:xfr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 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事务的基本概念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940" y="1341139"/>
            <a:ext cx="8064500" cy="5256213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4130675" algn="l"/>
                <a:tab pos="4479925" algn="l"/>
              </a:tabLst>
              <a:defRPr/>
            </a:pPr>
            <a:r>
              <a:rPr lang="zh-CN" altLang="en-US" sz="2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二、事务的</a:t>
            </a:r>
            <a:r>
              <a:rPr lang="en-US" altLang="zh-CN" sz="2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ACID</a:t>
            </a:r>
            <a:r>
              <a:rPr lang="zh-CN" altLang="en-US" sz="2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特性：</a:t>
            </a:r>
          </a:p>
          <a:p>
            <a:pPr marL="404495" indent="-342900" eaLnBrk="1" fontAlgn="auto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"/>
              <a:tabLst>
                <a:tab pos="4130675" algn="l"/>
                <a:tab pos="4479925" algn="l"/>
              </a:tabLs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原子性：是数据库的逻辑工作单元，要么都做，要么都不做</a:t>
            </a:r>
          </a:p>
          <a:p>
            <a:pPr marL="404495" indent="-342900" eaLnBrk="1" fontAlgn="auto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"/>
              <a:tabLst>
                <a:tab pos="4130675" algn="l"/>
                <a:tab pos="4479925" algn="l"/>
              </a:tabLs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一致性：使数据库从一个一致性状态变到另一个一致性状态</a:t>
            </a:r>
          </a:p>
          <a:p>
            <a:pPr marL="404495" indent="-342900" eaLnBrk="1" fontAlgn="auto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"/>
              <a:tabLst>
                <a:tab pos="4130675" algn="l"/>
                <a:tab pos="4479925" algn="l"/>
              </a:tabLs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隔离性：并发执行的各个事务之间不能互相干扰</a:t>
            </a:r>
          </a:p>
          <a:p>
            <a:pPr marL="404495" indent="-342900" eaLnBrk="1" fontAlgn="auto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"/>
              <a:tabLst>
                <a:tab pos="4130675" algn="l"/>
                <a:tab pos="4479925" algn="l"/>
              </a:tabLs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持续性：事务一旦提交，对数据库的修改是永久的</a:t>
            </a:r>
          </a:p>
          <a:p>
            <a:pPr marL="274320" indent="-274320" eaLnBrk="1" fontAlgn="auto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4130675" algn="l"/>
                <a:tab pos="4479925" algn="l"/>
              </a:tabLst>
              <a:defRPr/>
            </a:pPr>
            <a:r>
              <a:rPr lang="zh-CN" altLang="en-US" sz="2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三、事务特性遭到破坏的原因</a:t>
            </a:r>
          </a:p>
          <a:p>
            <a:pPr marL="404495" indent="-342900" eaLnBrk="1" fontAlgn="auto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"/>
              <a:tabLst>
                <a:tab pos="4130675" algn="l"/>
                <a:tab pos="4479925" algn="l"/>
              </a:tabLs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多个事务并发运行，若控制不当，可能破坏隔离性</a:t>
            </a:r>
          </a:p>
          <a:p>
            <a:pPr marL="404495" indent="-342900" eaLnBrk="1" fontAlgn="auto" hangingPunct="1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"/>
              <a:tabLst>
                <a:tab pos="4130675" algn="l"/>
                <a:tab pos="4479925" algn="l"/>
              </a:tabLs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事务在运行过程中被强行中止，可能破坏原子性、一致性等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7467600" cy="1143000"/>
          </a:xfr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	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故障种类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40768"/>
            <a:ext cx="8147050" cy="48736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一、事务内部的故障</a:t>
            </a:r>
          </a:p>
          <a:p>
            <a:pPr marL="274320" indent="-27432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可预期故障（如转帐资金不足） ：应用程序处理</a:t>
            </a:r>
          </a:p>
          <a:p>
            <a:pPr marL="274320" indent="-27432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不可预期故障（如运算溢出、死锁等）：不能由程序处理</a:t>
            </a:r>
          </a:p>
          <a:p>
            <a:pPr marL="274320" indent="-27432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问题：事务未到达终点，数据库处于不正确状态</a:t>
            </a:r>
          </a:p>
          <a:p>
            <a:pPr marL="274320" indent="-27432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二、系统故障</a:t>
            </a:r>
          </a:p>
          <a:p>
            <a:pPr marL="274320" indent="-27432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造成系统停止运转的任何事件，系统要重新启动</a:t>
            </a:r>
          </a:p>
          <a:p>
            <a:pPr marL="274320" indent="-27432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所有活动事务都非正常中止</a:t>
            </a:r>
          </a:p>
          <a:p>
            <a:pPr marL="274320" indent="-27432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已完成的事务，尚未写盘或部分写盘，数据不一致</a:t>
            </a:r>
          </a:p>
          <a:p>
            <a:pPr marL="274320" indent="-27432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未完成的事务，已部分写盘，数据不一致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	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故障种类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3700463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三、介质故障                                   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四、病毒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五、故障原因及后果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原因：硬件故障、软件错误、误操作、恶意破坏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后果：数据库被破坏，或数据库处于不一致状态</a:t>
            </a:r>
            <a:endParaRPr lang="zh-CN" altLang="en-US" sz="2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6376" y="260648"/>
            <a:ext cx="7620000" cy="6715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	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恢复的实现技术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039" y="1052736"/>
            <a:ext cx="8353425" cy="532765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600" b="1" dirty="0">
                <a:solidFill>
                  <a:srgbClr val="1E03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一、什么是恢复？</a:t>
            </a:r>
          </a:p>
          <a:p>
            <a:pPr marL="354013" indent="-354013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把数据库从错误状态恢复到某一已知的正确状态（一致状态或完整状态）的功能就是数据库恢复</a:t>
            </a:r>
          </a:p>
          <a:p>
            <a:pPr marL="354013" indent="-354013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恢复原理：利用冗余恢复（数据转储、登记日志文件）</a:t>
            </a:r>
          </a:p>
          <a:p>
            <a:pPr marL="274320" indent="-27432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600" b="1" dirty="0">
                <a:solidFill>
                  <a:srgbClr val="1E03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二、数据库转储</a:t>
            </a:r>
          </a:p>
          <a:p>
            <a:pPr marL="354013" indent="-354013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转储：定期将数据库复制到另一个存储设备上的过程</a:t>
            </a:r>
          </a:p>
          <a:p>
            <a:pPr marL="354013" indent="-354013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后备副本：转储出来的文件称为后备副本或后援副本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4013" indent="-354013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转储类型</a:t>
            </a:r>
          </a:p>
          <a:p>
            <a:pPr marL="640080" lvl="1" indent="-27432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静态转储和动态转储</a:t>
            </a:r>
          </a:p>
          <a:p>
            <a:pPr marL="640080" lvl="1" indent="-27432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海量转储（完全备份）和增量转储（差异备份）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467600" cy="1143000"/>
          </a:xfr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三、日志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196752"/>
            <a:ext cx="8075613" cy="4873625"/>
          </a:xfrm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13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600" b="1" dirty="0">
                <a:solidFill>
                  <a:srgbClr val="1E03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1" dirty="0">
                <a:solidFill>
                  <a:srgbClr val="1E03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、什么是数据库日志</a:t>
            </a:r>
            <a:endParaRPr lang="en-US" altLang="zh-CN" sz="2600" b="1" dirty="0">
              <a:solidFill>
                <a:srgbClr val="1E03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记录事务对数据库所做的更新操作的文件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600" b="1" dirty="0">
                <a:solidFill>
                  <a:srgbClr val="1E03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1" dirty="0">
                <a:solidFill>
                  <a:srgbClr val="1E03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、以记录为单位的日志文件</a:t>
            </a: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日志内容</a:t>
            </a:r>
          </a:p>
          <a:p>
            <a:pPr marL="708025" lvl="1" indent="-354013" eaLnBrk="1" fontAlgn="auto" hangingPunct="1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各个事务的开始；</a:t>
            </a:r>
          </a:p>
          <a:p>
            <a:pPr marL="708025" lvl="1" indent="-354013" eaLnBrk="1" fontAlgn="auto" hangingPunct="1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各个事务的所有更新操作；</a:t>
            </a:r>
          </a:p>
          <a:p>
            <a:pPr marL="708025" lvl="1" indent="-354013" eaLnBrk="1" fontAlgn="auto" hangingPunct="1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各个事务的结束；</a:t>
            </a: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日志记录格式</a:t>
            </a:r>
          </a:p>
          <a:p>
            <a:pPr marL="640080" lvl="1" indent="-274320" eaLnBrk="1" fontAlgn="auto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200" b="1" dirty="0">
                <a:solidFill>
                  <a:srgbClr val="1E03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事务标识   操作类型    操作对象   更新前旧值     更新后新值</a:t>
            </a:r>
          </a:p>
        </p:txBody>
      </p:sp>
      <p:grpSp>
        <p:nvGrpSpPr>
          <p:cNvPr id="30729" name="Group 9"/>
          <p:cNvGrpSpPr>
            <a:grpSpLocks/>
          </p:cNvGrpSpPr>
          <p:nvPr/>
        </p:nvGrpSpPr>
        <p:grpSpPr bwMode="auto">
          <a:xfrm>
            <a:off x="550541" y="5517927"/>
            <a:ext cx="7775575" cy="503237"/>
            <a:chOff x="340" y="3339"/>
            <a:chExt cx="4445" cy="545"/>
          </a:xfrm>
        </p:grpSpPr>
        <p:sp>
          <p:nvSpPr>
            <p:cNvPr id="14341" name="Rectangle 4"/>
            <p:cNvSpPr>
              <a:spLocks noChangeArrowheads="1"/>
            </p:cNvSpPr>
            <p:nvPr/>
          </p:nvSpPr>
          <p:spPr bwMode="auto">
            <a:xfrm>
              <a:off x="340" y="3339"/>
              <a:ext cx="4445" cy="5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42" name="Line 5"/>
            <p:cNvSpPr>
              <a:spLocks noChangeShapeType="1"/>
            </p:cNvSpPr>
            <p:nvPr/>
          </p:nvSpPr>
          <p:spPr bwMode="auto">
            <a:xfrm>
              <a:off x="1202" y="3339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3" name="Line 6"/>
            <p:cNvSpPr>
              <a:spLocks noChangeShapeType="1"/>
            </p:cNvSpPr>
            <p:nvPr/>
          </p:nvSpPr>
          <p:spPr bwMode="auto">
            <a:xfrm>
              <a:off x="1973" y="3339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4" name="Line 7"/>
            <p:cNvSpPr>
              <a:spLocks noChangeShapeType="1"/>
            </p:cNvSpPr>
            <p:nvPr/>
          </p:nvSpPr>
          <p:spPr bwMode="auto">
            <a:xfrm>
              <a:off x="2744" y="3339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5" name="Line 8"/>
            <p:cNvSpPr>
              <a:spLocks noChangeShapeType="1"/>
            </p:cNvSpPr>
            <p:nvPr/>
          </p:nvSpPr>
          <p:spPr bwMode="auto">
            <a:xfrm>
              <a:off x="3742" y="3339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110407"/>
            <a:ext cx="8218488" cy="5329237"/>
          </a:xfrm>
        </p:spPr>
        <p:txBody>
          <a:bodyPr/>
          <a:lstStyle/>
          <a:p>
            <a:pPr marL="0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1E03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3、以数据块为单位的日志文件</a:t>
            </a:r>
          </a:p>
          <a:p>
            <a:pPr marL="341947" indent="-3429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内容：事务标识，更新前的整个数据块，更新后的整个数据块</a:t>
            </a:r>
          </a:p>
          <a:p>
            <a:pPr marL="0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1E03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rgbClr val="1E03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、日志的作用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动态转储与恢复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事务内部故障恢复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系统故障恢复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介质故障恢复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1E03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rgbClr val="1E03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、登记日志的原则</a:t>
            </a:r>
            <a:endParaRPr lang="en-US" altLang="zh-CN" b="1" dirty="0">
              <a:solidFill>
                <a:srgbClr val="1E03E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lvl="1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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登记次序与并发事务执行的时间次序严格一致</a:t>
            </a:r>
          </a:p>
          <a:p>
            <a:pPr marL="273050" lvl="1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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先写日志原则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 2" pitchFamily="18" charset="2"/>
              <a:buNone/>
              <a:defRPr/>
            </a:pPr>
            <a:r>
              <a:rPr lang="en-US" altLang="zh-CN" sz="2400" b="1" dirty="0">
                <a:solidFill>
                  <a:srgbClr val="1E03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rgbClr val="1E03E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、日志文件同样需要转储，且转储频率应该更高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7467600" cy="1143000"/>
          </a:xfr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三、日志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20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5288" y="405383"/>
            <a:ext cx="7620000" cy="1007393"/>
          </a:xfrm>
        </p:spPr>
        <p:txBody>
          <a:bodyPr anchor="ctr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	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恢复的具体策略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538857" y="1628800"/>
            <a:ext cx="7417519" cy="324008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solidFill>
                  <a:srgbClr val="1E03E9"/>
                </a:solidFill>
                <a:latin typeface="微软雅黑" pitchFamily="34" charset="-122"/>
                <a:ea typeface="微软雅黑" pitchFamily="34" charset="-122"/>
              </a:rPr>
              <a:t>一、事务故障恢复</a:t>
            </a:r>
            <a:endParaRPr lang="en-US" altLang="zh-CN" sz="2800" b="1" dirty="0">
              <a:solidFill>
                <a:srgbClr val="1E03E9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反向扫描日志文件，查找该事务的更新操作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对更新操作执行逆操作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继续逆向扫描，对所有的更新操作做同样处理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遇到该事务的开始标志，扫描结束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1268</TotalTime>
  <Words>1928</Words>
  <Application>Microsoft Office PowerPoint</Application>
  <PresentationFormat>全屏显示(4:3)</PresentationFormat>
  <Paragraphs>239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微软雅黑</vt:lpstr>
      <vt:lpstr>Calibri</vt:lpstr>
      <vt:lpstr>Century Schoolbook</vt:lpstr>
      <vt:lpstr>Times New Roman</vt:lpstr>
      <vt:lpstr>Wingdings</vt:lpstr>
      <vt:lpstr>Wingdings 2</vt:lpstr>
      <vt:lpstr>凸显</vt:lpstr>
      <vt:lpstr>第九章   数据库恢复技术</vt:lpstr>
      <vt:lpstr>9.1  事务的基本概念</vt:lpstr>
      <vt:lpstr>9.1  事务的基本概念</vt:lpstr>
      <vt:lpstr>9.2 故障种类</vt:lpstr>
      <vt:lpstr>9.2 故障种类</vt:lpstr>
      <vt:lpstr>9.3 恢复的实现技术</vt:lpstr>
      <vt:lpstr>三、日志</vt:lpstr>
      <vt:lpstr>三、日志</vt:lpstr>
      <vt:lpstr>9.4 恢复的具体策略</vt:lpstr>
      <vt:lpstr>二、系统故障</vt:lpstr>
      <vt:lpstr>二、系统故障</vt:lpstr>
      <vt:lpstr>PowerPoint 演示文稿</vt:lpstr>
      <vt:lpstr>二、系统故障</vt:lpstr>
      <vt:lpstr>PowerPoint 演示文稿</vt:lpstr>
      <vt:lpstr>PowerPoint 演示文稿</vt:lpstr>
      <vt:lpstr>PowerPoint 演示文稿</vt:lpstr>
      <vt:lpstr>9.4  恢复的具体策略</vt:lpstr>
      <vt:lpstr>9.5 数据库镜像</vt:lpstr>
      <vt:lpstr>9.6 SQL SERVER的备份与恢复</vt:lpstr>
      <vt:lpstr>PowerPoint 演示文稿</vt:lpstr>
      <vt:lpstr>9.6 SQL SERVER的备份与恢复</vt:lpstr>
      <vt:lpstr>9.6 SQL SERVER的备份与恢复</vt:lpstr>
      <vt:lpstr>9.6 SQL SERVER的备份与恢复</vt:lpstr>
    </vt:vector>
  </TitlesOfParts>
  <Company>Microsoft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数据库恢复技术</dc:title>
  <dc:creator>LIU</dc:creator>
  <cp:lastModifiedBy>chunhui</cp:lastModifiedBy>
  <cp:revision>58</cp:revision>
  <cp:lastPrinted>1601-01-01T00:00:00Z</cp:lastPrinted>
  <dcterms:created xsi:type="dcterms:W3CDTF">2003-11-18T13:01:01Z</dcterms:created>
  <dcterms:modified xsi:type="dcterms:W3CDTF">2019-12-03T02:45:41Z</dcterms:modified>
</cp:coreProperties>
</file>