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7"/>
  </p:notesMasterIdLst>
  <p:sldIdLst>
    <p:sldId id="257" r:id="rId2"/>
    <p:sldId id="258" r:id="rId3"/>
    <p:sldId id="260" r:id="rId4"/>
    <p:sldId id="411" r:id="rId5"/>
    <p:sldId id="263" r:id="rId6"/>
    <p:sldId id="266" r:id="rId7"/>
    <p:sldId id="268" r:id="rId8"/>
    <p:sldId id="380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412" r:id="rId17"/>
    <p:sldId id="288" r:id="rId18"/>
    <p:sldId id="289" r:id="rId19"/>
    <p:sldId id="290" r:id="rId20"/>
    <p:sldId id="291" r:id="rId21"/>
    <p:sldId id="293" r:id="rId22"/>
    <p:sldId id="295" r:id="rId23"/>
    <p:sldId id="296" r:id="rId24"/>
    <p:sldId id="297" r:id="rId25"/>
    <p:sldId id="298" r:id="rId26"/>
    <p:sldId id="301" r:id="rId27"/>
    <p:sldId id="304" r:id="rId28"/>
    <p:sldId id="307" r:id="rId29"/>
    <p:sldId id="308" r:id="rId30"/>
    <p:sldId id="309" r:id="rId31"/>
    <p:sldId id="381" r:id="rId32"/>
    <p:sldId id="382" r:id="rId33"/>
    <p:sldId id="383" r:id="rId34"/>
    <p:sldId id="384" r:id="rId35"/>
    <p:sldId id="403" r:id="rId36"/>
    <p:sldId id="402" r:id="rId37"/>
    <p:sldId id="395" r:id="rId38"/>
    <p:sldId id="385" r:id="rId39"/>
    <p:sldId id="394" r:id="rId40"/>
    <p:sldId id="386" r:id="rId41"/>
    <p:sldId id="387" r:id="rId42"/>
    <p:sldId id="398" r:id="rId43"/>
    <p:sldId id="413" r:id="rId44"/>
    <p:sldId id="414" r:id="rId45"/>
    <p:sldId id="390" r:id="rId46"/>
    <p:sldId id="404" r:id="rId47"/>
    <p:sldId id="391" r:id="rId48"/>
    <p:sldId id="409" r:id="rId49"/>
    <p:sldId id="392" r:id="rId50"/>
    <p:sldId id="400" r:id="rId51"/>
    <p:sldId id="393" r:id="rId52"/>
    <p:sldId id="401" r:id="rId53"/>
    <p:sldId id="408" r:id="rId54"/>
    <p:sldId id="405" r:id="rId55"/>
    <p:sldId id="415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E"/>
    <a:srgbClr val="000099"/>
    <a:srgbClr val="0000CC"/>
    <a:srgbClr val="4A904D"/>
    <a:srgbClr val="00DAD5"/>
    <a:srgbClr val="EBFFFF"/>
    <a:srgbClr val="99FF66"/>
    <a:srgbClr val="F2FD67"/>
    <a:srgbClr val="E70707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8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8121E0-C5D6-4F56-BBAF-A1213E5DD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496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DC54672-7E32-4295-8E90-5F988F7B2BD6}" type="slidenum">
              <a:rPr lang="en-US" altLang="zh-CN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CAC61-6B64-4661-ADB1-7B7BE38487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37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D707C-131B-4E24-9BA4-CBA968A50B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66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69850-ACEF-489C-B60D-0D90B0F4E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285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304800"/>
            <a:ext cx="8540750" cy="601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5829A-86D7-4851-B9CF-C6FC02100A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8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5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F7C6B-339A-40EC-808D-D1624CCA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8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F359E-D306-4AD1-9393-27D5A04903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0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6C5F5-9E2C-4726-8E29-50B7BFFD25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8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72584B-FAA7-43D5-8492-A8CF404AB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41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10493-7D0C-4F2F-96E2-008D620A9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22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直接连接符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C7F494-4FEB-44FD-908B-F20166AFA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41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椭圆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直接连接符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直接连接符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直接连接符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259720B-60FB-45E6-AD74-8BA0A41A1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73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E289661-AD15-4FD8-8B28-59DA97ED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17" r:id="rId4"/>
    <p:sldLayoutId id="2147483718" r:id="rId5"/>
    <p:sldLayoutId id="2147483726" r:id="rId6"/>
    <p:sldLayoutId id="2147483719" r:id="rId7"/>
    <p:sldLayoutId id="2147483727" r:id="rId8"/>
    <p:sldLayoutId id="2147483728" r:id="rId9"/>
    <p:sldLayoutId id="2147483720" r:id="rId10"/>
    <p:sldLayoutId id="2147483721" r:id="rId11"/>
    <p:sldLayoutId id="214748372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 cap="small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C00000"/>
                </a:solidFill>
              </a:rPr>
              <a:t>第九章   并发控制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1188720" lvl="3" indent="-18288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1.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并发控制概述</a:t>
            </a:r>
          </a:p>
          <a:p>
            <a:pPr marL="1188720" lvl="3" indent="-18288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2.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封锁和封锁协议</a:t>
            </a:r>
          </a:p>
          <a:p>
            <a:pPr marL="1188720" lvl="3" indent="-18288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3.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并发调度的可串行性</a:t>
            </a:r>
          </a:p>
          <a:p>
            <a:pPr marL="1188720" lvl="3" indent="-18288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4.  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多粒度封锁</a:t>
            </a:r>
            <a:endParaRPr lang="en-US" altLang="zh-CN" sz="2800" b="1" dirty="0">
              <a:solidFill>
                <a:schemeClr val="accent2">
                  <a:lumMod val="50000"/>
                </a:schemeClr>
              </a:solidFill>
              <a:cs typeface="Times New Roman" pitchFamily="18" charset="0"/>
            </a:endParaRPr>
          </a:p>
          <a:p>
            <a:pPr marL="1188720" lvl="3" indent="-182880" eaLnBrk="1" fontAlgn="auto" hangingPunct="1">
              <a:lnSpc>
                <a:spcPct val="160000"/>
              </a:lnSpc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5.  SQL SERVER</a:t>
            </a: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的封锁机制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99"/>
                </a:solidFill>
              </a:rPr>
              <a:t>二、封锁协议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484313"/>
            <a:ext cx="8002588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在运用</a:t>
            </a:r>
            <a:r>
              <a:rPr lang="en-US" altLang="zh-CN" b="1" dirty="0">
                <a:solidFill>
                  <a:srgbClr val="C00000"/>
                </a:solidFill>
              </a:rPr>
              <a:t>X</a:t>
            </a:r>
            <a:r>
              <a:rPr lang="zh-CN" altLang="en-US" b="1" dirty="0">
                <a:solidFill>
                  <a:srgbClr val="C00000"/>
                </a:solidFill>
              </a:rPr>
              <a:t>锁和</a:t>
            </a:r>
            <a:r>
              <a:rPr lang="en-US" altLang="zh-CN" b="1" dirty="0">
                <a:solidFill>
                  <a:srgbClr val="C00000"/>
                </a:solidFill>
              </a:rPr>
              <a:t>S</a:t>
            </a:r>
            <a:r>
              <a:rPr lang="zh-CN" altLang="en-US" b="1" dirty="0">
                <a:solidFill>
                  <a:srgbClr val="C00000"/>
                </a:solidFill>
              </a:rPr>
              <a:t>锁对数据对象加锁时，需要约定一些规则：封锁协议（</a:t>
            </a:r>
            <a:r>
              <a:rPr lang="en-US" altLang="zh-CN" b="1" dirty="0">
                <a:solidFill>
                  <a:srgbClr val="C00000"/>
                </a:solidFill>
              </a:rPr>
              <a:t>Locking Protocol</a:t>
            </a:r>
            <a:r>
              <a:rPr lang="zh-CN" altLang="en-US" b="1" dirty="0">
                <a:solidFill>
                  <a:srgbClr val="C00000"/>
                </a:solidFill>
              </a:rPr>
              <a:t>） </a:t>
            </a: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200" dirty="0">
                <a:solidFill>
                  <a:srgbClr val="000000"/>
                </a:solidFill>
              </a:rPr>
              <a:t>何时申请</a:t>
            </a:r>
            <a:r>
              <a:rPr lang="en-US" altLang="zh-CN" sz="2200" dirty="0">
                <a:solidFill>
                  <a:srgbClr val="000000"/>
                </a:solidFill>
              </a:rPr>
              <a:t>X</a:t>
            </a:r>
            <a:r>
              <a:rPr lang="zh-CN" altLang="en-US" sz="2200" dirty="0">
                <a:solidFill>
                  <a:srgbClr val="000000"/>
                </a:solidFill>
              </a:rPr>
              <a:t>锁或</a:t>
            </a:r>
            <a:r>
              <a:rPr lang="en-US" altLang="zh-CN" sz="2200" dirty="0">
                <a:solidFill>
                  <a:srgbClr val="000000"/>
                </a:solidFill>
              </a:rPr>
              <a:t>S</a:t>
            </a:r>
            <a:r>
              <a:rPr lang="zh-CN" altLang="en-US" sz="2200" dirty="0">
                <a:solidFill>
                  <a:srgbClr val="000000"/>
                </a:solidFill>
              </a:rPr>
              <a:t>锁</a:t>
            </a:r>
          </a:p>
          <a:p>
            <a:pPr lvl="1"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200" dirty="0">
                <a:solidFill>
                  <a:srgbClr val="000000"/>
                </a:solidFill>
              </a:rPr>
              <a:t>持锁时间、何时释放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600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不同的封锁协议，在不同程度上为并发操作的正确调度提供一定的保证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常用的封锁协议：三级封锁协议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412875"/>
            <a:ext cx="7786688" cy="4873625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99"/>
                </a:solidFill>
              </a:rPr>
              <a:t>事务</a:t>
            </a:r>
            <a:r>
              <a:rPr lang="en-US" altLang="zh-CN" b="1" dirty="0">
                <a:solidFill>
                  <a:srgbClr val="000099"/>
                </a:solidFill>
              </a:rPr>
              <a:t>T</a:t>
            </a:r>
            <a:r>
              <a:rPr lang="zh-CN" altLang="en-US" b="1" dirty="0">
                <a:solidFill>
                  <a:srgbClr val="000099"/>
                </a:solidFill>
              </a:rPr>
              <a:t>在修改数据</a:t>
            </a:r>
            <a:r>
              <a:rPr lang="en-US" altLang="zh-CN" b="1" dirty="0">
                <a:solidFill>
                  <a:srgbClr val="000099"/>
                </a:solidFill>
              </a:rPr>
              <a:t>R</a:t>
            </a:r>
            <a:r>
              <a:rPr lang="zh-CN" altLang="en-US" b="1" dirty="0">
                <a:solidFill>
                  <a:srgbClr val="000099"/>
                </a:solidFill>
              </a:rPr>
              <a:t>之前必须先对其加</a:t>
            </a:r>
            <a:r>
              <a:rPr lang="en-US" altLang="zh-CN" b="1" dirty="0">
                <a:solidFill>
                  <a:srgbClr val="000099"/>
                </a:solidFill>
              </a:rPr>
              <a:t>X</a:t>
            </a:r>
            <a:r>
              <a:rPr lang="zh-CN" altLang="en-US" b="1" dirty="0">
                <a:solidFill>
                  <a:srgbClr val="000099"/>
                </a:solidFill>
              </a:rPr>
              <a:t>锁，直到事务结束才释放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正常结束（</a:t>
            </a:r>
            <a:r>
              <a:rPr lang="en-US" altLang="zh-CN" sz="2200" dirty="0">
                <a:solidFill>
                  <a:srgbClr val="000000"/>
                </a:solidFill>
              </a:rPr>
              <a:t>COMMIT</a:t>
            </a:r>
            <a:r>
              <a:rPr lang="zh-CN" altLang="en-US" sz="2200" dirty="0">
                <a:solidFill>
                  <a:srgbClr val="000000"/>
                </a:solidFill>
              </a:rPr>
              <a:t>）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非正常结束（</a:t>
            </a:r>
            <a:r>
              <a:rPr lang="en-US" altLang="zh-CN" sz="2200" dirty="0">
                <a:solidFill>
                  <a:srgbClr val="000000"/>
                </a:solidFill>
              </a:rPr>
              <a:t>ROLLBACK</a:t>
            </a:r>
            <a:r>
              <a:rPr lang="zh-CN" altLang="en-US" sz="2200" dirty="0">
                <a:solidFill>
                  <a:srgbClr val="000000"/>
                </a:solidFill>
              </a:rPr>
              <a:t>）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ct val="6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级封锁协议可防止丢失修改</a:t>
            </a:r>
          </a:p>
          <a:p>
            <a:pPr marL="274320" indent="-274320" eaLnBrk="1" fontAlgn="auto" hangingPunct="1">
              <a:lnSpc>
                <a:spcPct val="150000"/>
              </a:lnSpc>
              <a:spcBef>
                <a:spcPct val="6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在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级封锁协议中，如果是读数据，不需要加锁的，所以它</a:t>
            </a:r>
            <a:r>
              <a:rPr lang="zh-CN" altLang="en-US" b="1" dirty="0">
                <a:solidFill>
                  <a:srgbClr val="FF0000"/>
                </a:solidFill>
              </a:rPr>
              <a:t>不能保证可重复读和不读“脏”数据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707904" y="404664"/>
            <a:ext cx="3932240" cy="6048375"/>
            <a:chOff x="595" y="753"/>
            <a:chExt cx="2477" cy="3281"/>
          </a:xfrm>
        </p:grpSpPr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1956" y="1003"/>
              <a:ext cx="1056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Xlock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Xlock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A=15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A←A-1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A=14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Commit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Unlock A </a:t>
              </a:r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686" y="1003"/>
              <a:ext cx="1104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 </a:t>
              </a:r>
              <a:r>
                <a:rPr lang="en-US" altLang="zh-CN" sz="2000" b="1" dirty="0" err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Xlock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 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A=16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 A←A-1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A=15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Commit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Unlock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2016" y="753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912" y="75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0490" name="Line 8"/>
            <p:cNvSpPr>
              <a:spLocks noChangeShapeType="1"/>
            </p:cNvSpPr>
            <p:nvPr/>
          </p:nvSpPr>
          <p:spPr bwMode="auto">
            <a:xfrm>
              <a:off x="595" y="753"/>
              <a:ext cx="2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0491" name="Line 9"/>
            <p:cNvSpPr>
              <a:spLocks noChangeShapeType="1"/>
            </p:cNvSpPr>
            <p:nvPr/>
          </p:nvSpPr>
          <p:spPr bwMode="auto">
            <a:xfrm>
              <a:off x="595" y="1003"/>
              <a:ext cx="24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595" y="4034"/>
              <a:ext cx="24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595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1865" y="753"/>
              <a:ext cx="0" cy="3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3072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</p:grpSp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755576" y="2924944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没有丢失修改！ </a:t>
            </a:r>
          </a:p>
        </p:txBody>
      </p:sp>
      <p:sp>
        <p:nvSpPr>
          <p:cNvPr id="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4846638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rgbClr val="C00000"/>
                </a:solidFill>
              </a:rPr>
              <a:t>1</a:t>
            </a:r>
            <a:r>
              <a:rPr lang="zh-CN" altLang="en-US">
                <a:solidFill>
                  <a:srgbClr val="C00000"/>
                </a:solidFill>
              </a:rPr>
              <a:t>级封锁协议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23A205-9175-4731-98DB-E8DBC53186A5}"/>
              </a:ext>
            </a:extLst>
          </p:cNvPr>
          <p:cNvSpPr txBox="1"/>
          <p:nvPr/>
        </p:nvSpPr>
        <p:spPr>
          <a:xfrm>
            <a:off x="827584" y="4725144"/>
            <a:ext cx="223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确实是降低了 并发效率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4846638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3707904" y="1013048"/>
            <a:ext cx="3960814" cy="4648200"/>
            <a:chOff x="912" y="753"/>
            <a:chExt cx="2160" cy="3281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2173" y="1003"/>
              <a:ext cx="781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A=15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0" name="Rectangle 5"/>
            <p:cNvSpPr>
              <a:spLocks noChangeArrowheads="1"/>
            </p:cNvSpPr>
            <p:nvPr/>
          </p:nvSpPr>
          <p:spPr bwMode="auto">
            <a:xfrm>
              <a:off x="912" y="1003"/>
              <a:ext cx="1104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  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Xlock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  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A=16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     A←A-1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A=15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④ Rollback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Unlock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016" y="753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1512" name="Rectangle 7"/>
            <p:cNvSpPr>
              <a:spLocks noChangeArrowheads="1"/>
            </p:cNvSpPr>
            <p:nvPr/>
          </p:nvSpPr>
          <p:spPr bwMode="auto">
            <a:xfrm>
              <a:off x="912" y="75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>
              <a:off x="912" y="753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912" y="1003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912" y="403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912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>
              <a:off x="2016" y="753"/>
              <a:ext cx="0" cy="3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3072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5364" name="Rectangle 14"/>
          <p:cNvSpPr>
            <a:spLocks noChangeArrowheads="1"/>
          </p:cNvSpPr>
          <p:nvPr/>
        </p:nvSpPr>
        <p:spPr bwMode="auto">
          <a:xfrm>
            <a:off x="757064" y="2780928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读“脏”数据！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3491631" y="620688"/>
            <a:ext cx="4176713" cy="5638800"/>
            <a:chOff x="912" y="753"/>
            <a:chExt cx="2160" cy="3281"/>
          </a:xfrm>
        </p:grpSpPr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2016" y="1003"/>
              <a:ext cx="1056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 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Xlock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 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B←B*2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B=200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Commit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Unlock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912" y="1003"/>
              <a:ext cx="1104" cy="3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求和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=150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B=200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求和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=250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(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验算不对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 </a:t>
              </a:r>
            </a:p>
          </p:txBody>
        </p:sp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2016" y="753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2537" name="Rectangle 7"/>
            <p:cNvSpPr>
              <a:spLocks noChangeArrowheads="1"/>
            </p:cNvSpPr>
            <p:nvPr/>
          </p:nvSpPr>
          <p:spPr bwMode="auto">
            <a:xfrm>
              <a:off x="912" y="75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2538" name="Line 8"/>
            <p:cNvSpPr>
              <a:spLocks noChangeShapeType="1"/>
            </p:cNvSpPr>
            <p:nvPr/>
          </p:nvSpPr>
          <p:spPr bwMode="auto">
            <a:xfrm>
              <a:off x="912" y="753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39" name="Line 9"/>
            <p:cNvSpPr>
              <a:spLocks noChangeShapeType="1"/>
            </p:cNvSpPr>
            <p:nvPr/>
          </p:nvSpPr>
          <p:spPr bwMode="auto">
            <a:xfrm>
              <a:off x="912" y="1003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0" name="Line 10"/>
            <p:cNvSpPr>
              <a:spLocks noChangeShapeType="1"/>
            </p:cNvSpPr>
            <p:nvPr/>
          </p:nvSpPr>
          <p:spPr bwMode="auto">
            <a:xfrm>
              <a:off x="912" y="403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1" name="Line 11"/>
            <p:cNvSpPr>
              <a:spLocks noChangeShapeType="1"/>
            </p:cNvSpPr>
            <p:nvPr/>
          </p:nvSpPr>
          <p:spPr bwMode="auto">
            <a:xfrm>
              <a:off x="912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2" name="Line 12"/>
            <p:cNvSpPr>
              <a:spLocks noChangeShapeType="1"/>
            </p:cNvSpPr>
            <p:nvPr/>
          </p:nvSpPr>
          <p:spPr bwMode="auto">
            <a:xfrm>
              <a:off x="2016" y="753"/>
              <a:ext cx="0" cy="32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43" name="Line 13"/>
            <p:cNvSpPr>
              <a:spLocks noChangeShapeType="1"/>
            </p:cNvSpPr>
            <p:nvPr/>
          </p:nvSpPr>
          <p:spPr bwMode="auto">
            <a:xfrm>
              <a:off x="3072" y="753"/>
              <a:ext cx="0" cy="328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757064" y="2780928"/>
            <a:ext cx="25908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不可重复读！</a:t>
            </a:r>
          </a:p>
        </p:txBody>
      </p:sp>
      <p:sp>
        <p:nvSpPr>
          <p:cNvPr id="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4846638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6700" y="304800"/>
            <a:ext cx="8540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 2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23850" y="1752600"/>
            <a:ext cx="8369300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级封锁协议 </a:t>
            </a:r>
            <a:r>
              <a:rPr lang="en-US" altLang="zh-CN" b="1" dirty="0">
                <a:solidFill>
                  <a:srgbClr val="000000"/>
                </a:solidFill>
              </a:rPr>
              <a:t>+ 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在读取数据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前必须先加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锁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读完后即可释放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锁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级封锁协议可以防止丢失修改和读“脏”数据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在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级封锁协议中，由于读完数据后即可释放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锁，所以它</a:t>
            </a:r>
            <a:r>
              <a:rPr lang="zh-CN" altLang="en-US" b="1" dirty="0">
                <a:solidFill>
                  <a:srgbClr val="FF0000"/>
                </a:solidFill>
              </a:rPr>
              <a:t>不能保证可重复读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48064" y="413792"/>
            <a:ext cx="3333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611188" y="333375"/>
            <a:ext cx="4149725" cy="6264275"/>
            <a:chOff x="912" y="753"/>
            <a:chExt cx="2160" cy="2936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2016" y="1003"/>
              <a:ext cx="1056" cy="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Slock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获得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Slock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C=100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Unlock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Commit C</a:t>
              </a:r>
            </a:p>
          </p:txBody>
        </p:sp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912" y="1003"/>
              <a:ext cx="1104" cy="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① Xlock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C= 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C←C*2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C=200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②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③ ROLLBACK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(C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恢复为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100)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Unlock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④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2016" y="753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912" y="75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912" y="753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912" y="1003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912" y="3689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912" y="753"/>
              <a:ext cx="0" cy="29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016" y="753"/>
              <a:ext cx="0" cy="2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3072" y="753"/>
              <a:ext cx="0" cy="29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1508" name="Rectangle 14"/>
          <p:cNvSpPr>
            <a:spLocks noChangeArrowheads="1"/>
          </p:cNvSpPr>
          <p:nvPr/>
        </p:nvSpPr>
        <p:spPr bwMode="auto">
          <a:xfrm>
            <a:off x="5220072" y="3124200"/>
            <a:ext cx="300952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不读“脏”数据！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C27364-1951-43FB-A111-202363569BC5}"/>
              </a:ext>
            </a:extLst>
          </p:cNvPr>
          <p:cNvSpPr txBox="1"/>
          <p:nvPr/>
        </p:nvSpPr>
        <p:spPr>
          <a:xfrm>
            <a:off x="5004048" y="2132856"/>
            <a:ext cx="259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排他锁存在的时候，共享锁加不上</a:t>
            </a:r>
          </a:p>
        </p:txBody>
      </p:sp>
    </p:spTree>
    <p:extLst>
      <p:ext uri="{BB962C8B-B14F-4D97-AF65-F5344CB8AC3E}">
        <p14:creationId xmlns:p14="http://schemas.microsoft.com/office/powerpoint/2010/main" val="26784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5742" y="188640"/>
            <a:ext cx="2663825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级封锁协议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43225" y="260648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不可重复读！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68313" y="1196231"/>
            <a:ext cx="3573462" cy="5545137"/>
            <a:chOff x="720" y="768"/>
            <a:chExt cx="2208" cy="2989"/>
          </a:xfrm>
        </p:grpSpPr>
        <p:sp>
          <p:nvSpPr>
            <p:cNvPr id="24592" name="Rectangle 5"/>
            <p:cNvSpPr>
              <a:spLocks noChangeArrowheads="1"/>
            </p:cNvSpPr>
            <p:nvPr/>
          </p:nvSpPr>
          <p:spPr bwMode="auto">
            <a:xfrm>
              <a:off x="720" y="1008"/>
              <a:ext cx="1056" cy="2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 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Sclock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Unlock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 Sclock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Unlock 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求和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=150</a:t>
              </a:r>
            </a:p>
            <a:p>
              <a:pPr eaLnBrk="1" hangingPunct="1">
                <a:lnSpc>
                  <a:spcPct val="160000"/>
                </a:lnSpc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593" name="Rectangle 6"/>
            <p:cNvSpPr>
              <a:spLocks noChangeArrowheads="1"/>
            </p:cNvSpPr>
            <p:nvPr/>
          </p:nvSpPr>
          <p:spPr bwMode="auto">
            <a:xfrm>
              <a:off x="1824" y="1008"/>
              <a:ext cx="1104" cy="2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Xlock B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等待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等待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获得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Xlock B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B=100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B←B*2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B=200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Commit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Unlock B</a:t>
              </a:r>
            </a:p>
          </p:txBody>
        </p:sp>
        <p:sp>
          <p:nvSpPr>
            <p:cNvPr id="24594" name="Rectangle 7"/>
            <p:cNvSpPr>
              <a:spLocks noChangeArrowheads="1"/>
            </p:cNvSpPr>
            <p:nvPr/>
          </p:nvSpPr>
          <p:spPr bwMode="auto">
            <a:xfrm>
              <a:off x="1824" y="768"/>
              <a:ext cx="105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4595" name="Rectangle 8"/>
            <p:cNvSpPr>
              <a:spLocks noChangeArrowheads="1"/>
            </p:cNvSpPr>
            <p:nvPr/>
          </p:nvSpPr>
          <p:spPr bwMode="auto">
            <a:xfrm>
              <a:off x="720" y="768"/>
              <a:ext cx="110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4596" name="Line 9"/>
            <p:cNvSpPr>
              <a:spLocks noChangeShapeType="1"/>
            </p:cNvSpPr>
            <p:nvPr/>
          </p:nvSpPr>
          <p:spPr bwMode="auto">
            <a:xfrm>
              <a:off x="720" y="768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97" name="Line 10"/>
            <p:cNvSpPr>
              <a:spLocks noChangeShapeType="1"/>
            </p:cNvSpPr>
            <p:nvPr/>
          </p:nvSpPr>
          <p:spPr bwMode="auto">
            <a:xfrm>
              <a:off x="720" y="995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98" name="Line 11"/>
            <p:cNvSpPr>
              <a:spLocks noChangeShapeType="1"/>
            </p:cNvSpPr>
            <p:nvPr/>
          </p:nvSpPr>
          <p:spPr bwMode="auto">
            <a:xfrm>
              <a:off x="720" y="3744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99" name="Line 12"/>
            <p:cNvSpPr>
              <a:spLocks noChangeShapeType="1"/>
            </p:cNvSpPr>
            <p:nvPr/>
          </p:nvSpPr>
          <p:spPr bwMode="auto">
            <a:xfrm>
              <a:off x="720" y="768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00" name="Line 13"/>
            <p:cNvSpPr>
              <a:spLocks noChangeShapeType="1"/>
            </p:cNvSpPr>
            <p:nvPr/>
          </p:nvSpPr>
          <p:spPr bwMode="auto">
            <a:xfrm>
              <a:off x="1824" y="76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01" name="Line 14"/>
            <p:cNvSpPr>
              <a:spLocks noChangeShapeType="1"/>
            </p:cNvSpPr>
            <p:nvPr/>
          </p:nvSpPr>
          <p:spPr bwMode="auto">
            <a:xfrm>
              <a:off x="2880" y="768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76056" y="1196231"/>
            <a:ext cx="3573462" cy="5545137"/>
            <a:chOff x="5319713" y="1196231"/>
            <a:chExt cx="3573462" cy="5545137"/>
          </a:xfrm>
        </p:grpSpPr>
        <p:sp>
          <p:nvSpPr>
            <p:cNvPr id="24581" name="Rectangle 16"/>
            <p:cNvSpPr>
              <a:spLocks noChangeArrowheads="1"/>
            </p:cNvSpPr>
            <p:nvPr/>
          </p:nvSpPr>
          <p:spPr bwMode="auto">
            <a:xfrm>
              <a:off x="5319713" y="1462931"/>
              <a:ext cx="1989137" cy="510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④Sclock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Unlock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Sclock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获得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B=200</a:t>
              </a: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Unlock  B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求和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=250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(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验算不对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24582" name="Rectangle 17"/>
            <p:cNvSpPr>
              <a:spLocks noChangeArrowheads="1"/>
            </p:cNvSpPr>
            <p:nvPr/>
          </p:nvSpPr>
          <p:spPr bwMode="auto">
            <a:xfrm>
              <a:off x="7107238" y="1640731"/>
              <a:ext cx="1785937" cy="5100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 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24583" name="Rectangle 18"/>
            <p:cNvSpPr>
              <a:spLocks noChangeArrowheads="1"/>
            </p:cNvSpPr>
            <p:nvPr/>
          </p:nvSpPr>
          <p:spPr bwMode="auto">
            <a:xfrm>
              <a:off x="7380288" y="1196231"/>
              <a:ext cx="1435100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4584" name="Rectangle 19"/>
            <p:cNvSpPr>
              <a:spLocks noChangeArrowheads="1"/>
            </p:cNvSpPr>
            <p:nvPr/>
          </p:nvSpPr>
          <p:spPr bwMode="auto">
            <a:xfrm>
              <a:off x="5319713" y="1196231"/>
              <a:ext cx="1787525" cy="420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续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24585" name="Line 20"/>
            <p:cNvSpPr>
              <a:spLocks noChangeShapeType="1"/>
            </p:cNvSpPr>
            <p:nvPr/>
          </p:nvSpPr>
          <p:spPr bwMode="auto">
            <a:xfrm>
              <a:off x="5319713" y="1196231"/>
              <a:ext cx="34956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86" name="Line 21"/>
            <p:cNvSpPr>
              <a:spLocks noChangeShapeType="1"/>
            </p:cNvSpPr>
            <p:nvPr/>
          </p:nvSpPr>
          <p:spPr bwMode="auto">
            <a:xfrm>
              <a:off x="5319713" y="1616918"/>
              <a:ext cx="3495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87" name="Line 22"/>
            <p:cNvSpPr>
              <a:spLocks noChangeShapeType="1"/>
            </p:cNvSpPr>
            <p:nvPr/>
          </p:nvSpPr>
          <p:spPr bwMode="auto">
            <a:xfrm>
              <a:off x="5319713" y="6717556"/>
              <a:ext cx="34956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88" name="Line 23"/>
            <p:cNvSpPr>
              <a:spLocks noChangeShapeType="1"/>
            </p:cNvSpPr>
            <p:nvPr/>
          </p:nvSpPr>
          <p:spPr bwMode="auto">
            <a:xfrm>
              <a:off x="5319713" y="1196231"/>
              <a:ext cx="0" cy="552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89" name="Line 24"/>
            <p:cNvSpPr>
              <a:spLocks noChangeShapeType="1"/>
            </p:cNvSpPr>
            <p:nvPr/>
          </p:nvSpPr>
          <p:spPr bwMode="auto">
            <a:xfrm>
              <a:off x="7380288" y="1196231"/>
              <a:ext cx="0" cy="5521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90" name="Line 25"/>
            <p:cNvSpPr>
              <a:spLocks noChangeShapeType="1"/>
            </p:cNvSpPr>
            <p:nvPr/>
          </p:nvSpPr>
          <p:spPr bwMode="auto">
            <a:xfrm>
              <a:off x="8815388" y="1196231"/>
              <a:ext cx="0" cy="552132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591" name="AutoShape 26"/>
          <p:cNvSpPr>
            <a:spLocks noChangeArrowheads="1"/>
          </p:cNvSpPr>
          <p:nvPr/>
        </p:nvSpPr>
        <p:spPr bwMode="auto">
          <a:xfrm>
            <a:off x="3995936" y="4077072"/>
            <a:ext cx="1079500" cy="358775"/>
          </a:xfrm>
          <a:prstGeom prst="curvedUpArrow">
            <a:avLst>
              <a:gd name="adj1" fmla="val 60177"/>
              <a:gd name="adj2" fmla="val 1203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20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 3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sp>
        <p:nvSpPr>
          <p:cNvPr id="19459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1739900"/>
            <a:ext cx="8540750" cy="41370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级封锁协议 </a:t>
            </a:r>
            <a:r>
              <a:rPr lang="en-US" altLang="zh-CN" b="1" dirty="0">
                <a:solidFill>
                  <a:srgbClr val="FF0000"/>
                </a:solidFill>
              </a:rPr>
              <a:t>+ </a:t>
            </a:r>
            <a:r>
              <a:rPr lang="zh-CN" altLang="en-US" b="1" dirty="0">
                <a:solidFill>
                  <a:srgbClr val="FF0000"/>
                </a:solidFill>
              </a:rPr>
              <a:t>事务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在读取数据</a:t>
            </a:r>
            <a:r>
              <a:rPr lang="en-US" altLang="zh-CN" b="1" dirty="0">
                <a:solidFill>
                  <a:srgbClr val="FF0000"/>
                </a:solidFill>
              </a:rPr>
              <a:t>R</a:t>
            </a:r>
            <a:r>
              <a:rPr lang="zh-CN" altLang="en-US" b="1" dirty="0">
                <a:solidFill>
                  <a:srgbClr val="FF0000"/>
                </a:solidFill>
              </a:rPr>
              <a:t>之前必须先对其加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锁，直到事务结束才释放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级封锁协议可防止丢失修改、读脏数据和不可重复读。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076056" y="519336"/>
            <a:ext cx="354965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468313" y="116632"/>
            <a:ext cx="4319587" cy="6624736"/>
            <a:chOff x="816" y="758"/>
            <a:chExt cx="2256" cy="3562"/>
          </a:xfrm>
        </p:grpSpPr>
        <p:sp>
          <p:nvSpPr>
            <p:cNvPr id="26629" name="Rectangle 4"/>
            <p:cNvSpPr>
              <a:spLocks noChangeArrowheads="1"/>
            </p:cNvSpPr>
            <p:nvPr/>
          </p:nvSpPr>
          <p:spPr bwMode="auto">
            <a:xfrm>
              <a:off x="2064" y="970"/>
              <a:ext cx="1008" cy="3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Xlock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B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获得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Xlock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B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B=100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B←B*2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写回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B=200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Commit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Unlock B </a:t>
              </a:r>
            </a:p>
          </p:txBody>
        </p:sp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816" y="970"/>
              <a:ext cx="1248" cy="3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①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  <a:cs typeface="Times New Roman" pitchFamily="18" charset="0"/>
                </a:rPr>
                <a:t>  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Slock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A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A=50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</a:t>
              </a:r>
              <a:r>
                <a:rPr lang="en-US" altLang="zh-CN" sz="2000" b="1" dirty="0" err="1">
                  <a:solidFill>
                    <a:srgbClr val="000000"/>
                  </a:solidFill>
                  <a:ea typeface="楷体_GB2312" pitchFamily="49" charset="-122"/>
                </a:rPr>
                <a:t>Slock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B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B=100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求和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=150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②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 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③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A=50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B=100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</a:t>
              </a:r>
              <a:r>
                <a:rPr lang="zh-CN" altLang="en-US" sz="2000" b="1" dirty="0">
                  <a:solidFill>
                    <a:srgbClr val="000000"/>
                  </a:solidFill>
                  <a:ea typeface="楷体_GB2312" pitchFamily="49" charset="-122"/>
                </a:rPr>
                <a:t>求和</a:t>
              </a: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=150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Commit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Unlock A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      Unlock B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④ 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ea typeface="楷体_GB2312" pitchFamily="49" charset="-122"/>
                </a:rPr>
                <a:t>  </a:t>
              </a:r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2064" y="758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816" y="758"/>
              <a:ext cx="12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816" y="758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816" y="970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816" y="432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>
              <a:off x="816" y="758"/>
              <a:ext cx="0" cy="3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1944" y="758"/>
              <a:ext cx="0" cy="35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>
              <a:off x="3072" y="758"/>
              <a:ext cx="0" cy="35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</p:grpSp>
      <p:sp>
        <p:nvSpPr>
          <p:cNvPr id="20484" name="Rectangle 14"/>
          <p:cNvSpPr>
            <a:spLocks noChangeArrowheads="1"/>
          </p:cNvSpPr>
          <p:nvPr/>
        </p:nvSpPr>
        <p:spPr bwMode="auto">
          <a:xfrm>
            <a:off x="5364088" y="2996952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可重复读！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304800"/>
            <a:ext cx="8540750" cy="7477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 9.1 </a:t>
            </a:r>
            <a:r>
              <a:rPr lang="zh-CN" altLang="en-US" dirty="0">
                <a:solidFill>
                  <a:srgbClr val="C00000"/>
                </a:solidFill>
              </a:rPr>
              <a:t>并发控制概述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46285" y="1196975"/>
            <a:ext cx="8158163" cy="5400675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000099"/>
                </a:solidFill>
              </a:rPr>
              <a:t>一、多事务执行方式 </a:t>
            </a:r>
          </a:p>
          <a:p>
            <a:pPr marL="274320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、事务串行执行</a:t>
            </a:r>
          </a:p>
          <a:p>
            <a:pPr marL="274320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每个时刻只有一个事务运行，其他事务必须等到这个事务结束以后方能运行</a:t>
            </a:r>
          </a:p>
          <a:p>
            <a:pPr marL="274320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不能充分利用系统资源，发挥数据库共享资源的特点</a:t>
            </a:r>
          </a:p>
          <a:p>
            <a:pPr marL="274320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、交叉并发方式（</a:t>
            </a:r>
            <a:r>
              <a:rPr lang="en-US" altLang="zh-CN" b="1" dirty="0">
                <a:solidFill>
                  <a:srgbClr val="000000"/>
                </a:solidFill>
              </a:rPr>
              <a:t>interleaved concurrency</a:t>
            </a:r>
            <a:r>
              <a:rPr lang="zh-CN" altLang="en-US" b="1" dirty="0">
                <a:solidFill>
                  <a:srgbClr val="000000"/>
                </a:solidFill>
              </a:rPr>
              <a:t>）</a:t>
            </a:r>
          </a:p>
          <a:p>
            <a:pPr marL="274320" lvl="1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多个事务并行，但它们的操作是轮流交叉运行的</a:t>
            </a:r>
          </a:p>
          <a:p>
            <a:pPr marL="274320" lvl="1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是单处理机系统中的并发方式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lvl="1" indent="-274320" algn="just" eaLnBrk="1" fontAlgn="auto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能减少处理机的空闲时间，提高系统效率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148064" y="413792"/>
            <a:ext cx="333375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级封锁协议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611188" y="333375"/>
            <a:ext cx="4149725" cy="6264275"/>
            <a:chOff x="912" y="753"/>
            <a:chExt cx="2160" cy="2936"/>
          </a:xfrm>
        </p:grpSpPr>
        <p:sp>
          <p:nvSpPr>
            <p:cNvPr id="27653" name="Rectangle 4"/>
            <p:cNvSpPr>
              <a:spLocks noChangeArrowheads="1"/>
            </p:cNvSpPr>
            <p:nvPr/>
          </p:nvSpPr>
          <p:spPr bwMode="auto">
            <a:xfrm>
              <a:off x="2016" y="1003"/>
              <a:ext cx="1056" cy="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Slock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等待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获得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Slock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C=100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Commit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Unlock C</a:t>
              </a:r>
            </a:p>
          </p:txBody>
        </p:sp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912" y="1003"/>
              <a:ext cx="1104" cy="26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① Xlock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C= 100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C←C*2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C=200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②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 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ea typeface="楷体_GB2312" pitchFamily="49" charset="-122"/>
              </a:endParaRP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③ ROLLBACK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(C</a:t>
              </a:r>
              <a:r>
                <a:rPr lang="zh-CN" altLang="en-US" sz="2000" b="1">
                  <a:solidFill>
                    <a:srgbClr val="000000"/>
                  </a:solidFill>
                  <a:ea typeface="楷体_GB2312" pitchFamily="49" charset="-122"/>
                </a:rPr>
                <a:t>恢复为</a:t>
              </a: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100)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 Unlock C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④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   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⑤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  <a:p>
              <a:pPr algn="just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 </a:t>
              </a:r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2016" y="753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912" y="753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912" y="753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912" y="1003"/>
              <a:ext cx="21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59" name="Line 10"/>
            <p:cNvSpPr>
              <a:spLocks noChangeShapeType="1"/>
            </p:cNvSpPr>
            <p:nvPr/>
          </p:nvSpPr>
          <p:spPr bwMode="auto">
            <a:xfrm>
              <a:off x="912" y="3689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0" name="Line 11"/>
            <p:cNvSpPr>
              <a:spLocks noChangeShapeType="1"/>
            </p:cNvSpPr>
            <p:nvPr/>
          </p:nvSpPr>
          <p:spPr bwMode="auto">
            <a:xfrm>
              <a:off x="912" y="753"/>
              <a:ext cx="0" cy="29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1" name="Line 12"/>
            <p:cNvSpPr>
              <a:spLocks noChangeShapeType="1"/>
            </p:cNvSpPr>
            <p:nvPr/>
          </p:nvSpPr>
          <p:spPr bwMode="auto">
            <a:xfrm>
              <a:off x="2016" y="753"/>
              <a:ext cx="0" cy="2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662" name="Line 13"/>
            <p:cNvSpPr>
              <a:spLocks noChangeShapeType="1"/>
            </p:cNvSpPr>
            <p:nvPr/>
          </p:nvSpPr>
          <p:spPr bwMode="auto">
            <a:xfrm>
              <a:off x="3072" y="753"/>
              <a:ext cx="0" cy="29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1508" name="Rectangle 14"/>
          <p:cNvSpPr>
            <a:spLocks noChangeArrowheads="1"/>
          </p:cNvSpPr>
          <p:nvPr/>
        </p:nvSpPr>
        <p:spPr bwMode="auto">
          <a:xfrm>
            <a:off x="5220072" y="3124200"/>
            <a:ext cx="300952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不读“脏”数据！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70C0"/>
                </a:solidFill>
              </a:rPr>
              <a:t>封锁协议小结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28675" name="Picture 3" descr="8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08546"/>
            <a:ext cx="86106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066800" y="4862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672"/>
            <a:ext cx="8540750" cy="8207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99"/>
                </a:solidFill>
              </a:rPr>
              <a:t>三、活锁和死锁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1628800"/>
            <a:ext cx="8540750" cy="496885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封锁技术可以有效地解决并行操作的一致性问题，但也带来一些新的问题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1. </a:t>
            </a:r>
            <a:r>
              <a:rPr lang="zh-CN" altLang="en-US" b="1" dirty="0">
                <a:solidFill>
                  <a:srgbClr val="C00000"/>
                </a:solidFill>
              </a:rPr>
              <a:t>活锁：</a:t>
            </a:r>
            <a:r>
              <a:rPr lang="zh-CN" altLang="en-US" sz="2200" dirty="0"/>
              <a:t>某个事务请求封锁，但总也得不到锁，而处于长时间等待状态称为活</a:t>
            </a:r>
            <a:r>
              <a:rPr lang="zh-CN" altLang="en-US" sz="2200" dirty="0">
                <a:solidFill>
                  <a:srgbClr val="000000"/>
                </a:solidFill>
              </a:rPr>
              <a:t>锁。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2. </a:t>
            </a:r>
            <a:r>
              <a:rPr lang="zh-CN" altLang="en-US" b="1" dirty="0">
                <a:solidFill>
                  <a:srgbClr val="C00000"/>
                </a:solidFill>
              </a:rPr>
              <a:t>死锁：</a:t>
            </a:r>
            <a:r>
              <a:rPr lang="zh-CN" altLang="en-US" sz="2200" dirty="0">
                <a:solidFill>
                  <a:srgbClr val="000000"/>
                </a:solidFill>
              </a:rPr>
              <a:t>同时处于等待状态的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个</a:t>
            </a:r>
            <a:r>
              <a:rPr lang="zh-CN" altLang="en-US" sz="2200" dirty="0"/>
              <a:t>或多个事务中，每个事务在它能够继续执行之前，都在等待着对某个数据对象加锁，而这个数据对象已被另一个等待的事务所封锁。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E63235-719C-4F53-BC68-CF6CC9346658}"/>
              </a:ext>
            </a:extLst>
          </p:cNvPr>
          <p:cNvSpPr txBox="1"/>
          <p:nvPr/>
        </p:nvSpPr>
        <p:spPr>
          <a:xfrm>
            <a:off x="4823520" y="5413146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五人圆桌，一人一根筷子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</a:rPr>
              <a:t>活锁例子</a:t>
            </a:r>
          </a:p>
        </p:txBody>
      </p:sp>
      <p:pic>
        <p:nvPicPr>
          <p:cNvPr id="30723" name="Picture 3" descr="8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3690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13792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、活锁的解决发方法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600200"/>
            <a:ext cx="8075240" cy="487362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先来先服务策略：多个事务请求封锁同一数据对象时</a:t>
            </a:r>
          </a:p>
          <a:p>
            <a:pPr lvl="1" indent="-374650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按请求封锁的先后次序对这些事务排队</a:t>
            </a:r>
          </a:p>
          <a:p>
            <a:pPr lvl="1" indent="-374650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该数据对象的封锁释放，首先批准申请队列中第一个事务获得锁。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04813"/>
            <a:ext cx="80375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</a:rPr>
              <a:t>死锁的例子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1066800" y="1383878"/>
            <a:ext cx="7772400" cy="4997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			T</a:t>
            </a:r>
            <a:r>
              <a:rPr lang="en-US" altLang="zh-CN" sz="2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2000" b="1" dirty="0">
                <a:solidFill>
                  <a:srgbClr val="000000"/>
                </a:solidFill>
              </a:rPr>
              <a:t>              T</a:t>
            </a:r>
            <a:r>
              <a:rPr lang="en-US" altLang="zh-CN" sz="2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2438400" y="2175966"/>
            <a:ext cx="297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000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886200" y="1743918"/>
            <a:ext cx="0" cy="396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 sz="2000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2438400" y="2175966"/>
            <a:ext cx="1447800" cy="370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Xlock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en-US" altLang="zh-CN" sz="2000" b="1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Xlock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en-US" altLang="zh-CN" sz="2000" b="1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</a:p>
          <a:p>
            <a:pPr algn="ctr"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</a:p>
          <a:p>
            <a:pPr algn="ctr"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886200" y="2175966"/>
            <a:ext cx="1447800" cy="341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Xlock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en-US" altLang="zh-CN" sz="2000" b="1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algn="ctr" eaLnBrk="1" hangingPunct="1"/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Xlock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en-US" altLang="zh-CN" sz="2000" b="1" baseline="-30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</a:p>
          <a:p>
            <a:pPr algn="ctr" eaLnBrk="1" hangingPunct="1"/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等待</a:t>
            </a:r>
          </a:p>
          <a:p>
            <a:pPr algn="ctr" eaLnBrk="1" hangingPunct="1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、死锁的预防</a:t>
            </a:r>
            <a:endParaRPr lang="zh-CN" altLang="en-US" dirty="0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57200" y="1341438"/>
            <a:ext cx="8291513" cy="518318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）一次封锁法</a:t>
            </a:r>
            <a:endParaRPr lang="en-US" altLang="zh-CN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规则：</a:t>
            </a:r>
            <a:r>
              <a:rPr lang="zh-CN" altLang="en-US" b="1" dirty="0">
                <a:solidFill>
                  <a:srgbClr val="FF0000"/>
                </a:solidFill>
              </a:rPr>
              <a:t>每个事务必须一次将所有要使用的数据全部加锁，否则就不能继续执行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缺点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降低并发度</a:t>
            </a:r>
          </a:p>
          <a:p>
            <a:pPr marL="64008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400" b="1" dirty="0">
                <a:solidFill>
                  <a:srgbClr val="000000"/>
                </a:solidFill>
              </a:rPr>
              <a:t>难于事先确定要使用的数据，若将事务可能要封锁的数据对象全部加锁，则进一步降低了并发度。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304800"/>
            <a:ext cx="8540750" cy="6032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）顺序封锁法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01625" y="1052736"/>
            <a:ext cx="8158163" cy="5688632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/>
              <a:t>规则：</a:t>
            </a:r>
            <a:r>
              <a:rPr lang="zh-CN" altLang="en-US" b="1" dirty="0">
                <a:solidFill>
                  <a:srgbClr val="FF0000"/>
                </a:solidFill>
              </a:rPr>
              <a:t>预先对数据对象规定一个封锁顺序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         </a:t>
            </a:r>
            <a:r>
              <a:rPr lang="zh-CN" altLang="en-US" b="1" dirty="0">
                <a:solidFill>
                  <a:srgbClr val="FF0000"/>
                </a:solidFill>
              </a:rPr>
              <a:t>所有事务按顺序封锁。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600" b="1" dirty="0">
                <a:solidFill>
                  <a:srgbClr val="000000"/>
                </a:solidFill>
              </a:rPr>
              <a:t>缺点</a:t>
            </a: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600" b="1" dirty="0">
                <a:solidFill>
                  <a:srgbClr val="000000"/>
                </a:solidFill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</a:rPr>
              <a:t>维护成本高</a:t>
            </a:r>
            <a:r>
              <a:rPr lang="zh-CN" altLang="en-US" sz="2600" b="1" dirty="0">
                <a:solidFill>
                  <a:srgbClr val="000000"/>
                </a:solidFill>
              </a:rPr>
              <a:t>：数据对象非常多，且随数据更新而不断变化，维护封锁顺序非常困难，成本很高</a:t>
            </a:r>
          </a:p>
          <a:p>
            <a:pPr marL="640080" lvl="1" indent="-274320" eaLnBrk="1" fontAlgn="auto" hangingPunct="1">
              <a:lnSpc>
                <a:spcPct val="140000"/>
              </a:lnSpc>
              <a:spcBef>
                <a:spcPct val="400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600" b="1" dirty="0">
                <a:solidFill>
                  <a:srgbClr val="FF0000"/>
                </a:solidFill>
              </a:rPr>
              <a:t>难于实现</a:t>
            </a:r>
            <a:r>
              <a:rPr lang="zh-CN" altLang="en-US" sz="2600" b="1" dirty="0">
                <a:solidFill>
                  <a:srgbClr val="000000"/>
                </a:solidFill>
              </a:rPr>
              <a:t>：事务要封锁的数据对象常常随事务执行而动态变化，很难事先确定待封锁对象，因此很难按规定顺序施加封锁。</a:t>
            </a:r>
          </a:p>
          <a:p>
            <a:pPr marL="274320" indent="-274320" eaLnBrk="1" fontAlgn="auto" hangingPunct="1">
              <a:lnSpc>
                <a:spcPct val="140000"/>
              </a:lnSpc>
              <a:spcBef>
                <a:spcPct val="400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例：数据对象封锁顺序为</a:t>
            </a:r>
            <a:r>
              <a:rPr lang="en-US" altLang="zh-CN" dirty="0">
                <a:solidFill>
                  <a:srgbClr val="000000"/>
                </a:solidFill>
              </a:rPr>
              <a:t>A,B,C,D,E</a:t>
            </a:r>
            <a:r>
              <a:rPr lang="zh-CN" altLang="en-US" dirty="0">
                <a:solidFill>
                  <a:srgbClr val="000000"/>
                </a:solidFill>
              </a:rPr>
              <a:t>。事务</a:t>
            </a:r>
            <a:r>
              <a:rPr lang="en-US" altLang="zh-CN" dirty="0">
                <a:solidFill>
                  <a:srgbClr val="000000"/>
                </a:solidFill>
              </a:rPr>
              <a:t>T3</a:t>
            </a:r>
            <a:r>
              <a:rPr lang="zh-CN" altLang="en-US" dirty="0">
                <a:solidFill>
                  <a:srgbClr val="000000"/>
                </a:solidFill>
              </a:rPr>
              <a:t>起初要求封锁数据对象</a:t>
            </a:r>
            <a:r>
              <a:rPr lang="en-US" altLang="zh-CN" dirty="0">
                <a:solidFill>
                  <a:srgbClr val="000000"/>
                </a:solidFill>
              </a:rPr>
              <a:t>B,C,E</a:t>
            </a:r>
            <a:r>
              <a:rPr lang="zh-CN" altLang="en-US" dirty="0">
                <a:solidFill>
                  <a:srgbClr val="000000"/>
                </a:solidFill>
              </a:rPr>
              <a:t>，但封锁</a:t>
            </a:r>
            <a:r>
              <a:rPr lang="en-US" altLang="zh-CN" dirty="0">
                <a:solidFill>
                  <a:srgbClr val="000000"/>
                </a:solidFill>
              </a:rPr>
              <a:t>B,C</a:t>
            </a:r>
            <a:r>
              <a:rPr lang="zh-CN" altLang="en-US" dirty="0">
                <a:solidFill>
                  <a:srgbClr val="000000"/>
                </a:solidFill>
              </a:rPr>
              <a:t>后发现还需封锁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，则破坏了封锁顺序。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5</a:t>
            </a:r>
            <a:r>
              <a:rPr lang="zh-CN" altLang="en-US" dirty="0">
                <a:solidFill>
                  <a:srgbClr val="C00000"/>
                </a:solidFill>
              </a:rPr>
              <a:t>、 死锁的诊断与解除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539750" y="1628775"/>
            <a:ext cx="7772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8E"/>
                </a:solidFill>
              </a:rPr>
              <a:t> 允许死锁发生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8E"/>
                </a:solidFill>
              </a:rPr>
              <a:t> 检测并解除死锁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由</a:t>
            </a:r>
            <a:r>
              <a:rPr lang="en-US" altLang="zh-CN" sz="2400" b="1" dirty="0">
                <a:solidFill>
                  <a:srgbClr val="000000"/>
                </a:solidFill>
              </a:rPr>
              <a:t>DBMS</a:t>
            </a:r>
            <a:r>
              <a:rPr lang="zh-CN" altLang="en-US" sz="2400" b="1" dirty="0">
                <a:solidFill>
                  <a:srgbClr val="000000"/>
                </a:solidFill>
              </a:rPr>
              <a:t>的并发控制子系统定期检测系统中是否存在死锁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一旦检测到死锁，就要设法解除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90B73C-ECE2-489A-99BC-F873062A1EDD}"/>
              </a:ext>
            </a:extLst>
          </p:cNvPr>
          <p:cNvSpPr txBox="1"/>
          <p:nvPr/>
        </p:nvSpPr>
        <p:spPr>
          <a:xfrm>
            <a:off x="251520" y="1268760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因为预防很难，而且存在问题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49263"/>
            <a:ext cx="8540750" cy="6032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>
                <a:solidFill>
                  <a:srgbClr val="C00000"/>
                </a:solidFill>
              </a:rPr>
              <a:t>）检测死锁：超时法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95288" y="1340768"/>
            <a:ext cx="8078787" cy="4454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如果一个事务的等待时间超过了规定的时限，就认为发生了死锁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</a:rPr>
              <a:t>优点：实现简单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</a:rPr>
              <a:t>缺点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有可能误判死锁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</a:rPr>
              <a:t>时限若设置得太长，死锁发生后不能及时发现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518170" y="1484784"/>
            <a:ext cx="7942262" cy="4551784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、同时并发方式（</a:t>
            </a:r>
            <a:r>
              <a:rPr lang="en-US" altLang="zh-CN" b="1" dirty="0">
                <a:solidFill>
                  <a:srgbClr val="000000"/>
                </a:solidFill>
              </a:rPr>
              <a:t>simultaneous  concurrency</a:t>
            </a:r>
            <a:r>
              <a:rPr lang="zh-CN" altLang="en-US" b="1" dirty="0">
                <a:solidFill>
                  <a:srgbClr val="000000"/>
                </a:solidFill>
              </a:rPr>
              <a:t>）</a:t>
            </a:r>
          </a:p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多处理机系统中，每个处理机可以运行一个事务，多个处理机可以同时运行多个事务，实现多个事务真正的并行运行</a:t>
            </a:r>
          </a:p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最理想的并发方式，但受制于硬件环境</a:t>
            </a:r>
          </a:p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更复杂的并发方式机制</a:t>
            </a:r>
            <a:endParaRPr lang="zh-CN" altLang="en-US" sz="2200" b="1" dirty="0">
              <a:solidFill>
                <a:srgbClr val="000000"/>
              </a:solidFill>
            </a:endParaRPr>
          </a:p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zh-CN" altLang="en-US" b="1" dirty="0">
                <a:solidFill>
                  <a:srgbClr val="000000"/>
                </a:solidFill>
              </a:rPr>
              <a:t>、并发控制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274320" indent="-274320" algn="just" eaLnBrk="1" fontAlgn="auto" hangingPunct="1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000099"/>
                </a:solidFill>
              </a:rPr>
              <a:t>用正确的方式调度并发操作，使一个事务的执行不受其他事务的干扰，避免造成数据的不一致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99"/>
                </a:solidFill>
              </a:rPr>
              <a:t>一、多事务执行方式 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274638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）检测死锁：等待图法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95288" y="1340768"/>
            <a:ext cx="8208962" cy="496728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用事务等待图动态反映所有事务的等待情况</a:t>
            </a: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事务等待图是一个有向图 </a:t>
            </a:r>
            <a:r>
              <a:rPr lang="en-US" altLang="zh-CN" sz="2200" dirty="0">
                <a:solidFill>
                  <a:srgbClr val="000000"/>
                </a:solidFill>
              </a:rPr>
              <a:t>G=(T</a:t>
            </a:r>
            <a:r>
              <a:rPr lang="zh-CN" altLang="en-US" sz="2200" dirty="0">
                <a:solidFill>
                  <a:srgbClr val="000000"/>
                </a:solidFill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</a:rPr>
              <a:t>U)</a:t>
            </a: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zh-CN" altLang="en-US" sz="2200" dirty="0">
                <a:solidFill>
                  <a:srgbClr val="000000"/>
                </a:solidFill>
              </a:rPr>
              <a:t>为结点集合，每个结点表示正运行的事务</a:t>
            </a: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U</a:t>
            </a:r>
            <a:r>
              <a:rPr lang="zh-CN" altLang="en-US" sz="2200" dirty="0">
                <a:solidFill>
                  <a:srgbClr val="000000"/>
                </a:solidFill>
              </a:rPr>
              <a:t>为边的集合，每条边表示事务等待的情况</a:t>
            </a: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若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等待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，则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之间划一条有向边，从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指向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en-US" altLang="zh-CN" sz="2200" baseline="-25000" dirty="0">
                <a:solidFill>
                  <a:srgbClr val="000000"/>
                </a:solidFill>
              </a:rPr>
              <a:t>2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并发控制子系统周期性地（比如每隔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1 min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）检测事务等待图，如果发现图中存在回路，则表示系统中出现了死锁。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251520" y="1125512"/>
            <a:ext cx="8280920" cy="41036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/>
              <a:buChar char=""/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回滚一个或多个事务，且使得代价最小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回滚策略：事务开始时，赋予每个事务唯一的时标，当事务</a:t>
            </a:r>
            <a:r>
              <a:rPr lang="en-US" altLang="zh-CN" b="1" dirty="0">
                <a:solidFill>
                  <a:srgbClr val="000000"/>
                </a:solidFill>
              </a:rPr>
              <a:t>T1</a:t>
            </a:r>
            <a:r>
              <a:rPr lang="zh-CN" altLang="en-US" b="1" dirty="0">
                <a:solidFill>
                  <a:srgbClr val="000000"/>
                </a:solidFill>
              </a:rPr>
              <a:t>对</a:t>
            </a:r>
            <a:r>
              <a:rPr lang="en-US" altLang="zh-CN" b="1" dirty="0">
                <a:solidFill>
                  <a:srgbClr val="000000"/>
                </a:solidFill>
              </a:rPr>
              <a:t>T2</a:t>
            </a:r>
            <a:r>
              <a:rPr lang="zh-CN" altLang="en-US" b="1" dirty="0">
                <a:solidFill>
                  <a:srgbClr val="000000"/>
                </a:solidFill>
              </a:rPr>
              <a:t>封锁的数据请求封锁时：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若 </a:t>
            </a:r>
            <a:r>
              <a:rPr lang="en-US" altLang="zh-CN" sz="2400" dirty="0">
                <a:solidFill>
                  <a:srgbClr val="000000"/>
                </a:solidFill>
              </a:rPr>
              <a:t>T1</a:t>
            </a:r>
            <a:r>
              <a:rPr lang="zh-CN" altLang="en-US" sz="2400" dirty="0">
                <a:solidFill>
                  <a:srgbClr val="000000"/>
                </a:solidFill>
              </a:rPr>
              <a:t>比</a:t>
            </a:r>
            <a:r>
              <a:rPr lang="en-US" altLang="zh-CN" sz="2400" dirty="0">
                <a:solidFill>
                  <a:srgbClr val="000000"/>
                </a:solidFill>
              </a:rPr>
              <a:t>T2</a:t>
            </a:r>
            <a:r>
              <a:rPr lang="zh-CN" altLang="en-US" sz="2400" dirty="0">
                <a:solidFill>
                  <a:srgbClr val="000000"/>
                </a:solidFill>
              </a:rPr>
              <a:t>老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</a:rPr>
              <a:t>T1</a:t>
            </a:r>
            <a:r>
              <a:rPr lang="zh-CN" altLang="en-US" sz="2400" dirty="0">
                <a:solidFill>
                  <a:srgbClr val="000000"/>
                </a:solidFill>
              </a:rPr>
              <a:t>打伤</a:t>
            </a:r>
            <a:r>
              <a:rPr lang="en-US" altLang="zh-CN" sz="2400" dirty="0">
                <a:solidFill>
                  <a:srgbClr val="000000"/>
                </a:solidFill>
              </a:rPr>
              <a:t>T2</a:t>
            </a:r>
            <a:r>
              <a:rPr lang="zh-CN" altLang="en-US" sz="2400" dirty="0">
                <a:solidFill>
                  <a:srgbClr val="000000"/>
                </a:solidFill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</a:rPr>
              <a:t>T1</a:t>
            </a:r>
            <a:r>
              <a:rPr lang="zh-CN" altLang="en-US" sz="2400" dirty="0">
                <a:solidFill>
                  <a:srgbClr val="000000"/>
                </a:solidFill>
              </a:rPr>
              <a:t>胜利，</a:t>
            </a:r>
            <a:r>
              <a:rPr lang="en-US" altLang="zh-CN" sz="2400" dirty="0">
                <a:solidFill>
                  <a:srgbClr val="000000"/>
                </a:solidFill>
              </a:rPr>
              <a:t>T2</a:t>
            </a:r>
            <a:r>
              <a:rPr lang="zh-CN" altLang="en-US" sz="2400" dirty="0">
                <a:solidFill>
                  <a:srgbClr val="000000"/>
                </a:solidFill>
              </a:rPr>
              <a:t>退回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640080" lvl="1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否则</a:t>
            </a:r>
            <a:r>
              <a:rPr lang="en-US" altLang="zh-CN" sz="2400" dirty="0">
                <a:solidFill>
                  <a:srgbClr val="000000"/>
                </a:solidFill>
              </a:rPr>
              <a:t>T1</a:t>
            </a:r>
            <a:r>
              <a:rPr lang="zh-CN" altLang="en-US" sz="2400" dirty="0">
                <a:solidFill>
                  <a:srgbClr val="000000"/>
                </a:solidFill>
              </a:rPr>
              <a:t>等待（为什么不是退回）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/>
              <a:buChar char=""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事务退回后重试时，</a:t>
            </a:r>
            <a:r>
              <a:rPr lang="zh-CN" altLang="en-US" b="1" dirty="0">
                <a:solidFill>
                  <a:srgbClr val="FF0000"/>
                </a:solidFill>
              </a:rPr>
              <a:t>时标保持不变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909888" y="2676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8916" name="Group 4"/>
          <p:cNvGrpSpPr>
            <a:grpSpLocks/>
          </p:cNvGrpSpPr>
          <p:nvPr/>
        </p:nvGrpSpPr>
        <p:grpSpPr bwMode="auto">
          <a:xfrm>
            <a:off x="1690688" y="5589588"/>
            <a:ext cx="4968875" cy="719137"/>
            <a:chOff x="703" y="3204"/>
            <a:chExt cx="3130" cy="453"/>
          </a:xfrm>
        </p:grpSpPr>
        <p:sp>
          <p:nvSpPr>
            <p:cNvPr id="38918" name="Oval 5"/>
            <p:cNvSpPr>
              <a:spLocks noChangeArrowheads="1"/>
            </p:cNvSpPr>
            <p:nvPr/>
          </p:nvSpPr>
          <p:spPr bwMode="auto">
            <a:xfrm>
              <a:off x="703" y="3204"/>
              <a:ext cx="499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T3</a:t>
              </a:r>
            </a:p>
          </p:txBody>
        </p:sp>
        <p:sp>
          <p:nvSpPr>
            <p:cNvPr id="38919" name="Oval 6"/>
            <p:cNvSpPr>
              <a:spLocks noChangeArrowheads="1"/>
            </p:cNvSpPr>
            <p:nvPr/>
          </p:nvSpPr>
          <p:spPr bwMode="auto">
            <a:xfrm>
              <a:off x="2018" y="3249"/>
              <a:ext cx="499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T2</a:t>
              </a:r>
            </a:p>
          </p:txBody>
        </p:sp>
        <p:sp>
          <p:nvSpPr>
            <p:cNvPr id="38920" name="Oval 7"/>
            <p:cNvSpPr>
              <a:spLocks noChangeArrowheads="1"/>
            </p:cNvSpPr>
            <p:nvPr/>
          </p:nvSpPr>
          <p:spPr bwMode="auto">
            <a:xfrm>
              <a:off x="3334" y="3249"/>
              <a:ext cx="499" cy="4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T1</a:t>
              </a:r>
            </a:p>
          </p:txBody>
        </p:sp>
        <p:sp>
          <p:nvSpPr>
            <p:cNvPr id="38921" name="Line 8"/>
            <p:cNvSpPr>
              <a:spLocks noChangeShapeType="1"/>
            </p:cNvSpPr>
            <p:nvPr/>
          </p:nvSpPr>
          <p:spPr bwMode="auto">
            <a:xfrm>
              <a:off x="1202" y="3430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38922" name="AutoShape 9"/>
            <p:cNvCxnSpPr>
              <a:cxnSpLocks noChangeShapeType="1"/>
              <a:stCxn id="38919" idx="0"/>
              <a:endCxn id="38920" idx="1"/>
            </p:cNvCxnSpPr>
            <p:nvPr/>
          </p:nvCxnSpPr>
          <p:spPr bwMode="auto">
            <a:xfrm rot="5400000" flipV="1">
              <a:off x="2808" y="2709"/>
              <a:ext cx="60" cy="1139"/>
            </a:xfrm>
            <a:prstGeom prst="curvedConnector3">
              <a:avLst>
                <a:gd name="adj1" fmla="val -24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3" name="AutoShape 10"/>
            <p:cNvCxnSpPr>
              <a:cxnSpLocks noChangeShapeType="1"/>
              <a:stCxn id="38920" idx="3"/>
              <a:endCxn id="38919" idx="4"/>
            </p:cNvCxnSpPr>
            <p:nvPr/>
          </p:nvCxnSpPr>
          <p:spPr bwMode="auto">
            <a:xfrm rot="5400000">
              <a:off x="2808" y="3057"/>
              <a:ext cx="60" cy="1139"/>
            </a:xfrm>
            <a:prstGeom prst="curvedConnector3">
              <a:avLst>
                <a:gd name="adj1" fmla="val 34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322958" y="457175"/>
            <a:ext cx="79934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）消除死锁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 descr="13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43000"/>
            <a:ext cx="7086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5113" y="332656"/>
            <a:ext cx="7620000" cy="7445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9.3 </a:t>
            </a:r>
            <a:r>
              <a:rPr lang="zh-CN" altLang="en-US" dirty="0">
                <a:solidFill>
                  <a:srgbClr val="C00000"/>
                </a:solidFill>
              </a:rPr>
              <a:t>并发调度的可串行性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250825" y="1196752"/>
            <a:ext cx="8424863" cy="5328444"/>
          </a:xfrm>
        </p:spPr>
        <p:txBody>
          <a:bodyPr>
            <a:normAutofit fontScale="85000" lnSpcReduction="20000"/>
          </a:bodyPr>
          <a:lstStyle/>
          <a:p>
            <a:pPr marL="361950" indent="-361950" eaLnBrk="1" fontAlgn="auto" hangingPunct="1">
              <a:lnSpc>
                <a:spcPct val="120000"/>
              </a:lnSpc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zh-CN" altLang="en-US" sz="3300" b="1" dirty="0">
                <a:solidFill>
                  <a:schemeClr val="accent2">
                    <a:lumMod val="50000"/>
                  </a:schemeClr>
                </a:solidFill>
              </a:rPr>
              <a:t>一、并发事务的调度例子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1. </a:t>
            </a:r>
            <a:r>
              <a:rPr lang="zh-CN" altLang="en-US" b="1" dirty="0">
                <a:solidFill>
                  <a:srgbClr val="000000"/>
                </a:solidFill>
              </a:rPr>
              <a:t>设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、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初值为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2. </a:t>
            </a:r>
            <a:r>
              <a:rPr lang="zh-CN" altLang="en-US" b="1" dirty="0">
                <a:solidFill>
                  <a:srgbClr val="000000"/>
                </a:solidFill>
              </a:rPr>
              <a:t>事务</a:t>
            </a:r>
            <a:r>
              <a:rPr lang="en-US" altLang="zh-CN" b="1" dirty="0">
                <a:solidFill>
                  <a:srgbClr val="000000"/>
                </a:solidFill>
              </a:rPr>
              <a:t>T1</a:t>
            </a:r>
            <a:r>
              <a:rPr lang="zh-CN" altLang="en-US" b="1" dirty="0">
                <a:solidFill>
                  <a:srgbClr val="000000"/>
                </a:solidFill>
              </a:rPr>
              <a:t>：读</a:t>
            </a:r>
            <a:r>
              <a:rPr lang="en-US" altLang="zh-CN" b="1" dirty="0">
                <a:solidFill>
                  <a:srgbClr val="000000"/>
                </a:solidFill>
              </a:rPr>
              <a:t>B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</a:rPr>
              <a:t>A = B + 1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3. </a:t>
            </a:r>
            <a:r>
              <a:rPr lang="zh-CN" altLang="en-US" b="1" dirty="0">
                <a:solidFill>
                  <a:srgbClr val="000000"/>
                </a:solidFill>
              </a:rPr>
              <a:t>事务</a:t>
            </a:r>
            <a:r>
              <a:rPr lang="en-US" altLang="zh-CN" b="1" dirty="0">
                <a:solidFill>
                  <a:srgbClr val="000000"/>
                </a:solidFill>
              </a:rPr>
              <a:t>T2</a:t>
            </a:r>
            <a:r>
              <a:rPr lang="zh-CN" altLang="en-US" b="1" dirty="0">
                <a:solidFill>
                  <a:srgbClr val="000000"/>
                </a:solidFill>
              </a:rPr>
              <a:t>：读</a:t>
            </a:r>
            <a:r>
              <a:rPr lang="en-US" altLang="zh-CN" b="1" dirty="0">
                <a:solidFill>
                  <a:srgbClr val="000000"/>
                </a:solidFill>
              </a:rPr>
              <a:t>A</a:t>
            </a:r>
            <a:r>
              <a:rPr lang="zh-CN" altLang="en-US" b="1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</a:rPr>
              <a:t>B = A + 1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4. </a:t>
            </a:r>
            <a:r>
              <a:rPr lang="zh-CN" altLang="en-US" b="1" dirty="0">
                <a:solidFill>
                  <a:srgbClr val="000000"/>
                </a:solidFill>
              </a:rPr>
              <a:t>串行次序</a:t>
            </a: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  <a:r>
              <a:rPr lang="en-US" altLang="zh-CN" b="1" dirty="0">
                <a:solidFill>
                  <a:srgbClr val="000000"/>
                </a:solidFill>
              </a:rPr>
              <a:t>T1, T2 	</a:t>
            </a:r>
            <a:r>
              <a:rPr lang="zh-CN" altLang="en-US" b="1" dirty="0">
                <a:solidFill>
                  <a:srgbClr val="000000"/>
                </a:solidFill>
              </a:rPr>
              <a:t>结果：</a:t>
            </a:r>
            <a:r>
              <a:rPr lang="en-US" altLang="zh-CN" b="1" dirty="0">
                <a:solidFill>
                  <a:srgbClr val="FF0000"/>
                </a:solidFill>
              </a:rPr>
              <a:t>A=3, B=4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   串行次序</a:t>
            </a: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  <a:r>
              <a:rPr lang="en-US" altLang="zh-CN" b="1" dirty="0">
                <a:solidFill>
                  <a:srgbClr val="000000"/>
                </a:solidFill>
              </a:rPr>
              <a:t>T2, T1 	</a:t>
            </a:r>
            <a:r>
              <a:rPr lang="zh-CN" altLang="en-US" b="1" dirty="0">
                <a:solidFill>
                  <a:srgbClr val="000000"/>
                </a:solidFill>
              </a:rPr>
              <a:t>结果：</a:t>
            </a:r>
            <a:r>
              <a:rPr lang="en-US" altLang="zh-CN" b="1" dirty="0">
                <a:solidFill>
                  <a:srgbClr val="FF0000"/>
                </a:solidFill>
              </a:rPr>
              <a:t>A=4, B=3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    </a:t>
            </a:r>
            <a:r>
              <a:rPr lang="zh-CN" altLang="en-US" b="1" dirty="0">
                <a:solidFill>
                  <a:srgbClr val="000000"/>
                </a:solidFill>
              </a:rPr>
              <a:t>并行次序</a:t>
            </a: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  <a:r>
              <a:rPr lang="en-US" altLang="zh-CN" b="1" dirty="0">
                <a:solidFill>
                  <a:srgbClr val="000000"/>
                </a:solidFill>
              </a:rPr>
              <a:t>T1 (Y=B=2),         	T2(X=A=2),  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                       T1(A=Y+1,</a:t>
            </a:r>
            <a:r>
              <a:rPr lang="zh-CN" altLang="en-US" b="1" dirty="0">
                <a:solidFill>
                  <a:srgbClr val="000000"/>
                </a:solidFill>
              </a:rPr>
              <a:t>写</a:t>
            </a:r>
            <a:r>
              <a:rPr lang="en-US" altLang="zh-CN" b="1" dirty="0">
                <a:solidFill>
                  <a:srgbClr val="000000"/>
                </a:solidFill>
              </a:rPr>
              <a:t>A),    	T2(B=X+1,</a:t>
            </a:r>
            <a:r>
              <a:rPr lang="zh-CN" altLang="en-US" b="1" dirty="0">
                <a:solidFill>
                  <a:srgbClr val="000000"/>
                </a:solidFill>
              </a:rPr>
              <a:t>写</a:t>
            </a:r>
            <a:r>
              <a:rPr lang="en-US" altLang="zh-CN" b="1" dirty="0">
                <a:solidFill>
                  <a:srgbClr val="000000"/>
                </a:solidFill>
              </a:rPr>
              <a:t>B))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	           </a:t>
            </a:r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r>
              <a:rPr lang="en-US" altLang="zh-CN" b="1" dirty="0">
                <a:solidFill>
                  <a:srgbClr val="FF0000"/>
                </a:solidFill>
              </a:rPr>
              <a:t>A=3, B=3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b="1" dirty="0">
                <a:solidFill>
                  <a:srgbClr val="000000"/>
                </a:solidFill>
              </a:rPr>
              <a:t>    并行次序</a:t>
            </a:r>
            <a:r>
              <a:rPr lang="en-US" altLang="zh-CN" b="1" dirty="0">
                <a:solidFill>
                  <a:srgbClr val="000000"/>
                </a:solidFill>
              </a:rPr>
              <a:t>4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  <a:r>
              <a:rPr lang="en-US" altLang="zh-CN" b="1" dirty="0">
                <a:solidFill>
                  <a:srgbClr val="000000"/>
                </a:solidFill>
              </a:rPr>
              <a:t>T1 (Y=B=2),  		T2(</a:t>
            </a:r>
            <a:r>
              <a:rPr lang="zh-CN" altLang="en-US" b="1" dirty="0">
                <a:solidFill>
                  <a:srgbClr val="000000"/>
                </a:solidFill>
              </a:rPr>
              <a:t>等待加锁</a:t>
            </a:r>
            <a:r>
              <a:rPr lang="en-US" altLang="zh-CN" b="1" dirty="0">
                <a:solidFill>
                  <a:srgbClr val="000000"/>
                </a:solidFill>
              </a:rPr>
              <a:t>), 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                       T1(A=Y+1, </a:t>
            </a:r>
            <a:r>
              <a:rPr lang="zh-CN" altLang="en-US" b="1" dirty="0">
                <a:solidFill>
                  <a:srgbClr val="000000"/>
                </a:solidFill>
              </a:rPr>
              <a:t>写</a:t>
            </a:r>
            <a:r>
              <a:rPr lang="en-US" altLang="zh-CN" b="1" dirty="0">
                <a:solidFill>
                  <a:srgbClr val="000000"/>
                </a:solidFill>
              </a:rPr>
              <a:t>A),          T2(X=A=3), 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					T2(B=X+1,</a:t>
            </a:r>
            <a:r>
              <a:rPr lang="zh-CN" altLang="en-US" b="1" dirty="0">
                <a:solidFill>
                  <a:srgbClr val="000000"/>
                </a:solidFill>
              </a:rPr>
              <a:t>写</a:t>
            </a:r>
            <a:r>
              <a:rPr lang="en-US" altLang="zh-CN" b="1" dirty="0">
                <a:solidFill>
                  <a:srgbClr val="000000"/>
                </a:solidFill>
              </a:rPr>
              <a:t>B)</a:t>
            </a:r>
          </a:p>
          <a:p>
            <a:pPr marL="361950" indent="-36195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		</a:t>
            </a:r>
            <a:r>
              <a:rPr lang="en-US" altLang="zh-CN" b="1" dirty="0">
                <a:solidFill>
                  <a:srgbClr val="FF0000"/>
                </a:solidFill>
              </a:rPr>
              <a:t>          </a:t>
            </a:r>
            <a:r>
              <a:rPr lang="zh-CN" altLang="en-US" b="1" dirty="0">
                <a:solidFill>
                  <a:srgbClr val="FF0000"/>
                </a:solidFill>
              </a:rPr>
              <a:t>结果：</a:t>
            </a:r>
            <a:r>
              <a:rPr lang="en-US" altLang="zh-CN" b="1" dirty="0">
                <a:solidFill>
                  <a:srgbClr val="FF0000"/>
                </a:solidFill>
              </a:rPr>
              <a:t>A=3, B=4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B0D51-2111-40E7-BCC9-9B004114A45B}"/>
              </a:ext>
            </a:extLst>
          </p:cNvPr>
          <p:cNvSpPr txBox="1"/>
          <p:nvPr/>
        </p:nvSpPr>
        <p:spPr>
          <a:xfrm>
            <a:off x="5508104" y="3326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另外的问题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DFAAC6-426A-4E6F-AD37-0088DDE476B9}"/>
              </a:ext>
            </a:extLst>
          </p:cNvPr>
          <p:cNvSpPr txBox="1"/>
          <p:nvPr/>
        </p:nvSpPr>
        <p:spPr>
          <a:xfrm>
            <a:off x="6588224" y="53012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等</a:t>
            </a:r>
            <a:r>
              <a:rPr lang="en-US" altLang="zh-CN" dirty="0"/>
              <a:t>T1</a:t>
            </a:r>
            <a:r>
              <a:rPr lang="zh-CN" altLang="en-US" dirty="0"/>
              <a:t>的排他锁完了才能读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251023" y="1412776"/>
            <a:ext cx="8353425" cy="280831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可串行化的调度</a:t>
            </a:r>
            <a:r>
              <a:rPr lang="zh-CN" altLang="en-US" sz="2200" b="1" dirty="0">
                <a:solidFill>
                  <a:srgbClr val="000000"/>
                </a:solidFill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</a:rPr>
              <a:t>多个事务的并发执行是正确的，当且仅当其结果与按某一串行次序执行他们时的</a:t>
            </a:r>
            <a:r>
              <a:rPr lang="zh-CN" altLang="en-US" sz="2200" dirty="0">
                <a:solidFill>
                  <a:srgbClr val="FF0000"/>
                </a:solidFill>
              </a:rPr>
              <a:t>结果相同</a:t>
            </a:r>
            <a:r>
              <a:rPr lang="zh-CN" altLang="en-US" sz="2200" dirty="0">
                <a:solidFill>
                  <a:srgbClr val="000000"/>
                </a:solidFill>
              </a:rPr>
              <a:t>，称这种调度策略为可串行化调度。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可串行性：</a:t>
            </a:r>
            <a:r>
              <a:rPr lang="zh-CN" altLang="en-US" sz="2200" dirty="0">
                <a:solidFill>
                  <a:srgbClr val="000000"/>
                </a:solidFill>
              </a:rPr>
              <a:t>并发事务正确调度的准则。一个给定的并发调度，当且仅当它是可串行化的，才认为是正确调度。</a:t>
            </a:r>
          </a:p>
        </p:txBody>
      </p:sp>
      <p:sp>
        <p:nvSpPr>
          <p:cNvPr id="2" name="矩形 1"/>
          <p:cNvSpPr/>
          <p:nvPr/>
        </p:nvSpPr>
        <p:spPr>
          <a:xfrm>
            <a:off x="539552" y="4293096"/>
            <a:ext cx="7992888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串行次序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T1, T2 	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A=3, B=4</a:t>
            </a:r>
          </a:p>
          <a:p>
            <a:pPr marL="361950" indent="-36195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串行次序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T2, T1 	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A=4, B=3</a:t>
            </a:r>
          </a:p>
          <a:p>
            <a:pPr marL="361950" indent="-361950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并行次序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 T2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交叉并行，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A=3, B=3</a:t>
            </a:r>
          </a:p>
          <a:p>
            <a:pPr marL="361950" indent="-3619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并行次序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 T2</a:t>
            </a:r>
            <a:r>
              <a:rPr lang="zh-CN" altLang="en-US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交叉并行，</a:t>
            </a:r>
            <a:r>
              <a:rPr lang="en-US" altLang="zh-CN" sz="2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A=3, B=4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（可串行化的调度）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二、可串行化的调度的概念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540518" y="1268760"/>
            <a:ext cx="8135938" cy="496855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、不同事务间的冲突操作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不同事务对同一数据的写写操作：</a:t>
            </a:r>
            <a:r>
              <a:rPr lang="en-US" altLang="zh-CN" sz="2200" dirty="0">
                <a:solidFill>
                  <a:srgbClr val="000000"/>
                </a:solidFill>
              </a:rPr>
              <a:t>Wi(x)~</a:t>
            </a:r>
            <a:r>
              <a:rPr lang="en-US" altLang="zh-CN" sz="2200" dirty="0" err="1">
                <a:solidFill>
                  <a:srgbClr val="000000"/>
                </a:solidFill>
              </a:rPr>
              <a:t>Wj</a:t>
            </a:r>
            <a:r>
              <a:rPr lang="en-US" altLang="zh-CN" sz="2200" dirty="0">
                <a:solidFill>
                  <a:srgbClr val="000000"/>
                </a:solidFill>
              </a:rPr>
              <a:t>(x) 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不同事务对同一数据的读写操作：</a:t>
            </a:r>
            <a:r>
              <a:rPr lang="en-US" altLang="zh-CN" sz="2200" dirty="0" err="1">
                <a:solidFill>
                  <a:srgbClr val="000000"/>
                </a:solidFill>
              </a:rPr>
              <a:t>Ri</a:t>
            </a:r>
            <a:r>
              <a:rPr lang="en-US" altLang="zh-CN" sz="2200" dirty="0">
                <a:solidFill>
                  <a:srgbClr val="000000"/>
                </a:solidFill>
              </a:rPr>
              <a:t>(x) ~ </a:t>
            </a:r>
            <a:r>
              <a:rPr lang="en-US" altLang="zh-CN" sz="2200" dirty="0" err="1">
                <a:solidFill>
                  <a:srgbClr val="000000"/>
                </a:solidFill>
              </a:rPr>
              <a:t>Wj</a:t>
            </a:r>
            <a:r>
              <a:rPr lang="en-US" altLang="zh-CN" sz="2200" dirty="0">
                <a:solidFill>
                  <a:srgbClr val="000000"/>
                </a:solidFill>
              </a:rPr>
              <a:t>(x) 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、不同事务间的非冲突操作：上述两种情况外的其他操作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不同事务对同一数据的读读操作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不同事务对不同数据的任意操作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、不可交换次序的操作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不同事务的冲突操作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同一事务的两个操作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、可交换次序的操作：</a:t>
            </a:r>
            <a:r>
              <a:rPr lang="zh-CN" altLang="en-US" sz="2200" dirty="0">
                <a:solidFill>
                  <a:srgbClr val="000000"/>
                </a:solidFill>
              </a:rPr>
              <a:t>不同事务的非冲突操作</a:t>
            </a:r>
          </a:p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2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04664"/>
            <a:ext cx="4288353" cy="6331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三、可串行化调度判断</a:t>
            </a:r>
            <a:endParaRPr lang="en-US" altLang="zh-CN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73633" y="404664"/>
            <a:ext cx="8230815" cy="61926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、冲突可串行化调度：</a:t>
            </a:r>
            <a:r>
              <a:rPr lang="zh-CN" altLang="en-US" b="1" dirty="0"/>
              <a:t>一种充分非必要的判断方法</a:t>
            </a:r>
          </a:p>
          <a:p>
            <a:pPr eaLnBrk="1" fontAlgn="auto" hangingPunct="1">
              <a:lnSpc>
                <a:spcPts val="3500"/>
              </a:lnSpc>
              <a:spcAft>
                <a:spcPts val="0"/>
              </a:spcAft>
              <a:defRPr/>
            </a:pPr>
            <a:r>
              <a:rPr lang="zh-CN" altLang="en-US" sz="2200" b="1" dirty="0">
                <a:solidFill>
                  <a:srgbClr val="0070C0"/>
                </a:solidFill>
              </a:rPr>
              <a:t>对并发调度</a:t>
            </a:r>
            <a:r>
              <a:rPr lang="en-US" altLang="zh-CN" sz="2200" b="1" dirty="0" err="1">
                <a:solidFill>
                  <a:srgbClr val="0070C0"/>
                </a:solidFill>
              </a:rPr>
              <a:t>Sc</a:t>
            </a:r>
            <a:r>
              <a:rPr lang="zh-CN" altLang="en-US" sz="2200" b="1" dirty="0">
                <a:solidFill>
                  <a:srgbClr val="0070C0"/>
                </a:solidFill>
              </a:rPr>
              <a:t>，在保证冲突操作次序不变的情况下，若能够通过交换两个事务不冲突操作的次序，获得另一个调度</a:t>
            </a:r>
            <a:r>
              <a:rPr lang="en-US" altLang="zh-CN" sz="2200" b="1" dirty="0" err="1">
                <a:solidFill>
                  <a:srgbClr val="0070C0"/>
                </a:solidFill>
              </a:rPr>
              <a:t>S</a:t>
            </a:r>
            <a:r>
              <a:rPr lang="en-US" altLang="zh-CN" sz="2200" b="1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</a:t>
            </a:r>
            <a:r>
              <a:rPr lang="en-US" altLang="zh-CN" sz="2200" b="1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’</a:t>
            </a:r>
            <a:r>
              <a:rPr lang="zh-CN" altLang="en-US" sz="2200" b="1" dirty="0">
                <a:solidFill>
                  <a:srgbClr val="0070C0"/>
                </a:solidFill>
              </a:rPr>
              <a:t>，且</a:t>
            </a:r>
            <a:r>
              <a:rPr lang="en-US" altLang="zh-CN" sz="2200" b="1" dirty="0" err="1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Sc</a:t>
            </a:r>
            <a:r>
              <a:rPr lang="en-US" altLang="zh-CN" sz="2200" b="1" dirty="0">
                <a:solidFill>
                  <a:srgbClr val="0070C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‘</a:t>
            </a:r>
            <a:r>
              <a:rPr lang="zh-CN" altLang="en-US" sz="2200" b="1" dirty="0">
                <a:solidFill>
                  <a:srgbClr val="0070C0"/>
                </a:solidFill>
              </a:rPr>
              <a:t>是串行的，则称</a:t>
            </a:r>
            <a:r>
              <a:rPr lang="en-US" altLang="zh-CN" sz="2200" b="1" dirty="0" err="1">
                <a:solidFill>
                  <a:srgbClr val="0070C0"/>
                </a:solidFill>
              </a:rPr>
              <a:t>Sc</a:t>
            </a:r>
            <a:r>
              <a:rPr lang="zh-CN" altLang="en-US" sz="2200" b="1" dirty="0">
                <a:solidFill>
                  <a:srgbClr val="0070C0"/>
                </a:solidFill>
              </a:rPr>
              <a:t>为冲突可串行化调度。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例</a:t>
            </a:r>
            <a:r>
              <a:rPr lang="en-US" altLang="zh-CN" sz="2200" dirty="0">
                <a:solidFill>
                  <a:srgbClr val="000000"/>
                </a:solidFill>
              </a:rPr>
              <a:t>1</a:t>
            </a:r>
            <a:r>
              <a:rPr lang="zh-CN" altLang="en-US" sz="2200" dirty="0">
                <a:solidFill>
                  <a:srgbClr val="000000"/>
                </a:solidFill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</a:rPr>
              <a:t>r1(A)w1(A) </a:t>
            </a:r>
            <a:r>
              <a:rPr lang="en-US" altLang="zh-CN" sz="2200" dirty="0">
                <a:solidFill>
                  <a:srgbClr val="E70707"/>
                </a:solidFill>
              </a:rPr>
              <a:t>r2(A)w2(A)</a:t>
            </a:r>
            <a:r>
              <a:rPr lang="en-US" altLang="zh-CN" sz="2200" dirty="0">
                <a:solidFill>
                  <a:srgbClr val="000000"/>
                </a:solidFill>
              </a:rPr>
              <a:t> r1(B)w1(B) r2(B)w2(B)  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         r1(A)w1(A) r1(B)w1(B) </a:t>
            </a:r>
            <a:r>
              <a:rPr lang="en-US" altLang="zh-CN" sz="2200" dirty="0">
                <a:solidFill>
                  <a:srgbClr val="E70707"/>
                </a:solidFill>
              </a:rPr>
              <a:t>r2(A)w2(A) </a:t>
            </a:r>
            <a:r>
              <a:rPr lang="en-US" altLang="zh-CN" sz="2200" dirty="0">
                <a:solidFill>
                  <a:srgbClr val="000000"/>
                </a:solidFill>
              </a:rPr>
              <a:t>r2(B)w2(B)   </a:t>
            </a:r>
            <a:r>
              <a:rPr lang="zh-CN" altLang="en-US" sz="2200" dirty="0">
                <a:solidFill>
                  <a:srgbClr val="000000"/>
                </a:solidFill>
              </a:rPr>
              <a:t>串行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例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</a:rPr>
              <a:t>T1=w1(Y)w1(X)</a:t>
            </a:r>
            <a:r>
              <a:rPr lang="zh-CN" altLang="en-US" sz="2200" dirty="0">
                <a:solidFill>
                  <a:srgbClr val="000000"/>
                </a:solidFill>
              </a:rPr>
              <a:t>； </a:t>
            </a:r>
            <a:r>
              <a:rPr lang="en-US" altLang="zh-CN" sz="2200" dirty="0">
                <a:solidFill>
                  <a:srgbClr val="000000"/>
                </a:solidFill>
              </a:rPr>
              <a:t>T2= w2(Y)w2(X);   T3= W3(X) </a:t>
            </a:r>
            <a:endParaRPr lang="zh-CN" altLang="en-US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例</a:t>
            </a:r>
            <a:r>
              <a:rPr lang="en-US" altLang="zh-CN" sz="2200" dirty="0">
                <a:solidFill>
                  <a:srgbClr val="000000"/>
                </a:solidFill>
              </a:rPr>
              <a:t>2</a:t>
            </a:r>
            <a:r>
              <a:rPr lang="zh-CN" altLang="en-US" sz="2200" dirty="0">
                <a:solidFill>
                  <a:srgbClr val="000000"/>
                </a:solidFill>
              </a:rPr>
              <a:t>：</a:t>
            </a:r>
            <a:r>
              <a:rPr lang="en-US" altLang="zh-CN" sz="2200" dirty="0">
                <a:solidFill>
                  <a:srgbClr val="000000"/>
                </a:solidFill>
              </a:rPr>
              <a:t>L1=w1(Y)w1(X) w2(Y)w2(X) W3(X)    </a:t>
            </a:r>
            <a:r>
              <a:rPr lang="zh-CN" altLang="en-US" sz="2200" dirty="0">
                <a:solidFill>
                  <a:srgbClr val="000000"/>
                </a:solidFill>
              </a:rPr>
              <a:t>串行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	     </a:t>
            </a:r>
            <a:r>
              <a:rPr lang="en-US" altLang="zh-CN" sz="2200" dirty="0">
                <a:solidFill>
                  <a:srgbClr val="000000"/>
                </a:solidFill>
              </a:rPr>
              <a:t>L2=w1(Y) w2(Y)w2(X) w1(X) W3(X</a:t>
            </a:r>
            <a:r>
              <a:rPr lang="en-US" altLang="zh-CN" sz="2200" u="sng" dirty="0">
                <a:solidFill>
                  <a:srgbClr val="000000"/>
                </a:solidFill>
              </a:rPr>
              <a:t>)  </a:t>
            </a:r>
          </a:p>
          <a:p>
            <a:pPr eaLnBrk="1" fontAlgn="auto" hangingPunct="1">
              <a:lnSpc>
                <a:spcPts val="35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L2</a:t>
            </a:r>
            <a:r>
              <a:rPr lang="zh-CN" altLang="en-US" sz="2200" dirty="0">
                <a:solidFill>
                  <a:srgbClr val="000000"/>
                </a:solidFill>
              </a:rPr>
              <a:t>无法变换到串行顺序</a:t>
            </a:r>
            <a:r>
              <a:rPr lang="en-US" altLang="zh-CN" sz="2200" dirty="0">
                <a:solidFill>
                  <a:srgbClr val="000000"/>
                </a:solidFill>
              </a:rPr>
              <a:t>, </a:t>
            </a:r>
            <a:r>
              <a:rPr lang="zh-CN" altLang="en-US" sz="2200" dirty="0">
                <a:solidFill>
                  <a:srgbClr val="000000"/>
                </a:solidFill>
              </a:rPr>
              <a:t>但</a:t>
            </a:r>
            <a:r>
              <a:rPr lang="en-US" altLang="zh-CN" sz="2200" dirty="0">
                <a:solidFill>
                  <a:srgbClr val="000000"/>
                </a:solidFill>
              </a:rPr>
              <a:t>L2</a:t>
            </a:r>
            <a:r>
              <a:rPr lang="zh-CN" altLang="en-US" sz="2200" dirty="0">
                <a:solidFill>
                  <a:srgbClr val="000000"/>
                </a:solidFill>
              </a:rPr>
              <a:t>与</a:t>
            </a:r>
            <a:r>
              <a:rPr lang="en-US" altLang="zh-CN" sz="2200" dirty="0">
                <a:solidFill>
                  <a:srgbClr val="000000"/>
                </a:solidFill>
              </a:rPr>
              <a:t>L1</a:t>
            </a:r>
            <a:r>
              <a:rPr lang="zh-CN" altLang="en-US" sz="2200" dirty="0">
                <a:solidFill>
                  <a:srgbClr val="000000"/>
                </a:solidFill>
              </a:rPr>
              <a:t>执行结果一致（</a:t>
            </a:r>
            <a:r>
              <a:rPr lang="en-US" altLang="zh-CN" sz="2200" dirty="0">
                <a:solidFill>
                  <a:srgbClr val="000000"/>
                </a:solidFill>
              </a:rPr>
              <a:t>Y</a:t>
            </a:r>
            <a:r>
              <a:rPr lang="zh-CN" altLang="en-US" sz="2200" dirty="0">
                <a:solidFill>
                  <a:srgbClr val="000000"/>
                </a:solidFill>
              </a:rPr>
              <a:t>由</a:t>
            </a:r>
            <a:r>
              <a:rPr lang="en-US" altLang="zh-CN" sz="2200" dirty="0">
                <a:solidFill>
                  <a:srgbClr val="000000"/>
                </a:solidFill>
              </a:rPr>
              <a:t>T2</a:t>
            </a:r>
            <a:r>
              <a:rPr lang="zh-CN" altLang="en-US" sz="2200" dirty="0">
                <a:solidFill>
                  <a:srgbClr val="000000"/>
                </a:solidFill>
              </a:rPr>
              <a:t>决定，</a:t>
            </a:r>
            <a:r>
              <a:rPr lang="en-US" altLang="zh-CN" sz="2200" dirty="0">
                <a:solidFill>
                  <a:srgbClr val="000000"/>
                </a:solidFill>
              </a:rPr>
              <a:t>X</a:t>
            </a:r>
            <a:r>
              <a:rPr lang="zh-CN" altLang="en-US" sz="2200" dirty="0">
                <a:solidFill>
                  <a:srgbClr val="000000"/>
                </a:solidFill>
              </a:rPr>
              <a:t>由</a:t>
            </a:r>
            <a:r>
              <a:rPr lang="en-US" altLang="zh-CN" sz="2200" dirty="0">
                <a:solidFill>
                  <a:srgbClr val="000000"/>
                </a:solidFill>
              </a:rPr>
              <a:t>T3</a:t>
            </a:r>
            <a:r>
              <a:rPr lang="zh-CN" altLang="en-US" sz="2200" dirty="0">
                <a:solidFill>
                  <a:srgbClr val="000000"/>
                </a:solidFill>
              </a:rPr>
              <a:t>决定），</a:t>
            </a:r>
            <a:r>
              <a:rPr lang="en-US" altLang="zh-CN" sz="2200" dirty="0">
                <a:solidFill>
                  <a:srgbClr val="000000"/>
                </a:solidFill>
              </a:rPr>
              <a:t>L2</a:t>
            </a:r>
            <a:r>
              <a:rPr lang="zh-CN" altLang="en-US" sz="2200" dirty="0">
                <a:solidFill>
                  <a:srgbClr val="000000"/>
                </a:solidFill>
              </a:rPr>
              <a:t>仍是可串行化的调度。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4035" name="AutoShape 4"/>
          <p:cNvSpPr>
            <a:spLocks noChangeArrowheads="1"/>
          </p:cNvSpPr>
          <p:nvPr/>
        </p:nvSpPr>
        <p:spPr bwMode="auto">
          <a:xfrm>
            <a:off x="3563690" y="2924944"/>
            <a:ext cx="576262" cy="432048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AE2953-D74D-4934-9EA2-E55B1FD50FF2}"/>
              </a:ext>
            </a:extLst>
          </p:cNvPr>
          <p:cNvSpPr txBox="1"/>
          <p:nvPr/>
        </p:nvSpPr>
        <p:spPr>
          <a:xfrm>
            <a:off x="5796136" y="609329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这里体现了非充分性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23738" y="332656"/>
            <a:ext cx="8540750" cy="5919787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rgbClr val="0070C0"/>
                </a:solidFill>
              </a:rPr>
              <a:t>四、可串行化调度的保障</a:t>
            </a:r>
            <a:endParaRPr lang="en-US" altLang="zh-CN" sz="3000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、两段锁协议内容</a:t>
            </a:r>
            <a:endParaRPr lang="en-US" altLang="zh-CN" sz="2600" b="1" dirty="0"/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sym typeface="Wingdings" pitchFamily="2" charset="2"/>
              </a:rPr>
              <a:t>1</a:t>
            </a: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）读写前加锁；（扩张阶段）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（</a:t>
            </a:r>
            <a:r>
              <a:rPr lang="en-US" altLang="zh-CN" sz="2200" dirty="0">
                <a:solidFill>
                  <a:srgbClr val="000000"/>
                </a:solidFill>
                <a:sym typeface="Wingdings" pitchFamily="2" charset="2"/>
              </a:rPr>
              <a:t>2</a:t>
            </a: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）释放锁后不能再申请锁。（收缩阶段）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、充分非必要条件</a:t>
            </a:r>
            <a:endParaRPr lang="en-US" altLang="zh-CN" sz="26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R1(A) </a:t>
            </a:r>
            <a:r>
              <a:rPr lang="en-US" altLang="zh-CN" sz="2200" dirty="0">
                <a:solidFill>
                  <a:srgbClr val="E70707"/>
                </a:solidFill>
              </a:rPr>
              <a:t>R2(C)</a:t>
            </a:r>
            <a:r>
              <a:rPr lang="en-US" altLang="zh-CN" sz="2200" dirty="0">
                <a:solidFill>
                  <a:srgbClr val="000000"/>
                </a:solidFill>
              </a:rPr>
              <a:t> W1(A) </a:t>
            </a:r>
            <a:r>
              <a:rPr lang="en-US" altLang="zh-CN" sz="2200" dirty="0">
                <a:solidFill>
                  <a:srgbClr val="E70707"/>
                </a:solidFill>
              </a:rPr>
              <a:t>W2(C)</a:t>
            </a:r>
            <a:r>
              <a:rPr lang="en-US" altLang="zh-CN" sz="2200" dirty="0">
                <a:solidFill>
                  <a:srgbClr val="000000"/>
                </a:solidFill>
              </a:rPr>
              <a:t> R1(B)W1(B) R2(A)W2(A)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R1(A) W1(A) R1(B)W1(B) </a:t>
            </a:r>
            <a:r>
              <a:rPr lang="en-US" altLang="zh-CN" sz="2200" dirty="0">
                <a:solidFill>
                  <a:srgbClr val="E70707"/>
                </a:solidFill>
              </a:rPr>
              <a:t>R2(C) W2(C)</a:t>
            </a:r>
            <a:r>
              <a:rPr lang="en-US" altLang="zh-CN" sz="2200" dirty="0">
                <a:solidFill>
                  <a:srgbClr val="000000"/>
                </a:solidFill>
              </a:rPr>
              <a:t> R2(A)W2(A)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上述调度可能并未遵循两段锁协议，仍是可串行化调度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ct val="160000"/>
              </a:lnSpc>
              <a:spcAft>
                <a:spcPts val="0"/>
              </a:spcAft>
              <a:buNone/>
              <a:defRPr/>
            </a:pPr>
            <a:r>
              <a:rPr lang="en-US" altLang="zh-CN" sz="2600" b="1" dirty="0"/>
              <a:t>3</a:t>
            </a:r>
            <a:r>
              <a:rPr lang="zh-CN" altLang="en-US" sz="2600" b="1" dirty="0"/>
              <a:t>、两段锁协议不能预防死锁</a:t>
            </a:r>
            <a:endParaRPr lang="en-US" altLang="zh-CN" sz="26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</a:rPr>
              <a:t>举例：</a:t>
            </a:r>
            <a:r>
              <a:rPr lang="en-US" altLang="zh-CN" dirty="0">
                <a:solidFill>
                  <a:srgbClr val="000000"/>
                </a:solidFill>
              </a:rPr>
              <a:t>P320~</a:t>
            </a:r>
            <a:r>
              <a:rPr lang="zh-CN" altLang="en-US" dirty="0">
                <a:solidFill>
                  <a:srgbClr val="000000"/>
                </a:solidFill>
              </a:rPr>
              <a:t>图</a:t>
            </a:r>
            <a:r>
              <a:rPr lang="en-US" altLang="zh-CN" dirty="0">
                <a:solidFill>
                  <a:srgbClr val="000000"/>
                </a:solidFill>
              </a:rPr>
              <a:t>11.9</a:t>
            </a:r>
          </a:p>
          <a:p>
            <a:pPr marL="457200" indent="-45720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AutoNum type="arabicPeriod" startAt="3"/>
              <a:defRPr/>
            </a:pPr>
            <a:endParaRPr lang="en-US" altLang="zh-CN" b="1" dirty="0">
              <a:solidFill>
                <a:srgbClr val="000000"/>
              </a:solidFill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F8827C43-531D-4292-9F1F-92C4E5A86DDC}"/>
              </a:ext>
            </a:extLst>
          </p:cNvPr>
          <p:cNvSpPr/>
          <p:nvPr/>
        </p:nvSpPr>
        <p:spPr>
          <a:xfrm>
            <a:off x="7020272" y="3429000"/>
            <a:ext cx="432048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E30DA-55FB-4D6E-9DC1-0016BEC7ADC2}"/>
              </a:ext>
            </a:extLst>
          </p:cNvPr>
          <p:cNvSpPr txBox="1"/>
          <p:nvPr/>
        </p:nvSpPr>
        <p:spPr>
          <a:xfrm>
            <a:off x="745232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调换次序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22773-3A20-472C-A54E-8B771861F01F}"/>
              </a:ext>
            </a:extLst>
          </p:cNvPr>
          <p:cNvSpPr txBox="1"/>
          <p:nvPr/>
        </p:nvSpPr>
        <p:spPr>
          <a:xfrm>
            <a:off x="4546250" y="5227473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和死锁没关系</a:t>
            </a:r>
            <a:endParaRPr lang="en-US" altLang="zh-CN" dirty="0"/>
          </a:p>
          <a:p>
            <a:r>
              <a:rPr lang="zh-CN" altLang="en-US" dirty="0"/>
              <a:t>遵循它一定可串行化、不遵循也可能可串行化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309340"/>
            <a:ext cx="7620000" cy="887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9.4	 </a:t>
            </a:r>
            <a:r>
              <a:rPr lang="zh-CN" altLang="en-US" dirty="0">
                <a:solidFill>
                  <a:srgbClr val="C00000"/>
                </a:solidFill>
              </a:rPr>
              <a:t>封锁粒度及意向锁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250825" y="1268413"/>
            <a:ext cx="8281615" cy="525621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50000"/>
                  </a:schemeClr>
                </a:solidFill>
              </a:rPr>
              <a:t>一、封锁粒度</a:t>
            </a:r>
          </a:p>
          <a:p>
            <a:pPr marL="274320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1. </a:t>
            </a:r>
            <a:r>
              <a:rPr lang="zh-CN" altLang="en-US" b="1" dirty="0">
                <a:solidFill>
                  <a:srgbClr val="C00000"/>
                </a:solidFill>
              </a:rPr>
              <a:t>封锁粒度</a:t>
            </a:r>
            <a:r>
              <a:rPr lang="zh-CN" altLang="en-US" b="1" dirty="0">
                <a:solidFill>
                  <a:srgbClr val="000000"/>
                </a:solidFill>
              </a:rPr>
              <a:t>：</a:t>
            </a:r>
            <a:r>
              <a:rPr lang="zh-CN" altLang="en-US" dirty="0">
                <a:solidFill>
                  <a:srgbClr val="000000"/>
                </a:solidFill>
              </a:rPr>
              <a:t>指封锁目标的大小</a:t>
            </a:r>
          </a:p>
          <a:p>
            <a:pPr marL="274320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2. </a:t>
            </a:r>
            <a:r>
              <a:rPr lang="zh-CN" altLang="en-US" b="1" dirty="0">
                <a:solidFill>
                  <a:srgbClr val="C00000"/>
                </a:solidFill>
              </a:rPr>
              <a:t>封锁对象</a:t>
            </a:r>
          </a:p>
          <a:p>
            <a:pPr marL="273367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逻辑单元：属性值、属性值集合、元组、关系、索引项、整个索引、整个数据库。</a:t>
            </a:r>
          </a:p>
          <a:p>
            <a:pPr marL="273367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物理单元：物理页、块、段、存取路径等。</a:t>
            </a:r>
          </a:p>
          <a:p>
            <a:pPr marL="274320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3. </a:t>
            </a:r>
            <a:r>
              <a:rPr lang="zh-CN" altLang="en-US" b="1" dirty="0">
                <a:solidFill>
                  <a:srgbClr val="C00000"/>
                </a:solidFill>
              </a:rPr>
              <a:t>封锁粒度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273367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粒度小：并行度高，效率高，系统开销大</a:t>
            </a:r>
          </a:p>
          <a:p>
            <a:pPr marL="273367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粒度大：并行度低，效率低，系统开销小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ChangeArrowheads="1"/>
          </p:cNvSpPr>
          <p:nvPr/>
        </p:nvSpPr>
        <p:spPr bwMode="auto">
          <a:xfrm>
            <a:off x="250825" y="1124744"/>
            <a:ext cx="8424863" cy="519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22313" indent="-3683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二、多粒度封锁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多粒度封锁：同时支持多种封锁粒度，供不同事务选择</a:t>
            </a:r>
          </a:p>
          <a:p>
            <a:pPr marL="273367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"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需求背景：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实际应用中，有时要访问大片数据，有时只访问个别数据，需要提供多粒度封锁（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Multiple Granularity Locking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），以便根据事务特点选择使用。</a:t>
            </a:r>
          </a:p>
          <a:p>
            <a:pPr marL="273367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"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DBMS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做法：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大型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DBMS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一般均支持多粒度加锁，而微机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DBMS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中，并发度要求不高，一般以表作为加锁单位，即：单粒度加锁（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Single Granularity Locking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多粒度树：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多粒度封锁协议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允许多粒度树中每个节点被独立加锁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 bwMode="auto">
          <a:xfrm>
            <a:off x="250825" y="309340"/>
            <a:ext cx="76200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397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0752F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74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C3AE"/>
              </a:buClr>
              <a:buSzPct val="60000"/>
              <a:buFont typeface="Wingdings" pitchFamily="2" charset="2"/>
              <a:buChar char=""/>
              <a:defRPr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20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DCAE9"/>
              </a:buClr>
              <a:buSzPct val="68000"/>
              <a:buFont typeface="Wingdings 2" pitchFamily="18" charset="2"/>
              <a:buChar char="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zh-CN" sz="3200" b="1" cap="small" dirty="0">
                <a:solidFill>
                  <a:srgbClr val="C00000"/>
                </a:solidFill>
                <a:cs typeface="+mj-cs"/>
              </a:rPr>
              <a:t>9.4	 </a:t>
            </a:r>
            <a:r>
              <a:rPr lang="zh-CN" altLang="en-US" sz="3200" b="1" cap="small" dirty="0">
                <a:solidFill>
                  <a:srgbClr val="C00000"/>
                </a:solidFill>
                <a:cs typeface="+mj-cs"/>
              </a:rPr>
              <a:t>封锁粒度及意向锁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95536" y="620688"/>
            <a:ext cx="7942262" cy="4608512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000099"/>
                </a:solidFill>
              </a:rPr>
              <a:t>二、并发控制的必要性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、并发操作带来的数据不一致性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/>
              <a:t>丢失修改（</a:t>
            </a:r>
            <a:r>
              <a:rPr lang="en-US" altLang="zh-CN" sz="2200" dirty="0"/>
              <a:t>lost update</a:t>
            </a:r>
            <a:r>
              <a:rPr lang="zh-CN" altLang="en-US" sz="2200" dirty="0"/>
              <a:t>）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/>
              <a:t>不可重复读（</a:t>
            </a:r>
            <a:r>
              <a:rPr lang="en-US" altLang="zh-CN" sz="2200" dirty="0"/>
              <a:t>non-repeatable read</a:t>
            </a:r>
            <a:r>
              <a:rPr lang="zh-CN" altLang="en-US" sz="2200" dirty="0"/>
              <a:t>）</a:t>
            </a:r>
          </a:p>
          <a:p>
            <a:pPr marL="274320" indent="-274320" algn="just" eaLnBrk="1" fontAlgn="auto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/>
              <a:t>读“脏”数据（</a:t>
            </a:r>
            <a:r>
              <a:rPr lang="en-US" altLang="zh-CN" sz="2200" dirty="0"/>
              <a:t>dirty read</a:t>
            </a:r>
            <a:r>
              <a:rPr lang="zh-CN" altLang="en-US" sz="2200" dirty="0"/>
              <a:t>）</a:t>
            </a:r>
            <a:endParaRPr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07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250825" y="476374"/>
            <a:ext cx="8388350" cy="5688930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二、多粒度封锁的实现</a:t>
            </a:r>
          </a:p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显示封锁和隐式封锁</a:t>
            </a:r>
          </a:p>
          <a:p>
            <a:pPr marL="393065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显示封锁：应事务的要求，直接加到数据对象上的封锁</a:t>
            </a:r>
          </a:p>
          <a:p>
            <a:pPr marL="393065" indent="-274320" eaLnBrk="1" fontAlgn="auto" hangingPunct="1">
              <a:lnSpc>
                <a:spcPct val="13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隐式封锁：该数据对象没有独立加锁，但由于其</a:t>
            </a:r>
            <a:r>
              <a:rPr lang="zh-CN" altLang="en-US" sz="2200" dirty="0">
                <a:solidFill>
                  <a:srgbClr val="FF0000"/>
                </a:solidFill>
              </a:rPr>
              <a:t>上级对象加锁，而使该数据对象加锁。</a:t>
            </a:r>
          </a:p>
          <a:p>
            <a:pPr marL="0" indent="0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2. 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当前节点的封锁冲突检查</a:t>
            </a:r>
          </a:p>
          <a:p>
            <a:pPr marL="393065" lvl="1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本节点显示封锁：本节点已有的显式封锁与当前申请是否冲突</a:t>
            </a:r>
          </a:p>
          <a:p>
            <a:pPr marL="393065" lvl="1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本节点隐式封锁：</a:t>
            </a: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上级节点的封锁对当前节点产生隐式封锁，这些隐式封锁与当前申请是否冲突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393065" lvl="1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下级节点的显示封锁：本次申请将对下级节点产生隐式封锁，这些</a:t>
            </a:r>
            <a:r>
              <a:rPr lang="zh-CN" altLang="en-US" sz="2200" dirty="0">
                <a:solidFill>
                  <a:srgbClr val="000000"/>
                </a:solidFill>
                <a:sym typeface="Wingdings" pitchFamily="2" charset="2"/>
              </a:rPr>
              <a:t>隐式封锁与下级节点的已有封锁是否冲突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80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80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80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341784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00000"/>
                </a:solidFill>
              </a:rPr>
              <a:t>二、多粒度封锁的实现</a:t>
            </a:r>
            <a:endParaRPr lang="zh-CN" altLang="en-US" sz="2800" dirty="0"/>
          </a:p>
        </p:txBody>
      </p:sp>
      <p:sp>
        <p:nvSpPr>
          <p:cNvPr id="18125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395536" y="1412776"/>
            <a:ext cx="8075613" cy="4967758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、意向锁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1</a:t>
            </a:r>
            <a:r>
              <a:rPr lang="zh-CN" altLang="en-US" sz="2200" b="1" dirty="0">
                <a:solidFill>
                  <a:srgbClr val="FF0000"/>
                </a:solidFill>
              </a:rPr>
              <a:t>）概念：</a:t>
            </a:r>
            <a:r>
              <a:rPr lang="zh-CN" altLang="en-US" sz="2200" b="1" dirty="0">
                <a:solidFill>
                  <a:srgbClr val="000000"/>
                </a:solidFill>
              </a:rPr>
              <a:t>对某个节点加意向锁，说明该节点的下层节点正在被加锁。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</a:rPr>
              <a:t>）常用意向锁</a:t>
            </a:r>
          </a:p>
          <a:p>
            <a:pPr marL="640080" lvl="1" indent="-274320" eaLnBrk="1" fontAlgn="auto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b="1" dirty="0">
                <a:solidFill>
                  <a:srgbClr val="000000"/>
                </a:solidFill>
              </a:rPr>
              <a:t>IS</a:t>
            </a:r>
            <a:r>
              <a:rPr lang="zh-CN" altLang="en-US" sz="2200" b="1" dirty="0">
                <a:solidFill>
                  <a:srgbClr val="000000"/>
                </a:solidFill>
              </a:rPr>
              <a:t>锁：意向共享锁，表示其后裔节点拟加</a:t>
            </a:r>
            <a:r>
              <a:rPr lang="en-US" altLang="zh-CN" sz="2200" b="1" dirty="0">
                <a:solidFill>
                  <a:srgbClr val="000000"/>
                </a:solidFill>
              </a:rPr>
              <a:t>S</a:t>
            </a:r>
            <a:r>
              <a:rPr lang="zh-CN" altLang="en-US" sz="2200" b="1" dirty="0">
                <a:solidFill>
                  <a:srgbClr val="000000"/>
                </a:solidFill>
              </a:rPr>
              <a:t>锁</a:t>
            </a:r>
          </a:p>
          <a:p>
            <a:pPr marL="640080" lvl="1" indent="-274320" eaLnBrk="1" fontAlgn="auto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b="1" dirty="0">
                <a:solidFill>
                  <a:srgbClr val="000000"/>
                </a:solidFill>
              </a:rPr>
              <a:t>IX</a:t>
            </a:r>
            <a:r>
              <a:rPr lang="zh-CN" altLang="en-US" sz="2200" b="1" dirty="0">
                <a:solidFill>
                  <a:srgbClr val="000000"/>
                </a:solidFill>
              </a:rPr>
              <a:t>锁：意向排它锁，表示其后裔节点拟加</a:t>
            </a:r>
            <a:r>
              <a:rPr lang="en-US" altLang="zh-CN" sz="2200" b="1" dirty="0">
                <a:solidFill>
                  <a:srgbClr val="000000"/>
                </a:solidFill>
              </a:rPr>
              <a:t>X</a:t>
            </a:r>
            <a:r>
              <a:rPr lang="zh-CN" altLang="en-US" sz="2200" b="1" dirty="0">
                <a:solidFill>
                  <a:srgbClr val="000000"/>
                </a:solidFill>
              </a:rPr>
              <a:t>锁 </a:t>
            </a:r>
          </a:p>
          <a:p>
            <a:pPr marL="640080" lvl="1" indent="-274320" eaLnBrk="1" fontAlgn="auto" hangingPunct="1">
              <a:lnSpc>
                <a:spcPts val="3500"/>
              </a:lnSpc>
              <a:spcBef>
                <a:spcPts val="60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2200" b="1" dirty="0">
                <a:solidFill>
                  <a:srgbClr val="000000"/>
                </a:solidFill>
              </a:rPr>
              <a:t>SIX</a:t>
            </a:r>
            <a:r>
              <a:rPr lang="zh-CN" altLang="en-US" sz="2200" b="1" dirty="0">
                <a:solidFill>
                  <a:srgbClr val="000000"/>
                </a:solidFill>
              </a:rPr>
              <a:t>锁：共享意向排他锁，表示对该节点加</a:t>
            </a:r>
            <a:r>
              <a:rPr lang="en-US" altLang="zh-CN" sz="2200" b="1" dirty="0">
                <a:solidFill>
                  <a:srgbClr val="000000"/>
                </a:solidFill>
              </a:rPr>
              <a:t>S</a:t>
            </a:r>
            <a:r>
              <a:rPr lang="zh-CN" altLang="en-US" sz="2200" b="1" dirty="0">
                <a:solidFill>
                  <a:srgbClr val="000000"/>
                </a:solidFill>
              </a:rPr>
              <a:t>锁，再加</a:t>
            </a:r>
            <a:r>
              <a:rPr lang="en-US" altLang="zh-CN" sz="2200" b="1" dirty="0">
                <a:solidFill>
                  <a:srgbClr val="000000"/>
                </a:solidFill>
              </a:rPr>
              <a:t>IX</a:t>
            </a:r>
            <a:r>
              <a:rPr lang="zh-CN" altLang="en-US" sz="2200" b="1" dirty="0">
                <a:solidFill>
                  <a:srgbClr val="000000"/>
                </a:solidFill>
              </a:rPr>
              <a:t>锁</a:t>
            </a: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</a:rPr>
              <a:t>）相容矩阵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274320" indent="-274320" eaLnBrk="1" fontAlgn="auto" hangingPunct="1">
              <a:lnSpc>
                <a:spcPts val="35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</a:rPr>
              <a:t>、处理顺序：自上而下申请，自下而上释放。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81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81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81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81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714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52991"/>
              </p:ext>
            </p:extLst>
          </p:nvPr>
        </p:nvGraphicFramePr>
        <p:xfrm>
          <a:off x="4283968" y="1043444"/>
          <a:ext cx="4320480" cy="3755765"/>
        </p:xfrm>
        <a:graphic>
          <a:graphicData uri="http://schemas.openxmlformats.org/drawingml/2006/table">
            <a:tbl>
              <a:tblPr/>
              <a:tblGrid>
                <a:gridCol w="61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279" name="Text Box 69"/>
          <p:cNvSpPr txBox="1">
            <a:spLocks noChangeArrowheads="1"/>
          </p:cNvSpPr>
          <p:nvPr/>
        </p:nvSpPr>
        <p:spPr bwMode="auto">
          <a:xfrm>
            <a:off x="179512" y="1691516"/>
            <a:ext cx="331614" cy="36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39752" y="1335594"/>
            <a:ext cx="17280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80" name="Oval 70"/>
          <p:cNvSpPr>
            <a:spLocks noChangeArrowheads="1"/>
          </p:cNvSpPr>
          <p:nvPr/>
        </p:nvSpPr>
        <p:spPr bwMode="auto">
          <a:xfrm>
            <a:off x="978045" y="1269137"/>
            <a:ext cx="803243" cy="243692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81" name="Oval 71"/>
          <p:cNvSpPr>
            <a:spLocks noChangeArrowheads="1"/>
          </p:cNvSpPr>
          <p:nvPr/>
        </p:nvSpPr>
        <p:spPr bwMode="auto">
          <a:xfrm>
            <a:off x="509364" y="1781358"/>
            <a:ext cx="803243" cy="243692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82" name="Oval 72"/>
          <p:cNvSpPr>
            <a:spLocks noChangeArrowheads="1"/>
          </p:cNvSpPr>
          <p:nvPr/>
        </p:nvSpPr>
        <p:spPr bwMode="auto">
          <a:xfrm>
            <a:off x="1579371" y="1809026"/>
            <a:ext cx="803243" cy="243692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83" name="Line 73"/>
          <p:cNvSpPr>
            <a:spLocks noChangeShapeType="1"/>
          </p:cNvSpPr>
          <p:nvPr/>
        </p:nvSpPr>
        <p:spPr bwMode="auto">
          <a:xfrm flipH="1">
            <a:off x="836290" y="1511491"/>
            <a:ext cx="476316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4" name="Line 74"/>
          <p:cNvSpPr>
            <a:spLocks noChangeShapeType="1"/>
          </p:cNvSpPr>
          <p:nvPr/>
        </p:nvSpPr>
        <p:spPr bwMode="auto">
          <a:xfrm>
            <a:off x="1446726" y="1511491"/>
            <a:ext cx="610451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5" name="Text Box 75"/>
          <p:cNvSpPr txBox="1">
            <a:spLocks noChangeArrowheads="1"/>
          </p:cNvSpPr>
          <p:nvPr/>
        </p:nvSpPr>
        <p:spPr bwMode="auto">
          <a:xfrm>
            <a:off x="572739" y="1187460"/>
            <a:ext cx="604274" cy="36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IX</a:t>
            </a:r>
          </a:p>
        </p:txBody>
      </p:sp>
      <p:sp>
        <p:nvSpPr>
          <p:cNvPr id="50254" name="Text Box 126"/>
          <p:cNvSpPr txBox="1">
            <a:spLocks noChangeArrowheads="1"/>
          </p:cNvSpPr>
          <p:nvPr/>
        </p:nvSpPr>
        <p:spPr bwMode="auto">
          <a:xfrm>
            <a:off x="1763688" y="2525281"/>
            <a:ext cx="223224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：申请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 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</a:p>
        </p:txBody>
      </p:sp>
      <p:sp>
        <p:nvSpPr>
          <p:cNvPr id="50256" name="Text Box 128"/>
          <p:cNvSpPr txBox="1">
            <a:spLocks noChangeArrowheads="1"/>
          </p:cNvSpPr>
          <p:nvPr/>
        </p:nvSpPr>
        <p:spPr bwMode="auto">
          <a:xfrm>
            <a:off x="1908870" y="3317369"/>
            <a:ext cx="223108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S </a:t>
            </a:r>
            <a:r>
              <a:rPr lang="zh-CN" altLang="en-US" dirty="0"/>
              <a:t>批准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7504" y="2483604"/>
            <a:ext cx="2375942" cy="958569"/>
            <a:chOff x="-107404" y="2338561"/>
            <a:chExt cx="2375942" cy="1038736"/>
          </a:xfrm>
        </p:grpSpPr>
        <p:sp>
          <p:nvSpPr>
            <p:cNvPr id="50247" name="Text Box 119"/>
            <p:cNvSpPr txBox="1">
              <a:spLocks noChangeArrowheads="1"/>
            </p:cNvSpPr>
            <p:nvPr/>
          </p:nvSpPr>
          <p:spPr bwMode="auto">
            <a:xfrm>
              <a:off x="-107404" y="3007965"/>
              <a:ext cx="3571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</a:p>
          </p:txBody>
        </p:sp>
        <p:sp>
          <p:nvSpPr>
            <p:cNvPr id="50248" name="Oval 120"/>
            <p:cNvSpPr>
              <a:spLocks noChangeArrowheads="1"/>
            </p:cNvSpPr>
            <p:nvPr/>
          </p:nvSpPr>
          <p:spPr bwMode="auto">
            <a:xfrm>
              <a:off x="683568" y="2435398"/>
              <a:ext cx="865188" cy="288925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50249" name="Oval 121"/>
            <p:cNvSpPr>
              <a:spLocks noChangeArrowheads="1"/>
            </p:cNvSpPr>
            <p:nvPr/>
          </p:nvSpPr>
          <p:spPr bwMode="auto">
            <a:xfrm>
              <a:off x="250825" y="3004354"/>
              <a:ext cx="865188" cy="288925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B1</a:t>
              </a:r>
            </a:p>
          </p:txBody>
        </p:sp>
        <p:sp>
          <p:nvSpPr>
            <p:cNvPr id="50250" name="Oval 122"/>
            <p:cNvSpPr>
              <a:spLocks noChangeArrowheads="1"/>
            </p:cNvSpPr>
            <p:nvPr/>
          </p:nvSpPr>
          <p:spPr bwMode="auto">
            <a:xfrm>
              <a:off x="1403350" y="2969429"/>
              <a:ext cx="865188" cy="288925"/>
            </a:xfrm>
            <a:prstGeom prst="ellipse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B2</a:t>
              </a:r>
            </a:p>
          </p:txBody>
        </p:sp>
        <p:sp>
          <p:nvSpPr>
            <p:cNvPr id="50251" name="Line 123"/>
            <p:cNvSpPr>
              <a:spLocks noChangeShapeType="1"/>
            </p:cNvSpPr>
            <p:nvPr/>
          </p:nvSpPr>
          <p:spPr bwMode="auto">
            <a:xfrm flipH="1">
              <a:off x="540668" y="2722736"/>
              <a:ext cx="470000" cy="2816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2" name="Line 124"/>
            <p:cNvSpPr>
              <a:spLocks noChangeShapeType="1"/>
            </p:cNvSpPr>
            <p:nvPr/>
          </p:nvSpPr>
          <p:spPr bwMode="auto">
            <a:xfrm>
              <a:off x="1260474" y="2722736"/>
              <a:ext cx="648395" cy="2816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3" name="Text Box 125"/>
            <p:cNvSpPr txBox="1">
              <a:spLocks noChangeArrowheads="1"/>
            </p:cNvSpPr>
            <p:nvPr/>
          </p:nvSpPr>
          <p:spPr bwMode="auto">
            <a:xfrm>
              <a:off x="251520" y="2338561"/>
              <a:ext cx="6524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IX</a:t>
              </a:r>
            </a:p>
          </p:txBody>
        </p:sp>
      </p:grpSp>
      <p:sp>
        <p:nvSpPr>
          <p:cNvPr id="43090" name="Text Box 142"/>
          <p:cNvSpPr txBox="1">
            <a:spLocks noChangeArrowheads="1"/>
          </p:cNvSpPr>
          <p:nvPr/>
        </p:nvSpPr>
        <p:spPr bwMode="auto">
          <a:xfrm>
            <a:off x="107504" y="258757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锁（批准）</a:t>
            </a:r>
          </a:p>
        </p:txBody>
      </p:sp>
      <p:sp>
        <p:nvSpPr>
          <p:cNvPr id="50259" name="Text Box 143"/>
          <p:cNvSpPr txBox="1">
            <a:spLocks noChangeArrowheads="1"/>
          </p:cNvSpPr>
          <p:nvPr/>
        </p:nvSpPr>
        <p:spPr bwMode="auto">
          <a:xfrm>
            <a:off x="326381" y="6074712"/>
            <a:ext cx="357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50260" name="Oval 144"/>
          <p:cNvSpPr>
            <a:spLocks noChangeArrowheads="1"/>
          </p:cNvSpPr>
          <p:nvPr/>
        </p:nvSpPr>
        <p:spPr bwMode="auto">
          <a:xfrm>
            <a:off x="1114550" y="5452695"/>
            <a:ext cx="865187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0261" name="Oval 145"/>
          <p:cNvSpPr>
            <a:spLocks noChangeArrowheads="1"/>
          </p:cNvSpPr>
          <p:nvPr/>
        </p:nvSpPr>
        <p:spPr bwMode="auto">
          <a:xfrm>
            <a:off x="682502" y="6088910"/>
            <a:ext cx="865187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</a:p>
        </p:txBody>
      </p:sp>
      <p:sp>
        <p:nvSpPr>
          <p:cNvPr id="50262" name="Oval 146"/>
          <p:cNvSpPr>
            <a:spLocks noChangeArrowheads="1"/>
          </p:cNvSpPr>
          <p:nvPr/>
        </p:nvSpPr>
        <p:spPr bwMode="auto">
          <a:xfrm>
            <a:off x="1762622" y="6088910"/>
            <a:ext cx="865188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</a:p>
        </p:txBody>
      </p:sp>
      <p:sp>
        <p:nvSpPr>
          <p:cNvPr id="50263" name="Line 147"/>
          <p:cNvSpPr>
            <a:spLocks noChangeShapeType="1"/>
          </p:cNvSpPr>
          <p:nvPr/>
        </p:nvSpPr>
        <p:spPr bwMode="auto">
          <a:xfrm flipH="1">
            <a:off x="1044452" y="5741620"/>
            <a:ext cx="440598" cy="347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4" name="Line 148"/>
          <p:cNvSpPr>
            <a:spLocks noChangeShapeType="1"/>
          </p:cNvSpPr>
          <p:nvPr/>
        </p:nvSpPr>
        <p:spPr bwMode="auto">
          <a:xfrm>
            <a:off x="1762622" y="5741620"/>
            <a:ext cx="577230" cy="3472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5" name="Text Box 149"/>
          <p:cNvSpPr txBox="1">
            <a:spLocks noChangeArrowheads="1"/>
          </p:cNvSpPr>
          <p:nvPr/>
        </p:nvSpPr>
        <p:spPr bwMode="auto">
          <a:xfrm>
            <a:off x="683568" y="5417348"/>
            <a:ext cx="652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</a:p>
        </p:txBody>
      </p:sp>
      <p:sp>
        <p:nvSpPr>
          <p:cNvPr id="50266" name="Text Box 153"/>
          <p:cNvSpPr txBox="1">
            <a:spLocks noChangeArrowheads="1"/>
          </p:cNvSpPr>
          <p:nvPr/>
        </p:nvSpPr>
        <p:spPr bwMode="auto">
          <a:xfrm>
            <a:off x="2050654" y="5525596"/>
            <a:ext cx="180126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67" name="Text Box 155"/>
          <p:cNvSpPr txBox="1">
            <a:spLocks noChangeArrowheads="1"/>
          </p:cNvSpPr>
          <p:nvPr/>
        </p:nvSpPr>
        <p:spPr bwMode="auto">
          <a:xfrm>
            <a:off x="4428529" y="5960268"/>
            <a:ext cx="357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50268" name="Oval 156"/>
          <p:cNvSpPr>
            <a:spLocks noChangeArrowheads="1"/>
          </p:cNvSpPr>
          <p:nvPr/>
        </p:nvSpPr>
        <p:spPr bwMode="auto">
          <a:xfrm>
            <a:off x="5435549" y="5527327"/>
            <a:ext cx="865188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0269" name="Oval 157"/>
          <p:cNvSpPr>
            <a:spLocks noChangeArrowheads="1"/>
          </p:cNvSpPr>
          <p:nvPr/>
        </p:nvSpPr>
        <p:spPr bwMode="auto">
          <a:xfrm>
            <a:off x="4790106" y="6032276"/>
            <a:ext cx="865188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</a:p>
        </p:txBody>
      </p:sp>
      <p:sp>
        <p:nvSpPr>
          <p:cNvPr id="50270" name="Oval 158"/>
          <p:cNvSpPr>
            <a:spLocks noChangeArrowheads="1"/>
          </p:cNvSpPr>
          <p:nvPr/>
        </p:nvSpPr>
        <p:spPr bwMode="auto">
          <a:xfrm>
            <a:off x="6227638" y="6083111"/>
            <a:ext cx="865187" cy="288925"/>
          </a:xfrm>
          <a:prstGeom prst="ellipse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</a:p>
        </p:txBody>
      </p:sp>
      <p:sp>
        <p:nvSpPr>
          <p:cNvPr id="50271" name="Line 159"/>
          <p:cNvSpPr>
            <a:spLocks noChangeShapeType="1"/>
          </p:cNvSpPr>
          <p:nvPr/>
        </p:nvSpPr>
        <p:spPr bwMode="auto">
          <a:xfrm flipH="1">
            <a:off x="5152053" y="5786680"/>
            <a:ext cx="503240" cy="296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72" name="Line 160"/>
          <p:cNvSpPr>
            <a:spLocks noChangeShapeType="1"/>
          </p:cNvSpPr>
          <p:nvPr/>
        </p:nvSpPr>
        <p:spPr bwMode="auto">
          <a:xfrm>
            <a:off x="6084712" y="5786680"/>
            <a:ext cx="467395" cy="281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73" name="Text Box 161"/>
          <p:cNvSpPr txBox="1">
            <a:spLocks noChangeArrowheads="1"/>
          </p:cNvSpPr>
          <p:nvPr/>
        </p:nvSpPr>
        <p:spPr bwMode="auto">
          <a:xfrm>
            <a:off x="5072211" y="5446920"/>
            <a:ext cx="652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</a:p>
        </p:txBody>
      </p:sp>
      <p:sp>
        <p:nvSpPr>
          <p:cNvPr id="50275" name="Text Box 163"/>
          <p:cNvSpPr txBox="1">
            <a:spLocks noChangeArrowheads="1"/>
          </p:cNvSpPr>
          <p:nvPr/>
        </p:nvSpPr>
        <p:spPr bwMode="auto">
          <a:xfrm>
            <a:off x="3708375" y="6372036"/>
            <a:ext cx="2663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S </a:t>
            </a:r>
            <a:r>
              <a:rPr lang="zh-CN" altLang="en-US" dirty="0"/>
              <a:t>等待</a:t>
            </a:r>
          </a:p>
        </p:txBody>
      </p:sp>
      <p:sp>
        <p:nvSpPr>
          <p:cNvPr id="50278" name="Text Box 166"/>
          <p:cNvSpPr txBox="1">
            <a:spLocks noChangeArrowheads="1"/>
          </p:cNvSpPr>
          <p:nvPr/>
        </p:nvSpPr>
        <p:spPr bwMode="auto">
          <a:xfrm>
            <a:off x="6228729" y="5518928"/>
            <a:ext cx="23757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：申请</a:t>
            </a:r>
            <a:r>
              <a:rPr lang="en-US" altLang="zh-CN" dirty="0"/>
              <a:t>IS </a:t>
            </a:r>
            <a:r>
              <a:rPr lang="zh-CN" altLang="en-US" dirty="0"/>
              <a:t>批准</a:t>
            </a:r>
          </a:p>
        </p:txBody>
      </p:sp>
      <p:sp>
        <p:nvSpPr>
          <p:cNvPr id="50" name="Text Box 142"/>
          <p:cNvSpPr txBox="1">
            <a:spLocks noChangeArrowheads="1"/>
          </p:cNvSpPr>
          <p:nvPr/>
        </p:nvSpPr>
        <p:spPr bwMode="auto">
          <a:xfrm>
            <a:off x="107504" y="4211796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锁（等待）</a:t>
            </a:r>
          </a:p>
        </p:txBody>
      </p:sp>
      <p:sp>
        <p:nvSpPr>
          <p:cNvPr id="51" name="Text Box 107"/>
          <p:cNvSpPr txBox="1">
            <a:spLocks noChangeArrowheads="1"/>
          </p:cNvSpPr>
          <p:nvPr/>
        </p:nvSpPr>
        <p:spPr bwMode="auto">
          <a:xfrm>
            <a:off x="5943550" y="-27384"/>
            <a:ext cx="2804914" cy="742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E70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714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73412"/>
              </p:ext>
            </p:extLst>
          </p:nvPr>
        </p:nvGraphicFramePr>
        <p:xfrm>
          <a:off x="4283968" y="1115452"/>
          <a:ext cx="4320480" cy="3755765"/>
        </p:xfrm>
        <a:graphic>
          <a:graphicData uri="http://schemas.openxmlformats.org/drawingml/2006/table">
            <a:tbl>
              <a:tblPr/>
              <a:tblGrid>
                <a:gridCol w="61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279" name="Text Box 69"/>
          <p:cNvSpPr txBox="1">
            <a:spLocks noChangeArrowheads="1"/>
          </p:cNvSpPr>
          <p:nvPr/>
        </p:nvSpPr>
        <p:spPr bwMode="auto">
          <a:xfrm>
            <a:off x="179512" y="1763524"/>
            <a:ext cx="331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39752" y="1466200"/>
            <a:ext cx="17280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80" name="Oval 70"/>
          <p:cNvSpPr>
            <a:spLocks noChangeArrowheads="1"/>
          </p:cNvSpPr>
          <p:nvPr/>
        </p:nvSpPr>
        <p:spPr bwMode="auto">
          <a:xfrm>
            <a:off x="1043608" y="1341145"/>
            <a:ext cx="803243" cy="243692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81" name="Oval 71"/>
          <p:cNvSpPr>
            <a:spLocks noChangeArrowheads="1"/>
          </p:cNvSpPr>
          <p:nvPr/>
        </p:nvSpPr>
        <p:spPr bwMode="auto">
          <a:xfrm>
            <a:off x="509364" y="1853366"/>
            <a:ext cx="803243" cy="243692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82" name="Oval 72"/>
          <p:cNvSpPr>
            <a:spLocks noChangeArrowheads="1"/>
          </p:cNvSpPr>
          <p:nvPr/>
        </p:nvSpPr>
        <p:spPr bwMode="auto">
          <a:xfrm>
            <a:off x="1579371" y="1881034"/>
            <a:ext cx="803243" cy="243692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83" name="Line 73"/>
          <p:cNvSpPr>
            <a:spLocks noChangeShapeType="1"/>
          </p:cNvSpPr>
          <p:nvPr/>
        </p:nvSpPr>
        <p:spPr bwMode="auto">
          <a:xfrm flipH="1">
            <a:off x="836290" y="1583499"/>
            <a:ext cx="476316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4" name="Line 74"/>
          <p:cNvSpPr>
            <a:spLocks noChangeShapeType="1"/>
          </p:cNvSpPr>
          <p:nvPr/>
        </p:nvSpPr>
        <p:spPr bwMode="auto">
          <a:xfrm>
            <a:off x="1618257" y="1583499"/>
            <a:ext cx="357535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5" name="Text Box 75"/>
          <p:cNvSpPr txBox="1">
            <a:spLocks noChangeArrowheads="1"/>
          </p:cNvSpPr>
          <p:nvPr/>
        </p:nvSpPr>
        <p:spPr bwMode="auto">
          <a:xfrm>
            <a:off x="572739" y="1259468"/>
            <a:ext cx="604274" cy="36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</a:t>
            </a:r>
          </a:p>
        </p:txBody>
      </p:sp>
      <p:sp>
        <p:nvSpPr>
          <p:cNvPr id="50254" name="Text Box 126"/>
          <p:cNvSpPr txBox="1">
            <a:spLocks noChangeArrowheads="1"/>
          </p:cNvSpPr>
          <p:nvPr/>
        </p:nvSpPr>
        <p:spPr bwMode="auto">
          <a:xfrm>
            <a:off x="1835696" y="2597289"/>
            <a:ext cx="223224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：申请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IX 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</a:p>
        </p:txBody>
      </p:sp>
      <p:sp>
        <p:nvSpPr>
          <p:cNvPr id="50256" name="Text Box 128"/>
          <p:cNvSpPr txBox="1">
            <a:spLocks noChangeArrowheads="1"/>
          </p:cNvSpPr>
          <p:nvPr/>
        </p:nvSpPr>
        <p:spPr bwMode="auto">
          <a:xfrm>
            <a:off x="1908870" y="3389377"/>
            <a:ext cx="223108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X </a:t>
            </a:r>
            <a:r>
              <a:rPr lang="zh-CN" altLang="en-US" dirty="0"/>
              <a:t>批准</a:t>
            </a:r>
          </a:p>
        </p:txBody>
      </p:sp>
      <p:sp>
        <p:nvSpPr>
          <p:cNvPr id="50247" name="Text Box 119"/>
          <p:cNvSpPr txBox="1">
            <a:spLocks noChangeArrowheads="1"/>
          </p:cNvSpPr>
          <p:nvPr/>
        </p:nvSpPr>
        <p:spPr bwMode="auto">
          <a:xfrm>
            <a:off x="107504" y="3164282"/>
            <a:ext cx="357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50248" name="Oval 120"/>
          <p:cNvSpPr>
            <a:spLocks noChangeArrowheads="1"/>
          </p:cNvSpPr>
          <p:nvPr/>
        </p:nvSpPr>
        <p:spPr bwMode="auto">
          <a:xfrm>
            <a:off x="1042516" y="2635904"/>
            <a:ext cx="865188" cy="266626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49" name="Oval 121"/>
          <p:cNvSpPr>
            <a:spLocks noChangeArrowheads="1"/>
          </p:cNvSpPr>
          <p:nvPr/>
        </p:nvSpPr>
        <p:spPr bwMode="auto">
          <a:xfrm>
            <a:off x="465733" y="3160950"/>
            <a:ext cx="865188" cy="266626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50" name="Oval 122"/>
          <p:cNvSpPr>
            <a:spLocks noChangeArrowheads="1"/>
          </p:cNvSpPr>
          <p:nvPr/>
        </p:nvSpPr>
        <p:spPr bwMode="auto">
          <a:xfrm>
            <a:off x="1618258" y="3128720"/>
            <a:ext cx="865188" cy="266626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51" name="Line 123"/>
          <p:cNvSpPr>
            <a:spLocks noChangeShapeType="1"/>
          </p:cNvSpPr>
          <p:nvPr/>
        </p:nvSpPr>
        <p:spPr bwMode="auto">
          <a:xfrm flipH="1">
            <a:off x="755575" y="2902530"/>
            <a:ext cx="575345" cy="258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52" name="Line 124"/>
          <p:cNvSpPr>
            <a:spLocks noChangeShapeType="1"/>
          </p:cNvSpPr>
          <p:nvPr/>
        </p:nvSpPr>
        <p:spPr bwMode="auto">
          <a:xfrm>
            <a:off x="1618258" y="2915873"/>
            <a:ext cx="505519" cy="245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53" name="Text Box 125"/>
          <p:cNvSpPr txBox="1">
            <a:spLocks noChangeArrowheads="1"/>
          </p:cNvSpPr>
          <p:nvPr/>
        </p:nvSpPr>
        <p:spPr bwMode="auto">
          <a:xfrm>
            <a:off x="466428" y="2546541"/>
            <a:ext cx="652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IS</a:t>
            </a:r>
          </a:p>
        </p:txBody>
      </p:sp>
      <p:sp>
        <p:nvSpPr>
          <p:cNvPr id="43090" name="Text Box 142"/>
          <p:cNvSpPr txBox="1">
            <a:spLocks noChangeArrowheads="1"/>
          </p:cNvSpPr>
          <p:nvPr/>
        </p:nvSpPr>
        <p:spPr bwMode="auto">
          <a:xfrm>
            <a:off x="107504" y="330765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锁（批准）</a:t>
            </a:r>
          </a:p>
        </p:txBody>
      </p:sp>
      <p:sp>
        <p:nvSpPr>
          <p:cNvPr id="50259" name="Text Box 143"/>
          <p:cNvSpPr txBox="1">
            <a:spLocks noChangeArrowheads="1"/>
          </p:cNvSpPr>
          <p:nvPr/>
        </p:nvSpPr>
        <p:spPr bwMode="auto">
          <a:xfrm>
            <a:off x="251520" y="6002704"/>
            <a:ext cx="357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50260" name="Oval 144"/>
          <p:cNvSpPr>
            <a:spLocks noChangeArrowheads="1"/>
          </p:cNvSpPr>
          <p:nvPr/>
        </p:nvSpPr>
        <p:spPr bwMode="auto">
          <a:xfrm>
            <a:off x="1114525" y="5380687"/>
            <a:ext cx="865187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61" name="Oval 145"/>
          <p:cNvSpPr>
            <a:spLocks noChangeArrowheads="1"/>
          </p:cNvSpPr>
          <p:nvPr/>
        </p:nvSpPr>
        <p:spPr bwMode="auto">
          <a:xfrm>
            <a:off x="607641" y="6016902"/>
            <a:ext cx="865187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62" name="Oval 146"/>
          <p:cNvSpPr>
            <a:spLocks noChangeArrowheads="1"/>
          </p:cNvSpPr>
          <p:nvPr/>
        </p:nvSpPr>
        <p:spPr bwMode="auto">
          <a:xfrm>
            <a:off x="1687761" y="6016902"/>
            <a:ext cx="865188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63" name="Line 147"/>
          <p:cNvSpPr>
            <a:spLocks noChangeShapeType="1"/>
          </p:cNvSpPr>
          <p:nvPr/>
        </p:nvSpPr>
        <p:spPr bwMode="auto">
          <a:xfrm flipH="1">
            <a:off x="934938" y="5669612"/>
            <a:ext cx="475251" cy="333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4" name="Line 148"/>
          <p:cNvSpPr>
            <a:spLocks noChangeShapeType="1"/>
          </p:cNvSpPr>
          <p:nvPr/>
        </p:nvSpPr>
        <p:spPr bwMode="auto">
          <a:xfrm>
            <a:off x="1687761" y="5669612"/>
            <a:ext cx="436016" cy="333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5" name="Text Box 149"/>
          <p:cNvSpPr txBox="1">
            <a:spLocks noChangeArrowheads="1"/>
          </p:cNvSpPr>
          <p:nvPr/>
        </p:nvSpPr>
        <p:spPr bwMode="auto">
          <a:xfrm>
            <a:off x="608707" y="5345340"/>
            <a:ext cx="652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</a:p>
        </p:txBody>
      </p:sp>
      <p:sp>
        <p:nvSpPr>
          <p:cNvPr id="50266" name="Text Box 153"/>
          <p:cNvSpPr txBox="1">
            <a:spLocks noChangeArrowheads="1"/>
          </p:cNvSpPr>
          <p:nvPr/>
        </p:nvSpPr>
        <p:spPr bwMode="auto">
          <a:xfrm>
            <a:off x="1975793" y="5453588"/>
            <a:ext cx="180126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67" name="Text Box 155"/>
          <p:cNvSpPr txBox="1">
            <a:spLocks noChangeArrowheads="1"/>
          </p:cNvSpPr>
          <p:nvPr/>
        </p:nvSpPr>
        <p:spPr bwMode="auto">
          <a:xfrm>
            <a:off x="4139952" y="6074712"/>
            <a:ext cx="357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</p:txBody>
      </p:sp>
      <p:sp>
        <p:nvSpPr>
          <p:cNvPr id="50268" name="Oval 156"/>
          <p:cNvSpPr>
            <a:spLocks noChangeArrowheads="1"/>
          </p:cNvSpPr>
          <p:nvPr/>
        </p:nvSpPr>
        <p:spPr bwMode="auto">
          <a:xfrm>
            <a:off x="5006354" y="5343694"/>
            <a:ext cx="865188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69" name="Oval 157"/>
          <p:cNvSpPr>
            <a:spLocks noChangeArrowheads="1"/>
          </p:cNvSpPr>
          <p:nvPr/>
        </p:nvSpPr>
        <p:spPr bwMode="auto">
          <a:xfrm>
            <a:off x="4501529" y="6062831"/>
            <a:ext cx="865188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70" name="Oval 158"/>
          <p:cNvSpPr>
            <a:spLocks noChangeArrowheads="1"/>
          </p:cNvSpPr>
          <p:nvPr/>
        </p:nvSpPr>
        <p:spPr bwMode="auto">
          <a:xfrm>
            <a:off x="5655642" y="6062831"/>
            <a:ext cx="865187" cy="288925"/>
          </a:xfrm>
          <a:prstGeom prst="ellips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71" name="Line 159"/>
          <p:cNvSpPr>
            <a:spLocks noChangeShapeType="1"/>
          </p:cNvSpPr>
          <p:nvPr/>
        </p:nvSpPr>
        <p:spPr bwMode="auto">
          <a:xfrm flipH="1">
            <a:off x="4863479" y="5631031"/>
            <a:ext cx="503238" cy="431800"/>
          </a:xfrm>
          <a:prstGeom prst="lin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72" name="Line 160"/>
          <p:cNvSpPr>
            <a:spLocks noChangeShapeType="1"/>
          </p:cNvSpPr>
          <p:nvPr/>
        </p:nvSpPr>
        <p:spPr bwMode="auto">
          <a:xfrm>
            <a:off x="5511179" y="5631031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73" name="Text Box 161"/>
          <p:cNvSpPr txBox="1">
            <a:spLocks noChangeArrowheads="1"/>
          </p:cNvSpPr>
          <p:nvPr/>
        </p:nvSpPr>
        <p:spPr bwMode="auto">
          <a:xfrm>
            <a:off x="4569792" y="5291916"/>
            <a:ext cx="652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</a:p>
        </p:txBody>
      </p:sp>
      <p:sp>
        <p:nvSpPr>
          <p:cNvPr id="50275" name="Text Box 163"/>
          <p:cNvSpPr txBox="1">
            <a:spLocks noChangeArrowheads="1"/>
          </p:cNvSpPr>
          <p:nvPr/>
        </p:nvSpPr>
        <p:spPr bwMode="auto">
          <a:xfrm>
            <a:off x="3419872" y="6372036"/>
            <a:ext cx="2663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X </a:t>
            </a:r>
            <a:r>
              <a:rPr lang="zh-CN" altLang="en-US" dirty="0"/>
              <a:t>等待</a:t>
            </a:r>
          </a:p>
        </p:txBody>
      </p:sp>
      <p:sp>
        <p:nvSpPr>
          <p:cNvPr id="50278" name="Text Box 166"/>
          <p:cNvSpPr txBox="1">
            <a:spLocks noChangeArrowheads="1"/>
          </p:cNvSpPr>
          <p:nvPr/>
        </p:nvSpPr>
        <p:spPr bwMode="auto">
          <a:xfrm>
            <a:off x="5796136" y="5381580"/>
            <a:ext cx="23757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：申请</a:t>
            </a:r>
            <a:r>
              <a:rPr lang="en-US" altLang="zh-CN" dirty="0"/>
              <a:t>IX</a:t>
            </a:r>
            <a:r>
              <a:rPr lang="zh-CN" altLang="en-US" dirty="0"/>
              <a:t>批准</a:t>
            </a:r>
          </a:p>
        </p:txBody>
      </p:sp>
      <p:sp>
        <p:nvSpPr>
          <p:cNvPr id="50" name="Text Box 142"/>
          <p:cNvSpPr txBox="1">
            <a:spLocks noChangeArrowheads="1"/>
          </p:cNvSpPr>
          <p:nvPr/>
        </p:nvSpPr>
        <p:spPr bwMode="auto">
          <a:xfrm>
            <a:off x="107504" y="4283804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锁（等待）</a:t>
            </a:r>
          </a:p>
        </p:txBody>
      </p:sp>
      <p:sp>
        <p:nvSpPr>
          <p:cNvPr id="40" name="Text Box 107"/>
          <p:cNvSpPr txBox="1">
            <a:spLocks noChangeArrowheads="1"/>
          </p:cNvSpPr>
          <p:nvPr/>
        </p:nvSpPr>
        <p:spPr bwMode="auto">
          <a:xfrm>
            <a:off x="5943550" y="-27384"/>
            <a:ext cx="2804914" cy="742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E70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</p:spTree>
    <p:extLst>
      <p:ext uri="{BB962C8B-B14F-4D97-AF65-F5344CB8AC3E}">
        <p14:creationId xmlns:p14="http://schemas.microsoft.com/office/powerpoint/2010/main" val="548108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714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64894"/>
              </p:ext>
            </p:extLst>
          </p:nvPr>
        </p:nvGraphicFramePr>
        <p:xfrm>
          <a:off x="4283968" y="1115452"/>
          <a:ext cx="4320480" cy="3704732"/>
        </p:xfrm>
        <a:graphic>
          <a:graphicData uri="http://schemas.openxmlformats.org/drawingml/2006/table">
            <a:tbl>
              <a:tblPr/>
              <a:tblGrid>
                <a:gridCol w="61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81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SIX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279" name="Text Box 69"/>
          <p:cNvSpPr txBox="1">
            <a:spLocks noChangeArrowheads="1"/>
          </p:cNvSpPr>
          <p:nvPr/>
        </p:nvSpPr>
        <p:spPr bwMode="auto">
          <a:xfrm>
            <a:off x="179512" y="1763524"/>
            <a:ext cx="3316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339752" y="1466200"/>
            <a:ext cx="172809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80" name="Oval 70"/>
          <p:cNvSpPr>
            <a:spLocks noChangeArrowheads="1"/>
          </p:cNvSpPr>
          <p:nvPr/>
        </p:nvSpPr>
        <p:spPr bwMode="auto">
          <a:xfrm>
            <a:off x="1043608" y="1341145"/>
            <a:ext cx="803243" cy="2436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81" name="Oval 71"/>
          <p:cNvSpPr>
            <a:spLocks noChangeArrowheads="1"/>
          </p:cNvSpPr>
          <p:nvPr/>
        </p:nvSpPr>
        <p:spPr bwMode="auto">
          <a:xfrm>
            <a:off x="509364" y="1853366"/>
            <a:ext cx="803243" cy="2436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82" name="Oval 72"/>
          <p:cNvSpPr>
            <a:spLocks noChangeArrowheads="1"/>
          </p:cNvSpPr>
          <p:nvPr/>
        </p:nvSpPr>
        <p:spPr bwMode="auto">
          <a:xfrm>
            <a:off x="1579371" y="1881034"/>
            <a:ext cx="803243" cy="2436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83" name="Line 73"/>
          <p:cNvSpPr>
            <a:spLocks noChangeShapeType="1"/>
          </p:cNvSpPr>
          <p:nvPr/>
        </p:nvSpPr>
        <p:spPr bwMode="auto">
          <a:xfrm flipH="1">
            <a:off x="836290" y="1583499"/>
            <a:ext cx="476316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4" name="Line 74"/>
          <p:cNvSpPr>
            <a:spLocks noChangeShapeType="1"/>
          </p:cNvSpPr>
          <p:nvPr/>
        </p:nvSpPr>
        <p:spPr bwMode="auto">
          <a:xfrm>
            <a:off x="1618257" y="1583499"/>
            <a:ext cx="357535" cy="2975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85" name="Text Box 75"/>
          <p:cNvSpPr txBox="1">
            <a:spLocks noChangeArrowheads="1"/>
          </p:cNvSpPr>
          <p:nvPr/>
        </p:nvSpPr>
        <p:spPr bwMode="auto">
          <a:xfrm>
            <a:off x="655358" y="1259468"/>
            <a:ext cx="604274" cy="369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IX</a:t>
            </a:r>
          </a:p>
        </p:txBody>
      </p:sp>
      <p:sp>
        <p:nvSpPr>
          <p:cNvPr id="50254" name="Text Box 126"/>
          <p:cNvSpPr txBox="1">
            <a:spLocks noChangeArrowheads="1"/>
          </p:cNvSpPr>
          <p:nvPr/>
        </p:nvSpPr>
        <p:spPr bwMode="auto">
          <a:xfrm>
            <a:off x="1835696" y="2597289"/>
            <a:ext cx="223224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：申请</a:t>
            </a:r>
            <a:r>
              <a:rPr kumimoji="1"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IX 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批准</a:t>
            </a:r>
          </a:p>
        </p:txBody>
      </p:sp>
      <p:sp>
        <p:nvSpPr>
          <p:cNvPr id="50256" name="Text Box 128"/>
          <p:cNvSpPr txBox="1">
            <a:spLocks noChangeArrowheads="1"/>
          </p:cNvSpPr>
          <p:nvPr/>
        </p:nvSpPr>
        <p:spPr bwMode="auto">
          <a:xfrm>
            <a:off x="1908870" y="3389377"/>
            <a:ext cx="223108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X </a:t>
            </a:r>
            <a:r>
              <a:rPr lang="zh-CN" altLang="en-US" dirty="0"/>
              <a:t>批准</a:t>
            </a:r>
          </a:p>
        </p:txBody>
      </p:sp>
      <p:sp>
        <p:nvSpPr>
          <p:cNvPr id="50247" name="Text Box 119"/>
          <p:cNvSpPr txBox="1">
            <a:spLocks noChangeArrowheads="1"/>
          </p:cNvSpPr>
          <p:nvPr/>
        </p:nvSpPr>
        <p:spPr bwMode="auto">
          <a:xfrm>
            <a:off x="107504" y="3164282"/>
            <a:ext cx="357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X</a:t>
            </a:r>
          </a:p>
        </p:txBody>
      </p:sp>
      <p:sp>
        <p:nvSpPr>
          <p:cNvPr id="50248" name="Oval 120"/>
          <p:cNvSpPr>
            <a:spLocks noChangeArrowheads="1"/>
          </p:cNvSpPr>
          <p:nvPr/>
        </p:nvSpPr>
        <p:spPr bwMode="auto">
          <a:xfrm>
            <a:off x="1042516" y="2635904"/>
            <a:ext cx="865188" cy="2666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49" name="Oval 121"/>
          <p:cNvSpPr>
            <a:spLocks noChangeArrowheads="1"/>
          </p:cNvSpPr>
          <p:nvPr/>
        </p:nvSpPr>
        <p:spPr bwMode="auto">
          <a:xfrm>
            <a:off x="465733" y="3160950"/>
            <a:ext cx="865188" cy="2666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50" name="Oval 122"/>
          <p:cNvSpPr>
            <a:spLocks noChangeArrowheads="1"/>
          </p:cNvSpPr>
          <p:nvPr/>
        </p:nvSpPr>
        <p:spPr bwMode="auto">
          <a:xfrm>
            <a:off x="1618258" y="3128720"/>
            <a:ext cx="865188" cy="26662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51" name="Line 123"/>
          <p:cNvSpPr>
            <a:spLocks noChangeShapeType="1"/>
          </p:cNvSpPr>
          <p:nvPr/>
        </p:nvSpPr>
        <p:spPr bwMode="auto">
          <a:xfrm flipH="1">
            <a:off x="755575" y="2902530"/>
            <a:ext cx="575345" cy="2584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52" name="Line 124"/>
          <p:cNvSpPr>
            <a:spLocks noChangeShapeType="1"/>
          </p:cNvSpPr>
          <p:nvPr/>
        </p:nvSpPr>
        <p:spPr bwMode="auto">
          <a:xfrm>
            <a:off x="1618258" y="2915873"/>
            <a:ext cx="505519" cy="2450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53" name="Text Box 125"/>
          <p:cNvSpPr txBox="1">
            <a:spLocks noChangeArrowheads="1"/>
          </p:cNvSpPr>
          <p:nvPr/>
        </p:nvSpPr>
        <p:spPr bwMode="auto">
          <a:xfrm>
            <a:off x="679178" y="2564904"/>
            <a:ext cx="652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IX</a:t>
            </a:r>
          </a:p>
        </p:txBody>
      </p:sp>
      <p:sp>
        <p:nvSpPr>
          <p:cNvPr id="43090" name="Text Box 142"/>
          <p:cNvSpPr txBox="1">
            <a:spLocks noChangeArrowheads="1"/>
          </p:cNvSpPr>
          <p:nvPr/>
        </p:nvSpPr>
        <p:spPr bwMode="auto">
          <a:xfrm>
            <a:off x="107504" y="330765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锁（批准）</a:t>
            </a:r>
          </a:p>
        </p:txBody>
      </p:sp>
      <p:sp>
        <p:nvSpPr>
          <p:cNvPr id="50259" name="Text Box 143"/>
          <p:cNvSpPr txBox="1">
            <a:spLocks noChangeArrowheads="1"/>
          </p:cNvSpPr>
          <p:nvPr/>
        </p:nvSpPr>
        <p:spPr bwMode="auto">
          <a:xfrm>
            <a:off x="251520" y="6002704"/>
            <a:ext cx="357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50260" name="Oval 144"/>
          <p:cNvSpPr>
            <a:spLocks noChangeArrowheads="1"/>
          </p:cNvSpPr>
          <p:nvPr/>
        </p:nvSpPr>
        <p:spPr bwMode="auto">
          <a:xfrm>
            <a:off x="1114525" y="5380687"/>
            <a:ext cx="865187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61" name="Oval 145"/>
          <p:cNvSpPr>
            <a:spLocks noChangeArrowheads="1"/>
          </p:cNvSpPr>
          <p:nvPr/>
        </p:nvSpPr>
        <p:spPr bwMode="auto">
          <a:xfrm>
            <a:off x="607641" y="6016902"/>
            <a:ext cx="865187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62" name="Oval 146"/>
          <p:cNvSpPr>
            <a:spLocks noChangeArrowheads="1"/>
          </p:cNvSpPr>
          <p:nvPr/>
        </p:nvSpPr>
        <p:spPr bwMode="auto">
          <a:xfrm>
            <a:off x="1687761" y="6016902"/>
            <a:ext cx="865188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63" name="Line 147"/>
          <p:cNvSpPr>
            <a:spLocks noChangeShapeType="1"/>
          </p:cNvSpPr>
          <p:nvPr/>
        </p:nvSpPr>
        <p:spPr bwMode="auto">
          <a:xfrm flipH="1">
            <a:off x="934938" y="5669612"/>
            <a:ext cx="475251" cy="333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4" name="Line 148"/>
          <p:cNvSpPr>
            <a:spLocks noChangeShapeType="1"/>
          </p:cNvSpPr>
          <p:nvPr/>
        </p:nvSpPr>
        <p:spPr bwMode="auto">
          <a:xfrm>
            <a:off x="1687761" y="5669612"/>
            <a:ext cx="436016" cy="333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65" name="Text Box 149"/>
          <p:cNvSpPr txBox="1">
            <a:spLocks noChangeArrowheads="1"/>
          </p:cNvSpPr>
          <p:nvPr/>
        </p:nvSpPr>
        <p:spPr bwMode="auto">
          <a:xfrm>
            <a:off x="608707" y="5345340"/>
            <a:ext cx="652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</a:p>
        </p:txBody>
      </p:sp>
      <p:sp>
        <p:nvSpPr>
          <p:cNvPr id="50266" name="Text Box 153"/>
          <p:cNvSpPr txBox="1">
            <a:spLocks noChangeArrowheads="1"/>
          </p:cNvSpPr>
          <p:nvPr/>
        </p:nvSpPr>
        <p:spPr bwMode="auto">
          <a:xfrm>
            <a:off x="1975793" y="5453588"/>
            <a:ext cx="180126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当前加锁状态</a:t>
            </a:r>
          </a:p>
        </p:txBody>
      </p:sp>
      <p:sp>
        <p:nvSpPr>
          <p:cNvPr id="50267" name="Text Box 155"/>
          <p:cNvSpPr txBox="1">
            <a:spLocks noChangeArrowheads="1"/>
          </p:cNvSpPr>
          <p:nvPr/>
        </p:nvSpPr>
        <p:spPr bwMode="auto">
          <a:xfrm>
            <a:off x="4139952" y="6074712"/>
            <a:ext cx="357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50268" name="Oval 156"/>
          <p:cNvSpPr>
            <a:spLocks noChangeArrowheads="1"/>
          </p:cNvSpPr>
          <p:nvPr/>
        </p:nvSpPr>
        <p:spPr bwMode="auto">
          <a:xfrm>
            <a:off x="5006354" y="5343694"/>
            <a:ext cx="865188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50269" name="Oval 157"/>
          <p:cNvSpPr>
            <a:spLocks noChangeArrowheads="1"/>
          </p:cNvSpPr>
          <p:nvPr/>
        </p:nvSpPr>
        <p:spPr bwMode="auto">
          <a:xfrm>
            <a:off x="4501529" y="6062831"/>
            <a:ext cx="865188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B1</a:t>
            </a:r>
          </a:p>
        </p:txBody>
      </p:sp>
      <p:sp>
        <p:nvSpPr>
          <p:cNvPr id="50270" name="Oval 158"/>
          <p:cNvSpPr>
            <a:spLocks noChangeArrowheads="1"/>
          </p:cNvSpPr>
          <p:nvPr/>
        </p:nvSpPr>
        <p:spPr bwMode="auto">
          <a:xfrm>
            <a:off x="5655642" y="6062831"/>
            <a:ext cx="865187" cy="2889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B2</a:t>
            </a:r>
          </a:p>
        </p:txBody>
      </p:sp>
      <p:sp>
        <p:nvSpPr>
          <p:cNvPr id="50271" name="Line 159"/>
          <p:cNvSpPr>
            <a:spLocks noChangeShapeType="1"/>
          </p:cNvSpPr>
          <p:nvPr/>
        </p:nvSpPr>
        <p:spPr bwMode="auto">
          <a:xfrm flipH="1">
            <a:off x="4863479" y="5631031"/>
            <a:ext cx="503238" cy="431800"/>
          </a:xfrm>
          <a:prstGeom prst="line">
            <a:avLst/>
          </a:prstGeom>
          <a:solidFill>
            <a:srgbClr val="99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272" name="Line 160"/>
          <p:cNvSpPr>
            <a:spLocks noChangeShapeType="1"/>
          </p:cNvSpPr>
          <p:nvPr/>
        </p:nvSpPr>
        <p:spPr bwMode="auto">
          <a:xfrm>
            <a:off x="5511179" y="5631031"/>
            <a:ext cx="6477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273" name="Text Box 161"/>
          <p:cNvSpPr txBox="1">
            <a:spLocks noChangeArrowheads="1"/>
          </p:cNvSpPr>
          <p:nvPr/>
        </p:nvSpPr>
        <p:spPr bwMode="auto">
          <a:xfrm>
            <a:off x="4569792" y="5291916"/>
            <a:ext cx="6524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</a:p>
        </p:txBody>
      </p:sp>
      <p:sp>
        <p:nvSpPr>
          <p:cNvPr id="50275" name="Text Box 163"/>
          <p:cNvSpPr txBox="1">
            <a:spLocks noChangeArrowheads="1"/>
          </p:cNvSpPr>
          <p:nvPr/>
        </p:nvSpPr>
        <p:spPr bwMode="auto">
          <a:xfrm>
            <a:off x="3419872" y="6372036"/>
            <a:ext cx="266382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：申请</a:t>
            </a:r>
            <a:r>
              <a:rPr lang="en-US" altLang="zh-CN" dirty="0"/>
              <a:t>X </a:t>
            </a:r>
            <a:r>
              <a:rPr lang="zh-CN" altLang="en-US" dirty="0"/>
              <a:t>等待</a:t>
            </a:r>
          </a:p>
        </p:txBody>
      </p:sp>
      <p:sp>
        <p:nvSpPr>
          <p:cNvPr id="50278" name="Text Box 166"/>
          <p:cNvSpPr txBox="1">
            <a:spLocks noChangeArrowheads="1"/>
          </p:cNvSpPr>
          <p:nvPr/>
        </p:nvSpPr>
        <p:spPr bwMode="auto">
          <a:xfrm>
            <a:off x="5796136" y="5381580"/>
            <a:ext cx="23757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ctr" eaLnBrk="1" hangingPunct="1">
              <a:spcBef>
                <a:spcPct val="50000"/>
              </a:spcBef>
              <a:defRPr kumimoji="1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：申请</a:t>
            </a:r>
            <a:r>
              <a:rPr lang="en-US" altLang="zh-CN" dirty="0"/>
              <a:t>IX</a:t>
            </a:r>
            <a:r>
              <a:rPr lang="zh-CN" altLang="en-US" dirty="0"/>
              <a:t>批准</a:t>
            </a:r>
          </a:p>
        </p:txBody>
      </p:sp>
      <p:sp>
        <p:nvSpPr>
          <p:cNvPr id="50" name="Text Box 142"/>
          <p:cNvSpPr txBox="1">
            <a:spLocks noChangeArrowheads="1"/>
          </p:cNvSpPr>
          <p:nvPr/>
        </p:nvSpPr>
        <p:spPr bwMode="auto">
          <a:xfrm>
            <a:off x="107504" y="4315743"/>
            <a:ext cx="8640960" cy="76944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情境：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锁，对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kumimoji="1" lang="en-US" altLang="zh-CN" sz="22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申请：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（批准），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r>
              <a:rPr kumimoji="1" lang="en-US" altLang="zh-CN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2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锁（等待）</a:t>
            </a:r>
          </a:p>
        </p:txBody>
      </p:sp>
      <p:sp>
        <p:nvSpPr>
          <p:cNvPr id="39" name="Text Box 107"/>
          <p:cNvSpPr txBox="1">
            <a:spLocks noChangeArrowheads="1"/>
          </p:cNvSpPr>
          <p:nvPr/>
        </p:nvSpPr>
        <p:spPr bwMode="auto">
          <a:xfrm>
            <a:off x="5943550" y="-27384"/>
            <a:ext cx="2804914" cy="7428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rIns="0" anchor="ctr">
            <a:no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dirty="0">
                <a:solidFill>
                  <a:srgbClr val="E707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IX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相容</a:t>
            </a:r>
          </a:p>
        </p:txBody>
      </p:sp>
    </p:spTree>
    <p:extLst>
      <p:ext uri="{BB962C8B-B14F-4D97-AF65-F5344CB8AC3E}">
        <p14:creationId xmlns:p14="http://schemas.microsoft.com/office/powerpoint/2010/main" val="4197703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36376" y="332656"/>
            <a:ext cx="8340080" cy="79375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9.5  SQL SERVER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的封锁机制</a:t>
            </a: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395288" y="1340768"/>
            <a:ext cx="7416800" cy="4895850"/>
          </a:xfrm>
        </p:spPr>
        <p:txBody>
          <a:bodyPr>
            <a:normAutofit fontScale="92500" lnSpcReduction="20000"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b="1" dirty="0">
                <a:solidFill>
                  <a:schemeClr val="accent2">
                    <a:lumMod val="75000"/>
                  </a:schemeClr>
                </a:solidFill>
              </a:rPr>
              <a:t>一、事务类型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sz="2600" b="1" dirty="0">
                <a:solidFill>
                  <a:srgbClr val="000000"/>
                </a:solidFill>
              </a:rPr>
              <a:t>1. </a:t>
            </a:r>
            <a:r>
              <a:rPr lang="zh-CN" altLang="en-US" sz="2600" b="1" dirty="0">
                <a:solidFill>
                  <a:srgbClr val="000000"/>
                </a:solidFill>
              </a:rPr>
              <a:t>事务类型：</a:t>
            </a:r>
            <a:endParaRPr lang="en-US" altLang="zh-CN" sz="26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系统提供的事务：一条语句就是一个事务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用户定义事务：用</a:t>
            </a:r>
            <a:r>
              <a:rPr lang="en-US" altLang="zh-CN" dirty="0">
                <a:solidFill>
                  <a:srgbClr val="000000"/>
                </a:solidFill>
              </a:rPr>
              <a:t>BEGIN TRANSACTION</a:t>
            </a:r>
            <a:r>
              <a:rPr lang="zh-CN" altLang="en-US" dirty="0">
                <a:solidFill>
                  <a:srgbClr val="000000"/>
                </a:solidFill>
              </a:rPr>
              <a:t>明确定义 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2. </a:t>
            </a:r>
            <a:r>
              <a:rPr lang="zh-CN" altLang="en-US" b="1" dirty="0">
                <a:solidFill>
                  <a:srgbClr val="000000"/>
                </a:solidFill>
              </a:rPr>
              <a:t>事务影响的数据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可能是表的一行数据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可能是多行数据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可能是全部数据。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zh-CN" altLang="en-US" sz="2600" b="1" dirty="0">
                <a:solidFill>
                  <a:srgbClr val="C00000"/>
                </a:solidFill>
              </a:rPr>
              <a:t>一个语句事务可能影响多行数据处理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65113" y="404664"/>
            <a:ext cx="8339335" cy="647849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9.5  SQL SERVER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的封锁机制</a:t>
            </a: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322263" y="1268760"/>
            <a:ext cx="8353425" cy="3744912"/>
          </a:xfrm>
        </p:spPr>
        <p:txBody>
          <a:bodyPr>
            <a:normAutofit/>
          </a:bodyPr>
          <a:lstStyle/>
          <a:p>
            <a:pPr marL="0" indent="0" eaLnBrk="1" fontAlgn="auto" hangingPunct="1">
              <a:lnSpc>
                <a:spcPct val="125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>
                <a:solidFill>
                  <a:schemeClr val="accent2">
                    <a:lumMod val="75000"/>
                  </a:schemeClr>
                </a:solidFill>
              </a:rPr>
              <a:t>二、用户数据的空间管理</a:t>
            </a:r>
          </a:p>
          <a:p>
            <a:pPr marL="274320" indent="-274320" eaLnBrk="1" fontAlgn="auto" hangingPunct="1">
              <a:lnSpc>
                <a:spcPct val="125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行：关系的一个元组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5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页：一个页包含</a:t>
            </a:r>
            <a:r>
              <a:rPr lang="en-US" altLang="zh-CN" dirty="0">
                <a:solidFill>
                  <a:srgbClr val="000000"/>
                </a:solidFill>
              </a:rPr>
              <a:t>8KB</a:t>
            </a:r>
            <a:r>
              <a:rPr lang="zh-CN" altLang="en-US" dirty="0">
                <a:solidFill>
                  <a:srgbClr val="000000"/>
                </a:solidFill>
              </a:rPr>
              <a:t>的空间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5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簇：</a:t>
            </a:r>
            <a:r>
              <a:rPr lang="en-US" altLang="zh-CN" dirty="0">
                <a:solidFill>
                  <a:srgbClr val="000000"/>
                </a:solidFill>
              </a:rPr>
              <a:t>8</a:t>
            </a:r>
            <a:r>
              <a:rPr lang="zh-CN" altLang="en-US" dirty="0">
                <a:solidFill>
                  <a:srgbClr val="000000"/>
                </a:solidFill>
              </a:rPr>
              <a:t>页构成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簇，表和索引的最小占用单位是簇</a:t>
            </a:r>
          </a:p>
          <a:p>
            <a:pPr marL="274320" indent="-274320" eaLnBrk="1" fontAlgn="auto" hangingPunct="1">
              <a:lnSpc>
                <a:spcPct val="125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表：通过</a:t>
            </a:r>
            <a:r>
              <a:rPr lang="en-US" altLang="zh-CN" dirty="0">
                <a:solidFill>
                  <a:srgbClr val="000000"/>
                </a:solidFill>
              </a:rPr>
              <a:t>create table </a:t>
            </a:r>
            <a:r>
              <a:rPr lang="zh-CN" altLang="en-US" dirty="0">
                <a:solidFill>
                  <a:srgbClr val="000000"/>
                </a:solidFill>
              </a:rPr>
              <a:t>创建的关系</a:t>
            </a:r>
            <a:endParaRPr lang="en-US" altLang="zh-CN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25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dirty="0">
                <a:solidFill>
                  <a:srgbClr val="000000"/>
                </a:solidFill>
              </a:rPr>
              <a:t>数据库：由一个或多个表及索引组成，是由多个簇组成的</a:t>
            </a:r>
          </a:p>
        </p:txBody>
      </p:sp>
      <p:pic>
        <p:nvPicPr>
          <p:cNvPr id="54276" name="Picture 4" descr="13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4868863"/>
            <a:ext cx="3529012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333375"/>
            <a:ext cx="7620000" cy="8651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</a:rPr>
              <a:t>三	</a:t>
            </a:r>
            <a:r>
              <a:rPr lang="en-US" altLang="zh-CN" dirty="0">
                <a:solidFill>
                  <a:srgbClr val="C00000"/>
                </a:solidFill>
              </a:rPr>
              <a:t>SQL SERVER</a:t>
            </a:r>
            <a:r>
              <a:rPr lang="zh-CN" altLang="en-US" dirty="0">
                <a:solidFill>
                  <a:srgbClr val="C00000"/>
                </a:solidFill>
              </a:rPr>
              <a:t>的封锁类型</a:t>
            </a:r>
          </a:p>
        </p:txBody>
      </p:sp>
      <p:graphicFrame>
        <p:nvGraphicFramePr>
          <p:cNvPr id="18541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34568"/>
              </p:ext>
            </p:extLst>
          </p:nvPr>
        </p:nvGraphicFramePr>
        <p:xfrm>
          <a:off x="250825" y="1348935"/>
          <a:ext cx="8496300" cy="3376209"/>
        </p:xfrm>
        <a:graphic>
          <a:graphicData uri="http://schemas.openxmlformats.org/drawingml/2006/table">
            <a:tbl>
              <a:tblPr/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锁名称</a:t>
                      </a:r>
                    </a:p>
                  </a:txBody>
                  <a:tcPr marT="45703" marB="457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IX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SIX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意图共享锁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(IS)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共享锁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(U)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意图排它锁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(IX)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意图排它的共享锁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(SIX)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9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排它锁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250825" y="4941168"/>
            <a:ext cx="8135938" cy="160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57300" indent="-1257300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176213" indent="-176213" eaLnBrk="1" hangingPunct="1">
              <a:lnSpc>
                <a:spcPct val="120000"/>
              </a:lnSpc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更新锁：更新操作的初始阶段，页面被第一次读入时获得；在更改该页时，更新锁被提升为排他锁。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6213" indent="-176213" eaLnBrk="1" hangingPunct="1">
              <a:lnSpc>
                <a:spcPct val="120000"/>
              </a:lnSpc>
              <a:spcBef>
                <a:spcPct val="50000"/>
              </a:spcBef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比较：上表中，</a:t>
            </a: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的差异；</a:t>
            </a: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的差异。</a:t>
            </a:r>
          </a:p>
        </p:txBody>
      </p:sp>
      <p:sp>
        <p:nvSpPr>
          <p:cNvPr id="2" name="椭圆 1"/>
          <p:cNvSpPr/>
          <p:nvPr/>
        </p:nvSpPr>
        <p:spPr>
          <a:xfrm>
            <a:off x="3563888" y="2924944"/>
            <a:ext cx="1800200" cy="43204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563888" y="4149080"/>
            <a:ext cx="1800200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436096" y="2348880"/>
            <a:ext cx="720080" cy="108012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</a:rPr>
              <a:t>更新锁特性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613" cy="48736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更新锁允许事务读取数据（不阻塞其它事务），并在以后更新数据；同时确保：自从上次读取数据后，数据没有被其他事务更改。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当用</a:t>
            </a:r>
            <a:r>
              <a:rPr lang="en-US" altLang="zh-CN" dirty="0"/>
              <a:t>UPDLOCK</a:t>
            </a:r>
            <a:r>
              <a:rPr lang="zh-CN" altLang="en-US" dirty="0"/>
              <a:t>来读取记录时，可以对取到的记录加上更新锁，使该数据对象在其它线程中是不能更改的，只能等本线程的事务结束后才能更改。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250825" y="188913"/>
            <a:ext cx="8353425" cy="62642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四、事务的封锁控制</a:t>
            </a:r>
          </a:p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、控制方式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系统控制：悲观模式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自主控制：乐观模式</a:t>
            </a:r>
          </a:p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、建议让系统自动管理锁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系统会分析用户的</a:t>
            </a:r>
            <a:r>
              <a:rPr lang="en-US" altLang="zh-CN" sz="2200" dirty="0">
                <a:solidFill>
                  <a:srgbClr val="000000"/>
                </a:solidFill>
              </a:rPr>
              <a:t>SQL</a:t>
            </a:r>
            <a:r>
              <a:rPr lang="zh-CN" altLang="en-US" sz="2200" dirty="0">
                <a:solidFill>
                  <a:srgbClr val="000000"/>
                </a:solidFill>
              </a:rPr>
              <a:t>要求，自动为该请求加上合适的锁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当锁的数目太多时，系统会自动升级锁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升级的门限由系统自动配置，并不需要用户配置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marL="0" indent="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、事务隔离级别 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五个级别：</a:t>
            </a:r>
            <a:r>
              <a:rPr lang="en-US" altLang="zh-CN" sz="2200" dirty="0">
                <a:solidFill>
                  <a:srgbClr val="000000"/>
                </a:solidFill>
              </a:rPr>
              <a:t>Serializable</a:t>
            </a:r>
            <a:r>
              <a:rPr lang="zh-CN" altLang="en-US" sz="2200" dirty="0">
                <a:solidFill>
                  <a:srgbClr val="000000"/>
                </a:solidFill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</a:rPr>
              <a:t>Read Uncommitted</a:t>
            </a:r>
            <a:r>
              <a:rPr lang="zh-CN" altLang="en-US" sz="2200" dirty="0">
                <a:solidFill>
                  <a:srgbClr val="000000"/>
                </a:solidFill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</a:rPr>
              <a:t>Read Committed</a:t>
            </a:r>
            <a:r>
              <a:rPr lang="zh-CN" altLang="en-US" sz="2200" dirty="0">
                <a:solidFill>
                  <a:srgbClr val="000000"/>
                </a:solidFill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</a:rPr>
              <a:t>Repeatable Read</a:t>
            </a:r>
            <a:r>
              <a:rPr lang="zh-CN" altLang="en-US" sz="2200" dirty="0">
                <a:solidFill>
                  <a:srgbClr val="000000"/>
                </a:solidFill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</a:rPr>
              <a:t>snap shot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zh-CN" altLang="en-US" sz="2200" b="1" dirty="0">
              <a:solidFill>
                <a:srgbClr val="000000"/>
              </a:solidFill>
            </a:endParaRP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altLang="zh-CN" sz="2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86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186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186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186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35896" y="2224857"/>
            <a:ext cx="4822461" cy="700087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cs typeface="+mn-cs"/>
              </a:rPr>
              <a:t>飞机订票系统：</a:t>
            </a:r>
            <a:r>
              <a:rPr lang="en-US" altLang="zh-CN" sz="2200" dirty="0"/>
              <a:t>T1</a:t>
            </a:r>
            <a:r>
              <a:rPr lang="zh-CN" altLang="en-US" sz="2200" dirty="0"/>
              <a:t>的修改被</a:t>
            </a:r>
            <a:r>
              <a:rPr lang="en-US" altLang="zh-CN" sz="2200" dirty="0"/>
              <a:t>T2</a:t>
            </a:r>
            <a:r>
              <a:rPr lang="zh-CN" altLang="en-US" sz="2200" dirty="0"/>
              <a:t>覆盖</a:t>
            </a:r>
            <a:endParaRPr lang="zh-CN" altLang="en-US" sz="2200" dirty="0">
              <a:cs typeface="+mn-cs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524272" y="1844824"/>
            <a:ext cx="2895600" cy="4176712"/>
            <a:chOff x="576" y="1152"/>
            <a:chExt cx="1824" cy="2423"/>
          </a:xfrm>
        </p:grpSpPr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1552" y="1402"/>
              <a:ext cx="848" cy="2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A=16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A←A-1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A=15</a:t>
              </a: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576" y="1402"/>
              <a:ext cx="976" cy="2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A=16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 A←A-1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 </a:t>
              </a: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A=15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552" y="1152"/>
              <a:ext cx="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2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事务 </a:t>
              </a:r>
              <a:r>
                <a:rPr lang="en-US" altLang="zh-CN" sz="22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T2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76" y="1152"/>
              <a:ext cx="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2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事务 </a:t>
              </a:r>
              <a:r>
                <a:rPr lang="en-US" altLang="zh-CN" sz="22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200" b="1" baseline="-25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273" name="Line 8"/>
            <p:cNvSpPr>
              <a:spLocks noChangeShapeType="1"/>
            </p:cNvSpPr>
            <p:nvPr/>
          </p:nvSpPr>
          <p:spPr bwMode="auto">
            <a:xfrm>
              <a:off x="576" y="1152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576" y="1402"/>
              <a:ext cx="18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>
              <a:off x="576" y="3575"/>
              <a:ext cx="18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6" name="Line 11"/>
            <p:cNvSpPr>
              <a:spLocks noChangeShapeType="1"/>
            </p:cNvSpPr>
            <p:nvPr/>
          </p:nvSpPr>
          <p:spPr bwMode="auto">
            <a:xfrm>
              <a:off x="576" y="1152"/>
              <a:ext cx="0" cy="24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7" name="Line 12"/>
            <p:cNvSpPr>
              <a:spLocks noChangeShapeType="1"/>
            </p:cNvSpPr>
            <p:nvPr/>
          </p:nvSpPr>
          <p:spPr bwMode="auto">
            <a:xfrm>
              <a:off x="1552" y="1152"/>
              <a:ext cx="0" cy="24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>
              <a:off x="2400" y="1152"/>
              <a:ext cx="0" cy="242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323850" y="185521"/>
            <a:ext cx="8280598" cy="14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二、并发控制的必要性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、数据不一致问题举例：丢失修改</a:t>
            </a:r>
          </a:p>
        </p:txBody>
      </p:sp>
      <p:sp>
        <p:nvSpPr>
          <p:cNvPr id="1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635896" y="2924944"/>
            <a:ext cx="4752528" cy="2232248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C00000"/>
                </a:solidFill>
              </a:rPr>
              <a:t>丢失修改：指事务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与事务</a:t>
            </a: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从数据库中读入同一数据并修改</a:t>
            </a:r>
            <a:r>
              <a:rPr lang="en-US" altLang="zh-CN" sz="2200" b="1" dirty="0">
                <a:solidFill>
                  <a:srgbClr val="C00000"/>
                </a:solidFill>
              </a:rPr>
              <a:t>,</a:t>
            </a:r>
            <a:r>
              <a:rPr lang="zh-CN" altLang="en-US" sz="2200" b="1" dirty="0">
                <a:solidFill>
                  <a:srgbClr val="C00000"/>
                </a:solidFill>
              </a:rPr>
              <a:t>事务</a:t>
            </a: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的提交结果破坏了事务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提交的结果，导致事务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的修改被丢失。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8"/>
          <p:cNvSpPr txBox="1">
            <a:spLocks noChangeArrowheads="1"/>
          </p:cNvSpPr>
          <p:nvPr/>
        </p:nvSpPr>
        <p:spPr bwMode="auto">
          <a:xfrm>
            <a:off x="287338" y="404664"/>
            <a:ext cx="8245475" cy="57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、 隔离级别的具体说明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（可串行化）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：允许事务与其他事务并发执行，但系统必须保证并发调度是</a:t>
            </a:r>
            <a:r>
              <a:rPr lang="zh-CN" altLang="en-US" sz="2200" b="1" dirty="0">
                <a:solidFill>
                  <a:srgbClr val="4A904D"/>
                </a:solidFill>
                <a:latin typeface="微软雅黑" pitchFamily="34" charset="-122"/>
                <a:ea typeface="微软雅黑" pitchFamily="34" charset="-122"/>
              </a:rPr>
              <a:t>可串行化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，不致发生错误。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 Uncommitted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（可以读未提交数据）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rgbClr val="4A904D"/>
                </a:solidFill>
                <a:latin typeface="微软雅黑" pitchFamily="34" charset="-122"/>
                <a:ea typeface="微软雅黑" pitchFamily="34" charset="-122"/>
              </a:rPr>
              <a:t>一级封锁协议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，允许事务读已提交或未提交数据。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Read Committed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（读提交数据）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rgbClr val="4A904D"/>
                </a:solidFill>
                <a:latin typeface="微软雅黑" pitchFamily="34" charset="-122"/>
                <a:ea typeface="微软雅黑" pitchFamily="34" charset="-122"/>
              </a:rPr>
              <a:t>二级封锁协议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默认设置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允许事务读已提交的数据，但不要求“可重复读”。例如，事务对某记录的两次读取之间，可以被已提交的事务更新。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Repeatable Read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（可重复读）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200" b="1" dirty="0">
                <a:solidFill>
                  <a:srgbClr val="4A904D"/>
                </a:solidFill>
                <a:latin typeface="微软雅黑" pitchFamily="34" charset="-122"/>
                <a:ea typeface="微软雅黑" pitchFamily="34" charset="-122"/>
              </a:rPr>
              <a:t>三级封锁协议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，只允许事务读已提交的数据，且两次读某数据时不允许其他事务修改。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ts val="1800"/>
              </a:spcBef>
              <a:buClr>
                <a:schemeClr val="hlink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快照隔离（</a:t>
            </a:r>
            <a:r>
              <a:rPr lang="en-US" altLang="zh-CN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snap shot</a:t>
            </a:r>
            <a:r>
              <a:rPr lang="zh-CN" altLang="en-US" sz="2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200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：旨在改进死锁控制策略</a:t>
            </a:r>
            <a:r>
              <a:rPr lang="zh-CN" altLang="en-US" sz="2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5</a:t>
            </a:r>
            <a:r>
              <a:rPr lang="zh-CN" altLang="en-US" sz="2800" dirty="0">
                <a:solidFill>
                  <a:srgbClr val="0000CC"/>
                </a:solidFill>
              </a:rPr>
              <a:t>、用户自主控制隔离级别</a:t>
            </a:r>
          </a:p>
        </p:txBody>
      </p:sp>
      <p:sp>
        <p:nvSpPr>
          <p:cNvPr id="187394" name="Rectangle 2"/>
          <p:cNvSpPr>
            <a:spLocks noGrp="1" noRot="1" noChangeArrowheads="1"/>
          </p:cNvSpPr>
          <p:nvPr>
            <p:ph sz="quarter" idx="1"/>
          </p:nvPr>
        </p:nvSpPr>
        <p:spPr>
          <a:xfrm>
            <a:off x="250825" y="1412875"/>
            <a:ext cx="8507413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（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）修改隔离级别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000000"/>
                </a:solidFill>
              </a:rPr>
              <a:t>设置一个事务的隔离级别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rgbClr val="000000"/>
                </a:solidFill>
              </a:rPr>
              <a:t>Set transaction isolation level  READ COMMITTED; 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	Set transaction isolation level  SERIALIZABLE; 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zh-CN" altLang="en-US" sz="2200" b="1" dirty="0">
                <a:solidFill>
                  <a:srgbClr val="000000"/>
                </a:solidFill>
              </a:rPr>
              <a:t>设置整个会话的隔离级别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</a:rPr>
              <a:t>	</a:t>
            </a:r>
            <a:r>
              <a:rPr lang="en-US" altLang="zh-CN" sz="2200" dirty="0">
                <a:solidFill>
                  <a:srgbClr val="000000"/>
                </a:solidFill>
              </a:rPr>
              <a:t>Alter session set isolation level  SERIALIZABLE; 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00000"/>
                </a:solidFill>
              </a:rPr>
              <a:t>	Alter session set isolation level  READ COMMITTED;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87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87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87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7"/>
          <p:cNvSpPr txBox="1">
            <a:spLocks noChangeArrowheads="1"/>
          </p:cNvSpPr>
          <p:nvPr/>
        </p:nvSpPr>
        <p:spPr bwMode="auto">
          <a:xfrm>
            <a:off x="467544" y="1219915"/>
            <a:ext cx="7920880" cy="51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强制封锁类型</a:t>
            </a: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通常情况下：数据封锁由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控制，对用户透明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特殊情况下，可以在</a:t>
            </a:r>
            <a:r>
              <a:rPr lang="en-US" altLang="zh-CN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语句中加入锁定提示，强制系统使用特定类型的锁。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indent="-274320" eaLnBrk="1" fontAlgn="auto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zh-CN" altLang="en-US" sz="2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锁定提示参数：</a:t>
            </a:r>
            <a:endParaRPr lang="en-US" altLang="zh-CN" sz="2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NOLOCK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：读取或修改数据时，不加任何锁。 </a:t>
            </a:r>
            <a:endParaRPr lang="en-US" altLang="zh-CN" sz="2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87425" lvl="2" indent="-35401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只能用于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，不能用于更新语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87425" lvl="2" indent="-35401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可能读取未完成事务或回滚事务中的数据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即“脏读”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87425" lvl="2" indent="-354013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 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UNCOMMITTED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事务隔离级别</a:t>
            </a:r>
          </a:p>
          <a:p>
            <a:pPr marL="633413" lvl="1" indent="-2794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 HOLDLOCK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：申请保持锁，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锁保持至事务结束 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457200" y="188640"/>
            <a:ext cx="74676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cap="sm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5</a:t>
            </a:r>
            <a:r>
              <a:rPr lang="zh-CN" altLang="en-US" sz="2800" dirty="0">
                <a:solidFill>
                  <a:srgbClr val="0000CC"/>
                </a:solidFill>
              </a:rPr>
              <a:t>、用户自主控制隔离级别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sz="quarter" idx="1"/>
          </p:nvPr>
        </p:nvSpPr>
        <p:spPr>
          <a:xfrm>
            <a:off x="457200" y="333375"/>
            <a:ext cx="8291513" cy="61404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UPDLOCK</a:t>
            </a:r>
            <a:r>
              <a:rPr lang="zh-CN" altLang="en-US" sz="2200" b="1" dirty="0">
                <a:solidFill>
                  <a:srgbClr val="C00000"/>
                </a:solidFill>
              </a:rPr>
              <a:t>（修改锁）</a:t>
            </a:r>
            <a:r>
              <a:rPr lang="en-US" altLang="zh-CN" sz="2200" b="1" dirty="0">
                <a:solidFill>
                  <a:srgbClr val="C00000"/>
                </a:solidFill>
              </a:rPr>
              <a:t>: </a:t>
            </a:r>
            <a:r>
              <a:rPr lang="zh-CN" altLang="en-US" sz="2200" dirty="0"/>
              <a:t>只有该进程能修改数据，但多个进程能同时读取数据。 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TABLOCK</a:t>
            </a:r>
            <a:r>
              <a:rPr lang="zh-CN" altLang="en-US" sz="2200" b="1" dirty="0">
                <a:solidFill>
                  <a:srgbClr val="C00000"/>
                </a:solidFill>
              </a:rPr>
              <a:t>（表锁）：</a:t>
            </a:r>
            <a:r>
              <a:rPr lang="zh-CN" altLang="en-US" sz="2200" dirty="0"/>
              <a:t>在整个表上设置共享锁，直至该命令结束。保证其他进程只能读取而不能修改表中数据。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TABLOCKX</a:t>
            </a:r>
            <a:r>
              <a:rPr lang="zh-CN" altLang="en-US" sz="2200" b="1" dirty="0">
                <a:solidFill>
                  <a:srgbClr val="C00000"/>
                </a:solidFill>
              </a:rPr>
              <a:t>（排它表锁）</a:t>
            </a:r>
            <a:r>
              <a:rPr lang="zh-CN" altLang="en-US" sz="2200" b="1" dirty="0"/>
              <a:t>：</a:t>
            </a:r>
            <a:r>
              <a:rPr lang="zh-CN" altLang="en-US" sz="2200" dirty="0"/>
              <a:t>在整个表上置排它锁直至该命令或事务结束。防止其他进程读取或修改表中的数据。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PAGLOCK</a:t>
            </a:r>
            <a:r>
              <a:rPr lang="zh-CN" altLang="en-US" sz="2200" b="1" dirty="0">
                <a:solidFill>
                  <a:srgbClr val="C00000"/>
                </a:solidFill>
              </a:rPr>
              <a:t>（页锁）</a:t>
            </a:r>
            <a:r>
              <a:rPr lang="zh-CN" altLang="en-US" sz="2200" dirty="0"/>
              <a:t>：页级锁，</a:t>
            </a:r>
            <a:r>
              <a:rPr lang="zh-CN" altLang="en-US" sz="2200" b="1" dirty="0">
                <a:solidFill>
                  <a:srgbClr val="FF0000"/>
                </a:solidFill>
              </a:rPr>
              <a:t>默认选项</a:t>
            </a:r>
            <a:r>
              <a:rPr lang="zh-CN" altLang="en-US" sz="2200" dirty="0"/>
              <a:t>。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ROWLOCK</a:t>
            </a:r>
            <a:r>
              <a:rPr lang="zh-CN" altLang="en-US" sz="2200" b="1" dirty="0">
                <a:solidFill>
                  <a:srgbClr val="C00000"/>
                </a:solidFill>
              </a:rPr>
              <a:t>（行锁）</a:t>
            </a:r>
            <a:r>
              <a:rPr lang="zh-CN" altLang="en-US" sz="2200" dirty="0"/>
              <a:t>：强制使用行锁。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READPAST</a:t>
            </a:r>
            <a:r>
              <a:rPr lang="zh-CN" altLang="en-US" sz="2200" b="1" dirty="0">
                <a:solidFill>
                  <a:srgbClr val="00B050"/>
                </a:solidFill>
              </a:rPr>
              <a:t>：</a:t>
            </a:r>
            <a:r>
              <a:rPr lang="zh-CN" altLang="en-US" sz="2200" dirty="0"/>
              <a:t>执行事务时，跳过任何锁定行</a:t>
            </a:r>
            <a:endParaRPr lang="en-US" altLang="zh-CN" sz="2200" dirty="0"/>
          </a:p>
          <a:p>
            <a:pPr lvl="1" indent="-3746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dirty="0"/>
              <a:t>适用于</a:t>
            </a:r>
            <a:r>
              <a:rPr lang="en-US" altLang="zh-CN" sz="2200" dirty="0"/>
              <a:t>READ UNCOMMITTED</a:t>
            </a:r>
            <a:r>
              <a:rPr lang="zh-CN" altLang="en-US" sz="2200" dirty="0"/>
              <a:t>事务隔离级别</a:t>
            </a:r>
            <a:endParaRPr lang="en-US" altLang="zh-CN" sz="2200" dirty="0"/>
          </a:p>
          <a:p>
            <a:pPr lvl="1" indent="-374650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200" dirty="0"/>
              <a:t>只跳过</a:t>
            </a:r>
            <a:r>
              <a:rPr lang="en-US" altLang="zh-CN" sz="2200" dirty="0"/>
              <a:t>RID</a:t>
            </a:r>
            <a:r>
              <a:rPr lang="zh-CN" altLang="en-US" sz="2200" dirty="0"/>
              <a:t>锁，不跳过页，区域和表锁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z="22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7"/>
          <p:cNvSpPr txBox="1">
            <a:spLocks noChangeArrowheads="1"/>
          </p:cNvSpPr>
          <p:nvPr/>
        </p:nvSpPr>
        <p:spPr bwMode="auto">
          <a:xfrm>
            <a:off x="250825" y="260350"/>
            <a:ext cx="8281988" cy="657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Tx/>
              <a:buSzTx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强制封锁举例</a:t>
            </a:r>
          </a:p>
          <a:p>
            <a:pPr marL="342900" indent="-342900" eaLnBrk="1" hangingPunct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：如果知道查询将扫描大量的行，它的行级锁或页级锁将会提升到表级锁，那么可以预先在查询语句中指定使用表级锁，减少大量因锁升级而引起的开销。</a:t>
            </a:r>
            <a:endParaRPr lang="en-US" altLang="zh-CN" sz="2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with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Tablock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HoldLock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申请表级共享锁，并保持到事务结束</a:t>
            </a:r>
          </a:p>
          <a:p>
            <a:pPr marL="342900" indent="-342900" eaLnBrk="1" hangingPunct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：不加锁读数据</a:t>
            </a:r>
            <a:endParaRPr lang="en-US" altLang="zh-CN" sz="2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top10 * from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 (NOLOCK) </a:t>
            </a:r>
          </a:p>
          <a:p>
            <a:pPr marL="354013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where </a:t>
            </a:r>
            <a:r>
              <a:rPr lang="en-US" altLang="zh-CN" sz="2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A’ order by grade</a:t>
            </a:r>
          </a:p>
          <a:p>
            <a:pPr marL="342900" indent="-342900" eaLnBrk="1" hangingPunct="1">
              <a:lnSpc>
                <a:spcPct val="150000"/>
              </a:lnSpc>
              <a:buClrTx/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：更新数据的强制封锁</a:t>
            </a:r>
            <a:endParaRPr lang="en-US" altLang="zh-CN" sz="2200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3413" lvl="1" indent="-2794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student  WITH (TABLOCK)</a:t>
            </a:r>
          </a:p>
          <a:p>
            <a:pPr marL="354013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例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4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cs typeface="+mn-cs"/>
              </a:rPr>
              <a:t>：更新锁应用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73992" y="1340768"/>
            <a:ext cx="8002464" cy="475252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BEGIN TRANSACTION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SELECT *  FROM </a:t>
            </a:r>
            <a:r>
              <a:rPr lang="en-US" altLang="zh-CN" sz="2200" dirty="0" err="1">
                <a:solidFill>
                  <a:srgbClr val="000099"/>
                </a:solidFill>
              </a:rPr>
              <a:t>myTable</a:t>
            </a:r>
            <a:r>
              <a:rPr lang="en-US" altLang="zh-CN" sz="2200" dirty="0">
                <a:solidFill>
                  <a:srgbClr val="000099"/>
                </a:solidFill>
              </a:rPr>
              <a:t>  WITH (UPDLOCK) </a:t>
            </a: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                   WHERE  Id in  (1,2,3)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200" dirty="0" err="1">
                <a:solidFill>
                  <a:srgbClr val="000099"/>
                </a:solidFill>
              </a:rPr>
              <a:t>waitfor</a:t>
            </a:r>
            <a:r>
              <a:rPr lang="en-US" altLang="zh-CN" sz="2200" dirty="0">
                <a:solidFill>
                  <a:srgbClr val="000099"/>
                </a:solidFill>
              </a:rPr>
              <a:t> delay '00:00:10' 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update  </a:t>
            </a:r>
            <a:r>
              <a:rPr lang="en-US" altLang="zh-CN" sz="2200" dirty="0" err="1">
                <a:solidFill>
                  <a:srgbClr val="000099"/>
                </a:solidFill>
              </a:rPr>
              <a:t>myTable</a:t>
            </a:r>
            <a:r>
              <a:rPr lang="en-US" altLang="zh-CN" sz="2200" dirty="0">
                <a:solidFill>
                  <a:srgbClr val="000099"/>
                </a:solidFill>
              </a:rPr>
              <a:t> 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          set  </a:t>
            </a:r>
            <a:r>
              <a:rPr lang="en-US" altLang="zh-CN" sz="2200" dirty="0" err="1">
                <a:solidFill>
                  <a:srgbClr val="000099"/>
                </a:solidFill>
              </a:rPr>
              <a:t>EName</a:t>
            </a:r>
            <a:r>
              <a:rPr lang="en-US" altLang="zh-CN" sz="2200" dirty="0">
                <a:solidFill>
                  <a:srgbClr val="000099"/>
                </a:solidFill>
              </a:rPr>
              <a:t>='ZZ' 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     where  </a:t>
            </a:r>
            <a:r>
              <a:rPr lang="en-US" altLang="zh-CN" sz="2200" dirty="0" err="1">
                <a:solidFill>
                  <a:srgbClr val="000099"/>
                </a:solidFill>
              </a:rPr>
              <a:t>EId</a:t>
            </a:r>
            <a:r>
              <a:rPr lang="en-US" altLang="zh-CN" sz="2200" dirty="0">
                <a:solidFill>
                  <a:srgbClr val="000099"/>
                </a:solidFill>
              </a:rPr>
              <a:t> in (1,2,3)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rgbClr val="000099"/>
                </a:solidFill>
              </a:rPr>
              <a:t>commit TRANSACTION</a:t>
            </a:r>
            <a:endParaRPr lang="zh-CN" altLang="en-US" sz="22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139952" y="1556792"/>
            <a:ext cx="4572000" cy="5184576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</a:rPr>
              <a:t>不可重复读：事务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读数据后，事务</a:t>
            </a:r>
            <a:r>
              <a:rPr lang="en-US" altLang="zh-CN" sz="2200" b="1" dirty="0">
                <a:solidFill>
                  <a:srgbClr val="C00000"/>
                </a:solidFill>
              </a:rPr>
              <a:t>2</a:t>
            </a:r>
            <a:r>
              <a:rPr lang="zh-CN" altLang="en-US" sz="2200" b="1" dirty="0">
                <a:solidFill>
                  <a:srgbClr val="C00000"/>
                </a:solidFill>
              </a:rPr>
              <a:t>执行更新操作，使事务</a:t>
            </a:r>
            <a:r>
              <a:rPr lang="en-US" altLang="zh-CN" sz="2200" b="1" dirty="0">
                <a:solidFill>
                  <a:srgbClr val="C00000"/>
                </a:solidFill>
              </a:rPr>
              <a:t>1</a:t>
            </a:r>
            <a:r>
              <a:rPr lang="zh-CN" altLang="en-US" sz="2200" b="1" dirty="0">
                <a:solidFill>
                  <a:srgbClr val="C00000"/>
                </a:solidFill>
              </a:rPr>
              <a:t>无法再现前一次读取结果。</a:t>
            </a:r>
          </a:p>
          <a:p>
            <a:pPr marL="354013" indent="-3540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2</a:t>
            </a:r>
            <a:r>
              <a:rPr lang="zh-CN" altLang="en-US" sz="2000" dirty="0"/>
              <a:t>对数据进行了修改</a:t>
            </a:r>
          </a:p>
          <a:p>
            <a:pPr marL="354013" indent="-3540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2</a:t>
            </a:r>
            <a:r>
              <a:rPr lang="zh-CN" altLang="en-US" sz="2000" dirty="0"/>
              <a:t>删除了部分记录，事务</a:t>
            </a:r>
            <a:r>
              <a:rPr lang="en-US" altLang="zh-CN" sz="2000" dirty="0"/>
              <a:t>1</a:t>
            </a:r>
            <a:r>
              <a:rPr lang="zh-CN" altLang="en-US" sz="2000" dirty="0"/>
              <a:t>再读时，发现某些记录神密地消失了</a:t>
            </a:r>
          </a:p>
          <a:p>
            <a:pPr marL="354013" indent="-3540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2</a:t>
            </a:r>
            <a:r>
              <a:rPr lang="zh-CN" altLang="en-US" sz="2000" dirty="0"/>
              <a:t>插入了一些记录，事务</a:t>
            </a:r>
            <a:r>
              <a:rPr lang="en-US" altLang="zh-CN" sz="2000" dirty="0"/>
              <a:t>1</a:t>
            </a:r>
            <a:r>
              <a:rPr lang="zh-CN" altLang="en-US" sz="2000" dirty="0"/>
              <a:t>再次按相同条件读数据时，发现多了一些记录。</a:t>
            </a:r>
          </a:p>
          <a:p>
            <a:pPr marL="354013" indent="-3540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</a:rPr>
              <a:t>后两种不可重复读有时也称为幻影</a:t>
            </a:r>
          </a:p>
          <a:p>
            <a:pPr marL="354013" indent="-354013"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rgbClr val="C00000"/>
                </a:solidFill>
              </a:rPr>
              <a:t>现象（</a:t>
            </a:r>
            <a:r>
              <a:rPr lang="en-US" altLang="zh-CN" sz="2000" b="1" dirty="0">
                <a:solidFill>
                  <a:srgbClr val="C00000"/>
                </a:solidFill>
              </a:rPr>
              <a:t>phantom row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</a:p>
        </p:txBody>
      </p:sp>
      <p:grpSp>
        <p:nvGrpSpPr>
          <p:cNvPr id="14340" name="Group 5"/>
          <p:cNvGrpSpPr>
            <a:grpSpLocks/>
          </p:cNvGrpSpPr>
          <p:nvPr/>
        </p:nvGrpSpPr>
        <p:grpSpPr bwMode="auto">
          <a:xfrm>
            <a:off x="395537" y="1772816"/>
            <a:ext cx="3497280" cy="4079875"/>
            <a:chOff x="2688" y="1152"/>
            <a:chExt cx="2213" cy="2570"/>
          </a:xfrm>
        </p:grpSpPr>
        <p:sp>
          <p:nvSpPr>
            <p:cNvPr id="14341" name="Rectangle 6"/>
            <p:cNvSpPr>
              <a:spLocks noChangeArrowheads="1"/>
            </p:cNvSpPr>
            <p:nvPr/>
          </p:nvSpPr>
          <p:spPr bwMode="auto">
            <a:xfrm>
              <a:off x="3826" y="1402"/>
              <a:ext cx="1004" cy="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B←B*2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B=200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42" name="Rectangle 7"/>
            <p:cNvSpPr>
              <a:spLocks noChangeArrowheads="1"/>
            </p:cNvSpPr>
            <p:nvPr/>
          </p:nvSpPr>
          <p:spPr bwMode="auto">
            <a:xfrm>
              <a:off x="2688" y="1402"/>
              <a:ext cx="1204" cy="2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B=200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</a:p>
          </p:txBody>
        </p:sp>
        <p:sp>
          <p:nvSpPr>
            <p:cNvPr id="14343" name="Rectangle 8"/>
            <p:cNvSpPr>
              <a:spLocks noChangeArrowheads="1"/>
            </p:cNvSpPr>
            <p:nvPr/>
          </p:nvSpPr>
          <p:spPr bwMode="auto">
            <a:xfrm>
              <a:off x="3892" y="1152"/>
              <a:ext cx="10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344" name="Rectangle 9"/>
            <p:cNvSpPr>
              <a:spLocks noChangeArrowheads="1"/>
            </p:cNvSpPr>
            <p:nvPr/>
          </p:nvSpPr>
          <p:spPr bwMode="auto">
            <a:xfrm>
              <a:off x="2688" y="1152"/>
              <a:ext cx="1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>
              <a:off x="2688" y="1152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14346" name="Line 11"/>
            <p:cNvSpPr>
              <a:spLocks noChangeShapeType="1"/>
            </p:cNvSpPr>
            <p:nvPr/>
          </p:nvSpPr>
          <p:spPr bwMode="auto">
            <a:xfrm>
              <a:off x="2688" y="1402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14347" name="Line 12"/>
            <p:cNvSpPr>
              <a:spLocks noChangeShapeType="1"/>
            </p:cNvSpPr>
            <p:nvPr/>
          </p:nvSpPr>
          <p:spPr bwMode="auto">
            <a:xfrm>
              <a:off x="2688" y="3722"/>
              <a:ext cx="22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14348" name="Line 13"/>
            <p:cNvSpPr>
              <a:spLocks noChangeShapeType="1"/>
            </p:cNvSpPr>
            <p:nvPr/>
          </p:nvSpPr>
          <p:spPr bwMode="auto">
            <a:xfrm>
              <a:off x="2688" y="1152"/>
              <a:ext cx="0" cy="25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14349" name="Line 14"/>
            <p:cNvSpPr>
              <a:spLocks noChangeShapeType="1"/>
            </p:cNvSpPr>
            <p:nvPr/>
          </p:nvSpPr>
          <p:spPr bwMode="auto">
            <a:xfrm>
              <a:off x="3731" y="1152"/>
              <a:ext cx="0" cy="25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  <p:sp>
          <p:nvSpPr>
            <p:cNvPr id="14350" name="Line 15"/>
            <p:cNvSpPr>
              <a:spLocks noChangeShapeType="1"/>
            </p:cNvSpPr>
            <p:nvPr/>
          </p:nvSpPr>
          <p:spPr bwMode="auto">
            <a:xfrm>
              <a:off x="4901" y="1152"/>
              <a:ext cx="0" cy="25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2493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100" dirty="0">
                <a:solidFill>
                  <a:srgbClr val="000099"/>
                </a:solidFill>
                <a:cs typeface="+mn-cs"/>
              </a:rPr>
              <a:t>二、并发控制的必要性</a:t>
            </a:r>
            <a:br>
              <a:rPr lang="zh-CN" altLang="en-US" sz="3100" dirty="0">
                <a:solidFill>
                  <a:schemeClr val="accent2">
                    <a:lumMod val="75000"/>
                  </a:schemeClr>
                </a:solidFill>
                <a:cs typeface="+mn-cs"/>
              </a:rPr>
            </a:br>
            <a:r>
              <a:rPr lang="en-US" altLang="zh-CN" sz="2700" dirty="0">
                <a:cs typeface="+mn-cs"/>
              </a:rPr>
              <a:t>3</a:t>
            </a:r>
            <a:r>
              <a:rPr lang="zh-CN" altLang="en-US" sz="2700" dirty="0">
                <a:cs typeface="+mn-cs"/>
              </a:rPr>
              <a:t>、数据不一致问题举例：不可重复读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4067944" y="1831355"/>
            <a:ext cx="4392810" cy="4189933"/>
          </a:xfrm>
        </p:spPr>
        <p:txBody>
          <a:bodyPr>
            <a:norm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</a:rPr>
              <a:t>某事务读到的数据与数据库中的数据不一致，是不正确的，称为读“脏”数据</a:t>
            </a:r>
          </a:p>
          <a:p>
            <a:pPr marL="354013" indent="-3540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1</a:t>
            </a:r>
            <a:r>
              <a:rPr lang="zh-CN" altLang="en-US" sz="2000" dirty="0"/>
              <a:t>修改一数据，并写回磁盘</a:t>
            </a:r>
          </a:p>
          <a:p>
            <a:pPr marL="354013" indent="-3540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2</a:t>
            </a:r>
            <a:r>
              <a:rPr lang="zh-CN" altLang="en-US" sz="2000" dirty="0"/>
              <a:t>读取同一数据</a:t>
            </a:r>
          </a:p>
          <a:p>
            <a:pPr marL="354013" indent="-3540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1</a:t>
            </a:r>
            <a:r>
              <a:rPr lang="zh-CN" altLang="en-US" sz="2000" dirty="0"/>
              <a:t>由于某种原因被回滚，其已修改的数据被恢复原值</a:t>
            </a:r>
          </a:p>
          <a:p>
            <a:pPr marL="354013" indent="-35401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 pitchFamily="2" charset="2"/>
              <a:buChar char="n"/>
              <a:defRPr/>
            </a:pPr>
            <a:r>
              <a:rPr lang="zh-CN" altLang="en-US" sz="2000" dirty="0"/>
              <a:t>事务</a:t>
            </a:r>
            <a:r>
              <a:rPr lang="en-US" altLang="zh-CN" sz="2000" dirty="0"/>
              <a:t>2</a:t>
            </a:r>
            <a:r>
              <a:rPr lang="zh-CN" altLang="en-US" sz="2000" dirty="0"/>
              <a:t>读到的数据是 “脏”数据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467544" y="2045369"/>
            <a:ext cx="3200400" cy="3471863"/>
            <a:chOff x="1344" y="1104"/>
            <a:chExt cx="2016" cy="2187"/>
          </a:xfrm>
        </p:grpSpPr>
        <p:sp>
          <p:nvSpPr>
            <p:cNvPr id="15365" name="Rectangle 7"/>
            <p:cNvSpPr>
              <a:spLocks noChangeArrowheads="1"/>
            </p:cNvSpPr>
            <p:nvPr/>
          </p:nvSpPr>
          <p:spPr bwMode="auto">
            <a:xfrm>
              <a:off x="2511" y="1354"/>
              <a:ext cx="849" cy="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C=200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endPara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66" name="Rectangle 8"/>
            <p:cNvSpPr>
              <a:spLocks noChangeArrowheads="1"/>
            </p:cNvSpPr>
            <p:nvPr/>
          </p:nvSpPr>
          <p:spPr bwMode="auto">
            <a:xfrm>
              <a:off x="1344" y="1354"/>
              <a:ext cx="1296" cy="1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①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读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C=100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C←C*2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写回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②   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 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③ ROLLBACK</a:t>
              </a: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    C</a:t>
              </a:r>
              <a:r>
                <a:rPr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恢复为</a:t>
              </a: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100</a:t>
              </a:r>
            </a:p>
          </p:txBody>
        </p:sp>
        <p:sp>
          <p:nvSpPr>
            <p:cNvPr id="15367" name="Rectangle 9"/>
            <p:cNvSpPr>
              <a:spLocks noChangeArrowheads="1"/>
            </p:cNvSpPr>
            <p:nvPr/>
          </p:nvSpPr>
          <p:spPr bwMode="auto">
            <a:xfrm>
              <a:off x="2511" y="1104"/>
              <a:ext cx="8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>
              <a:off x="1344" y="1104"/>
              <a:ext cx="11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369" name="Line 11"/>
            <p:cNvSpPr>
              <a:spLocks noChangeShapeType="1"/>
            </p:cNvSpPr>
            <p:nvPr/>
          </p:nvSpPr>
          <p:spPr bwMode="auto">
            <a:xfrm>
              <a:off x="1344" y="1104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70" name="Line 12"/>
            <p:cNvSpPr>
              <a:spLocks noChangeShapeType="1"/>
            </p:cNvSpPr>
            <p:nvPr/>
          </p:nvSpPr>
          <p:spPr bwMode="auto">
            <a:xfrm>
              <a:off x="1344" y="1354"/>
              <a:ext cx="20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71" name="Line 13"/>
            <p:cNvSpPr>
              <a:spLocks noChangeShapeType="1"/>
            </p:cNvSpPr>
            <p:nvPr/>
          </p:nvSpPr>
          <p:spPr bwMode="auto">
            <a:xfrm>
              <a:off x="1344" y="3291"/>
              <a:ext cx="20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72" name="Line 14"/>
            <p:cNvSpPr>
              <a:spLocks noChangeShapeType="1"/>
            </p:cNvSpPr>
            <p:nvPr/>
          </p:nvSpPr>
          <p:spPr bwMode="auto">
            <a:xfrm>
              <a:off x="1344" y="1104"/>
              <a:ext cx="0" cy="21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73" name="Line 15"/>
            <p:cNvSpPr>
              <a:spLocks noChangeShapeType="1"/>
            </p:cNvSpPr>
            <p:nvPr/>
          </p:nvSpPr>
          <p:spPr bwMode="auto">
            <a:xfrm>
              <a:off x="2496" y="1104"/>
              <a:ext cx="0" cy="21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374" name="Line 16"/>
            <p:cNvSpPr>
              <a:spLocks noChangeShapeType="1"/>
            </p:cNvSpPr>
            <p:nvPr/>
          </p:nvSpPr>
          <p:spPr bwMode="auto">
            <a:xfrm>
              <a:off x="3360" y="1104"/>
              <a:ext cx="0" cy="21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280920" cy="13541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100" dirty="0">
                <a:solidFill>
                  <a:srgbClr val="000099"/>
                </a:solidFill>
                <a:cs typeface="+mn-cs"/>
              </a:rPr>
              <a:t>二、并发控制的必要性</a:t>
            </a:r>
            <a:br>
              <a:rPr lang="zh-CN" altLang="en-US" sz="2800" dirty="0">
                <a:solidFill>
                  <a:schemeClr val="accent2">
                    <a:lumMod val="75000"/>
                  </a:schemeClr>
                </a:solidFill>
                <a:cs typeface="+mn-cs"/>
              </a:rPr>
            </a:br>
            <a:r>
              <a:rPr lang="en-US" altLang="zh-CN" sz="2700" dirty="0">
                <a:cs typeface="+mn-cs"/>
              </a:rPr>
              <a:t>4.  </a:t>
            </a:r>
            <a:r>
              <a:rPr lang="zh-CN" altLang="en-US" sz="2700" dirty="0">
                <a:cs typeface="+mn-cs"/>
              </a:rPr>
              <a:t>数据不一致问题举例：读“脏”数据</a:t>
            </a:r>
            <a:endParaRPr lang="zh-CN" altLang="en-US" sz="2400" dirty="0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528" y="308769"/>
            <a:ext cx="7620000" cy="815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rgbClr val="C00000"/>
                </a:solidFill>
              </a:rPr>
              <a:t>9.2	 </a:t>
            </a:r>
            <a:r>
              <a:rPr lang="zh-CN" altLang="en-US" dirty="0">
                <a:solidFill>
                  <a:srgbClr val="C00000"/>
                </a:solidFill>
              </a:rPr>
              <a:t>封锁及封锁协议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sz="quarter" idx="1"/>
          </p:nvPr>
        </p:nvSpPr>
        <p:spPr>
          <a:xfrm>
            <a:off x="395536" y="1196752"/>
            <a:ext cx="8208912" cy="532765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cap="small" dirty="0">
                <a:solidFill>
                  <a:srgbClr val="000099"/>
                </a:solidFill>
              </a:rPr>
              <a:t>一、锁的基本概念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1</a:t>
            </a:r>
            <a:r>
              <a:rPr lang="zh-CN" altLang="en-US" b="1" dirty="0">
                <a:solidFill>
                  <a:srgbClr val="000000"/>
                </a:solidFill>
              </a:rPr>
              <a:t>、封锁：</a:t>
            </a:r>
            <a:r>
              <a:rPr lang="zh-CN" altLang="en-US" sz="2200" dirty="0">
                <a:solidFill>
                  <a:srgbClr val="000000"/>
                </a:solidFill>
              </a:rPr>
              <a:t>事务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zh-CN" altLang="en-US" sz="2200" dirty="0">
                <a:solidFill>
                  <a:srgbClr val="000000"/>
                </a:solidFill>
              </a:rPr>
              <a:t>在对某个数据对象操作之前，先向系统申请对该数据对象加锁，加锁后就对该数据对象有了一定的控制权，在释放锁之前，其他事务对该数据对象的使用</a:t>
            </a:r>
            <a:r>
              <a:rPr lang="en-US" altLang="zh-CN" sz="2200" dirty="0">
                <a:solidFill>
                  <a:srgbClr val="000000"/>
                </a:solidFill>
              </a:rPr>
              <a:t>(</a:t>
            </a:r>
            <a:r>
              <a:rPr lang="zh-CN" altLang="en-US" sz="2200" dirty="0">
                <a:solidFill>
                  <a:srgbClr val="000000"/>
                </a:solidFill>
              </a:rPr>
              <a:t>加锁</a:t>
            </a:r>
            <a:r>
              <a:rPr lang="en-US" altLang="zh-CN" sz="2200" dirty="0">
                <a:solidFill>
                  <a:srgbClr val="000000"/>
                </a:solidFill>
              </a:rPr>
              <a:t>)</a:t>
            </a:r>
            <a:r>
              <a:rPr lang="zh-CN" altLang="en-US" sz="2200" dirty="0">
                <a:solidFill>
                  <a:srgbClr val="000000"/>
                </a:solidFill>
              </a:rPr>
              <a:t>将受到限制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、排它锁（写锁、</a:t>
            </a:r>
            <a:r>
              <a:rPr lang="en-US" altLang="zh-CN" b="1" dirty="0">
                <a:solidFill>
                  <a:srgbClr val="000000"/>
                </a:solidFill>
              </a:rPr>
              <a:t>X</a:t>
            </a:r>
            <a:r>
              <a:rPr lang="zh-CN" altLang="en-US" b="1" dirty="0">
                <a:solidFill>
                  <a:srgbClr val="000000"/>
                </a:solidFill>
              </a:rPr>
              <a:t>锁）：</a:t>
            </a:r>
            <a:r>
              <a:rPr lang="zh-CN" altLang="en-US" sz="2200" dirty="0">
                <a:solidFill>
                  <a:srgbClr val="000000"/>
                </a:solidFill>
              </a:rPr>
              <a:t>事务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zh-CN" altLang="en-US" sz="2200" dirty="0">
                <a:solidFill>
                  <a:srgbClr val="000000"/>
                </a:solidFill>
              </a:rPr>
              <a:t>对数据对象</a:t>
            </a:r>
            <a:r>
              <a:rPr lang="en-US" altLang="zh-CN" sz="2200" dirty="0">
                <a:solidFill>
                  <a:srgbClr val="000000"/>
                </a:solidFill>
              </a:rPr>
              <a:t>A</a:t>
            </a:r>
            <a:r>
              <a:rPr lang="zh-CN" altLang="en-US" sz="2200" dirty="0">
                <a:solidFill>
                  <a:srgbClr val="000000"/>
                </a:solidFill>
              </a:rPr>
              <a:t>加</a:t>
            </a:r>
            <a:r>
              <a:rPr lang="en-US" altLang="zh-CN" sz="2200" dirty="0">
                <a:solidFill>
                  <a:srgbClr val="000000"/>
                </a:solidFill>
              </a:rPr>
              <a:t>X</a:t>
            </a:r>
            <a:r>
              <a:rPr lang="zh-CN" altLang="en-US" sz="2200" dirty="0">
                <a:solidFill>
                  <a:srgbClr val="000000"/>
                </a:solidFill>
              </a:rPr>
              <a:t>锁，则其他事务不能对</a:t>
            </a:r>
            <a:r>
              <a:rPr lang="en-US" altLang="zh-CN" sz="2200" dirty="0">
                <a:solidFill>
                  <a:srgbClr val="000000"/>
                </a:solidFill>
              </a:rPr>
              <a:t>A</a:t>
            </a:r>
            <a:r>
              <a:rPr lang="zh-CN" altLang="en-US" sz="2200" dirty="0">
                <a:solidFill>
                  <a:srgbClr val="000000"/>
                </a:solidFill>
              </a:rPr>
              <a:t>加任何锁</a:t>
            </a:r>
          </a:p>
          <a:p>
            <a:pPr marL="274320" indent="-274320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>
                <a:solidFill>
                  <a:srgbClr val="000000"/>
                </a:solidFill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、共享锁（读锁、</a:t>
            </a:r>
            <a:r>
              <a:rPr lang="en-US" altLang="zh-CN" b="1" dirty="0">
                <a:solidFill>
                  <a:srgbClr val="000000"/>
                </a:solidFill>
              </a:rPr>
              <a:t>S</a:t>
            </a:r>
            <a:r>
              <a:rPr lang="zh-CN" altLang="en-US" b="1" dirty="0">
                <a:solidFill>
                  <a:srgbClr val="000000"/>
                </a:solidFill>
              </a:rPr>
              <a:t>锁）：</a:t>
            </a:r>
            <a:r>
              <a:rPr lang="zh-CN" altLang="en-US" sz="2200" dirty="0">
                <a:solidFill>
                  <a:srgbClr val="000000"/>
                </a:solidFill>
              </a:rPr>
              <a:t>事务</a:t>
            </a:r>
            <a:r>
              <a:rPr lang="en-US" altLang="zh-CN" sz="2200" dirty="0">
                <a:solidFill>
                  <a:srgbClr val="000000"/>
                </a:solidFill>
              </a:rPr>
              <a:t>T</a:t>
            </a:r>
            <a:r>
              <a:rPr lang="zh-CN" altLang="en-US" sz="2200" dirty="0">
                <a:solidFill>
                  <a:srgbClr val="000000"/>
                </a:solidFill>
              </a:rPr>
              <a:t>对数据对象</a:t>
            </a:r>
            <a:r>
              <a:rPr lang="en-US" altLang="zh-CN" sz="2200" dirty="0">
                <a:solidFill>
                  <a:srgbClr val="000000"/>
                </a:solidFill>
              </a:rPr>
              <a:t>A</a:t>
            </a:r>
            <a:r>
              <a:rPr lang="zh-CN" altLang="en-US" sz="2200" dirty="0">
                <a:solidFill>
                  <a:srgbClr val="000000"/>
                </a:solidFill>
              </a:rPr>
              <a:t>加</a:t>
            </a:r>
            <a:r>
              <a:rPr lang="en-US" altLang="zh-CN" sz="2200" dirty="0">
                <a:solidFill>
                  <a:srgbClr val="000000"/>
                </a:solidFill>
              </a:rPr>
              <a:t>S</a:t>
            </a:r>
            <a:r>
              <a:rPr lang="zh-CN" altLang="en-US" sz="2200" dirty="0">
                <a:solidFill>
                  <a:srgbClr val="000000"/>
                </a:solidFill>
              </a:rPr>
              <a:t>锁，则其他事务只能对</a:t>
            </a:r>
            <a:r>
              <a:rPr lang="en-US" altLang="zh-CN" sz="2200" dirty="0">
                <a:solidFill>
                  <a:srgbClr val="000000"/>
                </a:solidFill>
              </a:rPr>
              <a:t>A</a:t>
            </a:r>
            <a:r>
              <a:rPr lang="zh-CN" altLang="en-US" sz="2200" dirty="0">
                <a:solidFill>
                  <a:srgbClr val="000000"/>
                </a:solidFill>
              </a:rPr>
              <a:t>加</a:t>
            </a:r>
            <a:r>
              <a:rPr lang="en-US" altLang="zh-CN" sz="2200" dirty="0">
                <a:solidFill>
                  <a:srgbClr val="000000"/>
                </a:solidFill>
              </a:rPr>
              <a:t>S</a:t>
            </a:r>
            <a:r>
              <a:rPr lang="zh-CN" altLang="en-US" sz="2200" dirty="0">
                <a:solidFill>
                  <a:srgbClr val="000000"/>
                </a:solidFill>
              </a:rPr>
              <a:t>锁，不能加</a:t>
            </a:r>
            <a:r>
              <a:rPr lang="en-US" altLang="zh-CN" sz="2200" dirty="0">
                <a:solidFill>
                  <a:srgbClr val="000000"/>
                </a:solidFill>
              </a:rPr>
              <a:t>X</a:t>
            </a:r>
            <a:r>
              <a:rPr lang="zh-CN" altLang="en-US" sz="2200" dirty="0">
                <a:solidFill>
                  <a:srgbClr val="000000"/>
                </a:solidFill>
              </a:rPr>
              <a:t>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7FB2E3-C908-4670-A5F8-8DC38D151906}"/>
              </a:ext>
            </a:extLst>
          </p:cNvPr>
          <p:cNvSpPr txBox="1"/>
          <p:nvPr/>
        </p:nvSpPr>
        <p:spPr>
          <a:xfrm>
            <a:off x="4358708" y="39330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比如更新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413792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C00000"/>
                </a:solidFill>
              </a:rPr>
              <a:t>锁的相容矩阵</a:t>
            </a: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5220072" y="3140968"/>
            <a:ext cx="36909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"/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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Y=Yes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，相容的请求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N=No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ea typeface="宋体" pitchFamily="2" charset="-122"/>
              </a:rPr>
              <a:t>，不相容的请求</a:t>
            </a:r>
          </a:p>
        </p:txBody>
      </p:sp>
      <p:grpSp>
        <p:nvGrpSpPr>
          <p:cNvPr id="17412" name="Group 58"/>
          <p:cNvGrpSpPr>
            <a:grpSpLocks/>
          </p:cNvGrpSpPr>
          <p:nvPr/>
        </p:nvGrpSpPr>
        <p:grpSpPr bwMode="auto">
          <a:xfrm>
            <a:off x="611188" y="1622425"/>
            <a:ext cx="4257675" cy="3638550"/>
            <a:chOff x="385" y="1022"/>
            <a:chExt cx="2682" cy="2292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486" y="1022"/>
              <a:ext cx="506" cy="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2200" b="1">
                  <a:solidFill>
                    <a:srgbClr val="000000"/>
                  </a:solidFill>
                </a:rPr>
                <a:t>               T</a:t>
              </a:r>
              <a:r>
                <a:rPr lang="en-US" altLang="zh-CN" sz="2200" b="1" baseline="-30000">
                  <a:solidFill>
                    <a:srgbClr val="000000"/>
                  </a:solidFill>
                </a:rPr>
                <a:t>1</a:t>
              </a:r>
              <a:r>
                <a:rPr lang="en-US" altLang="zh-CN" sz="2200" b="1">
                  <a:solidFill>
                    <a:srgbClr val="000000"/>
                  </a:solidFill>
                </a:rPr>
                <a:t> </a:t>
              </a:r>
            </a:p>
            <a:p>
              <a:pPr eaLnBrk="1" hangingPunct="1"/>
              <a:r>
                <a:rPr lang="en-US" altLang="zh-CN" sz="2200" b="1">
                  <a:solidFill>
                    <a:srgbClr val="000000"/>
                  </a:solidFill>
                </a:rPr>
                <a:t> T</a:t>
              </a:r>
              <a:r>
                <a:rPr lang="en-US" altLang="zh-CN" sz="2200" b="1" baseline="-30000">
                  <a:solidFill>
                    <a:srgbClr val="000000"/>
                  </a:solidFill>
                </a:rPr>
                <a:t>2</a:t>
              </a:r>
              <a:endParaRPr lang="en-US" altLang="zh-CN" sz="2200" b="1">
                <a:solidFill>
                  <a:srgbClr val="000000"/>
                </a:solidFill>
              </a:endParaRPr>
            </a:p>
          </p:txBody>
        </p:sp>
        <p:grpSp>
          <p:nvGrpSpPr>
            <p:cNvPr id="17414" name="Group 6"/>
            <p:cNvGrpSpPr>
              <a:grpSpLocks/>
            </p:cNvGrpSpPr>
            <p:nvPr/>
          </p:nvGrpSpPr>
          <p:grpSpPr bwMode="auto">
            <a:xfrm>
              <a:off x="385" y="1219"/>
              <a:ext cx="2682" cy="2095"/>
              <a:chOff x="-3" y="-3"/>
              <a:chExt cx="1733" cy="1841"/>
            </a:xfrm>
          </p:grpSpPr>
          <p:grpSp>
            <p:nvGrpSpPr>
              <p:cNvPr id="17416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1727" cy="1835"/>
                <a:chOff x="0" y="0"/>
                <a:chExt cx="1727" cy="1835"/>
              </a:xfrm>
            </p:grpSpPr>
            <p:grpSp>
              <p:nvGrpSpPr>
                <p:cNvPr id="17418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447" cy="442"/>
                  <a:chOff x="0" y="0"/>
                  <a:chExt cx="447" cy="442"/>
                </a:xfrm>
              </p:grpSpPr>
              <p:sp>
                <p:nvSpPr>
                  <p:cNvPr id="17464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18"/>
                    <a:ext cx="361" cy="20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7465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47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19" name="Group 11"/>
                <p:cNvGrpSpPr>
                  <a:grpSpLocks/>
                </p:cNvGrpSpPr>
                <p:nvPr/>
              </p:nvGrpSpPr>
              <p:grpSpPr bwMode="auto">
                <a:xfrm>
                  <a:off x="447" y="0"/>
                  <a:ext cx="426" cy="442"/>
                  <a:chOff x="447" y="0"/>
                  <a:chExt cx="426" cy="442"/>
                </a:xfrm>
              </p:grpSpPr>
              <p:sp>
                <p:nvSpPr>
                  <p:cNvPr id="1746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90" y="0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1746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0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0" name="Group 14"/>
                <p:cNvGrpSpPr>
                  <a:grpSpLocks/>
                </p:cNvGrpSpPr>
                <p:nvPr/>
              </p:nvGrpSpPr>
              <p:grpSpPr bwMode="auto">
                <a:xfrm>
                  <a:off x="873" y="0"/>
                  <a:ext cx="426" cy="442"/>
                  <a:chOff x="873" y="0"/>
                  <a:chExt cx="426" cy="442"/>
                </a:xfrm>
              </p:grpSpPr>
              <p:sp>
                <p:nvSpPr>
                  <p:cNvPr id="1746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0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746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0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1" name="Group 17"/>
                <p:cNvGrpSpPr>
                  <a:grpSpLocks/>
                </p:cNvGrpSpPr>
                <p:nvPr/>
              </p:nvGrpSpPr>
              <p:grpSpPr bwMode="auto">
                <a:xfrm>
                  <a:off x="1299" y="0"/>
                  <a:ext cx="428" cy="442"/>
                  <a:chOff x="1299" y="0"/>
                  <a:chExt cx="428" cy="442"/>
                </a:xfrm>
              </p:grpSpPr>
              <p:sp>
                <p:nvSpPr>
                  <p:cNvPr id="1745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0"/>
                    <a:ext cx="342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—</a:t>
                    </a:r>
                  </a:p>
                </p:txBody>
              </p:sp>
              <p:sp>
                <p:nvSpPr>
                  <p:cNvPr id="1745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0"/>
                    <a:ext cx="428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2" name="Group 20"/>
                <p:cNvGrpSpPr>
                  <a:grpSpLocks/>
                </p:cNvGrpSpPr>
                <p:nvPr/>
              </p:nvGrpSpPr>
              <p:grpSpPr bwMode="auto">
                <a:xfrm>
                  <a:off x="0" y="442"/>
                  <a:ext cx="447" cy="509"/>
                  <a:chOff x="0" y="442"/>
                  <a:chExt cx="447" cy="509"/>
                </a:xfrm>
              </p:grpSpPr>
              <p:sp>
                <p:nvSpPr>
                  <p:cNvPr id="1745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42"/>
                    <a:ext cx="361" cy="5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1745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42"/>
                    <a:ext cx="447" cy="5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3" name="Group 23"/>
                <p:cNvGrpSpPr>
                  <a:grpSpLocks/>
                </p:cNvGrpSpPr>
                <p:nvPr/>
              </p:nvGrpSpPr>
              <p:grpSpPr bwMode="auto">
                <a:xfrm>
                  <a:off x="447" y="442"/>
                  <a:ext cx="426" cy="509"/>
                  <a:chOff x="447" y="442"/>
                  <a:chExt cx="426" cy="509"/>
                </a:xfrm>
              </p:grpSpPr>
              <p:sp>
                <p:nvSpPr>
                  <p:cNvPr id="1745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490" y="442"/>
                    <a:ext cx="340" cy="5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N</a:t>
                    </a:r>
                  </a:p>
                </p:txBody>
              </p:sp>
              <p:sp>
                <p:nvSpPr>
                  <p:cNvPr id="1745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442"/>
                    <a:ext cx="426" cy="5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4" name="Group 26"/>
                <p:cNvGrpSpPr>
                  <a:grpSpLocks/>
                </p:cNvGrpSpPr>
                <p:nvPr/>
              </p:nvGrpSpPr>
              <p:grpSpPr bwMode="auto">
                <a:xfrm>
                  <a:off x="873" y="442"/>
                  <a:ext cx="426" cy="509"/>
                  <a:chOff x="873" y="442"/>
                  <a:chExt cx="426" cy="509"/>
                </a:xfrm>
              </p:grpSpPr>
              <p:sp>
                <p:nvSpPr>
                  <p:cNvPr id="17452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442"/>
                    <a:ext cx="340" cy="5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N</a:t>
                    </a:r>
                  </a:p>
                </p:txBody>
              </p:sp>
              <p:sp>
                <p:nvSpPr>
                  <p:cNvPr id="1745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442"/>
                    <a:ext cx="426" cy="5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5" name="Group 29"/>
                <p:cNvGrpSpPr>
                  <a:grpSpLocks/>
                </p:cNvGrpSpPr>
                <p:nvPr/>
              </p:nvGrpSpPr>
              <p:grpSpPr bwMode="auto">
                <a:xfrm>
                  <a:off x="1299" y="442"/>
                  <a:ext cx="428" cy="509"/>
                  <a:chOff x="1299" y="442"/>
                  <a:chExt cx="428" cy="509"/>
                </a:xfrm>
              </p:grpSpPr>
              <p:sp>
                <p:nvSpPr>
                  <p:cNvPr id="1745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442"/>
                    <a:ext cx="342" cy="50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  <a:cs typeface="Times New Roman" pitchFamily="18" charset="0"/>
                      </a:rPr>
                      <a:t>Y</a:t>
                    </a:r>
                  </a:p>
                </p:txBody>
              </p:sp>
              <p:sp>
                <p:nvSpPr>
                  <p:cNvPr id="1745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442"/>
                    <a:ext cx="428" cy="509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6" name="Group 32"/>
                <p:cNvGrpSpPr>
                  <a:grpSpLocks/>
                </p:cNvGrpSpPr>
                <p:nvPr/>
              </p:nvGrpSpPr>
              <p:grpSpPr bwMode="auto">
                <a:xfrm>
                  <a:off x="0" y="951"/>
                  <a:ext cx="447" cy="442"/>
                  <a:chOff x="0" y="951"/>
                  <a:chExt cx="447" cy="442"/>
                </a:xfrm>
              </p:grpSpPr>
              <p:sp>
                <p:nvSpPr>
                  <p:cNvPr id="1744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51"/>
                    <a:ext cx="361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17449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51"/>
                    <a:ext cx="447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7" name="Group 35"/>
                <p:cNvGrpSpPr>
                  <a:grpSpLocks/>
                </p:cNvGrpSpPr>
                <p:nvPr/>
              </p:nvGrpSpPr>
              <p:grpSpPr bwMode="auto">
                <a:xfrm>
                  <a:off x="447" y="951"/>
                  <a:ext cx="426" cy="442"/>
                  <a:chOff x="447" y="951"/>
                  <a:chExt cx="426" cy="442"/>
                </a:xfrm>
              </p:grpSpPr>
              <p:sp>
                <p:nvSpPr>
                  <p:cNvPr id="1744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490" y="951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N</a:t>
                    </a:r>
                  </a:p>
                </p:txBody>
              </p:sp>
              <p:sp>
                <p:nvSpPr>
                  <p:cNvPr id="1744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951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8" name="Group 38"/>
                <p:cNvGrpSpPr>
                  <a:grpSpLocks/>
                </p:cNvGrpSpPr>
                <p:nvPr/>
              </p:nvGrpSpPr>
              <p:grpSpPr bwMode="auto">
                <a:xfrm>
                  <a:off x="873" y="951"/>
                  <a:ext cx="426" cy="442"/>
                  <a:chOff x="873" y="951"/>
                  <a:chExt cx="426" cy="442"/>
                </a:xfrm>
              </p:grpSpPr>
              <p:sp>
                <p:nvSpPr>
                  <p:cNvPr id="1744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951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744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951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29" name="Group 41"/>
                <p:cNvGrpSpPr>
                  <a:grpSpLocks/>
                </p:cNvGrpSpPr>
                <p:nvPr/>
              </p:nvGrpSpPr>
              <p:grpSpPr bwMode="auto">
                <a:xfrm>
                  <a:off x="1299" y="951"/>
                  <a:ext cx="428" cy="442"/>
                  <a:chOff x="1299" y="951"/>
                  <a:chExt cx="428" cy="442"/>
                </a:xfrm>
              </p:grpSpPr>
              <p:sp>
                <p:nvSpPr>
                  <p:cNvPr id="1744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951"/>
                    <a:ext cx="342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744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951"/>
                    <a:ext cx="428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30" name="Group 44"/>
                <p:cNvGrpSpPr>
                  <a:grpSpLocks/>
                </p:cNvGrpSpPr>
                <p:nvPr/>
              </p:nvGrpSpPr>
              <p:grpSpPr bwMode="auto">
                <a:xfrm>
                  <a:off x="0" y="1393"/>
                  <a:ext cx="447" cy="442"/>
                  <a:chOff x="0" y="1393"/>
                  <a:chExt cx="447" cy="442"/>
                </a:xfrm>
              </p:grpSpPr>
              <p:sp>
                <p:nvSpPr>
                  <p:cNvPr id="174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393"/>
                    <a:ext cx="361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—</a:t>
                    </a:r>
                  </a:p>
                </p:txBody>
              </p:sp>
              <p:sp>
                <p:nvSpPr>
                  <p:cNvPr id="1744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393"/>
                    <a:ext cx="447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31" name="Group 47"/>
                <p:cNvGrpSpPr>
                  <a:grpSpLocks/>
                </p:cNvGrpSpPr>
                <p:nvPr/>
              </p:nvGrpSpPr>
              <p:grpSpPr bwMode="auto">
                <a:xfrm>
                  <a:off x="447" y="1393"/>
                  <a:ext cx="426" cy="442"/>
                  <a:chOff x="447" y="1393"/>
                  <a:chExt cx="426" cy="442"/>
                </a:xfrm>
              </p:grpSpPr>
              <p:sp>
                <p:nvSpPr>
                  <p:cNvPr id="1743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490" y="1393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743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47" y="1393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32" name="Group 50"/>
                <p:cNvGrpSpPr>
                  <a:grpSpLocks/>
                </p:cNvGrpSpPr>
                <p:nvPr/>
              </p:nvGrpSpPr>
              <p:grpSpPr bwMode="auto">
                <a:xfrm>
                  <a:off x="873" y="1393"/>
                  <a:ext cx="426" cy="442"/>
                  <a:chOff x="873" y="1393"/>
                  <a:chExt cx="426" cy="442"/>
                </a:xfrm>
              </p:grpSpPr>
              <p:sp>
                <p:nvSpPr>
                  <p:cNvPr id="1743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916" y="1393"/>
                    <a:ext cx="340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7437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873" y="1393"/>
                    <a:ext cx="426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7433" name="Group 53"/>
                <p:cNvGrpSpPr>
                  <a:grpSpLocks/>
                </p:cNvGrpSpPr>
                <p:nvPr/>
              </p:nvGrpSpPr>
              <p:grpSpPr bwMode="auto">
                <a:xfrm>
                  <a:off x="1299" y="1393"/>
                  <a:ext cx="428" cy="442"/>
                  <a:chOff x="1299" y="1393"/>
                  <a:chExt cx="428" cy="442"/>
                </a:xfrm>
              </p:grpSpPr>
              <p:sp>
                <p:nvSpPr>
                  <p:cNvPr id="1743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342" y="1393"/>
                    <a:ext cx="342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200" b="1">
                        <a:solidFill>
                          <a:srgbClr val="00000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7435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299" y="1393"/>
                    <a:ext cx="428" cy="442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17417" name="Rectangle 56"/>
              <p:cNvSpPr>
                <a:spLocks noChangeArrowheads="1"/>
              </p:cNvSpPr>
              <p:nvPr/>
            </p:nvSpPr>
            <p:spPr bwMode="auto">
              <a:xfrm>
                <a:off x="-3" y="-3"/>
                <a:ext cx="1733" cy="1841"/>
              </a:xfrm>
              <a:prstGeom prst="rect">
                <a:avLst/>
              </a:prstGeom>
              <a:noFill/>
              <a:ln w="11112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7415" name="Line 57"/>
            <p:cNvSpPr>
              <a:spLocks noChangeShapeType="1"/>
            </p:cNvSpPr>
            <p:nvPr/>
          </p:nvSpPr>
          <p:spPr bwMode="auto">
            <a:xfrm>
              <a:off x="385" y="1219"/>
              <a:ext cx="658" cy="4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3158</TotalTime>
  <Words>5213</Words>
  <Application>Microsoft Office PowerPoint</Application>
  <PresentationFormat>全屏显示(4:3)</PresentationFormat>
  <Paragraphs>911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Arial Unicode MS</vt:lpstr>
      <vt:lpstr>微软雅黑</vt:lpstr>
      <vt:lpstr>Arial</vt:lpstr>
      <vt:lpstr>Century Schoolbook</vt:lpstr>
      <vt:lpstr>Times New Roman</vt:lpstr>
      <vt:lpstr>Wingdings</vt:lpstr>
      <vt:lpstr>Wingdings 2</vt:lpstr>
      <vt:lpstr>凸显</vt:lpstr>
      <vt:lpstr>第九章   并发控制</vt:lpstr>
      <vt:lpstr> 9.1 并发控制概述</vt:lpstr>
      <vt:lpstr>一、多事务执行方式 </vt:lpstr>
      <vt:lpstr>PowerPoint 演示文稿</vt:lpstr>
      <vt:lpstr>飞机订票系统：T1的修改被T2覆盖</vt:lpstr>
      <vt:lpstr>二、并发控制的必要性 3、数据不一致问题举例：不可重复读</vt:lpstr>
      <vt:lpstr>二、并发控制的必要性 4.  数据不一致问题举例：读“脏”数据</vt:lpstr>
      <vt:lpstr>9.2  封锁及封锁协议</vt:lpstr>
      <vt:lpstr>锁的相容矩阵</vt:lpstr>
      <vt:lpstr>二、封锁协议</vt:lpstr>
      <vt:lpstr>1级封锁协议</vt:lpstr>
      <vt:lpstr>1级封锁协议</vt:lpstr>
      <vt:lpstr>1级封锁协议</vt:lpstr>
      <vt:lpstr>1级封锁协议</vt:lpstr>
      <vt:lpstr> 2级封锁协议</vt:lpstr>
      <vt:lpstr>2级封锁协议</vt:lpstr>
      <vt:lpstr>2级封锁协议</vt:lpstr>
      <vt:lpstr> 3级封锁协议</vt:lpstr>
      <vt:lpstr>3级封锁协议</vt:lpstr>
      <vt:lpstr>3级封锁协议</vt:lpstr>
      <vt:lpstr>封锁协议小结</vt:lpstr>
      <vt:lpstr>三、活锁和死锁</vt:lpstr>
      <vt:lpstr>活锁例子</vt:lpstr>
      <vt:lpstr>3、活锁的解决发方法</vt:lpstr>
      <vt:lpstr>死锁的例子</vt:lpstr>
      <vt:lpstr>4、死锁的预防</vt:lpstr>
      <vt:lpstr>（2）顺序封锁法</vt:lpstr>
      <vt:lpstr>5、 死锁的诊断与解除</vt:lpstr>
      <vt:lpstr>（1）检测死锁：超时法</vt:lpstr>
      <vt:lpstr>（2）检测死锁：等待图法</vt:lpstr>
      <vt:lpstr>PowerPoint 演示文稿</vt:lpstr>
      <vt:lpstr>PowerPoint 演示文稿</vt:lpstr>
      <vt:lpstr>9.3 并发调度的可串行性</vt:lpstr>
      <vt:lpstr>二、可串行化的调度的概念</vt:lpstr>
      <vt:lpstr>PowerPoint 演示文稿</vt:lpstr>
      <vt:lpstr>PowerPoint 演示文稿</vt:lpstr>
      <vt:lpstr>PowerPoint 演示文稿</vt:lpstr>
      <vt:lpstr>9.4  封锁粒度及意向锁</vt:lpstr>
      <vt:lpstr>PowerPoint 演示文稿</vt:lpstr>
      <vt:lpstr>PowerPoint 演示文稿</vt:lpstr>
      <vt:lpstr>二、多粒度封锁的实现</vt:lpstr>
      <vt:lpstr>PowerPoint 演示文稿</vt:lpstr>
      <vt:lpstr>PowerPoint 演示文稿</vt:lpstr>
      <vt:lpstr>PowerPoint 演示文稿</vt:lpstr>
      <vt:lpstr>9.5  SQL SERVER的封锁机制</vt:lpstr>
      <vt:lpstr>9.5  SQL SERVER的封锁机制</vt:lpstr>
      <vt:lpstr>三 SQL SERVER的封锁类型</vt:lpstr>
      <vt:lpstr>更新锁特性</vt:lpstr>
      <vt:lpstr>PowerPoint 演示文稿</vt:lpstr>
      <vt:lpstr>PowerPoint 演示文稿</vt:lpstr>
      <vt:lpstr>5、用户自主控制隔离级别</vt:lpstr>
      <vt:lpstr>PowerPoint 演示文稿</vt:lpstr>
      <vt:lpstr>PowerPoint 演示文稿</vt:lpstr>
      <vt:lpstr>PowerPoint 演示文稿</vt:lpstr>
      <vt:lpstr>例4：更新锁应用</vt:lpstr>
    </vt:vector>
  </TitlesOfParts>
  <Company>中山大学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 级 数 据 库 技 术</dc:title>
  <dc:creator>tangna</dc:creator>
  <cp:lastModifiedBy>chunhui</cp:lastModifiedBy>
  <cp:revision>107</cp:revision>
  <dcterms:created xsi:type="dcterms:W3CDTF">2004-06-22T03:57:53Z</dcterms:created>
  <dcterms:modified xsi:type="dcterms:W3CDTF">2019-12-04T09:31:53Z</dcterms:modified>
</cp:coreProperties>
</file>