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1" r:id="rId2"/>
    <p:sldId id="275" r:id="rId3"/>
    <p:sldId id="288" r:id="rId4"/>
    <p:sldId id="393" r:id="rId5"/>
    <p:sldId id="291" r:id="rId6"/>
    <p:sldId id="281" r:id="rId7"/>
    <p:sldId id="293" r:id="rId8"/>
    <p:sldId id="296" r:id="rId9"/>
    <p:sldId id="294" r:id="rId10"/>
    <p:sldId id="394" r:id="rId11"/>
    <p:sldId id="304" r:id="rId12"/>
    <p:sldId id="299" r:id="rId13"/>
    <p:sldId id="300" r:id="rId14"/>
    <p:sldId id="378" r:id="rId15"/>
    <p:sldId id="377" r:id="rId16"/>
    <p:sldId id="301" r:id="rId17"/>
    <p:sldId id="404" r:id="rId18"/>
    <p:sldId id="405" r:id="rId19"/>
    <p:sldId id="303" r:id="rId20"/>
    <p:sldId id="379" r:id="rId21"/>
    <p:sldId id="305" r:id="rId22"/>
    <p:sldId id="340" r:id="rId23"/>
    <p:sldId id="315" r:id="rId24"/>
    <p:sldId id="398" r:id="rId25"/>
    <p:sldId id="399" r:id="rId26"/>
    <p:sldId id="400" r:id="rId27"/>
    <p:sldId id="401" r:id="rId28"/>
    <p:sldId id="371" r:id="rId29"/>
    <p:sldId id="388" r:id="rId30"/>
    <p:sldId id="382" r:id="rId31"/>
    <p:sldId id="389" r:id="rId32"/>
    <p:sldId id="392" r:id="rId33"/>
    <p:sldId id="397" r:id="rId34"/>
    <p:sldId id="324" r:id="rId35"/>
    <p:sldId id="327" r:id="rId36"/>
    <p:sldId id="368" r:id="rId37"/>
    <p:sldId id="383" r:id="rId38"/>
    <p:sldId id="331" r:id="rId39"/>
    <p:sldId id="384" r:id="rId40"/>
    <p:sldId id="332" r:id="rId41"/>
    <p:sldId id="333" r:id="rId42"/>
    <p:sldId id="334" r:id="rId43"/>
    <p:sldId id="335" r:id="rId44"/>
    <p:sldId id="372" r:id="rId45"/>
    <p:sldId id="336" r:id="rId46"/>
    <p:sldId id="370" r:id="rId47"/>
    <p:sldId id="403" r:id="rId48"/>
    <p:sldId id="396" r:id="rId49"/>
    <p:sldId id="40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D1"/>
    <a:srgbClr val="FFF1D5"/>
    <a:srgbClr val="FFE8B9"/>
    <a:srgbClr val="ECF0E0"/>
    <a:srgbClr val="FAFBF7"/>
    <a:srgbClr val="E7E7FF"/>
    <a:srgbClr val="FFF7FF"/>
    <a:srgbClr val="FFE5FF"/>
    <a:srgbClr val="C5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0" autoAdjust="0"/>
    <p:restoredTop sz="94656" autoAdjust="0"/>
  </p:normalViewPr>
  <p:slideViewPr>
    <p:cSldViewPr>
      <p:cViewPr>
        <p:scale>
          <a:sx n="60" d="100"/>
          <a:sy n="60" d="100"/>
        </p:scale>
        <p:origin x="-1328" y="-1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45CAF-2AAE-4017-AD1F-71CCFD8554A2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FF2E-4294-4634-BA7A-A59A5576B5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1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DFF2E-4294-4634-BA7A-A59A5576B58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0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4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2795-6709-4F4B-B4AF-A914B3DADB5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anchor="ctr"/>
          <a:lstStyle>
            <a:lvl1pPr algn="ctr">
              <a:defRPr sz="2400"/>
            </a:lvl1pPr>
          </a:lstStyle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52009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 bwMode="auto">
          <a:xfrm>
            <a:off x="0" y="59141"/>
            <a:ext cx="8089115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0" y="59141"/>
            <a:ext cx="8089115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anchor="ctr"/>
          <a:lstStyle>
            <a:lvl1pPr algn="ctr">
              <a:defRPr sz="2400"/>
            </a:lvl1pPr>
          </a:lstStyle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83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0" y="59141"/>
            <a:ext cx="8089115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813" y="44624"/>
            <a:ext cx="8053619" cy="7200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none"/>
        </p:style>
        <p:txBody>
          <a:bodyPr anchor="ctr"/>
          <a:lstStyle>
            <a:lvl1pPr algn="ctr">
              <a:defRPr sz="2400"/>
            </a:lvl1pPr>
          </a:lstStyle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AFB72-1ADC-4D9A-8BFB-D9459CC164CD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99E37-E4E0-474C-A6D1-45CA4DCA93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856984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6513" y="1773238"/>
            <a:ext cx="9180513" cy="2259012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1443" name="矩形 4"/>
          <p:cNvSpPr>
            <a:spLocks noChangeArrowheads="1"/>
          </p:cNvSpPr>
          <p:nvPr/>
        </p:nvSpPr>
        <p:spPr bwMode="auto">
          <a:xfrm>
            <a:off x="214314" y="2214554"/>
            <a:ext cx="87154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大型数据库应用实验</a:t>
            </a:r>
            <a:r>
              <a:rPr lang="en-US" altLang="zh-CN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》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4034" name="Picture 2" descr="http://www.chinakaoyan.com/images/club/2010080214455582.jpg"/>
          <p:cNvPicPr>
            <a:picLocks noChangeAspect="1" noChangeArrowheads="1"/>
          </p:cNvPicPr>
          <p:nvPr/>
        </p:nvPicPr>
        <p:blipFill>
          <a:blip r:embed="rId3" cstate="print"/>
          <a:srcRect l="9375" t="11250" r="9999" b="11874"/>
          <a:stretch>
            <a:fillRect/>
          </a:stretch>
        </p:blipFill>
        <p:spPr bwMode="auto">
          <a:xfrm>
            <a:off x="500034" y="214290"/>
            <a:ext cx="1143008" cy="108984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4294967295"/>
          </p:nvPr>
        </p:nvSpPr>
        <p:spPr>
          <a:xfrm>
            <a:off x="35496" y="6453336"/>
            <a:ext cx="2133600" cy="365125"/>
          </a:xfrm>
          <a:prstGeom prst="rect">
            <a:avLst/>
          </a:prstGeom>
        </p:spPr>
        <p:txBody>
          <a:bodyPr/>
          <a:lstStyle/>
          <a:p>
            <a:fld id="{D05FE986-B901-4CD5-A267-80A43478E704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"/>
    </mc:Choice>
    <mc:Fallback xmlns="">
      <p:transition spd="slow" advTm="8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fld id="{BFD74427-4C39-4733-AA7A-25A80CCDA82F}" type="datetime10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lnSpc>
                  <a:spcPts val="3200"/>
                </a:lnSpc>
              </a:pPr>
              <a:t>09:34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980728"/>
            <a:ext cx="8640960" cy="547842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2017</a:t>
            </a: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和管理更智能的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2635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平台灵活性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2635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容器上，为非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公司提供机会</a:t>
            </a: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pPr marL="623888" lvl="1" indent="-2635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语言，可访问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机器学习的高级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层的安全性</a:t>
            </a:r>
          </a:p>
          <a:p>
            <a:pPr marL="623888" lvl="1" indent="-2635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和改进了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的安全性，确保行级和列级安全</a:t>
            </a: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分析能力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支持图数据操纵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发展趋势：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、大数据、互操作性、安全性与可靠性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699670"/>
      </p:ext>
    </p:extLst>
  </p:cSld>
  <p:clrMapOvr>
    <a:masterClrMapping/>
  </p:clrMapOvr>
  <p:transition spd="med" advTm="567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95536" y="1124744"/>
            <a:ext cx="734481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数据库类型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0463" indent="-436563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0463" indent="-436563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0463" indent="-436563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数据库快照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0463" indent="-436563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490930"/>
      </p:ext>
    </p:extLst>
  </p:cSld>
  <p:clrMapOvr>
    <a:masterClrMapping/>
  </p:clrMapOvr>
  <p:transition spd="med" advTm="341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016" y="4437112"/>
            <a:ext cx="8964488" cy="22322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7504" y="836712"/>
            <a:ext cx="8928992" cy="5661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</a:p>
          <a:p>
            <a:pPr marL="627063" lvl="1" indent="-271463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运行需要的所有系统对象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，物理上保留在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数据库，逻辑上显示在每个数据库的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数据库不包含用户数据或用户元数据。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版本升级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不需要删除和创建系统对象，仅需复制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数据库文件。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Studio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看不到该数据库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，不应该自己修改。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-271463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ServerProperty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resourceversion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SELECT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ServerProperty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ResourceLastUpdateDateTime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  <a:p>
            <a:pPr marL="627063" lvl="1" indent="0"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SELECT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Object_Definition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(OBJECT_ID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sys.objects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Object_Definition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object_id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sys.tables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'))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lvl="1" indent="0"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系统对象的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773543"/>
      </p:ext>
    </p:extLst>
  </p:cSld>
  <p:clrMapOvr>
    <a:masterClrMapping/>
  </p:clrMapOvr>
  <p:transition spd="med" advTm="39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07504" y="1052736"/>
            <a:ext cx="8964488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包含有关数据库的元数据（数据库配置和文件位置）、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SQL Server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初始化信息、登陆账号、用户实例的配置信息等。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数据库不可用，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则数据库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服务器无法启动。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所有者：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数据文件和日志文件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不同版本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略有不同。</a:t>
            </a: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39796"/>
              </p:ext>
            </p:extLst>
          </p:nvPr>
        </p:nvGraphicFramePr>
        <p:xfrm>
          <a:off x="323852" y="4078188"/>
          <a:ext cx="8712644" cy="1943100"/>
        </p:xfrm>
        <a:graphic>
          <a:graphicData uri="http://schemas.openxmlformats.org/drawingml/2006/table">
            <a:tbl>
              <a:tblPr/>
              <a:tblGrid>
                <a:gridCol w="1133075"/>
                <a:gridCol w="1345905"/>
                <a:gridCol w="1841764"/>
                <a:gridCol w="4391900"/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63636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rgbClr val="63636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逻辑名称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solidFill>
                            <a:srgbClr val="63636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物理名称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63636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文件增长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7391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master.mdf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 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的速度自动增长到磁盘充满</a:t>
                      </a:r>
                      <a:r>
                        <a:rPr lang="zh-CN" altLang="en-US" sz="1800" dirty="0" smtClean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为止</a:t>
                      </a:r>
                      <a:endParaRPr lang="zh-CN" altLang="en-US" sz="1800" dirty="0">
                        <a:solidFill>
                          <a:srgbClr val="2A2A2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1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日志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mastlog</a:t>
                      </a: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mastlog.ldf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 </a:t>
                      </a:r>
                      <a:r>
                        <a:rPr lang="en-US" altLang="zh-CN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 </a:t>
                      </a:r>
                      <a:r>
                        <a:rPr lang="zh-CN" altLang="en-US" sz="1800" dirty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的速度自动增长到最大 </a:t>
                      </a:r>
                      <a:r>
                        <a:rPr lang="en-US" altLang="zh-CN" sz="1800" dirty="0" smtClean="0">
                          <a:solidFill>
                            <a:srgbClr val="2A2A2A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2TB</a:t>
                      </a:r>
                      <a:endParaRPr lang="zh-CN" altLang="en-US" sz="1800" dirty="0">
                        <a:solidFill>
                          <a:srgbClr val="2A2A2A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95250" marB="952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09:34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164251"/>
      </p:ext>
    </p:extLst>
  </p:cSld>
  <p:clrMapOvr>
    <a:masterClrMapping/>
  </p:clrMapOvr>
  <p:transition spd="med" advTm="383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932532"/>
            <a:ext cx="842493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 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数据库中执行下列操作：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更改数据库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所有者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参与数据库镜像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添加、删除、重命名文件组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在数据库的系统表上创建触发器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从数据库中删除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用户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全文目录或全文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数据库或主文件组设置为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READ_ONLY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规则：默认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排序规则为服务器排序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将数据库设置为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OFFLINE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Master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数据库限制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936216"/>
      </p:ext>
    </p:extLst>
  </p:cSld>
  <p:clrMapOvr>
    <a:masterClrMapping/>
  </p:clrMapOvr>
  <p:transition spd="med" advTm="459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60040" y="1052736"/>
            <a:ext cx="8460432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数据库时，请考虑下列建议：</a:t>
            </a:r>
          </a:p>
          <a:p>
            <a:pPr marL="804863" lvl="2" indent="-44926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始终有一个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数据库的当前备份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863" lvl="2" indent="-44926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执行下列操作后，尽快备份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60463" lvl="3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创建、修改或删除任意数据库</a:t>
            </a:r>
          </a:p>
          <a:p>
            <a:pPr marL="1160463" lvl="3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更改服务器或数据库的配置值</a:t>
            </a:r>
          </a:p>
          <a:p>
            <a:pPr marL="1160463" lvl="3" indent="-355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修改或添加登录帐户</a:t>
            </a:r>
          </a:p>
          <a:p>
            <a:pPr marL="804863" lvl="2" indent="-44926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不要在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中创建用户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863" lvl="2" indent="-449263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不要针对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数据库将 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TrustWorthy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选项设置为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863" lvl="2" indent="-449263">
              <a:lnSpc>
                <a:spcPct val="15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Master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数据库建议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90075"/>
      </p:ext>
    </p:extLst>
  </p:cSld>
  <p:clrMapOvr>
    <a:masterClrMapping/>
  </p:clrMapOvr>
  <p:transition spd="med" advTm="385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46571" y="1196752"/>
            <a:ext cx="8717917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：创建新数据库时，充当模板的系统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中创建通用对象，可简化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数据库创建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556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修改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应备份该数据库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msdb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/>
              <a:t>代理服务数据库，为其报警、任务调度和记录操作员的操作提供</a:t>
            </a:r>
            <a:r>
              <a:rPr lang="zh-CN" altLang="en-US" sz="2000" dirty="0" smtClean="0"/>
              <a:t>存储空间，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自动执行某些管理活动，如自动备份任务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Tempdb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：存储查询过程中使用的中间数据，相当于临时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016629"/>
      </p:ext>
    </p:extLst>
  </p:cSld>
  <p:clrMapOvr>
    <a:masterClrMapping/>
  </p:clrMapOvr>
  <p:transition spd="med" advTm="168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6401" y="912007"/>
            <a:ext cx="896448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87350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864096"/>
            <a:ext cx="8784976" cy="5949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、用户数据库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系统管理员或开发人员，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根据数据管理需求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创建的应用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默认情况下，创建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用户数据库时，数据文件和日志文件在同一目录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下，有条件时应该分开存储。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、数据库快照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用户数据库的只读静态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视图，反映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某个时刻数据库的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数据状态，不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一个生产数据库，可创建多个数据库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提供了一个静态的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视图，为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报表提供服务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数据库故障，且备份无法恢复时，可以使用快照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环境来使用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90938"/>
      </p:ext>
    </p:extLst>
  </p:cSld>
  <p:clrMapOvr>
    <a:masterClrMapping/>
  </p:clrMapOvr>
  <p:transition spd="med" advTm="9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6401" y="912007"/>
            <a:ext cx="896448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87350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008112"/>
            <a:ext cx="8568952" cy="472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、其他数据库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存储复制过程中使用的历史记录和事务数据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AdventureWorks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提供用作学习的样本数据库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175939"/>
      </p:ext>
    </p:extLst>
  </p:cSld>
  <p:clrMapOvr>
    <a:masterClrMapping/>
  </p:clrMapOvr>
  <p:transition spd="med" advTm="309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6401" y="912007"/>
            <a:ext cx="896448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87350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980728"/>
            <a:ext cx="8712968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架构（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）的分离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、架构：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对象（表、索引、存储过程等）的逻辑组织单位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用户与架构不分，用户是与其同名的架构的所有者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服务器名称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数据对象名称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架构分离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服务器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架构名称 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数据对象名称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与架构分离的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多个用户可以拥有同一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架构，可以随时修改架构的所有者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删除用户更加容易，简化了员工离职时的系统维护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54"/>
      </p:ext>
    </p:extLst>
  </p:cSld>
  <p:clrMapOvr>
    <a:masterClrMapping/>
  </p:clrMapOvr>
  <p:transition spd="med" advTm="101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5496" y="59118"/>
            <a:ext cx="8089147" cy="7055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课程简介</a:t>
            </a:r>
            <a:endParaRPr lang="zh-CN" altLang="en-US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628800"/>
            <a:ext cx="8606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大型数据库应用实验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355600" lvl="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实验课时：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24		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理论课时：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性质：</a:t>
            </a:r>
            <a:r>
              <a:rPr lang="x-none" altLang="zh-CN" sz="2000" dirty="0"/>
              <a:t>《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数据库原理与应用》课程的延续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，由其课程设计演化而来，侧重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x-none" altLang="zh-CN" sz="2000" dirty="0" smtClean="0">
                <a:latin typeface="微软雅黑" pitchFamily="34" charset="-122"/>
                <a:ea typeface="微软雅黑" pitchFamily="34" charset="-122"/>
              </a:rPr>
              <a:t>应用与实践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370328"/>
            <a:ext cx="8430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x-none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以微软SQL Server为例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x-none" altLang="zh-CN" sz="2000" dirty="0" smtClean="0">
                <a:latin typeface="微软雅黑" pitchFamily="34" charset="-122"/>
                <a:ea typeface="微软雅黑" pitchFamily="34" charset="-122"/>
              </a:rPr>
              <a:t>讲解并演示大型数据库平台上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数据建模、</a:t>
            </a:r>
            <a:r>
              <a:rPr lang="x-none" altLang="zh-CN" sz="2000" dirty="0" smtClean="0">
                <a:latin typeface="微软雅黑" pitchFamily="34" charset="-122"/>
                <a:ea typeface="微软雅黑" pitchFamily="34" charset="-122"/>
              </a:rPr>
              <a:t>数据库创建、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复杂数据操纵和数据库管理</a:t>
            </a:r>
            <a:r>
              <a:rPr lang="x-none" altLang="zh-CN" sz="20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，学生完成实验任务</a:t>
            </a:r>
            <a:r>
              <a:rPr lang="x-none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zh-CN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培养学生应用数据库技术解决数据管理问题的实践能力</a:t>
            </a:r>
            <a:endParaRPr lang="en-US" altLang="zh-CN" sz="20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数据库原理与应用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衔接：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强化实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践能力，程度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加深、难度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加强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94225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课程名称、性质、学时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591632"/>
            <a:ext cx="26431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764647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课程概述与培养目标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-32" y="4224724"/>
            <a:ext cx="26431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8EC8-A784-46C5-929C-072B8F48316B}" type="datetime10">
              <a:rPr lang="zh-CN" altLang="en-US" smtClean="0"/>
              <a:t>09:34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34761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"/>
    </mc:Choice>
    <mc:Fallback xmlns="">
      <p:transition spd="slow" advTm="45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6401" y="912007"/>
            <a:ext cx="896448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87350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6024" y="908720"/>
            <a:ext cx="8820472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、数据分区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、表分区技术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表从物理上将大表分成几个小表，从逻辑上来看，还是一个大表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数据分散到不同磁盘，可提高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磁盘并行处理性能，优化查询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不需考虑分区，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更新或查询作用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到正确分区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、适用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中数据很多，查询时明显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感觉速度慢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；且表中数据是分段的，数据操作往往只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涉及一部分数据，而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不是所有数据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263525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例如：数据按年分隔，对于今年数据，常进行添加、修改、删除和查询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；历史年度数据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往往只限于查询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Enterprise Edition</a:t>
            </a:r>
          </a:p>
          <a:p>
            <a:pPr marL="723900" indent="-273050">
              <a:lnSpc>
                <a:spcPct val="150000"/>
              </a:lnSpc>
              <a:spcBef>
                <a:spcPts val="0"/>
              </a:spcBef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407628"/>
      </p:ext>
    </p:extLst>
  </p:cSld>
  <p:clrMapOvr>
    <a:masterClrMapping/>
  </p:clrMapOvr>
  <p:transition spd="med" advTm="99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6401" y="912007"/>
            <a:ext cx="8964488" cy="5112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-387350">
              <a:lnSpc>
                <a:spcPct val="130000"/>
              </a:lnSpc>
              <a:spcBef>
                <a:spcPts val="0"/>
              </a:spcBef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5496" y="908720"/>
            <a:ext cx="8964488" cy="4869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1.2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安装与管理工具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51520" y="1052736"/>
            <a:ext cx="8820472" cy="5544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的版本分类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19100"/>
              </p:ext>
            </p:extLst>
          </p:nvPr>
        </p:nvGraphicFramePr>
        <p:xfrm>
          <a:off x="251520" y="1844824"/>
          <a:ext cx="8657361" cy="4494268"/>
        </p:xfrm>
        <a:graphic>
          <a:graphicData uri="http://schemas.openxmlformats.org/drawingml/2006/table">
            <a:tbl>
              <a:tblPr/>
              <a:tblGrid>
                <a:gridCol w="1800200"/>
                <a:gridCol w="6857161"/>
              </a:tblGrid>
              <a:tr h="420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  本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     述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0D9"/>
                    </a:solidFill>
                  </a:tcPr>
                </a:tc>
              </a:tr>
              <a:tr h="7609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Enterprise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 Server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的完整版，高扩展性和优异性能的企业级数据库服务器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Standard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部门级应用的数据库服务器，适用于中小型企业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72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Workgroup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部门或者分公司办公用的数据库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8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Express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免费、易用、易于管理的数据库；断开的客户端或者独立的应用程序的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 Server 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76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Mobile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智能设备的压缩型数据库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88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只有开发和测试许可的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Enterprise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95897"/>
      </p:ext>
    </p:extLst>
  </p:cSld>
  <p:clrMapOvr>
    <a:masterClrMapping/>
  </p:clrMapOvr>
  <p:transition spd="med" advTm="264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1.2  </a:t>
            </a:r>
            <a:r>
              <a:rPr lang="en-US" altLang="zh-CN" dirty="0"/>
              <a:t>SQL Server </a:t>
            </a:r>
            <a:r>
              <a:rPr lang="zh-CN" altLang="en-US" dirty="0"/>
              <a:t>安装与管理工具</a:t>
            </a:r>
            <a:endParaRPr lang="en-GB" altLang="zh-CN" dirty="0" smtClean="0"/>
          </a:p>
        </p:txBody>
      </p:sp>
      <p:graphicFrame>
        <p:nvGraphicFramePr>
          <p:cNvPr id="67657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15304"/>
              </p:ext>
            </p:extLst>
          </p:nvPr>
        </p:nvGraphicFramePr>
        <p:xfrm>
          <a:off x="395536" y="1844824"/>
          <a:ext cx="8352928" cy="4104454"/>
        </p:xfrm>
        <a:graphic>
          <a:graphicData uri="http://schemas.openxmlformats.org/drawingml/2006/table">
            <a:tbl>
              <a:tblPr/>
              <a:tblGrid>
                <a:gridCol w="5882946"/>
                <a:gridCol w="2469982"/>
              </a:tblGrid>
              <a:tr h="489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服务和组件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硬盘需求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F2F1"/>
                    </a:solidFill>
                  </a:tcPr>
                </a:tc>
              </a:tr>
              <a:tr h="4330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数据库引擎及数据文件，复制，全文搜索等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280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分析服务及数据文件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90 KB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报表服务和报表管理器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2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通知服务引擎组件以及规则组件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4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集成服务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120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6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客户端组件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850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6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SQL Server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联机图书以及移动联机图书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240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8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范例以及范例数据库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390 MB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039406"/>
            <a:ext cx="84969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2008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的硬件要求 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91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"/>
    </mc:Choice>
    <mc:Fallback xmlns="">
      <p:transition spd="slow" advTm="9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645024"/>
            <a:ext cx="9144000" cy="2664296"/>
          </a:xfrm>
          <a:prstGeom prst="rect">
            <a:avLst/>
          </a:prstGeom>
          <a:solidFill>
            <a:srgbClr val="C5F2F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1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C:\Program Files\Microsoft SQL Server\MSSQL.10.MSSQLSERVER\MSSQL</a:t>
            </a:r>
          </a:p>
          <a:p>
            <a:pPr marL="682625" lvl="1" indent="-358775">
              <a:lnSpc>
                <a:spcPct val="150000"/>
              </a:lnSpc>
              <a:buFont typeface="Algerian" panose="04020705040A02060702" pitchFamily="82" charset="0"/>
              <a:buChar char="√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：备份文件的默认目录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2625" lvl="1" indent="-358775">
              <a:lnSpc>
                <a:spcPct val="150000"/>
              </a:lnSpc>
              <a:buFont typeface="Algerian" panose="04020705040A02060702" pitchFamily="82" charset="0"/>
              <a:buChar char="√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：可执行文件、在线帮助、扩展存储过程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</a:p>
          <a:p>
            <a:pPr marL="682625" lvl="1" indent="-358775">
              <a:lnSpc>
                <a:spcPct val="150000"/>
              </a:lnSpc>
              <a:buFont typeface="Algerian" panose="04020705040A02060702" pitchFamily="82" charset="0"/>
              <a:buChar char="√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文件默认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2625" lvl="1" indent="-358775">
              <a:lnSpc>
                <a:spcPct val="150000"/>
              </a:lnSpc>
              <a:buFont typeface="Algerian" panose="04020705040A02060702" pitchFamily="82" charset="0"/>
              <a:buChar char="√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：存储日志文件、提示、警告、错误信息等</a:t>
            </a:r>
          </a:p>
          <a:p>
            <a:pPr algn="ctr"/>
            <a:endParaRPr lang="zh-CN" altLang="en-US" dirty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 smtClean="0"/>
              <a:t>  1.2  </a:t>
            </a:r>
            <a:r>
              <a:rPr lang="en-US" altLang="zh-CN" dirty="0"/>
              <a:t>SQL Server </a:t>
            </a:r>
            <a:r>
              <a:rPr lang="zh-CN" altLang="en-US" dirty="0"/>
              <a:t>安装与管理工具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712968" cy="2448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三、验证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服务和工具是否存在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系统数据库和样本数据库是否存在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相关系统目录和文件是否正确等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6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"/>
    </mc:Choice>
    <mc:Fallback xmlns="">
      <p:transition spd="slow" advTm="25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230832" y="980728"/>
            <a:ext cx="8661648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、管理工具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Studio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将各种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图形化工具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和多功能的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脚本编辑器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组合在一起，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完成数据库访问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、配置、控制、管理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和应用开发的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配置管理器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作用：管理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相关联的服务，配置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使用的网络协议，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客户端计算机管理网络连接配置。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】【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服务与应用程序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】</a:t>
            </a:r>
          </a:p>
          <a:p>
            <a:pPr marL="28098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 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SQL Server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管理工具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042478"/>
      </p:ext>
    </p:extLst>
  </p:cSld>
  <p:clrMapOvr>
    <a:masterClrMapping/>
  </p:clrMapOvr>
  <p:transition spd="med" advTm="102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230832" y="1091728"/>
            <a:ext cx="8661648" cy="5433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Profiler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摄像机或者事件探查器，对系统运行过程进行摄录，记录一个场景的所有过程，以后可以反复地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：从开始菜单或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Studio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的“工具”菜单中启动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275" lvl="2" indent="-4016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建立跟踪任务，包括：服务器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名称、跟踪选项、跟踪事件及其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275" lvl="2" indent="-4016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跟踪结果存储成文件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275" lvl="2" indent="-4016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803275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可以同时启动多个跟踪，同时跟踪不同的数据库和表 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SQL Server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安装与管理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34370"/>
      </p:ext>
    </p:extLst>
  </p:cSld>
  <p:clrMapOvr>
    <a:masterClrMapping/>
  </p:clrMapOvr>
  <p:transition spd="med" advTm="131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179512" y="1019720"/>
            <a:ext cx="8784976" cy="5577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、数据库引擎优化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分析工作负荷中的查询，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给出索引和分区的优化建议及其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执行效果的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从开始菜单或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Studio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的“工具”菜单中启动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lvl="1" indent="-401638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41313" algn="l"/>
              </a:tabLst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使用：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4075" lvl="2" indent="-452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启动优化顾问，开始一个会话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4075" lvl="2" indent="-452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“工作负荷”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（可以是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Profiler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的跟踪结果）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4075" lvl="2" indent="-452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选择要优化的数据库和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4075" lvl="2" indent="-452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单击“开始分析”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4075" lvl="2" indent="-452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建议和报告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SQL Server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安装与管理工具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797825"/>
      </p:ext>
    </p:extLst>
  </p:cSld>
  <p:clrMapOvr>
    <a:masterClrMapping/>
  </p:clrMapOvr>
  <p:transition spd="med" advTm="131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661648" cy="55776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、命令行实用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dtutil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Microsoft.AnalysisServices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Deployment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nscontrol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profiler90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rsconfig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rskeymgmt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sqlagent90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sqlcmd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SQLdiag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sqlmaint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sqlservr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sqlwb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tablediff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BCP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负责导入导出数据的一个命令行工具，能以并行方式高效导入导出大批量的数据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873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使用默认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值或格式文件，将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文件中的数据导入到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数据库表、视图数据直接导出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SQL Server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安装与管理工具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39682"/>
      </p:ext>
    </p:extLst>
  </p:cSld>
  <p:clrMapOvr>
    <a:masterClrMapping/>
  </p:clrMapOvr>
  <p:transition spd="med" advTm="101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251520" y="836712"/>
            <a:ext cx="8712968" cy="5832648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服务的注册与启动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中，新建服务器组、注册新服务器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【Management Studio】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已注册服务器视图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数据库引擎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】【Local Server Groups】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右键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一个客户端同时管理多个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新建服务器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：保存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服务器连接信息，方便将来连接时使用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相关服务的启动、停止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途径一：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配置管理器服务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途径二：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我的电脑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】【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服务与应用程序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】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服务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Server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方法：选中某个服务，右键可以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查看服务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属性，可以启动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、停止、暂停、重新启动该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SQL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4880"/>
      </p:ext>
    </p:extLst>
  </p:cSld>
  <p:clrMapOvr>
    <a:masterClrMapping/>
  </p:clrMapOvr>
  <p:transition spd="med" advTm="168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179512" y="908720"/>
            <a:ext cx="835292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2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服务体系</a:t>
            </a:r>
            <a:endParaRPr lang="en-US" altLang="zh-CN" sz="2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1.3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87340"/>
            <a:ext cx="5112568" cy="439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51520" y="3645024"/>
            <a:ext cx="3073490" cy="1440160"/>
          </a:xfrm>
          <a:prstGeom prst="roundRect">
            <a:avLst/>
          </a:prstGeom>
          <a:solidFill>
            <a:srgbClr val="FFF7FF"/>
          </a:solidFill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、集成服务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数据源间的数据合并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填充数据仓库和数据集市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整理数据和数据标准化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融合商业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35896" y="1628800"/>
            <a:ext cx="2808312" cy="720080"/>
          </a:xfrm>
          <a:prstGeom prst="roundRect">
            <a:avLst/>
          </a:prstGeom>
          <a:solidFill>
            <a:srgbClr val="FFF1D5"/>
          </a:solidFill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支持异步消息传递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实现分布式数据库系统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74374" y="1916832"/>
            <a:ext cx="3073490" cy="1362597"/>
          </a:xfrm>
          <a:prstGeom prst="roundRect">
            <a:avLst/>
          </a:prstGeom>
          <a:solidFill>
            <a:srgbClr val="ECF0E0"/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、数据库引擎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存储、处理和保护数据的核心组件，用于控制访问权限并快速处理事务。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236296" y="4365104"/>
            <a:ext cx="1656184" cy="17669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、分析服务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商业智能应用提供联机分析处理和数据挖掘功能。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020272" y="2127301"/>
            <a:ext cx="1584176" cy="1589731"/>
          </a:xfrm>
          <a:prstGeom prst="roundRect">
            <a:avLst/>
          </a:prstGeom>
          <a:solidFill>
            <a:srgbClr val="FFFFD1"/>
          </a:solidFill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在数据库间复制和分发数据及数据库对象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，实现数据同步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74374" y="5501068"/>
            <a:ext cx="3073489" cy="1024276"/>
          </a:xfrm>
          <a:prstGeom prst="roundRect">
            <a:avLst/>
          </a:prstGeom>
          <a:solidFill>
            <a:srgbClr val="E7E7FF"/>
          </a:solidFill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、报表服务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来自关系和多维数据源的综合数据报表。</a:t>
            </a:r>
          </a:p>
        </p:txBody>
      </p:sp>
    </p:spTree>
    <p:extLst>
      <p:ext uri="{BB962C8B-B14F-4D97-AF65-F5344CB8AC3E}">
        <p14:creationId xmlns:p14="http://schemas.microsoft.com/office/powerpoint/2010/main" val="1166187744"/>
      </p:ext>
    </p:extLst>
  </p:cSld>
  <p:clrMapOvr>
    <a:masterClrMapping/>
  </p:clrMapOvr>
  <p:transition spd="med" advTm="237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B6FA-955C-4CC1-87CC-9452363F978C}" type="datetime10">
              <a:rPr lang="zh-CN" altLang="en-US" smtClean="0"/>
              <a:t>09:34</a:t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7" y="131317"/>
            <a:ext cx="8045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教材</a:t>
            </a:r>
            <a:r>
              <a:rPr lang="zh-CN" altLang="en-US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与考核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306" y="1484784"/>
            <a:ext cx="849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课前下载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课件，上课携带电脑，在课堂实验中尝试运行课件中代码</a:t>
            </a:r>
            <a:endParaRPr lang="en-US" altLang="zh-CN" sz="2000" b="1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自主选择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题目，课下完成个性化项目实验任务</a:t>
            </a:r>
            <a:endParaRPr lang="zh-CN" altLang="zh-CN" sz="20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6480" y="951111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课程要求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36512" y="1455167"/>
            <a:ext cx="26431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0306" y="3356992"/>
            <a:ext cx="8462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软件：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数据库，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集成开发环境（如：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55600" lvl="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参考书：上述平台相关的参考书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7238" y="2851348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软件与参考书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37238" y="3355404"/>
            <a:ext cx="26431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589240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x-none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平时成绩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x-none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x-none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运行录屏和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实验报告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55600" indent="-355600">
              <a:lnSpc>
                <a:spcPct val="150000"/>
              </a:lnSpc>
              <a:buFont typeface="Wingdings" pitchFamily="2" charset="2"/>
              <a:buChar char="n"/>
            </a:pPr>
            <a:r>
              <a:rPr lang="x-none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期末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考试：</a:t>
            </a:r>
            <a:r>
              <a:rPr lang="x-none" altLang="zh-CN" sz="2000" b="1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占</a:t>
            </a:r>
            <a:r>
              <a:rPr lang="en-US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x-none" altLang="zh-CN" sz="20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zh-CN" sz="20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08518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/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考核方式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-32" y="5545261"/>
            <a:ext cx="264317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179512" y="1052736"/>
            <a:ext cx="8712968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、数据库引擎服务：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MSSQLSERVER</a:t>
            </a:r>
          </a:p>
          <a:p>
            <a:pPr marL="401638" indent="-40163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默认实例：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MSSQLSERVER</a:t>
            </a:r>
          </a:p>
          <a:p>
            <a:pPr lvl="1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MSSQL$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2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indent="-40163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服务功能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客户机对服务器的所有请求都会转换为一组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语句，数据库引擎服务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的目标就是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协调和安排这些任务的执行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具体功能：数据管理、事务处理、查询、维护数据库的安全性和完整性等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SQL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603971"/>
      </p:ext>
    </p:extLst>
  </p:cSld>
  <p:clrMapOvr>
    <a:masterClrMapping/>
  </p:clrMapOvr>
  <p:transition spd="med" advTm="122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251520" y="908720"/>
            <a:ext cx="8568952" cy="56169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、代理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SQLSERVERAGENT</a:t>
            </a:r>
          </a:p>
          <a:p>
            <a:pPr marL="401638" indent="-40163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服务名称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默认实例：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SQLServerAgent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13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命名实例：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SQLAgent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indent="-40163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服务功能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系统的自动管理控制和调度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如果不需要自动执行任务，则该服务不用启动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1638" indent="-40163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JOB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：需代理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一系列操作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步骤的集合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）：作业运行的时间表或安排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9750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警报（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）：对特定事件的自动响应器发出的命令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863" indent="-35401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25377"/>
      </p:ext>
    </p:extLst>
  </p:cSld>
  <p:clrMapOvr>
    <a:masterClrMapping/>
  </p:clrMapOvr>
  <p:transition spd="med" advTm="212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SQL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5536" y="1151741"/>
            <a:ext cx="824440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、分析服务：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Analysis Services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用于数据快速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分析，为商业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智能提供分析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处理和数据挖掘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、报表服务：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Reporting Services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关系数据源、多维数据源的综合数据报表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、集成服务：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Integration Services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不同数据源的数据合并，填充数据仓库和数据集市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13" lvl="1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整理数据和数据标准化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13" lvl="1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融合商业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175458"/>
      </p:ext>
    </p:extLst>
  </p:cSld>
  <p:clrMapOvr>
    <a:masterClrMapping/>
  </p:clrMapOvr>
  <p:transition spd="med" advTm="135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5496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SQL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1520" y="1090479"/>
            <a:ext cx="864096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、其他服务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支持异步消息传递，实现分布式数据库系统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在数据库间复制和分发数据及数据库对象，通过同步操作来维持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数据一致性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Browser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连接信息的名称解析服务，多个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实例和集成服务实例共享此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04090"/>
      </p:ext>
    </p:extLst>
  </p:cSld>
  <p:clrMapOvr>
    <a:masterClrMapping/>
  </p:clrMapOvr>
  <p:transition spd="med" advTm="242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504" y="1077259"/>
            <a:ext cx="8856984" cy="5520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服务器选项：设定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系统行为和资源利用的方式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配置方法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sp_configure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系统存储过程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sp_configure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option_name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r>
              <a:rPr lang="en-US" altLang="zh-CN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'value' </a:t>
            </a:r>
            <a:endParaRPr lang="en-US" altLang="zh-CN" sz="2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Management Studio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资源管理器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【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服务器名字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/>
              </a:rPr>
              <a:t>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配置选项：提供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几十个服务器选项，具体类别包括：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725" lvl="1" indent="-360363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常规、内存、处理器、安全性、连接、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设置、高级、权限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8229600" cy="720080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1.4  SQL Server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1DFC-0A48-43A6-88C4-55E1CC81537D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"/>
    </mc:Choice>
    <mc:Fallback xmlns="">
      <p:transition spd="slow" advTm="76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856984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sp_configure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调用例子：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128792" cy="310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3271" y="5229200"/>
            <a:ext cx="7985153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了解每个参数的名称和取值范围，才能使用该命令进行配置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42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"/>
    </mc:Choice>
    <mc:Fallback xmlns="">
      <p:transition spd="slow" advTm="185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6773" y="44624"/>
            <a:ext cx="8053619" cy="720080"/>
          </a:xfrm>
        </p:spPr>
        <p:txBody>
          <a:bodyPr anchor="ctr"/>
          <a:lstStyle/>
          <a:p>
            <a:r>
              <a:rPr lang="en-US" altLang="zh-CN" dirty="0" smtClean="0"/>
              <a:t> 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79512" y="908720"/>
            <a:ext cx="885698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配置：仅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供查看，不能修改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产品：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：当前运行的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Microsoft Windows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：运行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的系统环境和硬件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：默认语言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：可用的操作系统内存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：使用的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</a:t>
            </a: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根目录：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实例的安装路径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数据的排序规则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是否群集化：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是否安装了服务器群集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1313" indent="-341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是否启用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：是否启用高可用性灾难恢复（版本差异）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"/>
    </mc:Choice>
    <mc:Fallback xmlns="">
      <p:transition spd="slow" advTm="274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关于排序规则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980728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物理存储和字符串比较由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排序规则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Chinese_PRC_CS_AI_WS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Chinese_PRC_CI_AS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前半部分：本排序规则所支持的字符集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Chinese_PRC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：大陆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简体字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按拼音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Chinese_PRC_Stroke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简体字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汉字笔画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后半部分：排序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_BIN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二进制排序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是否区分大小写，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不区分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是否区分重音，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区分平假名和片假名，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区分半角和全角，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8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"/>
    </mc:Choice>
    <mc:Fallback xmlns="">
      <p:transition spd="slow" advTm="8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8459788" cy="7207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1.4 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pic>
        <p:nvPicPr>
          <p:cNvPr id="1026" name="Picture 2" descr="System_CAPS_ICON_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55371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74638" y="836712"/>
            <a:ext cx="4873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628800"/>
            <a:ext cx="4032448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7544" y="2123564"/>
            <a:ext cx="3528392" cy="317764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4941168"/>
            <a:ext cx="24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SQL Server</a:t>
            </a:r>
            <a:r>
              <a:rPr lang="zh-CN" altLang="en-US" dirty="0" smtClean="0"/>
              <a:t>内存缓冲区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6004" y="2276872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执行代码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004" y="2708920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系统数据结构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004" y="3140968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数据缓存区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004" y="3573016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日志缓存区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6004" y="4005064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过程缓冲区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6004" y="4437112"/>
            <a:ext cx="18722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连接环境缓冲区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08212" y="22768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Buffer Pool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65654" y="2708920"/>
            <a:ext cx="18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Pool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3226" y="3140968"/>
            <a:ext cx="18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Pool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5653" y="3585792"/>
            <a:ext cx="181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Pool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3226" y="4010872"/>
            <a:ext cx="18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Pool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5653" y="4437112"/>
            <a:ext cx="181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96" y="5794953"/>
            <a:ext cx="496855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Pool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同类对象的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组成缓存区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1630116"/>
            <a:ext cx="4392488" cy="4247156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数据缓存区：临时保存数据，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8KB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为一个单位，称为一个页面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日志缓存区：临时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保存日志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过程缓冲区：临时保存存储过程和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代码的执行计划，其他客户机使用相同过程时，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可直接调用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连接环境缓冲区：客户机断开后，并不马上删除连接信息，下次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可直接使用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704870"/>
      </p:ext>
    </p:extLst>
  </p:cSld>
  <p:clrMapOvr>
    <a:masterClrMapping/>
  </p:clrMapOvr>
  <p:transition spd="med" advTm="27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</a:t>
            </a:r>
            <a:r>
              <a:rPr lang="zh-CN" altLang="en-US" dirty="0" smtClean="0"/>
              <a:t>配置</a:t>
            </a:r>
          </a:p>
        </p:txBody>
      </p:sp>
      <p:pic>
        <p:nvPicPr>
          <p:cNvPr id="1026" name="Picture 2" descr="System_CAPS_ICON_n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553710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2630" y="1169258"/>
            <a:ext cx="8761858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具体的内存参数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(MB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最小以多少内存启动，低于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此值时不释放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内存。保障在内存紧张时，可以从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获得这部分内存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最大服务器内存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(MB)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启动和运行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时，可以获得的最大内存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263525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最小内存设为</a:t>
            </a:r>
            <a:r>
              <a:rPr lang="en-US" altLang="zh-CN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，最大内存设为</a:t>
            </a:r>
            <a:r>
              <a:rPr lang="en-US" altLang="zh-CN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2147483647MB </a:t>
            </a: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 </a:t>
            </a:r>
            <a:r>
              <a:rPr lang="en-US" altLang="zh-CN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任何时间</a:t>
            </a:r>
            <a:r>
              <a:rPr lang="zh-CN" altLang="en-US" sz="2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使用最合理的</a:t>
            </a:r>
            <a:r>
              <a:rPr lang="zh-CN" altLang="en-US" sz="2200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创建索引占用的内存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(KB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为动态内存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一般无需调整，但用户可设定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2147483647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间的值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每次查询占用的最小内存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(KB):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512~2147483647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"/>
    </mc:Choice>
    <mc:Fallback xmlns="">
      <p:transition spd="slow" advTm="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832648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实验任务一：数据建模与数据库创建</a:t>
            </a:r>
            <a:endParaRPr lang="en-US" altLang="zh-CN" sz="22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800" dirty="0" err="1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完成数据建模，确定数据库结构和存储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完成数据库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创建和数据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要求：具有一定的结构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复杂度和数据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规模</a:t>
            </a:r>
            <a:endParaRPr lang="en-US" altLang="zh-CN" sz="1800" dirty="0" smtClea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实验任务二：复杂数据操纵</a:t>
            </a:r>
            <a:endParaRPr lang="en-US" altLang="zh-CN" sz="2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复杂查询、数据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排序、数据聚合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大对象访问、</a:t>
            </a:r>
            <a:r>
              <a:rPr lang="en-US" altLang="zh-CN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数据访问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：结合</a:t>
            </a:r>
            <a:r>
              <a:rPr lang="en-US" altLang="zh-CN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选题，设定并实现数据操纵任务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实验任务三：数据安全与运维管理</a:t>
            </a:r>
            <a:endParaRPr lang="en-US" altLang="zh-CN" sz="2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角色管理与访问授权、数据加密存储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自动数据备份、</a:t>
            </a:r>
            <a:r>
              <a:rPr lang="zh-CN" altLang="en-US" sz="180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数据库监视与优化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任务四：</a:t>
            </a:r>
            <a:r>
              <a:rPr lang="en-US" altLang="zh-CN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数据库访问</a:t>
            </a:r>
            <a:endParaRPr lang="en-US" altLang="zh-CN" sz="2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32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800" dirty="0" smtClean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环境，实现数据库访问和数据操纵，前端编写（选作）</a:t>
            </a:r>
            <a:endParaRPr lang="en-US" altLang="zh-CN" sz="180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要求：所有代码通过运行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检验，提交运行录屏和实验报告</a:t>
            </a:r>
            <a:endParaRPr lang="en-US" altLang="zh-CN" sz="2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116632"/>
            <a:ext cx="80283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 实验任务：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自选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zh-CN" altLang="en-US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2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"/>
    </mc:Choice>
    <mc:Fallback xmlns="">
      <p:transition spd="slow" advTm="396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 smtClean="0"/>
              <a:t> 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07504" y="1214750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设置处理器关联掩码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自动设置处理器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关联掩码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最大工作线程数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，则允许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动态设置工作线程数。 对于大多数系统而言，此为最佳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"/>
    </mc:Choice>
    <mc:Fallback xmlns="">
      <p:transition spd="slow" advTm="222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8712968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混合验证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登录审核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登录审核、仅审核未成功的登录、仅限成功的登录、成功和失败的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启用服务器代理帐户：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 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xp_cmdshell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使用的代理帐户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0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9450" lvl="1" indent="-3381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xp_cmdshell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为扩展存储过程，将命令字符串作为操作系统命令（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）执行，可以模拟登录、服务器角色和数据库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审核语句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和对象的所有访问尝试，并记录到文件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数据库所有权链接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允许成为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跨数据库所有权链的源或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"/>
    </mc:Choice>
    <mc:Fallback xmlns="">
      <p:transition spd="slow" advTm="8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395536" y="1083508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为无限制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查询调控器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：防止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查询长时间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运行，默认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允许远程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远程服务器执行存储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远程查询超时值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= 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无超时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：默认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将分布式事务用于服务器到服务器的通信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：由事务处理协调器进行协调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的分布式事务，以保护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405112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"/>
    </mc:Choice>
    <mc:Fallback xmlns="">
      <p:transition spd="slow" advTm="11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251520" y="1052736"/>
            <a:ext cx="864096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数据库设置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默认索引填充因子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创建新索引时，每页的填充程度。有效值介于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之间，缺省值为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，意味着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％的填充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备份介质保持期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：防止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在指定的日期前覆盖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压缩备份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：决定是否压缩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，表示自动配置。活动数据库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大约每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分钟有一个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检查点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数据位置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指定数据文件的默认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日志位置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指定日志文件的默认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备份位置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指定备份文件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"/>
    </mc:Choice>
    <mc:Fallback xmlns="">
      <p:transition spd="slow" advTm="247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填充</a:t>
            </a:r>
            <a:r>
              <a:rPr lang="zh-CN" altLang="en-US" dirty="0"/>
              <a:t>因子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905807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填充因子：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指索引创建时，索引的数据页被填充的比例。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意味每个索引页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％填满，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％意味每个索引页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％填满。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填充因子对性能的影响：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索引页在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相邻物理页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，利于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优化。但随着数据更新，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会发生索引页拆分，新页和初始页不连续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，索引访问速度变慢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高填充因子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页拆分频繁发生，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性能下降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3900" lvl="1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低填充因子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页拆分少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，但索引页多，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性能低，缓存开销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理想的填充因子：依赖于表的读写比率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实验优化填充因子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更改的表（读写比率为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％的填充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更改的表（写超过读）：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50-70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％的填充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各一半的：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80-90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％的填充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的填充因子：“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”或“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”，索引页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％的填满。除了只读数据库，缺省值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都是不适合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8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"/>
    </mc:Choice>
    <mc:Fallback xmlns="">
      <p:transition spd="slow" advTm="257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5594" y="1052736"/>
            <a:ext cx="553998" cy="33843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55272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zh-CN" altLang="en-US" dirty="0" smtClean="0"/>
              <a:t> “高级”选项卡</a:t>
            </a:r>
          </a:p>
        </p:txBody>
      </p:sp>
      <p:sp>
        <p:nvSpPr>
          <p:cNvPr id="2" name="矩形 1"/>
          <p:cNvSpPr/>
          <p:nvPr/>
        </p:nvSpPr>
        <p:spPr>
          <a:xfrm>
            <a:off x="108520" y="806216"/>
            <a:ext cx="899998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的开销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该阈值时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运行并行计划，只适于多处理器。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查询等待值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2147483647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估计开销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倍计算超时值。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锁的最大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和释放锁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最大并行度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的处理器数（最多为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个）。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所有可用的处理器。 如果该值为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，则取消生成并行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年份截止年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：将两位数年份解释为四位数年份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的截止年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时扫描存储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：扫描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并自动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全文升级选项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：升级数据库时迁移全文检索的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游标阈值：“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”同步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生成所有键集，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适于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较小游标集；“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”异步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所有键集；其他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器分析预期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，超过阈值时异步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生成键集。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允许触发器激发其他触发器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级联等级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阻塞的进程阈值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指定进程报告间的时间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，默认不生成报告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"/>
    </mc:Choice>
    <mc:Fallback xmlns="">
      <p:transition spd="slow" advTm="254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" y="44624"/>
            <a:ext cx="8460432" cy="720080"/>
          </a:xfrm>
        </p:spPr>
        <p:txBody>
          <a:bodyPr anchor="ctr"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1.4  </a:t>
            </a:r>
            <a:r>
              <a:rPr lang="en-US" altLang="zh-CN" dirty="0"/>
              <a:t>SQL Server</a:t>
            </a:r>
            <a:r>
              <a:rPr lang="zh-CN" altLang="en-US" dirty="0"/>
              <a:t>服务器配置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7" y="785950"/>
            <a:ext cx="7330207" cy="602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031" y="908720"/>
            <a:ext cx="615553" cy="34563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85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"/>
    </mc:Choice>
    <mc:Fallback xmlns="">
      <p:transition spd="slow" advTm="253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661648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、准备实验环境（第二周的周四之前完成）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35718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的安装，完成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相关服务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35718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PowerDesigner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、查看并修改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服务器的配置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、实验任务选题和需求分析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35718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确定实验任务的应用背景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35718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设定数据管理需求：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具有一定的复杂度，最低实体数量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5-8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个，具有流水数据或时序数据特征，以便于设定后续的统计分析任务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启动数据库设计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35718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完成概念结构设计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 </a:t>
            </a:r>
            <a:r>
              <a:rPr lang="zh-CN" altLang="en-US" sz="20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草稿</a:t>
            </a:r>
            <a:endParaRPr lang="en-US" altLang="zh-CN" sz="20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课内外任务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43243"/>
      </p:ext>
    </p:extLst>
  </p:cSld>
  <p:clrMapOvr>
    <a:masterClrMapping/>
  </p:clrMapOvr>
  <p:transition spd="med" advTm="80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4427-4C39-4733-AA7A-25A80CCDA82F}" type="datetime10">
              <a:rPr lang="zh-CN" altLang="en-US" smtClean="0"/>
              <a:pPr/>
              <a:t>09:34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" y="44624"/>
            <a:ext cx="8460432" cy="7200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 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选题汇总与提交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980728"/>
            <a:ext cx="844562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、请每个班级指派一个课代表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、要求每位同学在第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周的周三晚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点之前，将自己的选题名称报给课代表，只报选题名称，不用附带需求分析。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、请各班课代表在第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周的周四晚上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点前，将本班的选题汇总（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文件）发给我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656103"/>
      </p:ext>
    </p:extLst>
  </p:cSld>
  <p:clrMapOvr>
    <a:masterClrMapping/>
  </p:clrMapOvr>
  <p:transition spd="med" advTm="18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520" y="1052736"/>
            <a:ext cx="8640960" cy="53285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教学内容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SQL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数据库概述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SQL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安装与管理工具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SQL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服务管理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1.4  SQL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服务器配置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本章学习任务</a:t>
            </a:r>
            <a:endParaRPr lang="en-US" altLang="zh-CN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3900" lvl="1" indent="-3683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完成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的安装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83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熟悉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的服务内容和服务启停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83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查看并了解服务器和数据库的配置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83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0" y="44624"/>
            <a:ext cx="8100392" cy="7055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第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Server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应用实验基础</a:t>
            </a:r>
            <a:endParaRPr lang="zh-CN" altLang="en-US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1294-E600-4C5E-8806-6AAFFB586AA7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"/>
    </mc:Choice>
    <mc:Fallback xmlns="">
      <p:transition spd="slow" advTm="4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24744"/>
            <a:ext cx="8892480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SQL Server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诞生和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诞生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1987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公司发布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 SQL Server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年，微软、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Aston-Tate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公司加入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年，微软计划将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移植到刚推出的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年，联合开发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NT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 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年，微软与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开发上分道扬镳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9846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微软专注于开发和推广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NT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9846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√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Sybase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dirty="0"/>
          </a:p>
        </p:txBody>
      </p:sp>
      <p:sp>
        <p:nvSpPr>
          <p:cNvPr id="4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58188" cy="71437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dirty="0" smtClean="0"/>
              <a:t>  </a:t>
            </a:r>
            <a:r>
              <a:rPr lang="en-US" altLang="zh-CN" sz="3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1.1 </a:t>
            </a:r>
            <a:r>
              <a:rPr lang="en-US" altLang="zh-CN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SQL Server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数据库概述</a:t>
            </a:r>
            <a:endParaRPr lang="zh-CN" altLang="en-US" sz="32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"/>
    </mc:Choice>
    <mc:Fallback xmlns="">
      <p:transition spd="slow" advTm="4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 idx="4294967295"/>
          </p:nvPr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56895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SQL Server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主要版本演变</a:t>
            </a:r>
            <a:endParaRPr lang="en-US" altLang="zh-CN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年，发布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6.0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年，推出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SQL Server 7.0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2014.4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停止所有更新服务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2005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，使用广泛，不带智能提示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SQL Server 2008/R2</a:t>
            </a:r>
            <a:r>
              <a:rPr lang="zh-CN" altLang="en-US" sz="22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，使用广泛，带智能提示</a:t>
            </a:r>
            <a:endParaRPr lang="en-US" altLang="zh-CN" sz="22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2012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，性能优化、处理速度更快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SQL Server 2014</a:t>
            </a:r>
            <a:r>
              <a:rPr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：大数据和关键业务、商务智能、云备份</a:t>
            </a:r>
            <a:endParaRPr lang="en-US" altLang="zh-CN" sz="22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SQL Server 2016</a:t>
            </a:r>
            <a:r>
              <a:rPr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，数据保护、外部集成、数据报告、性能优化</a:t>
            </a:r>
            <a:endParaRPr lang="en-US" altLang="zh-CN" sz="22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SQL Server 2017</a:t>
            </a:r>
            <a:r>
              <a:rPr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，图数据处理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支持、</a:t>
            </a:r>
            <a:r>
              <a:rPr lang="en-US" altLang="zh-CN" sz="2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2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zh-CN" sz="22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41115"/>
      </p:ext>
    </p:extLst>
  </p:cSld>
  <p:clrMapOvr>
    <a:masterClrMapping/>
  </p:clrMapOvr>
  <p:transition spd="med" advTm="51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424936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面向关键任务的性能提升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大数据、高并发、高可靠</a:t>
            </a:r>
            <a:endParaRPr lang="en-US" altLang="zh-CN" sz="2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内存数据库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索引解决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了高并发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列存储索引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，优化大数据卷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缓冲池，缓存高活动性数据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AlwaysOn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副本，提高可靠性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增强的商务智能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商务智能工具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Query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Map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View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PowerPivot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，方便用户对数据的访问。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并行数据仓库，探索大数据背后的规律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备份到云平台</a:t>
            </a:r>
            <a:endParaRPr lang="zh-CN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25219"/>
      </p:ext>
    </p:extLst>
  </p:cSld>
  <p:clrMapOvr>
    <a:masterClrMapping/>
  </p:clrMapOvr>
  <p:transition spd="med" advTm="103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980728"/>
            <a:ext cx="864096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提升安全性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强化“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透明数据加密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(TDE)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”功能，且不影响数据库性能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行级安全和动态数据屏蔽，可实时设置权限和隐藏特定数据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功能与性能扩展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 Store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：记录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日志，修复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Stretch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数据库：识别变冷数据，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迁移到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Azure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，并保持在线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时态表（一张含当前值，一张历史版本），获取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历史数据报告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辅助决策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数据分析便利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移动数据报告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上分析数据，而无需移动。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3888" lvl="1" indent="-360363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PolyBase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T-SQL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将查询推送到外部数据源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，然后返回结果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，减少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数据移动。如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上存储数据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计算推送到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，而无需其他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AlwaysOn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个可用性副本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可用性和灾难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恢复功能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50348"/>
            <a:ext cx="8100392" cy="71435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  SQL Server 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172400" y="44624"/>
            <a:ext cx="899592" cy="720080"/>
          </a:xfrm>
        </p:spPr>
        <p:txBody>
          <a:bodyPr/>
          <a:lstStyle/>
          <a:p>
            <a:fld id="{41F5A4AC-BB97-4350-A622-5E7E18C8EC77}" type="datetime10">
              <a:rPr lang="zh-CN" altLang="en-US" smtClean="0"/>
              <a:t>09:34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31731"/>
      </p:ext>
    </p:extLst>
  </p:cSld>
  <p:clrMapOvr>
    <a:masterClrMapping/>
  </p:clrMapOvr>
  <p:transition spd="med" advTm="769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4457</Words>
  <Application>Microsoft Office PowerPoint</Application>
  <PresentationFormat>全屏显示(4:3)</PresentationFormat>
  <Paragraphs>536</Paragraphs>
  <Slides>49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 </vt:lpstr>
      <vt:lpstr>PowerPoint 演示文稿</vt:lpstr>
      <vt:lpstr>PowerPoint 演示文稿</vt:lpstr>
      <vt:lpstr>PowerPoint 演示文稿</vt:lpstr>
      <vt:lpstr>PowerPoint 演示文稿</vt:lpstr>
      <vt:lpstr>  1.1  SQL Server 数据库概述</vt:lpstr>
      <vt:lpstr>  1.1  SQL Server 数据库概述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1.2  SQL Server 安装与管理工具</vt:lpstr>
      <vt:lpstr>  1.2  SQL Server 安装与管理工具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1.4  SQL Server服务器配置</vt:lpstr>
      <vt:lpstr>  1.4  SQL Server服务器配置</vt:lpstr>
      <vt:lpstr>  1.4  SQL Server服务器配置</vt:lpstr>
      <vt:lpstr>关于排序规则</vt:lpstr>
      <vt:lpstr>  1.4  SQL Server服务器配置</vt:lpstr>
      <vt:lpstr>  1.4  SQL Server服务器配置</vt:lpstr>
      <vt:lpstr>  1.4  SQL Server服务器配置</vt:lpstr>
      <vt:lpstr>  1.4  SQL Server服务器配置</vt:lpstr>
      <vt:lpstr>  1.4  SQL Server服务器配置</vt:lpstr>
      <vt:lpstr>  1.4  SQL Server服务器配置</vt:lpstr>
      <vt:lpstr>索引填充因子</vt:lpstr>
      <vt:lpstr>  1.4  SQL Server服务器配置</vt:lpstr>
      <vt:lpstr> “高级”选项卡</vt:lpstr>
      <vt:lpstr>  1.4  SQL Server服务器配置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</dc:creator>
  <cp:lastModifiedBy>LH-BUAA</cp:lastModifiedBy>
  <cp:revision>538</cp:revision>
  <dcterms:created xsi:type="dcterms:W3CDTF">2015-09-13T01:01:25Z</dcterms:created>
  <dcterms:modified xsi:type="dcterms:W3CDTF">2020-03-04T01:34:42Z</dcterms:modified>
</cp:coreProperties>
</file>