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7" autoAdjust="0"/>
  </p:normalViewPr>
  <p:slideViewPr>
    <p:cSldViewPr>
      <p:cViewPr>
        <p:scale>
          <a:sx n="50" d="100"/>
          <a:sy n="50" d="100"/>
        </p:scale>
        <p:origin x="-1682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BDF-6649-458B-B1BF-0E3867A6CA1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3993-79B2-42D2-9A88-D99E36858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9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3993-79B2-42D2-9A88-D99E368585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3993-79B2-42D2-9A88-D99E368585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86320" y="8113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6197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55943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029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27005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424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8117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44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6350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933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802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3204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1494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959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24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230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648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6834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940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  <a:prstGeom prst="rect">
            <a:avLst/>
          </a:prstGeo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02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87624" y="332656"/>
            <a:ext cx="7439384" cy="13681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讲：数据库创建和数据建模（上）</a:t>
            </a:r>
            <a:endParaRPr 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15696" y="1628800"/>
            <a:ext cx="5060560" cy="26467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数据库创建与配置</a:t>
            </a:r>
            <a:endParaRPr lang="en-US" altLang="zh-CN" sz="2800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数据库文件管理</a:t>
            </a:r>
            <a:endParaRPr lang="en-US" altLang="zh-CN" sz="2800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实验：数据库创建</a:t>
            </a:r>
            <a:endParaRPr lang="en-US" altLang="zh-CN" sz="28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en-US" altLang="zh-CN" sz="2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建立数据概念模型：</a:t>
            </a:r>
            <a:r>
              <a:rPr lang="en-US" altLang="zh-CN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实验：数据建模实验（上）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8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287908"/>
            <a:ext cx="8202488" cy="33843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二、数据</a:t>
            </a:r>
            <a:r>
              <a:rPr lang="zh-CN" altLang="en-US" sz="2800" b="1" dirty="0">
                <a:solidFill>
                  <a:srgbClr val="000099"/>
                </a:solidFill>
              </a:rPr>
              <a:t>文件管理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、查看文件信息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9845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所有数据库文件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select </a:t>
            </a:r>
            <a:r>
              <a:rPr lang="en-US" altLang="zh-CN" dirty="0">
                <a:solidFill>
                  <a:schemeClr val="tx1"/>
                </a:solidFill>
              </a:rPr>
              <a:t>* from </a:t>
            </a:r>
            <a:r>
              <a:rPr lang="en-US" altLang="zh-CN" dirty="0" err="1">
                <a:solidFill>
                  <a:schemeClr val="tx1"/>
                </a:solidFill>
              </a:rPr>
              <a:t>master.sys.master_files</a:t>
            </a:r>
            <a:endParaRPr lang="en-US" altLang="zh-CN" dirty="0">
              <a:solidFill>
                <a:schemeClr val="tx1"/>
              </a:solidFill>
            </a:endParaRPr>
          </a:p>
          <a:p>
            <a:pPr marL="29845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目标数据库文件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select </a:t>
            </a:r>
            <a:r>
              <a:rPr lang="en-US" altLang="zh-CN" dirty="0">
                <a:solidFill>
                  <a:schemeClr val="tx1"/>
                </a:solidFill>
              </a:rPr>
              <a:t>* from </a:t>
            </a:r>
            <a:r>
              <a:rPr lang="en-US" altLang="zh-CN" dirty="0" err="1" smtClean="0">
                <a:solidFill>
                  <a:schemeClr val="tx1"/>
                </a:solidFill>
              </a:rPr>
              <a:t>teaching.sys.database_files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72454" y="5256460"/>
            <a:ext cx="81003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输出：文件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逻辑名、物理名、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类型、大小、状态等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4862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85870"/>
      </p:ext>
    </p:extLst>
  </p:cSld>
  <p:clrMapOvr>
    <a:masterClrMapping/>
  </p:clrMapOvr>
  <p:transition spd="slow" advTm="83726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9952" y="116632"/>
            <a:ext cx="8202488" cy="244827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、添加和删除次要数据文件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添加：数据库属性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选项</a:t>
            </a:r>
            <a:r>
              <a:rPr lang="zh-CN" altLang="en-US" dirty="0"/>
              <a:t>卡</a:t>
            </a:r>
            <a:endParaRPr lang="en-US" altLang="zh-CN" dirty="0"/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删除条件： </a:t>
            </a:r>
            <a:r>
              <a:rPr lang="zh-CN" altLang="en-US" b="1" dirty="0">
                <a:solidFill>
                  <a:srgbClr val="000099"/>
                </a:solidFill>
              </a:rPr>
              <a:t>清空次要文件中的数据，然后才能删除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000099"/>
                </a:solidFill>
              </a:rPr>
              <a:t>移动数据文件的数据：参见后面第三种收缩方式</a:t>
            </a:r>
            <a:endParaRPr lang="en-US" altLang="zh-CN" dirty="0">
              <a:solidFill>
                <a:srgbClr val="00009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5"/>
            <a:ext cx="79928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121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202488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二、数据文件管理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、收缩数据文件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9845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收缩控制：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27063" lvl="1" indent="-2714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自动</a:t>
            </a:r>
            <a:r>
              <a:rPr lang="zh-CN" altLang="en-US" sz="2200" dirty="0"/>
              <a:t>收缩：目标数据库 </a:t>
            </a:r>
            <a:r>
              <a:rPr lang="zh-CN" altLang="en-US" sz="2200" dirty="0" smtClean="0"/>
              <a:t>属性</a:t>
            </a:r>
            <a:r>
              <a:rPr lang="en-US" altLang="zh-CN" sz="2200" dirty="0" smtClean="0"/>
              <a:t>/【</a:t>
            </a:r>
            <a:r>
              <a:rPr lang="zh-CN" altLang="en-US" sz="2200" dirty="0" smtClean="0"/>
              <a:t>选项</a:t>
            </a:r>
            <a:r>
              <a:rPr lang="en-US" altLang="zh-CN" sz="2200" dirty="0" smtClean="0"/>
              <a:t>】/ </a:t>
            </a:r>
            <a:r>
              <a:rPr lang="zh-CN" altLang="en-US" sz="2200" dirty="0" smtClean="0"/>
              <a:t>其他选项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自动</a:t>
            </a:r>
            <a:endParaRPr lang="en-US" altLang="zh-CN" sz="2200" dirty="0" smtClean="0"/>
          </a:p>
          <a:p>
            <a:pPr marL="627063" lvl="1" indent="-2714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手动收缩</a:t>
            </a:r>
            <a:r>
              <a:rPr lang="zh-CN" altLang="en-US" sz="2200" dirty="0"/>
              <a:t>：目标数据库 </a:t>
            </a:r>
            <a:r>
              <a:rPr lang="en-US" altLang="zh-CN" sz="2200" dirty="0"/>
              <a:t>- </a:t>
            </a:r>
            <a:r>
              <a:rPr lang="zh-CN" altLang="en-US" sz="2200" dirty="0"/>
              <a:t>右键 </a:t>
            </a:r>
            <a:r>
              <a:rPr lang="en-US" altLang="zh-CN" sz="2200" dirty="0"/>
              <a:t>- 【</a:t>
            </a:r>
            <a:r>
              <a:rPr lang="zh-CN" altLang="en-US" sz="2200" dirty="0"/>
              <a:t>任务</a:t>
            </a:r>
            <a:r>
              <a:rPr lang="en-US" altLang="zh-CN" sz="2200" dirty="0"/>
              <a:t>】/【</a:t>
            </a:r>
            <a:r>
              <a:rPr lang="zh-CN" altLang="en-US" sz="2200" dirty="0"/>
              <a:t>收缩</a:t>
            </a:r>
            <a:r>
              <a:rPr lang="en-US" altLang="zh-CN" sz="2200" dirty="0"/>
              <a:t>】/【</a:t>
            </a:r>
            <a:r>
              <a:rPr lang="zh-CN" altLang="en-US" sz="2200" dirty="0"/>
              <a:t>文件</a:t>
            </a:r>
            <a:r>
              <a:rPr lang="en-US" altLang="zh-CN" sz="2200" dirty="0"/>
              <a:t>】</a:t>
            </a: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</a:rPr>
              <a:t>收缩方式：从尾部</a:t>
            </a:r>
            <a:r>
              <a:rPr lang="zh-CN" altLang="en-US" sz="2200" dirty="0" smtClean="0">
                <a:solidFill>
                  <a:srgbClr val="FF0000"/>
                </a:solidFill>
              </a:rPr>
              <a:t>开始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627063" lvl="1" indent="-2714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释放未</a:t>
            </a:r>
            <a:r>
              <a:rPr lang="zh-CN" altLang="en-US" dirty="0" smtClean="0"/>
              <a:t>使用空间：未</a:t>
            </a:r>
            <a:r>
              <a:rPr lang="zh-CN" altLang="en-US" dirty="0"/>
              <a:t>使用空间释放给</a:t>
            </a:r>
            <a:r>
              <a:rPr lang="zh-CN" altLang="en-US" dirty="0" smtClean="0"/>
              <a:t>操作系统</a:t>
            </a:r>
            <a:endParaRPr lang="en-US" altLang="zh-CN" dirty="0"/>
          </a:p>
          <a:p>
            <a:pPr marL="627063" lvl="1" indent="-2714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在释放前重新组织页</a:t>
            </a:r>
            <a:r>
              <a:rPr lang="zh-CN" altLang="en-US" dirty="0" smtClean="0"/>
              <a:t>：指定</a:t>
            </a:r>
            <a:r>
              <a:rPr lang="zh-CN" altLang="en-US" dirty="0"/>
              <a:t>目标文件大小的收缩操作</a:t>
            </a:r>
            <a:endParaRPr lang="en-US" altLang="zh-CN" dirty="0"/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zh-CN" altLang="en-US" dirty="0"/>
              <a:t>注意指定大小的逻辑上线和下线）</a:t>
            </a:r>
            <a:endParaRPr lang="en-US" altLang="zh-CN" dirty="0"/>
          </a:p>
          <a:p>
            <a:pPr marL="627063" lvl="1" indent="-2714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将数据迁移到同一文件组中的其他文件来清空文</a:t>
            </a:r>
            <a:r>
              <a:rPr lang="zh-CN" altLang="en-US" dirty="0" smtClean="0"/>
              <a:t>件</a:t>
            </a:r>
            <a:endParaRPr lang="en-US" altLang="zh-C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56442"/>
            <a:ext cx="5328592" cy="150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575582"/>
      </p:ext>
    </p:extLst>
  </p:cSld>
  <p:clrMapOvr>
    <a:masterClrMapping/>
  </p:clrMapOvr>
  <p:transition spd="slow" advTm="139104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1960" y="188640"/>
            <a:ext cx="8202488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三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、日志文件管理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、逻辑日志文件与虚拟日志文件（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VLF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9845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多个物理日志文件形成一个逻辑日志文件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556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556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29845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物理日志文件由多个大小不等的</a:t>
            </a:r>
            <a:r>
              <a:rPr lang="en-US" altLang="zh-CN" dirty="0"/>
              <a:t>VLF</a:t>
            </a:r>
            <a:r>
              <a:rPr lang="zh-CN" altLang="en-US" dirty="0"/>
              <a:t>构成，空间分配以</a:t>
            </a:r>
            <a:r>
              <a:rPr lang="en-US" altLang="zh-CN" dirty="0"/>
              <a:t>VLF</a:t>
            </a:r>
            <a:r>
              <a:rPr lang="zh-CN" altLang="en-US" dirty="0"/>
              <a:t>为</a:t>
            </a:r>
            <a:r>
              <a:rPr lang="zh-CN" altLang="en-US" dirty="0" smtClean="0"/>
              <a:t>单位</a:t>
            </a:r>
            <a:endParaRPr lang="en-US" altLang="zh-CN" dirty="0"/>
          </a:p>
          <a:p>
            <a:pPr marL="29845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查看</a:t>
            </a:r>
            <a:r>
              <a:rPr lang="en-US" altLang="zh-CN" dirty="0"/>
              <a:t>VLF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DBCC </a:t>
            </a:r>
            <a:r>
              <a:rPr lang="en-US" altLang="zh-CN" dirty="0"/>
              <a:t>TRACEON(3604</a:t>
            </a:r>
            <a:r>
              <a:rPr lang="en-US" altLang="zh-CN" dirty="0" smtClean="0"/>
              <a:t>)   //</a:t>
            </a:r>
            <a:r>
              <a:rPr lang="zh-CN" altLang="en-US" dirty="0" smtClean="0"/>
              <a:t>跟踪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/>
              <a:t>DBCC </a:t>
            </a:r>
            <a:r>
              <a:rPr lang="en-US" altLang="zh-CN" dirty="0" err="1" smtClean="0"/>
              <a:t>loginfo</a:t>
            </a:r>
            <a:r>
              <a:rPr lang="en-US" altLang="zh-CN" dirty="0" smtClean="0"/>
              <a:t>                  //</a:t>
            </a:r>
            <a:r>
              <a:rPr lang="zh-CN" altLang="en-US" dirty="0" smtClean="0"/>
              <a:t>查看虚拟日志文件文件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、循环写方式：</a:t>
            </a:r>
            <a:r>
              <a:rPr lang="zh-CN" altLang="en-US" dirty="0" smtClean="0"/>
              <a:t>只允许一个日志处于激活状态，可以写入内容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、日志增长：</a:t>
            </a:r>
            <a:r>
              <a:rPr lang="zh-CN" altLang="en-US" dirty="0"/>
              <a:t>所有日志文件的容量都已填满，日志文件才</a:t>
            </a:r>
            <a:r>
              <a:rPr lang="zh-CN" altLang="en-US" dirty="0" smtClean="0"/>
              <a:t>开始增长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、日志文件的添加、删除、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收缩：</a:t>
            </a:r>
            <a:r>
              <a:rPr lang="zh-CN" altLang="en-US" dirty="0"/>
              <a:t>与数据文件的相同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906016" y="1988840"/>
            <a:ext cx="5760640" cy="1008112"/>
            <a:chOff x="1259632" y="1772816"/>
            <a:chExt cx="5760640" cy="1008112"/>
          </a:xfrm>
        </p:grpSpPr>
        <p:sp>
          <p:nvSpPr>
            <p:cNvPr id="13" name="TextBox 12"/>
            <p:cNvSpPr txBox="1"/>
            <p:nvPr/>
          </p:nvSpPr>
          <p:spPr>
            <a:xfrm>
              <a:off x="125963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5656" y="241159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物理日志文件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11960" y="241159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物理日志文件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979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995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003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8011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0192" y="2042264"/>
              <a:ext cx="720080" cy="3786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VLF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139952" y="1772816"/>
              <a:ext cx="0" cy="936104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75074"/>
      </p:ext>
    </p:extLst>
  </p:cSld>
  <p:clrMapOvr>
    <a:masterClrMapping/>
  </p:clrMapOvr>
  <p:transition spd="slow" advTm="64775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379692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4680520" cy="61206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四、文件组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基本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概念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文件的逻辑组织单位</a:t>
            </a:r>
            <a:r>
              <a:rPr lang="zh-CN" altLang="en-US" dirty="0" smtClean="0"/>
              <a:t>，若干</a:t>
            </a:r>
            <a:r>
              <a:rPr lang="zh-CN" altLang="en-US" dirty="0"/>
              <a:t>文件可以组织成一个文件组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、读写机制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创建数据库对象（如：表</a:t>
            </a:r>
            <a:r>
              <a:rPr lang="zh-CN" altLang="en-US" dirty="0"/>
              <a:t>、索引、大对象</a:t>
            </a:r>
            <a:r>
              <a:rPr lang="zh-CN" altLang="en-US" dirty="0" smtClean="0"/>
              <a:t>）时可以</a:t>
            </a:r>
            <a:r>
              <a:rPr lang="zh-CN" altLang="en-US" dirty="0"/>
              <a:t>指定文件组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数据库</a:t>
            </a:r>
            <a:r>
              <a:rPr lang="zh-CN" altLang="en-US" dirty="0" smtClean="0"/>
              <a:t>根据文件组中各</a:t>
            </a:r>
            <a:r>
              <a:rPr lang="zh-CN" altLang="en-US" dirty="0"/>
              <a:t>文件的初始大小和</a:t>
            </a:r>
            <a:r>
              <a:rPr lang="zh-CN" altLang="en-US" dirty="0" smtClean="0"/>
              <a:t>增量值</a:t>
            </a:r>
            <a:r>
              <a:rPr lang="zh-CN" altLang="en-US" dirty="0"/>
              <a:t>，</a:t>
            </a:r>
            <a:r>
              <a:rPr lang="zh-CN" altLang="en-US" dirty="0" smtClean="0"/>
              <a:t>为新增数据分配</a:t>
            </a:r>
            <a:r>
              <a:rPr lang="zh-CN" altLang="en-US" dirty="0"/>
              <a:t>空间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例如：文件</a:t>
            </a:r>
            <a:r>
              <a:rPr lang="en-US" altLang="zh-CN" dirty="0"/>
              <a:t>A</a:t>
            </a:r>
            <a:r>
              <a:rPr lang="zh-CN" altLang="en-US" dirty="0"/>
              <a:t>为文件</a:t>
            </a:r>
            <a:r>
              <a:rPr lang="en-US" altLang="zh-CN" dirty="0"/>
              <a:t>B</a:t>
            </a:r>
            <a:r>
              <a:rPr lang="zh-CN" altLang="en-US" dirty="0"/>
              <a:t>的两倍，新增数据占</a:t>
            </a:r>
            <a:r>
              <a:rPr lang="en-US" altLang="zh-CN" dirty="0"/>
              <a:t>3</a:t>
            </a:r>
            <a:r>
              <a:rPr lang="zh-CN" altLang="en-US" dirty="0"/>
              <a:t>页，则按比例将</a:t>
            </a:r>
            <a:r>
              <a:rPr lang="en-US" altLang="zh-CN" dirty="0"/>
              <a:t>2</a:t>
            </a:r>
            <a:r>
              <a:rPr lang="zh-CN" altLang="en-US" dirty="0"/>
              <a:t>页分配到文件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页分配到文件</a:t>
            </a:r>
            <a:r>
              <a:rPr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1912908"/>
      </p:ext>
    </p:extLst>
  </p:cSld>
  <p:clrMapOvr>
    <a:masterClrMapping/>
  </p:clrMapOvr>
  <p:transition spd="slow" advTm="55282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08912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四、文件组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、文件和文件组的优点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表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zh-CN" altLang="en-US" sz="2000" dirty="0" smtClean="0">
                <a:solidFill>
                  <a:schemeClr val="tx1"/>
                </a:solidFill>
              </a:rPr>
              <a:t>索引不</a:t>
            </a:r>
            <a:r>
              <a:rPr lang="zh-CN" altLang="en-US" sz="2000" dirty="0">
                <a:solidFill>
                  <a:schemeClr val="tx1"/>
                </a:solidFill>
              </a:rPr>
              <a:t>依赖具体文件</a:t>
            </a:r>
            <a:r>
              <a:rPr lang="zh-CN" altLang="en-US" sz="2000" dirty="0" smtClean="0">
                <a:solidFill>
                  <a:schemeClr val="tx1"/>
                </a:solidFill>
              </a:rPr>
              <a:t>，文件移动或修改方便，加强</a:t>
            </a:r>
            <a:r>
              <a:rPr lang="zh-CN" altLang="en-US" sz="2000" dirty="0">
                <a:solidFill>
                  <a:schemeClr val="tx1"/>
                </a:solidFill>
              </a:rPr>
              <a:t>了可管理</a:t>
            </a:r>
            <a:r>
              <a:rPr lang="zh-CN" altLang="en-US" sz="2000" dirty="0" smtClean="0">
                <a:solidFill>
                  <a:schemeClr val="tx1"/>
                </a:solidFill>
              </a:rPr>
              <a:t>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文件组的多个文件</a:t>
            </a:r>
            <a:r>
              <a:rPr lang="zh-CN" altLang="en-US" sz="2000" dirty="0">
                <a:solidFill>
                  <a:schemeClr val="tx1"/>
                </a:solidFill>
              </a:rPr>
              <a:t>分布在不同的硬盘中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，提高</a:t>
            </a:r>
            <a:r>
              <a:rPr lang="zh-CN" altLang="en-US" sz="2000" dirty="0">
                <a:solidFill>
                  <a:schemeClr val="tx1"/>
                </a:solidFill>
              </a:rPr>
              <a:t>了</a:t>
            </a:r>
            <a:r>
              <a:rPr lang="en-US" altLang="zh-CN" sz="2000" dirty="0" smtClean="0">
                <a:solidFill>
                  <a:schemeClr val="tx1"/>
                </a:solidFill>
              </a:rPr>
              <a:t>I/O</a:t>
            </a:r>
            <a:r>
              <a:rPr lang="zh-CN" altLang="en-US" sz="2000" dirty="0" smtClean="0">
                <a:solidFill>
                  <a:schemeClr val="tx1"/>
                </a:solidFill>
              </a:rPr>
              <a:t>性能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多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文件在数据规模大时，备份</a:t>
            </a:r>
            <a:r>
              <a:rPr lang="zh-CN" altLang="en-US" sz="2000" dirty="0">
                <a:solidFill>
                  <a:schemeClr val="tx1"/>
                </a:solidFill>
              </a:rPr>
              <a:t>和恢复都会</a:t>
            </a:r>
            <a:r>
              <a:rPr lang="zh-CN" altLang="en-US" sz="2000" dirty="0" smtClean="0">
                <a:solidFill>
                  <a:schemeClr val="tx1"/>
                </a:solidFill>
              </a:rPr>
              <a:t>方便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、应用步骤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创建文件组：目标</a:t>
            </a:r>
            <a:r>
              <a:rPr lang="zh-CN" altLang="en-US" dirty="0" smtClean="0"/>
              <a:t>数据库</a:t>
            </a:r>
            <a:r>
              <a:rPr lang="zh-CN" altLang="en-US" dirty="0" smtClean="0">
                <a:sym typeface="Symbol"/>
              </a:rPr>
              <a:t></a:t>
            </a:r>
            <a:r>
              <a:rPr lang="zh-CN" altLang="en-US" dirty="0" smtClean="0"/>
              <a:t>右键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属性</a:t>
            </a:r>
            <a:r>
              <a:rPr lang="en-US" altLang="zh-CN" dirty="0"/>
              <a:t>】/【</a:t>
            </a:r>
            <a:r>
              <a:rPr lang="zh-CN" altLang="en-US" dirty="0"/>
              <a:t>文件组</a:t>
            </a:r>
            <a:r>
              <a:rPr lang="en-US" altLang="zh-CN" dirty="0"/>
              <a:t>】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将特定文件组定义为缺省文件组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向</a:t>
            </a:r>
            <a:r>
              <a:rPr lang="zh-CN" altLang="en-US" dirty="0"/>
              <a:t>文件组添加文件：目标</a:t>
            </a:r>
            <a:r>
              <a:rPr lang="zh-CN" altLang="en-US" dirty="0" smtClean="0"/>
              <a:t>数据库</a:t>
            </a:r>
            <a:r>
              <a:rPr lang="zh-CN" altLang="en-US" dirty="0" smtClean="0">
                <a:sym typeface="Symbol"/>
              </a:rPr>
              <a:t></a:t>
            </a:r>
            <a:r>
              <a:rPr lang="zh-CN" altLang="en-US" dirty="0" smtClean="0"/>
              <a:t>右键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/>
              <a:t>【</a:t>
            </a:r>
            <a:r>
              <a:rPr lang="zh-CN" altLang="en-US" dirty="0"/>
              <a:t>属性</a:t>
            </a:r>
            <a:r>
              <a:rPr lang="en-US" altLang="zh-CN" dirty="0"/>
              <a:t>】/【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文件组上创建</a:t>
            </a:r>
            <a:r>
              <a:rPr lang="zh-CN" altLang="en-US" dirty="0" smtClean="0"/>
              <a:t>对象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37531649"/>
      </p:ext>
    </p:extLst>
  </p:cSld>
  <p:clrMapOvr>
    <a:masterClrMapping/>
  </p:clrMapOvr>
  <p:transition spd="slow" advTm="108955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952" y="269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000099"/>
                </a:solidFill>
              </a:rPr>
              <a:t>五、在文件组上创建数据库对象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6696744" cy="7200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例：在指定文件组上创建数据表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161887"/>
            <a:ext cx="4248472" cy="2809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Create table stock 	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(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s_id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not null primary key 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s_name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char(20)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s_desc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ntext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null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) ON [PRIMARY]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TextImage_on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My_FG2</a:t>
            </a:r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8472" y="2576823"/>
            <a:ext cx="4427984" cy="373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Create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stock_Exchange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(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s_id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not null primary key 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high decimal(18,6),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low  decimal(18,6),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day_close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decimal(18,6),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E_qty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E_date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datetime</a:t>
            </a:r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ON [PRIMARY] </a:t>
            </a:r>
          </a:p>
        </p:txBody>
      </p:sp>
    </p:spTree>
    <p:extLst>
      <p:ext uri="{BB962C8B-B14F-4D97-AF65-F5344CB8AC3E}">
        <p14:creationId xmlns:p14="http://schemas.microsoft.com/office/powerpoint/2010/main" val="3810545519"/>
      </p:ext>
    </p:extLst>
  </p:cSld>
  <p:clrMapOvr>
    <a:masterClrMapping/>
  </p:clrMapOvr>
  <p:transition spd="slow" advTm="100398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784702" y="3298108"/>
            <a:ext cx="1155449" cy="44618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2200" y="2808188"/>
            <a:ext cx="2232248" cy="400110"/>
          </a:xfrm>
          <a:prstGeom prst="borderCallout2">
            <a:avLst>
              <a:gd name="adj1" fmla="val 53823"/>
              <a:gd name="adj2" fmla="val 25"/>
              <a:gd name="adj3" fmla="val 53822"/>
              <a:gd name="adj4" fmla="val -17503"/>
              <a:gd name="adj5" fmla="val 119288"/>
              <a:gd name="adj6" fmla="val -41360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添加到特定文件组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944" y="14389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000099"/>
                </a:solidFill>
              </a:rPr>
              <a:t>五、在文件组上创建数据库对象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152004"/>
            <a:ext cx="7920880" cy="540060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例：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在指定文件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组上创建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索引</a:t>
            </a:r>
            <a:endParaRPr lang="en-US" altLang="zh-CN" sz="24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000099"/>
                </a:solidFill>
                <a:cs typeface="Times New Roman" panose="02020603050405020304" pitchFamily="18" charset="0"/>
              </a:rPr>
              <a:t>命令行方式</a:t>
            </a:r>
            <a:endParaRPr lang="en-US" altLang="zh-CN" sz="2200" b="1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在文件</a:t>
            </a:r>
            <a:r>
              <a:rPr lang="zh-CN" altLang="en-US" dirty="0" smtClean="0">
                <a:cs typeface="Times New Roman" panose="02020603050405020304" pitchFamily="18" charset="0"/>
              </a:rPr>
              <a:t>组</a:t>
            </a:r>
            <a:r>
              <a:rPr lang="en-US" altLang="zh-CN" dirty="0" smtClean="0">
                <a:cs typeface="Times New Roman" panose="02020603050405020304" pitchFamily="18" charset="0"/>
              </a:rPr>
              <a:t>My_fg2</a:t>
            </a:r>
            <a:r>
              <a:rPr lang="zh-CN" altLang="en-US" dirty="0" smtClean="0">
                <a:cs typeface="Times New Roman" panose="02020603050405020304" pitchFamily="18" charset="0"/>
              </a:rPr>
              <a:t>上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cs typeface="Times New Roman" panose="02020603050405020304" pitchFamily="18" charset="0"/>
              </a:rPr>
              <a:t>为</a:t>
            </a:r>
            <a:r>
              <a:rPr lang="en-US" altLang="zh-CN" dirty="0" smtClean="0"/>
              <a:t>stock </a:t>
            </a:r>
            <a:r>
              <a:rPr lang="zh-CN" altLang="en-US" dirty="0" smtClean="0"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cs typeface="Times New Roman" panose="02020603050405020304" pitchFamily="18" charset="0"/>
              </a:rPr>
              <a:t>s_name</a:t>
            </a:r>
            <a:r>
              <a:rPr lang="zh-CN" altLang="en-US" dirty="0">
                <a:cs typeface="Times New Roman" panose="02020603050405020304" pitchFamily="18" charset="0"/>
              </a:rPr>
              <a:t>属性创建非聚簇索引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Create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nonclustered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index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idx_name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on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stock(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s_name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) on My_FG2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若不指定文件组，则添加到默认文件组中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Create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nonclustered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index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idx_name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on </a:t>
            </a:r>
            <a:r>
              <a:rPr lang="en-US" altLang="zh-CN" dirty="0" smtClean="0">
                <a:solidFill>
                  <a:schemeClr val="tx1"/>
                </a:solidFill>
              </a:rPr>
              <a:t>stock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s_name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000099"/>
                </a:solidFill>
                <a:cs typeface="Times New Roman" panose="02020603050405020304" pitchFamily="18" charset="0"/>
              </a:rPr>
              <a:t>创建向导方式</a:t>
            </a:r>
            <a:endParaRPr lang="en-US" altLang="zh-CN" sz="2200" b="1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cs typeface="Times New Roman" panose="02020603050405020304" pitchFamily="18" charset="0"/>
              </a:rPr>
              <a:t>目标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数据库</a:t>
            </a:r>
            <a:r>
              <a:rPr lang="zh-CN" altLang="en-US" sz="2200" dirty="0" smtClean="0">
                <a:sym typeface="Symbol"/>
              </a:rPr>
              <a:t>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目标表</a:t>
            </a:r>
            <a:r>
              <a:rPr lang="zh-CN" altLang="en-US" sz="2200" dirty="0" smtClean="0">
                <a:sym typeface="Symbol"/>
              </a:rPr>
              <a:t>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索引</a:t>
            </a:r>
            <a:r>
              <a:rPr lang="zh-CN" altLang="en-US" sz="2200" dirty="0" smtClean="0">
                <a:sym typeface="Symbol"/>
              </a:rPr>
              <a:t>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cs typeface="Times New Roman" panose="02020603050405020304" pitchFamily="18" charset="0"/>
              </a:rPr>
              <a:t>右键 </a:t>
            </a:r>
            <a:r>
              <a:rPr lang="zh-CN" altLang="en-US" sz="2200" dirty="0" smtClean="0">
                <a:sym typeface="Symbol"/>
              </a:rPr>
              <a:t>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新建索引</a:t>
            </a:r>
            <a:r>
              <a:rPr lang="zh-CN" altLang="en-US" sz="2200" dirty="0">
                <a:sym typeface="Symbol"/>
              </a:rPr>
              <a:t>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存储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cs typeface="Times New Roman" panose="02020603050405020304" pitchFamily="18" charset="0"/>
              </a:rPr>
              <a:t>     可以选择特定的文件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组</a:t>
            </a:r>
            <a:endParaRPr lang="en-US" altLang="zh-CN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51369"/>
      </p:ext>
    </p:extLst>
  </p:cSld>
  <p:clrMapOvr>
    <a:masterClrMapping/>
  </p:clrMapOvr>
  <p:transition spd="slow" advTm="102166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9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实验任务：</a:t>
            </a:r>
            <a:r>
              <a:rPr lang="zh-CN" altLang="en-US" dirty="0"/>
              <a:t>数据库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08381"/>
            <a:ext cx="8382000" cy="48569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任务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：结合自己的选题，创建数据库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任务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：建立至少一个新文件组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任务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：在不同文件组上，建立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1-2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个数据文件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任务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：在特定文件组上，实验关系、索引、大对象的创建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任务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：查看新建数据库的空间占用情况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6257"/>
      </p:ext>
    </p:extLst>
  </p:cSld>
  <p:clrMapOvr>
    <a:masterClrMapping/>
  </p:clrMapOvr>
  <p:transition spd="slow" advTm="81038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7439384" cy="13681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讲：数据库创建和数据建模（上）</a:t>
            </a:r>
            <a:endParaRPr 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51600" y="1502296"/>
            <a:ext cx="6428712" cy="459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数据库创建与配置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数据库文件管理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实验：数据库创建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800" dirty="0" err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en-US" altLang="zh-CN" sz="28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数据概念</a:t>
            </a:r>
            <a:r>
              <a:rPr lang="zh-CN" altLang="en-US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8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实验：数据建模实验（上）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835729"/>
      </p:ext>
    </p:extLst>
  </p:cSld>
  <p:clrMapOvr>
    <a:masterClrMapping/>
  </p:clrMapOvr>
  <p:transition spd="slow" advTm="28916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116632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2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2.1 </a:t>
            </a:r>
            <a:r>
              <a:rPr lang="zh-CN" altLang="en-US" smtClean="0"/>
              <a:t>数据库创建与配置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187768"/>
            <a:ext cx="8130480" cy="528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一、新建数据库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、对象资源管理器：</a:t>
            </a: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数据库</a:t>
            </a:r>
            <a:r>
              <a:rPr lang="en-US" altLang="zh-CN" sz="2400" dirty="0" smtClean="0">
                <a:solidFill>
                  <a:schemeClr val="tx1"/>
                </a:solidFill>
              </a:rPr>
              <a:t>】</a:t>
            </a:r>
            <a:r>
              <a:rPr lang="zh-CN" altLang="en-US" sz="2400" dirty="0" smtClean="0">
                <a:solidFill>
                  <a:schemeClr val="tx1"/>
                </a:solidFill>
              </a:rPr>
              <a:t>右键</a:t>
            </a:r>
            <a:r>
              <a:rPr lang="zh-CN" altLang="en-US" sz="2400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</a:rPr>
              <a:t>新建数据库</a:t>
            </a:r>
            <a:r>
              <a:rPr lang="en-US" altLang="zh-CN" sz="2400" dirty="0" smtClean="0">
                <a:solidFill>
                  <a:schemeClr val="tx1"/>
                </a:solidFill>
              </a:rPr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常规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】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选项卡</a:t>
            </a:r>
          </a:p>
          <a:p>
            <a:pPr marL="450850" indent="-27305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数据库名称</a:t>
            </a:r>
            <a:r>
              <a:rPr lang="en-US" altLang="zh-CN" sz="2400" dirty="0" smtClean="0">
                <a:solidFill>
                  <a:schemeClr val="tx1"/>
                </a:solidFill>
              </a:rPr>
              <a:t>】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</a:rPr>
              <a:t>所有者</a:t>
            </a:r>
            <a:r>
              <a:rPr lang="en-US" altLang="zh-CN" sz="2400" dirty="0" smtClean="0">
                <a:solidFill>
                  <a:schemeClr val="tx1"/>
                </a:solidFill>
              </a:rPr>
              <a:t>】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</a:rPr>
              <a:t>全文索引</a:t>
            </a:r>
            <a:r>
              <a:rPr lang="en-US" altLang="zh-CN" sz="2400" dirty="0" smtClean="0">
                <a:solidFill>
                  <a:schemeClr val="tx1"/>
                </a:solidFill>
              </a:rPr>
              <a:t>】</a:t>
            </a:r>
          </a:p>
          <a:p>
            <a:pPr marL="450850" indent="-27305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数据库文件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：逻辑名称、文件类型、文件组、初始大小、</a:t>
            </a:r>
          </a:p>
          <a:p>
            <a:pPr marL="17780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     增长方式、路径、文件名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3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、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选项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】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选项卡</a:t>
            </a:r>
          </a:p>
          <a:p>
            <a:pPr marL="450850" indent="-273050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排序规则、恢复模式、其他选项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</a:p>
          <a:p>
            <a:pPr marL="450850" indent="-273050">
              <a:lnSpc>
                <a:spcPct val="17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</a:rPr>
              <a:t>状态：数据库为只读、数据库状态、限制访问、已启用加密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4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文件组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】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选项卡</a:t>
            </a:r>
          </a:p>
          <a:p>
            <a:pPr marL="450850" indent="-273050">
              <a:lnSpc>
                <a:spcPct val="170000"/>
              </a:lnSpc>
              <a:spcBef>
                <a:spcPts val="0"/>
              </a:spcBef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60" y="225008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-468560" y="6448251"/>
            <a:ext cx="648072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224136"/>
            <a:ext cx="7920880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一、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目标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个功能强大、使用简单的</a:t>
            </a:r>
            <a:r>
              <a:rPr lang="zh-CN" altLang="en-US" b="1" dirty="0">
                <a:solidFill>
                  <a:srgbClr val="FF0000"/>
                </a:solidFill>
              </a:rPr>
              <a:t>计算机辅助软件工程工具</a:t>
            </a:r>
            <a:r>
              <a:rPr lang="zh-CN" altLang="en-US" b="1" dirty="0" smtClean="0">
                <a:solidFill>
                  <a:srgbClr val="FF0000"/>
                </a:solidFill>
              </a:rPr>
              <a:t>集</a:t>
            </a:r>
            <a:r>
              <a:rPr lang="en-US" altLang="zh-CN" dirty="0" smtClean="0">
                <a:solidFill>
                  <a:schemeClr val="tx1"/>
                </a:solidFill>
              </a:rPr>
              <a:t>Computer </a:t>
            </a:r>
            <a:r>
              <a:rPr lang="en-US" altLang="zh-CN" dirty="0">
                <a:solidFill>
                  <a:schemeClr val="tx1"/>
                </a:solidFill>
              </a:rPr>
              <a:t>Aided Software E</a:t>
            </a:r>
            <a:r>
              <a:rPr lang="en-US" dirty="0">
                <a:solidFill>
                  <a:schemeClr val="tx1"/>
                </a:solidFill>
              </a:rPr>
              <a:t>ngineering, </a:t>
            </a:r>
            <a:r>
              <a:rPr lang="en-US" altLang="zh-CN" dirty="0" smtClean="0">
                <a:solidFill>
                  <a:schemeClr val="tx1"/>
                </a:solidFill>
              </a:rPr>
              <a:t>CASE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集成</a:t>
            </a:r>
            <a:r>
              <a:rPr lang="zh-CN" altLang="en-US" dirty="0">
                <a:solidFill>
                  <a:schemeClr val="tx1"/>
                </a:solidFill>
              </a:rPr>
              <a:t>了企业流程建模</a:t>
            </a:r>
            <a:r>
              <a:rPr lang="zh-CN" altLang="en-US" dirty="0" smtClean="0">
                <a:solidFill>
                  <a:schemeClr val="tx1"/>
                </a:solidFill>
              </a:rPr>
              <a:t>、数据建模</a:t>
            </a:r>
            <a:r>
              <a:rPr lang="zh-CN" altLang="en-US" dirty="0">
                <a:solidFill>
                  <a:schemeClr val="tx1"/>
                </a:solidFill>
              </a:rPr>
              <a:t>、面向对象建模</a:t>
            </a:r>
            <a:r>
              <a:rPr lang="zh-CN" altLang="en-US" dirty="0" smtClean="0">
                <a:solidFill>
                  <a:schemeClr val="tx1"/>
                </a:solidFill>
              </a:rPr>
              <a:t>等多种工具</a:t>
            </a:r>
            <a:r>
              <a:rPr lang="zh-CN" altLang="en-US" dirty="0">
                <a:solidFill>
                  <a:schemeClr val="tx1"/>
                </a:solidFill>
              </a:rPr>
              <a:t>，提供了一</a:t>
            </a:r>
            <a:r>
              <a:rPr lang="zh-CN" altLang="en-US" dirty="0" smtClean="0">
                <a:solidFill>
                  <a:schemeClr val="tx1"/>
                </a:solidFill>
              </a:rPr>
              <a:t>个完整的</a:t>
            </a:r>
            <a:r>
              <a:rPr lang="zh-CN" altLang="en-US" b="1" dirty="0" smtClean="0">
                <a:solidFill>
                  <a:srgbClr val="FF0000"/>
                </a:solidFill>
              </a:rPr>
              <a:t>“一站式”</a:t>
            </a:r>
            <a:r>
              <a:rPr lang="zh-CN" altLang="en-US" b="1" dirty="0">
                <a:solidFill>
                  <a:srgbClr val="FF0000"/>
                </a:solidFill>
              </a:rPr>
              <a:t>企业建模环境</a:t>
            </a:r>
            <a:r>
              <a:rPr lang="zh-CN" altLang="en-US" dirty="0">
                <a:solidFill>
                  <a:schemeClr val="tx1"/>
                </a:solidFill>
              </a:rPr>
              <a:t>，支持企业应用系统</a:t>
            </a:r>
            <a:r>
              <a:rPr lang="zh-CN" altLang="en-US" dirty="0" smtClean="0">
                <a:solidFill>
                  <a:schemeClr val="tx1"/>
                </a:solidFill>
              </a:rPr>
              <a:t>的高效</a:t>
            </a:r>
            <a:r>
              <a:rPr lang="zh-CN" altLang="en-US" dirty="0">
                <a:solidFill>
                  <a:schemeClr val="tx1"/>
                </a:solidFill>
              </a:rPr>
              <a:t>构建和元数据管理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在数据库设计与实施方面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b="1" dirty="0">
                <a:solidFill>
                  <a:srgbClr val="000099"/>
                </a:solidFill>
              </a:rPr>
              <a:t>概念模型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000099"/>
                </a:solidFill>
              </a:rPr>
              <a:t>逻辑模型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000099"/>
                </a:solidFill>
              </a:rPr>
              <a:t>物理模型</a:t>
            </a:r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，支持多数据库平台的</a:t>
            </a:r>
            <a:r>
              <a:rPr lang="zh-CN" altLang="en-US" b="1" dirty="0">
                <a:solidFill>
                  <a:srgbClr val="000099"/>
                </a:solidFill>
              </a:rPr>
              <a:t>脚本生成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000099"/>
                </a:solidFill>
              </a:rPr>
              <a:t>数据库操作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000099"/>
                </a:solidFill>
              </a:rPr>
              <a:t>模型报告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99"/>
                </a:solidFill>
              </a:rPr>
              <a:t>逆向工程</a:t>
            </a:r>
            <a:endParaRPr lang="en-US" altLang="zh-CN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54612"/>
      </p:ext>
    </p:extLst>
  </p:cSld>
  <p:clrMapOvr>
    <a:masterClrMapping/>
  </p:clrMapOvr>
  <p:transition spd="slow" advTm="66107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968" y="7299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99091" y="-171400"/>
            <a:ext cx="2133600" cy="365125"/>
          </a:xfrm>
          <a:prstGeom prst="rect">
            <a:avLst/>
          </a:prstGeom>
        </p:spPr>
        <p:txBody>
          <a:bodyPr/>
          <a:lstStyle/>
          <a:p>
            <a:fld id="{13005BE3-895C-458F-9977-39C21DE5A832}" type="datetime10">
              <a:rPr lang="zh-CN" altLang="en-US" smtClean="0"/>
              <a:t>16:05</a:t>
            </a:fld>
            <a:endParaRPr kumimoji="0" 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000112"/>
            <a:ext cx="8064896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二、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发展</a:t>
            </a:r>
            <a:r>
              <a:rPr lang="zh-CN" altLang="en-US" sz="2400" b="1" dirty="0">
                <a:solidFill>
                  <a:srgbClr val="000099"/>
                </a:solidFill>
              </a:rPr>
              <a:t>历史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1988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年，创始人</a:t>
            </a:r>
            <a:r>
              <a:rPr lang="zh-CN" altLang="en-US" sz="2000" dirty="0">
                <a:solidFill>
                  <a:schemeClr val="tx1"/>
                </a:solidFill>
              </a:rPr>
              <a:t>王晓昀在法国</a:t>
            </a:r>
            <a:r>
              <a:rPr lang="en-US" altLang="zh-CN" sz="2000" dirty="0">
                <a:solidFill>
                  <a:schemeClr val="tx1"/>
                </a:solidFill>
              </a:rPr>
              <a:t>SDP</a:t>
            </a:r>
            <a:r>
              <a:rPr lang="zh-CN" altLang="en-US" sz="2000" dirty="0" smtClean="0">
                <a:solidFill>
                  <a:schemeClr val="tx1"/>
                </a:solidFill>
              </a:rPr>
              <a:t>公司开始研发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PowerDesigner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1989</a:t>
            </a:r>
            <a:r>
              <a:rPr lang="zh-CN" altLang="en-US" sz="2000" dirty="0" smtClean="0">
                <a:solidFill>
                  <a:srgbClr val="FF0000"/>
                </a:solidFill>
              </a:rPr>
              <a:t>年，在</a:t>
            </a:r>
            <a:r>
              <a:rPr lang="zh-CN" altLang="en-US" sz="2000" dirty="0">
                <a:solidFill>
                  <a:srgbClr val="FF0000"/>
                </a:solidFill>
              </a:rPr>
              <a:t>法国发布第一个商用版本</a:t>
            </a:r>
            <a:r>
              <a:rPr lang="en-US" sz="2000" dirty="0" smtClean="0">
                <a:solidFill>
                  <a:srgbClr val="FF0000"/>
                </a:solidFill>
              </a:rPr>
              <a:t>AMC*</a:t>
            </a:r>
            <a:r>
              <a:rPr lang="en-US" sz="2000" dirty="0" err="1" smtClean="0">
                <a:solidFill>
                  <a:srgbClr val="FF0000"/>
                </a:solidFill>
              </a:rPr>
              <a:t>Desi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</a:t>
            </a:r>
            <a:r>
              <a:rPr lang="en-US" sz="2000" dirty="0" err="1" smtClean="0">
                <a:solidFill>
                  <a:srgbClr val="FF0000"/>
                </a:solidFill>
              </a:rPr>
              <a:t>nor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1992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年，在</a:t>
            </a:r>
            <a:r>
              <a:rPr lang="zh-CN" altLang="en-US" sz="2000" dirty="0">
                <a:solidFill>
                  <a:schemeClr val="tx1"/>
                </a:solidFill>
              </a:rPr>
              <a:t>美国发布第一个商用版本</a:t>
            </a:r>
            <a:r>
              <a:rPr lang="en-US" sz="2000" dirty="0">
                <a:solidFill>
                  <a:schemeClr val="tx1"/>
                </a:solidFill>
              </a:rPr>
              <a:t>S-</a:t>
            </a:r>
            <a:r>
              <a:rPr lang="en-US" sz="2000" dirty="0" err="1">
                <a:solidFill>
                  <a:schemeClr val="tx1"/>
                </a:solidFill>
              </a:rPr>
              <a:t>Designor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</a:rPr>
              <a:t>1995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年，</a:t>
            </a:r>
            <a:r>
              <a:rPr lang="en-US" sz="2000" b="1" dirty="0" err="1" smtClean="0">
                <a:solidFill>
                  <a:srgbClr val="C00000"/>
                </a:solidFill>
              </a:rPr>
              <a:t>Powersoft</a:t>
            </a:r>
            <a:r>
              <a:rPr lang="zh-CN" altLang="en-US" sz="2000" b="1" dirty="0">
                <a:solidFill>
                  <a:srgbClr val="C00000"/>
                </a:solidFill>
              </a:rPr>
              <a:t>买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下</a:t>
            </a:r>
            <a:r>
              <a:rPr lang="en-US" sz="2000" b="1" dirty="0" smtClean="0">
                <a:solidFill>
                  <a:srgbClr val="C00000"/>
                </a:solidFill>
              </a:rPr>
              <a:t>SDP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；同年，</a:t>
            </a:r>
            <a:r>
              <a:rPr lang="en-US" sz="2000" b="1" dirty="0" smtClean="0">
                <a:solidFill>
                  <a:srgbClr val="C00000"/>
                </a:solidFill>
              </a:rPr>
              <a:t>Sybase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买下</a:t>
            </a:r>
            <a:r>
              <a:rPr lang="en-US" sz="2000" b="1" dirty="0" err="1" smtClean="0">
                <a:solidFill>
                  <a:srgbClr val="C00000"/>
                </a:solidFill>
              </a:rPr>
              <a:t>Powersoft，S-Designor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更名为</a:t>
            </a:r>
            <a:r>
              <a:rPr lang="en-US" sz="2000" b="1" dirty="0" err="1" smtClean="0">
                <a:solidFill>
                  <a:srgbClr val="C00000"/>
                </a:solidFill>
              </a:rPr>
              <a:t>PowerDesigner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1997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 </a:t>
            </a:r>
            <a:r>
              <a:rPr lang="en-US" sz="2000" dirty="0" smtClean="0">
                <a:solidFill>
                  <a:schemeClr val="tx1"/>
                </a:solidFill>
              </a:rPr>
              <a:t>6.0</a:t>
            </a:r>
            <a:r>
              <a:rPr lang="en-US" altLang="zh-CN" sz="2000" dirty="0" smtClean="0">
                <a:solidFill>
                  <a:schemeClr val="tx1"/>
                </a:solidFill>
              </a:rPr>
              <a:t>		2001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 </a:t>
            </a:r>
            <a:r>
              <a:rPr lang="en-US" sz="2000" dirty="0" smtClean="0">
                <a:solidFill>
                  <a:schemeClr val="tx1"/>
                </a:solidFill>
              </a:rPr>
              <a:t>9.5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2004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 </a:t>
            </a:r>
            <a:r>
              <a:rPr lang="en-US" sz="2000" dirty="0" smtClean="0">
                <a:solidFill>
                  <a:schemeClr val="tx1"/>
                </a:solidFill>
              </a:rPr>
              <a:t>10.0 		2005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11.0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2007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</a:t>
            </a:r>
            <a:r>
              <a:rPr lang="en-US" sz="2000" dirty="0" smtClean="0">
                <a:solidFill>
                  <a:schemeClr val="tx1"/>
                </a:solidFill>
              </a:rPr>
              <a:t> 12		2008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 </a:t>
            </a:r>
            <a:r>
              <a:rPr lang="en-US" sz="2000" dirty="0" smtClean="0">
                <a:solidFill>
                  <a:schemeClr val="tx1"/>
                </a:solidFill>
              </a:rPr>
              <a:t>15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2011</a:t>
            </a:r>
            <a:r>
              <a:rPr lang="zh-CN" altLang="en-US" sz="2000" dirty="0" smtClean="0">
                <a:solidFill>
                  <a:schemeClr val="tx1"/>
                </a:solidFill>
              </a:rPr>
              <a:t>年发布 </a:t>
            </a:r>
            <a:r>
              <a:rPr lang="en-US" altLang="zh-CN" sz="2000" dirty="0" smtClean="0">
                <a:solidFill>
                  <a:schemeClr val="tx1"/>
                </a:solidFill>
              </a:rPr>
              <a:t>version </a:t>
            </a:r>
            <a:r>
              <a:rPr lang="en-US" sz="2000" dirty="0" smtClean="0">
                <a:solidFill>
                  <a:schemeClr val="tx1"/>
                </a:solidFill>
              </a:rPr>
              <a:t>16		</a:t>
            </a:r>
            <a:r>
              <a:rPr lang="en-US" sz="2000" dirty="0" smtClean="0">
                <a:solidFill>
                  <a:srgbClr val="FF0000"/>
                </a:solidFill>
              </a:rPr>
              <a:t>2016</a:t>
            </a:r>
            <a:r>
              <a:rPr lang="zh-CN" altLang="en-US" sz="2000" dirty="0" smtClean="0">
                <a:solidFill>
                  <a:srgbClr val="FF0000"/>
                </a:solidFill>
              </a:rPr>
              <a:t>年发布 </a:t>
            </a:r>
            <a:r>
              <a:rPr lang="en-US" altLang="zh-CN" sz="2000" dirty="0" smtClean="0">
                <a:solidFill>
                  <a:srgbClr val="FF0000"/>
                </a:solidFill>
              </a:rPr>
              <a:t>version 16.6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19896"/>
      </p:ext>
    </p:extLst>
  </p:cSld>
  <p:clrMapOvr>
    <a:masterClrMapping/>
  </p:clrMapOvr>
  <p:transition spd="slow" advTm="38039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972" y="156253"/>
            <a:ext cx="8122468" cy="752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三、</a:t>
            </a: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 16.5 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主要模型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55266"/>
              </p:ext>
            </p:extLst>
          </p:nvPr>
        </p:nvGraphicFramePr>
        <p:xfrm>
          <a:off x="395535" y="980728"/>
          <a:ext cx="7992889" cy="5270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36104"/>
                <a:gridCol w="5904656"/>
                <a:gridCol w="1152129"/>
              </a:tblGrid>
              <a:tr h="9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</a:t>
                      </a:r>
                      <a:endParaRPr 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       型</a:t>
                      </a:r>
                      <a:endParaRPr 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0" lang="zh-CN" altLang="en-US" sz="24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扩展名</a:t>
                      </a:r>
                      <a:r>
                        <a:rPr kumimoji="0" lang="en-US" sz="24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kumimoji="0" 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企业架构模型：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Enterprise Architecture Model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EAM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eam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需求模型：</a:t>
                      </a: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Requirements 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(RQM) </a:t>
                      </a:r>
                      <a:endParaRPr lang="en-US" sz="18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rqm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8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3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业务流程模型：</a:t>
                      </a: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 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 Model (BPM)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bpm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3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概念数据模型：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Conceptual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Model (CDM)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逻辑数据模型：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Logical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Model 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en-US" sz="18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物理数据模型：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Model (PDM)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3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面向对象模型：</a:t>
                      </a: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Object-Oriented 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(OOM)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oom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 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(XSM)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xsm</a:t>
                      </a: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 Model (FEM)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.fem </a:t>
                      </a: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数据移动模型：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Movement Model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657" marR="60657" marT="30328" marB="303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77020"/>
      </p:ext>
    </p:extLst>
  </p:cSld>
  <p:clrMapOvr>
    <a:masterClrMapping/>
  </p:clrMapOvr>
  <p:transition spd="slow" advTm="31144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60" y="1155381"/>
            <a:ext cx="8202488" cy="5216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三、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模型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、企业</a:t>
            </a:r>
            <a:r>
              <a:rPr lang="zh-CN" altLang="en-US" b="1" dirty="0">
                <a:solidFill>
                  <a:srgbClr val="FF0000"/>
                </a:solidFill>
              </a:rPr>
              <a:t>架构模型（</a:t>
            </a:r>
            <a:r>
              <a:rPr lang="en-US" altLang="zh-CN" b="1" dirty="0">
                <a:solidFill>
                  <a:srgbClr val="FF0000"/>
                </a:solidFill>
              </a:rPr>
              <a:t>Enterprise Architecture Model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EAM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帮助企业架构师对组织及其业务功能进行分析和记录，</a:t>
            </a:r>
            <a:r>
              <a:rPr lang="zh-CN" altLang="en-US" sz="2000" dirty="0" smtClean="0">
                <a:solidFill>
                  <a:srgbClr val="000099"/>
                </a:solidFill>
              </a:rPr>
              <a:t>创建组织物理</a:t>
            </a:r>
            <a:r>
              <a:rPr lang="zh-CN" altLang="en-US" sz="2000" dirty="0">
                <a:solidFill>
                  <a:srgbClr val="000099"/>
                </a:solidFill>
              </a:rPr>
              <a:t>架构及其上的应用程序和</a:t>
            </a:r>
            <a:r>
              <a:rPr lang="zh-CN" altLang="en-US" sz="2000" dirty="0" smtClean="0">
                <a:solidFill>
                  <a:srgbClr val="000099"/>
                </a:solidFill>
              </a:rPr>
              <a:t>系统</a:t>
            </a:r>
            <a:endParaRPr lang="zh-CN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包括：业务</a:t>
            </a:r>
            <a:r>
              <a:rPr lang="zh-CN" altLang="en-US" sz="2000" dirty="0">
                <a:solidFill>
                  <a:schemeClr val="tx1"/>
                </a:solidFill>
              </a:rPr>
              <a:t>通信图、城市规划图、组织结构图、网络图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、需求</a:t>
            </a:r>
            <a:r>
              <a:rPr lang="zh-CN" altLang="en-US" b="1" dirty="0">
                <a:solidFill>
                  <a:srgbClr val="FF0000"/>
                </a:solidFill>
              </a:rPr>
              <a:t>模型（</a:t>
            </a:r>
            <a:r>
              <a:rPr lang="en-US" altLang="zh-CN" b="1" dirty="0">
                <a:solidFill>
                  <a:srgbClr val="FF0000"/>
                </a:solidFill>
              </a:rPr>
              <a:t>Requirements Model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RQM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适应</a:t>
            </a:r>
            <a:r>
              <a:rPr lang="en-US" altLang="zh-CN" sz="2000" dirty="0">
                <a:solidFill>
                  <a:schemeClr val="tx1"/>
                </a:solidFill>
              </a:rPr>
              <a:t>CMMI</a:t>
            </a:r>
            <a:r>
              <a:rPr lang="zh-CN" altLang="en-US" sz="2000" dirty="0">
                <a:solidFill>
                  <a:schemeClr val="tx1"/>
                </a:solidFill>
              </a:rPr>
              <a:t>模型针对需求管理的要求</a:t>
            </a:r>
            <a:r>
              <a:rPr lang="zh-CN" altLang="en-US" sz="2000" dirty="0" smtClean="0">
                <a:solidFill>
                  <a:schemeClr val="tx1"/>
                </a:solidFill>
              </a:rPr>
              <a:t>，帮助需求分析师</a:t>
            </a:r>
            <a:r>
              <a:rPr lang="zh-CN" altLang="en-US" sz="2000" dirty="0" smtClean="0">
                <a:solidFill>
                  <a:srgbClr val="000099"/>
                </a:solidFill>
              </a:rPr>
              <a:t>创建</a:t>
            </a:r>
            <a:r>
              <a:rPr lang="zh-CN" altLang="en-US" sz="2000" dirty="0">
                <a:solidFill>
                  <a:srgbClr val="000099"/>
                </a:solidFill>
              </a:rPr>
              <a:t>多种书面需求，并将它们与其它模型连接</a:t>
            </a:r>
            <a:r>
              <a:rPr lang="zh-CN" altLang="en-US" sz="2000" dirty="0" smtClean="0">
                <a:solidFill>
                  <a:srgbClr val="000099"/>
                </a:solidFill>
              </a:rPr>
              <a:t>起来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RQM</a:t>
            </a:r>
            <a:r>
              <a:rPr lang="zh-CN" altLang="en-US" sz="2000" dirty="0" smtClean="0">
                <a:solidFill>
                  <a:schemeClr val="tx1"/>
                </a:solidFill>
              </a:rPr>
              <a:t>可以表示</a:t>
            </a:r>
            <a:r>
              <a:rPr lang="zh-CN" altLang="en-US" sz="2000" dirty="0">
                <a:solidFill>
                  <a:schemeClr val="tx1"/>
                </a:solidFill>
              </a:rPr>
              <a:t>任何结构化的文档</a:t>
            </a:r>
            <a:r>
              <a:rPr lang="zh-CN" altLang="en-US" sz="2000" dirty="0" smtClean="0">
                <a:solidFill>
                  <a:schemeClr val="tx1"/>
                </a:solidFill>
              </a:rPr>
              <a:t>（如：项目背景和目标、功能规范、测试计划等），可以</a:t>
            </a:r>
            <a:r>
              <a:rPr lang="zh-CN" altLang="en-US" sz="2000" dirty="0" smtClean="0">
                <a:solidFill>
                  <a:srgbClr val="000099"/>
                </a:solidFill>
              </a:rPr>
              <a:t>同</a:t>
            </a:r>
            <a:r>
              <a:rPr lang="en-US" altLang="zh-CN" sz="2000" dirty="0" smtClean="0">
                <a:solidFill>
                  <a:srgbClr val="000099"/>
                </a:solidFill>
              </a:rPr>
              <a:t>MS Word</a:t>
            </a:r>
            <a:r>
              <a:rPr lang="zh-CN" altLang="en-US" sz="2000" dirty="0">
                <a:solidFill>
                  <a:srgbClr val="000099"/>
                </a:solidFill>
              </a:rPr>
              <a:t>文件相互导入导出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>
              <a:lnSpc>
                <a:spcPct val="16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542856" y="6300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9952" y="116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0640"/>
      </p:ext>
    </p:extLst>
  </p:cSld>
  <p:clrMapOvr>
    <a:masterClrMapping/>
  </p:clrMapOvr>
  <p:transition spd="slow" advTm="53275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115760"/>
            <a:ext cx="8058472" cy="5216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三、</a:t>
            </a: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r>
              <a:rPr lang="en-US" altLang="zh-CN" sz="28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模型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</a:rPr>
              <a:t>业务处理模型（</a:t>
            </a:r>
            <a:r>
              <a:rPr lang="en-US" altLang="zh-CN" sz="2600" b="1" dirty="0">
                <a:solidFill>
                  <a:srgbClr val="FF0000"/>
                </a:solidFill>
              </a:rPr>
              <a:t>BPM</a:t>
            </a:r>
            <a:r>
              <a:rPr lang="zh-CN" altLang="en-US" sz="2600" b="1" dirty="0">
                <a:solidFill>
                  <a:srgbClr val="FF0000"/>
                </a:solidFill>
              </a:rPr>
              <a:t>）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BPM</a:t>
            </a:r>
            <a:r>
              <a:rPr lang="zh-CN" altLang="en-US" sz="2400" dirty="0" smtClean="0">
                <a:solidFill>
                  <a:schemeClr val="tx1"/>
                </a:solidFill>
              </a:rPr>
              <a:t>模型从业务人员的角度，</a:t>
            </a:r>
            <a:r>
              <a:rPr lang="zh-CN" altLang="en-US" sz="2400" dirty="0" smtClean="0">
                <a:solidFill>
                  <a:srgbClr val="000099"/>
                </a:solidFill>
              </a:rPr>
              <a:t>描述企业应用系统的行为和需求</a:t>
            </a:r>
            <a:r>
              <a:rPr lang="zh-CN" altLang="en-US" sz="2400" dirty="0" smtClean="0">
                <a:solidFill>
                  <a:schemeClr val="tx1"/>
                </a:solidFill>
              </a:rPr>
              <a:t>，它以图表方式反映程序、流程、信息</a:t>
            </a:r>
            <a:r>
              <a:rPr lang="zh-CN" altLang="en-US" sz="2400" dirty="0">
                <a:solidFill>
                  <a:schemeClr val="tx1"/>
                </a:solidFill>
              </a:rPr>
              <a:t>和合作协议之间的</a:t>
            </a:r>
            <a:r>
              <a:rPr lang="zh-CN" altLang="en-US" sz="2400" dirty="0" smtClean="0">
                <a:solidFill>
                  <a:schemeClr val="tx1"/>
                </a:solidFill>
              </a:rPr>
              <a:t>交互作用，</a:t>
            </a:r>
            <a:r>
              <a:rPr lang="zh-CN" altLang="en-US" sz="2400" dirty="0" smtClean="0">
                <a:solidFill>
                  <a:srgbClr val="000099"/>
                </a:solidFill>
              </a:rPr>
              <a:t>适用于系统分析阶段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BPM</a:t>
            </a:r>
            <a:r>
              <a:rPr lang="zh-CN" altLang="en-US" sz="2400" dirty="0" smtClean="0">
                <a:solidFill>
                  <a:schemeClr val="tx1"/>
                </a:solidFill>
              </a:rPr>
              <a:t>的图形包括：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√"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业务流程图、数据流程图</a:t>
            </a:r>
            <a:r>
              <a:rPr lang="zh-CN" altLang="en-US" sz="2400" dirty="0" smtClean="0">
                <a:solidFill>
                  <a:schemeClr val="tx1"/>
                </a:solidFill>
              </a:rPr>
              <a:t>：描述一个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</a:rPr>
              <a:t>一组流程的具体实现机制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√"/>
            </a:pPr>
            <a:r>
              <a:rPr lang="zh-CN" altLang="en-US" sz="2400" dirty="0" smtClean="0">
                <a:solidFill>
                  <a:schemeClr val="tx1"/>
                </a:solidFill>
              </a:rPr>
              <a:t>流程层次图：以层次化方式描述系统功能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√"/>
            </a:pPr>
            <a:r>
              <a:rPr lang="zh-CN" altLang="en-US" sz="2400" dirty="0" smtClean="0">
                <a:solidFill>
                  <a:schemeClr val="tx1"/>
                </a:solidFill>
              </a:rPr>
              <a:t>编排图：描述参与者之间的信息交换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√"/>
            </a:pPr>
            <a:r>
              <a:rPr lang="zh-CN" altLang="en-US" sz="2400" dirty="0" smtClean="0"/>
              <a:t>对话图：描述参与者之间信息交换</a:t>
            </a:r>
            <a:r>
              <a:rPr lang="zh-CN" altLang="en-US" sz="2400" dirty="0"/>
              <a:t>的逻辑</a:t>
            </a:r>
            <a:r>
              <a:rPr lang="zh-CN" altLang="en-US" sz="2400" dirty="0" smtClean="0"/>
              <a:t>关系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14864" y="6300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1960" y="116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47114"/>
      </p:ext>
    </p:extLst>
  </p:cSld>
  <p:clrMapOvr>
    <a:masterClrMapping/>
  </p:clrMapOvr>
  <p:transition spd="slow" advTm="27655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952" y="1299397"/>
            <a:ext cx="8202488" cy="5216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三、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模型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、数据建模相关模型（</a:t>
            </a:r>
            <a:r>
              <a:rPr lang="en-US" altLang="zh-CN" b="1" dirty="0" smtClean="0">
                <a:solidFill>
                  <a:srgbClr val="FF0000"/>
                </a:solidFill>
              </a:rPr>
              <a:t>CDM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LDM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PDM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70848" y="6300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z="2200" smtClean="0"/>
              <a:pPr/>
              <a:t>16:05</a:t>
            </a:fld>
            <a:endParaRPr lang="en-US" altLang="en-US" sz="22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7944" y="188640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678560" y="3405368"/>
            <a:ext cx="685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11752" y="3138816"/>
            <a:ext cx="2241648" cy="54349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tx1"/>
              </a:gs>
              <a:gs pos="100000">
                <a:srgbClr val="FF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物理数据模型</a:t>
            </a:r>
            <a:endParaRPr kumimoji="1" lang="en-US" altLang="zh-CN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412160" y="3405368"/>
            <a:ext cx="685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412160" y="4582588"/>
            <a:ext cx="685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23528" y="4350982"/>
            <a:ext cx="2160240" cy="54349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50000">
                <a:schemeClr val="tx1"/>
              </a:gs>
              <a:gs pos="100000">
                <a:srgbClr val="99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生成数据库报告</a:t>
            </a:r>
            <a:endParaRPr kumimoji="1" lang="zh-CN" altLang="en-US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668960" y="4582588"/>
            <a:ext cx="685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439000" y="3715210"/>
            <a:ext cx="0" cy="44879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354760" y="5599753"/>
            <a:ext cx="1981200" cy="556567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50000">
                <a:schemeClr val="tx1"/>
              </a:gs>
              <a:gs pos="100000">
                <a:srgbClr val="99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kumimoji="1" lang="zh-CN" altLang="en-US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406752" y="4935294"/>
            <a:ext cx="0" cy="500946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343300" y="3131984"/>
            <a:ext cx="1981200" cy="54349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tx1"/>
              </a:gs>
              <a:gs pos="100000">
                <a:srgbClr val="FF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逻辑数据模型</a:t>
            </a:r>
            <a:endParaRPr kumimoji="1" lang="en-US" altLang="zh-CN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23528" y="3131984"/>
            <a:ext cx="2160240" cy="54349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tx1"/>
              </a:gs>
              <a:gs pos="100000">
                <a:srgbClr val="FF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概念数据模型</a:t>
            </a:r>
            <a:endParaRPr kumimoji="1" lang="en-US" altLang="zh-CN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310880" y="4351035"/>
            <a:ext cx="1981200" cy="556567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50000">
                <a:schemeClr val="tx1"/>
              </a:gs>
              <a:gs pos="100000">
                <a:srgbClr val="99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kumimoji="1" lang="zh-CN" altLang="en-US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097960" y="4357866"/>
            <a:ext cx="2241648" cy="556567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50000">
                <a:schemeClr val="tx1"/>
              </a:gs>
              <a:gs pos="100000">
                <a:srgbClr val="99CC00"/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生成数据库脚本</a:t>
            </a:r>
            <a:endParaRPr kumimoji="1" lang="zh-CN" altLang="en-US" sz="22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955051"/>
      </p:ext>
    </p:extLst>
  </p:cSld>
  <p:clrMapOvr>
    <a:masterClrMapping/>
  </p:clrMapOvr>
  <p:transition spd="slow" advTm="37673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60" y="44624"/>
            <a:ext cx="8202488" cy="75246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概念数据模型（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CDM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）</a:t>
            </a:r>
            <a:endParaRPr lang="en-US" altLang="zh-CN" sz="2800" b="1" dirty="0" smtClean="0">
              <a:solidFill>
                <a:srgbClr val="000099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3" y="892390"/>
            <a:ext cx="827087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623660"/>
      </p:ext>
    </p:extLst>
  </p:cSld>
  <p:clrMapOvr>
    <a:masterClrMapping/>
  </p:clrMapOvr>
  <p:transition spd="slow" advTm="58254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4624"/>
            <a:ext cx="7770440" cy="75246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物理数据模型（</a:t>
            </a:r>
            <a:r>
              <a:rPr lang="en-US" altLang="zh-CN" sz="2800" b="1" dirty="0">
                <a:solidFill>
                  <a:srgbClr val="000099"/>
                </a:solidFill>
              </a:rPr>
              <a:t>P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DM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）</a:t>
            </a:r>
            <a:endParaRPr lang="en-US" altLang="zh-CN" sz="2800" b="1" dirty="0" smtClean="0">
              <a:solidFill>
                <a:srgbClr val="0000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910544"/>
            <a:ext cx="3672408" cy="564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（数据库）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（架构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（用户）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（角色）。。。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（表）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（域）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（键）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（索引）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（视图）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（参照）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（触发器）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932"/>
            <a:ext cx="4032448" cy="657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81929"/>
      </p:ext>
    </p:extLst>
  </p:cSld>
  <p:clrMapOvr>
    <a:masterClrMapping/>
  </p:clrMapOvr>
  <p:transition spd="slow" advTm="89627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155381"/>
            <a:ext cx="8202488" cy="5216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三、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模型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、面向对象的模型（</a:t>
            </a:r>
            <a:r>
              <a:rPr lang="en-US" altLang="zh-CN" b="1" dirty="0" smtClean="0">
                <a:solidFill>
                  <a:srgbClr val="FF0000"/>
                </a:solidFill>
              </a:rPr>
              <a:t>OOM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一个</a:t>
            </a:r>
            <a:r>
              <a:rPr lang="en-US" altLang="zh-CN" sz="2000" dirty="0" smtClean="0">
                <a:solidFill>
                  <a:schemeClr val="tx1"/>
                </a:solidFill>
              </a:rPr>
              <a:t>OOM</a:t>
            </a:r>
            <a:r>
              <a:rPr lang="zh-CN" altLang="en-US" sz="2000" dirty="0" smtClean="0">
                <a:solidFill>
                  <a:srgbClr val="000099"/>
                </a:solidFill>
              </a:rPr>
              <a:t>包含</a:t>
            </a:r>
            <a:r>
              <a:rPr lang="zh-CN" altLang="en-US" sz="2000" dirty="0">
                <a:solidFill>
                  <a:srgbClr val="000099"/>
                </a:solidFill>
              </a:rPr>
              <a:t>一系列</a:t>
            </a:r>
            <a:r>
              <a:rPr lang="zh-CN" altLang="en-US" sz="2000" dirty="0" smtClean="0">
                <a:solidFill>
                  <a:srgbClr val="000099"/>
                </a:solidFill>
              </a:rPr>
              <a:t>包、类、接口及其相互关系</a:t>
            </a:r>
            <a:r>
              <a:rPr lang="zh-CN" altLang="en-US" sz="2000" dirty="0" smtClean="0">
                <a:solidFill>
                  <a:schemeClr val="tx1"/>
                </a:solidFill>
              </a:rPr>
              <a:t>，形成一</a:t>
            </a:r>
            <a:r>
              <a:rPr lang="zh-CN" altLang="en-US" sz="2000" dirty="0">
                <a:solidFill>
                  <a:schemeClr val="tx1"/>
                </a:solidFill>
              </a:rPr>
              <a:t>个软件</a:t>
            </a:r>
            <a:r>
              <a:rPr lang="zh-CN" altLang="en-US" sz="2000" dirty="0" smtClean="0">
                <a:solidFill>
                  <a:schemeClr val="tx1"/>
                </a:solidFill>
              </a:rPr>
              <a:t>系统逻辑设计</a:t>
            </a:r>
            <a:r>
              <a:rPr lang="zh-CN" altLang="en-US" sz="2000" dirty="0">
                <a:solidFill>
                  <a:schemeClr val="tx1"/>
                </a:solidFill>
              </a:rPr>
              <a:t>视图的类结构。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OOM</a:t>
            </a:r>
            <a:r>
              <a:rPr lang="zh-CN" altLang="en-US" sz="2000" dirty="0">
                <a:solidFill>
                  <a:schemeClr val="tx1"/>
                </a:solidFill>
              </a:rPr>
              <a:t>本质上是软件系统的一个</a:t>
            </a:r>
            <a:r>
              <a:rPr lang="zh-CN" altLang="en-US" sz="2000" dirty="0" smtClean="0">
                <a:solidFill>
                  <a:schemeClr val="tx1"/>
                </a:solidFill>
              </a:rPr>
              <a:t>静态概念模型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PowerDesigner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可以创建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UML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的所有图形，包括：</a:t>
            </a:r>
            <a:endParaRPr lang="en-US" altLang="zh-CN" sz="2000" b="1" dirty="0" smtClean="0">
              <a:solidFill>
                <a:srgbClr val="000099"/>
              </a:solidFill>
            </a:endParaRPr>
          </a:p>
          <a:p>
            <a:pPr marL="631825" lvl="1" indent="-2921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dirty="0" smtClean="0">
                <a:solidFill>
                  <a:srgbClr val="FF0000"/>
                </a:solidFill>
              </a:rPr>
              <a:t>用例图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1825" lvl="1" indent="-2921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dirty="0" smtClean="0">
                <a:solidFill>
                  <a:schemeClr val="tx1"/>
                </a:solidFill>
              </a:rPr>
              <a:t>结构图：</a:t>
            </a:r>
            <a:r>
              <a:rPr lang="zh-CN" altLang="en-US" dirty="0" smtClean="0">
                <a:solidFill>
                  <a:srgbClr val="FF0000"/>
                </a:solidFill>
              </a:rPr>
              <a:t>类图</a:t>
            </a:r>
            <a:r>
              <a:rPr lang="zh-CN" altLang="en-US" dirty="0" smtClean="0">
                <a:solidFill>
                  <a:schemeClr val="tx1"/>
                </a:solidFill>
              </a:rPr>
              <a:t>、组合结构图、对象图、包图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31825" lvl="1" indent="-2921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dirty="0" smtClean="0">
                <a:solidFill>
                  <a:schemeClr val="tx1"/>
                </a:solidFill>
              </a:rPr>
              <a:t>实现图：组件图、部署图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31825" lvl="1" indent="-2921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dirty="0" smtClean="0">
                <a:solidFill>
                  <a:schemeClr val="tx1"/>
                </a:solidFill>
              </a:rPr>
              <a:t>动态图：通讯图、时序图、</a:t>
            </a:r>
            <a:r>
              <a:rPr lang="zh-CN" altLang="en-US" dirty="0" smtClean="0">
                <a:solidFill>
                  <a:srgbClr val="FF0000"/>
                </a:solidFill>
              </a:rPr>
              <a:t>状态图</a:t>
            </a:r>
            <a:r>
              <a:rPr lang="zh-CN" altLang="en-US" dirty="0" smtClean="0">
                <a:solidFill>
                  <a:schemeClr val="tx1"/>
                </a:solidFill>
              </a:rPr>
              <a:t>、活动图、交互纵览图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14864" y="6300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1960" y="116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53799"/>
      </p:ext>
    </p:extLst>
  </p:cSld>
  <p:clrMapOvr>
    <a:masterClrMapping/>
  </p:clrMapOvr>
  <p:transition spd="slow" advTm="34979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60" y="1115760"/>
            <a:ext cx="8058472" cy="54006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三、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模型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XML</a:t>
            </a:r>
            <a:r>
              <a:rPr lang="zh-CN" altLang="en-US" b="1" dirty="0" smtClean="0">
                <a:solidFill>
                  <a:srgbClr val="FF0000"/>
                </a:solidFill>
              </a:rPr>
              <a:t>模型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XML</a:t>
            </a:r>
            <a:r>
              <a:rPr lang="zh-CN" altLang="en-US" sz="2000" dirty="0" smtClean="0">
                <a:solidFill>
                  <a:schemeClr val="tx1"/>
                </a:solidFill>
              </a:rPr>
              <a:t>：可扩展标记语言，可以定义语义标记。</a:t>
            </a:r>
            <a:r>
              <a:rPr lang="en-US" altLang="zh-CN" sz="2000" dirty="0" smtClean="0">
                <a:solidFill>
                  <a:schemeClr val="tx1"/>
                </a:solidFill>
              </a:rPr>
              <a:t>XML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文件类型包括：</a:t>
            </a:r>
            <a:r>
              <a:rPr lang="en-US" altLang="zh-CN" sz="2000" dirty="0">
                <a:solidFill>
                  <a:schemeClr val="tx1"/>
                </a:solidFill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</a:rPr>
              <a:t>模式定义（</a:t>
            </a:r>
            <a:r>
              <a:rPr lang="en-US" altLang="zh-CN" sz="2000" dirty="0">
                <a:solidFill>
                  <a:schemeClr val="tx1"/>
                </a:solidFill>
              </a:rPr>
              <a:t>XSD</a:t>
            </a:r>
            <a:r>
              <a:rPr lang="zh-CN" altLang="en-US" sz="2000" dirty="0">
                <a:solidFill>
                  <a:schemeClr val="tx1"/>
                </a:solidFill>
              </a:rPr>
              <a:t>）文件、文档类型定义（</a:t>
            </a:r>
            <a:r>
              <a:rPr lang="en-US" altLang="zh-CN" sz="2000" dirty="0">
                <a:solidFill>
                  <a:schemeClr val="tx1"/>
                </a:solidFill>
              </a:rPr>
              <a:t>DTD</a:t>
            </a:r>
            <a:r>
              <a:rPr lang="zh-CN" altLang="en-US" sz="2000" dirty="0">
                <a:solidFill>
                  <a:schemeClr val="tx1"/>
                </a:solidFill>
              </a:rPr>
              <a:t>）文件、</a:t>
            </a:r>
            <a:r>
              <a:rPr lang="en-US" altLang="zh-CN" sz="2000" dirty="0">
                <a:solidFill>
                  <a:schemeClr val="tx1"/>
                </a:solidFill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</a:rPr>
              <a:t>数据简化（</a:t>
            </a:r>
            <a:r>
              <a:rPr lang="en-US" altLang="zh-CN" sz="2000" dirty="0">
                <a:solidFill>
                  <a:schemeClr val="tx1"/>
                </a:solidFill>
              </a:rPr>
              <a:t>XDR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</a:rPr>
              <a:t>创建，或</a:t>
            </a:r>
            <a:r>
              <a:rPr lang="zh-CN" altLang="en-US" sz="2000" dirty="0">
                <a:solidFill>
                  <a:srgbClr val="000099"/>
                </a:solidFill>
              </a:rPr>
              <a:t>通过</a:t>
            </a:r>
            <a:r>
              <a:rPr lang="en-US" altLang="zh-CN" sz="2000" dirty="0">
                <a:solidFill>
                  <a:srgbClr val="000099"/>
                </a:solidFill>
              </a:rPr>
              <a:t>PDM</a:t>
            </a:r>
            <a:r>
              <a:rPr lang="zh-CN" altLang="en-US" sz="2000" dirty="0">
                <a:solidFill>
                  <a:srgbClr val="000099"/>
                </a:solidFill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</a:rPr>
              <a:t>OOM</a:t>
            </a:r>
            <a:r>
              <a:rPr lang="zh-CN" altLang="en-US" sz="2000" dirty="0">
                <a:solidFill>
                  <a:srgbClr val="000099"/>
                </a:solidFill>
              </a:rPr>
              <a:t>、反向工程</a:t>
            </a:r>
            <a:r>
              <a:rPr lang="zh-CN" altLang="en-US" sz="2000" dirty="0" smtClean="0">
                <a:solidFill>
                  <a:srgbClr val="000099"/>
                </a:solidFill>
              </a:rPr>
              <a:t>等生成上述</a:t>
            </a:r>
            <a:r>
              <a:rPr lang="en-US" altLang="zh-CN" sz="2000" dirty="0" smtClean="0">
                <a:solidFill>
                  <a:srgbClr val="000099"/>
                </a:solidFill>
              </a:rPr>
              <a:t>XML</a:t>
            </a:r>
            <a:r>
              <a:rPr lang="zh-CN" altLang="en-US" sz="2000" dirty="0" smtClean="0">
                <a:solidFill>
                  <a:srgbClr val="000099"/>
                </a:solidFill>
              </a:rPr>
              <a:t>文件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>
                <a:solidFill>
                  <a:srgbClr val="FF0000"/>
                </a:solidFill>
              </a:rPr>
              <a:t>、 自由模型（</a:t>
            </a:r>
            <a:r>
              <a:rPr lang="en-US" altLang="zh-CN" b="1" dirty="0">
                <a:solidFill>
                  <a:srgbClr val="FF0000"/>
                </a:solidFill>
              </a:rPr>
              <a:t>Free Model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FEM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99"/>
                </a:solidFill>
              </a:rPr>
              <a:t>为任何模型的对象或系统建模提供一个上下文环境</a:t>
            </a:r>
            <a:r>
              <a:rPr lang="zh-CN" altLang="en-US" sz="2000" dirty="0">
                <a:solidFill>
                  <a:schemeClr val="tx1"/>
                </a:solidFill>
              </a:rPr>
              <a:t>，允许自定义概念和</a:t>
            </a:r>
            <a:r>
              <a:rPr lang="zh-CN" altLang="en-US" sz="2000" dirty="0" smtClean="0">
                <a:solidFill>
                  <a:schemeClr val="tx1"/>
                </a:solidFill>
              </a:rPr>
              <a:t>图形符号。例如</a:t>
            </a:r>
            <a:r>
              <a:rPr lang="zh-CN" altLang="en-US" sz="2000" dirty="0">
                <a:solidFill>
                  <a:schemeClr val="tx1"/>
                </a:solidFill>
              </a:rPr>
              <a:t>：可以创建一个自由模型来表示模型和文档之间的相互</a:t>
            </a:r>
            <a:r>
              <a:rPr lang="zh-CN" altLang="en-US" sz="2000" dirty="0" smtClean="0">
                <a:solidFill>
                  <a:schemeClr val="tx1"/>
                </a:solidFill>
              </a:rPr>
              <a:t>关系、组织与组织</a:t>
            </a:r>
            <a:r>
              <a:rPr lang="zh-CN" altLang="en-US" sz="2000" dirty="0">
                <a:solidFill>
                  <a:schemeClr val="tx1"/>
                </a:solidFill>
              </a:rPr>
              <a:t>间的相互</a:t>
            </a:r>
            <a:r>
              <a:rPr lang="zh-CN" altLang="en-US" sz="2000" dirty="0" smtClean="0">
                <a:solidFill>
                  <a:schemeClr val="tx1"/>
                </a:solidFill>
              </a:rPr>
              <a:t>关系等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542856" y="6300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9952" y="116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744668"/>
      </p:ext>
    </p:extLst>
  </p:cSld>
  <p:clrMapOvr>
    <a:masterClrMapping/>
  </p:clrMapOvr>
  <p:transition spd="slow" advTm="12982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01960" y="44624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数据库创建与配置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01960" y="1052736"/>
            <a:ext cx="83820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0099"/>
                </a:solidFill>
              </a:rPr>
              <a:t>例：定义数据课的文件和文件组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51520" y="1772816"/>
            <a:ext cx="8382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常规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选项</a:t>
            </a:r>
            <a:r>
              <a:rPr lang="zh-CN" altLang="en-US" dirty="0" smtClean="0">
                <a:solidFill>
                  <a:schemeClr val="tx1"/>
                </a:solidFill>
              </a:rPr>
              <a:t>卡：定义数据库文件，并映射到文件组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20571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6" y="5085184"/>
            <a:ext cx="812495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107504" y="4221088"/>
            <a:ext cx="8604448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512" y="4293096"/>
            <a:ext cx="504497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选项卡：添加新的文件组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959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331784"/>
            <a:ext cx="8058472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三、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模型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、数据移动模型（</a:t>
            </a:r>
            <a:r>
              <a:rPr lang="en-US" altLang="zh-CN" b="1" dirty="0" smtClean="0">
                <a:solidFill>
                  <a:srgbClr val="FF0000"/>
                </a:solidFill>
              </a:rPr>
              <a:t>DMM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DMM</a:t>
            </a:r>
            <a:r>
              <a:rPr lang="zh-CN" altLang="en-US" dirty="0">
                <a:solidFill>
                  <a:schemeClr val="tx1"/>
                </a:solidFill>
              </a:rPr>
              <a:t>模型提供组织信息运动的全局视图，用于</a:t>
            </a:r>
            <a:r>
              <a:rPr lang="zh-CN" altLang="en-US" dirty="0">
                <a:solidFill>
                  <a:srgbClr val="000099"/>
                </a:solidFill>
              </a:rPr>
              <a:t>描述模型之间的数据流动关系</a:t>
            </a:r>
            <a:r>
              <a:rPr lang="zh-CN" altLang="en-US" dirty="0">
                <a:solidFill>
                  <a:schemeClr val="tx1"/>
                </a:solidFill>
              </a:rPr>
              <a:t>，分析和记录数据源、数据移动路径和数据转换方式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DMM</a:t>
            </a:r>
            <a:r>
              <a:rPr lang="zh-CN" altLang="en-US" dirty="0" smtClean="0">
                <a:solidFill>
                  <a:schemeClr val="tx1"/>
                </a:solidFill>
              </a:rPr>
              <a:t>可以完成数据库对象的复制处理，</a:t>
            </a:r>
            <a:r>
              <a:rPr lang="zh-CN" altLang="en-US" dirty="0" smtClean="0">
                <a:solidFill>
                  <a:srgbClr val="000099"/>
                </a:solidFill>
              </a:rPr>
              <a:t>表达数据抽取、转换和加载的过程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Extraction-Transformation-Loading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ETL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14864" y="6372344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1960" y="188640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54482"/>
      </p:ext>
    </p:extLst>
  </p:cSld>
  <p:clrMapOvr>
    <a:masterClrMapping/>
  </p:clrMapOvr>
  <p:transition spd="slow" advTm="38884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08504" cy="49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08720"/>
            <a:ext cx="8058472" cy="5216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四、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界面及操作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974904" y="6424678"/>
            <a:ext cx="2133600" cy="393784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2000" y="-27384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915816" y="2492896"/>
            <a:ext cx="1440160" cy="543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工作区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724" y="4593790"/>
            <a:ext cx="1440160" cy="815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浏览器窗口区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21496" y="5765700"/>
            <a:ext cx="1738536" cy="543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输出窗口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12360" y="4295005"/>
            <a:ext cx="1273334" cy="815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工具箱窗口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28244"/>
      </p:ext>
    </p:extLst>
  </p:cSld>
  <p:clrMapOvr>
    <a:masterClrMapping/>
  </p:clrMapOvr>
  <p:transition spd="slow" advTm="47962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268760"/>
            <a:ext cx="8202488" cy="5216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四、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界面及操作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、浏览器窗口：</a:t>
            </a:r>
            <a:r>
              <a:rPr lang="zh-CN" altLang="en-US" sz="2000" dirty="0" smtClean="0">
                <a:solidFill>
                  <a:schemeClr val="tx1"/>
                </a:solidFill>
              </a:rPr>
              <a:t>以层次结构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呈现模型信息，实现快速导航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组织层次包括：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zh-CN" altLang="en-US" b="1" dirty="0">
                <a:solidFill>
                  <a:srgbClr val="000099"/>
                </a:solidFill>
              </a:rPr>
              <a:t>工作空间（</a:t>
            </a:r>
            <a:r>
              <a:rPr lang="en-US" altLang="zh-CN" b="1" dirty="0">
                <a:solidFill>
                  <a:srgbClr val="000099"/>
                </a:solidFill>
              </a:rPr>
              <a:t>workplace</a:t>
            </a:r>
            <a:r>
              <a:rPr lang="zh-CN" altLang="en-US" b="1" dirty="0">
                <a:solidFill>
                  <a:srgbClr val="000099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：浏览器中模型组织的根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zh-CN" altLang="en-US" b="1" dirty="0">
                <a:solidFill>
                  <a:srgbClr val="000099"/>
                </a:solidFill>
              </a:rPr>
              <a:t>工程（</a:t>
            </a:r>
            <a:r>
              <a:rPr lang="en-US" altLang="zh-CN" b="1" dirty="0">
                <a:solidFill>
                  <a:srgbClr val="000099"/>
                </a:solidFill>
              </a:rPr>
              <a:t>project</a:t>
            </a:r>
            <a:r>
              <a:rPr lang="zh-CN" altLang="en-US" b="1" dirty="0">
                <a:solidFill>
                  <a:srgbClr val="000099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：组织和管理一个工程包含的所有模型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zh-CN" altLang="en-US" b="1" dirty="0">
                <a:solidFill>
                  <a:srgbClr val="000099"/>
                </a:solidFill>
              </a:rPr>
              <a:t>文件夹（</a:t>
            </a:r>
            <a:r>
              <a:rPr lang="en-US" altLang="zh-CN" b="1" dirty="0">
                <a:solidFill>
                  <a:srgbClr val="000099"/>
                </a:solidFill>
              </a:rPr>
              <a:t>Folder</a:t>
            </a:r>
            <a:r>
              <a:rPr lang="zh-CN" altLang="en-US" b="1" dirty="0">
                <a:solidFill>
                  <a:srgbClr val="000099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：用来组织工程、模型和文件的下一个层次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zh-CN" altLang="en-US" b="1" dirty="0">
                <a:solidFill>
                  <a:srgbClr val="000099"/>
                </a:solidFill>
              </a:rPr>
              <a:t>包（</a:t>
            </a:r>
            <a:r>
              <a:rPr lang="en-US" altLang="zh-CN" b="1" dirty="0">
                <a:solidFill>
                  <a:srgbClr val="000099"/>
                </a:solidFill>
              </a:rPr>
              <a:t>Package</a:t>
            </a:r>
            <a:r>
              <a:rPr lang="zh-CN" altLang="en-US" b="1" dirty="0">
                <a:solidFill>
                  <a:srgbClr val="000099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：如果工程规模比较大，可以将模型拆分成多个子模型。包可用于管理子模型，将不同的包分配给不同小组负责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86872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968" y="269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686541"/>
      </p:ext>
    </p:extLst>
  </p:cSld>
  <p:clrMapOvr>
    <a:masterClrMapping/>
  </p:clrMapOvr>
  <p:transition spd="slow" advTm="80154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268760"/>
            <a:ext cx="8202488" cy="5216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四、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界面及操作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、输出窗口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用以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显示操作过程中的相关信息</a:t>
            </a:r>
            <a:r>
              <a:rPr lang="zh-CN" altLang="en-US" sz="2000" dirty="0" smtClean="0">
                <a:solidFill>
                  <a:schemeClr val="tx1"/>
                </a:solidFill>
              </a:rPr>
              <a:t>，包括：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en-US" altLang="zh-CN" dirty="0" smtClean="0">
                <a:solidFill>
                  <a:schemeClr val="tx1"/>
                </a:solidFill>
              </a:rPr>
              <a:t>General</a:t>
            </a:r>
            <a:r>
              <a:rPr lang="zh-CN" altLang="en-US" dirty="0" smtClean="0">
                <a:solidFill>
                  <a:schemeClr val="tx1"/>
                </a:solidFill>
              </a:rPr>
              <a:t>：显示建模过程中的相关信息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en-US" altLang="zh-CN" dirty="0" smtClean="0"/>
              <a:t>Check Model</a:t>
            </a:r>
            <a:r>
              <a:rPr lang="zh-CN" altLang="en-US" dirty="0" smtClean="0"/>
              <a:t>：显示模型检查过程中的相关信息</a:t>
            </a:r>
            <a:endParaRPr lang="en-US" altLang="zh-CN" dirty="0" smtClean="0"/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en-US" altLang="zh-CN" dirty="0" smtClean="0">
                <a:solidFill>
                  <a:schemeClr val="tx1"/>
                </a:solidFill>
              </a:rPr>
              <a:t>Generation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显示</a:t>
            </a:r>
            <a:r>
              <a:rPr lang="zh-CN" altLang="en-US" dirty="0" smtClean="0"/>
              <a:t>模型生成过程中的相关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en-US" altLang="zh-CN" dirty="0" smtClean="0">
                <a:solidFill>
                  <a:schemeClr val="tx1"/>
                </a:solidFill>
              </a:rPr>
              <a:t>Reverse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/>
              <a:t>显示逆向工程操作中</a:t>
            </a:r>
            <a:r>
              <a:rPr lang="zh-CN" altLang="en-US" dirty="0"/>
              <a:t>的相关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685800" lvl="1" indent="-342900">
              <a:lnSpc>
                <a:spcPct val="160000"/>
              </a:lnSpc>
              <a:buFont typeface="Arial" panose="020B0604020202020204" pitchFamily="34" charset="0"/>
              <a:buChar char="√"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：脚本输出窗口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86872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968" y="269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20672"/>
      </p:ext>
    </p:extLst>
  </p:cSld>
  <p:clrMapOvr>
    <a:masterClrMapping/>
  </p:clrMapOvr>
  <p:transition spd="slow" advTm="35353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976" y="1412776"/>
            <a:ext cx="8058472" cy="507294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四、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PowerDesigner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界面及操作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、工作区窗口：</a:t>
            </a:r>
            <a:r>
              <a:rPr lang="zh-CN" altLang="en-US" dirty="0" smtClean="0">
                <a:solidFill>
                  <a:schemeClr val="tx1"/>
                </a:solidFill>
              </a:rPr>
              <a:t>称为图形窗口或图形列表窗口，用于模型设计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、结果列表（</a:t>
            </a:r>
            <a:r>
              <a:rPr lang="en-US" altLang="zh-CN" b="1" dirty="0">
                <a:solidFill>
                  <a:srgbClr val="FF0000"/>
                </a:solidFill>
              </a:rPr>
              <a:t>Result </a:t>
            </a:r>
            <a:r>
              <a:rPr lang="en-US" altLang="zh-CN" b="1" dirty="0" smtClean="0">
                <a:solidFill>
                  <a:srgbClr val="FF0000"/>
                </a:solidFill>
              </a:rPr>
              <a:t>List</a:t>
            </a:r>
            <a:r>
              <a:rPr lang="zh-CN" altLang="en-US" b="1" dirty="0" smtClean="0">
                <a:solidFill>
                  <a:srgbClr val="FF0000"/>
                </a:solidFill>
              </a:rPr>
              <a:t>）窗口</a:t>
            </a:r>
            <a:r>
              <a:rPr lang="zh-CN" altLang="en-US" dirty="0" smtClean="0">
                <a:solidFill>
                  <a:schemeClr val="tx1"/>
                </a:solidFill>
              </a:rPr>
              <a:t>：显示模型对象查找结果、模型检查结果等。可以通过</a:t>
            </a:r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</a:rPr>
              <a:t>菜单打开或关闭该窗口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、工具箱窗口：</a:t>
            </a:r>
            <a:r>
              <a:rPr lang="zh-CN" altLang="en-US" dirty="0" smtClean="0">
                <a:solidFill>
                  <a:schemeClr val="tx1"/>
                </a:solidFill>
              </a:rPr>
              <a:t>用于显示当前模型的常用工具选项。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14864" y="6453336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1960" y="269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PowerDesigner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41473"/>
      </p:ext>
    </p:extLst>
  </p:cSld>
  <p:clrMapOvr>
    <a:masterClrMapping/>
  </p:clrMapOvr>
  <p:transition spd="slow" advTm="60452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952" y="1268760"/>
            <a:ext cx="8346504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100" b="1" dirty="0" smtClean="0">
                <a:solidFill>
                  <a:srgbClr val="000099"/>
                </a:solidFill>
              </a:rPr>
              <a:t>一、创建</a:t>
            </a:r>
            <a:r>
              <a:rPr lang="en-US" altLang="zh-CN" sz="3100" b="1" dirty="0" smtClean="0">
                <a:solidFill>
                  <a:srgbClr val="000099"/>
                </a:solidFill>
              </a:rPr>
              <a:t>CDM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、模型创建：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File </a:t>
            </a:r>
            <a:r>
              <a:rPr lang="en-US" altLang="zh-CN" sz="2800" b="1" dirty="0" smtClean="0">
                <a:solidFill>
                  <a:srgbClr val="FF0000"/>
                </a:solidFill>
                <a:cs typeface="Arial"/>
              </a:rPr>
              <a:t>→ New Model → Conceptual Data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26832" y="6170391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1960" y="26963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建立概念数据模型：</a:t>
            </a:r>
            <a:r>
              <a:rPr lang="en-US" altLang="zh-CN" dirty="0" smtClean="0"/>
              <a:t>CDM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6914"/>
            <a:ext cx="648072" cy="36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932040" y="2492896"/>
            <a:ext cx="3816424" cy="3744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Package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：包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Entity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：实体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Relationship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：联系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Inheritance: 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继承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Association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：关联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Association Link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：关联链接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File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：文件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2786015"/>
            <a:ext cx="3024336" cy="3302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在</a:t>
            </a:r>
            <a:r>
              <a:rPr lang="en-US" altLang="zh-CN" sz="2000" dirty="0" err="1" smtClean="0">
                <a:solidFill>
                  <a:schemeClr val="tx1"/>
                </a:solidFill>
                <a:cs typeface="Arial"/>
              </a:rPr>
              <a:t>Tools→Model</a:t>
            </a: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cs typeface="Arial"/>
              </a:rPr>
              <a:t>Options→Notation</a:t>
            </a:r>
            <a:r>
              <a:rPr lang="zh-CN" altLang="en-US" sz="2000" dirty="0" smtClean="0">
                <a:solidFill>
                  <a:schemeClr val="tx1"/>
                </a:solidFill>
                <a:cs typeface="Arial"/>
              </a:rPr>
              <a:t>：选择 </a:t>
            </a:r>
            <a:r>
              <a:rPr lang="en-US" altLang="zh-CN" sz="2000" dirty="0" smtClean="0">
                <a:solidFill>
                  <a:schemeClr val="tx1"/>
                </a:solidFill>
                <a:cs typeface="Arial"/>
              </a:rPr>
              <a:t>E/</a:t>
            </a:r>
            <a:r>
              <a:rPr lang="en-US" altLang="zh-CN" sz="2000" dirty="0" err="1" smtClean="0">
                <a:solidFill>
                  <a:schemeClr val="tx1"/>
                </a:solidFill>
                <a:cs typeface="Arial"/>
              </a:rPr>
              <a:t>R+Merise</a:t>
            </a:r>
            <a:endParaRPr lang="en-US" altLang="zh-CN" sz="2000" dirty="0" smtClean="0">
              <a:solidFill>
                <a:schemeClr val="tx1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0099"/>
                </a:solidFill>
                <a:cs typeface="Arial"/>
              </a:rPr>
              <a:t>利用工具箱，在概念模型中创建实体及其联系</a:t>
            </a:r>
            <a:endParaRPr lang="en-US" altLang="zh-CN" sz="2000" b="1" dirty="0" smtClean="0">
              <a:solidFill>
                <a:srgbClr val="000099"/>
              </a:solidFill>
              <a:cs typeface="Arial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55976" y="285293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55976" y="335699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55976" y="386105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55976" y="4365106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55976" y="494117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355976" y="5445226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594928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63297"/>
      </p:ext>
    </p:extLst>
  </p:cSld>
  <p:clrMapOvr>
    <a:masterClrMapping/>
  </p:clrMapOvr>
  <p:transition spd="slow" advTm="143053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3" y="836712"/>
            <a:ext cx="2325773" cy="497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hi.csdn.net/attachment/201110/13/0_1318506081O4b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23" y="1268210"/>
            <a:ext cx="6663434" cy="496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237"/>
            <a:ext cx="8202488" cy="75246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概念数据模型（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CDM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）</a:t>
            </a:r>
            <a:endParaRPr lang="en-US" altLang="zh-CN" sz="2800" b="1" dirty="0" smtClean="0">
              <a:solidFill>
                <a:srgbClr val="000099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35285" y="4365104"/>
            <a:ext cx="1309123" cy="44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实体关联</a:t>
            </a:r>
            <a:endParaRPr lang="zh-CN" altLang="en-US" sz="2000" b="1" dirty="0" smtClean="0">
              <a:solidFill>
                <a:srgbClr val="FF0000"/>
              </a:solidFill>
              <a:cs typeface="Arial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561935" y="4862870"/>
            <a:ext cx="369675" cy="366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72778"/>
            <a:ext cx="5384425" cy="133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452299"/>
      </p:ext>
    </p:extLst>
  </p:cSld>
  <p:clrMapOvr>
    <a:masterClrMapping/>
  </p:clrMapOvr>
  <p:transition spd="slow" advTm="156069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968" y="116632"/>
            <a:ext cx="8058472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、创建实体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14864" y="6274846"/>
            <a:ext cx="2133600" cy="399599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624"/>
            <a:ext cx="3312368" cy="19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27384"/>
            <a:ext cx="2376264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7015"/>
            <a:ext cx="8208912" cy="489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68065"/>
      </p:ext>
    </p:extLst>
  </p:cSld>
  <p:clrMapOvr>
    <a:masterClrMapping/>
  </p:clrMapOvr>
  <p:transition spd="slow" advTm="59654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2" y="908719"/>
            <a:ext cx="8064896" cy="428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636612" y="2420888"/>
            <a:ext cx="756084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指定属性名、类型、长度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精度、是否为空（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Mandatory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）、是否主码（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Primary Identifier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）、是否显示（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Displayed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）、所属域（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domain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6" y="2746888"/>
            <a:ext cx="7031732" cy="403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996" y="44624"/>
            <a:ext cx="8058472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、定义实体属性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3892" y="6309320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660948" y="188640"/>
            <a:ext cx="4464496" cy="576064"/>
          </a:xfrm>
          <a:prstGeom prst="wedgeRoundRectCallout">
            <a:avLst>
              <a:gd name="adj1" fmla="val -118393"/>
              <a:gd name="adj2" fmla="val 1859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点击进入属性详情，可以定义约束</a:t>
            </a:r>
            <a:endParaRPr 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156892" y="3645024"/>
            <a:ext cx="1512168" cy="48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取值范围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53236" y="4437112"/>
            <a:ext cx="1512168" cy="48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取值列表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289164"/>
      </p:ext>
    </p:extLst>
  </p:cSld>
  <p:clrMapOvr>
    <a:masterClrMapping/>
  </p:clrMapOvr>
  <p:transition spd="slow" advTm="145815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058472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、定义实体标识符标识码</a:t>
            </a: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0848" y="6309320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8" y="1052736"/>
            <a:ext cx="7167662" cy="42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2996952"/>
            <a:ext cx="57606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5004048" y="44624"/>
            <a:ext cx="2916324" cy="792088"/>
          </a:xfrm>
          <a:prstGeom prst="wedgeRoundRectCallout">
            <a:avLst>
              <a:gd name="adj1" fmla="val -195638"/>
              <a:gd name="adj2" fmla="val 1649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进入详情，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0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标识码对应的属性</a:t>
            </a:r>
            <a:endParaRPr 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55576" y="2492896"/>
            <a:ext cx="4968553" cy="48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指定标识码的名称、是主码还是候选码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668344" y="874811"/>
            <a:ext cx="504056" cy="2122141"/>
          </a:xfrm>
          <a:prstGeom prst="down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2853"/>
      </p:ext>
    </p:extLst>
  </p:cSld>
  <p:clrMapOvr>
    <a:masterClrMapping/>
  </p:clrMapOvr>
  <p:transition spd="slow" advTm="105156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077200" cy="114300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数据库创建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608440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13005BE3-895C-458F-9977-39C21DE5A832}" type="datetime10">
              <a:rPr lang="zh-CN" altLang="en-US" smtClean="0"/>
              <a:t>16:03</a:t>
            </a:fld>
            <a:endParaRPr kumimoji="0" 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1120" y="836712"/>
            <a:ext cx="8058472" cy="12241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、配置数据库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、对象资源管理器：</a:t>
            </a:r>
            <a:r>
              <a:rPr lang="en-US" altLang="zh-CN" b="1" dirty="0">
                <a:solidFill>
                  <a:srgbClr val="C00000"/>
                </a:solidFill>
              </a:rPr>
              <a:t>【</a:t>
            </a:r>
            <a:r>
              <a:rPr lang="zh-CN" altLang="en-US" b="1" dirty="0">
                <a:solidFill>
                  <a:srgbClr val="C00000"/>
                </a:solidFill>
              </a:rPr>
              <a:t>目标数据库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  <a:r>
              <a:rPr lang="zh-CN" altLang="en-US" b="1" dirty="0">
                <a:solidFill>
                  <a:srgbClr val="C00000"/>
                </a:solidFill>
              </a:rPr>
              <a:t>右键</a:t>
            </a:r>
            <a:r>
              <a:rPr lang="en-US" altLang="zh-CN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【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en-US" altLang="zh-CN" b="1" dirty="0" smtClean="0">
                <a:solidFill>
                  <a:srgbClr val="C00000"/>
                </a:solidFill>
              </a:rPr>
              <a:t>】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2" y="2075675"/>
            <a:ext cx="6743574" cy="473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855735" y="2286772"/>
            <a:ext cx="1261569" cy="1718292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20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440" y="44624"/>
            <a:ext cx="8418513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、定义域：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目标概念模型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右键 </a:t>
            </a:r>
            <a:r>
              <a:rPr lang="en-US" altLang="zh-CN" sz="2400" b="1" dirty="0" smtClean="0">
                <a:solidFill>
                  <a:srgbClr val="C00000"/>
                </a:solidFill>
                <a:cs typeface="Arial"/>
              </a:rPr>
              <a:t>→ 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ew </a:t>
            </a:r>
            <a:r>
              <a:rPr lang="en-US" altLang="zh-CN" sz="2400" b="1" dirty="0" smtClean="0">
                <a:solidFill>
                  <a:srgbClr val="C00000"/>
                </a:solidFill>
                <a:cs typeface="Arial"/>
              </a:rPr>
              <a:t>→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Domain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8" y="836713"/>
            <a:ext cx="5521561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32" y="1484784"/>
            <a:ext cx="626469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89" y="3068960"/>
            <a:ext cx="5736164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27225" y="2204864"/>
            <a:ext cx="1923023" cy="1083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指定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domain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名称和基础数据类型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878640" y="1772816"/>
            <a:ext cx="2093375" cy="48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指定域的取值约束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238680" y="4437112"/>
            <a:ext cx="2016224" cy="94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在定义实体属性时，直接使用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domain</a:t>
            </a:r>
            <a:endParaRPr lang="zh-CN" altLang="en-US" sz="1600" b="1" dirty="0" smtClean="0">
              <a:solidFill>
                <a:srgbClr val="FF0000"/>
              </a:solidFill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63876"/>
      </p:ext>
    </p:extLst>
  </p:cSld>
  <p:clrMapOvr>
    <a:masterClrMapping/>
  </p:clrMapOvr>
  <p:transition spd="slow" advTm="11577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636" y="44624"/>
            <a:ext cx="8058472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6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、定义联系及其约束</a:t>
            </a: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98840" y="6381328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5904656" cy="456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6480720" cy="45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4499992" y="3861048"/>
            <a:ext cx="424847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最大基数约束：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  1:N   N:M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35896" y="4365104"/>
            <a:ext cx="48245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联系时，指定谁是主导实体，创建关系时，主导实体的标识码将加入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另一端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实体对应的关系中</a:t>
            </a:r>
            <a:endParaRPr lang="en-US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48" y="5381600"/>
            <a:ext cx="3443291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指定最小基数约束：可选或强制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指定是否为强弱实体间的标识联系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0800000">
            <a:off x="3773366" y="5220815"/>
            <a:ext cx="1309236" cy="368424"/>
          </a:xfrm>
          <a:prstGeom prst="bentConnector3">
            <a:avLst>
              <a:gd name="adj1" fmla="val 995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0800000">
            <a:off x="2843809" y="5805264"/>
            <a:ext cx="2422087" cy="152400"/>
          </a:xfrm>
          <a:prstGeom prst="bentConnector3">
            <a:avLst>
              <a:gd name="adj1" fmla="val 999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5449"/>
            <a:ext cx="2651082" cy="196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057805"/>
      </p:ext>
    </p:extLst>
  </p:cSld>
  <p:clrMapOvr>
    <a:masterClrMapping/>
  </p:clrMapOvr>
  <p:transition spd="slow" advTm="347395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44" y="44624"/>
            <a:ext cx="8058472" cy="72008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、定义继承</a:t>
            </a:r>
            <a:endParaRPr lang="en-US" altLang="zh-CN" sz="2800" b="1" dirty="0" smtClean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0848" y="6381328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33670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9"/>
            <a:ext cx="590465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971600" y="2564904"/>
            <a:ext cx="216024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交叠 继承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7544" y="5229200"/>
            <a:ext cx="1944216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部分的特化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835696" y="2960948"/>
            <a:ext cx="0" cy="900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35696" y="4221088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27984" y="3429000"/>
            <a:ext cx="3528392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转成物理模型时，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39081"/>
            <a:ext cx="3384376" cy="1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1225185"/>
      </p:ext>
    </p:extLst>
  </p:cSld>
  <p:clrMapOvr>
    <a:masterClrMapping/>
  </p:clrMapOvr>
  <p:transition spd="slow" advTm="125288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43227" y="6381328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19" y="188640"/>
            <a:ext cx="5500229" cy="48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023" y="692696"/>
            <a:ext cx="3583276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、创建关联及关联链接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用以实现多个实体的关联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用以实现带有属性的联系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6891" y="3645025"/>
            <a:ext cx="28513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、创建递归联系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用以实现实体集内部不同个体间的关联</a:t>
            </a:r>
          </a:p>
        </p:txBody>
      </p:sp>
    </p:spTree>
    <p:extLst>
      <p:ext uri="{BB962C8B-B14F-4D97-AF65-F5344CB8AC3E}">
        <p14:creationId xmlns:p14="http://schemas.microsoft.com/office/powerpoint/2010/main" val="2608028829"/>
      </p:ext>
    </p:extLst>
  </p:cSld>
  <p:clrMapOvr>
    <a:masterClrMapping/>
  </p:clrMapOvr>
  <p:transition spd="slow" advTm="67325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964" y="116632"/>
            <a:ext cx="8058472" cy="12241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000" b="1" dirty="0" smtClean="0">
                <a:solidFill>
                  <a:srgbClr val="000099"/>
                </a:solidFill>
              </a:rPr>
              <a:t>二、管理</a:t>
            </a:r>
            <a:r>
              <a:rPr lang="en-US" altLang="zh-CN" sz="3000" b="1" dirty="0" smtClean="0">
                <a:solidFill>
                  <a:srgbClr val="000099"/>
                </a:solidFill>
              </a:rPr>
              <a:t>CDM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、设置模型显示偏好：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Tools </a:t>
            </a:r>
            <a:r>
              <a:rPr lang="en-US" altLang="zh-CN" sz="2400" b="1" dirty="0" smtClean="0">
                <a:solidFill>
                  <a:schemeClr val="tx1"/>
                </a:solidFill>
                <a:cs typeface="Arial"/>
              </a:rPr>
              <a:t>→ </a:t>
            </a:r>
            <a:r>
              <a:rPr lang="en-US" altLang="zh-CN" sz="2400" b="1" dirty="0">
                <a:solidFill>
                  <a:schemeClr val="tx1"/>
                </a:solidFill>
                <a:cs typeface="Arial"/>
              </a:rPr>
              <a:t>Display </a:t>
            </a:r>
            <a:r>
              <a:rPr lang="en-US" altLang="zh-CN" sz="2400" b="1" dirty="0" smtClean="0">
                <a:solidFill>
                  <a:schemeClr val="tx1"/>
                </a:solidFill>
                <a:cs typeface="Arial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cs typeface="Arial"/>
              </a:rPr>
              <a:t>reference</a:t>
            </a:r>
            <a:endParaRPr lang="en-US" altLang="zh-CN" sz="2400" b="1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63580" y="6237312"/>
            <a:ext cx="213360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16:05</a:t>
            </a:fld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6" y="1412776"/>
            <a:ext cx="763284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740396" y="2564904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2108548" y="1628800"/>
            <a:ext cx="1656184" cy="432048"/>
          </a:xfrm>
          <a:prstGeom prst="roundRect">
            <a:avLst/>
          </a:prstGeom>
          <a:solidFill>
            <a:srgbClr val="FFF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指定显示内容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2936640" y="206084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764732" y="2052692"/>
            <a:ext cx="936104" cy="4402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540596" y="4509120"/>
            <a:ext cx="1584176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显示哪些属性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04892" y="3933056"/>
            <a:ext cx="2376264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每个属性显示什么信息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00836" y="1844824"/>
            <a:ext cx="3888433" cy="432048"/>
          </a:xfrm>
          <a:prstGeom prst="roundRect">
            <a:avLst/>
          </a:prstGeom>
          <a:solidFill>
            <a:srgbClr val="FFF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指定显示格式，例如：实体的大小、线型、颜色、阴影、字体、形状等格式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4305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60402"/>
            <a:ext cx="4346575" cy="348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338836"/>
      </p:ext>
    </p:extLst>
  </p:cSld>
  <p:clrMapOvr>
    <a:masterClrMapping/>
  </p:clrMapOvr>
  <p:transition spd="slow" advTm="11471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974" y="0"/>
            <a:ext cx="8058472" cy="12241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000" b="1" dirty="0" smtClean="0">
                <a:solidFill>
                  <a:srgbClr val="000099"/>
                </a:solidFill>
              </a:rPr>
              <a:t>二、管理</a:t>
            </a:r>
            <a:r>
              <a:rPr lang="en-US" altLang="zh-CN" sz="3000" b="1" dirty="0" smtClean="0">
                <a:solidFill>
                  <a:srgbClr val="000099"/>
                </a:solidFill>
              </a:rPr>
              <a:t>CDM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CDM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有效性检查：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Tools </a:t>
            </a:r>
            <a:r>
              <a:rPr lang="en-US" altLang="zh-CN" sz="2400" b="1" dirty="0" smtClean="0">
                <a:solidFill>
                  <a:schemeClr val="tx1"/>
                </a:solidFill>
                <a:cs typeface="Arial"/>
              </a:rPr>
              <a:t>→ Check Model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" y="1368152"/>
            <a:ext cx="7056784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06" y="1800200"/>
            <a:ext cx="6191250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3061270" y="4398188"/>
            <a:ext cx="403244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在各个类别中，选择具体的检查对象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12998" y="4392488"/>
            <a:ext cx="187220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选择要检查的类型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177319"/>
      </p:ext>
    </p:extLst>
  </p:cSld>
  <p:clrMapOvr>
    <a:masterClrMapping/>
  </p:clrMapOvr>
  <p:transition spd="slow" advTm="87064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624"/>
            <a:ext cx="8058472" cy="12241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000" b="1" dirty="0" smtClean="0">
                <a:solidFill>
                  <a:srgbClr val="000099"/>
                </a:solidFill>
              </a:rPr>
              <a:t>二、管理</a:t>
            </a:r>
            <a:r>
              <a:rPr lang="en-US" altLang="zh-CN" sz="3000" b="1" dirty="0" smtClean="0">
                <a:solidFill>
                  <a:srgbClr val="000099"/>
                </a:solidFill>
              </a:rPr>
              <a:t>CDM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CDM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模型合并：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Tools </a:t>
            </a:r>
            <a:r>
              <a:rPr lang="en-US" altLang="zh-CN" sz="2400" b="1" dirty="0" smtClean="0">
                <a:solidFill>
                  <a:schemeClr val="tx1"/>
                </a:solidFill>
                <a:cs typeface="Arial"/>
              </a:rPr>
              <a:t>→ Merge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95005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450"/>
            <a:ext cx="6324208" cy="393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6588224" y="2060848"/>
            <a:ext cx="2088232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选择要合并的模型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4427984" y="2276872"/>
            <a:ext cx="2160240" cy="3240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" idx="1"/>
          </p:cNvCxnSpPr>
          <p:nvPr/>
        </p:nvCxnSpPr>
        <p:spPr>
          <a:xfrm flipH="1" flipV="1">
            <a:off x="4370814" y="2132856"/>
            <a:ext cx="2217410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39552" y="4725144"/>
            <a:ext cx="144016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合并时模型比较选项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59632" y="3501008"/>
            <a:ext cx="0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63688" y="494116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81012"/>
      </p:ext>
    </p:extLst>
  </p:cSld>
  <p:clrMapOvr>
    <a:masterClrMapping/>
  </p:clrMapOvr>
  <p:transition spd="slow" advTm="46735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44624"/>
            <a:ext cx="8058472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000099"/>
                </a:solidFill>
              </a:rPr>
              <a:t>三</a:t>
            </a:r>
            <a:r>
              <a:rPr lang="zh-CN" altLang="en-US" sz="2600" b="1" dirty="0" smtClean="0">
                <a:solidFill>
                  <a:srgbClr val="000099"/>
                </a:solidFill>
              </a:rPr>
              <a:t>、</a:t>
            </a:r>
            <a:r>
              <a:rPr lang="en-US" altLang="zh-CN" sz="2600" b="1" dirty="0" smtClean="0">
                <a:solidFill>
                  <a:srgbClr val="000099"/>
                </a:solidFill>
              </a:rPr>
              <a:t>CDM</a:t>
            </a:r>
            <a:r>
              <a:rPr lang="zh-CN" altLang="en-US" sz="2600" b="1" dirty="0" smtClean="0">
                <a:solidFill>
                  <a:srgbClr val="000099"/>
                </a:solidFill>
              </a:rPr>
              <a:t>模型转换</a:t>
            </a:r>
            <a:endParaRPr lang="en-US" altLang="zh-CN" sz="2600" b="1" dirty="0" smtClean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7" y="692696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→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CDM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LDM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PDM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→ PDM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→ Generate Physical data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model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6635"/>
            <a:ext cx="5259463" cy="443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2242965"/>
            <a:ext cx="5284088" cy="4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286457"/>
      </p:ext>
    </p:extLst>
  </p:cSld>
  <p:clrMapOvr>
    <a:masterClrMapping/>
  </p:clrMapOvr>
  <p:transition spd="slow" advTm="71423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358473"/>
            <a:ext cx="799288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、创建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CDM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</a:t>
            </a:r>
            <a:endParaRPr lang="en-US" altLang="zh-CN" sz="2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结合自己的选题，创建：概念数据模型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CDM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定义域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定义实体、属性、标识、约束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定义联系、定义联系的基数约束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根据选题考虑是否定义继承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定义显示偏好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CDM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模型检查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、根据选题，选做两个或多个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CDM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模型的合并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实验任务：建立概念数据模型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681162"/>
      </p:ext>
    </p:extLst>
  </p:cSld>
  <p:clrMapOvr>
    <a:masterClrMapping/>
  </p:clrMapOvr>
  <p:transition spd="slow" advTm="107898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944" y="143892"/>
            <a:ext cx="8077200" cy="1143000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数据库创建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152004"/>
            <a:ext cx="8058472" cy="18722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mtClean="0">
                <a:solidFill>
                  <a:srgbClr val="000099"/>
                </a:solidFill>
              </a:rPr>
              <a:t>二、配置数据库</a:t>
            </a:r>
            <a:endParaRPr lang="en-US" altLang="zh-CN" sz="2800" b="1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、</a:t>
            </a:r>
            <a:r>
              <a:rPr lang="en-US" altLang="zh-CN" b="1" smtClean="0">
                <a:solidFill>
                  <a:srgbClr val="FF0000"/>
                </a:solidFill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</a:rPr>
              <a:t>常规</a:t>
            </a:r>
            <a:r>
              <a:rPr lang="en-US" altLang="zh-CN" b="1" smtClean="0">
                <a:solidFill>
                  <a:srgbClr val="FF0000"/>
                </a:solidFill>
              </a:rPr>
              <a:t>】</a:t>
            </a:r>
            <a:r>
              <a:rPr lang="zh-CN" altLang="en-US" b="1" smtClean="0">
                <a:solidFill>
                  <a:srgbClr val="FF0000"/>
                </a:solidFill>
              </a:rPr>
              <a:t>属性：</a:t>
            </a:r>
            <a:r>
              <a:rPr lang="zh-CN" altLang="en-US" smtClean="0">
                <a:solidFill>
                  <a:schemeClr val="tx1"/>
                </a:solidFill>
              </a:rPr>
              <a:t>备份情况、创建信息、当前状态、可用空间、用户数、排序规则等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024212"/>
            <a:ext cx="8316416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可用空间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：可以在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收缩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功能里，查看数据库空间使用情况</a:t>
            </a:r>
            <a:endParaRPr lang="en-US" altLang="zh-CN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2730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文件收缩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：具体数据库文件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的空间分配和可用空间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2730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数据库收缩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数据库的空间分配和可用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1" indent="-339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：在数据库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里，查看详细用户信息</a:t>
            </a:r>
            <a:endParaRPr lang="en-US" altLang="zh-CN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273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包含了自动添加、手动添加的数据库用户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273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，可以实时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看到用户数的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01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952" y="125760"/>
            <a:ext cx="8077200" cy="114300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数据库创建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9952" y="1124744"/>
            <a:ext cx="8202488" cy="51125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二、配置数据库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</a:rPr>
              <a:t>选项</a:t>
            </a:r>
            <a:r>
              <a:rPr lang="en-US" altLang="zh-CN" b="1" dirty="0" smtClean="0">
                <a:solidFill>
                  <a:srgbClr val="FF0000"/>
                </a:solidFill>
              </a:rPr>
              <a:t>】</a:t>
            </a: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0850" indent="-273050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99"/>
                </a:solidFill>
              </a:rPr>
              <a:t>恢复模式：完整、大容量日志、简单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完整</a:t>
            </a:r>
            <a:r>
              <a:rPr lang="zh-CN" altLang="en-US" dirty="0" smtClean="0">
                <a:solidFill>
                  <a:schemeClr val="tx1"/>
                </a:solidFill>
              </a:rPr>
              <a:t>模式：适用特别</a:t>
            </a:r>
            <a:r>
              <a:rPr lang="zh-CN" altLang="en-US" dirty="0">
                <a:solidFill>
                  <a:schemeClr val="tx1"/>
                </a:solidFill>
              </a:rPr>
              <a:t>重要的生产</a:t>
            </a:r>
            <a:r>
              <a:rPr lang="zh-CN" altLang="en-US" dirty="0" smtClean="0">
                <a:solidFill>
                  <a:schemeClr val="tx1"/>
                </a:solidFill>
              </a:rPr>
              <a:t>数据库，要求日志记录完整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大容量日志模式：适用于经常进行大容量数据操作的情况（如插入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万条数据），日志只记录必要操作，提高数据库性能。一旦出现故障，数据可能无法恢复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简单模式：一般适用于测试数据库，对数据库性能要求高、对安全性要求低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98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77200" cy="114300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数据库创建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187768"/>
            <a:ext cx="8202488" cy="518457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、配置数据库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0850" indent="-27305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</a:rPr>
              <a:t>数据库状态：只读、是否正常、是否限制访问、是否加密等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450850" indent="-27305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</a:rPr>
              <a:t>限制访问：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Multiple</a:t>
            </a:r>
            <a:r>
              <a:rPr lang="zh-CN" altLang="en-US" sz="2400" dirty="0">
                <a:solidFill>
                  <a:schemeClr val="tx1"/>
                </a:solidFill>
              </a:rPr>
              <a:t>：正常状态，多用户访问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</a:rPr>
              <a:t>Single</a:t>
            </a:r>
            <a:r>
              <a:rPr lang="zh-CN" altLang="en-US" sz="2400" dirty="0" smtClean="0">
                <a:solidFill>
                  <a:schemeClr val="tx1"/>
                </a:solidFill>
              </a:rPr>
              <a:t>：单用户访问，其他用户的连接被中断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20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</a:rPr>
              <a:t>Restricted</a:t>
            </a:r>
            <a:r>
              <a:rPr lang="zh-CN" altLang="en-US" sz="2400" dirty="0" smtClean="0">
                <a:solidFill>
                  <a:schemeClr val="tx1"/>
                </a:solidFill>
              </a:rPr>
              <a:t>：只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db_owner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db_creator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sysadmin</a:t>
            </a:r>
            <a:r>
              <a:rPr lang="zh-CN" altLang="en-US" sz="2400" dirty="0" smtClean="0">
                <a:solidFill>
                  <a:schemeClr val="tx1"/>
                </a:solidFill>
              </a:rPr>
              <a:t>三种角色能访问，对连接数没有限制。一般对数据库进行维护时，切换到该状态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41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数据库文件管理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7104" y="980728"/>
            <a:ext cx="8136904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一、文件类型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、主要数据文件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29845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数量：一个，扩展名为 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mdf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9845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作用：管理和存储用户数据库的所有文件信息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、次要数据文件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数量：零</a:t>
            </a:r>
            <a:r>
              <a:rPr lang="en-US" altLang="zh-CN" dirty="0"/>
              <a:t>~</a:t>
            </a:r>
            <a:r>
              <a:rPr lang="zh-CN" altLang="en-US" dirty="0"/>
              <a:t>多个，扩展名为</a:t>
            </a:r>
            <a:r>
              <a:rPr lang="en-US" altLang="zh-CN" dirty="0"/>
              <a:t>.</a:t>
            </a:r>
            <a:r>
              <a:rPr lang="en-US" altLang="zh-CN" dirty="0" err="1"/>
              <a:t>ndf</a:t>
            </a:r>
            <a:endParaRPr lang="en-US" altLang="zh-CN" dirty="0"/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适用于</a:t>
            </a:r>
            <a:endParaRPr lang="en-US" altLang="zh-CN" dirty="0" smtClean="0"/>
          </a:p>
          <a:p>
            <a:pPr marL="6985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将</a:t>
            </a:r>
            <a:r>
              <a:rPr lang="en-US" altLang="zh-CN" dirty="0"/>
              <a:t>I/O</a:t>
            </a:r>
            <a:r>
              <a:rPr lang="zh-CN" altLang="en-US" dirty="0"/>
              <a:t>操作分散到多个硬盘</a:t>
            </a:r>
            <a:endParaRPr lang="en-US" altLang="zh-CN" dirty="0"/>
          </a:p>
          <a:p>
            <a:pPr marL="6985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某个表的数据规模超出单个硬盘</a:t>
            </a:r>
            <a:r>
              <a:rPr lang="zh-CN" altLang="en-US" dirty="0" smtClean="0"/>
              <a:t>空间，</a:t>
            </a:r>
            <a:r>
              <a:rPr lang="en-US" altLang="zh-CN" dirty="0" smtClean="0"/>
              <a:t>OS</a:t>
            </a:r>
            <a:r>
              <a:rPr lang="zh-CN" altLang="en-US" dirty="0"/>
              <a:t>文件不能跨越</a:t>
            </a:r>
            <a:r>
              <a:rPr lang="zh-CN" altLang="en-US" dirty="0" smtClean="0"/>
              <a:t>硬盘</a:t>
            </a:r>
            <a:endParaRPr lang="en-US" altLang="zh-CN" dirty="0"/>
          </a:p>
          <a:p>
            <a:pPr marL="6985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主次文件同时使用时，数据库</a:t>
            </a:r>
            <a:r>
              <a:rPr lang="zh-CN" altLang="en-US" b="1" dirty="0" smtClean="0">
                <a:solidFill>
                  <a:srgbClr val="000099"/>
                </a:solidFill>
              </a:rPr>
              <a:t>采用按比例</a:t>
            </a:r>
            <a:r>
              <a:rPr lang="zh-CN" altLang="en-US" b="1" dirty="0">
                <a:solidFill>
                  <a:srgbClr val="000099"/>
                </a:solidFill>
              </a:rPr>
              <a:t>填充的读写机制</a:t>
            </a:r>
            <a:r>
              <a:rPr lang="zh-CN" altLang="en-US" dirty="0"/>
              <a:t>，同时向多个数据文件写入数据，而不是写满一个文件，再写下一</a:t>
            </a:r>
            <a:r>
              <a:rPr lang="zh-CN" altLang="en-US" dirty="0" smtClean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825554"/>
      </p:ext>
    </p:extLst>
  </p:cSld>
  <p:clrMapOvr>
    <a:masterClrMapping/>
  </p:clrMapOvr>
  <p:transition spd="slow" advTm="94190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6892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数据库文件管理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407649"/>
            <a:ext cx="8130480" cy="48569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一、文件类型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、日志文件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dirty="0"/>
              <a:t>数量：一个或多个，不分主次，扩展名为</a:t>
            </a:r>
            <a:r>
              <a:rPr lang="en-US" altLang="zh-CN" sz="2200" dirty="0"/>
              <a:t>.</a:t>
            </a:r>
            <a:r>
              <a:rPr lang="en-US" altLang="zh-CN" sz="2200" dirty="0" err="1"/>
              <a:t>ldf</a:t>
            </a:r>
            <a:endParaRPr lang="en-US" altLang="zh-CN" sz="2200" dirty="0"/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dirty="0"/>
              <a:t>多个日志文件顺序写入，不能分散日志文件的</a:t>
            </a:r>
            <a:r>
              <a:rPr lang="en-US" altLang="zh-CN" sz="2200" dirty="0"/>
              <a:t>I/O</a:t>
            </a:r>
          </a:p>
          <a:p>
            <a:pPr marL="29845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dirty="0"/>
              <a:t>多个日志文件分布于不同硬盘，安全性有所提高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99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6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2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3069</Words>
  <Application>Microsoft Office PowerPoint</Application>
  <PresentationFormat>全屏显示(4:3)</PresentationFormat>
  <Paragraphs>401</Paragraphs>
  <Slides>48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凸显</vt:lpstr>
      <vt:lpstr>PowerPoint 演示文稿</vt:lpstr>
      <vt:lpstr>PowerPoint 演示文稿</vt:lpstr>
      <vt:lpstr>2.1 数据库创建与配置</vt:lpstr>
      <vt:lpstr>2.1 数据库创建</vt:lpstr>
      <vt:lpstr>2.1 数据库创建</vt:lpstr>
      <vt:lpstr>2.1 数据库创建</vt:lpstr>
      <vt:lpstr>2.1 数据库创建</vt:lpstr>
      <vt:lpstr>2.2 数据库文件管理</vt:lpstr>
      <vt:lpstr>2.2 数据库文件管理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五、在文件组上创建数据库对象</vt:lpstr>
      <vt:lpstr>五、在文件组上创建数据库对象</vt:lpstr>
      <vt:lpstr>实验任务：数据库创建</vt:lpstr>
      <vt:lpstr>PowerPoint 演示文稿</vt:lpstr>
      <vt:lpstr>2.3.1 PowerDesigner 概述</vt:lpstr>
      <vt:lpstr>2.3.1 PowerDesigner 概述</vt:lpstr>
      <vt:lpstr>PowerPoint 演示文稿</vt:lpstr>
      <vt:lpstr>2.3.1 PowerDesigner 概述</vt:lpstr>
      <vt:lpstr>2.3.1 PowerDesigner 概述</vt:lpstr>
      <vt:lpstr>2.3.1 PowerDesigner 概述</vt:lpstr>
      <vt:lpstr>PowerPoint 演示文稿</vt:lpstr>
      <vt:lpstr>PowerPoint 演示文稿</vt:lpstr>
      <vt:lpstr>2.3.1 PowerDesigner 概述</vt:lpstr>
      <vt:lpstr>2.3.1 PowerDesigner 概述</vt:lpstr>
      <vt:lpstr>2.3.1 PowerDesigner 概述</vt:lpstr>
      <vt:lpstr>2.3.1 PowerDesigner 概述</vt:lpstr>
      <vt:lpstr>2.3.1 PowerDesigner 概述</vt:lpstr>
      <vt:lpstr>2.3.1 PowerDesigner 概述</vt:lpstr>
      <vt:lpstr>2.3.1 PowerDesigner 概述</vt:lpstr>
      <vt:lpstr>2.3.2 建立概念数据模型：CDM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实验任务：建立概念数据模型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LH-BUAA</dc:creator>
  <cp:lastModifiedBy>LH-BUAA</cp:lastModifiedBy>
  <cp:revision>11</cp:revision>
  <dcterms:created xsi:type="dcterms:W3CDTF">2020-02-24T11:58:25Z</dcterms:created>
  <dcterms:modified xsi:type="dcterms:W3CDTF">2020-03-01T08:09:59Z</dcterms:modified>
</cp:coreProperties>
</file>