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8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D36F3-163D-4A8E-960B-D8229DDE53BC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5E7E6-B2EA-4F32-ADE1-BF19E4FAE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3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>
                <a:solidFill>
                  <a:prstClr val="black"/>
                </a:solidFill>
              </a:rPr>
              <a:pPr/>
              <a:t>1</a:t>
            </a:fld>
            <a:endParaRPr altLang="en-US">
              <a:solidFill>
                <a:prstClr val="black"/>
              </a:solidFill>
              <a:ea typeface="宋体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48A6A-812B-46DD-A43E-D188EE11762C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000"/>
              <a:t>CONVERT </a:t>
            </a:r>
            <a:br>
              <a:rPr lang="en-US" altLang="zh-CN" sz="1000"/>
            </a:br>
            <a:r>
              <a:rPr lang="zh-CN" altLang="en-US" sz="1000"/>
              <a:t>将某种数据类型的表达式显式转换为另一种数据类型。</a:t>
            </a:r>
            <a:r>
              <a:rPr lang="en-US" altLang="zh-CN" sz="1000"/>
              <a:t>CAST </a:t>
            </a:r>
            <a:r>
              <a:rPr lang="zh-CN" altLang="en-US" sz="1000"/>
              <a:t>和 </a:t>
            </a:r>
            <a:r>
              <a:rPr lang="en-US" altLang="zh-CN" sz="1000"/>
              <a:t>CONVERT </a:t>
            </a:r>
            <a:r>
              <a:rPr lang="zh-CN" altLang="en-US" sz="1000"/>
              <a:t>提供相似的功能。 </a:t>
            </a:r>
            <a:br>
              <a:rPr lang="zh-CN" altLang="en-US" sz="1000"/>
            </a:br>
            <a:r>
              <a:rPr lang="zh-CN" altLang="en-US" sz="1000"/>
              <a:t/>
            </a:r>
            <a:br>
              <a:rPr lang="zh-CN" altLang="en-US" sz="1000"/>
            </a:br>
            <a:r>
              <a:rPr lang="zh-CN" altLang="en-US" sz="1000"/>
              <a:t>语法 </a:t>
            </a:r>
            <a:br>
              <a:rPr lang="zh-CN" altLang="en-US" sz="1000"/>
            </a:br>
            <a:r>
              <a:rPr lang="zh-CN" altLang="en-US" sz="1000"/>
              <a:t>使用 </a:t>
            </a:r>
            <a:r>
              <a:rPr lang="en-US" altLang="zh-CN" sz="1000"/>
              <a:t>CONVERT</a:t>
            </a:r>
            <a:r>
              <a:rPr lang="zh-CN" altLang="en-US" sz="1000"/>
              <a:t>： </a:t>
            </a:r>
            <a:br>
              <a:rPr lang="zh-CN" altLang="en-US" sz="1000"/>
            </a:br>
            <a:r>
              <a:rPr lang="zh-CN" altLang="en-US" sz="1000"/>
              <a:t/>
            </a:r>
            <a:br>
              <a:rPr lang="zh-CN" altLang="en-US" sz="1000"/>
            </a:br>
            <a:r>
              <a:rPr lang="en-US" altLang="zh-CN" sz="1000"/>
              <a:t>CONVERT (</a:t>
            </a:r>
            <a:r>
              <a:rPr lang="zh-CN" altLang="en-US" sz="1000"/>
              <a:t>数据类型</a:t>
            </a:r>
            <a:r>
              <a:rPr lang="en-US" altLang="zh-CN" sz="1000"/>
              <a:t>[</a:t>
            </a:r>
            <a:r>
              <a:rPr lang="zh-CN" altLang="en-US" sz="1000"/>
              <a:t>长度</a:t>
            </a:r>
            <a:r>
              <a:rPr lang="en-US" altLang="zh-CN" sz="1000"/>
              <a:t>], </a:t>
            </a:r>
            <a:r>
              <a:rPr lang="zh-CN" altLang="en-US" sz="1000"/>
              <a:t>表达式 </a:t>
            </a:r>
            <a:r>
              <a:rPr lang="en-US" altLang="zh-CN" sz="1000"/>
              <a:t>[, </a:t>
            </a:r>
            <a:r>
              <a:rPr lang="zh-CN" altLang="en-US" sz="1000"/>
              <a:t>日期格式样式</a:t>
            </a:r>
            <a:r>
              <a:rPr lang="en-US" altLang="zh-CN" sz="1000"/>
              <a:t>]) </a:t>
            </a:r>
            <a:br>
              <a:rPr lang="en-US" altLang="zh-CN" sz="1000"/>
            </a:br>
            <a:r>
              <a:rPr lang="en-US" altLang="zh-CN" sz="1000"/>
              <a:t/>
            </a:r>
            <a:br>
              <a:rPr lang="en-US" altLang="zh-CN" sz="1000"/>
            </a:br>
            <a:r>
              <a:rPr lang="zh-CN" altLang="en-US" sz="1000"/>
              <a:t>转换为日期型时可使用日期格式样式 </a:t>
            </a:r>
            <a:br>
              <a:rPr lang="zh-CN" altLang="en-US" sz="1000"/>
            </a:br>
            <a:r>
              <a:rPr lang="zh-CN" altLang="en-US" sz="1000"/>
              <a:t>不带世纪数位 </a:t>
            </a:r>
            <a:r>
              <a:rPr lang="en-US" altLang="zh-CN" sz="1000"/>
              <a:t>(yy) </a:t>
            </a:r>
            <a:r>
              <a:rPr lang="zh-CN" altLang="en-US" sz="1000"/>
              <a:t>带世纪数位 </a:t>
            </a:r>
            <a:r>
              <a:rPr lang="en-US" altLang="zh-CN" sz="1000"/>
              <a:t>(yyyy) </a:t>
            </a:r>
            <a:r>
              <a:rPr lang="zh-CN" altLang="en-US" sz="1000"/>
              <a:t>标准 输入</a:t>
            </a:r>
            <a:r>
              <a:rPr lang="en-US" altLang="zh-CN" sz="1000"/>
              <a:t>/</a:t>
            </a:r>
            <a:r>
              <a:rPr lang="zh-CN" altLang="en-US" sz="1000"/>
              <a:t>输出** </a:t>
            </a:r>
            <a:br>
              <a:rPr lang="zh-CN" altLang="en-US" sz="1000"/>
            </a:br>
            <a:r>
              <a:rPr lang="en-US" altLang="zh-CN" sz="1000"/>
              <a:t>- 0 </a:t>
            </a:r>
            <a:r>
              <a:rPr lang="zh-CN" altLang="en-US" sz="1000"/>
              <a:t>或 </a:t>
            </a:r>
            <a:r>
              <a:rPr lang="en-US" altLang="zh-CN" sz="1000"/>
              <a:t>100 (*) </a:t>
            </a:r>
            <a:r>
              <a:rPr lang="zh-CN" altLang="en-US" sz="1000"/>
              <a:t>默认值 </a:t>
            </a:r>
            <a:r>
              <a:rPr lang="en-US" altLang="zh-CN" sz="1000"/>
              <a:t>mon dd yyyy hh:miAM</a:t>
            </a:r>
            <a:r>
              <a:rPr lang="zh-CN" altLang="en-US" sz="1000"/>
              <a:t>（或 </a:t>
            </a:r>
            <a:r>
              <a:rPr lang="en-US" altLang="zh-CN" sz="1000"/>
              <a:t>PM</a:t>
            </a:r>
            <a:r>
              <a:rPr lang="zh-CN" altLang="en-US" sz="1000"/>
              <a:t>） </a:t>
            </a:r>
            <a:br>
              <a:rPr lang="zh-CN" altLang="en-US" sz="1000"/>
            </a:br>
            <a:r>
              <a:rPr lang="en-US" altLang="zh-CN" sz="1000"/>
              <a:t>1 101 </a:t>
            </a:r>
            <a:r>
              <a:rPr lang="zh-CN" altLang="en-US" sz="1000"/>
              <a:t>美国 </a:t>
            </a:r>
            <a:r>
              <a:rPr lang="en-US" altLang="zh-CN" sz="1000"/>
              <a:t>mm/dd/yyyy </a:t>
            </a:r>
            <a:br>
              <a:rPr lang="en-US" altLang="zh-CN" sz="1000"/>
            </a:br>
            <a:r>
              <a:rPr lang="en-US" altLang="zh-CN" sz="1000"/>
              <a:t>2 102 ANSI yy.mm.dd </a:t>
            </a:r>
            <a:br>
              <a:rPr lang="en-US" altLang="zh-CN" sz="1000"/>
            </a:br>
            <a:r>
              <a:rPr lang="en-US" altLang="zh-CN" sz="1000"/>
              <a:t>3 103 </a:t>
            </a:r>
            <a:r>
              <a:rPr lang="zh-CN" altLang="en-US" sz="1000"/>
              <a:t>英国</a:t>
            </a:r>
            <a:r>
              <a:rPr lang="en-US" altLang="zh-CN" sz="1000"/>
              <a:t>/</a:t>
            </a:r>
            <a:r>
              <a:rPr lang="zh-CN" altLang="en-US" sz="1000"/>
              <a:t>法国 </a:t>
            </a:r>
            <a:r>
              <a:rPr lang="en-US" altLang="zh-CN" sz="1000"/>
              <a:t>dd/mm/yy </a:t>
            </a:r>
            <a:br>
              <a:rPr lang="en-US" altLang="zh-CN" sz="1000"/>
            </a:br>
            <a:r>
              <a:rPr lang="en-US" altLang="zh-CN" sz="1000"/>
              <a:t>4 104 </a:t>
            </a:r>
            <a:r>
              <a:rPr lang="zh-CN" altLang="en-US" sz="1000"/>
              <a:t>德国 </a:t>
            </a:r>
            <a:r>
              <a:rPr lang="en-US" altLang="zh-CN" sz="1000"/>
              <a:t>dd.mm.yy </a:t>
            </a:r>
            <a:br>
              <a:rPr lang="en-US" altLang="zh-CN" sz="1000"/>
            </a:br>
            <a:r>
              <a:rPr lang="en-US" altLang="zh-CN" sz="1000"/>
              <a:t>5 105 </a:t>
            </a:r>
            <a:r>
              <a:rPr lang="zh-CN" altLang="en-US" sz="1000"/>
              <a:t>意大利 </a:t>
            </a:r>
            <a:r>
              <a:rPr lang="en-US" altLang="zh-CN" sz="1000"/>
              <a:t>dd-mm-yy </a:t>
            </a:r>
            <a:br>
              <a:rPr lang="en-US" altLang="zh-CN" sz="1000"/>
            </a:br>
            <a:r>
              <a:rPr lang="en-US" altLang="zh-CN" sz="1000"/>
              <a:t>6 106 - dd mon yy </a:t>
            </a:r>
            <a:br>
              <a:rPr lang="en-US" altLang="zh-CN" sz="1000"/>
            </a:br>
            <a:r>
              <a:rPr lang="en-US" altLang="zh-CN" sz="1000"/>
              <a:t>7 107 - mon dd, yy </a:t>
            </a:r>
            <a:br>
              <a:rPr lang="en-US" altLang="zh-CN" sz="1000"/>
            </a:br>
            <a:r>
              <a:rPr lang="en-US" altLang="zh-CN" sz="1000"/>
              <a:t>8 108 - hh:mm:ss </a:t>
            </a:r>
            <a:br>
              <a:rPr lang="en-US" altLang="zh-CN" sz="1000"/>
            </a:br>
            <a:r>
              <a:rPr lang="en-US" altLang="zh-CN" sz="1000"/>
              <a:t>- 9 </a:t>
            </a:r>
            <a:r>
              <a:rPr lang="zh-CN" altLang="en-US" sz="1000"/>
              <a:t>或 </a:t>
            </a:r>
            <a:r>
              <a:rPr lang="en-US" altLang="zh-CN" sz="1000"/>
              <a:t>109 (*) </a:t>
            </a:r>
            <a:r>
              <a:rPr lang="zh-CN" altLang="en-US" sz="1000"/>
              <a:t>默认值 </a:t>
            </a:r>
            <a:r>
              <a:rPr lang="en-US" altLang="zh-CN" sz="1000"/>
              <a:t>+ </a:t>
            </a:r>
            <a:r>
              <a:rPr lang="zh-CN" altLang="en-US" sz="1000"/>
              <a:t>毫秒 </a:t>
            </a:r>
            <a:r>
              <a:rPr lang="en-US" altLang="zh-CN" sz="1000"/>
              <a:t>mon dd yyyy hh:mi:ss:mmmAM</a:t>
            </a:r>
            <a:r>
              <a:rPr lang="zh-CN" altLang="en-US" sz="1000"/>
              <a:t>（或 </a:t>
            </a:r>
            <a:r>
              <a:rPr lang="en-US" altLang="zh-CN" sz="1000"/>
              <a:t>PM</a:t>
            </a:r>
            <a:r>
              <a:rPr lang="zh-CN" altLang="en-US" sz="1000"/>
              <a:t>） </a:t>
            </a:r>
            <a:br>
              <a:rPr lang="zh-CN" altLang="en-US" sz="1000"/>
            </a:br>
            <a:r>
              <a:rPr lang="en-US" altLang="zh-CN" sz="1000"/>
              <a:t>10 110 </a:t>
            </a:r>
            <a:r>
              <a:rPr lang="zh-CN" altLang="en-US" sz="1000"/>
              <a:t>美国 </a:t>
            </a:r>
            <a:r>
              <a:rPr lang="en-US" altLang="zh-CN" sz="1000"/>
              <a:t>mm-dd-yy </a:t>
            </a:r>
            <a:br>
              <a:rPr lang="en-US" altLang="zh-CN" sz="1000"/>
            </a:br>
            <a:r>
              <a:rPr lang="en-US" altLang="zh-CN" sz="1000"/>
              <a:t>11 111 </a:t>
            </a:r>
            <a:r>
              <a:rPr lang="zh-CN" altLang="en-US" sz="1000"/>
              <a:t>日本 </a:t>
            </a:r>
            <a:r>
              <a:rPr lang="en-US" altLang="zh-CN" sz="1000"/>
              <a:t>yy/mm/dd </a:t>
            </a:r>
            <a:br>
              <a:rPr lang="en-US" altLang="zh-CN" sz="1000"/>
            </a:br>
            <a:r>
              <a:rPr lang="en-US" altLang="zh-CN" sz="1000"/>
              <a:t>12 112 ISO yymmdd </a:t>
            </a:r>
            <a:br>
              <a:rPr lang="en-US" altLang="zh-CN" sz="1000"/>
            </a:br>
            <a:r>
              <a:rPr lang="en-US" altLang="zh-CN" sz="1000"/>
              <a:t>- 13 </a:t>
            </a:r>
            <a:r>
              <a:rPr lang="zh-CN" altLang="en-US" sz="1000"/>
              <a:t>或 </a:t>
            </a:r>
            <a:r>
              <a:rPr lang="en-US" altLang="zh-CN" sz="1000"/>
              <a:t>113 (*) </a:t>
            </a:r>
            <a:r>
              <a:rPr lang="zh-CN" altLang="en-US" sz="1000"/>
              <a:t>欧洲默认值 </a:t>
            </a:r>
            <a:r>
              <a:rPr lang="en-US" altLang="zh-CN" sz="1000"/>
              <a:t>+ </a:t>
            </a:r>
            <a:r>
              <a:rPr lang="zh-CN" altLang="en-US" sz="1000"/>
              <a:t>毫秒 </a:t>
            </a:r>
            <a:r>
              <a:rPr lang="en-US" altLang="zh-CN" sz="1000"/>
              <a:t>dd mon yyyy hh:mm:ss:mmm(24h) </a:t>
            </a:r>
            <a:br>
              <a:rPr lang="en-US" altLang="zh-CN" sz="1000"/>
            </a:br>
            <a:r>
              <a:rPr lang="en-US" altLang="zh-CN" sz="1000"/>
              <a:t>14 114 - hh:mi:ss:mmm(24h) </a:t>
            </a:r>
            <a:br>
              <a:rPr lang="en-US" altLang="zh-CN" sz="1000"/>
            </a:br>
            <a:r>
              <a:rPr lang="en-US" altLang="zh-CN" sz="1000"/>
              <a:t>- 20 </a:t>
            </a:r>
            <a:r>
              <a:rPr lang="zh-CN" altLang="en-US" sz="1000"/>
              <a:t>或 </a:t>
            </a:r>
            <a:r>
              <a:rPr lang="en-US" altLang="zh-CN" sz="1000"/>
              <a:t>120 (*) ODBC </a:t>
            </a:r>
            <a:r>
              <a:rPr lang="zh-CN" altLang="en-US" sz="1000"/>
              <a:t>规范 </a:t>
            </a:r>
            <a:r>
              <a:rPr lang="en-US" altLang="zh-CN" sz="1000"/>
              <a:t>yyyy-mm-dd hh:mm:ss[.fff] </a:t>
            </a:r>
            <a:br>
              <a:rPr lang="en-US" altLang="zh-CN" sz="1000"/>
            </a:br>
            <a:r>
              <a:rPr lang="en-US" altLang="zh-CN" sz="1000"/>
              <a:t>- 21 </a:t>
            </a:r>
            <a:r>
              <a:rPr lang="zh-CN" altLang="en-US" sz="1000"/>
              <a:t>或 </a:t>
            </a:r>
            <a:r>
              <a:rPr lang="en-US" altLang="zh-CN" sz="1000"/>
              <a:t>121 (*) ODBC </a:t>
            </a:r>
            <a:r>
              <a:rPr lang="zh-CN" altLang="en-US" sz="1000"/>
              <a:t>规范（带毫秒） </a:t>
            </a:r>
            <a:r>
              <a:rPr lang="en-US" altLang="zh-CN" sz="1000"/>
              <a:t>yyyy-mm-dd hh:mm:ss[.fff] </a:t>
            </a:r>
            <a:br>
              <a:rPr lang="en-US" altLang="zh-CN" sz="1000"/>
            </a:br>
            <a:r>
              <a:rPr lang="en-US" altLang="zh-CN" sz="1000"/>
              <a:t>- 126(***) ISO8601 yyyy-mm-dd Thh:mm:ss:mmm</a:t>
            </a:r>
            <a:r>
              <a:rPr lang="zh-CN" altLang="en-US" sz="1000"/>
              <a:t>（不含空格） </a:t>
            </a:r>
            <a:br>
              <a:rPr lang="zh-CN" altLang="en-US" sz="1000"/>
            </a:br>
            <a:r>
              <a:rPr lang="en-US" altLang="zh-CN" sz="1000"/>
              <a:t>- 130* </a:t>
            </a:r>
            <a:r>
              <a:rPr lang="zh-CN" altLang="en-US" sz="1000"/>
              <a:t>科威特 </a:t>
            </a:r>
            <a:r>
              <a:rPr lang="en-US" altLang="zh-CN" sz="1000"/>
              <a:t>dd mon yyyy hh:mi:ss:mmmAM </a:t>
            </a:r>
            <a:br>
              <a:rPr lang="en-US" altLang="zh-CN" sz="1000"/>
            </a:br>
            <a:r>
              <a:rPr lang="en-US" altLang="zh-CN" sz="1000"/>
              <a:t>- 131* </a:t>
            </a:r>
            <a:r>
              <a:rPr lang="zh-CN" altLang="en-US" sz="1000"/>
              <a:t>科威特 </a:t>
            </a:r>
            <a:r>
              <a:rPr lang="en-US" altLang="zh-CN" sz="1000"/>
              <a:t>dd/mm/yy hh:mi:ss:mmmAM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62842-1A32-44F1-B159-31F7DFC9B067}" type="slidenum">
              <a:rPr lang="en-US" altLang="zh-CN">
                <a:solidFill>
                  <a:prstClr val="black"/>
                </a:solidFill>
              </a:rPr>
              <a:pPr/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Set identity_insert </a:t>
            </a:r>
            <a:r>
              <a:rPr lang="zh-CN" altLang="en-US"/>
              <a:t>表名 </a:t>
            </a:r>
            <a:r>
              <a:rPr lang="en-US" altLang="zh-CN"/>
              <a:t>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62842-1A32-44F1-B159-31F7DFC9B067}" type="slidenum">
              <a:rPr lang="en-US" altLang="zh-CN">
                <a:solidFill>
                  <a:prstClr val="black"/>
                </a:solidFill>
              </a:rPr>
              <a:pPr/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Set identity_insert </a:t>
            </a:r>
            <a:r>
              <a:rPr lang="zh-CN" altLang="en-US"/>
              <a:t>表名 </a:t>
            </a:r>
            <a:r>
              <a:rPr lang="en-US" altLang="zh-CN"/>
              <a:t>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E3A1C-647E-499E-9A3C-19DB78540EE3}" type="slidenum">
              <a:rPr lang="en-US" altLang="zh-CN">
                <a:solidFill>
                  <a:prstClr val="black"/>
                </a:solidFill>
              </a:rPr>
              <a:pPr/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Declare @</a:t>
            </a:r>
            <a:r>
              <a:rPr lang="en-US" altLang="zh-CN" dirty="0" err="1"/>
              <a:t>jl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Select @</a:t>
            </a:r>
            <a:r>
              <a:rPr lang="en-US" altLang="zh-CN" dirty="0" err="1"/>
              <a:t>jl</a:t>
            </a:r>
            <a:r>
              <a:rPr lang="en-US" altLang="zh-CN" dirty="0"/>
              <a:t>=count(*) </a:t>
            </a:r>
          </a:p>
          <a:p>
            <a:r>
              <a:rPr lang="en-US" altLang="zh-CN" dirty="0"/>
              <a:t>From [order details]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productid</a:t>
            </a:r>
            <a:r>
              <a:rPr lang="en-US" altLang="zh-CN" dirty="0"/>
              <a:t>=25</a:t>
            </a:r>
          </a:p>
          <a:p>
            <a:r>
              <a:rPr lang="en-US" altLang="zh-CN" noProof="1"/>
              <a:t>print @jl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E3A1C-647E-499E-9A3C-19DB78540EE3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Declare @</a:t>
            </a:r>
            <a:r>
              <a:rPr lang="en-US" altLang="zh-CN" dirty="0" err="1"/>
              <a:t>jl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Select @</a:t>
            </a:r>
            <a:r>
              <a:rPr lang="en-US" altLang="zh-CN" dirty="0" err="1"/>
              <a:t>jl</a:t>
            </a:r>
            <a:r>
              <a:rPr lang="en-US" altLang="zh-CN" dirty="0"/>
              <a:t>=count(*) </a:t>
            </a:r>
          </a:p>
          <a:p>
            <a:r>
              <a:rPr lang="en-US" altLang="zh-CN" dirty="0"/>
              <a:t>From [order details]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productid</a:t>
            </a:r>
            <a:r>
              <a:rPr lang="en-US" altLang="zh-CN" dirty="0"/>
              <a:t>=25</a:t>
            </a:r>
          </a:p>
          <a:p>
            <a:r>
              <a:rPr lang="en-US" altLang="zh-CN" noProof="1"/>
              <a:t>print @jl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E3A1C-647E-499E-9A3C-19DB78540EE3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Declare @</a:t>
            </a:r>
            <a:r>
              <a:rPr lang="en-US" altLang="zh-CN" dirty="0" err="1"/>
              <a:t>jl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Select @</a:t>
            </a:r>
            <a:r>
              <a:rPr lang="en-US" altLang="zh-CN" dirty="0" err="1"/>
              <a:t>jl</a:t>
            </a:r>
            <a:r>
              <a:rPr lang="en-US" altLang="zh-CN" dirty="0"/>
              <a:t>=count(*) </a:t>
            </a:r>
          </a:p>
          <a:p>
            <a:r>
              <a:rPr lang="en-US" altLang="zh-CN" dirty="0"/>
              <a:t>From [order details]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productid</a:t>
            </a:r>
            <a:r>
              <a:rPr lang="en-US" altLang="zh-CN" dirty="0"/>
              <a:t>=25</a:t>
            </a:r>
          </a:p>
          <a:p>
            <a:r>
              <a:rPr lang="en-US" altLang="zh-CN" noProof="1"/>
              <a:t>print @jl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5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>
            <a:normAutofit/>
          </a:bodyPr>
          <a:lstStyle>
            <a:lvl1pPr algn="r" eaLnBrk="1" latinLnBrk="0" hangingPunct="1">
              <a:defRPr kumimoji="0" lang="zh-CN" sz="3200" b="1" cap="small" baseline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504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9E6D-B77B-41AA-B1F2-0A2462AD6D9A}" type="datetime10">
              <a:rPr lang="zh-CN" altLang="en-US" smtClean="0">
                <a:solidFill>
                  <a:prstClr val="black">
                    <a:tint val="75000"/>
                  </a:prstClr>
                </a:solidFill>
                <a:ea typeface="宋体"/>
              </a:rPr>
              <a:pPr/>
              <a:t>15:17</a:t>
            </a:fld>
            <a:endParaRPr altLang="en-US">
              <a:solidFill>
                <a:prstClr val="black">
                  <a:tint val="75000"/>
                </a:prstClr>
              </a:solidFill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>
                  <a:tint val="75000"/>
                </a:prstClr>
              </a:solidFill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  <a:ea typeface="宋体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  <p:extLst>
      <p:ext uri="{BB962C8B-B14F-4D97-AF65-F5344CB8AC3E}">
        <p14:creationId xmlns:p14="http://schemas.microsoft.com/office/powerpoint/2010/main" val="32940443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dirty="0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381"/>
            <a:ext cx="8382000" cy="485692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eaLnBrk="1" latinLnBrk="0" hangingPunct="1">
              <a:defRPr kumimoji="0" lang="zh-CN"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4904" y="6453336"/>
            <a:ext cx="2133600" cy="365125"/>
          </a:xfrm>
        </p:spPr>
        <p:txBody>
          <a:bodyPr/>
          <a:lstStyle>
            <a:lvl1pPr algn="r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CA27F9-5AFE-4717-9F9C-CA79809F6BAF}" type="datetime10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15:17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08520" y="6492875"/>
            <a:ext cx="648072" cy="365125"/>
          </a:xfrm>
        </p:spPr>
        <p:txBody>
          <a:bodyPr/>
          <a:lstStyle>
            <a:lvl1pPr algn="ctr">
              <a:defRPr sz="1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D6E5A2-EC83-451F-A719-9AC1370DD5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5291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30736-DD67-46EA-A814-0938EB9E386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778">
        <p:wipe dir="d"/>
      </p:transition>
    </mc:Choice>
    <mc:Fallback xmlns="">
      <p:transition advTm="20778">
        <p:wipe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40768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EB84-BD27-4808-B2A4-0D7A1B3DAA99}" type="datetime10">
              <a:rPr lang="zh-CN" altLang="en-US" smtClean="0">
                <a:solidFill>
                  <a:prstClr val="black">
                    <a:tint val="75000"/>
                  </a:prstClr>
                </a:solidFill>
                <a:ea typeface="宋体"/>
              </a:rPr>
              <a:pPr/>
              <a:t>15:17</a:t>
            </a:fld>
            <a:endParaRPr altLang="en-US">
              <a:solidFill>
                <a:prstClr val="black">
                  <a:tint val="75000"/>
                </a:prstClr>
              </a:solidFill>
              <a:ea typeface="宋体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>
              <a:solidFill>
                <a:prstClr val="black">
                  <a:tint val="75000"/>
                </a:prstClr>
              </a:solidFill>
              <a:ea typeface="宋体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altLang="en-US">
              <a:solidFill>
                <a:prstClr val="black">
                  <a:tint val="75000"/>
                </a:prstClr>
              </a:solidFill>
              <a:ea typeface="宋体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wipe dir="d"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35696" y="734839"/>
            <a:ext cx="7272808" cy="1470025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C00000"/>
                </a:solidFill>
              </a:rPr>
              <a:t>第</a:t>
            </a:r>
            <a:r>
              <a:rPr lang="en-US" altLang="zh-CN" sz="3600" dirty="0">
                <a:solidFill>
                  <a:srgbClr val="C00000"/>
                </a:solidFill>
              </a:rPr>
              <a:t>4</a:t>
            </a:r>
            <a:r>
              <a:rPr lang="zh-CN" altLang="en-US" sz="3600" dirty="0" smtClean="0">
                <a:solidFill>
                  <a:srgbClr val="C00000"/>
                </a:solidFill>
              </a:rPr>
              <a:t>讲：</a:t>
            </a:r>
            <a:r>
              <a:rPr lang="en-US" altLang="zh-CN" sz="3600" dirty="0" smtClean="0">
                <a:solidFill>
                  <a:srgbClr val="C00000"/>
                </a:solidFill>
              </a:rPr>
              <a:t>T-SQL</a:t>
            </a:r>
            <a:r>
              <a:rPr lang="zh-CN" altLang="en-US" sz="3600" dirty="0" smtClean="0">
                <a:solidFill>
                  <a:srgbClr val="C00000"/>
                </a:solidFill>
              </a:rPr>
              <a:t>语言（上）</a:t>
            </a:r>
            <a:endParaRPr lang="zh-CN" sz="3600" dirty="0">
              <a:solidFill>
                <a:srgbClr val="C00000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757352" y="1988840"/>
            <a:ext cx="4896544" cy="3672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zh-CN" sz="3200" b="1" kern="1200" cap="small" baseline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sz="2800" dirty="0" smtClean="0">
                <a:solidFill>
                  <a:srgbClr val="003399"/>
                </a:solidFill>
              </a:rPr>
              <a:t>4.1  T-SQL</a:t>
            </a:r>
            <a:r>
              <a:rPr altLang="en-US" sz="2800" dirty="0" smtClean="0">
                <a:solidFill>
                  <a:srgbClr val="003399"/>
                </a:solidFill>
              </a:rPr>
              <a:t>语言基础</a:t>
            </a:r>
            <a:br>
              <a:rPr altLang="en-US" sz="2800" dirty="0" smtClean="0">
                <a:solidFill>
                  <a:srgbClr val="003399"/>
                </a:solidFill>
              </a:rPr>
            </a:br>
            <a:r>
              <a:rPr lang="en-US" altLang="zh-CN" sz="2800" dirty="0" smtClean="0">
                <a:solidFill>
                  <a:srgbClr val="003399"/>
                </a:solidFill>
              </a:rPr>
              <a:t>4.2  T-SQL</a:t>
            </a:r>
            <a:r>
              <a:rPr altLang="en-US" sz="2800" dirty="0" smtClean="0">
                <a:solidFill>
                  <a:srgbClr val="003399"/>
                </a:solidFill>
              </a:rPr>
              <a:t>数据类型及转换</a:t>
            </a:r>
            <a:br>
              <a:rPr altLang="en-US" sz="2800" dirty="0" smtClean="0">
                <a:solidFill>
                  <a:srgbClr val="003399"/>
                </a:solidFill>
              </a:rPr>
            </a:br>
            <a:r>
              <a:rPr lang="en-US" altLang="zh-CN" sz="2800" dirty="0" smtClean="0">
                <a:solidFill>
                  <a:srgbClr val="003399"/>
                </a:solidFill>
              </a:rPr>
              <a:t>4.3 </a:t>
            </a:r>
            <a:r>
              <a:rPr altLang="en-US" sz="2800" dirty="0" smtClean="0">
                <a:solidFill>
                  <a:srgbClr val="003399"/>
                </a:solidFill>
              </a:rPr>
              <a:t> 常量、变量和表达式</a:t>
            </a:r>
            <a:br>
              <a:rPr altLang="en-US" sz="2800" dirty="0" smtClean="0">
                <a:solidFill>
                  <a:srgbClr val="003399"/>
                </a:solidFill>
              </a:rPr>
            </a:br>
            <a:r>
              <a:rPr lang="en-US" altLang="zh-CN" sz="2800" dirty="0">
                <a:solidFill>
                  <a:srgbClr val="003399"/>
                </a:solidFill>
              </a:rPr>
              <a:t>4.4  </a:t>
            </a:r>
            <a:r>
              <a:rPr lang="en-US" altLang="zh-CN" sz="2800" dirty="0" smtClean="0">
                <a:solidFill>
                  <a:srgbClr val="003399"/>
                </a:solidFill>
              </a:rPr>
              <a:t>T-SQL</a:t>
            </a:r>
            <a:r>
              <a:rPr lang="zh-CN" altLang="en-US" sz="2800" dirty="0" smtClean="0">
                <a:solidFill>
                  <a:srgbClr val="003399"/>
                </a:solidFill>
              </a:rPr>
              <a:t>的流程控制</a:t>
            </a:r>
            <a:br>
              <a:rPr lang="zh-CN" altLang="en-US" sz="2800" dirty="0" smtClean="0">
                <a:solidFill>
                  <a:srgbClr val="003399"/>
                </a:solidFill>
              </a:rPr>
            </a:br>
            <a:r>
              <a:rPr lang="en-US" altLang="zh-CN" sz="2800" dirty="0">
                <a:solidFill>
                  <a:srgbClr val="003399"/>
                </a:solidFill>
              </a:rPr>
              <a:t>4.5  </a:t>
            </a:r>
            <a:r>
              <a:rPr lang="zh-CN" altLang="en-US" sz="2800" dirty="0" smtClean="0">
                <a:solidFill>
                  <a:srgbClr val="003399"/>
                </a:solidFill>
              </a:rPr>
              <a:t>常用函数</a:t>
            </a:r>
            <a:endParaRPr lang="en-US" altLang="zh-CN" sz="2800" dirty="0" smtClean="0">
              <a:solidFill>
                <a:srgbClr val="003399"/>
              </a:solidFill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zh-CN" altLang="en-US" sz="2800" smtClean="0">
                <a:solidFill>
                  <a:srgbClr val="003399"/>
                </a:solidFill>
              </a:rPr>
              <a:t>实验练习说明</a:t>
            </a:r>
            <a:endParaRPr lang="en-US" altLang="zh-CN" sz="2800" dirty="0">
              <a:solidFill>
                <a:srgbClr val="00339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328284"/>
      </p:ext>
    </p:extLst>
  </p:cSld>
  <p:clrMapOvr>
    <a:masterClrMapping/>
  </p:clrMapOvr>
  <p:transition spd="slow" advClick="0" advTm="55000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FA11-806F-4025-BA4A-6A3C2EB1C0E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60648"/>
            <a:ext cx="8208912" cy="40317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003399"/>
                </a:solidFill>
              </a:rPr>
              <a:t>三</a:t>
            </a:r>
            <a:r>
              <a:rPr lang="zh-CN" altLang="en-US" sz="3200" b="1" dirty="0" smtClean="0">
                <a:solidFill>
                  <a:srgbClr val="003399"/>
                </a:solidFill>
              </a:rPr>
              <a:t>、数据类型转换</a:t>
            </a:r>
            <a:endParaRPr lang="en-US" altLang="zh-CN" sz="3200" b="1" dirty="0" smtClean="0">
              <a:solidFill>
                <a:srgbClr val="003399"/>
              </a:solidFill>
            </a:endParaRPr>
          </a:p>
          <a:p>
            <a:pPr marL="273050" indent="-27305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方法</a:t>
            </a:r>
            <a:r>
              <a:rPr lang="zh-CN" altLang="en-US" sz="2400" b="1" dirty="0">
                <a:solidFill>
                  <a:srgbClr val="C00000"/>
                </a:solidFill>
              </a:rPr>
              <a:t>一：</a:t>
            </a:r>
            <a:r>
              <a:rPr lang="en-US" altLang="zh-CN" sz="2400" b="1" dirty="0">
                <a:solidFill>
                  <a:srgbClr val="C00000"/>
                </a:solidFill>
              </a:rPr>
              <a:t>CAST</a:t>
            </a:r>
            <a:r>
              <a:rPr lang="zh-CN" altLang="en-US" sz="2400" b="1" dirty="0">
                <a:solidFill>
                  <a:srgbClr val="C00000"/>
                </a:solidFill>
              </a:rPr>
              <a:t>函数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73050" lvl="1" indent="0">
              <a:lnSpc>
                <a:spcPct val="150000"/>
              </a:lnSpc>
              <a:buNone/>
            </a:pPr>
            <a:r>
              <a:rPr lang="zh-CN" altLang="en-US" dirty="0"/>
              <a:t>语法格式：</a:t>
            </a:r>
            <a:r>
              <a:rPr lang="en-US" altLang="zh-CN" b="1" dirty="0">
                <a:solidFill>
                  <a:srgbClr val="0033CC"/>
                </a:solidFill>
              </a:rPr>
              <a:t>CAST</a:t>
            </a:r>
            <a:r>
              <a:rPr lang="zh-CN" altLang="en-US" b="1" dirty="0">
                <a:solidFill>
                  <a:srgbClr val="0033CC"/>
                </a:solidFill>
              </a:rPr>
              <a:t>（</a:t>
            </a:r>
            <a:r>
              <a:rPr lang="en-US" altLang="zh-CN" b="1" dirty="0">
                <a:solidFill>
                  <a:srgbClr val="0033CC"/>
                </a:solidFill>
              </a:rPr>
              <a:t>expression </a:t>
            </a:r>
            <a:r>
              <a:rPr lang="en-US" altLang="zh-CN" b="1" dirty="0" smtClean="0">
                <a:solidFill>
                  <a:srgbClr val="0033CC"/>
                </a:solidFill>
              </a:rPr>
              <a:t> AS  </a:t>
            </a:r>
            <a:r>
              <a:rPr lang="en-US" altLang="zh-CN" b="1" dirty="0" err="1">
                <a:solidFill>
                  <a:srgbClr val="0033CC"/>
                </a:solidFill>
              </a:rPr>
              <a:t>data_type</a:t>
            </a:r>
            <a:r>
              <a:rPr lang="en-US" altLang="zh-CN" b="1" dirty="0">
                <a:solidFill>
                  <a:srgbClr val="0033CC"/>
                </a:solidFill>
              </a:rPr>
              <a:t>[(length)]</a:t>
            </a:r>
            <a:r>
              <a:rPr lang="zh-CN" altLang="en-US" b="1" dirty="0">
                <a:solidFill>
                  <a:srgbClr val="0033CC"/>
                </a:solidFill>
              </a:rPr>
              <a:t>）</a:t>
            </a:r>
          </a:p>
          <a:p>
            <a:pPr marL="627063" lvl="1" indent="-3540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Expression</a:t>
            </a:r>
            <a:r>
              <a:rPr lang="zh-CN" altLang="en-US" dirty="0" smtClean="0"/>
              <a:t>：有效表达式</a:t>
            </a:r>
            <a:endParaRPr lang="en-US" altLang="zh-CN" dirty="0"/>
          </a:p>
          <a:p>
            <a:pPr marL="627063" lvl="1" indent="-3540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data_type</a:t>
            </a:r>
            <a:r>
              <a:rPr lang="zh-CN" altLang="en-US" dirty="0"/>
              <a:t>：目标数据类型</a:t>
            </a:r>
            <a:endParaRPr lang="en-US" altLang="zh-CN" dirty="0"/>
          </a:p>
          <a:p>
            <a:pPr marL="627063" lvl="1" indent="-3540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Length</a:t>
            </a:r>
            <a:r>
              <a:rPr lang="zh-CN" altLang="en-US" dirty="0" smtClean="0"/>
              <a:t>：目标数据类型</a:t>
            </a:r>
            <a:r>
              <a:rPr lang="zh-CN" altLang="en-US" dirty="0"/>
              <a:t>的长度</a:t>
            </a:r>
            <a:r>
              <a:rPr lang="zh-CN" altLang="en-US" dirty="0" smtClean="0"/>
              <a:t>，</a:t>
            </a:r>
            <a:r>
              <a:rPr lang="zh-CN" altLang="en-US" dirty="0"/>
              <a:t>可选</a:t>
            </a:r>
            <a:r>
              <a:rPr lang="zh-CN" altLang="en-US" dirty="0" smtClean="0"/>
              <a:t>参数，只有</a:t>
            </a:r>
            <a:r>
              <a:rPr lang="en-US" altLang="zh-CN" dirty="0" err="1" smtClean="0"/>
              <a:t>nchar</a:t>
            </a:r>
            <a:r>
              <a:rPr lang="zh-CN" altLang="en-US" dirty="0"/>
              <a:t>、</a:t>
            </a:r>
            <a:r>
              <a:rPr lang="en-US" altLang="zh-CN" dirty="0" err="1"/>
              <a:t>nvarchar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varchar</a:t>
            </a:r>
            <a:r>
              <a:rPr lang="zh-CN" altLang="en-US" dirty="0"/>
              <a:t>、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varbinary</a:t>
            </a:r>
            <a:r>
              <a:rPr lang="zh-CN" altLang="en-US" dirty="0" smtClean="0"/>
              <a:t>等部分数据类型需要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899592" y="4509120"/>
            <a:ext cx="7992888" cy="14229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select '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股票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'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+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CAST(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代码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as char(10))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+ '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的成交价为：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'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+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         CAST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(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最新价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as varchar(20))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+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‘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元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’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AS  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成交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信息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 from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stock_JY</a:t>
            </a:r>
            <a:endParaRPr lang="en-US" altLang="zh-CN" sz="5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544711"/>
      </p:ext>
    </p:extLst>
  </p:cSld>
  <p:clrMapOvr>
    <a:masterClrMapping/>
  </p:clrMapOvr>
  <p:transition spd="slow" advClick="0" advTm="68000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87D8-CF85-45C3-9BD9-189E6AC676E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3399"/>
                </a:solidFill>
              </a:rPr>
              <a:t>三、数据类型转换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1487"/>
            <a:ext cx="8209037" cy="4823817"/>
          </a:xfrm>
          <a:noFill/>
        </p:spPr>
        <p:txBody>
          <a:bodyPr>
            <a:noAutofit/>
          </a:bodyPr>
          <a:lstStyle/>
          <a:p>
            <a:pPr marL="0" indent="2667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</a:rPr>
              <a:t>方法二：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CONVERT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函数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27305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200" dirty="0" smtClean="0"/>
              <a:t>语法格式：</a:t>
            </a:r>
            <a:r>
              <a:rPr lang="en-US" altLang="zh-CN" sz="2200" b="1" dirty="0" smtClean="0">
                <a:solidFill>
                  <a:srgbClr val="003399"/>
                </a:solidFill>
              </a:rPr>
              <a:t>CONVERT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（</a:t>
            </a:r>
            <a:r>
              <a:rPr lang="en-US" altLang="zh-CN" sz="2200" b="1" dirty="0" err="1" smtClean="0">
                <a:solidFill>
                  <a:srgbClr val="003399"/>
                </a:solidFill>
              </a:rPr>
              <a:t>data_type</a:t>
            </a:r>
            <a:r>
              <a:rPr lang="en-US" altLang="zh-CN" sz="2200" b="1" dirty="0">
                <a:solidFill>
                  <a:srgbClr val="003399"/>
                </a:solidFill>
              </a:rPr>
              <a:t>[(length</a:t>
            </a:r>
            <a:r>
              <a:rPr lang="en-US" altLang="zh-CN" sz="2200" b="1" dirty="0" smtClean="0">
                <a:solidFill>
                  <a:srgbClr val="003399"/>
                </a:solidFill>
              </a:rPr>
              <a:t>)]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，</a:t>
            </a:r>
            <a:endParaRPr lang="en-US" altLang="zh-CN" sz="2200" b="1" dirty="0" smtClean="0">
              <a:solidFill>
                <a:srgbClr val="003399"/>
              </a:solidFill>
            </a:endParaRPr>
          </a:p>
          <a:p>
            <a:pPr marL="27305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200" b="1" dirty="0" smtClean="0">
                <a:solidFill>
                  <a:srgbClr val="003399"/>
                </a:solidFill>
              </a:rPr>
              <a:t>                                     expression[,style]</a:t>
            </a:r>
            <a:r>
              <a:rPr lang="zh-CN" altLang="en-US" sz="2200" b="1" dirty="0" smtClean="0">
                <a:solidFill>
                  <a:srgbClr val="003399"/>
                </a:solidFill>
              </a:rPr>
              <a:t>）</a:t>
            </a:r>
          </a:p>
          <a:p>
            <a:pPr marL="627063" lvl="1" indent="-354013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err="1" smtClean="0"/>
              <a:t>data_type</a:t>
            </a:r>
            <a:r>
              <a:rPr lang="zh-CN" altLang="en-US" sz="2200" dirty="0" smtClean="0"/>
              <a:t>：目标数据类型</a:t>
            </a:r>
            <a:endParaRPr lang="zh-CN" altLang="en-US" sz="2200" dirty="0"/>
          </a:p>
          <a:p>
            <a:pPr marL="627063" lvl="1" indent="-354013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smtClean="0"/>
              <a:t>Length</a:t>
            </a:r>
            <a:r>
              <a:rPr lang="zh-CN" altLang="en-US" sz="2200" dirty="0" smtClean="0"/>
              <a:t>：数据类型</a:t>
            </a:r>
            <a:r>
              <a:rPr lang="zh-CN" altLang="en-US" sz="2200" dirty="0"/>
              <a:t>的长度</a:t>
            </a:r>
          </a:p>
          <a:p>
            <a:pPr marL="627063" lvl="1" indent="-354013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smtClean="0"/>
              <a:t>Expression</a:t>
            </a:r>
            <a:r>
              <a:rPr lang="zh-CN" altLang="en-US" sz="2200" dirty="0" smtClean="0"/>
              <a:t>：有效表达式</a:t>
            </a:r>
            <a:endParaRPr lang="zh-CN" altLang="en-US" sz="2200" dirty="0"/>
          </a:p>
          <a:p>
            <a:pPr marL="627063" lvl="1" indent="-354013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smtClean="0"/>
              <a:t>Style</a:t>
            </a:r>
            <a:r>
              <a:rPr lang="zh-CN" altLang="en-US" sz="2200" dirty="0" smtClean="0"/>
              <a:t>：样式。例如：</a:t>
            </a:r>
            <a:r>
              <a:rPr lang="en-US" altLang="zh-CN" sz="2200" dirty="0" err="1" smtClean="0"/>
              <a:t>datetime</a:t>
            </a:r>
            <a:r>
              <a:rPr lang="zh-CN" altLang="en-US" sz="2200" dirty="0" smtClean="0"/>
              <a:t>数据</a:t>
            </a:r>
            <a:r>
              <a:rPr lang="zh-CN" altLang="en-US" sz="2200" dirty="0"/>
              <a:t>转换为字符</a:t>
            </a:r>
            <a:r>
              <a:rPr lang="zh-CN" altLang="en-US" sz="2200" dirty="0" smtClean="0"/>
              <a:t>数据的格式样式；或 </a:t>
            </a:r>
            <a:r>
              <a:rPr lang="en-US" altLang="zh-CN" sz="2200" dirty="0" smtClean="0"/>
              <a:t>float</a:t>
            </a:r>
            <a:r>
              <a:rPr lang="zh-CN" altLang="en-US" sz="2200" dirty="0"/>
              <a:t>、</a:t>
            </a:r>
            <a:r>
              <a:rPr lang="en-US" altLang="zh-CN" sz="2200" dirty="0"/>
              <a:t>real</a:t>
            </a:r>
            <a:r>
              <a:rPr lang="zh-CN" altLang="en-US" sz="2200" dirty="0"/>
              <a:t>、</a:t>
            </a:r>
            <a:r>
              <a:rPr lang="en-US" altLang="zh-CN" sz="2200" dirty="0" smtClean="0"/>
              <a:t>money </a:t>
            </a:r>
            <a:r>
              <a:rPr lang="zh-CN" altLang="en-US" sz="2200" dirty="0" smtClean="0"/>
              <a:t>数据</a:t>
            </a:r>
            <a:r>
              <a:rPr lang="zh-CN" altLang="en-US" sz="2200" dirty="0"/>
              <a:t>转换为字符数据</a:t>
            </a:r>
            <a:r>
              <a:rPr lang="zh-CN" altLang="en-US" sz="2200" dirty="0" smtClean="0"/>
              <a:t>的格式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7548029"/>
      </p:ext>
    </p:extLst>
  </p:cSld>
  <p:clrMapOvr>
    <a:masterClrMapping/>
  </p:clrMapOvr>
  <p:transition spd="slow" advClick="0" advTm="37000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49723"/>
              </p:ext>
            </p:extLst>
          </p:nvPr>
        </p:nvGraphicFramePr>
        <p:xfrm>
          <a:off x="971596" y="211924"/>
          <a:ext cx="7200804" cy="6457436"/>
        </p:xfrm>
        <a:graphic>
          <a:graphicData uri="http://schemas.openxmlformats.org/drawingml/2006/table">
            <a:tbl>
              <a:tblPr/>
              <a:tblGrid>
                <a:gridCol w="1728195"/>
                <a:gridCol w="5472609"/>
              </a:tblGrid>
              <a:tr h="2534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Style ID</a:t>
                      </a:r>
                    </a:p>
                  </a:txBody>
                  <a:tcPr marL="30048" marR="75120" marT="25040" marB="2504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Style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</a:p>
                  </a:txBody>
                  <a:tcPr marL="30048" marR="75120" marT="25040" marB="2504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5467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 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hh:miAM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（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 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PM）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mm/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yy.mm.dd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dd/mm/yy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dd.mm.yy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dd-mm-yy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 mon yy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 dd, yy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hh:mm:ss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5467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 dd yyyy hh:mi:ss:mmmAM（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 </a:t>
                      </a: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PM）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mm-dd-yy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yy/mm/dd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yymmdd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5467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 mon yyyy hh:mm:ss:mmm(24h)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hh:mi:ss:mmm(24h)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yyyy-mm-dd hh:mi:ss(24h)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yyyy-mm-dd hh:mi:ss.mmm(24h)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5467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yyyy-mm-ddThh:mm:ss.mmm（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没有空格）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 mon yyyy hh:mi:ss:mmmAM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653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</a:t>
                      </a: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/mm/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hh:mi:ss:mmmAM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0048" marR="75120" marT="30048" marB="300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0368273"/>
      </p:ext>
    </p:extLst>
  </p:cSld>
  <p:clrMapOvr>
    <a:masterClrMapping/>
  </p:clrMapOvr>
  <p:transition spd="slow" advClick="0" advTm="18678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47D24-EC24-4AEB-B9C1-63CC7D22B12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3399"/>
                </a:solidFill>
              </a:rPr>
              <a:t>三、数据类型转换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484784"/>
            <a:ext cx="7848872" cy="27363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CONVERT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举例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select  </a:t>
            </a:r>
            <a:r>
              <a:rPr lang="en-US" altLang="zh-CN" sz="2000" dirty="0">
                <a:solidFill>
                  <a:schemeClr val="tx1"/>
                </a:solidFill>
              </a:rPr>
              <a:t>CONVERT(VARCHAR(19),GETDATE()) as '</a:t>
            </a:r>
            <a:r>
              <a:rPr lang="zh-CN" altLang="en-US" sz="2000" dirty="0">
                <a:solidFill>
                  <a:schemeClr val="tx1"/>
                </a:solidFill>
              </a:rPr>
              <a:t>缺省</a:t>
            </a:r>
            <a:r>
              <a:rPr lang="en-US" altLang="zh-CN" sz="2000" dirty="0">
                <a:solidFill>
                  <a:schemeClr val="tx1"/>
                </a:solidFill>
              </a:rPr>
              <a:t>',</a:t>
            </a:r>
            <a:r>
              <a:rPr lang="zh-CN" altLang="en-US" sz="2000" dirty="0">
                <a:solidFill>
                  <a:schemeClr val="tx1"/>
                </a:solidFill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CONVERT(VARCHAR(10),GETDATE(),110) as '110',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CONVERT(VARCHAR(11</a:t>
            </a:r>
            <a:r>
              <a:rPr lang="en-US" altLang="zh-CN" sz="2000" dirty="0">
                <a:solidFill>
                  <a:schemeClr val="tx1"/>
                </a:solidFill>
              </a:rPr>
              <a:t>),GETDATE(),106) as '106',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</a:rPr>
              <a:t>CONVERT(VARCHAR(24),GETDATE(),113) as '113'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9120"/>
            <a:ext cx="793656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51081"/>
      </p:ext>
    </p:extLst>
  </p:cSld>
  <p:clrMapOvr>
    <a:masterClrMapping/>
  </p:clrMapOvr>
  <p:transition spd="slow" advClick="0" advTm="22322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ABDE-5B4A-4961-AB56-88EF1723F66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387"/>
            <a:ext cx="8136904" cy="3312765"/>
          </a:xfrm>
        </p:spPr>
        <p:txBody>
          <a:bodyPr>
            <a:normAutofit/>
          </a:bodyPr>
          <a:lstStyle/>
          <a:p>
            <a:pPr marL="0" indent="2667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</a:rPr>
              <a:t>方法三：隐式数据类型转换</a:t>
            </a:r>
          </a:p>
          <a:p>
            <a:pPr marL="627063" lvl="1" indent="-35401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用</a:t>
            </a:r>
            <a:r>
              <a:rPr lang="en-US" altLang="zh-CN" sz="2200" dirty="0"/>
              <a:t>CAST</a:t>
            </a:r>
            <a:r>
              <a:rPr lang="zh-CN" altLang="en-US" sz="2200" dirty="0"/>
              <a:t>或</a:t>
            </a:r>
            <a:r>
              <a:rPr lang="en-US" altLang="zh-CN" sz="2200" dirty="0"/>
              <a:t>CONVERT</a:t>
            </a:r>
            <a:r>
              <a:rPr lang="zh-CN" altLang="en-US" sz="2200" dirty="0"/>
              <a:t>转换数据类型称为</a:t>
            </a:r>
            <a:r>
              <a:rPr lang="zh-CN" altLang="en-US" sz="2200" dirty="0" smtClean="0"/>
              <a:t>“显式转换”</a:t>
            </a:r>
            <a:endParaRPr lang="zh-CN" altLang="en-US" sz="2200" dirty="0"/>
          </a:p>
          <a:p>
            <a:pPr marL="627063" lvl="1" indent="-35401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不同</a:t>
            </a:r>
            <a:r>
              <a:rPr lang="zh-CN" altLang="en-US" sz="2200" dirty="0"/>
              <a:t>类型的数据运算时，</a:t>
            </a:r>
            <a:r>
              <a:rPr lang="zh-CN" altLang="en-US" sz="2200" dirty="0" smtClean="0"/>
              <a:t>不一定必须用</a:t>
            </a:r>
            <a:r>
              <a:rPr lang="en-US" altLang="zh-CN" sz="2200" dirty="0"/>
              <a:t>CAST</a:t>
            </a:r>
            <a:r>
              <a:rPr lang="zh-CN" altLang="en-US" sz="2200" dirty="0"/>
              <a:t>或</a:t>
            </a:r>
            <a:r>
              <a:rPr lang="en-US" altLang="zh-CN" sz="2200" dirty="0" smtClean="0"/>
              <a:t>CONVERT</a:t>
            </a:r>
            <a:r>
              <a:rPr lang="zh-CN" altLang="en-US" sz="2200" dirty="0" smtClean="0"/>
              <a:t>进行转换</a:t>
            </a:r>
            <a:endParaRPr lang="en-US" altLang="zh-CN" sz="2200" dirty="0" smtClean="0"/>
          </a:p>
          <a:p>
            <a:pPr marL="627063" lvl="1" indent="-354013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smtClean="0"/>
              <a:t>SQL Server</a:t>
            </a:r>
            <a:r>
              <a:rPr lang="zh-CN" altLang="en-US" sz="2200" dirty="0" smtClean="0"/>
              <a:t>会</a:t>
            </a:r>
            <a:r>
              <a:rPr lang="zh-CN" altLang="en-US" sz="2200" dirty="0"/>
              <a:t>自动将一些数据类型进行转换，这种转换称为</a:t>
            </a:r>
            <a:r>
              <a:rPr lang="zh-CN" altLang="en-US" sz="2200" dirty="0" smtClean="0"/>
              <a:t>“隐式转换”</a:t>
            </a:r>
            <a:endParaRPr lang="en-US" altLang="zh-CN" sz="2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3399"/>
                </a:solidFill>
              </a:rPr>
              <a:t>三、数据类型转换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67780"/>
      </p:ext>
    </p:extLst>
  </p:cSld>
  <p:clrMapOvr>
    <a:masterClrMapping/>
  </p:clrMapOvr>
  <p:transition spd="slow" advClick="0" advTm="27972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B927-09A7-46AD-BA25-9D52FDBB809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4624"/>
            <a:ext cx="7992888" cy="633670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隐式数据类型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转换例子：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declare </a:t>
            </a:r>
            <a:r>
              <a:rPr lang="en-US" altLang="zh-CN" sz="2000" dirty="0">
                <a:solidFill>
                  <a:schemeClr val="tx1"/>
                </a:solidFill>
              </a:rPr>
              <a:t>@</a:t>
            </a:r>
            <a:r>
              <a:rPr lang="en-US" altLang="zh-CN" sz="2000" dirty="0" err="1">
                <a:solidFill>
                  <a:schemeClr val="tx1"/>
                </a:solidFill>
              </a:rPr>
              <a:t>unitprice</a:t>
            </a:r>
            <a:r>
              <a:rPr lang="en-US" altLang="zh-CN" sz="2000" dirty="0">
                <a:solidFill>
                  <a:schemeClr val="tx1"/>
                </a:solidFill>
              </a:rPr>
              <a:t> float, @</a:t>
            </a:r>
            <a:r>
              <a:rPr lang="en-US" altLang="zh-CN" sz="2000" dirty="0" err="1">
                <a:solidFill>
                  <a:schemeClr val="tx1"/>
                </a:solidFill>
              </a:rPr>
              <a:t>unitsinstock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select @</a:t>
            </a:r>
            <a:r>
              <a:rPr lang="en-US" altLang="zh-CN" sz="2000" dirty="0" err="1">
                <a:solidFill>
                  <a:schemeClr val="tx1"/>
                </a:solidFill>
              </a:rPr>
              <a:t>unitprice</a:t>
            </a:r>
            <a:r>
              <a:rPr lang="en-US" altLang="zh-CN" sz="2000" dirty="0">
                <a:solidFill>
                  <a:schemeClr val="tx1"/>
                </a:solidFill>
              </a:rPr>
              <a:t> = 12.234, @</a:t>
            </a:r>
            <a:r>
              <a:rPr lang="en-US" altLang="zh-CN" sz="2000" dirty="0" err="1">
                <a:solidFill>
                  <a:schemeClr val="tx1"/>
                </a:solidFill>
              </a:rPr>
              <a:t>unitsinstock</a:t>
            </a:r>
            <a:r>
              <a:rPr lang="en-US" altLang="zh-CN" sz="2000" dirty="0">
                <a:solidFill>
                  <a:schemeClr val="tx1"/>
                </a:solidFill>
              </a:rPr>
              <a:t> = 18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SELECT @</a:t>
            </a:r>
            <a:r>
              <a:rPr lang="en-US" altLang="zh-CN" sz="2000" dirty="0" err="1">
                <a:solidFill>
                  <a:schemeClr val="tx1"/>
                </a:solidFill>
              </a:rPr>
              <a:t>unitprice</a:t>
            </a:r>
            <a:r>
              <a:rPr lang="en-US" altLang="zh-CN" sz="2000" dirty="0">
                <a:solidFill>
                  <a:schemeClr val="tx1"/>
                </a:solidFill>
              </a:rPr>
              <a:t> * @</a:t>
            </a:r>
            <a:r>
              <a:rPr lang="en-US" altLang="zh-CN" sz="2000" dirty="0" err="1">
                <a:solidFill>
                  <a:schemeClr val="tx1"/>
                </a:solidFill>
              </a:rPr>
              <a:t>unitsinstock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AS  je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go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	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-- Float 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和 </a:t>
            </a:r>
            <a:r>
              <a:rPr lang="en-US" altLang="zh-CN" sz="2000" b="1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 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数据运算的自动转换</a:t>
            </a:r>
            <a:endParaRPr lang="en-US" altLang="zh-CN" sz="2000" b="1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declare </a:t>
            </a:r>
            <a:r>
              <a:rPr lang="en-US" altLang="zh-CN" sz="2000" dirty="0">
                <a:solidFill>
                  <a:schemeClr val="tx1"/>
                </a:solidFill>
              </a:rPr>
              <a:t>@</a:t>
            </a:r>
            <a:r>
              <a:rPr lang="en-US" altLang="zh-CN" sz="2000" dirty="0" err="1">
                <a:solidFill>
                  <a:schemeClr val="tx1"/>
                </a:solidFill>
              </a:rPr>
              <a:t>unitprice</a:t>
            </a:r>
            <a:r>
              <a:rPr lang="en-US" altLang="zh-CN" sz="2000" dirty="0">
                <a:solidFill>
                  <a:schemeClr val="tx1"/>
                </a:solidFill>
              </a:rPr>
              <a:t> float, @</a:t>
            </a:r>
            <a:r>
              <a:rPr lang="en-US" altLang="zh-CN" sz="2000" dirty="0" err="1">
                <a:solidFill>
                  <a:schemeClr val="tx1"/>
                </a:solidFill>
              </a:rPr>
              <a:t>unitsinstock</a:t>
            </a:r>
            <a:r>
              <a:rPr lang="en-US" altLang="zh-CN" sz="2000" dirty="0">
                <a:solidFill>
                  <a:schemeClr val="tx1"/>
                </a:solidFill>
              </a:rPr>
              <a:t> char(2)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select @</a:t>
            </a:r>
            <a:r>
              <a:rPr lang="en-US" altLang="zh-CN" sz="2000" dirty="0" err="1">
                <a:solidFill>
                  <a:schemeClr val="tx1"/>
                </a:solidFill>
              </a:rPr>
              <a:t>unitprice</a:t>
            </a:r>
            <a:r>
              <a:rPr lang="en-US" altLang="zh-CN" sz="2000" dirty="0">
                <a:solidFill>
                  <a:schemeClr val="tx1"/>
                </a:solidFill>
              </a:rPr>
              <a:t> = 12.234, @</a:t>
            </a:r>
            <a:r>
              <a:rPr lang="en-US" altLang="zh-CN" sz="2000" dirty="0" err="1">
                <a:solidFill>
                  <a:schemeClr val="tx1"/>
                </a:solidFill>
              </a:rPr>
              <a:t>unitsinstock</a:t>
            </a:r>
            <a:r>
              <a:rPr lang="en-US" altLang="zh-CN" sz="2000" dirty="0">
                <a:solidFill>
                  <a:schemeClr val="tx1"/>
                </a:solidFill>
              </a:rPr>
              <a:t> = '18'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SELECT @</a:t>
            </a:r>
            <a:r>
              <a:rPr lang="en-US" altLang="zh-CN" sz="2000" dirty="0" err="1">
                <a:solidFill>
                  <a:schemeClr val="tx1"/>
                </a:solidFill>
              </a:rPr>
              <a:t>unitprice</a:t>
            </a:r>
            <a:r>
              <a:rPr lang="en-US" altLang="zh-CN" sz="2000" dirty="0">
                <a:solidFill>
                  <a:schemeClr val="tx1"/>
                </a:solidFill>
              </a:rPr>
              <a:t> * @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unitsinstock</a:t>
            </a:r>
            <a:r>
              <a:rPr lang="en-US" altLang="zh-CN" sz="2000" dirty="0" smtClean="0">
                <a:solidFill>
                  <a:schemeClr val="tx1"/>
                </a:solidFill>
              </a:rPr>
              <a:t> AS  </a:t>
            </a:r>
            <a:r>
              <a:rPr lang="en-US" altLang="zh-CN" sz="2000" dirty="0">
                <a:solidFill>
                  <a:schemeClr val="tx1"/>
                </a:solidFill>
              </a:rPr>
              <a:t>je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go   </a:t>
            </a:r>
            <a:r>
              <a:rPr lang="en-US" altLang="zh-CN" sz="2000" dirty="0" smtClean="0">
                <a:solidFill>
                  <a:schemeClr val="tx1"/>
                </a:solidFill>
              </a:rPr>
              <a:t>		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-- </a:t>
            </a:r>
            <a:r>
              <a:rPr lang="en-US" altLang="zh-CN" sz="2000" b="1" dirty="0">
                <a:solidFill>
                  <a:srgbClr val="003399"/>
                </a:solidFill>
              </a:rPr>
              <a:t>Float </a:t>
            </a:r>
            <a:r>
              <a:rPr lang="zh-CN" altLang="en-US" sz="2000" b="1" dirty="0">
                <a:solidFill>
                  <a:srgbClr val="003399"/>
                </a:solidFill>
              </a:rPr>
              <a:t>和 </a:t>
            </a:r>
            <a:r>
              <a:rPr lang="en-US" altLang="zh-CN" sz="2000" b="1" dirty="0" smtClean="0">
                <a:solidFill>
                  <a:srgbClr val="003399"/>
                </a:solidFill>
              </a:rPr>
              <a:t>char </a:t>
            </a:r>
            <a:r>
              <a:rPr lang="zh-CN" altLang="en-US" sz="2000" b="1" dirty="0">
                <a:solidFill>
                  <a:srgbClr val="003399"/>
                </a:solidFill>
              </a:rPr>
              <a:t>数据运算的自动转换</a:t>
            </a:r>
            <a:endParaRPr lang="en-US" altLang="zh-CN" sz="2000" b="1" dirty="0">
              <a:solidFill>
                <a:srgbClr val="003399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declare </a:t>
            </a:r>
            <a:r>
              <a:rPr lang="en-US" altLang="zh-CN" sz="2000" dirty="0">
                <a:solidFill>
                  <a:schemeClr val="tx1"/>
                </a:solidFill>
              </a:rPr>
              <a:t>@</a:t>
            </a:r>
            <a:r>
              <a:rPr lang="en-US" altLang="zh-CN" sz="2000" dirty="0" err="1">
                <a:solidFill>
                  <a:schemeClr val="tx1"/>
                </a:solidFill>
              </a:rPr>
              <a:t>unitprice</a:t>
            </a:r>
            <a:r>
              <a:rPr lang="en-US" altLang="zh-CN" sz="2000" dirty="0">
                <a:solidFill>
                  <a:schemeClr val="tx1"/>
                </a:solidFill>
              </a:rPr>
              <a:t> float, @</a:t>
            </a:r>
            <a:r>
              <a:rPr lang="en-US" altLang="zh-CN" sz="2000" dirty="0" err="1">
                <a:solidFill>
                  <a:schemeClr val="tx1"/>
                </a:solidFill>
              </a:rPr>
              <a:t>unitsinstock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datetime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select @</a:t>
            </a:r>
            <a:r>
              <a:rPr lang="en-US" altLang="zh-CN" sz="2000" dirty="0" err="1">
                <a:solidFill>
                  <a:schemeClr val="tx1"/>
                </a:solidFill>
              </a:rPr>
              <a:t>unitprice</a:t>
            </a:r>
            <a:r>
              <a:rPr lang="en-US" altLang="zh-CN" sz="2000" dirty="0">
                <a:solidFill>
                  <a:schemeClr val="tx1"/>
                </a:solidFill>
              </a:rPr>
              <a:t> = 12.234, @</a:t>
            </a:r>
            <a:r>
              <a:rPr lang="en-US" altLang="zh-CN" sz="2000" dirty="0" err="1">
                <a:solidFill>
                  <a:schemeClr val="tx1"/>
                </a:solidFill>
              </a:rPr>
              <a:t>unitsinstock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smtClean="0">
                <a:solidFill>
                  <a:schemeClr val="tx1"/>
                </a:solidFill>
              </a:rPr>
              <a:t>'2019-03-30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SELECT @</a:t>
            </a:r>
            <a:r>
              <a:rPr lang="en-US" altLang="zh-CN" sz="2000" dirty="0" err="1">
                <a:solidFill>
                  <a:schemeClr val="tx1"/>
                </a:solidFill>
              </a:rPr>
              <a:t>unitprice</a:t>
            </a:r>
            <a:r>
              <a:rPr lang="en-US" altLang="zh-CN" sz="2000" dirty="0">
                <a:solidFill>
                  <a:schemeClr val="tx1"/>
                </a:solidFill>
              </a:rPr>
              <a:t> * @</a:t>
            </a:r>
            <a:r>
              <a:rPr lang="en-US" altLang="zh-CN" sz="2000" dirty="0" err="1">
                <a:solidFill>
                  <a:schemeClr val="tx1"/>
                </a:solidFill>
              </a:rPr>
              <a:t>unitsinstock</a:t>
            </a:r>
            <a:r>
              <a:rPr lang="en-US" altLang="zh-CN" sz="2000" dirty="0">
                <a:solidFill>
                  <a:schemeClr val="tx1"/>
                </a:solidFill>
              </a:rPr>
              <a:t> AS </a:t>
            </a:r>
            <a:r>
              <a:rPr lang="en-US" altLang="zh-CN" sz="2000" dirty="0" smtClean="0">
                <a:solidFill>
                  <a:schemeClr val="tx1"/>
                </a:solidFill>
              </a:rPr>
              <a:t>je  	--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自动</a:t>
            </a:r>
            <a:r>
              <a:rPr lang="zh-CN" altLang="en-US" sz="2000" b="1" dirty="0">
                <a:solidFill>
                  <a:srgbClr val="003399"/>
                </a:solidFill>
              </a:rPr>
              <a:t>转换失败</a:t>
            </a:r>
            <a:endParaRPr lang="en-US" altLang="zh-CN" sz="2000" b="1" dirty="0">
              <a:solidFill>
                <a:srgbClr val="003399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go    		</a:t>
            </a:r>
            <a:endParaRPr lang="en-US" altLang="zh-CN" sz="2000" b="1" dirty="0">
              <a:solidFill>
                <a:srgbClr val="0033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021288"/>
            <a:ext cx="6595606" cy="85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24098"/>
      </p:ext>
    </p:extLst>
  </p:cSld>
  <p:clrMapOvr>
    <a:masterClrMapping/>
  </p:clrMapOvr>
  <p:transition spd="slow" advClick="0" advTm="47487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5E37-E042-452B-ADCB-BCCC4285DFC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16632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/>
              <a:t>常量、变量</a:t>
            </a:r>
            <a:r>
              <a:rPr lang="zh-CN" altLang="en-US" dirty="0" smtClean="0"/>
              <a:t>和表达式</a:t>
            </a:r>
            <a:endParaRPr lang="zh-CN" alt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8136904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3399"/>
                </a:solidFill>
              </a:rPr>
              <a:t>一、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T-SQL 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常量</a:t>
            </a:r>
            <a:endParaRPr lang="zh-CN" altLang="en-US" sz="2400" b="1" dirty="0">
              <a:solidFill>
                <a:srgbClr val="003399"/>
              </a:solidFill>
            </a:endParaRPr>
          </a:p>
          <a:p>
            <a:pPr marL="29845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字符串常量：</a:t>
            </a:r>
            <a:r>
              <a:rPr lang="en-US" altLang="zh-CN" dirty="0" smtClean="0">
                <a:solidFill>
                  <a:schemeClr val="tx1"/>
                </a:solidFill>
              </a:rPr>
              <a:t>‘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’	</a:t>
            </a:r>
            <a:r>
              <a:rPr lang="zh-CN" altLang="en-US" dirty="0" smtClean="0">
                <a:solidFill>
                  <a:schemeClr val="tx1"/>
                </a:solidFill>
              </a:rPr>
              <a:t>、‘</a:t>
            </a:r>
            <a:r>
              <a:rPr lang="en-US" altLang="zh-CN" dirty="0" smtClean="0">
                <a:solidFill>
                  <a:schemeClr val="tx1"/>
                </a:solidFill>
              </a:rPr>
              <a:t>I am back’</a:t>
            </a:r>
            <a:r>
              <a:rPr lang="zh-CN" altLang="en-US" dirty="0" smtClean="0">
                <a:solidFill>
                  <a:schemeClr val="tx1"/>
                </a:solidFill>
              </a:rPr>
              <a:t>、‘ ’</a:t>
            </a:r>
            <a:endParaRPr lang="zh-CN" altLang="en-US" dirty="0">
              <a:solidFill>
                <a:schemeClr val="tx1"/>
              </a:solidFill>
            </a:endParaRPr>
          </a:p>
          <a:p>
            <a:pPr marL="29845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十六进制常量：以</a:t>
            </a:r>
            <a:r>
              <a:rPr lang="en-US" altLang="zh-CN" dirty="0" smtClean="0">
                <a:solidFill>
                  <a:schemeClr val="tx1"/>
                </a:solidFill>
              </a:rPr>
              <a:t>0x</a:t>
            </a:r>
            <a:r>
              <a:rPr lang="zh-CN" altLang="en-US" dirty="0" smtClean="0">
                <a:solidFill>
                  <a:schemeClr val="tx1"/>
                </a:solidFill>
              </a:rPr>
              <a:t>开头。 如：</a:t>
            </a:r>
            <a:r>
              <a:rPr lang="en-US" altLang="zh-CN" dirty="0" smtClean="0">
                <a:solidFill>
                  <a:schemeClr val="tx1"/>
                </a:solidFill>
              </a:rPr>
              <a:t>0xAE 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0x12EF</a:t>
            </a:r>
          </a:p>
          <a:p>
            <a:pPr marL="2984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Bit</a:t>
            </a:r>
            <a:r>
              <a:rPr lang="zh-CN" altLang="en-US" dirty="0" smtClean="0">
                <a:solidFill>
                  <a:schemeClr val="tx1"/>
                </a:solidFill>
              </a:rPr>
              <a:t>常量：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 marL="2984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Date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err="1" smtClean="0">
                <a:solidFill>
                  <a:schemeClr val="tx1"/>
                </a:solidFill>
              </a:rPr>
              <a:t>Datetime</a:t>
            </a:r>
            <a:r>
              <a:rPr lang="zh-CN" altLang="en-US" dirty="0" smtClean="0">
                <a:solidFill>
                  <a:schemeClr val="tx1"/>
                </a:solidFill>
              </a:rPr>
              <a:t>常量：</a:t>
            </a:r>
            <a:r>
              <a:rPr lang="zh-CN" altLang="en-US" dirty="0">
                <a:solidFill>
                  <a:srgbClr val="FF0000"/>
                </a:solidFill>
              </a:rPr>
              <a:t>‘</a:t>
            </a:r>
            <a:r>
              <a:rPr lang="en-US" altLang="zh-CN" dirty="0" smtClean="0">
                <a:solidFill>
                  <a:srgbClr val="FF0000"/>
                </a:solidFill>
              </a:rPr>
              <a:t>2020-03-11’</a:t>
            </a:r>
            <a:r>
              <a:rPr lang="zh-CN" altLang="en-US" dirty="0" smtClean="0">
                <a:solidFill>
                  <a:srgbClr val="FF0000"/>
                </a:solidFill>
              </a:rPr>
              <a:t>、‘</a:t>
            </a:r>
            <a:r>
              <a:rPr lang="en-US" altLang="zh-CN" dirty="0" smtClean="0">
                <a:solidFill>
                  <a:srgbClr val="FF0000"/>
                </a:solidFill>
              </a:rPr>
              <a:t>2020/03/13’</a:t>
            </a:r>
          </a:p>
          <a:p>
            <a:pPr marL="2984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常量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84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decimal</a:t>
            </a:r>
            <a:r>
              <a:rPr lang="zh-CN" altLang="en-US" dirty="0" smtClean="0">
                <a:solidFill>
                  <a:schemeClr val="tx1"/>
                </a:solidFill>
              </a:rPr>
              <a:t>常量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84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Float </a:t>
            </a:r>
            <a:r>
              <a:rPr lang="zh-CN" altLang="en-US" dirty="0" smtClean="0">
                <a:solidFill>
                  <a:schemeClr val="tx1"/>
                </a:solidFill>
              </a:rPr>
              <a:t>和 </a:t>
            </a:r>
            <a:r>
              <a:rPr lang="en-US" altLang="zh-CN" dirty="0" smtClean="0">
                <a:solidFill>
                  <a:schemeClr val="tx1"/>
                </a:solidFill>
              </a:rPr>
              <a:t>real</a:t>
            </a:r>
            <a:r>
              <a:rPr lang="zh-CN" altLang="en-US" dirty="0" smtClean="0">
                <a:solidFill>
                  <a:schemeClr val="tx1"/>
                </a:solidFill>
              </a:rPr>
              <a:t>常量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84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Money </a:t>
            </a:r>
            <a:r>
              <a:rPr lang="zh-CN" altLang="en-US" dirty="0" smtClean="0">
                <a:solidFill>
                  <a:schemeClr val="tx1"/>
                </a:solidFill>
              </a:rPr>
              <a:t>常量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4100"/>
      </p:ext>
    </p:extLst>
  </p:cSld>
  <p:clrMapOvr>
    <a:masterClrMapping/>
  </p:clrMapOvr>
  <p:transition spd="slow" advClick="0" advTm="45278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2453-2557-43F6-9348-1AA06F8085A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4.3  </a:t>
            </a:r>
            <a:r>
              <a:rPr lang="zh-CN" altLang="en-US" dirty="0" smtClean="0"/>
              <a:t>常量</a:t>
            </a:r>
            <a:r>
              <a:rPr lang="zh-CN" altLang="en-US" dirty="0"/>
              <a:t>、变量和表达式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0768"/>
            <a:ext cx="8064822" cy="52565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3399"/>
                </a:solidFill>
                <a:latin typeface="Times New Roman" pitchFamily="18" charset="0"/>
              </a:rPr>
              <a:t>二、全局变量</a:t>
            </a:r>
            <a:endParaRPr lang="zh-CN" altLang="en-US" sz="2400" b="1" dirty="0">
              <a:solidFill>
                <a:srgbClr val="003399"/>
              </a:solidFill>
              <a:latin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SQL </a:t>
            </a:r>
            <a:r>
              <a:rPr lang="en-US" altLang="zh-CN" dirty="0">
                <a:solidFill>
                  <a:schemeClr val="tx1"/>
                </a:solidFill>
              </a:rPr>
              <a:t>SERVER </a:t>
            </a:r>
            <a:r>
              <a:rPr lang="zh-CN" altLang="en-US" dirty="0">
                <a:solidFill>
                  <a:schemeClr val="tx1"/>
                </a:solidFill>
              </a:rPr>
              <a:t>系统提供并赋值的变量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实际是</a:t>
            </a:r>
            <a:r>
              <a:rPr lang="zh-CN" altLang="en-US" dirty="0" smtClean="0">
                <a:solidFill>
                  <a:schemeClr val="tx1"/>
                </a:solidFill>
              </a:rPr>
              <a:t>一些特殊函数，但它不</a:t>
            </a:r>
            <a:r>
              <a:rPr lang="zh-CN" altLang="en-US" dirty="0">
                <a:solidFill>
                  <a:schemeClr val="tx1"/>
                </a:solidFill>
              </a:rPr>
              <a:t>需要参数、也不需要加括号</a:t>
            </a:r>
            <a:r>
              <a:rPr lang="zh-CN" altLang="en-US" dirty="0" smtClean="0">
                <a:solidFill>
                  <a:schemeClr val="tx1"/>
                </a:solidFill>
              </a:rPr>
              <a:t>调用，</a:t>
            </a:r>
            <a:r>
              <a:rPr lang="zh-CN" altLang="en-US" dirty="0">
                <a:solidFill>
                  <a:schemeClr val="tx1"/>
                </a:solidFill>
              </a:rPr>
              <a:t>可直接返回特定的值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它们的名称是以</a:t>
            </a:r>
            <a:r>
              <a:rPr lang="en-US" altLang="zh-CN" dirty="0">
                <a:solidFill>
                  <a:schemeClr val="tx1"/>
                </a:solidFill>
              </a:rPr>
              <a:t>@@</a:t>
            </a:r>
            <a:r>
              <a:rPr lang="zh-CN" altLang="en-US" dirty="0">
                <a:solidFill>
                  <a:schemeClr val="tx1"/>
                </a:solidFill>
              </a:rPr>
              <a:t>开始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用户不能建立及修改全局变量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25850"/>
      </p:ext>
    </p:extLst>
  </p:cSld>
  <p:clrMapOvr>
    <a:masterClrMapping/>
  </p:clrMapOvr>
  <p:transition spd="slow" advTm="26181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75F-B908-483E-BE04-F84C6C05DBC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404664"/>
            <a:ext cx="8208912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常用全局变量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3399"/>
                </a:solidFill>
              </a:rPr>
              <a:t>@@ERROR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</a:rPr>
              <a:t>最后</a:t>
            </a:r>
            <a:r>
              <a:rPr lang="zh-CN" altLang="en-US" sz="2000" dirty="0">
                <a:solidFill>
                  <a:schemeClr val="tx1"/>
                </a:solidFill>
              </a:rPr>
              <a:t>执行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</a:rPr>
              <a:t>T-SQL</a:t>
            </a:r>
            <a:r>
              <a:rPr lang="zh-CN" altLang="en-US" sz="2000" dirty="0">
                <a:solidFill>
                  <a:schemeClr val="tx1"/>
                </a:solidFill>
              </a:rPr>
              <a:t>语句的错误代码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3399"/>
                </a:solidFill>
              </a:rPr>
              <a:t>@@Identity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</a:rPr>
              <a:t>最后</a:t>
            </a:r>
            <a:r>
              <a:rPr lang="zh-CN" altLang="en-US" sz="2000" dirty="0">
                <a:solidFill>
                  <a:schemeClr val="tx1"/>
                </a:solidFill>
              </a:rPr>
              <a:t>插入的标识值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3399"/>
                </a:solidFill>
              </a:rPr>
              <a:t>@@ROWCOUNT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</a:rPr>
              <a:t>上</a:t>
            </a:r>
            <a:r>
              <a:rPr lang="zh-CN" altLang="en-US" sz="2000" dirty="0">
                <a:solidFill>
                  <a:schemeClr val="tx1"/>
                </a:solidFill>
              </a:rPr>
              <a:t>一语句影响的行数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3399"/>
                </a:solidFill>
              </a:rPr>
              <a:t>@@VERSION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SQL </a:t>
            </a:r>
            <a:r>
              <a:rPr lang="en-US" altLang="zh-CN" sz="2000" dirty="0">
                <a:solidFill>
                  <a:schemeClr val="tx1"/>
                </a:solidFill>
              </a:rPr>
              <a:t>Server</a:t>
            </a:r>
            <a:r>
              <a:rPr lang="zh-CN" altLang="en-US" sz="2000" dirty="0">
                <a:solidFill>
                  <a:schemeClr val="tx1"/>
                </a:solidFill>
              </a:rPr>
              <a:t>安装的版本</a:t>
            </a:r>
            <a:r>
              <a:rPr lang="zh-CN" altLang="en-US" sz="2000" dirty="0" smtClean="0">
                <a:solidFill>
                  <a:schemeClr val="tx1"/>
                </a:solidFill>
              </a:rPr>
              <a:t>信息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3399"/>
                </a:solidFill>
              </a:rPr>
              <a:t>@@</a:t>
            </a:r>
            <a:r>
              <a:rPr lang="en-US" altLang="zh-CN" b="1" dirty="0" err="1">
                <a:solidFill>
                  <a:srgbClr val="003399"/>
                </a:solidFill>
              </a:rPr>
              <a:t>max_connections</a:t>
            </a:r>
            <a:r>
              <a:rPr lang="zh-CN" altLang="en-US" b="1" dirty="0" smtClean="0">
                <a:solidFill>
                  <a:srgbClr val="003399"/>
                </a:solidFill>
              </a:rPr>
              <a:t>：</a:t>
            </a:r>
            <a:r>
              <a:rPr lang="zh-CN" altLang="en-US" dirty="0"/>
              <a:t>允许多用户同时连接的最大数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3399"/>
                </a:solidFill>
              </a:rPr>
              <a:t>@@connections</a:t>
            </a:r>
            <a:r>
              <a:rPr lang="zh-CN" altLang="en-US" b="1" dirty="0">
                <a:solidFill>
                  <a:srgbClr val="003399"/>
                </a:solidFill>
              </a:rPr>
              <a:t>：</a:t>
            </a:r>
            <a:r>
              <a:rPr lang="en-US" altLang="zh-CN" dirty="0"/>
              <a:t>SQL Server</a:t>
            </a:r>
            <a:r>
              <a:rPr lang="zh-CN" altLang="en-US" dirty="0"/>
              <a:t>最近一次启动后已连接或尝试连接的次数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3399"/>
                </a:solidFill>
              </a:rPr>
              <a:t>@@</a:t>
            </a:r>
            <a:r>
              <a:rPr lang="en-US" altLang="zh-CN" b="1" dirty="0" err="1">
                <a:solidFill>
                  <a:srgbClr val="003399"/>
                </a:solidFill>
              </a:rPr>
              <a:t>cursor_rows</a:t>
            </a:r>
            <a:r>
              <a:rPr lang="zh-CN" altLang="en-US" b="1" dirty="0">
                <a:solidFill>
                  <a:srgbClr val="003399"/>
                </a:solidFill>
              </a:rPr>
              <a:t>：</a:t>
            </a:r>
            <a:r>
              <a:rPr lang="zh-CN" altLang="en-US" dirty="0"/>
              <a:t>已打开游标中当前存在的记录行数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003399"/>
                </a:solidFill>
              </a:rPr>
              <a:t>@@</a:t>
            </a:r>
            <a:r>
              <a:rPr lang="en-US" altLang="zh-CN" b="1" dirty="0" smtClean="0">
                <a:solidFill>
                  <a:srgbClr val="003399"/>
                </a:solidFill>
              </a:rPr>
              <a:t>FETCH_STATUS</a:t>
            </a:r>
            <a:r>
              <a:rPr lang="zh-CN" altLang="en-US" b="1" dirty="0" smtClean="0">
                <a:solidFill>
                  <a:srgbClr val="003399"/>
                </a:solidFill>
              </a:rPr>
              <a:t>：</a:t>
            </a:r>
            <a:r>
              <a:rPr lang="zh-CN" altLang="en-US" dirty="0" smtClean="0"/>
              <a:t>游标</a:t>
            </a:r>
            <a:r>
              <a:rPr lang="zh-CN" altLang="en-US" dirty="0"/>
              <a:t>的当前状态</a:t>
            </a:r>
          </a:p>
        </p:txBody>
      </p:sp>
    </p:spTree>
    <p:extLst>
      <p:ext uri="{BB962C8B-B14F-4D97-AF65-F5344CB8AC3E}">
        <p14:creationId xmlns:p14="http://schemas.microsoft.com/office/powerpoint/2010/main" val="646689932"/>
      </p:ext>
    </p:extLst>
  </p:cSld>
  <p:clrMapOvr>
    <a:masterClrMapping/>
  </p:clrMapOvr>
  <p:transition spd="slow" advClick="0" advTm="14058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875F-B908-483E-BE04-F84C6C05DBC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836712"/>
            <a:ext cx="8208912" cy="3312368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33CC"/>
                </a:solidFill>
              </a:rPr>
              <a:t>@@ERROR</a:t>
            </a:r>
            <a:r>
              <a:rPr lang="zh-CN" altLang="en-US" sz="2000" b="1" dirty="0" smtClean="0">
                <a:solidFill>
                  <a:srgbClr val="0033CC"/>
                </a:solidFill>
              </a:rPr>
              <a:t>：最新执行的</a:t>
            </a:r>
            <a:r>
              <a:rPr lang="en-US" altLang="zh-CN" sz="2000" b="1" dirty="0" smtClean="0">
                <a:solidFill>
                  <a:srgbClr val="0033CC"/>
                </a:solidFill>
              </a:rPr>
              <a:t>T-SQL</a:t>
            </a:r>
            <a:r>
              <a:rPr lang="zh-CN" altLang="en-US" sz="2000" b="1" dirty="0">
                <a:solidFill>
                  <a:srgbClr val="0033CC"/>
                </a:solidFill>
              </a:rPr>
              <a:t>语句的</a:t>
            </a:r>
            <a:r>
              <a:rPr lang="zh-CN" altLang="en-US" sz="2000" b="1" dirty="0" smtClean="0">
                <a:solidFill>
                  <a:srgbClr val="0033CC"/>
                </a:solidFill>
              </a:rPr>
              <a:t>错误代码</a:t>
            </a:r>
            <a:endParaRPr lang="en-US" altLang="zh-CN" sz="2000" b="1" dirty="0" smtClean="0">
              <a:solidFill>
                <a:srgbClr val="0033CC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select * FROM </a:t>
            </a:r>
            <a:r>
              <a:rPr lang="en-US" altLang="zh-CN" dirty="0" err="1">
                <a:solidFill>
                  <a:schemeClr val="tx1"/>
                </a:solidFill>
              </a:rPr>
              <a:t>stock_JY</a:t>
            </a:r>
            <a:r>
              <a:rPr lang="en-US" altLang="zh-CN" dirty="0">
                <a:solidFill>
                  <a:schemeClr val="tx1"/>
                </a:solidFill>
              </a:rPr>
              <a:t>  where name &gt; '600500'</a:t>
            </a: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go</a:t>
            </a: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print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'</a:t>
            </a:r>
            <a:r>
              <a:rPr lang="zh-CN" altLang="en-US" dirty="0">
                <a:solidFill>
                  <a:schemeClr val="tx1"/>
                </a:solidFill>
              </a:rPr>
              <a:t>输出错误信息：</a:t>
            </a:r>
            <a:r>
              <a:rPr lang="en-US" altLang="zh-CN" dirty="0">
                <a:solidFill>
                  <a:schemeClr val="tx1"/>
                </a:solidFill>
              </a:rPr>
              <a:t>'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convert(varchar(20),@@ERROR)</a:t>
            </a:r>
            <a:endParaRPr lang="zh-CN" altLang="en-US" dirty="0">
              <a:solidFill>
                <a:schemeClr val="tx1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go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3933056"/>
            <a:ext cx="81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@@ROWCOUNT</a:t>
            </a:r>
            <a:r>
              <a:rPr altLang="en-US" sz="2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：最新执行的</a:t>
            </a:r>
            <a:r>
              <a:rPr lang="en-US" altLang="zh-CN" sz="2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altLang="en-US" sz="2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语句的影响行</a:t>
            </a:r>
            <a:r>
              <a:rPr altLang="en-US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  <a:p>
            <a:pPr marL="628650" lvl="1" indent="-269875">
              <a:lnSpc>
                <a:spcPct val="150000"/>
              </a:lnSpc>
              <a:buFont typeface="Arial" pitchFamily="34" charset="0"/>
              <a:buChar char="–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stock_JY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where 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'600500'</a:t>
            </a:r>
            <a:endParaRPr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69875">
              <a:lnSpc>
                <a:spcPct val="150000"/>
              </a:lnSpc>
              <a:buFont typeface="Arial" pitchFamily="34" charset="0"/>
              <a:buChar char="–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</a:p>
          <a:p>
            <a:pPr marL="628650" lvl="1" indent="-269875">
              <a:lnSpc>
                <a:spcPct val="150000"/>
              </a:lnSpc>
              <a:buFont typeface="Arial" pitchFamily="34" charset="0"/>
              <a:buChar char="–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输出影响行数：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+convert(varchar(20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),@@ROWCOUNT)</a:t>
            </a:r>
            <a:endParaRPr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69875">
              <a:lnSpc>
                <a:spcPct val="150000"/>
              </a:lnSpc>
              <a:buFont typeface="Arial" pitchFamily="34" charset="0"/>
              <a:buChar char="–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</a:p>
        </p:txBody>
      </p:sp>
      <p:sp>
        <p:nvSpPr>
          <p:cNvPr id="12" name="矩形 11"/>
          <p:cNvSpPr/>
          <p:nvPr/>
        </p:nvSpPr>
        <p:spPr>
          <a:xfrm>
            <a:off x="899592" y="116632"/>
            <a:ext cx="233910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全局变量查看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08921"/>
            <a:ext cx="4428158" cy="126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872349"/>
            <a:ext cx="2950202" cy="94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线形标注 2 2"/>
          <p:cNvSpPr/>
          <p:nvPr/>
        </p:nvSpPr>
        <p:spPr>
          <a:xfrm>
            <a:off x="899592" y="6381328"/>
            <a:ext cx="4032448" cy="335647"/>
          </a:xfrm>
          <a:prstGeom prst="borderCallout2">
            <a:avLst>
              <a:gd name="adj1" fmla="val 17175"/>
              <a:gd name="adj2" fmla="val -468"/>
              <a:gd name="adj3" fmla="val 20325"/>
              <a:gd name="adj4" fmla="val -6443"/>
              <a:gd name="adj5" fmla="val -592980"/>
              <a:gd name="adj6" fmla="val 8847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altLang="en-US" b="1" dirty="0" smtClean="0">
                <a:solidFill>
                  <a:srgbClr val="0033CC"/>
                </a:solidFill>
                <a:ea typeface="宋体"/>
              </a:rPr>
              <a:t>可以在程序中使用这些全局变量</a:t>
            </a:r>
            <a:endParaRPr altLang="en-US" b="1" dirty="0">
              <a:solidFill>
                <a:srgbClr val="0033CC"/>
              </a:solidFill>
              <a:ea typeface="宋体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1560" y="1268760"/>
            <a:ext cx="648072" cy="518457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59213"/>
      </p:ext>
    </p:extLst>
  </p:cSld>
  <p:clrMapOvr>
    <a:masterClrMapping/>
  </p:clrMapOvr>
  <p:transition spd="slow" advClick="0" advTm="38236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94A6-31F7-43A1-B524-B95236473D2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864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4.1 T-SQL</a:t>
            </a:r>
            <a:r>
              <a:rPr lang="zh-CN" altLang="en-US" dirty="0" smtClean="0">
                <a:solidFill>
                  <a:schemeClr val="tx1"/>
                </a:solidFill>
              </a:rPr>
              <a:t>语言基础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0520" y="1340768"/>
            <a:ext cx="8165976" cy="5040560"/>
          </a:xfrm>
        </p:spPr>
        <p:txBody>
          <a:bodyPr>
            <a:noAutofit/>
          </a:bodyPr>
          <a:lstStyle/>
          <a:p>
            <a:pPr marL="0" lvl="1" indent="0">
              <a:lnSpc>
                <a:spcPts val="3500"/>
              </a:lnSpc>
              <a:spcBef>
                <a:spcPts val="60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一、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T-SQL </a:t>
            </a:r>
            <a:r>
              <a:rPr lang="zh-CN" altLang="en-US" sz="2800" b="1" dirty="0">
                <a:solidFill>
                  <a:srgbClr val="C00000"/>
                </a:solidFill>
              </a:rPr>
              <a:t>标识符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lvl="1" indent="0">
              <a:lnSpc>
                <a:spcPts val="3500"/>
              </a:lnSpc>
              <a:spcBef>
                <a:spcPts val="600"/>
              </a:spcBef>
              <a:buNone/>
            </a:pPr>
            <a:r>
              <a:rPr lang="en-US" altLang="zh-CN" b="1" dirty="0" smtClean="0">
                <a:solidFill>
                  <a:srgbClr val="003399"/>
                </a:solidFill>
              </a:rPr>
              <a:t>1</a:t>
            </a:r>
            <a:r>
              <a:rPr lang="zh-CN" altLang="en-US" b="1" dirty="0" smtClean="0">
                <a:solidFill>
                  <a:srgbClr val="003399"/>
                </a:solidFill>
              </a:rPr>
              <a:t>、标识符</a:t>
            </a:r>
            <a:r>
              <a:rPr lang="zh-CN" altLang="en-US" dirty="0"/>
              <a:t>：用户定义的服务器、数据库、数据库对象、</a:t>
            </a:r>
            <a:r>
              <a:rPr lang="zh-CN" altLang="en-US" dirty="0" smtClean="0"/>
              <a:t>变量、</a:t>
            </a:r>
            <a:r>
              <a:rPr lang="zh-CN" altLang="en-US" dirty="0"/>
              <a:t>列等对象名称，分“</a:t>
            </a:r>
            <a:r>
              <a:rPr lang="zh-CN" altLang="en-US" b="1" dirty="0">
                <a:solidFill>
                  <a:srgbClr val="FF0000"/>
                </a:solidFill>
              </a:rPr>
              <a:t>常规标识符</a:t>
            </a:r>
            <a:r>
              <a:rPr lang="zh-CN" altLang="en-US" dirty="0"/>
              <a:t>”和“</a:t>
            </a:r>
            <a:r>
              <a:rPr lang="zh-CN" altLang="en-US" b="1" dirty="0">
                <a:solidFill>
                  <a:srgbClr val="FF0000"/>
                </a:solidFill>
              </a:rPr>
              <a:t>分隔标识符</a:t>
            </a:r>
            <a:r>
              <a:rPr lang="zh-CN" altLang="en-US" dirty="0"/>
              <a:t>”两类</a:t>
            </a:r>
          </a:p>
          <a:p>
            <a:pPr marL="0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</a:rPr>
              <a:t>2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、常规</a:t>
            </a:r>
            <a:r>
              <a:rPr lang="zh-CN" altLang="en-US" sz="2000" b="1" dirty="0">
                <a:solidFill>
                  <a:srgbClr val="003399"/>
                </a:solidFill>
              </a:rPr>
              <a:t>标识符（不需要使用分隔标识符进行分隔）</a:t>
            </a:r>
          </a:p>
          <a:p>
            <a:pPr marL="228600" indent="-271463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长度：</a:t>
            </a:r>
            <a:r>
              <a:rPr lang="en-US" altLang="zh-CN" sz="2000" dirty="0">
                <a:solidFill>
                  <a:schemeClr val="tx1"/>
                </a:solidFill>
              </a:rPr>
              <a:t>1-128</a:t>
            </a:r>
            <a:r>
              <a:rPr lang="zh-CN" altLang="en-US" sz="2000" dirty="0">
                <a:solidFill>
                  <a:schemeClr val="tx1"/>
                </a:solidFill>
              </a:rPr>
              <a:t>个字符。对于临时表，标识符最多</a:t>
            </a:r>
            <a:r>
              <a:rPr lang="en-US" altLang="zh-CN" sz="2000" dirty="0">
                <a:solidFill>
                  <a:schemeClr val="tx1"/>
                </a:solidFill>
              </a:rPr>
              <a:t>116</a:t>
            </a:r>
            <a:r>
              <a:rPr lang="zh-CN" altLang="en-US" sz="2000" dirty="0">
                <a:solidFill>
                  <a:schemeClr val="tx1"/>
                </a:solidFill>
              </a:rPr>
              <a:t>个字符</a:t>
            </a:r>
          </a:p>
          <a:p>
            <a:pPr marL="228600" indent="-271463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首字符：</a:t>
            </a:r>
            <a:r>
              <a:rPr lang="en-US" altLang="zh-CN" sz="2000" dirty="0">
                <a:solidFill>
                  <a:schemeClr val="tx1"/>
                </a:solidFill>
              </a:rPr>
              <a:t>Unicode3.2</a:t>
            </a:r>
            <a:r>
              <a:rPr lang="zh-CN" altLang="en-US" sz="2000" dirty="0">
                <a:solidFill>
                  <a:schemeClr val="tx1"/>
                </a:solidFill>
              </a:rPr>
              <a:t>标准定义的</a:t>
            </a:r>
            <a:r>
              <a:rPr lang="zh-CN" altLang="en-US" sz="2000" b="1" dirty="0">
                <a:solidFill>
                  <a:srgbClr val="C00000"/>
                </a:solidFill>
              </a:rPr>
              <a:t>字母、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下划线、</a:t>
            </a:r>
            <a:r>
              <a:rPr lang="en-US" altLang="zh-CN" sz="2000" b="1" dirty="0">
                <a:solidFill>
                  <a:srgbClr val="C00000"/>
                </a:solidFill>
              </a:rPr>
              <a:t>@</a:t>
            </a:r>
            <a:r>
              <a:rPr lang="zh-CN" altLang="en-US" sz="2000" b="1" dirty="0">
                <a:solidFill>
                  <a:srgbClr val="C0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#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等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28600" indent="-271463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首字符后：</a:t>
            </a:r>
            <a:r>
              <a:rPr lang="en-US" altLang="zh-CN" sz="2000" dirty="0">
                <a:solidFill>
                  <a:schemeClr val="tx1"/>
                </a:solidFill>
              </a:rPr>
              <a:t>Unicode3.2</a:t>
            </a:r>
            <a:r>
              <a:rPr lang="zh-CN" altLang="en-US" sz="2000" dirty="0">
                <a:solidFill>
                  <a:schemeClr val="tx1"/>
                </a:solidFill>
              </a:rPr>
              <a:t>标准定义的</a:t>
            </a:r>
            <a:r>
              <a:rPr lang="zh-CN" altLang="en-US" sz="2000" b="1" dirty="0">
                <a:solidFill>
                  <a:srgbClr val="C00000"/>
                </a:solidFill>
              </a:rPr>
              <a:t>字符、数字、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下划线、</a:t>
            </a:r>
            <a:r>
              <a:rPr lang="en-US" altLang="zh-CN" sz="2000" b="1" dirty="0">
                <a:solidFill>
                  <a:srgbClr val="C00000"/>
                </a:solidFill>
              </a:rPr>
              <a:t>@</a:t>
            </a:r>
            <a:r>
              <a:rPr lang="zh-CN" altLang="en-US" sz="2000" b="1" dirty="0">
                <a:solidFill>
                  <a:srgbClr val="C00000"/>
                </a:solidFill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</a:rPr>
              <a:t>#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$  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marL="228600" indent="-271463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常规标识符内</a:t>
            </a:r>
            <a:r>
              <a:rPr lang="zh-CN" altLang="en-US" sz="2000" b="1" dirty="0">
                <a:solidFill>
                  <a:srgbClr val="C00000"/>
                </a:solidFill>
              </a:rPr>
              <a:t>不能嵌入空格或其他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特殊字符</a:t>
            </a:r>
            <a:endParaRPr lang="zh-CN" altLang="en-US" sz="2000" dirty="0"/>
          </a:p>
          <a:p>
            <a:pPr marL="228600" indent="-271463">
              <a:lnSpc>
                <a:spcPts val="35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常规标识符</a:t>
            </a:r>
            <a:r>
              <a:rPr lang="zh-CN" altLang="en-US" sz="2000" b="1" dirty="0">
                <a:solidFill>
                  <a:srgbClr val="C00000"/>
                </a:solidFill>
              </a:rPr>
              <a:t>不能与</a:t>
            </a:r>
            <a:r>
              <a:rPr lang="en-US" altLang="zh-CN" sz="2000" b="1" dirty="0">
                <a:solidFill>
                  <a:srgbClr val="C00000"/>
                </a:solidFill>
              </a:rPr>
              <a:t>SQL Server</a:t>
            </a:r>
            <a:r>
              <a:rPr lang="zh-CN" altLang="en-US" sz="2000" b="1" dirty="0">
                <a:solidFill>
                  <a:srgbClr val="C00000"/>
                </a:solidFill>
              </a:rPr>
              <a:t>中的保留关键字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同名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0277976"/>
      </p:ext>
    </p:extLst>
  </p:cSld>
  <p:clrMapOvr>
    <a:masterClrMapping/>
  </p:clrMapOvr>
  <p:transition spd="slow" advClick="0" advTm="75000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B43-5E4F-4FBD-81FF-465108FE3DF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864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/>
              <a:t>常量、变量和表达式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773" y="1268760"/>
            <a:ext cx="7921699" cy="51845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三、</a:t>
            </a:r>
            <a:r>
              <a:rPr lang="zh-CN" altLang="en-US" sz="2800" b="1" dirty="0">
                <a:solidFill>
                  <a:srgbClr val="003399"/>
                </a:solidFill>
              </a:rPr>
              <a:t>局部变量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、局部变量：在批处理或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</a:rPr>
              <a:t>脚本中声明的变量</a:t>
            </a:r>
            <a:endParaRPr lang="en-US" altLang="zh-CN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局部变量名以</a:t>
            </a:r>
            <a:r>
              <a:rPr lang="en-US" altLang="zh-CN" sz="2000" dirty="0">
                <a:solidFill>
                  <a:schemeClr val="tx1"/>
                </a:solidFill>
              </a:rPr>
              <a:t>@</a:t>
            </a:r>
            <a:r>
              <a:rPr lang="zh-CN" altLang="en-US" sz="2000" dirty="0">
                <a:solidFill>
                  <a:schemeClr val="tx1"/>
                </a:solidFill>
              </a:rPr>
              <a:t>符号</a:t>
            </a:r>
            <a:r>
              <a:rPr lang="zh-CN" altLang="en-US" sz="2000" dirty="0" smtClean="0">
                <a:solidFill>
                  <a:schemeClr val="tx1"/>
                </a:solidFill>
              </a:rPr>
              <a:t>开始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必须符合标识符命名规则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使用前，</a:t>
            </a:r>
            <a:r>
              <a:rPr lang="zh-CN" altLang="en-US" sz="2000" dirty="0" smtClean="0">
                <a:solidFill>
                  <a:schemeClr val="tx1"/>
                </a:solidFill>
              </a:rPr>
              <a:t>必须用</a:t>
            </a:r>
            <a:r>
              <a:rPr lang="en-US" altLang="zh-CN" sz="2000" dirty="0">
                <a:solidFill>
                  <a:schemeClr val="tx1"/>
                </a:solidFill>
              </a:rPr>
              <a:t>DECLARE</a:t>
            </a:r>
            <a:r>
              <a:rPr lang="zh-CN" altLang="en-US" sz="2000" dirty="0">
                <a:solidFill>
                  <a:schemeClr val="tx1"/>
                </a:solidFill>
              </a:rPr>
              <a:t>语句</a:t>
            </a:r>
            <a:r>
              <a:rPr lang="zh-CN" altLang="en-US" sz="2000" dirty="0" smtClean="0">
                <a:solidFill>
                  <a:schemeClr val="tx1"/>
                </a:solidFill>
              </a:rPr>
              <a:t>声明变量</a:t>
            </a:r>
            <a:r>
              <a:rPr lang="zh-CN" altLang="en-US" sz="2000" dirty="0">
                <a:solidFill>
                  <a:schemeClr val="tx1"/>
                </a:solidFill>
              </a:rPr>
              <a:t>名和数据类型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、局部变量声明：</a:t>
            </a:r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DECLARE @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局部变量名  数据类型</a:t>
            </a:r>
            <a:endParaRPr lang="en-US" altLang="zh-CN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变量的数据类型可以是系统类型，也可以是用户自定义类型，但不允许是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 err="1"/>
              <a:t>ntext</a:t>
            </a:r>
            <a:r>
              <a:rPr lang="zh-CN" altLang="en-US" dirty="0"/>
              <a:t>、</a:t>
            </a:r>
            <a:r>
              <a:rPr lang="en-US" altLang="zh-CN" dirty="0"/>
              <a:t>image</a:t>
            </a:r>
            <a:r>
              <a:rPr lang="zh-CN" altLang="en-US" dirty="0"/>
              <a:t>类型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默认情况下，系统将声明后的变量设置为</a:t>
            </a:r>
            <a:r>
              <a:rPr lang="en-US" altLang="zh-CN" dirty="0"/>
              <a:t>NULL</a:t>
            </a:r>
          </a:p>
          <a:p>
            <a:pPr lvl="1" indent="-3873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02435804"/>
      </p:ext>
    </p:extLst>
  </p:cSld>
  <p:clrMapOvr>
    <a:masterClrMapping/>
  </p:clrMapOvr>
  <p:transition spd="slow" advClick="0" advTm="48232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B1F-10C6-4DDF-B022-2320664157D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764704"/>
            <a:ext cx="8208912" cy="49685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</a:rPr>
              <a:t>、局部变量的作用域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其生命周期从变量声明开始</a:t>
            </a:r>
            <a:r>
              <a:rPr lang="zh-CN" altLang="en-US" sz="2400" dirty="0">
                <a:solidFill>
                  <a:schemeClr val="tx1"/>
                </a:solidFill>
              </a:rPr>
              <a:t>，到它遇到的第一个</a:t>
            </a:r>
            <a:r>
              <a:rPr lang="en-US" altLang="zh-CN" sz="2400" dirty="0">
                <a:solidFill>
                  <a:schemeClr val="tx1"/>
                </a:solidFill>
              </a:rPr>
              <a:t>GO</a:t>
            </a:r>
            <a:r>
              <a:rPr lang="zh-CN" altLang="en-US" sz="2400" dirty="0">
                <a:solidFill>
                  <a:schemeClr val="tx1"/>
                </a:solidFill>
              </a:rPr>
              <a:t>语句</a:t>
            </a:r>
            <a:r>
              <a:rPr lang="zh-CN" altLang="en-US" sz="2400" dirty="0" smtClean="0">
                <a:solidFill>
                  <a:schemeClr val="tx1"/>
                </a:solidFill>
              </a:rPr>
              <a:t>或存储</a:t>
            </a:r>
            <a:r>
              <a:rPr lang="zh-CN" altLang="en-US" sz="2400" dirty="0">
                <a:solidFill>
                  <a:schemeClr val="tx1"/>
                </a:solidFill>
              </a:rPr>
              <a:t>过程、</a:t>
            </a:r>
            <a:r>
              <a:rPr lang="zh-CN" altLang="en-US" sz="2400" dirty="0" smtClean="0">
                <a:solidFill>
                  <a:schemeClr val="tx1"/>
                </a:solidFill>
              </a:rPr>
              <a:t>触发器结尾结束。即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400" dirty="0" smtClean="0">
                <a:solidFill>
                  <a:schemeClr val="tx1"/>
                </a:solidFill>
              </a:rPr>
              <a:t>局部变量</a:t>
            </a:r>
            <a:r>
              <a:rPr lang="zh-CN" altLang="en-US" sz="2400" dirty="0">
                <a:solidFill>
                  <a:schemeClr val="tx1"/>
                </a:solidFill>
              </a:rPr>
              <a:t>只在当前的批处理、存储过程、触发器中</a:t>
            </a:r>
            <a:r>
              <a:rPr lang="zh-CN" altLang="en-US" sz="2400" dirty="0" smtClean="0">
                <a:solidFill>
                  <a:schemeClr val="tx1"/>
                </a:solidFill>
              </a:rPr>
              <a:t>有效。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如果在批处理、存储过程、触发器</a:t>
            </a:r>
            <a:r>
              <a:rPr lang="zh-CN" altLang="en-US" sz="2400" dirty="0" smtClean="0">
                <a:solidFill>
                  <a:schemeClr val="tx1"/>
                </a:solidFill>
              </a:rPr>
              <a:t>中引用其他</a:t>
            </a:r>
            <a:r>
              <a:rPr lang="zh-CN" altLang="en-US" sz="2400" dirty="0">
                <a:solidFill>
                  <a:schemeClr val="tx1"/>
                </a:solidFill>
              </a:rPr>
              <a:t>批处理、存储过程、触发器定义的变量，则系统出现错误并提示“必须声明变量”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01719"/>
      </p:ext>
    </p:extLst>
  </p:cSld>
  <p:clrMapOvr>
    <a:masterClrMapping/>
  </p:clrMapOvr>
  <p:transition spd="slow" advClick="0" advTm="39680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B1F-10C6-4DDF-B022-2320664157D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476672"/>
            <a:ext cx="8208912" cy="583264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、局部变量赋值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格式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1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set </a:t>
            </a:r>
            <a:r>
              <a:rPr lang="en-US" altLang="zh-CN" sz="2400" b="1" dirty="0">
                <a:solidFill>
                  <a:srgbClr val="0033CC"/>
                </a:solidFill>
              </a:rPr>
              <a:t>@</a:t>
            </a:r>
            <a:r>
              <a:rPr lang="zh-CN" altLang="en-US" sz="2400" b="1" dirty="0">
                <a:solidFill>
                  <a:srgbClr val="0033CC"/>
                </a:solidFill>
              </a:rPr>
              <a:t>局部变量名</a:t>
            </a:r>
            <a:r>
              <a:rPr lang="en-US" altLang="zh-CN" sz="2400" b="1" dirty="0">
                <a:solidFill>
                  <a:srgbClr val="0033CC"/>
                </a:solidFill>
              </a:rPr>
              <a:t>=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表达式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 lvl="1" indent="-384175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/>
              <a:t>只能</a:t>
            </a:r>
            <a:r>
              <a:rPr lang="zh-CN" altLang="en-US" dirty="0"/>
              <a:t>给一个变量赋值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格式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2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：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select </a:t>
            </a:r>
            <a:r>
              <a:rPr lang="en-US" altLang="zh-CN" sz="2400" b="1" dirty="0">
                <a:solidFill>
                  <a:srgbClr val="0033CC"/>
                </a:solidFill>
              </a:rPr>
              <a:t>@</a:t>
            </a:r>
            <a:r>
              <a:rPr lang="zh-CN" altLang="en-US" sz="2400" b="1" dirty="0">
                <a:solidFill>
                  <a:srgbClr val="0033CC"/>
                </a:solidFill>
              </a:rPr>
              <a:t>局部变量名</a:t>
            </a:r>
            <a:r>
              <a:rPr lang="en-US" altLang="zh-CN" sz="2400" b="1" dirty="0">
                <a:solidFill>
                  <a:srgbClr val="0033CC"/>
                </a:solidFill>
              </a:rPr>
              <a:t>=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表达式 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</a:rPr>
              <a:t>[ </a:t>
            </a:r>
            <a:r>
              <a:rPr lang="zh-CN" altLang="en-US" sz="2400" b="1" dirty="0">
                <a:solidFill>
                  <a:srgbClr val="0033CC"/>
                </a:solidFill>
              </a:rPr>
              <a:t>，</a:t>
            </a:r>
            <a:r>
              <a:rPr lang="en-US" altLang="zh-CN" sz="2400" b="1" dirty="0">
                <a:solidFill>
                  <a:srgbClr val="0033CC"/>
                </a:solidFill>
              </a:rPr>
              <a:t>…n 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]</a:t>
            </a:r>
          </a:p>
          <a:p>
            <a:pPr lvl="1" indent="-384175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chemeClr val="tx1"/>
                </a:solidFill>
              </a:rPr>
              <a:t>给多个变量</a:t>
            </a:r>
            <a:r>
              <a:rPr lang="zh-CN" altLang="en-US" dirty="0" smtClean="0">
                <a:solidFill>
                  <a:schemeClr val="tx1"/>
                </a:solidFill>
              </a:rPr>
              <a:t>赋值</a:t>
            </a:r>
            <a:endParaRPr lang="en-US" altLang="zh-CN" dirty="0"/>
          </a:p>
          <a:p>
            <a:pPr lvl="1" indent="-384175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说明：赋值表达式可以包含</a:t>
            </a:r>
            <a:r>
              <a:rPr lang="en-US" altLang="zh-CN" dirty="0"/>
              <a:t>SELECT</a:t>
            </a:r>
            <a:r>
              <a:rPr lang="zh-CN" altLang="en-US" dirty="0"/>
              <a:t>语句子查询，但只能是集合函数返回的单值，且必须用圆括号括起来</a:t>
            </a:r>
            <a:endParaRPr lang="en-US" altLang="zh-CN" dirty="0"/>
          </a:p>
          <a:p>
            <a:pPr marL="342900" lvl="2" indent="-34290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格式</a:t>
            </a:r>
            <a:r>
              <a:rPr lang="en-US" altLang="zh-CN" sz="2400" b="1" dirty="0">
                <a:solidFill>
                  <a:srgbClr val="0033CC"/>
                </a:solidFill>
              </a:rPr>
              <a:t>3</a:t>
            </a:r>
            <a:r>
              <a:rPr lang="zh-CN" altLang="en-US" sz="2400" b="1" dirty="0">
                <a:solidFill>
                  <a:srgbClr val="0033CC"/>
                </a:solidFill>
              </a:rPr>
              <a:t>： </a:t>
            </a:r>
            <a:r>
              <a:rPr lang="en-US" altLang="zh-CN" sz="2400" b="1" dirty="0">
                <a:solidFill>
                  <a:srgbClr val="0033CC"/>
                </a:solidFill>
              </a:rPr>
              <a:t>SELECT  @</a:t>
            </a:r>
            <a:r>
              <a:rPr lang="zh-CN" altLang="en-US" sz="2400" b="1" dirty="0">
                <a:solidFill>
                  <a:srgbClr val="0033CC"/>
                </a:solidFill>
              </a:rPr>
              <a:t>局部变量</a:t>
            </a:r>
            <a:r>
              <a:rPr lang="en-US" altLang="zh-CN" sz="2400" b="1" dirty="0">
                <a:solidFill>
                  <a:srgbClr val="0033CC"/>
                </a:solidFill>
              </a:rPr>
              <a:t>=</a:t>
            </a:r>
            <a:r>
              <a:rPr lang="zh-CN" altLang="en-US" sz="2400" b="1" dirty="0">
                <a:solidFill>
                  <a:srgbClr val="0033CC"/>
                </a:solidFill>
              </a:rPr>
              <a:t>表达式或字段名  </a:t>
            </a:r>
          </a:p>
          <a:p>
            <a:pPr marL="0" lvl="2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0033CC"/>
                </a:solidFill>
              </a:rPr>
              <a:t>        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          </a:t>
            </a:r>
            <a:r>
              <a:rPr lang="en-US" altLang="zh-CN" sz="2400" b="1" dirty="0">
                <a:solidFill>
                  <a:srgbClr val="0033CC"/>
                </a:solidFill>
              </a:rPr>
              <a:t>FROM </a:t>
            </a:r>
            <a:r>
              <a:rPr lang="zh-CN" altLang="en-US" sz="2400" b="1" dirty="0">
                <a:solidFill>
                  <a:srgbClr val="0033CC"/>
                </a:solidFill>
              </a:rPr>
              <a:t>表名 </a:t>
            </a:r>
            <a:r>
              <a:rPr lang="en-US" altLang="zh-CN" sz="2400" b="1" dirty="0">
                <a:solidFill>
                  <a:srgbClr val="0033CC"/>
                </a:solidFill>
              </a:rPr>
              <a:t>WHERE </a:t>
            </a:r>
            <a:r>
              <a:rPr lang="zh-CN" altLang="en-US" sz="2400" b="1" dirty="0">
                <a:solidFill>
                  <a:srgbClr val="0033CC"/>
                </a:solidFill>
              </a:rPr>
              <a:t>条件</a:t>
            </a:r>
          </a:p>
          <a:p>
            <a:pPr marL="800100" lvl="2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102900063"/>
      </p:ext>
    </p:extLst>
  </p:cSld>
  <p:clrMapOvr>
    <a:masterClrMapping/>
  </p:clrMapOvr>
  <p:transition spd="slow" advClick="0" advTm="69000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22" y="5445224"/>
            <a:ext cx="2305878" cy="140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BB1F-10C6-4DDF-B022-2320664157D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8256"/>
            <a:ext cx="80772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3399"/>
                </a:solidFill>
              </a:rPr>
              <a:t>局部变量</a:t>
            </a:r>
            <a:r>
              <a:rPr lang="zh-CN" altLang="en-US" sz="2800" dirty="0" smtClean="0">
                <a:solidFill>
                  <a:srgbClr val="003399"/>
                </a:solidFill>
              </a:rPr>
              <a:t>赋值举例</a:t>
            </a:r>
            <a:endParaRPr lang="zh-CN" altLang="en-US" sz="2800" dirty="0">
              <a:solidFill>
                <a:srgbClr val="003399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836712"/>
            <a:ext cx="7992888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declare </a:t>
            </a:r>
            <a:r>
              <a:rPr lang="en-US" altLang="zh-CN" sz="2000" dirty="0">
                <a:solidFill>
                  <a:schemeClr val="tx1"/>
                </a:solidFill>
              </a:rPr>
              <a:t>@tt1  varchar(20),  @tt2  varchar(20)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declare @</a:t>
            </a:r>
            <a:r>
              <a:rPr lang="en-US" altLang="zh-CN" sz="2000" dirty="0" err="1">
                <a:solidFill>
                  <a:schemeClr val="tx1"/>
                </a:solidFill>
              </a:rPr>
              <a:t>price_L</a:t>
            </a:r>
            <a:r>
              <a:rPr lang="en-US" altLang="zh-CN" sz="2000" dirty="0">
                <a:solidFill>
                  <a:schemeClr val="tx1"/>
                </a:solidFill>
              </a:rPr>
              <a:t> float, @</a:t>
            </a:r>
            <a:r>
              <a:rPr lang="en-US" altLang="zh-CN" sz="2000" dirty="0" err="1">
                <a:solidFill>
                  <a:schemeClr val="tx1"/>
                </a:solidFill>
              </a:rPr>
              <a:t>price_C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Select @</a:t>
            </a:r>
            <a:r>
              <a:rPr lang="en-US" altLang="zh-CN" sz="2000" b="1" dirty="0" err="1">
                <a:solidFill>
                  <a:srgbClr val="C00000"/>
                </a:solidFill>
              </a:rPr>
              <a:t>price_C</a:t>
            </a:r>
            <a:r>
              <a:rPr lang="en-US" altLang="zh-CN" sz="2000" b="1" dirty="0">
                <a:solidFill>
                  <a:srgbClr val="C00000"/>
                </a:solidFill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print '</a:t>
            </a:r>
            <a:r>
              <a:rPr lang="zh-CN" altLang="en-US" sz="2000" dirty="0">
                <a:solidFill>
                  <a:schemeClr val="tx1"/>
                </a:solidFill>
              </a:rPr>
              <a:t>输出常数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convert(varchar(10), @</a:t>
            </a:r>
            <a:r>
              <a:rPr lang="en-US" altLang="zh-CN" sz="2000" dirty="0" err="1">
                <a:solidFill>
                  <a:schemeClr val="tx1"/>
                </a:solidFill>
              </a:rPr>
              <a:t>price_C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set @tt1 = (select min(</a:t>
            </a:r>
            <a:r>
              <a:rPr lang="zh-CN" altLang="en-US" sz="2000" b="1" dirty="0">
                <a:solidFill>
                  <a:srgbClr val="C00000"/>
                </a:solidFill>
              </a:rPr>
              <a:t>代码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from </a:t>
            </a:r>
            <a:r>
              <a:rPr lang="en-US" altLang="zh-CN" sz="2000" b="1" dirty="0" err="1">
                <a:solidFill>
                  <a:srgbClr val="C00000"/>
                </a:solidFill>
              </a:rPr>
              <a:t>stock_JY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print '</a:t>
            </a:r>
            <a:r>
              <a:rPr lang="zh-CN" altLang="en-US" sz="2000" dirty="0">
                <a:solidFill>
                  <a:schemeClr val="tx1"/>
                </a:solidFill>
              </a:rPr>
              <a:t>最小股票代码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@tt1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</a:rPr>
              <a:t>select </a:t>
            </a:r>
            <a:r>
              <a:rPr lang="en-US" altLang="zh-CN" sz="2000" b="1" dirty="0">
                <a:solidFill>
                  <a:srgbClr val="C00000"/>
                </a:solidFill>
              </a:rPr>
              <a:t>@tt2 = (select max(</a:t>
            </a:r>
            <a:r>
              <a:rPr lang="zh-CN" altLang="en-US" sz="2000" b="1" dirty="0">
                <a:solidFill>
                  <a:srgbClr val="C00000"/>
                </a:solidFill>
              </a:rPr>
              <a:t>代码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from </a:t>
            </a:r>
            <a:r>
              <a:rPr lang="en-US" altLang="zh-CN" sz="2000" b="1" dirty="0" err="1">
                <a:solidFill>
                  <a:srgbClr val="C00000"/>
                </a:solidFill>
              </a:rPr>
              <a:t>stock_JY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print '</a:t>
            </a:r>
            <a:r>
              <a:rPr lang="zh-CN" altLang="en-US" sz="2000" dirty="0">
                <a:solidFill>
                  <a:schemeClr val="tx1"/>
                </a:solidFill>
              </a:rPr>
              <a:t>最大股票代码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@tt2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select @</a:t>
            </a:r>
            <a:r>
              <a:rPr lang="en-US" altLang="zh-CN" sz="2000" b="1" dirty="0" err="1">
                <a:solidFill>
                  <a:srgbClr val="C00000"/>
                </a:solidFill>
              </a:rPr>
              <a:t>price_L</a:t>
            </a:r>
            <a:r>
              <a:rPr lang="en-US" altLang="zh-CN" sz="2000" b="1" dirty="0">
                <a:solidFill>
                  <a:srgbClr val="C00000"/>
                </a:solidFill>
              </a:rPr>
              <a:t> = min(</a:t>
            </a:r>
            <a:r>
              <a:rPr lang="zh-CN" altLang="en-US" sz="2000" b="1" dirty="0">
                <a:solidFill>
                  <a:srgbClr val="C00000"/>
                </a:solidFill>
              </a:rPr>
              <a:t>最低价</a:t>
            </a:r>
            <a:r>
              <a:rPr lang="en-US" altLang="zh-CN" sz="2000" b="1" dirty="0">
                <a:solidFill>
                  <a:srgbClr val="C00000"/>
                </a:solidFill>
              </a:rPr>
              <a:t>)+3 from </a:t>
            </a:r>
            <a:r>
              <a:rPr lang="en-US" altLang="zh-CN" sz="2000" b="1" dirty="0" err="1">
                <a:solidFill>
                  <a:srgbClr val="C00000"/>
                </a:solidFill>
              </a:rPr>
              <a:t>stock_JY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print '</a:t>
            </a:r>
            <a:r>
              <a:rPr lang="zh-CN" altLang="en-US" sz="2000" dirty="0">
                <a:solidFill>
                  <a:schemeClr val="tx1"/>
                </a:solidFill>
              </a:rPr>
              <a:t>最低成交价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convert(varchar(30), @</a:t>
            </a:r>
            <a:r>
              <a:rPr lang="en-US" altLang="zh-CN" sz="2000" dirty="0" err="1">
                <a:solidFill>
                  <a:schemeClr val="tx1"/>
                </a:solidFill>
              </a:rPr>
              <a:t>price_L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230737253"/>
      </p:ext>
    </p:extLst>
  </p:cSld>
  <p:clrMapOvr>
    <a:masterClrMapping/>
  </p:clrMapOvr>
  <p:transition spd="slow" advClick="0" advTm="94000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DF7B-DFF4-4E3A-81C2-3754816BA64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6632"/>
            <a:ext cx="8136903" cy="633670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四、运算符</a:t>
            </a:r>
            <a:endParaRPr lang="en-US" altLang="zh-CN" sz="2800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算术运算符： </a:t>
            </a:r>
            <a:r>
              <a:rPr lang="en-US" altLang="zh-CN" sz="2000" dirty="0" smtClean="0">
                <a:solidFill>
                  <a:schemeClr val="tx1"/>
                </a:solidFill>
              </a:rPr>
              <a:t>+  -    </a:t>
            </a:r>
            <a:r>
              <a:rPr lang="zh-CN" altLang="en-US" sz="2000" dirty="0" smtClean="0">
                <a:solidFill>
                  <a:schemeClr val="tx1"/>
                </a:solidFill>
              </a:rPr>
              <a:t>*     </a:t>
            </a:r>
            <a:r>
              <a:rPr lang="en-US" altLang="zh-CN" sz="2000" dirty="0" smtClean="0">
                <a:solidFill>
                  <a:schemeClr val="tx1"/>
                </a:solidFill>
              </a:rPr>
              <a:t>/    %</a:t>
            </a:r>
            <a:r>
              <a:rPr lang="zh-CN" altLang="en-US" sz="2000" dirty="0" smtClean="0">
                <a:solidFill>
                  <a:schemeClr val="tx1"/>
                </a:solidFill>
              </a:rPr>
              <a:t>（取模）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位运算符：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</a:rPr>
              <a:t>（与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</a:rPr>
              <a:t>|</a:t>
            </a:r>
            <a:r>
              <a:rPr lang="zh-CN" altLang="en-US" sz="2000" dirty="0" smtClean="0">
                <a:solidFill>
                  <a:schemeClr val="tx1"/>
                </a:solidFill>
              </a:rPr>
              <a:t>（或）</a:t>
            </a:r>
            <a:r>
              <a:rPr lang="en-US" altLang="zh-CN" sz="2000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b="1" dirty="0">
                <a:solidFill>
                  <a:srgbClr val="C00000"/>
                </a:solidFill>
              </a:rPr>
              <a:t>~</a:t>
            </a:r>
            <a:r>
              <a:rPr lang="zh-CN" altLang="en-US" sz="2000" dirty="0" smtClean="0">
                <a:solidFill>
                  <a:schemeClr val="tx1"/>
                </a:solidFill>
              </a:rPr>
              <a:t>（非）</a:t>
            </a:r>
            <a:r>
              <a:rPr lang="en-US" altLang="zh-CN" sz="2000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</a:rPr>
              <a:t>^</a:t>
            </a:r>
            <a:r>
              <a:rPr lang="zh-CN" altLang="en-US" sz="2000" dirty="0" smtClean="0">
                <a:solidFill>
                  <a:schemeClr val="tx1"/>
                </a:solidFill>
              </a:rPr>
              <a:t>（互斥）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逻辑运算</a:t>
            </a:r>
            <a:r>
              <a:rPr lang="zh-CN" altLang="en-US" sz="2000" dirty="0" smtClean="0">
                <a:solidFill>
                  <a:schemeClr val="tx1"/>
                </a:solidFill>
              </a:rPr>
              <a:t>符：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AND  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OR  NOT    BETWEEN  LIKE   IN   ALL/SOME/ANY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比较运算符：</a:t>
            </a:r>
            <a:r>
              <a:rPr lang="en-US" altLang="zh-CN" sz="2000" dirty="0" smtClean="0">
                <a:solidFill>
                  <a:schemeClr val="tx1"/>
                </a:solidFill>
              </a:rPr>
              <a:t>&gt;  &lt;   &lt;&gt;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r>
              <a:rPr lang="zh-CN" altLang="en-US" sz="2000" dirty="0">
                <a:solidFill>
                  <a:schemeClr val="tx1"/>
                </a:solidFill>
              </a:rPr>
              <a:t>串连接</a:t>
            </a:r>
            <a:r>
              <a:rPr lang="zh-CN" altLang="en-US" sz="2000" dirty="0" smtClean="0">
                <a:solidFill>
                  <a:schemeClr val="tx1"/>
                </a:solidFill>
              </a:rPr>
              <a:t>运算符：</a:t>
            </a:r>
            <a:r>
              <a:rPr lang="en-US" altLang="zh-CN" sz="2000" dirty="0" smtClean="0">
                <a:solidFill>
                  <a:schemeClr val="tx1"/>
                </a:solidFill>
              </a:rPr>
              <a:t>+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赋值运算符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例子：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3399"/>
                </a:solidFill>
              </a:rPr>
              <a:t>select 24%5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3399"/>
                </a:solidFill>
              </a:rPr>
              <a:t>declare @b1 bit, @b2 bit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3399"/>
                </a:solidFill>
              </a:rPr>
              <a:t>select @b1 = 1, @b2 = 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3399"/>
                </a:solidFill>
              </a:rPr>
              <a:t>select @b1 &amp; @b2 as </a:t>
            </a:r>
            <a:r>
              <a:rPr lang="zh-CN" altLang="en-US" sz="2000" dirty="0">
                <a:solidFill>
                  <a:srgbClr val="003399"/>
                </a:solidFill>
              </a:rPr>
              <a:t>与</a:t>
            </a:r>
            <a:r>
              <a:rPr lang="en-US" altLang="zh-CN" sz="2000" dirty="0">
                <a:solidFill>
                  <a:srgbClr val="003399"/>
                </a:solidFill>
              </a:rPr>
              <a:t>, @b1 | @b2 as </a:t>
            </a:r>
            <a:r>
              <a:rPr lang="zh-CN" altLang="en-US" sz="2000" dirty="0">
                <a:solidFill>
                  <a:srgbClr val="003399"/>
                </a:solidFill>
              </a:rPr>
              <a:t>或</a:t>
            </a:r>
            <a:r>
              <a:rPr lang="en-US" altLang="zh-CN" sz="2000" dirty="0">
                <a:solidFill>
                  <a:srgbClr val="003399"/>
                </a:solidFill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99"/>
                </a:solidFill>
              </a:rPr>
              <a:t>     </a:t>
            </a:r>
            <a:r>
              <a:rPr lang="en-US" altLang="zh-CN" sz="2000" dirty="0" smtClean="0">
                <a:solidFill>
                  <a:srgbClr val="003399"/>
                </a:solidFill>
              </a:rPr>
              <a:t>          </a:t>
            </a:r>
            <a:r>
              <a:rPr lang="en-US" altLang="zh-CN" sz="2000" dirty="0">
                <a:solidFill>
                  <a:srgbClr val="003399"/>
                </a:solidFill>
              </a:rPr>
              <a:t>~ @b1 as </a:t>
            </a:r>
            <a:r>
              <a:rPr lang="zh-CN" altLang="en-US" sz="2000" dirty="0">
                <a:solidFill>
                  <a:srgbClr val="003399"/>
                </a:solidFill>
              </a:rPr>
              <a:t>非</a:t>
            </a:r>
            <a:r>
              <a:rPr lang="en-US" altLang="zh-CN" sz="2000" dirty="0">
                <a:solidFill>
                  <a:srgbClr val="003399"/>
                </a:solidFill>
              </a:rPr>
              <a:t>,     @b1 ^ @b2 as </a:t>
            </a:r>
            <a:r>
              <a:rPr lang="zh-CN" altLang="en-US" sz="2000" dirty="0">
                <a:solidFill>
                  <a:srgbClr val="003399"/>
                </a:solidFill>
              </a:rPr>
              <a:t>互斥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57454"/>
            <a:ext cx="2304256" cy="315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0037"/>
      </p:ext>
    </p:extLst>
  </p:cSld>
  <p:clrMapOvr>
    <a:masterClrMapping/>
  </p:clrMapOvr>
  <p:transition spd="slow" advClick="0" advTm="58000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DF7B-DFF4-4E3A-81C2-3754816BA64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332656"/>
            <a:ext cx="8136903" cy="792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运算符优先级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5" y="980728"/>
            <a:ext cx="825277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277843"/>
      </p:ext>
    </p:extLst>
  </p:cSld>
  <p:clrMapOvr>
    <a:masterClrMapping/>
  </p:clrMapOvr>
  <p:transition spd="slow" advClick="0" advTm="41090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DF7B-DFF4-4E3A-81C2-3754816BA64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75084"/>
            <a:ext cx="8136904" cy="632226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003399"/>
                </a:solidFill>
              </a:rPr>
              <a:t>五、表达式</a:t>
            </a:r>
            <a:endParaRPr lang="en-US" altLang="zh-CN" sz="32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常规表达式：</a:t>
            </a:r>
            <a:r>
              <a:rPr lang="zh-CN" altLang="en-US" sz="2000" dirty="0">
                <a:solidFill>
                  <a:schemeClr val="tx1"/>
                </a:solidFill>
              </a:rPr>
              <a:t>常量、变量、函数，以及它们的组合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目标表达式：有</a:t>
            </a:r>
            <a:r>
              <a:rPr lang="en-US" altLang="zh-CN" b="1" dirty="0" smtClean="0">
                <a:solidFill>
                  <a:srgbClr val="C00000"/>
                </a:solidFill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</a:rPr>
              <a:t>种构成方式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indent="-3841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*：表示选择相应基表和视图的所有字段</a:t>
            </a:r>
            <a:endParaRPr lang="en-US" altLang="zh-CN" dirty="0"/>
          </a:p>
          <a:p>
            <a:pPr lvl="1" indent="-3841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集函数</a:t>
            </a:r>
            <a:r>
              <a:rPr lang="en-US" altLang="zh-CN" dirty="0"/>
              <a:t>()</a:t>
            </a:r>
            <a:r>
              <a:rPr lang="zh-CN" altLang="en-US" dirty="0"/>
              <a:t>：表示按集函数操作和运算</a:t>
            </a:r>
          </a:p>
          <a:p>
            <a:pPr lvl="1" indent="-384175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&lt;</a:t>
            </a:r>
            <a:r>
              <a:rPr lang="zh-CN" altLang="en-US" dirty="0"/>
              <a:t>表名</a:t>
            </a:r>
            <a:r>
              <a:rPr lang="en-US" altLang="zh-CN" dirty="0"/>
              <a:t>&gt;.</a:t>
            </a:r>
            <a:r>
              <a:rPr lang="zh-CN" altLang="en-US" dirty="0"/>
              <a:t>字段名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 indent="-3349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可以是单一的字段名，或者几个字段的组合</a:t>
            </a:r>
            <a:endParaRPr lang="en-US" altLang="zh-CN" dirty="0"/>
          </a:p>
          <a:p>
            <a:pPr lvl="2" indent="-3349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可以是作用于字段的集合函数、常量的任意组合</a:t>
            </a:r>
          </a:p>
          <a:p>
            <a:pPr lvl="2" indent="-3349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表达式的值可以是：数值型、字符串型、逻辑型、日期</a:t>
            </a:r>
            <a:r>
              <a:rPr lang="zh-CN" altLang="en-US" dirty="0" smtClean="0"/>
              <a:t>型</a:t>
            </a:r>
            <a:endParaRPr lang="zh-CN" altLang="en-US" dirty="0"/>
          </a:p>
          <a:p>
            <a:pPr lvl="1" indent="-384175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[&lt;</a:t>
            </a:r>
            <a:r>
              <a:rPr lang="zh-CN" altLang="en-US" dirty="0"/>
              <a:t>表名</a:t>
            </a:r>
            <a:r>
              <a:rPr lang="en-US" altLang="zh-CN" dirty="0"/>
              <a:t>&gt;.]</a:t>
            </a:r>
            <a:r>
              <a:rPr lang="zh-CN" altLang="en-US" dirty="0"/>
              <a:t>字段名表达式</a:t>
            </a:r>
            <a:r>
              <a:rPr lang="en-US" altLang="zh-CN" dirty="0"/>
              <a:t>[,[&lt;</a:t>
            </a:r>
            <a:r>
              <a:rPr lang="zh-CN" altLang="en-US" dirty="0"/>
              <a:t>表名</a:t>
            </a:r>
            <a:r>
              <a:rPr lang="en-US" altLang="zh-CN" dirty="0"/>
              <a:t>&gt;.]&lt;</a:t>
            </a:r>
            <a:r>
              <a:rPr lang="zh-CN" altLang="en-US" dirty="0"/>
              <a:t>字段名表达式</a:t>
            </a:r>
            <a:r>
              <a:rPr lang="en-US" altLang="zh-CN" dirty="0"/>
              <a:t>&gt;]...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条件</a:t>
            </a:r>
            <a:r>
              <a:rPr lang="zh-CN" altLang="en-US" b="1" dirty="0" smtClean="0">
                <a:solidFill>
                  <a:srgbClr val="C00000"/>
                </a:solidFill>
              </a:rPr>
              <a:t>表达式：包括以下</a:t>
            </a:r>
            <a:r>
              <a:rPr lang="en-US" altLang="zh-CN" b="1" dirty="0">
                <a:solidFill>
                  <a:srgbClr val="C00000"/>
                </a:solidFill>
              </a:rPr>
              <a:t>6</a:t>
            </a:r>
            <a:r>
              <a:rPr lang="zh-CN" altLang="en-US" b="1" dirty="0" smtClean="0">
                <a:solidFill>
                  <a:srgbClr val="C00000"/>
                </a:solidFill>
              </a:rPr>
              <a:t>种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比较大小、指定范围、集合比较、字符匹配、空值、复合条件</a:t>
            </a:r>
            <a:endParaRPr lang="zh-CN" alt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4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2838"/>
    </mc:Choice>
    <mc:Fallback xmlns="">
      <p:transition advClick="0" advTm="10283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6367-5888-468A-8481-1E2CB4AFF7F0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T-SQL</a:t>
            </a:r>
            <a:r>
              <a:rPr lang="zh-CN" altLang="en-US" dirty="0"/>
              <a:t>的流程控制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0769"/>
            <a:ext cx="8064822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一、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BEGIN</a:t>
            </a:r>
            <a:r>
              <a:rPr lang="en-US" altLang="zh-CN" sz="2800" b="1" dirty="0">
                <a:solidFill>
                  <a:srgbClr val="003399"/>
                </a:solidFill>
              </a:rPr>
              <a:t>……END</a:t>
            </a:r>
            <a:r>
              <a:rPr lang="zh-CN" altLang="en-US" sz="2800" b="1" dirty="0">
                <a:solidFill>
                  <a:srgbClr val="003399"/>
                </a:solidFill>
              </a:rPr>
              <a:t>语句块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用于</a:t>
            </a:r>
            <a:r>
              <a:rPr lang="zh-CN" altLang="en-US" dirty="0">
                <a:solidFill>
                  <a:schemeClr val="tx1"/>
                </a:solidFill>
              </a:rPr>
              <a:t>将多个</a:t>
            </a:r>
            <a:r>
              <a:rPr lang="en-US" altLang="zh-CN" dirty="0">
                <a:solidFill>
                  <a:schemeClr val="tx1"/>
                </a:solidFill>
              </a:rPr>
              <a:t>T-SQL</a:t>
            </a:r>
            <a:r>
              <a:rPr lang="zh-CN" altLang="en-US" dirty="0">
                <a:solidFill>
                  <a:schemeClr val="tx1"/>
                </a:solidFill>
              </a:rPr>
              <a:t>语句组合在一个语句块中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其语法格式为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BEGIN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语句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。。。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语句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END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3399"/>
                </a:solidFill>
              </a:rPr>
              <a:t>在条件语句分支、循环体</a:t>
            </a:r>
            <a:r>
              <a:rPr lang="zh-CN" altLang="en-US" b="1" dirty="0">
                <a:solidFill>
                  <a:srgbClr val="003399"/>
                </a:solidFill>
              </a:rPr>
              <a:t>语句中，如果要执行</a:t>
            </a:r>
            <a:r>
              <a:rPr lang="zh-CN" altLang="en-US" b="1" dirty="0" smtClean="0">
                <a:solidFill>
                  <a:srgbClr val="003399"/>
                </a:solidFill>
              </a:rPr>
              <a:t>两条以上的语句体，</a:t>
            </a:r>
            <a:r>
              <a:rPr lang="zh-CN" altLang="en-US" b="1" dirty="0">
                <a:solidFill>
                  <a:srgbClr val="003399"/>
                </a:solidFill>
              </a:rPr>
              <a:t>则必须将它们放在</a:t>
            </a:r>
            <a:r>
              <a:rPr lang="en-US" altLang="zh-CN" b="1" dirty="0">
                <a:solidFill>
                  <a:srgbClr val="003399"/>
                </a:solidFill>
              </a:rPr>
              <a:t>BEGIN…END</a:t>
            </a:r>
            <a:r>
              <a:rPr lang="zh-CN" altLang="en-US" b="1" dirty="0">
                <a:solidFill>
                  <a:srgbClr val="003399"/>
                </a:solidFill>
              </a:rPr>
              <a:t>中间。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19400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D918-262E-4848-9DCD-0FB6BDC5873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二、条件语句：</a:t>
            </a:r>
            <a:r>
              <a:rPr lang="en-US" altLang="zh-CN" dirty="0" smtClean="0"/>
              <a:t>IF ELSE </a:t>
            </a:r>
            <a:endParaRPr lang="zh-CN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920037" cy="6484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IF ELSE 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语句格式：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3788220" y="1196752"/>
            <a:ext cx="388012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 逻辑条件表达式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语句块1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语句块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[ELSE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n]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4725144"/>
            <a:ext cx="6552728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FLASE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条件表达式可以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包含SELECT子查询，但必须用圆括号括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分支语句可以嵌套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204545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3021-BEA9-4FA0-82EB-FB767B0EC3F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60648"/>
            <a:ext cx="8208912" cy="63367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000" b="1" dirty="0" smtClean="0">
                <a:solidFill>
                  <a:srgbClr val="C00000"/>
                </a:solidFill>
              </a:rPr>
              <a:t>IF</a:t>
            </a:r>
            <a:r>
              <a:rPr lang="en-US" altLang="zh-CN" sz="3000" b="1" dirty="0">
                <a:solidFill>
                  <a:srgbClr val="C00000"/>
                </a:solidFill>
              </a:rPr>
              <a:t>……ELSE</a:t>
            </a:r>
            <a:r>
              <a:rPr lang="zh-CN" altLang="en-US" sz="3000" b="1" dirty="0" smtClean="0">
                <a:solidFill>
                  <a:srgbClr val="C00000"/>
                </a:solidFill>
              </a:rPr>
              <a:t>语句：示例</a:t>
            </a:r>
            <a:r>
              <a:rPr lang="en-US" altLang="zh-CN" sz="3000" b="1" dirty="0" smtClean="0">
                <a:solidFill>
                  <a:srgbClr val="C00000"/>
                </a:solidFill>
              </a:rPr>
              <a:t>1</a:t>
            </a:r>
            <a:endParaRPr lang="zh-CN" altLang="en-US" sz="3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Declare @JY_QTY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, @</a:t>
            </a:r>
            <a:r>
              <a:rPr lang="en-US" altLang="zh-CN" sz="2000" dirty="0" err="1">
                <a:solidFill>
                  <a:schemeClr val="tx1"/>
                </a:solidFill>
              </a:rPr>
              <a:t>JY_Money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If exists (select * from </a:t>
            </a:r>
            <a:r>
              <a:rPr lang="en-US" altLang="zh-CN" sz="2000" dirty="0" err="1">
                <a:solidFill>
                  <a:schemeClr val="tx1"/>
                </a:solidFill>
              </a:rPr>
              <a:t>stock_JY</a:t>
            </a:r>
            <a:r>
              <a:rPr lang="en-US" altLang="zh-CN" sz="2000" dirty="0">
                <a:solidFill>
                  <a:schemeClr val="tx1"/>
                </a:solidFill>
              </a:rPr>
              <a:t> where </a:t>
            </a:r>
            <a:r>
              <a:rPr lang="zh-CN" altLang="en-US" sz="2000" dirty="0">
                <a:solidFill>
                  <a:schemeClr val="tx1"/>
                </a:solidFill>
              </a:rPr>
              <a:t>代码 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'600356')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Begin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Select @JY_QTY = </a:t>
            </a:r>
            <a:r>
              <a:rPr lang="zh-CN" altLang="en-US" sz="2000" dirty="0">
                <a:solidFill>
                  <a:schemeClr val="tx1"/>
                </a:solidFill>
              </a:rPr>
              <a:t>成交量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@</a:t>
            </a:r>
            <a:r>
              <a:rPr lang="en-US" altLang="zh-CN" sz="2000" dirty="0" err="1">
                <a:solidFill>
                  <a:schemeClr val="tx1"/>
                </a:solidFill>
              </a:rPr>
              <a:t>JY_Money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zh-CN" altLang="en-US" sz="2000" dirty="0" smtClean="0">
                <a:solidFill>
                  <a:schemeClr val="tx1"/>
                </a:solidFill>
              </a:rPr>
              <a:t>成交额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from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stock_JY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where  </a:t>
            </a:r>
            <a:r>
              <a:rPr lang="zh-CN" altLang="en-US" sz="2000" dirty="0">
                <a:solidFill>
                  <a:schemeClr val="tx1"/>
                </a:solidFill>
              </a:rPr>
              <a:t>代码 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'600356'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Print </a:t>
            </a:r>
            <a:r>
              <a:rPr lang="en-US" altLang="zh-CN" sz="2000" dirty="0">
                <a:solidFill>
                  <a:schemeClr val="tx1"/>
                </a:solidFill>
              </a:rPr>
              <a:t>'-----stock 600536 </a:t>
            </a:r>
            <a:r>
              <a:rPr lang="zh-CN" altLang="en-US" sz="2000" dirty="0">
                <a:solidFill>
                  <a:schemeClr val="tx1"/>
                </a:solidFill>
              </a:rPr>
              <a:t>成交信息</a:t>
            </a:r>
            <a:r>
              <a:rPr lang="en-US" altLang="zh-CN" sz="2000" dirty="0">
                <a:solidFill>
                  <a:schemeClr val="tx1"/>
                </a:solidFill>
              </a:rPr>
              <a:t>-------'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Print  '</a:t>
            </a:r>
            <a:r>
              <a:rPr lang="zh-CN" altLang="en-US" sz="2000" dirty="0">
                <a:solidFill>
                  <a:schemeClr val="tx1"/>
                </a:solidFill>
              </a:rPr>
              <a:t>成交量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convert(varchar(20), @JY_QTY)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Print  '</a:t>
            </a:r>
            <a:r>
              <a:rPr lang="zh-CN" altLang="en-US" sz="2000" dirty="0">
                <a:solidFill>
                  <a:schemeClr val="tx1"/>
                </a:solidFill>
              </a:rPr>
              <a:t>成交额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convert(varchar(20), @</a:t>
            </a:r>
            <a:r>
              <a:rPr lang="en-US" altLang="zh-CN" sz="2000" dirty="0" err="1">
                <a:solidFill>
                  <a:schemeClr val="tx1"/>
                </a:solidFill>
              </a:rPr>
              <a:t>JY_Money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End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Else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 Print '</a:t>
            </a:r>
            <a:r>
              <a:rPr lang="zh-CN" altLang="en-US" sz="2000" dirty="0">
                <a:solidFill>
                  <a:schemeClr val="tx1"/>
                </a:solidFill>
              </a:rPr>
              <a:t>没有该股票！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go </a:t>
            </a:r>
          </a:p>
        </p:txBody>
      </p:sp>
    </p:spTree>
    <p:extLst>
      <p:ext uri="{BB962C8B-B14F-4D97-AF65-F5344CB8AC3E}">
        <p14:creationId xmlns:p14="http://schemas.microsoft.com/office/powerpoint/2010/main" val="3134818427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5280" y="188640"/>
            <a:ext cx="8077200" cy="7920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T-SQL </a:t>
            </a:r>
            <a:r>
              <a:rPr lang="zh-CN" altLang="en-US" dirty="0"/>
              <a:t>标识符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80728"/>
            <a:ext cx="8130480" cy="38884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3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、分隔标识符：</a:t>
            </a:r>
            <a:r>
              <a:rPr lang="zh-CN" altLang="en-US" sz="2400" b="1" dirty="0">
                <a:solidFill>
                  <a:srgbClr val="003399"/>
                </a:solidFill>
              </a:rPr>
              <a:t>包含在双引号或者方括号内的标识符</a:t>
            </a:r>
            <a:endParaRPr lang="en-US" altLang="zh-CN" sz="2400" b="1" dirty="0">
              <a:solidFill>
                <a:srgbClr val="003399"/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允许使用</a:t>
            </a:r>
            <a:r>
              <a:rPr lang="en-US" altLang="zh-CN" sz="2000" dirty="0">
                <a:solidFill>
                  <a:schemeClr val="tx1"/>
                </a:solidFill>
              </a:rPr>
              <a:t>SQL Server</a:t>
            </a:r>
            <a:r>
              <a:rPr lang="zh-CN" altLang="en-US" sz="2000" dirty="0">
                <a:solidFill>
                  <a:schemeClr val="tx1"/>
                </a:solidFill>
              </a:rPr>
              <a:t>保留关键字或常规</a:t>
            </a:r>
            <a:r>
              <a:rPr lang="zh-CN" altLang="en-US" sz="2000" dirty="0" smtClean="0">
                <a:solidFill>
                  <a:schemeClr val="tx1"/>
                </a:solidFill>
              </a:rPr>
              <a:t>标识符不能使用的特殊字符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由</a:t>
            </a:r>
            <a:r>
              <a:rPr lang="zh-CN" altLang="en-US" sz="2000" b="1" dirty="0">
                <a:solidFill>
                  <a:srgbClr val="FF0000"/>
                </a:solidFill>
              </a:rPr>
              <a:t>双引号或方括号分隔符进行分隔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仅当 </a:t>
            </a:r>
            <a:r>
              <a:rPr lang="en-US" altLang="zh-CN" sz="2000" dirty="0">
                <a:solidFill>
                  <a:schemeClr val="tx1"/>
                </a:solidFill>
              </a:rPr>
              <a:t>QUOTED_IDENTIFIER </a:t>
            </a:r>
            <a:r>
              <a:rPr lang="zh-CN" altLang="en-US" sz="2000" dirty="0">
                <a:solidFill>
                  <a:schemeClr val="tx1"/>
                </a:solidFill>
              </a:rPr>
              <a:t>设置为 </a:t>
            </a:r>
            <a:r>
              <a:rPr lang="en-US" altLang="zh-CN" sz="2000" dirty="0">
                <a:solidFill>
                  <a:schemeClr val="tx1"/>
                </a:solidFill>
              </a:rPr>
              <a:t>ON </a:t>
            </a:r>
            <a:r>
              <a:rPr lang="zh-CN" altLang="en-US" sz="2000" dirty="0">
                <a:solidFill>
                  <a:schemeClr val="tx1"/>
                </a:solidFill>
              </a:rPr>
              <a:t>时才有效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4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、例子</a:t>
            </a:r>
            <a:endParaRPr lang="zh-CN" altLang="en-US" sz="2400" b="1" dirty="0">
              <a:solidFill>
                <a:srgbClr val="003399"/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* FROM "Blanks in Table Name" 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* FROM [Blanks In Table Name] 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* FROM "My Table"  WHERE "Last Name" = '</a:t>
            </a:r>
            <a:r>
              <a:rPr lang="en-US" altLang="zh-CN" sz="2000" dirty="0" err="1">
                <a:solidFill>
                  <a:schemeClr val="tx1"/>
                </a:solidFill>
              </a:rPr>
              <a:t>O''Brien</a:t>
            </a:r>
            <a:r>
              <a:rPr lang="en-US" altLang="zh-CN" sz="2000" dirty="0">
                <a:solidFill>
                  <a:schemeClr val="tx1"/>
                </a:solidFill>
              </a:rPr>
              <a:t>' 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4915034"/>
            <a:ext cx="8208912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Create table stock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s_id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 null primary key ,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char(20) not null,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</a:t>
            </a:r>
            <a:r>
              <a:rPr lang="en-US" altLang="zh-CN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desc_doc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ntext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ON [PRIMARY]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          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TEXTIMAGE_ON second</a:t>
            </a:r>
            <a:endParaRPr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854086"/>
      </p:ext>
    </p:extLst>
  </p:cSld>
  <p:clrMapOvr>
    <a:masterClrMapping/>
  </p:clrMapOvr>
  <p:transition spd="slow" advClick="0" advTm="41000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08520" y="6339875"/>
            <a:ext cx="648072" cy="365125"/>
          </a:xfrm>
        </p:spPr>
        <p:txBody>
          <a:bodyPr/>
          <a:lstStyle/>
          <a:p>
            <a:fld id="{07383021-BEA9-4FA0-82EB-FB767B0EC3F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16632"/>
            <a:ext cx="8077200" cy="1143000"/>
          </a:xfrm>
        </p:spPr>
        <p:txBody>
          <a:bodyPr/>
          <a:lstStyle/>
          <a:p>
            <a:r>
              <a:rPr lang="en-US" altLang="zh-CN" dirty="0"/>
              <a:t>IF……ELSE</a:t>
            </a:r>
            <a:r>
              <a:rPr lang="zh-CN" altLang="en-US" dirty="0"/>
              <a:t>语句</a:t>
            </a:r>
            <a:r>
              <a:rPr lang="zh-CN" altLang="en-US" dirty="0" smtClean="0"/>
              <a:t>：示例</a:t>
            </a:r>
            <a:r>
              <a:rPr lang="en-US" altLang="zh-CN" dirty="0" smtClean="0"/>
              <a:t>2</a:t>
            </a:r>
            <a:endParaRPr lang="zh-CN" altLang="en-US" sz="3200" dirty="0">
              <a:latin typeface="Times New Roman" pitchFamily="18" charset="0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285" y="1142648"/>
            <a:ext cx="7885187" cy="4302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3399"/>
                </a:solidFill>
              </a:rPr>
              <a:t>任务：向表</a:t>
            </a:r>
            <a:r>
              <a:rPr lang="zh-CN" altLang="en-US" sz="2000" dirty="0">
                <a:solidFill>
                  <a:srgbClr val="003399"/>
                </a:solidFill>
              </a:rPr>
              <a:t>插入一条记录，如果插入成功则输出‘插入记录成功’，否则输出‘出现错误’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INSERT stock(</a:t>
            </a:r>
            <a:r>
              <a:rPr lang="en-US" altLang="zh-CN" sz="2000" dirty="0" err="1">
                <a:solidFill>
                  <a:schemeClr val="tx1"/>
                </a:solidFill>
              </a:rPr>
              <a:t>s_id</a:t>
            </a:r>
            <a:r>
              <a:rPr lang="en-US" altLang="zh-CN" sz="2000" dirty="0">
                <a:solidFill>
                  <a:schemeClr val="tx1"/>
                </a:solidFill>
              </a:rPr>
              <a:t>, name) VALUES (</a:t>
            </a:r>
            <a:r>
              <a:rPr lang="en-US" altLang="zh-CN" sz="2000" dirty="0" smtClean="0">
                <a:solidFill>
                  <a:schemeClr val="tx1"/>
                </a:solidFill>
              </a:rPr>
              <a:t>'1111112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',  '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qq</a:t>
            </a:r>
            <a:r>
              <a:rPr lang="en-US" altLang="zh-CN" sz="2000" dirty="0" smtClean="0">
                <a:solidFill>
                  <a:schemeClr val="tx1"/>
                </a:solidFill>
              </a:rPr>
              <a:t>')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go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IF </a:t>
            </a:r>
            <a:r>
              <a:rPr lang="en-US" altLang="zh-CN" sz="2000" dirty="0">
                <a:solidFill>
                  <a:schemeClr val="tx1"/>
                </a:solidFill>
              </a:rPr>
              <a:t>@@error &lt;&gt; 0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PRINT '</a:t>
            </a:r>
            <a:r>
              <a:rPr lang="zh-CN" altLang="en-US" sz="2000" dirty="0">
                <a:solidFill>
                  <a:schemeClr val="tx1"/>
                </a:solidFill>
              </a:rPr>
              <a:t>出现错误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ELSE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PRINT '</a:t>
            </a:r>
            <a:r>
              <a:rPr lang="zh-CN" altLang="en-US" sz="2000" dirty="0">
                <a:solidFill>
                  <a:schemeClr val="tx1"/>
                </a:solidFill>
              </a:rPr>
              <a:t>我插入记录成功</a:t>
            </a:r>
            <a:r>
              <a:rPr lang="en-US" altLang="zh-CN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5548473"/>
            <a:ext cx="8064896" cy="904863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实验练习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结合自己的数据库结构，编写简单的批处理代码，完成一项数据操作，根据语句成功或失败状态，输出不同提示信息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59870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08520" y="6356350"/>
            <a:ext cx="648072" cy="365125"/>
          </a:xfrm>
        </p:spPr>
        <p:txBody>
          <a:bodyPr/>
          <a:lstStyle/>
          <a:p>
            <a:fld id="{C14F0764-0D5A-4871-84E1-8AE46F91D0A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0648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4.4 </a:t>
            </a:r>
            <a:r>
              <a:rPr lang="en-US" altLang="zh-CN" dirty="0"/>
              <a:t>T-SQL</a:t>
            </a:r>
            <a:r>
              <a:rPr lang="zh-CN" altLang="en-US" dirty="0"/>
              <a:t>的流程控制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826375" cy="44719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三、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CASE 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表达式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</a:rPr>
              <a:t>特点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可在程序中处理多个条件，完成不同的分支操作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/>
              <a:t>CASE</a:t>
            </a:r>
            <a:r>
              <a:rPr lang="zh-CN" altLang="en-US" dirty="0"/>
              <a:t>表达式可以根据不同的条件返回不同的值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/>
              <a:t>CASE</a:t>
            </a:r>
            <a:r>
              <a:rPr lang="zh-CN" altLang="en-US" dirty="0"/>
              <a:t>不是独立的语句，</a:t>
            </a:r>
            <a:r>
              <a:rPr lang="zh-CN" altLang="en-US" b="1" dirty="0">
                <a:solidFill>
                  <a:srgbClr val="C00000"/>
                </a:solidFill>
              </a:rPr>
              <a:t>只用于</a:t>
            </a:r>
            <a:r>
              <a:rPr lang="en-US" altLang="zh-CN" b="1" dirty="0">
                <a:solidFill>
                  <a:srgbClr val="C00000"/>
                </a:solidFill>
              </a:rPr>
              <a:t>SQL</a:t>
            </a:r>
            <a:r>
              <a:rPr lang="zh-CN" altLang="en-US" b="1" dirty="0">
                <a:solidFill>
                  <a:srgbClr val="C00000"/>
                </a:solidFill>
              </a:rPr>
              <a:t>语句中允许使用表达式的</a:t>
            </a:r>
            <a:r>
              <a:rPr lang="zh-CN" altLang="en-US" b="1" dirty="0" smtClean="0">
                <a:solidFill>
                  <a:srgbClr val="C00000"/>
                </a:solidFill>
              </a:rPr>
              <a:t>位置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</a:rPr>
              <a:t>类型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简单</a:t>
            </a:r>
            <a:r>
              <a:rPr lang="en-US" altLang="zh-CN" sz="2000" dirty="0">
                <a:solidFill>
                  <a:schemeClr val="tx1"/>
                </a:solidFill>
              </a:rPr>
              <a:t>CASE … END</a:t>
            </a:r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搜索</a:t>
            </a:r>
            <a:r>
              <a:rPr lang="en-US" altLang="zh-CN" sz="2000" dirty="0">
                <a:solidFill>
                  <a:schemeClr val="tx1"/>
                </a:solidFill>
              </a:rPr>
              <a:t>CASE … END</a:t>
            </a:r>
            <a:r>
              <a:rPr lang="zh-CN" altLang="en-US" sz="2000" dirty="0" smtClean="0">
                <a:solidFill>
                  <a:schemeClr val="tx1"/>
                </a:solidFill>
              </a:rPr>
              <a:t>表达式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87803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60648"/>
            <a:ext cx="8130480" cy="61926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、简单</a:t>
            </a:r>
            <a:r>
              <a:rPr lang="en-US" altLang="zh-CN" sz="2400" b="1" dirty="0">
                <a:solidFill>
                  <a:srgbClr val="C00000"/>
                </a:solidFill>
              </a:rPr>
              <a:t>CASE … END</a:t>
            </a:r>
            <a:r>
              <a:rPr lang="zh-CN" altLang="en-US" sz="2400" b="1" dirty="0">
                <a:solidFill>
                  <a:srgbClr val="C00000"/>
                </a:solidFill>
              </a:rPr>
              <a:t>表达式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zh-CN" sz="2000" dirty="0" smtClean="0">
                <a:solidFill>
                  <a:srgbClr val="003399"/>
                </a:solidFill>
              </a:rPr>
              <a:t>CASE  </a:t>
            </a:r>
            <a:r>
              <a:rPr lang="zh-CN" altLang="en-US" sz="2000" dirty="0">
                <a:solidFill>
                  <a:srgbClr val="003399"/>
                </a:solidFill>
              </a:rPr>
              <a:t>测试表达式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WHEN </a:t>
            </a:r>
            <a:r>
              <a:rPr lang="zh-CN" altLang="en-US" dirty="0"/>
              <a:t>常量值</a:t>
            </a:r>
            <a:r>
              <a:rPr lang="en-US" altLang="zh-CN" dirty="0"/>
              <a:t>1  THEN  </a:t>
            </a:r>
            <a:r>
              <a:rPr lang="zh-CN" altLang="en-US" dirty="0"/>
              <a:t>结果表达式</a:t>
            </a:r>
            <a:r>
              <a:rPr lang="en-US" altLang="zh-CN" dirty="0"/>
              <a:t>1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[ </a:t>
            </a:r>
            <a:r>
              <a:rPr lang="en-US" altLang="zh-CN" dirty="0"/>
              <a:t>WHEN </a:t>
            </a:r>
            <a:r>
              <a:rPr lang="zh-CN" altLang="en-US" dirty="0"/>
              <a:t>常量值</a:t>
            </a:r>
            <a:r>
              <a:rPr lang="en-US" altLang="zh-CN" dirty="0"/>
              <a:t>2  THEN  </a:t>
            </a:r>
            <a:r>
              <a:rPr lang="zh-CN" altLang="en-US" dirty="0"/>
              <a:t>结果表达式</a:t>
            </a:r>
            <a:r>
              <a:rPr lang="en-US" altLang="zh-CN" dirty="0"/>
              <a:t>2 </a:t>
            </a:r>
            <a:r>
              <a:rPr lang="en-US" altLang="zh-CN" dirty="0" smtClean="0"/>
              <a:t>  </a:t>
            </a:r>
            <a:r>
              <a:rPr lang="en-US" altLang="zh-CN" dirty="0"/>
              <a:t>[ …n </a:t>
            </a:r>
            <a:r>
              <a:rPr lang="en-US" altLang="zh-CN" dirty="0" smtClean="0"/>
              <a:t>]  </a:t>
            </a:r>
            <a:r>
              <a:rPr lang="en-US" altLang="zh-CN" dirty="0"/>
              <a:t>]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</a:t>
            </a:r>
            <a:r>
              <a:rPr lang="en-US" altLang="zh-CN" dirty="0"/>
              <a:t>[ ELSE  </a:t>
            </a:r>
            <a:r>
              <a:rPr lang="zh-CN" altLang="en-US" dirty="0"/>
              <a:t>结果表达式</a:t>
            </a:r>
            <a:r>
              <a:rPr lang="en-US" altLang="zh-CN" dirty="0"/>
              <a:t>n ]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END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功能：根据测试</a:t>
            </a:r>
            <a:r>
              <a:rPr lang="zh-CN" altLang="en-US" b="1" dirty="0" smtClean="0">
                <a:solidFill>
                  <a:srgbClr val="FF0000"/>
                </a:solidFill>
              </a:rPr>
              <a:t>表达式</a:t>
            </a:r>
            <a:r>
              <a:rPr lang="en-US" altLang="zh-CN" b="1" dirty="0" smtClean="0">
                <a:solidFill>
                  <a:srgbClr val="FF0000"/>
                </a:solidFill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得到不同的</a:t>
            </a:r>
            <a:r>
              <a:rPr lang="en-US" altLang="zh-CN" b="1" dirty="0" smtClean="0">
                <a:solidFill>
                  <a:srgbClr val="FF0000"/>
                </a:solidFill>
              </a:rPr>
              <a:t>CASE</a:t>
            </a:r>
            <a:r>
              <a:rPr lang="zh-CN" altLang="en-US" b="1" dirty="0" smtClean="0">
                <a:solidFill>
                  <a:srgbClr val="FF0000"/>
                </a:solidFill>
              </a:rPr>
              <a:t>表达式值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solidFill>
                  <a:srgbClr val="003399"/>
                </a:solidFill>
              </a:rPr>
              <a:t>执行过程：先计算测试表达式的值，将测试表达式的值按顺序依次与</a:t>
            </a:r>
            <a:r>
              <a:rPr lang="en-US" altLang="zh-CN" dirty="0" smtClean="0">
                <a:solidFill>
                  <a:srgbClr val="003399"/>
                </a:solidFill>
              </a:rPr>
              <a:t>WHEN</a:t>
            </a:r>
            <a:r>
              <a:rPr lang="zh-CN" altLang="en-US" dirty="0" smtClean="0">
                <a:solidFill>
                  <a:srgbClr val="003399"/>
                </a:solidFill>
              </a:rPr>
              <a:t>后的</a:t>
            </a:r>
            <a:r>
              <a:rPr lang="zh-CN" altLang="en-US" dirty="0">
                <a:solidFill>
                  <a:srgbClr val="003399"/>
                </a:solidFill>
              </a:rPr>
              <a:t>各个</a:t>
            </a:r>
            <a:r>
              <a:rPr lang="zh-CN" altLang="en-US" dirty="0" smtClean="0">
                <a:solidFill>
                  <a:srgbClr val="003399"/>
                </a:solidFill>
              </a:rPr>
              <a:t>常量进行比较</a:t>
            </a:r>
            <a:endParaRPr lang="zh-CN" altLang="en-US" dirty="0">
              <a:solidFill>
                <a:srgbClr val="003399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如果找到了一个相等常量值，则整个</a:t>
            </a:r>
            <a:r>
              <a:rPr lang="en-US" altLang="zh-CN" dirty="0"/>
              <a:t>CASE</a:t>
            </a:r>
            <a:r>
              <a:rPr lang="zh-CN" altLang="en-US" dirty="0"/>
              <a:t>表达式</a:t>
            </a:r>
            <a:r>
              <a:rPr lang="zh-CN" altLang="en-US" dirty="0" smtClean="0"/>
              <a:t>取其后</a:t>
            </a:r>
            <a:r>
              <a:rPr lang="en-US" altLang="zh-CN" dirty="0" smtClean="0"/>
              <a:t>THEN</a:t>
            </a:r>
            <a:r>
              <a:rPr lang="zh-CN" altLang="en-US" dirty="0"/>
              <a:t>指定的</a:t>
            </a:r>
            <a:r>
              <a:rPr lang="zh-CN" altLang="en-US" dirty="0" smtClean="0"/>
              <a:t>结果，</a:t>
            </a:r>
            <a:r>
              <a:rPr lang="zh-CN" altLang="en-US" dirty="0"/>
              <a:t>之后不再比较，跳出</a:t>
            </a:r>
            <a:r>
              <a:rPr lang="en-US" altLang="zh-CN" dirty="0"/>
              <a:t>CASE … </a:t>
            </a:r>
            <a:r>
              <a:rPr lang="en-US" altLang="zh-CN" dirty="0" smtClean="0"/>
              <a:t>END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如果找不到相等的常量值，则取</a:t>
            </a:r>
            <a:r>
              <a:rPr lang="en-US" altLang="zh-CN" dirty="0"/>
              <a:t>ELSE</a:t>
            </a:r>
            <a:r>
              <a:rPr lang="zh-CN" altLang="en-US" dirty="0"/>
              <a:t>指定的结果表达式</a:t>
            </a:r>
            <a:r>
              <a:rPr lang="en-US" altLang="zh-CN" dirty="0" smtClean="0"/>
              <a:t>n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如果找不到相等的常量值也没有使用</a:t>
            </a:r>
            <a:r>
              <a:rPr lang="en-US" altLang="zh-CN" dirty="0"/>
              <a:t>ELSE</a:t>
            </a:r>
            <a:r>
              <a:rPr lang="zh-CN" altLang="en-US" dirty="0"/>
              <a:t>，则返回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444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60648"/>
            <a:ext cx="8382000" cy="62250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、搜索</a:t>
            </a:r>
            <a:r>
              <a:rPr lang="en-US" altLang="zh-CN" sz="2400" b="1" dirty="0">
                <a:solidFill>
                  <a:srgbClr val="C00000"/>
                </a:solidFill>
              </a:rPr>
              <a:t>CASE … END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表达式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/>
              <a:t>CASE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WHEN </a:t>
            </a:r>
            <a:r>
              <a:rPr lang="zh-CN" altLang="en-US" dirty="0"/>
              <a:t>条件表达式</a:t>
            </a:r>
            <a:r>
              <a:rPr lang="en-US" altLang="zh-CN" dirty="0"/>
              <a:t>1  THEN  </a:t>
            </a:r>
            <a:r>
              <a:rPr lang="zh-CN" altLang="en-US" dirty="0"/>
              <a:t>结果表达式</a:t>
            </a:r>
            <a:r>
              <a:rPr lang="en-US" altLang="zh-CN" dirty="0"/>
              <a:t>1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[WHEN</a:t>
            </a:r>
            <a:r>
              <a:rPr lang="zh-CN" altLang="en-US" dirty="0"/>
              <a:t>条件表达式</a:t>
            </a:r>
            <a:r>
              <a:rPr lang="en-US" altLang="zh-CN" dirty="0"/>
              <a:t>2 THEN </a:t>
            </a:r>
            <a:r>
              <a:rPr lang="zh-CN" altLang="en-US" dirty="0"/>
              <a:t>结果表达式</a:t>
            </a:r>
            <a:r>
              <a:rPr lang="en-US" altLang="zh-CN" dirty="0"/>
              <a:t>2 </a:t>
            </a:r>
            <a:r>
              <a:rPr lang="en-US" altLang="zh-CN" dirty="0" smtClean="0"/>
              <a:t> </a:t>
            </a:r>
            <a:r>
              <a:rPr lang="en-US" altLang="zh-CN" dirty="0"/>
              <a:t>[ …n ] ]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[ </a:t>
            </a:r>
            <a:r>
              <a:rPr lang="en-US" altLang="zh-CN" dirty="0"/>
              <a:t>ELSE  </a:t>
            </a:r>
            <a:r>
              <a:rPr lang="zh-CN" altLang="en-US" dirty="0"/>
              <a:t>结果表达式</a:t>
            </a:r>
            <a:r>
              <a:rPr lang="en-US" altLang="zh-CN" dirty="0"/>
              <a:t>n </a:t>
            </a:r>
            <a:r>
              <a:rPr lang="en-US" altLang="zh-CN" dirty="0" smtClean="0"/>
              <a:t>]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/>
              <a:t>END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功能：</a:t>
            </a:r>
            <a:r>
              <a:rPr lang="zh-CN" altLang="en-US" b="1" dirty="0" smtClean="0">
                <a:solidFill>
                  <a:srgbClr val="FF0000"/>
                </a:solidFill>
              </a:rPr>
              <a:t>根据各种条件， 得到</a:t>
            </a:r>
            <a:r>
              <a:rPr lang="en-US" altLang="zh-CN" b="1" dirty="0" smtClean="0">
                <a:solidFill>
                  <a:srgbClr val="FF0000"/>
                </a:solidFill>
              </a:rPr>
              <a:t>CASE</a:t>
            </a:r>
            <a:r>
              <a:rPr lang="zh-CN" altLang="en-US" b="1" dirty="0">
                <a:solidFill>
                  <a:srgbClr val="FF0000"/>
                </a:solidFill>
              </a:rPr>
              <a:t>表达式的</a:t>
            </a:r>
            <a:r>
              <a:rPr lang="zh-CN" altLang="en-US" b="1" dirty="0" smtClean="0">
                <a:solidFill>
                  <a:srgbClr val="FF0000"/>
                </a:solidFill>
              </a:rPr>
              <a:t>值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3399"/>
                </a:solidFill>
              </a:rPr>
              <a:t>CASE</a:t>
            </a:r>
            <a:r>
              <a:rPr lang="zh-CN" altLang="en-US" dirty="0">
                <a:solidFill>
                  <a:srgbClr val="003399"/>
                </a:solidFill>
              </a:rPr>
              <a:t>后没有测试表达式，</a:t>
            </a:r>
            <a:r>
              <a:rPr lang="en-US" altLang="zh-CN" dirty="0">
                <a:solidFill>
                  <a:srgbClr val="003399"/>
                </a:solidFill>
              </a:rPr>
              <a:t>WHEN</a:t>
            </a:r>
            <a:r>
              <a:rPr lang="zh-CN" altLang="en-US" dirty="0">
                <a:solidFill>
                  <a:srgbClr val="003399"/>
                </a:solidFill>
              </a:rPr>
              <a:t>指定的不是常量值而是条件</a:t>
            </a:r>
            <a:r>
              <a:rPr lang="zh-CN" altLang="en-US" dirty="0" smtClean="0">
                <a:solidFill>
                  <a:srgbClr val="003399"/>
                </a:solidFill>
              </a:rPr>
              <a:t>表达式</a:t>
            </a:r>
            <a:endParaRPr lang="zh-CN" altLang="en-US" dirty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3399"/>
                </a:solidFill>
              </a:rPr>
              <a:t>执行过程： </a:t>
            </a:r>
          </a:p>
          <a:p>
            <a:pPr lvl="1" indent="-3841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按</a:t>
            </a:r>
            <a:r>
              <a:rPr lang="zh-CN" altLang="en-US" dirty="0" smtClean="0"/>
              <a:t>顺序判断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后的条件表达式，</a:t>
            </a:r>
            <a:r>
              <a:rPr lang="zh-CN" altLang="en-US" dirty="0"/>
              <a:t>遇到第一个为</a:t>
            </a:r>
            <a:r>
              <a:rPr lang="zh-CN" altLang="en-US" dirty="0" smtClean="0"/>
              <a:t>真的，则</a:t>
            </a:r>
            <a:r>
              <a:rPr lang="en-US" altLang="zh-CN" dirty="0" smtClean="0"/>
              <a:t>CASE</a:t>
            </a:r>
            <a:r>
              <a:rPr lang="zh-CN" altLang="en-US" dirty="0"/>
              <a:t>表达式取对应</a:t>
            </a:r>
            <a:r>
              <a:rPr lang="en-US" altLang="zh-CN" dirty="0"/>
              <a:t>THEN</a:t>
            </a:r>
            <a:r>
              <a:rPr lang="zh-CN" altLang="en-US" dirty="0"/>
              <a:t>指定的结果</a:t>
            </a:r>
            <a:r>
              <a:rPr lang="zh-CN" altLang="en-US" dirty="0" smtClean="0"/>
              <a:t>表达式值，跳出</a:t>
            </a:r>
            <a:r>
              <a:rPr lang="en-US" altLang="zh-CN" dirty="0"/>
              <a:t>CASE </a:t>
            </a:r>
            <a:r>
              <a:rPr lang="en-US" altLang="zh-CN" dirty="0" smtClean="0"/>
              <a:t> END</a:t>
            </a:r>
            <a:endParaRPr lang="zh-CN" altLang="en-US" dirty="0"/>
          </a:p>
          <a:p>
            <a:pPr lvl="1" indent="-3841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如果找不到为真的条件表达式，则取</a:t>
            </a:r>
            <a:r>
              <a:rPr lang="en-US" altLang="zh-CN" dirty="0"/>
              <a:t>ELSE</a:t>
            </a:r>
            <a:r>
              <a:rPr lang="zh-CN" altLang="en-US" dirty="0"/>
              <a:t>指定的结果表达式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pPr lvl="1" indent="-3841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如果找不到为真的条件表达式也没有使用</a:t>
            </a:r>
            <a:r>
              <a:rPr lang="en-US" altLang="zh-CN" dirty="0"/>
              <a:t>ELSE</a:t>
            </a:r>
            <a:r>
              <a:rPr lang="zh-CN" altLang="en-US" dirty="0"/>
              <a:t>，则返回</a:t>
            </a:r>
            <a:r>
              <a:rPr lang="en-US" altLang="zh-CN" dirty="0"/>
              <a:t>NULL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513407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F9E2-4E4E-4271-9740-CA77E8A57B4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332656"/>
            <a:ext cx="7920880" cy="295232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Case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语句应用示例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 smtClean="0">
                <a:solidFill>
                  <a:srgbClr val="003399"/>
                </a:solidFill>
              </a:rPr>
              <a:t>要求：查询股票交易表，根据最新价，输出不同信息：</a:t>
            </a:r>
            <a:endParaRPr lang="zh-CN" altLang="en-US" sz="2000" dirty="0">
              <a:solidFill>
                <a:srgbClr val="0033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3399"/>
                </a:solidFill>
              </a:rPr>
              <a:t>最新价为空：输出</a:t>
            </a:r>
            <a:r>
              <a:rPr lang="en-US" altLang="zh-CN" sz="2000" dirty="0" smtClean="0">
                <a:solidFill>
                  <a:srgbClr val="003399"/>
                </a:solidFill>
              </a:rPr>
              <a:t>【</a:t>
            </a:r>
            <a:r>
              <a:rPr lang="zh-CN" altLang="en-US" sz="2000" dirty="0" smtClean="0">
                <a:solidFill>
                  <a:srgbClr val="003399"/>
                </a:solidFill>
              </a:rPr>
              <a:t>信息缺失</a:t>
            </a:r>
            <a:r>
              <a:rPr lang="en-US" altLang="zh-CN" sz="2000" dirty="0" smtClean="0">
                <a:solidFill>
                  <a:srgbClr val="003399"/>
                </a:solidFill>
              </a:rPr>
              <a:t>】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3399"/>
                </a:solidFill>
              </a:rPr>
              <a:t>最新价小于</a:t>
            </a:r>
            <a:r>
              <a:rPr lang="en-US" altLang="zh-CN" sz="2000" dirty="0" smtClean="0">
                <a:solidFill>
                  <a:srgbClr val="003399"/>
                </a:solidFill>
              </a:rPr>
              <a:t>10</a:t>
            </a:r>
            <a:r>
              <a:rPr lang="zh-CN" altLang="en-US" sz="2000" dirty="0" smtClean="0">
                <a:solidFill>
                  <a:srgbClr val="003399"/>
                </a:solidFill>
              </a:rPr>
              <a:t>：输出</a:t>
            </a:r>
            <a:r>
              <a:rPr lang="en-US" altLang="zh-CN" sz="2000" dirty="0" smtClean="0">
                <a:solidFill>
                  <a:srgbClr val="003399"/>
                </a:solidFill>
              </a:rPr>
              <a:t>【</a:t>
            </a:r>
            <a:r>
              <a:rPr lang="zh-CN" altLang="en-US" sz="2000" dirty="0" smtClean="0">
                <a:solidFill>
                  <a:srgbClr val="003399"/>
                </a:solidFill>
              </a:rPr>
              <a:t>低价</a:t>
            </a:r>
            <a:r>
              <a:rPr lang="en-US" altLang="zh-CN" sz="2000" dirty="0" smtClean="0">
                <a:solidFill>
                  <a:srgbClr val="003399"/>
                </a:solidFill>
              </a:rPr>
              <a:t>】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3399"/>
                </a:solidFill>
              </a:rPr>
              <a:t>最新</a:t>
            </a:r>
            <a:r>
              <a:rPr lang="zh-CN" altLang="en-US" sz="2000" dirty="0" smtClean="0">
                <a:solidFill>
                  <a:srgbClr val="003399"/>
                </a:solidFill>
              </a:rPr>
              <a:t>价介于</a:t>
            </a:r>
            <a:r>
              <a:rPr lang="en-US" altLang="zh-CN" sz="2000" dirty="0" smtClean="0">
                <a:solidFill>
                  <a:srgbClr val="003399"/>
                </a:solidFill>
              </a:rPr>
              <a:t>10-20</a:t>
            </a:r>
            <a:r>
              <a:rPr lang="zh-CN" altLang="en-US" sz="2000" dirty="0" smtClean="0">
                <a:solidFill>
                  <a:srgbClr val="003399"/>
                </a:solidFill>
              </a:rPr>
              <a:t>之间：输出</a:t>
            </a:r>
            <a:r>
              <a:rPr lang="en-US" altLang="zh-CN" sz="2000" dirty="0" smtClean="0">
                <a:solidFill>
                  <a:srgbClr val="003399"/>
                </a:solidFill>
              </a:rPr>
              <a:t>【</a:t>
            </a:r>
            <a:r>
              <a:rPr lang="zh-CN" altLang="en-US" sz="2000" dirty="0" smtClean="0">
                <a:solidFill>
                  <a:srgbClr val="003399"/>
                </a:solidFill>
              </a:rPr>
              <a:t>中价</a:t>
            </a:r>
            <a:r>
              <a:rPr lang="en-US" altLang="zh-CN" sz="2000" dirty="0" smtClean="0">
                <a:solidFill>
                  <a:srgbClr val="003399"/>
                </a:solidFill>
              </a:rPr>
              <a:t>】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3399"/>
                </a:solidFill>
              </a:rPr>
              <a:t>最新</a:t>
            </a:r>
            <a:r>
              <a:rPr lang="zh-CN" altLang="en-US" sz="2000" dirty="0" smtClean="0">
                <a:solidFill>
                  <a:srgbClr val="003399"/>
                </a:solidFill>
              </a:rPr>
              <a:t>价高于</a:t>
            </a:r>
            <a:r>
              <a:rPr lang="en-US" altLang="zh-CN" sz="2000" dirty="0" smtClean="0">
                <a:solidFill>
                  <a:srgbClr val="003399"/>
                </a:solidFill>
              </a:rPr>
              <a:t>20</a:t>
            </a:r>
            <a:r>
              <a:rPr lang="zh-CN" altLang="en-US" sz="2000" dirty="0" smtClean="0">
                <a:solidFill>
                  <a:srgbClr val="003399"/>
                </a:solidFill>
              </a:rPr>
              <a:t>：输出</a:t>
            </a:r>
            <a:r>
              <a:rPr lang="en-US" altLang="zh-CN" sz="2000" dirty="0" smtClean="0">
                <a:solidFill>
                  <a:srgbClr val="003399"/>
                </a:solidFill>
              </a:rPr>
              <a:t>【</a:t>
            </a:r>
            <a:r>
              <a:rPr lang="zh-CN" altLang="en-US" sz="2000" dirty="0" smtClean="0">
                <a:solidFill>
                  <a:srgbClr val="003399"/>
                </a:solidFill>
              </a:rPr>
              <a:t>高价</a:t>
            </a:r>
            <a:r>
              <a:rPr lang="en-US" altLang="zh-CN" sz="2000" dirty="0" smtClean="0">
                <a:solidFill>
                  <a:srgbClr val="003399"/>
                </a:solidFill>
              </a:rPr>
              <a:t>】</a:t>
            </a:r>
            <a:endParaRPr lang="en-US" altLang="zh-CN" sz="21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3284984"/>
            <a:ext cx="7704856" cy="33239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名称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成交量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价位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WHEN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NULL THEN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信息缺失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WHEN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10  THEN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WHEN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between 10 and  20  THEN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WHEN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20 THEN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stock_JY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40995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0CF0F-0125-42FE-A91F-DC2DB7A92D6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8640"/>
            <a:ext cx="7920880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003399"/>
                </a:solidFill>
              </a:rPr>
              <a:t>四、循环结构：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WHILE</a:t>
            </a:r>
            <a:r>
              <a:rPr lang="zh-CN" altLang="en-US" sz="3200" b="1" dirty="0" smtClean="0">
                <a:solidFill>
                  <a:srgbClr val="003399"/>
                </a:solidFill>
              </a:rPr>
              <a:t>语句</a:t>
            </a:r>
            <a:endParaRPr lang="en-US" altLang="zh-CN" sz="32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C00000"/>
                </a:solidFill>
              </a:rPr>
              <a:t>语法格式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</a:rPr>
              <a:t>WHILE  </a:t>
            </a:r>
            <a:r>
              <a:rPr lang="zh-CN" altLang="en-US" sz="2000" dirty="0" smtClean="0">
                <a:solidFill>
                  <a:schemeClr val="tx1"/>
                </a:solidFill>
              </a:rPr>
              <a:t>逻辑条件表达式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BEGIN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/>
              <a:t>     </a:t>
            </a:r>
            <a:r>
              <a:rPr lang="zh-CN" altLang="en-US" dirty="0"/>
              <a:t>循环体语句系列 </a:t>
            </a:r>
            <a:r>
              <a:rPr lang="en-US" altLang="zh-CN" dirty="0">
                <a:latin typeface="Arial"/>
              </a:rPr>
              <a:t>…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[ BREAK ]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/>
              <a:t>      </a:t>
            </a:r>
            <a:r>
              <a:rPr lang="en-US" altLang="zh-CN" dirty="0">
                <a:latin typeface="Arial"/>
              </a:rPr>
              <a:t>……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[ CONTINUE ]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/>
              <a:t>     </a:t>
            </a:r>
            <a:r>
              <a:rPr lang="en-US" altLang="zh-CN" dirty="0" smtClean="0">
                <a:latin typeface="Arial"/>
              </a:rPr>
              <a:t>……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/>
              <a:t>END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33CC"/>
                </a:solidFill>
              </a:rPr>
              <a:t>BREAK</a:t>
            </a:r>
            <a:r>
              <a:rPr lang="zh-CN" altLang="en-US" sz="2000" b="1" dirty="0" smtClean="0">
                <a:solidFill>
                  <a:srgbClr val="0033CC"/>
                </a:solidFill>
              </a:rPr>
              <a:t>语句：无条件</a:t>
            </a:r>
            <a:r>
              <a:rPr lang="zh-CN" altLang="en-US" sz="2000" b="1" dirty="0">
                <a:solidFill>
                  <a:srgbClr val="0033CC"/>
                </a:solidFill>
              </a:rPr>
              <a:t>跳出</a:t>
            </a:r>
            <a:r>
              <a:rPr lang="en-US" altLang="zh-CN" sz="2000" b="1" dirty="0">
                <a:solidFill>
                  <a:srgbClr val="0033CC"/>
                </a:solidFill>
              </a:rPr>
              <a:t>BEGIN </a:t>
            </a:r>
            <a:r>
              <a:rPr lang="en-US" altLang="zh-CN" sz="2000" b="1" dirty="0">
                <a:solidFill>
                  <a:srgbClr val="0033CC"/>
                </a:solidFill>
                <a:latin typeface="Arial"/>
              </a:rPr>
              <a:t>…</a:t>
            </a:r>
            <a:r>
              <a:rPr lang="en-US" altLang="zh-CN" sz="2000" b="1" dirty="0">
                <a:solidFill>
                  <a:srgbClr val="0033CC"/>
                </a:solidFill>
              </a:rPr>
              <a:t> END</a:t>
            </a:r>
            <a:r>
              <a:rPr lang="zh-CN" altLang="en-US" sz="2000" b="1" dirty="0">
                <a:solidFill>
                  <a:srgbClr val="0033CC"/>
                </a:solidFill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33CC"/>
                </a:solidFill>
              </a:rPr>
              <a:t>CONTINUE</a:t>
            </a:r>
            <a:r>
              <a:rPr lang="zh-CN" altLang="en-US" sz="2000" b="1" dirty="0" smtClean="0">
                <a:solidFill>
                  <a:srgbClr val="0033CC"/>
                </a:solidFill>
              </a:rPr>
              <a:t>语句：不再</a:t>
            </a:r>
            <a:r>
              <a:rPr lang="zh-CN" altLang="en-US" sz="2000" b="1" dirty="0">
                <a:solidFill>
                  <a:srgbClr val="0033CC"/>
                </a:solidFill>
              </a:rPr>
              <a:t>执行之后的循环体语句，返回</a:t>
            </a:r>
            <a:r>
              <a:rPr lang="zh-CN" altLang="en-US" sz="2000" b="1" dirty="0" smtClean="0">
                <a:solidFill>
                  <a:srgbClr val="0033CC"/>
                </a:solidFill>
              </a:rPr>
              <a:t>到 </a:t>
            </a:r>
            <a:r>
              <a:rPr lang="en-US" altLang="zh-CN" sz="2000" b="1" dirty="0" smtClean="0">
                <a:solidFill>
                  <a:srgbClr val="0033CC"/>
                </a:solidFill>
              </a:rPr>
              <a:t>While </a:t>
            </a:r>
            <a:r>
              <a:rPr lang="zh-CN" altLang="en-US" sz="2000" b="1" dirty="0" smtClean="0">
                <a:solidFill>
                  <a:srgbClr val="0033CC"/>
                </a:solidFill>
              </a:rPr>
              <a:t>再次</a:t>
            </a:r>
            <a:r>
              <a:rPr lang="zh-CN" altLang="en-US" sz="2000" b="1" dirty="0">
                <a:solidFill>
                  <a:srgbClr val="0033CC"/>
                </a:solidFill>
              </a:rPr>
              <a:t>判断条件表达式的值。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49812860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循环结构：示例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</a:rPr>
              <a:t>例：计算</a:t>
            </a:r>
            <a:r>
              <a:rPr lang="en-US" altLang="zh-CN" sz="2400" b="1" dirty="0">
                <a:solidFill>
                  <a:srgbClr val="003399"/>
                </a:solidFill>
              </a:rPr>
              <a:t>1+2+3+</a:t>
            </a:r>
            <a:r>
              <a:rPr lang="en-US" altLang="zh-CN" sz="2400" b="1" dirty="0">
                <a:solidFill>
                  <a:srgbClr val="003399"/>
                </a:solidFill>
                <a:latin typeface="Arial"/>
              </a:rPr>
              <a:t>……</a:t>
            </a:r>
            <a:r>
              <a:rPr lang="en-US" altLang="zh-CN" sz="2400" b="1" dirty="0">
                <a:solidFill>
                  <a:srgbClr val="003399"/>
                </a:solidFill>
              </a:rPr>
              <a:t>+100</a:t>
            </a:r>
            <a:r>
              <a:rPr lang="zh-CN" altLang="en-US" sz="2400" b="1" dirty="0">
                <a:solidFill>
                  <a:srgbClr val="003399"/>
                </a:solidFill>
              </a:rPr>
              <a:t>的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和</a:t>
            </a:r>
            <a:endParaRPr lang="zh-CN" altLang="en-US" sz="2400" b="1" dirty="0">
              <a:solidFill>
                <a:srgbClr val="003399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DECLARE  @</a:t>
            </a:r>
            <a:r>
              <a:rPr lang="en-US" altLang="zh-CN" dirty="0" smtClean="0"/>
              <a:t>ii  </a:t>
            </a:r>
            <a:r>
              <a:rPr lang="en-US" altLang="zh-CN" dirty="0" err="1"/>
              <a:t>Int</a:t>
            </a:r>
            <a:r>
              <a:rPr lang="en-US" altLang="zh-CN" dirty="0"/>
              <a:t>,  @sum 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 SELECT  @</a:t>
            </a:r>
            <a:r>
              <a:rPr lang="en-US" altLang="zh-CN" dirty="0" smtClean="0"/>
              <a:t>ii=1</a:t>
            </a:r>
            <a:r>
              <a:rPr lang="en-US" altLang="zh-CN" dirty="0"/>
              <a:t>,  @sum =0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 WHILE  @</a:t>
            </a:r>
            <a:r>
              <a:rPr lang="en-US" altLang="zh-CN" dirty="0" smtClean="0"/>
              <a:t>ii&lt;=</a:t>
            </a:r>
            <a:r>
              <a:rPr lang="en-US" altLang="zh-CN" dirty="0"/>
              <a:t>100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       SELECT @sum=@sum+@</a:t>
            </a:r>
            <a:r>
              <a:rPr lang="en-US" altLang="zh-CN" dirty="0" smtClean="0"/>
              <a:t>ii,  </a:t>
            </a:r>
            <a:r>
              <a:rPr lang="en-US" altLang="zh-CN" dirty="0"/>
              <a:t>@</a:t>
            </a:r>
            <a:r>
              <a:rPr lang="en-US" altLang="zh-CN" dirty="0" smtClean="0"/>
              <a:t>ii=@ii+1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/>
              <a:t>    PRINT  @sum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若循环体内只有一条语句，可不</a:t>
            </a:r>
            <a:r>
              <a:rPr lang="zh-CN" altLang="en-US" dirty="0"/>
              <a:t>用</a:t>
            </a:r>
            <a:r>
              <a:rPr lang="en-US" altLang="zh-CN" dirty="0"/>
              <a:t>BEGIN </a:t>
            </a:r>
            <a:r>
              <a:rPr lang="en-US" altLang="zh-CN" dirty="0">
                <a:latin typeface="Arial"/>
              </a:rPr>
              <a:t>…</a:t>
            </a:r>
            <a:r>
              <a:rPr lang="en-US" altLang="zh-CN" dirty="0"/>
              <a:t> </a:t>
            </a:r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9783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7384"/>
            <a:ext cx="83820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/>
              <a:t>循环结构：示例</a:t>
            </a:r>
            <a:r>
              <a:rPr lang="en-US" altLang="zh-CN" dirty="0" smtClean="0"/>
              <a:t>2</a:t>
            </a:r>
            <a:endParaRPr lang="zh-CN" altLang="en-US" sz="2800" dirty="0">
              <a:solidFill>
                <a:srgbClr val="003399"/>
              </a:solidFill>
              <a:cs typeface="+mn-cs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016" y="980728"/>
            <a:ext cx="7986464" cy="568863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99"/>
                </a:solidFill>
              </a:rPr>
              <a:t>计算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1~100</a:t>
            </a:r>
            <a:r>
              <a:rPr lang="zh-CN" altLang="en-US" sz="2400" b="1" dirty="0">
                <a:solidFill>
                  <a:srgbClr val="003399"/>
                </a:solidFill>
              </a:rPr>
              <a:t>之间被</a:t>
            </a:r>
            <a:r>
              <a:rPr lang="en-US" altLang="zh-CN" sz="2400" b="1" dirty="0">
                <a:solidFill>
                  <a:srgbClr val="003399"/>
                </a:solidFill>
              </a:rPr>
              <a:t>7</a:t>
            </a:r>
            <a:r>
              <a:rPr lang="zh-CN" altLang="en-US" sz="2400" b="1" dirty="0">
                <a:solidFill>
                  <a:srgbClr val="003399"/>
                </a:solidFill>
              </a:rPr>
              <a:t>整除的整数和</a:t>
            </a:r>
            <a:endParaRPr lang="en-US" altLang="zh-CN" sz="2400" b="1" dirty="0">
              <a:solidFill>
                <a:srgbClr val="003399"/>
              </a:solidFill>
            </a:endParaRP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Declare </a:t>
            </a:r>
            <a:r>
              <a:rPr lang="en-US" altLang="zh-CN" dirty="0">
                <a:solidFill>
                  <a:schemeClr val="tx1"/>
                </a:solidFill>
              </a:rPr>
              <a:t>@number </a:t>
            </a:r>
            <a:r>
              <a:rPr lang="en-US" altLang="zh-CN" dirty="0" err="1">
                <a:solidFill>
                  <a:schemeClr val="tx1"/>
                </a:solidFill>
              </a:rPr>
              <a:t>smallint</a:t>
            </a:r>
            <a:r>
              <a:rPr lang="en-US" altLang="zh-CN" dirty="0">
                <a:solidFill>
                  <a:schemeClr val="tx1"/>
                </a:solidFill>
              </a:rPr>
              <a:t>, @sum </a:t>
            </a:r>
            <a:r>
              <a:rPr lang="en-US" altLang="zh-CN" dirty="0" err="1">
                <a:solidFill>
                  <a:schemeClr val="tx1"/>
                </a:solidFill>
              </a:rPr>
              <a:t>smallint</a:t>
            </a:r>
            <a:endParaRPr lang="en-US" altLang="zh-CN" dirty="0">
              <a:solidFill>
                <a:schemeClr val="tx1"/>
              </a:solidFill>
            </a:endParaRP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Set @number = 1</a:t>
            </a: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Set @sum = 0</a:t>
            </a: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While @number &lt;= 100</a:t>
            </a: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Begin</a:t>
            </a: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   If </a:t>
            </a:r>
            <a:r>
              <a:rPr lang="en-US" altLang="zh-CN" dirty="0">
                <a:solidFill>
                  <a:schemeClr val="tx1"/>
                </a:solidFill>
              </a:rPr>
              <a:t>@number % 7 = 0</a:t>
            </a: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   Begin</a:t>
            </a:r>
            <a:endParaRPr lang="en-US" altLang="zh-CN" dirty="0">
              <a:solidFill>
                <a:schemeClr val="tx1"/>
              </a:solidFill>
            </a:endParaRP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Set @sum = @sum + @number</a:t>
            </a: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     Print </a:t>
            </a:r>
            <a:r>
              <a:rPr lang="en-US" altLang="zh-CN" dirty="0">
                <a:solidFill>
                  <a:schemeClr val="tx1"/>
                </a:solidFill>
              </a:rPr>
              <a:t>@number</a:t>
            </a: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   End</a:t>
            </a:r>
            <a:endParaRPr lang="en-US" altLang="zh-CN" dirty="0">
              <a:solidFill>
                <a:schemeClr val="tx1"/>
              </a:solidFill>
            </a:endParaRP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   Set </a:t>
            </a:r>
            <a:r>
              <a:rPr lang="en-US" altLang="zh-CN" dirty="0">
                <a:solidFill>
                  <a:schemeClr val="tx1"/>
                </a:solidFill>
              </a:rPr>
              <a:t>@number = @number + 1</a:t>
            </a: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End</a:t>
            </a:r>
          </a:p>
          <a:p>
            <a:pPr marL="400050" lvl="1" indent="-41275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Print '1</a:t>
            </a:r>
            <a:r>
              <a:rPr lang="zh-CN" altLang="en-US" dirty="0">
                <a:solidFill>
                  <a:schemeClr val="tx1"/>
                </a:solidFill>
              </a:rPr>
              <a:t>到之间能被整除的整数和为</a:t>
            </a:r>
            <a:r>
              <a:rPr lang="en-US" altLang="zh-CN" dirty="0">
                <a:solidFill>
                  <a:schemeClr val="tx1"/>
                </a:solidFill>
              </a:rPr>
              <a:t>'+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(@sum)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76256" y="1916832"/>
            <a:ext cx="2232248" cy="3125664"/>
          </a:xfrm>
          <a:prstGeom prst="rect">
            <a:avLst/>
          </a:prstGeom>
          <a:solidFill>
            <a:srgbClr val="FFE593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实验练习</a:t>
            </a: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3399"/>
                </a:solidFill>
              </a:rPr>
              <a:t>计算</a:t>
            </a:r>
            <a:r>
              <a:rPr lang="en-US" altLang="zh-CN" b="1" dirty="0" smtClean="0">
                <a:solidFill>
                  <a:srgbClr val="003399"/>
                </a:solidFill>
              </a:rPr>
              <a:t>1~100</a:t>
            </a:r>
            <a:r>
              <a:rPr lang="zh-CN" altLang="en-US" b="1" dirty="0" smtClean="0">
                <a:solidFill>
                  <a:srgbClr val="003399"/>
                </a:solidFill>
              </a:rPr>
              <a:t>之间的偶数和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3399"/>
                </a:solidFill>
              </a:rPr>
              <a:t>计算</a:t>
            </a:r>
            <a:r>
              <a:rPr lang="en-US" altLang="zh-CN" b="1" dirty="0" smtClean="0">
                <a:solidFill>
                  <a:srgbClr val="003399"/>
                </a:solidFill>
              </a:rPr>
              <a:t>1~100</a:t>
            </a:r>
            <a:r>
              <a:rPr lang="zh-CN" altLang="en-US" b="1" dirty="0" smtClean="0">
                <a:solidFill>
                  <a:srgbClr val="003399"/>
                </a:solidFill>
              </a:rPr>
              <a:t>之间</a:t>
            </a:r>
            <a:r>
              <a:rPr lang="en-US" altLang="zh-CN" b="1" dirty="0" smtClean="0">
                <a:solidFill>
                  <a:srgbClr val="003399"/>
                </a:solidFill>
              </a:rPr>
              <a:t>3</a:t>
            </a:r>
            <a:r>
              <a:rPr lang="zh-CN" altLang="en-US" b="1" dirty="0" smtClean="0">
                <a:solidFill>
                  <a:srgbClr val="003399"/>
                </a:solidFill>
              </a:rPr>
              <a:t>的倍数的数量及总和</a:t>
            </a:r>
            <a:endParaRPr lang="zh-CN" alt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31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60648"/>
            <a:ext cx="8064896" cy="597666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500" b="1" dirty="0" smtClean="0">
                <a:solidFill>
                  <a:srgbClr val="003399"/>
                </a:solidFill>
              </a:rPr>
              <a:t>五、</a:t>
            </a:r>
            <a:r>
              <a:rPr lang="zh-CN" altLang="en-US" sz="3500" b="1" dirty="0">
                <a:solidFill>
                  <a:srgbClr val="003399"/>
                </a:solidFill>
              </a:rPr>
              <a:t>错误处理语句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600" b="1" dirty="0" smtClean="0">
                <a:solidFill>
                  <a:srgbClr val="C00000"/>
                </a:solidFill>
              </a:rPr>
              <a:t>Try-Catch 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结构</a:t>
            </a:r>
            <a:endParaRPr lang="zh-CN" altLang="en-US" sz="2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200" dirty="0"/>
              <a:t>Begin try</a:t>
            </a: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      &lt;</a:t>
            </a:r>
            <a:r>
              <a:rPr lang="en-US" altLang="zh-CN" sz="2200" dirty="0" err="1"/>
              <a:t>sql</a:t>
            </a:r>
            <a:r>
              <a:rPr lang="en-US" altLang="zh-CN" sz="2200" dirty="0"/>
              <a:t> </a:t>
            </a:r>
            <a:r>
              <a:rPr lang="zh-CN" altLang="en-US" sz="2200" dirty="0"/>
              <a:t>语句块</a:t>
            </a:r>
            <a:r>
              <a:rPr lang="en-US" altLang="zh-CN" sz="2200" dirty="0"/>
              <a:t>&gt;</a:t>
            </a: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200" dirty="0"/>
              <a:t>End try</a:t>
            </a: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200" dirty="0"/>
              <a:t>Begin catch</a:t>
            </a: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200" dirty="0" smtClean="0"/>
              <a:t>       &lt;</a:t>
            </a:r>
            <a:r>
              <a:rPr lang="en-US" altLang="zh-CN" sz="2200" dirty="0" err="1"/>
              <a:t>sql</a:t>
            </a:r>
            <a:r>
              <a:rPr lang="en-US" altLang="zh-CN" sz="2200" dirty="0"/>
              <a:t> </a:t>
            </a:r>
            <a:r>
              <a:rPr lang="zh-CN" altLang="en-US" sz="2200" dirty="0"/>
              <a:t>语句块</a:t>
            </a:r>
            <a:r>
              <a:rPr lang="en-US" altLang="zh-CN" sz="2200" dirty="0"/>
              <a:t>&gt;</a:t>
            </a:r>
          </a:p>
          <a:p>
            <a:pPr marL="45720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200" dirty="0"/>
              <a:t>End </a:t>
            </a:r>
            <a:r>
              <a:rPr lang="en-US" altLang="zh-CN" sz="2200" dirty="0" smtClean="0"/>
              <a:t>catch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600" b="1" dirty="0">
                <a:solidFill>
                  <a:srgbClr val="C00000"/>
                </a:solidFill>
              </a:rPr>
              <a:t>Try </a:t>
            </a:r>
            <a:r>
              <a:rPr lang="zh-CN" altLang="en-US" sz="2600" b="1" dirty="0">
                <a:solidFill>
                  <a:srgbClr val="C00000"/>
                </a:solidFill>
              </a:rPr>
              <a:t>块</a:t>
            </a:r>
            <a:endParaRPr lang="en-US" altLang="zh-CN" sz="2600" b="1" dirty="0">
              <a:solidFill>
                <a:srgbClr val="C00000"/>
              </a:solidFill>
            </a:endParaRP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zh-CN" altLang="en-US" sz="2200" dirty="0"/>
              <a:t>块内语句的执行一旦有异常，异常语句后面的其他语句不再执行，直接跳到 </a:t>
            </a:r>
            <a:r>
              <a:rPr lang="en-US" altLang="zh-CN" sz="2200" dirty="0"/>
              <a:t>Catch</a:t>
            </a:r>
            <a:r>
              <a:rPr lang="zh-CN" altLang="en-US" sz="2200" dirty="0" smtClean="0"/>
              <a:t>语句块</a:t>
            </a:r>
          </a:p>
        </p:txBody>
      </p:sp>
    </p:spTree>
    <p:extLst>
      <p:ext uri="{BB962C8B-B14F-4D97-AF65-F5344CB8AC3E}">
        <p14:creationId xmlns:p14="http://schemas.microsoft.com/office/powerpoint/2010/main" val="42555874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07773"/>
            <a:ext cx="8274496" cy="5189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CATCH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块：可以</a:t>
            </a:r>
            <a:r>
              <a:rPr lang="zh-CN" altLang="en-US" sz="2400" b="1" dirty="0">
                <a:solidFill>
                  <a:srgbClr val="C00000"/>
                </a:solidFill>
              </a:rPr>
              <a:t>使用以下系统函数来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获取错误消息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ERROR_NUMBER() </a:t>
            </a:r>
            <a:r>
              <a:rPr lang="zh-CN" altLang="en-US" dirty="0"/>
              <a:t>返回错误</a:t>
            </a:r>
            <a:r>
              <a:rPr lang="zh-CN" altLang="en-US" dirty="0" smtClean="0"/>
              <a:t>号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ERROR_SEVERITY() </a:t>
            </a:r>
            <a:r>
              <a:rPr lang="zh-CN" altLang="en-US" dirty="0"/>
              <a:t>返回</a:t>
            </a:r>
            <a:r>
              <a:rPr lang="zh-CN" altLang="en-US" dirty="0" smtClean="0"/>
              <a:t>严重性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ERROR_STATE() </a:t>
            </a:r>
            <a:r>
              <a:rPr lang="zh-CN" altLang="en-US" dirty="0"/>
              <a:t>返回错误状态</a:t>
            </a:r>
            <a:r>
              <a:rPr lang="zh-CN" altLang="en-US" dirty="0" smtClean="0"/>
              <a:t>号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ERROR_PROCEDURE() </a:t>
            </a:r>
            <a:r>
              <a:rPr lang="zh-CN" altLang="en-US" dirty="0"/>
              <a:t>返回出现错误的存储过程或触发器的</a:t>
            </a:r>
            <a:r>
              <a:rPr lang="zh-CN" altLang="en-US" dirty="0" smtClean="0"/>
              <a:t>名称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ERROR_LINE() </a:t>
            </a:r>
            <a:r>
              <a:rPr lang="zh-CN" altLang="en-US" dirty="0"/>
              <a:t>返回导致错误的例程中的行</a:t>
            </a:r>
            <a:r>
              <a:rPr lang="zh-CN" altLang="en-US" dirty="0" smtClean="0"/>
              <a:t>号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ERROR_MESSAGE() </a:t>
            </a:r>
            <a:r>
              <a:rPr lang="zh-CN" altLang="en-US" dirty="0"/>
              <a:t>返回错误消息的完整</a:t>
            </a:r>
            <a:r>
              <a:rPr lang="zh-CN" altLang="en-US" dirty="0" smtClean="0"/>
              <a:t>文本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CATCH </a:t>
            </a:r>
            <a:r>
              <a:rPr lang="zh-CN" altLang="en-US" sz="2400" b="1" dirty="0">
                <a:solidFill>
                  <a:srgbClr val="C00000"/>
                </a:solidFill>
              </a:rPr>
              <a:t>块的作用域之外调用这些函数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，只返回空值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99"/>
                </a:solidFill>
              </a:rPr>
              <a:t>五、错误处理</a:t>
            </a:r>
            <a:r>
              <a:rPr lang="zh-CN" altLang="en-US" dirty="0" smtClean="0">
                <a:solidFill>
                  <a:srgbClr val="003399"/>
                </a:solidFill>
              </a:rPr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6263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C236-83A0-4866-9B7A-2AA935E37EF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指令 和 批处理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8136904" cy="50404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、批：</a:t>
            </a:r>
            <a:r>
              <a:rPr lang="en-US" altLang="zh-CN" sz="2000" dirty="0" smtClean="0">
                <a:solidFill>
                  <a:schemeClr val="tx1"/>
                </a:solidFill>
              </a:rPr>
              <a:t>SQL Server </a:t>
            </a:r>
            <a:r>
              <a:rPr lang="zh-CN" altLang="en-US" sz="2000" dirty="0" smtClean="0">
                <a:solidFill>
                  <a:schemeClr val="tx1"/>
                </a:solidFill>
              </a:rPr>
              <a:t>可以</a:t>
            </a:r>
            <a:r>
              <a:rPr lang="zh-CN" altLang="en-US" sz="2000" dirty="0">
                <a:solidFill>
                  <a:schemeClr val="tx1"/>
                </a:solidFill>
              </a:rPr>
              <a:t>一次执行多个</a:t>
            </a:r>
            <a:r>
              <a:rPr lang="en-US" altLang="zh-CN" sz="2000" dirty="0">
                <a:solidFill>
                  <a:schemeClr val="tx1"/>
                </a:solidFill>
              </a:rPr>
              <a:t>T-SQL</a:t>
            </a:r>
            <a:r>
              <a:rPr lang="zh-CN" altLang="en-US" sz="2000" dirty="0">
                <a:solidFill>
                  <a:schemeClr val="tx1"/>
                </a:solidFill>
              </a:rPr>
              <a:t>语句</a:t>
            </a:r>
            <a:r>
              <a:rPr lang="zh-CN" altLang="en-US" sz="2000" dirty="0" smtClean="0">
                <a:solidFill>
                  <a:schemeClr val="tx1"/>
                </a:solidFill>
              </a:rPr>
              <a:t>，它们被称为“批”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、批处理：</a:t>
            </a:r>
            <a:r>
              <a:rPr lang="en-US" altLang="zh-CN" sz="2000" dirty="0" smtClean="0">
                <a:solidFill>
                  <a:schemeClr val="tx1"/>
                </a:solidFill>
              </a:rPr>
              <a:t>SQL </a:t>
            </a:r>
            <a:r>
              <a:rPr lang="en-US" altLang="zh-CN" sz="2000" dirty="0">
                <a:solidFill>
                  <a:schemeClr val="tx1"/>
                </a:solidFill>
              </a:rPr>
              <a:t>Server </a:t>
            </a:r>
            <a:r>
              <a:rPr lang="zh-CN" altLang="en-US" sz="2000" dirty="0">
                <a:solidFill>
                  <a:schemeClr val="tx1"/>
                </a:solidFill>
              </a:rPr>
              <a:t>将一批</a:t>
            </a:r>
            <a:r>
              <a:rPr lang="en-US" altLang="zh-CN" sz="2000" dirty="0">
                <a:solidFill>
                  <a:schemeClr val="tx1"/>
                </a:solidFill>
              </a:rPr>
              <a:t>T-SQL</a:t>
            </a:r>
            <a:r>
              <a:rPr lang="zh-CN" altLang="en-US" sz="2000" dirty="0">
                <a:solidFill>
                  <a:schemeClr val="tx1"/>
                </a:solidFill>
              </a:rPr>
              <a:t>语句当成一个执行单元，将其编译后一次执行，而不是</a:t>
            </a:r>
            <a:r>
              <a:rPr lang="zh-CN" altLang="en-US" sz="2000" dirty="0" smtClean="0">
                <a:solidFill>
                  <a:schemeClr val="tx1"/>
                </a:solidFill>
              </a:rPr>
              <a:t>将每个</a:t>
            </a:r>
            <a:r>
              <a:rPr lang="en-US" altLang="zh-CN" sz="2000" dirty="0" smtClean="0">
                <a:solidFill>
                  <a:schemeClr val="tx1"/>
                </a:solidFill>
              </a:rPr>
              <a:t>T-SQL</a:t>
            </a:r>
            <a:r>
              <a:rPr lang="zh-CN" altLang="en-US" sz="2000" dirty="0">
                <a:solidFill>
                  <a:schemeClr val="tx1"/>
                </a:solidFill>
              </a:rPr>
              <a:t>语句</a:t>
            </a:r>
            <a:r>
              <a:rPr lang="zh-CN" altLang="en-US" sz="2000" dirty="0" smtClean="0">
                <a:solidFill>
                  <a:schemeClr val="tx1"/>
                </a:solidFill>
              </a:rPr>
              <a:t>编译并执行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3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GO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不同</a:t>
            </a:r>
            <a:r>
              <a:rPr lang="zh-CN" altLang="en-US" sz="2000" dirty="0">
                <a:solidFill>
                  <a:schemeClr val="tx1"/>
                </a:solidFill>
              </a:rPr>
              <a:t>“批”之间</a:t>
            </a:r>
            <a:r>
              <a:rPr lang="zh-CN" altLang="en-US" sz="2000" dirty="0" smtClean="0">
                <a:solidFill>
                  <a:schemeClr val="tx1"/>
                </a:solidFill>
              </a:rPr>
              <a:t>用“</a:t>
            </a:r>
            <a:r>
              <a:rPr lang="en-US" altLang="zh-CN" sz="2000" dirty="0" smtClean="0">
                <a:solidFill>
                  <a:schemeClr val="tx1"/>
                </a:solidFill>
              </a:rPr>
              <a:t>GO</a:t>
            </a:r>
            <a:r>
              <a:rPr lang="zh-CN" altLang="en-US" sz="2000" dirty="0" smtClean="0">
                <a:solidFill>
                  <a:schemeClr val="tx1"/>
                </a:solidFill>
              </a:rPr>
              <a:t>”来分隔，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查询编辑器根据</a:t>
            </a:r>
            <a:r>
              <a:rPr lang="en-US" altLang="zh-CN" sz="2000" b="1" dirty="0">
                <a:solidFill>
                  <a:srgbClr val="FF0000"/>
                </a:solidFill>
              </a:rPr>
              <a:t>GO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指令将</a:t>
            </a:r>
            <a:r>
              <a:rPr lang="en-US" altLang="zh-CN" sz="2000" b="1" dirty="0">
                <a:solidFill>
                  <a:srgbClr val="FF0000"/>
                </a:solidFill>
              </a:rPr>
              <a:t>T-SQL</a:t>
            </a:r>
            <a:r>
              <a:rPr lang="zh-CN" altLang="en-US" sz="2000" b="1" dirty="0">
                <a:solidFill>
                  <a:srgbClr val="FF0000"/>
                </a:solidFill>
              </a:rPr>
              <a:t>语句分为多个批来编译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执行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228600" lvl="1" indent="-2286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/>
              <a:t>GO</a:t>
            </a:r>
            <a:r>
              <a:rPr lang="zh-CN" altLang="en-US" dirty="0"/>
              <a:t>不是</a:t>
            </a:r>
            <a:r>
              <a:rPr lang="en-US" altLang="zh-CN" dirty="0"/>
              <a:t>T-SQL</a:t>
            </a:r>
            <a:r>
              <a:rPr lang="zh-CN" altLang="en-US" dirty="0"/>
              <a:t>语句，它是</a:t>
            </a:r>
            <a:r>
              <a:rPr lang="en-US" altLang="zh-CN" dirty="0" err="1"/>
              <a:t>sqlcmd</a:t>
            </a:r>
            <a:r>
              <a:rPr lang="zh-CN" altLang="en-US" dirty="0"/>
              <a:t>和</a:t>
            </a:r>
            <a:r>
              <a:rPr lang="en-US" altLang="zh-CN" dirty="0" err="1" smtClean="0"/>
              <a:t>osql</a:t>
            </a:r>
            <a:r>
              <a:rPr lang="zh-CN" altLang="en-US" dirty="0"/>
              <a:t> </a:t>
            </a:r>
            <a:r>
              <a:rPr lang="zh-CN" altLang="en-US" dirty="0" smtClean="0"/>
              <a:t>工具</a:t>
            </a:r>
            <a:r>
              <a:rPr lang="zh-CN" altLang="en-US" dirty="0"/>
              <a:t>识别的命令，编写其他应用程序不能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GO</a:t>
            </a:r>
            <a:r>
              <a:rPr lang="zh-CN" altLang="en-US" dirty="0" smtClean="0"/>
              <a:t>指令</a:t>
            </a:r>
            <a:endParaRPr lang="zh-CN" altLang="en-US" dirty="0"/>
          </a:p>
          <a:p>
            <a:pPr marL="228600" lvl="1" indent="-2286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dirty="0"/>
              <a:t>GO</a:t>
            </a:r>
            <a:r>
              <a:rPr lang="zh-CN" altLang="en-US" dirty="0"/>
              <a:t>命令和</a:t>
            </a:r>
            <a:r>
              <a:rPr lang="en-US" altLang="zh-CN" dirty="0"/>
              <a:t>T-SQL</a:t>
            </a:r>
            <a:r>
              <a:rPr lang="zh-CN" altLang="en-US" dirty="0"/>
              <a:t>语句不能在同一行中，但</a:t>
            </a:r>
            <a:r>
              <a:rPr lang="en-US" altLang="zh-CN" dirty="0"/>
              <a:t>GO</a:t>
            </a:r>
            <a:r>
              <a:rPr lang="zh-CN" altLang="en-US" dirty="0"/>
              <a:t>命令行可包含注释</a:t>
            </a:r>
            <a:endParaRPr lang="en-US" altLang="zh-CN" dirty="0"/>
          </a:p>
          <a:p>
            <a:pPr marL="228600" lvl="1" indent="-2286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批与批之间独立，一个批出现错误不会影响其他批的</a:t>
            </a:r>
            <a:r>
              <a:rPr lang="zh-CN" altLang="en-US" dirty="0" smtClean="0"/>
              <a:t>运行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63066"/>
      </p:ext>
    </p:extLst>
  </p:cSld>
  <p:clrMapOvr>
    <a:masterClrMapping/>
  </p:clrMapOvr>
  <p:transition spd="slow" advClick="0" advTm="36000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50728"/>
            <a:ext cx="8382000" cy="554662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99"/>
                </a:solidFill>
              </a:rPr>
              <a:t>使用</a:t>
            </a:r>
            <a:r>
              <a:rPr lang="en-US" altLang="zh-CN" sz="2400" b="1" dirty="0">
                <a:solidFill>
                  <a:srgbClr val="003399"/>
                </a:solidFill>
              </a:rPr>
              <a:t>TRY-CATCH</a:t>
            </a:r>
            <a:r>
              <a:rPr lang="zh-CN" altLang="en-US" sz="2400" b="1" dirty="0">
                <a:solidFill>
                  <a:srgbClr val="003399"/>
                </a:solidFill>
              </a:rPr>
              <a:t>捕捉</a:t>
            </a:r>
            <a:r>
              <a:rPr lang="en-US" altLang="zh-CN" sz="2400" b="1" dirty="0">
                <a:solidFill>
                  <a:srgbClr val="003399"/>
                </a:solidFill>
              </a:rPr>
              <a:t>SQL</a:t>
            </a:r>
            <a:r>
              <a:rPr lang="zh-CN" altLang="en-US" sz="2400" b="1" dirty="0">
                <a:solidFill>
                  <a:srgbClr val="003399"/>
                </a:solidFill>
              </a:rPr>
              <a:t>语句执行过程中的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异常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Begin try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Select </a:t>
            </a:r>
            <a:r>
              <a:rPr lang="en-US" altLang="zh-CN" sz="2000" dirty="0">
                <a:solidFill>
                  <a:schemeClr val="tx1"/>
                </a:solidFill>
              </a:rPr>
              <a:t>8/2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select </a:t>
            </a:r>
            <a:r>
              <a:rPr lang="en-US" altLang="zh-CN" sz="2000" dirty="0">
                <a:solidFill>
                  <a:schemeClr val="tx1"/>
                </a:solidFill>
              </a:rPr>
              <a:t>8/0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print </a:t>
            </a:r>
            <a:r>
              <a:rPr lang="en-US" altLang="zh-CN" sz="2000" dirty="0">
                <a:solidFill>
                  <a:schemeClr val="tx1"/>
                </a:solidFill>
              </a:rPr>
              <a:t>'aa'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End try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Begin catch</a:t>
            </a:r>
          </a:p>
          <a:p>
            <a:pPr marL="40005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en-US" altLang="zh-CN" dirty="0" err="1">
                <a:solidFill>
                  <a:schemeClr val="tx1"/>
                </a:solidFill>
              </a:rPr>
              <a:t>Error_number</a:t>
            </a:r>
            <a:r>
              <a:rPr lang="en-US" altLang="zh-CN" dirty="0">
                <a:solidFill>
                  <a:schemeClr val="tx1"/>
                </a:solidFill>
              </a:rPr>
              <a:t>() as </a:t>
            </a:r>
            <a:r>
              <a:rPr lang="zh-CN" altLang="en-US" dirty="0">
                <a:solidFill>
                  <a:schemeClr val="tx1"/>
                </a:solidFill>
              </a:rPr>
              <a:t>错误号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en-US" altLang="zh-CN" dirty="0" err="1">
                <a:solidFill>
                  <a:schemeClr val="tx1"/>
                </a:solidFill>
              </a:rPr>
              <a:t>Error_severity</a:t>
            </a:r>
            <a:r>
              <a:rPr lang="en-US" altLang="zh-CN" dirty="0">
                <a:solidFill>
                  <a:schemeClr val="tx1"/>
                </a:solidFill>
              </a:rPr>
              <a:t>() as </a:t>
            </a:r>
            <a:r>
              <a:rPr lang="zh-CN" altLang="en-US" dirty="0">
                <a:solidFill>
                  <a:schemeClr val="tx1"/>
                </a:solidFill>
              </a:rPr>
              <a:t>错误等级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pPr marL="40005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dirty="0" err="1">
                <a:solidFill>
                  <a:schemeClr val="tx1"/>
                </a:solidFill>
              </a:rPr>
              <a:t>Error_state</a:t>
            </a:r>
            <a:r>
              <a:rPr lang="en-US" altLang="zh-CN" dirty="0">
                <a:solidFill>
                  <a:schemeClr val="tx1"/>
                </a:solidFill>
              </a:rPr>
              <a:t>() as </a:t>
            </a:r>
            <a:r>
              <a:rPr lang="zh-CN" altLang="en-US" dirty="0">
                <a:solidFill>
                  <a:schemeClr val="tx1"/>
                </a:solidFill>
              </a:rPr>
              <a:t>错误状态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Error_procedure</a:t>
            </a:r>
            <a:r>
              <a:rPr lang="en-US" altLang="zh-CN" dirty="0">
                <a:solidFill>
                  <a:schemeClr val="tx1"/>
                </a:solidFill>
              </a:rPr>
              <a:t>() as </a:t>
            </a:r>
            <a:r>
              <a:rPr lang="zh-CN" altLang="en-US" dirty="0">
                <a:solidFill>
                  <a:schemeClr val="tx1"/>
                </a:solidFill>
              </a:rPr>
              <a:t>错误过程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pPr marL="40005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sz="1800" dirty="0" err="1">
                <a:solidFill>
                  <a:schemeClr val="tx1"/>
                </a:solidFill>
              </a:rPr>
              <a:t>Error_line</a:t>
            </a:r>
            <a:r>
              <a:rPr lang="en-US" altLang="zh-CN" sz="1800" dirty="0">
                <a:solidFill>
                  <a:schemeClr val="tx1"/>
                </a:solidFill>
              </a:rPr>
              <a:t>() as </a:t>
            </a:r>
            <a:r>
              <a:rPr lang="zh-CN" altLang="en-US" sz="1800" dirty="0">
                <a:solidFill>
                  <a:schemeClr val="tx1"/>
                </a:solidFill>
              </a:rPr>
              <a:t>错误行</a:t>
            </a:r>
            <a:r>
              <a:rPr lang="en-US" altLang="zh-CN" sz="1800" dirty="0">
                <a:solidFill>
                  <a:schemeClr val="tx1"/>
                </a:solidFill>
              </a:rPr>
              <a:t>,    </a:t>
            </a:r>
            <a:r>
              <a:rPr lang="en-US" altLang="zh-CN" sz="1800" dirty="0" err="1">
                <a:solidFill>
                  <a:schemeClr val="tx1"/>
                </a:solidFill>
              </a:rPr>
              <a:t>Error_message</a:t>
            </a:r>
            <a:r>
              <a:rPr lang="en-US" altLang="zh-CN" sz="1800" dirty="0">
                <a:solidFill>
                  <a:schemeClr val="tx1"/>
                </a:solidFill>
              </a:rPr>
              <a:t>() as </a:t>
            </a:r>
            <a:r>
              <a:rPr lang="zh-CN" altLang="en-US" sz="1800" dirty="0">
                <a:solidFill>
                  <a:schemeClr val="tx1"/>
                </a:solidFill>
              </a:rPr>
              <a:t>错误信息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End </a:t>
            </a:r>
            <a:r>
              <a:rPr lang="en-US" altLang="zh-CN" sz="2000" dirty="0" smtClean="0">
                <a:solidFill>
                  <a:schemeClr val="tx1"/>
                </a:solidFill>
              </a:rPr>
              <a:t>catch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10828"/>
            <a:ext cx="5832648" cy="255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188640"/>
            <a:ext cx="305724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错误处理：示例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836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六、跳转语句：</a:t>
            </a:r>
            <a:r>
              <a:rPr lang="en-US" altLang="zh-CN" dirty="0"/>
              <a:t> </a:t>
            </a:r>
            <a:r>
              <a:rPr lang="en-US" altLang="zh-CN" dirty="0" smtClean="0"/>
              <a:t>GOTO </a:t>
            </a:r>
            <a:endParaRPr lang="zh-CN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52397"/>
            <a:ext cx="8202488" cy="44968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3399"/>
                </a:solidFill>
              </a:rPr>
              <a:t>作用</a:t>
            </a:r>
            <a:r>
              <a:rPr lang="zh-CN" altLang="en-US" dirty="0">
                <a:solidFill>
                  <a:schemeClr val="tx1"/>
                </a:solidFill>
              </a:rPr>
              <a:t>：跳过</a:t>
            </a:r>
            <a:r>
              <a:rPr lang="en-US" altLang="zh-CN" dirty="0" err="1">
                <a:solidFill>
                  <a:schemeClr val="tx1"/>
                </a:solidFill>
              </a:rPr>
              <a:t>goto</a:t>
            </a:r>
            <a:r>
              <a:rPr lang="zh-CN" altLang="en-US" dirty="0">
                <a:solidFill>
                  <a:schemeClr val="tx1"/>
                </a:solidFill>
              </a:rPr>
              <a:t>后面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T-SQL</a:t>
            </a:r>
            <a:r>
              <a:rPr lang="zh-CN" altLang="en-US" dirty="0" smtClean="0">
                <a:solidFill>
                  <a:schemeClr val="tx1"/>
                </a:solidFill>
              </a:rPr>
              <a:t>语句</a:t>
            </a:r>
            <a:r>
              <a:rPr lang="zh-CN" altLang="en-US" dirty="0">
                <a:solidFill>
                  <a:schemeClr val="tx1"/>
                </a:solidFill>
              </a:rPr>
              <a:t>，将执行流更改到</a:t>
            </a:r>
            <a:r>
              <a:rPr lang="zh-CN" altLang="en-US" dirty="0" smtClean="0">
                <a:solidFill>
                  <a:schemeClr val="tx1"/>
                </a:solidFill>
              </a:rPr>
              <a:t>标签位置，从标签处继续处理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3399"/>
                </a:solidFill>
              </a:rPr>
              <a:t>位置：</a:t>
            </a:r>
            <a:r>
              <a:rPr lang="en-US" altLang="zh-CN" dirty="0" err="1" smtClean="0">
                <a:solidFill>
                  <a:schemeClr val="tx1"/>
                </a:solidFill>
              </a:rPr>
              <a:t>Goto</a:t>
            </a:r>
            <a:r>
              <a:rPr lang="zh-CN" altLang="en-US" dirty="0" smtClean="0">
                <a:solidFill>
                  <a:schemeClr val="tx1"/>
                </a:solidFill>
              </a:rPr>
              <a:t>语句可在</a:t>
            </a:r>
            <a:r>
              <a:rPr lang="zh-CN" altLang="en-US" dirty="0">
                <a:solidFill>
                  <a:schemeClr val="tx1"/>
                </a:solidFill>
              </a:rPr>
              <a:t>过程、批处理或语句</a:t>
            </a:r>
            <a:r>
              <a:rPr lang="zh-CN" altLang="en-US" dirty="0" smtClean="0">
                <a:solidFill>
                  <a:schemeClr val="tx1"/>
                </a:solidFill>
              </a:rPr>
              <a:t>块的</a:t>
            </a:r>
            <a:r>
              <a:rPr lang="zh-CN" altLang="en-US" dirty="0">
                <a:solidFill>
                  <a:schemeClr val="tx1"/>
                </a:solidFill>
              </a:rPr>
              <a:t>任何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3399"/>
                </a:solidFill>
              </a:rPr>
              <a:t>限制：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Goto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只能从循环或</a:t>
            </a:r>
            <a:r>
              <a:rPr lang="zh-CN" altLang="en-US" dirty="0" smtClean="0"/>
              <a:t>分支结构的</a:t>
            </a:r>
            <a:r>
              <a:rPr lang="zh-CN" altLang="en-US" dirty="0" smtClean="0">
                <a:solidFill>
                  <a:schemeClr val="tx1"/>
                </a:solidFill>
              </a:rPr>
              <a:t>内部</a:t>
            </a:r>
            <a:r>
              <a:rPr lang="zh-CN" altLang="en-US" dirty="0">
                <a:solidFill>
                  <a:schemeClr val="tx1"/>
                </a:solidFill>
              </a:rPr>
              <a:t>往外跳，不能从外部往</a:t>
            </a:r>
            <a:r>
              <a:rPr lang="zh-CN" altLang="en-US" dirty="0" smtClean="0">
                <a:solidFill>
                  <a:schemeClr val="tx1"/>
                </a:solidFill>
              </a:rPr>
              <a:t>内跳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Goto</a:t>
            </a:r>
            <a:r>
              <a:rPr lang="zh-CN" altLang="en-US" dirty="0">
                <a:solidFill>
                  <a:schemeClr val="tx1"/>
                </a:solidFill>
              </a:rPr>
              <a:t>语句只能在当前批中跳转，不能跳转到其他批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</a:rPr>
              <a:t>Goto</a:t>
            </a:r>
            <a:r>
              <a:rPr lang="zh-CN" altLang="en-US" dirty="0">
                <a:solidFill>
                  <a:schemeClr val="tx1"/>
                </a:solidFill>
              </a:rPr>
              <a:t>语句会使程序的可读性变差</a:t>
            </a:r>
            <a:r>
              <a:rPr lang="zh-CN" altLang="en-US" dirty="0" smtClean="0">
                <a:solidFill>
                  <a:schemeClr val="tx1"/>
                </a:solidFill>
              </a:rPr>
              <a:t>，应尽量避免使用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133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27F9-5AFE-4717-9F9C-CA79809F6BAF}" type="datetime10">
              <a:rPr lang="en-US" altLang="zh-CN" smtClean="0"/>
              <a:pPr/>
              <a:t>15:17</a:t>
            </a:fld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zh-CN" smtClean="0"/>
              <a:pPr/>
              <a:t>42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1043608" y="116632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语句：示例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90872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Declare @price float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@price 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stock_JY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'600356'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@price &lt; 10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print1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print2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print1: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theEnd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print2: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theEnd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theEnd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9441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七、暂停语句：</a:t>
            </a:r>
            <a:r>
              <a:rPr lang="en-US" altLang="zh-CN" dirty="0" err="1" smtClean="0"/>
              <a:t>WaitFor</a:t>
            </a:r>
            <a:endParaRPr lang="zh-CN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26504" y="1380389"/>
            <a:ext cx="8382000" cy="48569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cs typeface="+mj-cs"/>
              </a:rPr>
              <a:t>语句</a:t>
            </a:r>
            <a:r>
              <a:rPr lang="zh-CN" altLang="en-US" sz="2400" b="1" dirty="0" smtClean="0">
                <a:solidFill>
                  <a:srgbClr val="003399"/>
                </a:solidFill>
                <a:cs typeface="+mj-cs"/>
              </a:rPr>
              <a:t>格式</a:t>
            </a:r>
            <a:endParaRPr lang="zh-CN" altLang="en-US" sz="2400" b="1" dirty="0">
              <a:solidFill>
                <a:srgbClr val="003399"/>
              </a:solidFill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err="1" smtClean="0"/>
              <a:t>WaitFor</a:t>
            </a:r>
            <a:r>
              <a:rPr lang="en-US" altLang="zh-CN" sz="2200" dirty="0" smtClean="0"/>
              <a:t>  {DELAY ‘</a:t>
            </a:r>
            <a:r>
              <a:rPr lang="zh-CN" altLang="en-US" sz="2200" dirty="0"/>
              <a:t>时间</a:t>
            </a:r>
            <a:r>
              <a:rPr lang="zh-CN" altLang="en-US" sz="2200" dirty="0" smtClean="0"/>
              <a:t>’</a:t>
            </a:r>
            <a:r>
              <a:rPr lang="en-US" altLang="zh-CN" sz="2200" dirty="0" smtClean="0"/>
              <a:t>| </a:t>
            </a:r>
            <a:r>
              <a:rPr lang="en-US" altLang="zh-CN" sz="2200" dirty="0"/>
              <a:t>TIME </a:t>
            </a:r>
            <a:r>
              <a:rPr lang="en-US" altLang="zh-CN" sz="2200" dirty="0" smtClean="0"/>
              <a:t>‘</a:t>
            </a:r>
            <a:r>
              <a:rPr lang="zh-CN" altLang="en-US" sz="2200" dirty="0" smtClean="0"/>
              <a:t>时间’  </a:t>
            </a:r>
            <a:r>
              <a:rPr lang="en-US" altLang="zh-CN" sz="2200" dirty="0"/>
              <a:t>}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3399"/>
                </a:solidFill>
                <a:cs typeface="+mj-cs"/>
              </a:rPr>
              <a:t>语句功能</a:t>
            </a:r>
            <a:r>
              <a:rPr lang="zh-CN" altLang="en-US" sz="2400" b="1" dirty="0" smtClean="0">
                <a:solidFill>
                  <a:srgbClr val="003399"/>
                </a:solidFill>
                <a:cs typeface="+mj-cs"/>
              </a:rPr>
              <a:t>：暂停执行代码，到指定时间</a:t>
            </a:r>
            <a:r>
              <a:rPr lang="zh-CN" altLang="en-US" sz="2400" b="1" dirty="0">
                <a:solidFill>
                  <a:srgbClr val="003399"/>
                </a:solidFill>
                <a:cs typeface="+mj-cs"/>
              </a:rPr>
              <a:t>后再</a:t>
            </a:r>
            <a:r>
              <a:rPr lang="zh-CN" altLang="en-US" sz="2400" b="1" dirty="0" smtClean="0">
                <a:solidFill>
                  <a:srgbClr val="003399"/>
                </a:solidFill>
                <a:cs typeface="+mj-cs"/>
              </a:rPr>
              <a:t>继续</a:t>
            </a:r>
            <a:endParaRPr lang="zh-CN" altLang="en-US" sz="2400" b="1" dirty="0">
              <a:solidFill>
                <a:srgbClr val="003399"/>
              </a:solidFill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DELAY</a:t>
            </a:r>
            <a:r>
              <a:rPr lang="zh-CN" altLang="en-US" sz="2200" dirty="0"/>
              <a:t>：相对</a:t>
            </a:r>
            <a:r>
              <a:rPr lang="zh-CN" altLang="en-US" sz="2200" dirty="0" smtClean="0"/>
              <a:t>时间，指定暂停多长时间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TIME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绝对时间，指定</a:t>
            </a:r>
            <a:r>
              <a:rPr lang="zh-CN" altLang="en-US" sz="2200" dirty="0"/>
              <a:t>暂停到</a:t>
            </a:r>
            <a:r>
              <a:rPr lang="zh-CN" altLang="en-US" sz="2200" dirty="0" smtClean="0"/>
              <a:t>什么时候</a:t>
            </a:r>
            <a:endParaRPr lang="zh-CN" altLang="en-US" sz="2200" dirty="0"/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FF0000"/>
                </a:solidFill>
              </a:rPr>
              <a:t>［时间］参数：采用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time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类型格式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200" b="1" dirty="0" err="1">
                <a:solidFill>
                  <a:srgbClr val="FF0000"/>
                </a:solidFill>
              </a:rPr>
              <a:t>hh:mm:ss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99"/>
                </a:solidFill>
              </a:rPr>
              <a:t>使用限制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执行</a:t>
            </a:r>
            <a:r>
              <a:rPr lang="en-US" altLang="zh-CN" sz="2200" dirty="0" err="1"/>
              <a:t>Waitfor</a:t>
            </a:r>
            <a:r>
              <a:rPr lang="zh-CN" altLang="en-US" sz="2200" dirty="0"/>
              <a:t>语句时</a:t>
            </a:r>
            <a:r>
              <a:rPr lang="zh-CN" altLang="en-US" sz="2200" dirty="0" smtClean="0"/>
              <a:t>，该事务处于执行状态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不能对</a:t>
            </a:r>
            <a:r>
              <a:rPr lang="en-US" altLang="zh-CN" sz="2200" dirty="0" err="1"/>
              <a:t>Waitfor</a:t>
            </a:r>
            <a:r>
              <a:rPr lang="zh-CN" altLang="en-US" sz="2200" dirty="0"/>
              <a:t>语句打开游标，也不能对</a:t>
            </a:r>
            <a:r>
              <a:rPr lang="en-US" altLang="zh-CN" sz="2200" dirty="0" err="1"/>
              <a:t>Waitfor</a:t>
            </a:r>
            <a:r>
              <a:rPr lang="zh-CN" altLang="en-US" sz="2200" dirty="0"/>
              <a:t>语句定义</a:t>
            </a:r>
            <a:r>
              <a:rPr lang="zh-CN" altLang="en-US" sz="2200" dirty="0" smtClean="0"/>
              <a:t>视图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041073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40768"/>
            <a:ext cx="8274496" cy="48965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600" b="1" dirty="0" smtClean="0">
                <a:solidFill>
                  <a:srgbClr val="003399"/>
                </a:solidFill>
              </a:rPr>
              <a:t>在</a:t>
            </a:r>
            <a:r>
              <a:rPr lang="en-US" altLang="zh-CN" sz="2600" b="1" dirty="0" smtClean="0">
                <a:solidFill>
                  <a:srgbClr val="003399"/>
                </a:solidFill>
              </a:rPr>
              <a:t>5</a:t>
            </a:r>
            <a:r>
              <a:rPr lang="zh-CN" altLang="en-US" sz="2600" b="1" dirty="0" smtClean="0">
                <a:solidFill>
                  <a:srgbClr val="003399"/>
                </a:solidFill>
              </a:rPr>
              <a:t>秒之后，</a:t>
            </a:r>
            <a:r>
              <a:rPr lang="zh-CN" altLang="en-US" sz="2600" b="1" dirty="0">
                <a:solidFill>
                  <a:srgbClr val="003399"/>
                </a:solidFill>
              </a:rPr>
              <a:t>更新 </a:t>
            </a:r>
            <a:r>
              <a:rPr lang="en-US" altLang="zh-CN" sz="2600" b="1" dirty="0">
                <a:solidFill>
                  <a:srgbClr val="003399"/>
                </a:solidFill>
              </a:rPr>
              <a:t>‘600356’</a:t>
            </a:r>
            <a:r>
              <a:rPr lang="zh-CN" altLang="en-US" sz="2600" b="1" dirty="0">
                <a:solidFill>
                  <a:srgbClr val="003399"/>
                </a:solidFill>
              </a:rPr>
              <a:t>号股票的最新价</a:t>
            </a:r>
          </a:p>
          <a:p>
            <a:pPr marL="358775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 err="1" smtClean="0">
                <a:solidFill>
                  <a:schemeClr val="tx1"/>
                </a:solidFill>
              </a:rPr>
              <a:t>Waitfor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delay '00:00:05'</a:t>
            </a:r>
          </a:p>
          <a:p>
            <a:pPr marL="358775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</a:rPr>
              <a:t>update </a:t>
            </a:r>
            <a:r>
              <a:rPr lang="en-US" altLang="zh-CN" sz="2200" dirty="0" err="1">
                <a:solidFill>
                  <a:schemeClr val="tx1"/>
                </a:solidFill>
              </a:rPr>
              <a:t>stock_JY</a:t>
            </a:r>
            <a:r>
              <a:rPr lang="en-US" altLang="zh-CN" sz="2200" dirty="0">
                <a:solidFill>
                  <a:schemeClr val="tx1"/>
                </a:solidFill>
              </a:rPr>
              <a:t> set </a:t>
            </a:r>
            <a:r>
              <a:rPr lang="zh-CN" altLang="en-US" sz="2200" dirty="0">
                <a:solidFill>
                  <a:schemeClr val="tx1"/>
                </a:solidFill>
              </a:rPr>
              <a:t>最新价 </a:t>
            </a:r>
            <a:r>
              <a:rPr lang="en-US" altLang="zh-CN" sz="2200" dirty="0">
                <a:solidFill>
                  <a:schemeClr val="tx1"/>
                </a:solidFill>
              </a:rPr>
              <a:t>=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19.99 where </a:t>
            </a:r>
            <a:r>
              <a:rPr lang="zh-CN" altLang="en-US" sz="2200" dirty="0">
                <a:solidFill>
                  <a:schemeClr val="tx1"/>
                </a:solidFill>
              </a:rPr>
              <a:t>代码 </a:t>
            </a:r>
            <a:r>
              <a:rPr lang="en-US" altLang="zh-CN" sz="2200" dirty="0">
                <a:solidFill>
                  <a:schemeClr val="tx1"/>
                </a:solidFill>
              </a:rPr>
              <a:t>=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'600356'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358775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</a:rPr>
              <a:t>select * from </a:t>
            </a:r>
            <a:r>
              <a:rPr lang="en-US" altLang="zh-CN" sz="2200" dirty="0" err="1">
                <a:solidFill>
                  <a:schemeClr val="tx1"/>
                </a:solidFill>
              </a:rPr>
              <a:t>stock_JY</a:t>
            </a:r>
            <a:r>
              <a:rPr lang="en-US" altLang="zh-CN" sz="2200" dirty="0">
                <a:solidFill>
                  <a:schemeClr val="tx1"/>
                </a:solidFill>
              </a:rPr>
              <a:t> where </a:t>
            </a:r>
            <a:r>
              <a:rPr lang="zh-CN" altLang="en-US" sz="2200" dirty="0">
                <a:solidFill>
                  <a:schemeClr val="tx1"/>
                </a:solidFill>
              </a:rPr>
              <a:t>代码 </a:t>
            </a:r>
            <a:r>
              <a:rPr lang="en-US" altLang="zh-CN" sz="2200" dirty="0">
                <a:solidFill>
                  <a:schemeClr val="tx1"/>
                </a:solidFill>
              </a:rPr>
              <a:t>=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'600356'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600" b="1" dirty="0">
                <a:solidFill>
                  <a:srgbClr val="003399"/>
                </a:solidFill>
              </a:rPr>
              <a:t>在</a:t>
            </a:r>
            <a:r>
              <a:rPr lang="en-US" altLang="zh-CN" sz="2600" b="1" dirty="0" smtClean="0">
                <a:solidFill>
                  <a:srgbClr val="003399"/>
                </a:solidFill>
              </a:rPr>
              <a:t>15:26</a:t>
            </a:r>
            <a:r>
              <a:rPr lang="zh-CN" altLang="en-US" sz="2600" b="1" dirty="0" smtClean="0">
                <a:solidFill>
                  <a:srgbClr val="003399"/>
                </a:solidFill>
              </a:rPr>
              <a:t>，更新</a:t>
            </a:r>
            <a:r>
              <a:rPr lang="en-US" altLang="zh-CN" sz="2600" b="1" dirty="0" smtClean="0">
                <a:solidFill>
                  <a:srgbClr val="003399"/>
                </a:solidFill>
              </a:rPr>
              <a:t>‘600738’</a:t>
            </a:r>
            <a:r>
              <a:rPr lang="zh-CN" altLang="en-US" sz="2600" b="1" dirty="0">
                <a:solidFill>
                  <a:srgbClr val="003399"/>
                </a:solidFill>
              </a:rPr>
              <a:t>号股票的最新</a:t>
            </a:r>
            <a:r>
              <a:rPr lang="zh-CN" altLang="en-US" sz="2600" b="1" dirty="0" smtClean="0">
                <a:solidFill>
                  <a:srgbClr val="003399"/>
                </a:solidFill>
              </a:rPr>
              <a:t>价</a:t>
            </a:r>
            <a:endParaRPr lang="zh-CN" altLang="en-US" sz="2600" b="1" dirty="0">
              <a:solidFill>
                <a:srgbClr val="003399"/>
              </a:solidFill>
            </a:endParaRPr>
          </a:p>
          <a:p>
            <a:pPr marL="358775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 err="1"/>
              <a:t>Waitfor</a:t>
            </a:r>
            <a:r>
              <a:rPr lang="en-US" altLang="zh-CN" sz="2200" dirty="0"/>
              <a:t> time '15:26'</a:t>
            </a:r>
          </a:p>
          <a:p>
            <a:pPr marL="358775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/>
              <a:t>update </a:t>
            </a:r>
            <a:r>
              <a:rPr lang="en-US" altLang="zh-CN" sz="2200" dirty="0" err="1"/>
              <a:t>stock_JY</a:t>
            </a:r>
            <a:r>
              <a:rPr lang="en-US" altLang="zh-CN" sz="2200" dirty="0"/>
              <a:t> set </a:t>
            </a:r>
            <a:r>
              <a:rPr lang="zh-CN" altLang="en-US" sz="2200" dirty="0"/>
              <a:t>最新价 </a:t>
            </a:r>
            <a:r>
              <a:rPr lang="en-US" altLang="zh-CN" sz="2200" dirty="0"/>
              <a:t>=</a:t>
            </a:r>
            <a:r>
              <a:rPr lang="zh-CN" altLang="en-US" sz="2200" dirty="0"/>
              <a:t> </a:t>
            </a:r>
            <a:r>
              <a:rPr lang="en-US" altLang="zh-CN" sz="2200" dirty="0"/>
              <a:t>1.00 where </a:t>
            </a:r>
            <a:r>
              <a:rPr lang="zh-CN" altLang="en-US" sz="2200" dirty="0"/>
              <a:t>代码 </a:t>
            </a:r>
            <a:r>
              <a:rPr lang="en-US" altLang="zh-CN" sz="2200" dirty="0"/>
              <a:t>=</a:t>
            </a:r>
            <a:r>
              <a:rPr lang="zh-CN" altLang="en-US" sz="2200" dirty="0"/>
              <a:t> </a:t>
            </a:r>
            <a:r>
              <a:rPr lang="en-US" altLang="zh-CN" sz="2200" dirty="0"/>
              <a:t>'600738'</a:t>
            </a:r>
            <a:endParaRPr lang="zh-CN" altLang="en-US" sz="2200" dirty="0"/>
          </a:p>
          <a:p>
            <a:pPr marL="358775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/>
              <a:t>select * from </a:t>
            </a:r>
            <a:r>
              <a:rPr lang="en-US" altLang="zh-CN" sz="2200" dirty="0" err="1"/>
              <a:t>stock_JY</a:t>
            </a:r>
            <a:r>
              <a:rPr lang="en-US" altLang="zh-CN" sz="2200" dirty="0"/>
              <a:t> where </a:t>
            </a:r>
            <a:r>
              <a:rPr lang="zh-CN" altLang="en-US" sz="2200" dirty="0"/>
              <a:t>代码 </a:t>
            </a:r>
            <a:r>
              <a:rPr lang="en-US" altLang="zh-CN" sz="2200" dirty="0"/>
              <a:t>=</a:t>
            </a:r>
            <a:r>
              <a:rPr lang="zh-CN" altLang="en-US" sz="2200" dirty="0"/>
              <a:t> </a:t>
            </a:r>
            <a:r>
              <a:rPr lang="en-US" altLang="zh-CN" sz="2200" dirty="0"/>
              <a:t>'600738'</a:t>
            </a:r>
            <a:endParaRPr lang="zh-CN" altLang="en-US" sz="2200" dirty="0"/>
          </a:p>
        </p:txBody>
      </p:sp>
      <p:sp>
        <p:nvSpPr>
          <p:cNvPr id="2" name="矩形 1"/>
          <p:cNvSpPr/>
          <p:nvPr/>
        </p:nvSpPr>
        <p:spPr>
          <a:xfrm>
            <a:off x="899592" y="365755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暂停语句：示例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0949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</a:t>
            </a:r>
            <a:r>
              <a:rPr lang="zh-CN" altLang="en-US" dirty="0" smtClean="0"/>
              <a:t> </a:t>
            </a:r>
            <a:r>
              <a:rPr lang="en-US" altLang="zh-CN" dirty="0"/>
              <a:t>T-SQL</a:t>
            </a:r>
            <a:r>
              <a:rPr lang="zh-CN" altLang="en-US" dirty="0"/>
              <a:t>流程控制语句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016" y="1380389"/>
            <a:ext cx="7986464" cy="485692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b="1" dirty="0">
                <a:solidFill>
                  <a:srgbClr val="003399"/>
                </a:solidFill>
              </a:rPr>
              <a:t>八、</a:t>
            </a:r>
            <a:r>
              <a:rPr lang="en-US" altLang="zh-CN" sz="2600" b="1" dirty="0">
                <a:solidFill>
                  <a:srgbClr val="003399"/>
                </a:solidFill>
              </a:rPr>
              <a:t>Return</a:t>
            </a:r>
            <a:r>
              <a:rPr lang="zh-CN" altLang="en-US" sz="2600" b="1" dirty="0">
                <a:solidFill>
                  <a:srgbClr val="003399"/>
                </a:solidFill>
              </a:rPr>
              <a:t>语句</a:t>
            </a:r>
            <a:endParaRPr lang="en-US" altLang="zh-CN" sz="2600" b="1" dirty="0">
              <a:solidFill>
                <a:srgbClr val="003399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600" dirty="0"/>
              <a:t>格式：</a:t>
            </a:r>
            <a:r>
              <a:rPr lang="en-US" altLang="zh-CN" sz="2600" dirty="0"/>
              <a:t>RETURN [</a:t>
            </a:r>
            <a:r>
              <a:rPr lang="en-US" altLang="zh-CN" sz="2600" dirty="0" err="1"/>
              <a:t>integer_expression</a:t>
            </a:r>
            <a:r>
              <a:rPr lang="en-US" altLang="zh-CN" sz="2600" dirty="0"/>
              <a:t>]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600" dirty="0"/>
              <a:t>无条件地终止一个存储过程</a:t>
            </a:r>
            <a:r>
              <a:rPr lang="zh-CN" altLang="en-US" sz="2600" dirty="0" smtClean="0"/>
              <a:t>或批处理</a:t>
            </a:r>
            <a:r>
              <a:rPr lang="zh-CN" altLang="en-US" sz="2600" dirty="0"/>
              <a:t>，位于</a:t>
            </a:r>
            <a:r>
              <a:rPr lang="en-US" altLang="zh-CN" sz="2600" dirty="0"/>
              <a:t>Return</a:t>
            </a:r>
            <a:r>
              <a:rPr lang="zh-CN" altLang="en-US" sz="2600" dirty="0"/>
              <a:t>语句之后的程序将不会被</a:t>
            </a:r>
            <a:r>
              <a:rPr lang="zh-CN" altLang="en-US" sz="2600" dirty="0" smtClean="0"/>
              <a:t>执行</a:t>
            </a:r>
            <a:endParaRPr lang="en-US" altLang="zh-CN" sz="2600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600" dirty="0"/>
              <a:t>可以返回一个整数值给调用</a:t>
            </a:r>
            <a:r>
              <a:rPr lang="zh-CN" altLang="en-US" sz="2600" dirty="0" smtClean="0"/>
              <a:t>该代码</a:t>
            </a:r>
            <a:r>
              <a:rPr lang="zh-CN" altLang="en-US" sz="2600" dirty="0"/>
              <a:t>的程序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7218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E63-1058-41EE-95AF-199A168FF82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624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4.5 T-SQL </a:t>
            </a:r>
            <a:r>
              <a:rPr lang="zh-CN" altLang="en-US" dirty="0" smtClean="0"/>
              <a:t>常用</a:t>
            </a:r>
            <a:r>
              <a:rPr lang="zh-CN" altLang="en-US" dirty="0"/>
              <a:t>函数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08720"/>
            <a:ext cx="8137525" cy="57606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一、</a:t>
            </a:r>
            <a:r>
              <a:rPr lang="zh-CN" altLang="en-US" sz="2800" b="1" dirty="0">
                <a:solidFill>
                  <a:srgbClr val="003399"/>
                </a:solidFill>
              </a:rPr>
              <a:t>日期和时间函数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    </a:t>
            </a:r>
            <a:r>
              <a:rPr lang="en-US" altLang="zh-CN" sz="2000" b="1" dirty="0">
                <a:solidFill>
                  <a:srgbClr val="9900CC"/>
                </a:solidFill>
              </a:rPr>
              <a:t>year(date)</a:t>
            </a:r>
            <a:r>
              <a:rPr lang="zh-CN" altLang="en-US" sz="2000" b="1" dirty="0">
                <a:solidFill>
                  <a:srgbClr val="9900CC"/>
                </a:solidFill>
              </a:rPr>
              <a:t>、</a:t>
            </a:r>
            <a:r>
              <a:rPr lang="en-US" altLang="zh-CN" sz="2000" b="1" dirty="0">
                <a:solidFill>
                  <a:srgbClr val="9900CC"/>
                </a:solidFill>
              </a:rPr>
              <a:t>Month(date)</a:t>
            </a:r>
            <a:r>
              <a:rPr lang="zh-CN" altLang="en-US" sz="2000" b="1" dirty="0">
                <a:solidFill>
                  <a:srgbClr val="9900CC"/>
                </a:solidFill>
              </a:rPr>
              <a:t>、</a:t>
            </a:r>
            <a:r>
              <a:rPr lang="en-US" altLang="zh-CN" sz="2000" b="1" dirty="0">
                <a:solidFill>
                  <a:srgbClr val="9900CC"/>
                </a:solidFill>
              </a:rPr>
              <a:t>day(date)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</a:t>
            </a:r>
            <a:r>
              <a:rPr lang="zh-CN" altLang="en-US" sz="2000" dirty="0">
                <a:solidFill>
                  <a:schemeClr val="tx1"/>
                </a:solidFill>
              </a:rPr>
              <a:t>表示指定日期的</a:t>
            </a:r>
            <a:r>
              <a:rPr lang="zh-CN" altLang="en-US" sz="2000" dirty="0" smtClean="0">
                <a:solidFill>
                  <a:schemeClr val="tx1"/>
                </a:solidFill>
              </a:rPr>
              <a:t>年份、月份、日期的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整数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b="1" dirty="0" err="1">
                <a:solidFill>
                  <a:srgbClr val="9900CC"/>
                </a:solidFill>
              </a:rPr>
              <a:t>datepart</a:t>
            </a:r>
            <a:r>
              <a:rPr lang="en-US" altLang="zh-CN" sz="2000" b="1" dirty="0">
                <a:solidFill>
                  <a:srgbClr val="9900CC"/>
                </a:solidFill>
              </a:rPr>
              <a:t>(</a:t>
            </a:r>
            <a:r>
              <a:rPr lang="en-US" altLang="zh-CN" sz="2000" b="1" dirty="0" err="1">
                <a:solidFill>
                  <a:srgbClr val="9900CC"/>
                </a:solidFill>
              </a:rPr>
              <a:t>datepart</a:t>
            </a:r>
            <a:r>
              <a:rPr lang="en-US" altLang="zh-CN" sz="2000" b="1" dirty="0">
                <a:solidFill>
                  <a:srgbClr val="9900CC"/>
                </a:solidFill>
              </a:rPr>
              <a:t>, date)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返回表示“指定日期”的“指定部分”的</a:t>
            </a:r>
            <a:r>
              <a:rPr lang="zh-CN" altLang="en-US" sz="2000" b="1" dirty="0">
                <a:solidFill>
                  <a:srgbClr val="FF0000"/>
                </a:solidFill>
              </a:rPr>
              <a:t>整数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b="1" dirty="0" err="1">
                <a:solidFill>
                  <a:srgbClr val="9900CC"/>
                </a:solidFill>
              </a:rPr>
              <a:t>datename</a:t>
            </a:r>
            <a:r>
              <a:rPr lang="en-US" altLang="zh-CN" sz="2000" b="1" dirty="0">
                <a:solidFill>
                  <a:srgbClr val="9900CC"/>
                </a:solidFill>
              </a:rPr>
              <a:t>(</a:t>
            </a:r>
            <a:r>
              <a:rPr lang="en-US" altLang="zh-CN" sz="2000" b="1" dirty="0" err="1">
                <a:solidFill>
                  <a:srgbClr val="9900CC"/>
                </a:solidFill>
              </a:rPr>
              <a:t>datepart</a:t>
            </a:r>
            <a:r>
              <a:rPr lang="en-US" altLang="zh-CN" sz="2000" b="1" dirty="0">
                <a:solidFill>
                  <a:srgbClr val="9900CC"/>
                </a:solidFill>
              </a:rPr>
              <a:t>, date)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返回表示“指定日期”的“指定部分”的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9900CC"/>
                </a:solidFill>
              </a:rPr>
              <a:t>    </a:t>
            </a:r>
            <a:r>
              <a:rPr lang="en-US" altLang="zh-CN" sz="2000" b="1" dirty="0" err="1">
                <a:solidFill>
                  <a:srgbClr val="9900CC"/>
                </a:solidFill>
              </a:rPr>
              <a:t>getdate</a:t>
            </a:r>
            <a:r>
              <a:rPr lang="en-US" altLang="zh-CN" sz="2000" b="1" dirty="0">
                <a:solidFill>
                  <a:srgbClr val="9900CC"/>
                </a:solidFill>
              </a:rPr>
              <a:t>()  </a:t>
            </a:r>
            <a:r>
              <a:rPr lang="zh-CN" altLang="en-US" sz="2000" dirty="0">
                <a:solidFill>
                  <a:schemeClr val="tx1"/>
                </a:solidFill>
              </a:rPr>
              <a:t>返回系统当前日期和时间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    </a:t>
            </a:r>
            <a:r>
              <a:rPr lang="en-US" altLang="zh-CN" sz="2000" b="1" dirty="0" err="1">
                <a:solidFill>
                  <a:srgbClr val="9900CC"/>
                </a:solidFill>
              </a:rPr>
              <a:t>dateadd</a:t>
            </a:r>
            <a:r>
              <a:rPr lang="en-US" altLang="zh-CN" sz="2000" b="1" dirty="0">
                <a:solidFill>
                  <a:srgbClr val="9900CC"/>
                </a:solidFill>
              </a:rPr>
              <a:t>(</a:t>
            </a:r>
            <a:r>
              <a:rPr lang="en-US" altLang="zh-CN" sz="2000" b="1" dirty="0" err="1">
                <a:solidFill>
                  <a:srgbClr val="9900CC"/>
                </a:solidFill>
              </a:rPr>
              <a:t>datepart</a:t>
            </a:r>
            <a:r>
              <a:rPr lang="en-US" altLang="zh-CN" sz="2000" b="1" dirty="0">
                <a:solidFill>
                  <a:srgbClr val="9900CC"/>
                </a:solidFill>
              </a:rPr>
              <a:t>, number, date)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</a:rPr>
              <a:t>在指定的日期上再加一个时间间隔，并返回新的日期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9900CC"/>
                </a:solidFill>
              </a:rPr>
              <a:t>    </a:t>
            </a:r>
            <a:r>
              <a:rPr lang="en-US" altLang="zh-CN" sz="2000" b="1" dirty="0" err="1">
                <a:solidFill>
                  <a:srgbClr val="9900CC"/>
                </a:solidFill>
              </a:rPr>
              <a:t>datediff</a:t>
            </a:r>
            <a:r>
              <a:rPr lang="en-US" altLang="zh-CN" sz="2000" b="1" dirty="0">
                <a:solidFill>
                  <a:srgbClr val="9900CC"/>
                </a:solidFill>
              </a:rPr>
              <a:t>(</a:t>
            </a:r>
            <a:r>
              <a:rPr lang="en-US" altLang="zh-CN" sz="2000" b="1" dirty="0" err="1">
                <a:solidFill>
                  <a:srgbClr val="9900CC"/>
                </a:solidFill>
              </a:rPr>
              <a:t>datepart</a:t>
            </a:r>
            <a:r>
              <a:rPr lang="en-US" altLang="zh-CN" sz="2000" b="1" dirty="0">
                <a:solidFill>
                  <a:srgbClr val="9900CC"/>
                </a:solidFill>
              </a:rPr>
              <a:t>, </a:t>
            </a:r>
            <a:r>
              <a:rPr lang="en-US" altLang="zh-CN" sz="2000" b="1" dirty="0" err="1">
                <a:solidFill>
                  <a:srgbClr val="9900CC"/>
                </a:solidFill>
              </a:rPr>
              <a:t>startdate</a:t>
            </a:r>
            <a:r>
              <a:rPr lang="en-US" altLang="zh-CN" sz="2000" b="1" dirty="0">
                <a:solidFill>
                  <a:srgbClr val="9900CC"/>
                </a:solidFill>
              </a:rPr>
              <a:t>, </a:t>
            </a:r>
            <a:r>
              <a:rPr lang="en-US" altLang="zh-CN" sz="2000" b="1" dirty="0" err="1">
                <a:solidFill>
                  <a:srgbClr val="9900CC"/>
                </a:solidFill>
              </a:rPr>
              <a:t>enddate</a:t>
            </a:r>
            <a:r>
              <a:rPr lang="en-US" altLang="zh-CN" sz="2000" b="1" dirty="0">
                <a:solidFill>
                  <a:srgbClr val="9900CC"/>
                </a:solidFill>
              </a:rPr>
              <a:t>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返回两个日期数据间的时间差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46371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E63-1058-41EE-95AF-199A168FF82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548680"/>
            <a:ext cx="7992888" cy="56886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3399"/>
                </a:solidFill>
              </a:rPr>
              <a:t>与日期和时间有关的保留字</a:t>
            </a:r>
            <a:endParaRPr lang="zh-CN" altLang="en-US" sz="2800" b="1" dirty="0">
              <a:solidFill>
                <a:srgbClr val="003399"/>
              </a:solidFill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Year	YY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Month	MM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Day		DD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Week         	</a:t>
            </a:r>
            <a:r>
              <a:rPr lang="zh-CN" altLang="en-US" b="1" dirty="0" smtClean="0">
                <a:solidFill>
                  <a:schemeClr val="tx1"/>
                </a:solidFill>
              </a:rPr>
              <a:t>本年内第几周？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Weekday   	</a:t>
            </a:r>
            <a:r>
              <a:rPr lang="zh-CN" altLang="en-US" b="1" dirty="0" smtClean="0">
                <a:solidFill>
                  <a:schemeClr val="tx1"/>
                </a:solidFill>
              </a:rPr>
              <a:t>星期几？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Hour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Minute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Second 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3399"/>
                </a:solidFill>
              </a:rPr>
              <a:t>上述保留字，可用作</a:t>
            </a:r>
            <a:r>
              <a:rPr lang="en-US" altLang="zh-CN" sz="2400" b="1" dirty="0" err="1">
                <a:solidFill>
                  <a:srgbClr val="003399"/>
                </a:solidFill>
              </a:rPr>
              <a:t>datepart</a:t>
            </a:r>
            <a:r>
              <a:rPr lang="zh-CN" altLang="en-US" sz="2400" b="1" dirty="0">
                <a:solidFill>
                  <a:srgbClr val="003399"/>
                </a:solidFill>
              </a:rPr>
              <a:t>、</a:t>
            </a:r>
            <a:r>
              <a:rPr lang="en-US" altLang="zh-CN" sz="2400" b="1" dirty="0" err="1">
                <a:solidFill>
                  <a:srgbClr val="003399"/>
                </a:solidFill>
              </a:rPr>
              <a:t>datename</a:t>
            </a:r>
            <a:r>
              <a:rPr lang="zh-CN" altLang="en-US" sz="2400" b="1" dirty="0">
                <a:solidFill>
                  <a:srgbClr val="003399"/>
                </a:solidFill>
              </a:rPr>
              <a:t>、</a:t>
            </a:r>
            <a:r>
              <a:rPr lang="en-US" altLang="zh-CN" sz="2400" b="1" dirty="0" err="1">
                <a:solidFill>
                  <a:srgbClr val="003399"/>
                </a:solidFill>
              </a:rPr>
              <a:t>datead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003399"/>
                </a:solidFill>
              </a:rPr>
              <a:t>datediff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 </a:t>
            </a:r>
            <a:r>
              <a:rPr lang="zh-CN" altLang="en-US" sz="2400" b="1" dirty="0">
                <a:solidFill>
                  <a:srgbClr val="003399"/>
                </a:solidFill>
              </a:rPr>
              <a:t>等函数的</a:t>
            </a:r>
            <a:r>
              <a:rPr lang="en-US" altLang="zh-CN" sz="2400" b="1" dirty="0" err="1" smtClean="0">
                <a:solidFill>
                  <a:srgbClr val="003399"/>
                </a:solidFill>
              </a:rPr>
              <a:t>Datepart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参数</a:t>
            </a:r>
            <a:endParaRPr lang="en-US" altLang="zh-CN" sz="2400" b="1" dirty="0">
              <a:solidFill>
                <a:srgbClr val="00339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5776" y="3574757"/>
            <a:ext cx="648072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l-NL" altLang="zh-CN" dirty="0"/>
              <a:t>select </a:t>
            </a:r>
            <a:r>
              <a:rPr lang="nl-NL" altLang="zh-CN" dirty="0" smtClean="0"/>
              <a:t>datepart(week</a:t>
            </a:r>
            <a:r>
              <a:rPr lang="nl-NL" altLang="zh-CN" dirty="0"/>
              <a:t>, getdate()) + datepart(week, getdate())</a:t>
            </a:r>
          </a:p>
          <a:p>
            <a:r>
              <a:rPr lang="en-US" altLang="zh-CN" dirty="0"/>
              <a:t>select </a:t>
            </a:r>
            <a:r>
              <a:rPr lang="en-US" altLang="zh-CN" dirty="0" err="1" smtClean="0"/>
              <a:t>datepart</a:t>
            </a:r>
            <a:r>
              <a:rPr lang="en-US" altLang="zh-CN" dirty="0" smtClean="0"/>
              <a:t>(weekday</a:t>
            </a:r>
            <a:r>
              <a:rPr lang="en-US" altLang="zh-CN" dirty="0"/>
              <a:t>, </a:t>
            </a:r>
            <a:r>
              <a:rPr lang="en-US" altLang="zh-CN" dirty="0" err="1"/>
              <a:t>getdate</a:t>
            </a:r>
            <a:r>
              <a:rPr lang="en-US" altLang="zh-CN" dirty="0"/>
              <a:t>()) + </a:t>
            </a:r>
            <a:r>
              <a:rPr lang="en-US" altLang="zh-CN" dirty="0" err="1"/>
              <a:t>datepart</a:t>
            </a:r>
            <a:r>
              <a:rPr lang="en-US" altLang="zh-CN" dirty="0"/>
              <a:t>(weekday, </a:t>
            </a:r>
            <a:r>
              <a:rPr lang="en-US" altLang="zh-CN" dirty="0" err="1"/>
              <a:t>getdate</a:t>
            </a:r>
            <a:r>
              <a:rPr lang="en-US" altLang="zh-CN" dirty="0" smtClean="0"/>
              <a:t>())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93" y="1736601"/>
            <a:ext cx="935979" cy="183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814515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A727-00CB-4B52-818D-CFED6CAEAEC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4624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时间函数：示例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80728"/>
            <a:ext cx="8208912" cy="52565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1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返回年份</a:t>
            </a:r>
            <a:r>
              <a:rPr lang="zh-CN" altLang="en-US" sz="2400" b="1" dirty="0">
                <a:solidFill>
                  <a:srgbClr val="0033CC"/>
                </a:solidFill>
              </a:rPr>
              <a:t>、月份、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日期整数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日期数据向整数转换）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select </a:t>
            </a:r>
            <a:r>
              <a:rPr lang="en-US" altLang="zh-CN" sz="1800" dirty="0">
                <a:solidFill>
                  <a:schemeClr val="tx1"/>
                </a:solidFill>
              </a:rPr>
              <a:t>year(</a:t>
            </a:r>
            <a:r>
              <a:rPr lang="en-US" altLang="zh-CN" sz="1800" dirty="0" err="1">
                <a:solidFill>
                  <a:schemeClr val="tx1"/>
                </a:solidFill>
              </a:rPr>
              <a:t>getdate</a:t>
            </a:r>
            <a:r>
              <a:rPr lang="en-US" altLang="zh-CN" sz="1800" dirty="0">
                <a:solidFill>
                  <a:schemeClr val="tx1"/>
                </a:solidFill>
              </a:rPr>
              <a:t>()) </a:t>
            </a:r>
            <a:r>
              <a:rPr lang="zh-CN" altLang="en-US" sz="1800" dirty="0" smtClean="0">
                <a:solidFill>
                  <a:schemeClr val="tx1"/>
                </a:solidFill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</a:rPr>
              <a:t>month(</a:t>
            </a:r>
            <a:r>
              <a:rPr lang="en-US" altLang="zh-CN" sz="1800" dirty="0" err="1">
                <a:solidFill>
                  <a:schemeClr val="tx1"/>
                </a:solidFill>
              </a:rPr>
              <a:t>getdate</a:t>
            </a:r>
            <a:r>
              <a:rPr lang="en-US" altLang="zh-CN" sz="1800" dirty="0">
                <a:solidFill>
                  <a:schemeClr val="tx1"/>
                </a:solidFill>
              </a:rPr>
              <a:t>()) </a:t>
            </a:r>
            <a:r>
              <a:rPr lang="zh-CN" altLang="en-US" sz="1800" dirty="0" smtClean="0">
                <a:solidFill>
                  <a:schemeClr val="tx1"/>
                </a:solidFill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</a:rPr>
              <a:t>day(</a:t>
            </a:r>
            <a:r>
              <a:rPr lang="en-US" altLang="zh-CN" sz="1800" dirty="0" err="1">
                <a:solidFill>
                  <a:schemeClr val="tx1"/>
                </a:solidFill>
              </a:rPr>
              <a:t>getdate</a:t>
            </a:r>
            <a:r>
              <a:rPr lang="en-US" altLang="zh-CN" sz="1800" dirty="0">
                <a:solidFill>
                  <a:schemeClr val="tx1"/>
                </a:solidFill>
              </a:rPr>
              <a:t>()) </a:t>
            </a:r>
            <a:r>
              <a:rPr lang="zh-CN" altLang="en-US" sz="1800" dirty="0" smtClean="0">
                <a:solidFill>
                  <a:schemeClr val="tx1"/>
                </a:solidFill>
              </a:rPr>
              <a:t>日  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select year(</a:t>
            </a:r>
            <a:r>
              <a:rPr lang="en-US" altLang="zh-CN" sz="1800" dirty="0" err="1">
                <a:solidFill>
                  <a:schemeClr val="tx1"/>
                </a:solidFill>
              </a:rPr>
              <a:t>getdate</a:t>
            </a:r>
            <a:r>
              <a:rPr lang="en-US" altLang="zh-CN" sz="1800" dirty="0">
                <a:solidFill>
                  <a:schemeClr val="tx1"/>
                </a:solidFill>
              </a:rPr>
              <a:t>()) +  month(</a:t>
            </a:r>
            <a:r>
              <a:rPr lang="en-US" altLang="zh-CN" sz="1800" dirty="0" err="1">
                <a:solidFill>
                  <a:schemeClr val="tx1"/>
                </a:solidFill>
              </a:rPr>
              <a:t>getdate</a:t>
            </a:r>
            <a:r>
              <a:rPr lang="en-US" altLang="zh-CN" sz="1800" dirty="0">
                <a:solidFill>
                  <a:schemeClr val="tx1"/>
                </a:solidFill>
              </a:rPr>
              <a:t>()) + day(</a:t>
            </a:r>
            <a:r>
              <a:rPr lang="en-US" altLang="zh-CN" sz="1800" dirty="0" err="1">
                <a:solidFill>
                  <a:schemeClr val="tx1"/>
                </a:solidFill>
              </a:rPr>
              <a:t>getdate</a:t>
            </a:r>
            <a:r>
              <a:rPr lang="en-US" altLang="zh-CN" sz="1800" dirty="0">
                <a:solidFill>
                  <a:schemeClr val="tx1"/>
                </a:solidFill>
              </a:rPr>
              <a:t>()) </a:t>
            </a:r>
            <a:r>
              <a:rPr lang="en-US" altLang="zh-CN" sz="1800" dirty="0" smtClean="0">
                <a:solidFill>
                  <a:schemeClr val="tx1"/>
                </a:solidFill>
              </a:rPr>
              <a:t>  --</a:t>
            </a:r>
            <a:r>
              <a:rPr lang="zh-CN" altLang="en-US" sz="1800" dirty="0" smtClean="0">
                <a:solidFill>
                  <a:schemeClr val="tx1"/>
                </a:solidFill>
              </a:rPr>
              <a:t>加运算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例</a:t>
            </a:r>
            <a:r>
              <a:rPr lang="en-US" altLang="zh-CN" sz="2400" b="1" dirty="0">
                <a:solidFill>
                  <a:srgbClr val="0033CC"/>
                </a:solidFill>
              </a:rPr>
              <a:t>2</a:t>
            </a:r>
            <a:r>
              <a:rPr lang="zh-CN" altLang="en-US" sz="2400" b="1" dirty="0">
                <a:solidFill>
                  <a:srgbClr val="0033CC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返回年</a:t>
            </a:r>
            <a:r>
              <a:rPr lang="zh-CN" altLang="en-US" sz="2400" b="1" dirty="0">
                <a:solidFill>
                  <a:srgbClr val="0033CC"/>
                </a:solidFill>
              </a:rPr>
              <a:t>、月、日、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周、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小时、分、秒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的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整数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   （</a:t>
            </a:r>
            <a:r>
              <a:rPr lang="zh-CN" altLang="en-US" sz="2000" dirty="0">
                <a:solidFill>
                  <a:schemeClr val="tx1"/>
                </a:solidFill>
              </a:rPr>
              <a:t>日期数据向整数转换）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select  </a:t>
            </a:r>
            <a:r>
              <a:rPr lang="en-US" altLang="zh-CN" sz="1800" dirty="0" err="1" smtClean="0"/>
              <a:t>datepart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year,getdate</a:t>
            </a:r>
            <a:r>
              <a:rPr lang="en-US" altLang="zh-CN" sz="1800" dirty="0"/>
              <a:t>()) </a:t>
            </a:r>
            <a:r>
              <a:rPr lang="zh-CN" altLang="en-US" sz="1800" dirty="0"/>
              <a:t>年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   </a:t>
            </a:r>
            <a:r>
              <a:rPr lang="en-US" altLang="zh-CN" sz="1800" dirty="0" err="1" smtClean="0"/>
              <a:t>datepart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month,getdate</a:t>
            </a:r>
            <a:r>
              <a:rPr lang="en-US" altLang="zh-CN" sz="1800" dirty="0"/>
              <a:t>()) </a:t>
            </a:r>
            <a:r>
              <a:rPr lang="zh-CN" altLang="en-US" sz="1800" dirty="0"/>
              <a:t>月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  </a:t>
            </a:r>
            <a:endParaRPr lang="en-US" altLang="zh-CN" sz="1800" dirty="0" smtClean="0"/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</a:t>
            </a:r>
            <a:r>
              <a:rPr lang="en-US" altLang="zh-CN" sz="1800" dirty="0" err="1" smtClean="0"/>
              <a:t>datepart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day,getdate</a:t>
            </a:r>
            <a:r>
              <a:rPr lang="en-US" altLang="zh-CN" sz="1800" dirty="0"/>
              <a:t>()) </a:t>
            </a:r>
            <a:r>
              <a:rPr lang="zh-CN" altLang="en-US" sz="1800" dirty="0"/>
              <a:t>日 </a:t>
            </a:r>
            <a:r>
              <a:rPr lang="en-US" altLang="zh-CN" sz="1800" dirty="0" smtClean="0"/>
              <a:t>,   </a:t>
            </a:r>
            <a:r>
              <a:rPr lang="zh-CN" altLang="en-US" sz="1800" dirty="0" smtClean="0"/>
              <a:t> </a:t>
            </a:r>
            <a:r>
              <a:rPr lang="en-US" altLang="zh-CN" sz="1800" dirty="0" err="1"/>
              <a:t>datepart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week,getdate</a:t>
            </a:r>
            <a:r>
              <a:rPr lang="en-US" altLang="zh-CN" sz="1800" dirty="0"/>
              <a:t>()) </a:t>
            </a:r>
            <a:r>
              <a:rPr lang="zh-CN" altLang="en-US" sz="1800" dirty="0"/>
              <a:t>周</a:t>
            </a: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Select </a:t>
            </a:r>
            <a:r>
              <a:rPr lang="en-US" altLang="zh-CN" sz="1800" dirty="0" err="1" smtClean="0"/>
              <a:t>datepart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hour,getdate</a:t>
            </a:r>
            <a:r>
              <a:rPr lang="en-US" altLang="zh-CN" sz="1800" dirty="0"/>
              <a:t>()) </a:t>
            </a:r>
            <a:r>
              <a:rPr lang="zh-CN" altLang="en-US" sz="1800" dirty="0"/>
              <a:t>时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  </a:t>
            </a:r>
            <a:r>
              <a:rPr lang="en-US" altLang="zh-CN" sz="1800" dirty="0" err="1" smtClean="0"/>
              <a:t>datepart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minute,getdate</a:t>
            </a:r>
            <a:r>
              <a:rPr lang="en-US" altLang="zh-CN" sz="1800" dirty="0"/>
              <a:t>()) </a:t>
            </a:r>
            <a:r>
              <a:rPr lang="zh-CN" altLang="en-US" sz="1800" dirty="0"/>
              <a:t>分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     </a:t>
            </a:r>
            <a:endParaRPr lang="en-US" altLang="zh-CN" sz="1800" dirty="0" smtClean="0"/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</a:t>
            </a:r>
            <a:r>
              <a:rPr lang="en-US" altLang="zh-CN" sz="1800" dirty="0" err="1" smtClean="0"/>
              <a:t>datepart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second,getdate</a:t>
            </a:r>
            <a:r>
              <a:rPr lang="en-US" altLang="zh-CN" sz="1800" dirty="0"/>
              <a:t>()) </a:t>
            </a:r>
            <a:r>
              <a:rPr lang="zh-CN" altLang="en-US" sz="1800" dirty="0" smtClean="0"/>
              <a:t>秒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661248"/>
            <a:ext cx="338437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661248"/>
            <a:ext cx="279464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651049"/>
      </p:ext>
    </p:extLst>
  </p:cSld>
  <p:clrMapOvr>
    <a:masterClrMapping/>
  </p:clrMapOvr>
  <p:transition advTm="4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时间函数：示例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3"/>
            <a:ext cx="8208912" cy="32403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示例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：返回某</a:t>
            </a:r>
            <a:r>
              <a:rPr lang="zh-CN" altLang="en-US" sz="2400" b="1" dirty="0">
                <a:solidFill>
                  <a:srgbClr val="0033CC"/>
                </a:solidFill>
              </a:rPr>
              <a:t>日期的年份、月份、日期的字符串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declare </a:t>
            </a:r>
            <a:r>
              <a:rPr lang="en-US" altLang="zh-CN" dirty="0"/>
              <a:t>@</a:t>
            </a:r>
            <a:r>
              <a:rPr lang="en-US" altLang="zh-CN" dirty="0" err="1"/>
              <a:t>Yname</a:t>
            </a:r>
            <a:r>
              <a:rPr lang="en-US" altLang="zh-CN" dirty="0"/>
              <a:t> char(4), @</a:t>
            </a:r>
            <a:r>
              <a:rPr lang="en-US" altLang="zh-CN" dirty="0" err="1"/>
              <a:t>Mname</a:t>
            </a:r>
            <a:r>
              <a:rPr lang="en-US" altLang="zh-CN" dirty="0"/>
              <a:t> char(2), @</a:t>
            </a:r>
            <a:r>
              <a:rPr lang="en-US" altLang="zh-CN" dirty="0" err="1"/>
              <a:t>Dname</a:t>
            </a:r>
            <a:r>
              <a:rPr lang="en-US" altLang="zh-CN" dirty="0"/>
              <a:t> char(2) </a:t>
            </a: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select @</a:t>
            </a:r>
            <a:r>
              <a:rPr lang="en-US" altLang="zh-CN" dirty="0" err="1"/>
              <a:t>Yname</a:t>
            </a:r>
            <a:r>
              <a:rPr lang="en-US" altLang="zh-CN" dirty="0"/>
              <a:t> = </a:t>
            </a:r>
            <a:r>
              <a:rPr lang="en-US" altLang="zh-CN" dirty="0" err="1"/>
              <a:t>datename</a:t>
            </a:r>
            <a:r>
              <a:rPr lang="en-US" altLang="zh-CN" dirty="0"/>
              <a:t>(</a:t>
            </a:r>
            <a:r>
              <a:rPr lang="en-US" altLang="zh-CN" dirty="0" err="1"/>
              <a:t>YY,getdate</a:t>
            </a:r>
            <a:r>
              <a:rPr lang="en-US" altLang="zh-CN" dirty="0"/>
              <a:t>()), </a:t>
            </a:r>
            <a:endParaRPr lang="en-US" altLang="zh-CN" dirty="0" smtClean="0"/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@</a:t>
            </a:r>
            <a:r>
              <a:rPr lang="en-US" altLang="zh-CN" dirty="0" err="1"/>
              <a:t>Mname</a:t>
            </a:r>
            <a:r>
              <a:rPr lang="en-US" altLang="zh-CN" dirty="0"/>
              <a:t> = </a:t>
            </a:r>
            <a:r>
              <a:rPr lang="en-US" altLang="zh-CN" dirty="0" err="1"/>
              <a:t>datename</a:t>
            </a:r>
            <a:r>
              <a:rPr lang="en-US" altLang="zh-CN" dirty="0"/>
              <a:t>(</a:t>
            </a:r>
            <a:r>
              <a:rPr lang="en-US" altLang="zh-CN" dirty="0" err="1"/>
              <a:t>MM,getdate</a:t>
            </a:r>
            <a:r>
              <a:rPr lang="en-US" altLang="zh-CN" dirty="0"/>
              <a:t>()), </a:t>
            </a:r>
            <a:endParaRPr lang="en-US" altLang="zh-CN" dirty="0" smtClean="0"/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@</a:t>
            </a:r>
            <a:r>
              <a:rPr lang="en-US" altLang="zh-CN" dirty="0" err="1"/>
              <a:t>Dname</a:t>
            </a:r>
            <a:r>
              <a:rPr lang="en-US" altLang="zh-CN" dirty="0"/>
              <a:t> = </a:t>
            </a:r>
            <a:r>
              <a:rPr lang="en-US" altLang="zh-CN" dirty="0" err="1"/>
              <a:t>datename</a:t>
            </a:r>
            <a:r>
              <a:rPr lang="en-US" altLang="zh-CN" dirty="0"/>
              <a:t>(</a:t>
            </a:r>
            <a:r>
              <a:rPr lang="en-US" altLang="zh-CN" dirty="0" err="1"/>
              <a:t>DD,getdate</a:t>
            </a:r>
            <a:r>
              <a:rPr lang="en-US" altLang="zh-CN" dirty="0"/>
              <a:t>())</a:t>
            </a: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print @</a:t>
            </a:r>
            <a:r>
              <a:rPr lang="en-US" altLang="zh-CN" dirty="0" err="1"/>
              <a:t>Yname</a:t>
            </a:r>
            <a:r>
              <a:rPr lang="en-US" altLang="zh-CN" dirty="0"/>
              <a:t> + '</a:t>
            </a:r>
            <a:r>
              <a:rPr lang="zh-CN" altLang="en-US" dirty="0"/>
              <a:t>年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Mname</a:t>
            </a:r>
            <a:r>
              <a:rPr lang="en-US" altLang="zh-CN" dirty="0"/>
              <a:t> + '</a:t>
            </a:r>
            <a:r>
              <a:rPr lang="zh-CN" altLang="en-US" dirty="0"/>
              <a:t>月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Dname</a:t>
            </a:r>
            <a:r>
              <a:rPr lang="en-US" altLang="zh-CN" dirty="0" smtClean="0"/>
              <a:t> </a:t>
            </a:r>
            <a:r>
              <a:rPr lang="en-US" altLang="zh-CN" dirty="0"/>
              <a:t>+ '</a:t>
            </a:r>
            <a:r>
              <a:rPr lang="zh-CN" altLang="en-US" dirty="0"/>
              <a:t>日</a:t>
            </a:r>
            <a:r>
              <a:rPr lang="en-US" altLang="zh-CN" dirty="0"/>
              <a:t>'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7010747" cy="120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165182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8E65-ED0D-4716-A845-E596BEE678F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41784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T-SQL</a:t>
            </a:r>
            <a:r>
              <a:rPr lang="zh-CN" altLang="en-US" dirty="0"/>
              <a:t>中的注释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3" y="1412776"/>
            <a:ext cx="8064897" cy="46085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、注释语句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 marL="227013" indent="-354013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增加</a:t>
            </a:r>
            <a:r>
              <a:rPr lang="zh-CN" altLang="en-US" sz="2000" dirty="0">
                <a:solidFill>
                  <a:schemeClr val="tx1"/>
                </a:solidFill>
              </a:rPr>
              <a:t>程序的</a:t>
            </a:r>
            <a:r>
              <a:rPr lang="zh-CN" altLang="en-US" sz="2000" dirty="0" smtClean="0">
                <a:solidFill>
                  <a:schemeClr val="tx1"/>
                </a:solidFill>
              </a:rPr>
              <a:t>可读性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227013" indent="-354013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SQL </a:t>
            </a:r>
            <a:r>
              <a:rPr lang="en-US" altLang="zh-CN" sz="2000" dirty="0">
                <a:solidFill>
                  <a:schemeClr val="tx1"/>
                </a:solidFill>
              </a:rPr>
              <a:t>Server</a:t>
            </a:r>
            <a:r>
              <a:rPr lang="zh-CN" altLang="en-US" sz="2000" dirty="0">
                <a:solidFill>
                  <a:schemeClr val="tx1"/>
                </a:solidFill>
              </a:rPr>
              <a:t>不会对</a:t>
            </a:r>
            <a:r>
              <a:rPr lang="zh-CN" altLang="en-US" sz="2000" dirty="0" smtClean="0">
                <a:solidFill>
                  <a:schemeClr val="tx1"/>
                </a:solidFill>
              </a:rPr>
              <a:t>注释语句进行</a:t>
            </a:r>
            <a:r>
              <a:rPr lang="zh-CN" altLang="en-US" sz="2000" dirty="0">
                <a:solidFill>
                  <a:schemeClr val="tx1"/>
                </a:solidFill>
              </a:rPr>
              <a:t>编辑和</a:t>
            </a:r>
            <a:r>
              <a:rPr lang="zh-CN" altLang="en-US" sz="2000" dirty="0" smtClean="0">
                <a:solidFill>
                  <a:schemeClr val="tx1"/>
                </a:solidFill>
              </a:rPr>
              <a:t>执行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b="1" dirty="0" smtClean="0">
                <a:solidFill>
                  <a:srgbClr val="003399"/>
                </a:solidFill>
              </a:rPr>
              <a:t>2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、注释方式</a:t>
            </a:r>
            <a:endParaRPr lang="zh-CN" altLang="en-US" sz="2400" b="1" dirty="0">
              <a:solidFill>
                <a:srgbClr val="003399"/>
              </a:solidFill>
            </a:endParaRPr>
          </a:p>
          <a:p>
            <a:pPr marL="227013" indent="-354013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-- </a:t>
            </a:r>
            <a:r>
              <a:rPr lang="zh-CN" altLang="en-US" sz="2000" b="1" dirty="0">
                <a:solidFill>
                  <a:srgbClr val="FF0000"/>
                </a:solidFill>
              </a:rPr>
              <a:t>注释：</a:t>
            </a:r>
            <a:r>
              <a:rPr lang="zh-CN" altLang="en-US" sz="2000" dirty="0">
                <a:solidFill>
                  <a:schemeClr val="tx1"/>
                </a:solidFill>
              </a:rPr>
              <a:t>有效范围从“</a:t>
            </a:r>
            <a:r>
              <a:rPr lang="en-US" altLang="zh-CN" sz="2000" dirty="0">
                <a:solidFill>
                  <a:schemeClr val="tx1"/>
                </a:solidFill>
              </a:rPr>
              <a:t>--</a:t>
            </a:r>
            <a:r>
              <a:rPr lang="zh-CN" altLang="en-US" sz="2000" dirty="0">
                <a:solidFill>
                  <a:schemeClr val="tx1"/>
                </a:solidFill>
              </a:rPr>
              <a:t>”开始，到本行结束为止。如果有多行注释内容，每一行的最前面都必须加上“</a:t>
            </a:r>
            <a:r>
              <a:rPr lang="en-US" altLang="zh-CN" sz="2000" dirty="0">
                <a:solidFill>
                  <a:schemeClr val="tx1"/>
                </a:solidFill>
              </a:rPr>
              <a:t>--</a:t>
            </a:r>
            <a:r>
              <a:rPr lang="zh-CN" altLang="en-US" sz="2000" dirty="0">
                <a:solidFill>
                  <a:schemeClr val="tx1"/>
                </a:solidFill>
              </a:rPr>
              <a:t>“</a:t>
            </a:r>
          </a:p>
          <a:p>
            <a:pPr marL="227013" indent="-354013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/*¨¨*/</a:t>
            </a:r>
            <a:r>
              <a:rPr lang="zh-CN" altLang="en-US" sz="2000" b="1" dirty="0">
                <a:solidFill>
                  <a:srgbClr val="FF0000"/>
                </a:solidFill>
              </a:rPr>
              <a:t>注释：</a:t>
            </a:r>
            <a:r>
              <a:rPr lang="zh-CN" altLang="en-US" sz="2000" dirty="0">
                <a:solidFill>
                  <a:schemeClr val="tx1"/>
                </a:solidFill>
              </a:rPr>
              <a:t>可以对多行语句进行注释，有效范围是从“</a:t>
            </a:r>
            <a:r>
              <a:rPr lang="en-US" altLang="zh-CN" sz="2000" dirty="0">
                <a:solidFill>
                  <a:schemeClr val="tx1"/>
                </a:solidFill>
              </a:rPr>
              <a:t>/*”</a:t>
            </a:r>
            <a:r>
              <a:rPr lang="zh-CN" altLang="en-US" sz="2000" dirty="0">
                <a:solidFill>
                  <a:schemeClr val="tx1"/>
                </a:solidFill>
              </a:rPr>
              <a:t>开始，到“*</a:t>
            </a:r>
            <a:r>
              <a:rPr lang="en-US" altLang="zh-CN" sz="2000" dirty="0">
                <a:solidFill>
                  <a:schemeClr val="tx1"/>
                </a:solidFill>
              </a:rPr>
              <a:t>/”</a:t>
            </a:r>
            <a:r>
              <a:rPr lang="zh-CN" altLang="en-US" sz="2000" dirty="0">
                <a:solidFill>
                  <a:schemeClr val="tx1"/>
                </a:solidFill>
              </a:rPr>
              <a:t>结束，可跨越多行。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278893"/>
      </p:ext>
    </p:extLst>
  </p:cSld>
  <p:clrMapOvr>
    <a:masterClrMapping/>
  </p:clrMapOvr>
  <p:transition spd="slow" advClick="0" advTm="36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时间函数：示例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124744"/>
            <a:ext cx="8280920" cy="3877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9875" lvl="1" indent="-2698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4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返回某日期的小时、分、秒的字符串拼接</a:t>
            </a:r>
            <a:endParaRPr lang="sv-SE" altLang="zh-CN" sz="2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@Hour_name varchar(10), @Minute_name  varchar(10),     </a:t>
            </a: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@Second_name varchar(10) </a:t>
            </a: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Hour_name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hour,getdate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()), </a:t>
            </a: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Minute_name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(minute,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getdate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()), </a:t>
            </a: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Second_name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second,getdate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Hour_name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Minute_name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+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Second_name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015" y="5157192"/>
            <a:ext cx="7641481" cy="155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489739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 rot="16200000">
            <a:off x="8196073" y="5885497"/>
            <a:ext cx="1315721" cy="365125"/>
          </a:xfrm>
        </p:spPr>
        <p:txBody>
          <a:bodyPr/>
          <a:lstStyle/>
          <a:p>
            <a:fld id="{8F3BA727-00CB-4B52-818D-CFED6CAEAEC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24272" y="116632"/>
            <a:ext cx="8208912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5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：计算某日期加上特定时间后的日期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800" dirty="0" smtClean="0"/>
              <a:t>select </a:t>
            </a:r>
            <a:r>
              <a:rPr lang="en-US" altLang="zh-CN" sz="1800" dirty="0" err="1" smtClean="0"/>
              <a:t>dateadd</a:t>
            </a:r>
            <a:r>
              <a:rPr lang="en-US" altLang="zh-CN" sz="1800" dirty="0" smtClean="0"/>
              <a:t>(year,4,getdate()) </a:t>
            </a:r>
            <a:r>
              <a:rPr lang="zh-CN" altLang="en-US" sz="1800" dirty="0" smtClean="0"/>
              <a:t>加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 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800" dirty="0" smtClean="0"/>
              <a:t>          </a:t>
            </a:r>
            <a:r>
              <a:rPr lang="en-US" altLang="zh-CN" sz="1800" dirty="0" err="1" smtClean="0"/>
              <a:t>dateadd</a:t>
            </a:r>
            <a:r>
              <a:rPr lang="en-US" altLang="zh-CN" sz="1800" dirty="0" smtClean="0"/>
              <a:t>(month,14,getdate()) </a:t>
            </a:r>
            <a:r>
              <a:rPr lang="zh-CN" altLang="en-US" sz="1800" dirty="0" smtClean="0"/>
              <a:t>加</a:t>
            </a:r>
            <a:r>
              <a:rPr lang="en-US" altLang="zh-CN" sz="1800" dirty="0" smtClean="0"/>
              <a:t>14</a:t>
            </a:r>
            <a:r>
              <a:rPr lang="zh-CN" altLang="en-US" sz="1800" dirty="0" smtClean="0"/>
              <a:t>个月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800" dirty="0" smtClean="0"/>
              <a:t>          </a:t>
            </a:r>
            <a:r>
              <a:rPr lang="en-US" altLang="zh-CN" sz="1800" dirty="0" err="1" smtClean="0"/>
              <a:t>dateadd</a:t>
            </a:r>
            <a:r>
              <a:rPr lang="en-US" altLang="zh-CN" sz="1800" dirty="0" smtClean="0"/>
              <a:t>(day,300,getdate()) </a:t>
            </a:r>
            <a:r>
              <a:rPr lang="zh-CN" altLang="en-US" sz="1800" dirty="0" smtClean="0"/>
              <a:t>加</a:t>
            </a:r>
            <a:r>
              <a:rPr lang="en-US" altLang="zh-CN" sz="1800" dirty="0" smtClean="0"/>
              <a:t>300</a:t>
            </a:r>
            <a:r>
              <a:rPr lang="zh-CN" altLang="en-US" sz="1800" dirty="0" smtClean="0"/>
              <a:t>天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zh-CN" altLang="en-US" sz="1800" dirty="0" smtClean="0"/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zh-CN" altLang="en-US" sz="1800" dirty="0" smtClean="0"/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800" dirty="0" smtClean="0"/>
              <a:t> 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zh-CN" altLang="en-US" sz="1800" dirty="0" smtClean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0033CC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6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：计算两个日期间的时间差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800" dirty="0" smtClean="0"/>
              <a:t>select </a:t>
            </a:r>
            <a:r>
              <a:rPr lang="en-US" altLang="zh-CN" sz="1800" dirty="0" err="1" smtClean="0"/>
              <a:t>datediff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week,getdate</a:t>
            </a:r>
            <a:r>
              <a:rPr lang="en-US" altLang="zh-CN" sz="1800" dirty="0" smtClean="0"/>
              <a:t>(), </a:t>
            </a:r>
            <a:r>
              <a:rPr lang="en-US" altLang="zh-CN" sz="1800" dirty="0" err="1" smtClean="0"/>
              <a:t>dateadd</a:t>
            </a:r>
            <a:r>
              <a:rPr lang="en-US" altLang="zh-CN" sz="1800" dirty="0" smtClean="0"/>
              <a:t>(month,12,getdate()))    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800" dirty="0" smtClean="0"/>
              <a:t>select </a:t>
            </a:r>
            <a:r>
              <a:rPr lang="en-US" altLang="zh-CN" sz="1800" dirty="0" err="1" smtClean="0"/>
              <a:t>datediff</a:t>
            </a:r>
            <a:r>
              <a:rPr lang="en-US" altLang="zh-CN" sz="1800" dirty="0" smtClean="0"/>
              <a:t>(hour, </a:t>
            </a:r>
            <a:r>
              <a:rPr lang="en-US" altLang="zh-CN" sz="1800" dirty="0" err="1" smtClean="0"/>
              <a:t>getdate</a:t>
            </a:r>
            <a:r>
              <a:rPr lang="en-US" altLang="zh-CN" sz="1800" dirty="0" smtClean="0"/>
              <a:t>(), </a:t>
            </a:r>
            <a:r>
              <a:rPr lang="en-US" altLang="zh-CN" sz="1800" dirty="0" err="1" smtClean="0"/>
              <a:t>dateadd</a:t>
            </a:r>
            <a:r>
              <a:rPr lang="en-US" altLang="zh-CN" sz="1800" dirty="0" smtClean="0"/>
              <a:t>(day,2,getdate()))    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800" dirty="0" smtClean="0"/>
              <a:t>select </a:t>
            </a:r>
            <a:r>
              <a:rPr lang="en-US" altLang="zh-CN" sz="1800" dirty="0" err="1" smtClean="0"/>
              <a:t>datediff</a:t>
            </a:r>
            <a:r>
              <a:rPr lang="en-US" altLang="zh-CN" sz="1800" dirty="0" smtClean="0"/>
              <a:t>(minute, </a:t>
            </a:r>
            <a:r>
              <a:rPr lang="en-US" altLang="zh-CN" sz="1800" dirty="0" err="1" smtClean="0"/>
              <a:t>getdate</a:t>
            </a:r>
            <a:r>
              <a:rPr lang="en-US" altLang="zh-CN" sz="1800" dirty="0" smtClean="0"/>
              <a:t>(), </a:t>
            </a:r>
            <a:r>
              <a:rPr lang="en-US" altLang="zh-CN" sz="1800" dirty="0" err="1" smtClean="0"/>
              <a:t>dateadd</a:t>
            </a:r>
            <a:r>
              <a:rPr lang="en-US" altLang="zh-CN" sz="1800" dirty="0" smtClean="0"/>
              <a:t>(day,2,getdate()))    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1800" dirty="0" smtClean="0"/>
              <a:t>select </a:t>
            </a:r>
            <a:r>
              <a:rPr lang="en-US" altLang="zh-CN" sz="1800" dirty="0" err="1" smtClean="0"/>
              <a:t>datediff</a:t>
            </a:r>
            <a:r>
              <a:rPr lang="en-US" altLang="zh-CN" sz="1800" dirty="0" smtClean="0"/>
              <a:t>(second, </a:t>
            </a:r>
            <a:r>
              <a:rPr lang="en-US" altLang="zh-CN" sz="1800" dirty="0" err="1" smtClean="0"/>
              <a:t>getdate</a:t>
            </a:r>
            <a:r>
              <a:rPr lang="en-US" altLang="zh-CN" sz="1800" dirty="0" smtClean="0"/>
              <a:t>(), </a:t>
            </a:r>
            <a:r>
              <a:rPr lang="en-US" altLang="zh-CN" sz="1800" dirty="0" err="1" smtClean="0"/>
              <a:t>dateadd</a:t>
            </a:r>
            <a:r>
              <a:rPr lang="en-US" altLang="zh-CN" sz="1800" dirty="0" smtClean="0"/>
              <a:t>(day,2,getdate()))    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33CC"/>
                </a:solidFill>
              </a:rPr>
              <a:t>例</a:t>
            </a:r>
            <a:r>
              <a:rPr lang="en-US" altLang="zh-CN" sz="2400" b="1" dirty="0">
                <a:solidFill>
                  <a:srgbClr val="0033CC"/>
                </a:solidFill>
              </a:rPr>
              <a:t>7</a:t>
            </a:r>
            <a:r>
              <a:rPr lang="zh-CN" altLang="en-US" sz="2400" b="1" dirty="0">
                <a:solidFill>
                  <a:srgbClr val="0033CC"/>
                </a:solidFill>
              </a:rPr>
              <a:t>：年龄计算</a:t>
            </a:r>
          </a:p>
          <a:p>
            <a:pPr marL="269875" lvl="1" indent="0">
              <a:lnSpc>
                <a:spcPct val="130000"/>
              </a:lnSpc>
              <a:spcBef>
                <a:spcPts val="0"/>
              </a:spcBef>
              <a:buFont typeface="Arial" pitchFamily="34" charset="0"/>
              <a:buNone/>
            </a:pPr>
            <a:endParaRPr lang="zh-CN" altLang="en-US" sz="18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96" y="1844824"/>
            <a:ext cx="792088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940296" y="5541039"/>
            <a:ext cx="806489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9875"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declare @dt1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date	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@dt1 = '1997-05-19'</a:t>
            </a:r>
          </a:p>
          <a:p>
            <a:pPr marL="269875" lvl="1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datediff</a:t>
            </a:r>
            <a:r>
              <a:rPr lang="en-US" altLang="zh-CN" dirty="0"/>
              <a:t>(year,@dt1, </a:t>
            </a:r>
            <a:r>
              <a:rPr lang="en-US" altLang="zh-CN" dirty="0" err="1"/>
              <a:t>getdate</a:t>
            </a:r>
            <a:r>
              <a:rPr lang="en-US" altLang="zh-CN" dirty="0"/>
              <a:t>())as </a:t>
            </a:r>
            <a:r>
              <a:rPr lang="zh-CN" altLang="en-US" dirty="0"/>
              <a:t>年龄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269875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datediff</a:t>
            </a:r>
            <a:r>
              <a:rPr lang="en-US" altLang="zh-CN" dirty="0" smtClean="0"/>
              <a:t>(day</a:t>
            </a:r>
            <a:r>
              <a:rPr lang="en-US" altLang="zh-CN" dirty="0"/>
              <a:t>,@dt1, </a:t>
            </a:r>
            <a:r>
              <a:rPr lang="en-US" altLang="zh-CN" dirty="0" err="1"/>
              <a:t>getdate</a:t>
            </a:r>
            <a:r>
              <a:rPr lang="en-US" altLang="zh-CN" dirty="0"/>
              <a:t>())as </a:t>
            </a:r>
            <a:r>
              <a:rPr lang="zh-CN" altLang="en-US" dirty="0"/>
              <a:t>天数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142954"/>
      </p:ext>
    </p:extLst>
  </p:cSld>
  <p:clrMapOvr>
    <a:masterClrMapping/>
  </p:clrMapOvr>
  <p:transition advTm="4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534-4ECB-492B-9251-8701DF48042C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15280" y="-27384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3399"/>
                </a:solidFill>
              </a:rPr>
              <a:t>二</a:t>
            </a:r>
            <a:r>
              <a:rPr lang="zh-CN" altLang="en-US" dirty="0">
                <a:solidFill>
                  <a:srgbClr val="003399"/>
                </a:solidFill>
              </a:rPr>
              <a:t>、数学</a:t>
            </a:r>
            <a:r>
              <a:rPr lang="zh-CN" altLang="en-US" dirty="0" smtClean="0">
                <a:solidFill>
                  <a:srgbClr val="003399"/>
                </a:solidFill>
              </a:rPr>
              <a:t>函数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80728"/>
            <a:ext cx="8064896" cy="56886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、值</a:t>
            </a:r>
            <a:r>
              <a:rPr lang="zh-CN" altLang="en-US" sz="2000" b="1" dirty="0">
                <a:solidFill>
                  <a:srgbClr val="C00000"/>
                </a:solidFill>
              </a:rPr>
              <a:t>取上限</a:t>
            </a:r>
            <a:r>
              <a:rPr lang="en-US" altLang="zh-CN" sz="2000" b="1" dirty="0">
                <a:solidFill>
                  <a:srgbClr val="C00000"/>
                </a:solidFill>
              </a:rPr>
              <a:t>/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下限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Ceiling( )</a:t>
            </a:r>
            <a:r>
              <a:rPr lang="zh-CN" altLang="en-US" sz="2000" dirty="0" smtClean="0">
                <a:solidFill>
                  <a:schemeClr val="tx1"/>
                </a:solidFill>
              </a:rPr>
              <a:t>：小数点</a:t>
            </a:r>
            <a:r>
              <a:rPr lang="zh-CN" altLang="en-US" sz="2000" dirty="0">
                <a:solidFill>
                  <a:schemeClr val="tx1"/>
                </a:solidFill>
              </a:rPr>
              <a:t>后有</a:t>
            </a:r>
            <a:r>
              <a:rPr lang="zh-CN" altLang="en-US" sz="2000" dirty="0" smtClean="0">
                <a:solidFill>
                  <a:schemeClr val="tx1"/>
                </a:solidFill>
              </a:rPr>
              <a:t>数字（非全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），整数位进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Floor( )</a:t>
            </a:r>
            <a:r>
              <a:rPr lang="zh-CN" altLang="en-US" sz="2000" dirty="0" smtClean="0">
                <a:solidFill>
                  <a:schemeClr val="tx1"/>
                </a:solidFill>
              </a:rPr>
              <a:t>：舍弃小数点后数字，</a:t>
            </a:r>
            <a:r>
              <a:rPr lang="zh-CN" altLang="en-US" sz="2000" dirty="0">
                <a:solidFill>
                  <a:schemeClr val="tx1"/>
                </a:solidFill>
              </a:rPr>
              <a:t>只保留</a:t>
            </a:r>
            <a:r>
              <a:rPr lang="zh-CN" altLang="en-US" sz="2000" dirty="0" smtClean="0">
                <a:solidFill>
                  <a:schemeClr val="tx1"/>
                </a:solidFill>
              </a:rPr>
              <a:t>整数位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</a:rPr>
              <a:t>、四舍五入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Round(</a:t>
            </a:r>
            <a:r>
              <a:rPr lang="zh-CN" altLang="en-US" sz="2000" dirty="0">
                <a:solidFill>
                  <a:schemeClr val="tx1"/>
                </a:solidFill>
              </a:rPr>
              <a:t>数值表达式，精度）：</a:t>
            </a:r>
            <a:r>
              <a:rPr lang="zh-CN" altLang="en-US" sz="2000" dirty="0" smtClean="0">
                <a:solidFill>
                  <a:schemeClr val="tx1"/>
                </a:solidFill>
              </a:rPr>
              <a:t>四舍五入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</a:rPr>
              <a:t>保留</a:t>
            </a:r>
            <a:r>
              <a:rPr lang="zh-CN" altLang="en-US" sz="2000" dirty="0">
                <a:solidFill>
                  <a:schemeClr val="tx1"/>
                </a:solidFill>
              </a:rPr>
              <a:t>小数点后指定位数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3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、随机数</a:t>
            </a:r>
            <a:r>
              <a:rPr lang="zh-CN" altLang="en-US" sz="2000" b="1" dirty="0">
                <a:solidFill>
                  <a:srgbClr val="C00000"/>
                </a:solidFill>
              </a:rPr>
              <a:t>：</a:t>
            </a:r>
            <a:r>
              <a:rPr lang="en-US" altLang="zh-CN" sz="2000" dirty="0"/>
              <a:t>rand( )</a:t>
            </a:r>
            <a:r>
              <a:rPr lang="zh-CN" altLang="en-US" sz="2000" dirty="0"/>
              <a:t>，返回</a:t>
            </a:r>
            <a:r>
              <a:rPr lang="en-US" altLang="zh-CN" sz="2000" dirty="0"/>
              <a:t>0-1</a:t>
            </a:r>
            <a:r>
              <a:rPr lang="zh-CN" altLang="en-US" sz="2000" dirty="0"/>
              <a:t>间的随机实数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</a:rPr>
              <a:t>指数、对数、开方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Power( )     EXP( )       LOG( )       LOG10( )      SQRT(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5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、绝对值</a:t>
            </a:r>
            <a:r>
              <a:rPr lang="zh-CN" altLang="en-US" sz="2000" b="1" dirty="0">
                <a:solidFill>
                  <a:srgbClr val="C00000"/>
                </a:solidFill>
              </a:rPr>
              <a:t>函数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abs(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</a:rPr>
              <a:t>6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</a:rPr>
              <a:t>三角函数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SIN( )         COS( )      TAN( )       COT( 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ASIN( )      ACOS( )    ATAN( 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4792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A727-00CB-4B52-818D-CFED6CAEAECF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27384"/>
            <a:ext cx="80772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数学函数：示例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08719"/>
            <a:ext cx="8208912" cy="57606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33CC"/>
                </a:solidFill>
              </a:rPr>
              <a:t>示例</a:t>
            </a:r>
            <a:r>
              <a:rPr lang="en-US" altLang="zh-CN" sz="2400" b="1" dirty="0">
                <a:solidFill>
                  <a:srgbClr val="0033CC"/>
                </a:solidFill>
              </a:rPr>
              <a:t>1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：取近似值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</a:rPr>
              <a:t>select Ceiling(3.1415926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zh-CN" altLang="en-US" sz="2000" dirty="0">
                <a:solidFill>
                  <a:schemeClr val="tx1"/>
                </a:solidFill>
              </a:rPr>
              <a:t>上限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Floor(3.1415926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zh-CN" altLang="en-US" sz="2000" dirty="0">
                <a:solidFill>
                  <a:schemeClr val="tx1"/>
                </a:solidFill>
              </a:rPr>
              <a:t>下限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Round(3.1415926</a:t>
            </a:r>
            <a:r>
              <a:rPr lang="en-US" altLang="zh-CN" sz="2000" dirty="0">
                <a:solidFill>
                  <a:schemeClr val="tx1"/>
                </a:solidFill>
              </a:rPr>
              <a:t>, 2) </a:t>
            </a:r>
            <a:r>
              <a:rPr lang="zh-CN" altLang="en-US" sz="2000" dirty="0">
                <a:solidFill>
                  <a:schemeClr val="tx1"/>
                </a:solidFill>
              </a:rPr>
              <a:t>二位小数精度 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Round(3.1415926</a:t>
            </a:r>
            <a:r>
              <a:rPr lang="en-US" altLang="zh-CN" sz="2000" dirty="0">
                <a:solidFill>
                  <a:schemeClr val="tx1"/>
                </a:solidFill>
              </a:rPr>
              <a:t>, 3) </a:t>
            </a:r>
            <a:r>
              <a:rPr lang="zh-CN" altLang="en-US" sz="2000" dirty="0">
                <a:solidFill>
                  <a:schemeClr val="tx1"/>
                </a:solidFill>
              </a:rPr>
              <a:t>三位小数精度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b="1" dirty="0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示例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2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：</a:t>
            </a:r>
            <a:r>
              <a:rPr lang="zh-CN" altLang="en-US" sz="2400" b="1" dirty="0">
                <a:solidFill>
                  <a:srgbClr val="0033CC"/>
                </a:solidFill>
              </a:rPr>
              <a:t>生成</a:t>
            </a:r>
            <a:r>
              <a:rPr lang="en-US" altLang="zh-CN" sz="2400" b="1" dirty="0">
                <a:solidFill>
                  <a:srgbClr val="0033CC"/>
                </a:solidFill>
              </a:rPr>
              <a:t>0</a:t>
            </a:r>
            <a:r>
              <a:rPr lang="zh-CN" altLang="en-US" sz="2400" b="1" dirty="0">
                <a:solidFill>
                  <a:srgbClr val="0033CC"/>
                </a:solidFill>
              </a:rPr>
              <a:t>至</a:t>
            </a:r>
            <a:r>
              <a:rPr lang="en-US" altLang="zh-CN" sz="2400" b="1" dirty="0">
                <a:solidFill>
                  <a:srgbClr val="0033CC"/>
                </a:solidFill>
              </a:rPr>
              <a:t>99</a:t>
            </a:r>
            <a:r>
              <a:rPr lang="zh-CN" altLang="en-US" sz="2400" b="1" dirty="0">
                <a:solidFill>
                  <a:srgbClr val="0033CC"/>
                </a:solidFill>
              </a:rPr>
              <a:t>之间的随机整数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select cast( floor(rand()*100) as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CC"/>
                </a:solidFill>
              </a:rPr>
              <a:t>示例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3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：</a:t>
            </a:r>
            <a:r>
              <a:rPr lang="zh-CN" altLang="en-US" sz="2400" b="1" dirty="0">
                <a:solidFill>
                  <a:srgbClr val="0033CC"/>
                </a:solidFill>
              </a:rPr>
              <a:t>生成</a:t>
            </a:r>
            <a:r>
              <a:rPr lang="en-US" altLang="zh-CN" sz="2400" b="1" dirty="0">
                <a:solidFill>
                  <a:srgbClr val="0033CC"/>
                </a:solidFill>
              </a:rPr>
              <a:t>1</a:t>
            </a:r>
            <a:r>
              <a:rPr lang="zh-CN" altLang="en-US" sz="2400" b="1" dirty="0">
                <a:solidFill>
                  <a:srgbClr val="0033CC"/>
                </a:solidFill>
              </a:rPr>
              <a:t>至</a:t>
            </a:r>
            <a:r>
              <a:rPr lang="en-US" altLang="zh-CN" sz="2400" b="1" dirty="0">
                <a:solidFill>
                  <a:srgbClr val="0033CC"/>
                </a:solidFill>
              </a:rPr>
              <a:t>100</a:t>
            </a:r>
            <a:r>
              <a:rPr lang="zh-CN" altLang="en-US" sz="2400" b="1" dirty="0">
                <a:solidFill>
                  <a:srgbClr val="0033CC"/>
                </a:solidFill>
              </a:rPr>
              <a:t>之间的随机整数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Select cast(ceiling(rand() * 100) as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33CC"/>
                </a:solidFill>
              </a:rPr>
              <a:t>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45425"/>
            <a:ext cx="5328592" cy="124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840840"/>
      </p:ext>
    </p:extLst>
  </p:cSld>
  <p:clrMapOvr>
    <a:masterClrMapping/>
  </p:clrMapOvr>
  <p:transition advTm="4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70363"/>
              </p:ext>
            </p:extLst>
          </p:nvPr>
        </p:nvGraphicFramePr>
        <p:xfrm>
          <a:off x="971600" y="1988840"/>
          <a:ext cx="7831283" cy="4425689"/>
        </p:xfrm>
        <a:graphic>
          <a:graphicData uri="http://schemas.openxmlformats.org/drawingml/2006/table">
            <a:tbl>
              <a:tblPr/>
              <a:tblGrid>
                <a:gridCol w="1673270"/>
                <a:gridCol w="6158013"/>
              </a:tblGrid>
              <a:tr h="4642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7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转换为小写字符数据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转换为大写字符数据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截断字符串左部空格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7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RTRIM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截断字符串右部空格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47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REVERSE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字符串逆转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7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将数值数据转换为字符串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7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返回字符串最左端字符的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7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ASCII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代码转换为字符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1124744"/>
            <a:ext cx="82089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、字符串函数格式转换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26064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三、字符串函数</a:t>
            </a:r>
          </a:p>
        </p:txBody>
      </p:sp>
    </p:spTree>
    <p:extLst>
      <p:ext uri="{BB962C8B-B14F-4D97-AF65-F5344CB8AC3E}">
        <p14:creationId xmlns:p14="http://schemas.microsoft.com/office/powerpoint/2010/main" val="22132093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94469"/>
              </p:ext>
            </p:extLst>
          </p:nvPr>
        </p:nvGraphicFramePr>
        <p:xfrm>
          <a:off x="899592" y="1124744"/>
          <a:ext cx="7992888" cy="5465423"/>
        </p:xfrm>
        <a:graphic>
          <a:graphicData uri="http://schemas.openxmlformats.org/drawingml/2006/table">
            <a:tbl>
              <a:tblPr/>
              <a:tblGrid>
                <a:gridCol w="1728192"/>
                <a:gridCol w="6264696"/>
              </a:tblGrid>
              <a:tr h="473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返回字符串长度，不包含尾部空格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73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返回字符串左边开始指定个数的字符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返回字符串右边开始指定个数的字符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2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SubString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SUBSTRING ( expression , start , length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expression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的子串，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start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指定子串开始位置，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length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指定子串长度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1238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CharIndex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CHARINDEX ( expression1 , expression2 [ , 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start_location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] )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：返回表达式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在表达式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中的起始位置，</a:t>
                      </a: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start_location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是开始查找的位置，默认为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192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PatIndex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PATINDEX ( '%pattern%' , expression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返回指定表达式中某模式第一次出现的起始位置。若没有找到，则返回零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99592" y="260648"/>
            <a:ext cx="7920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长度和取子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21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5519"/>
              </p:ext>
            </p:extLst>
          </p:nvPr>
        </p:nvGraphicFramePr>
        <p:xfrm>
          <a:off x="827584" y="1196752"/>
          <a:ext cx="7992888" cy="5029200"/>
        </p:xfrm>
        <a:graphic>
          <a:graphicData uri="http://schemas.openxmlformats.org/drawingml/2006/table">
            <a:tbl>
              <a:tblPr/>
              <a:tblGrid>
                <a:gridCol w="1584176"/>
                <a:gridCol w="6408712"/>
              </a:tblGrid>
              <a:tr h="423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REPLACE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REPLACE (expression1, expression2, expression3)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将表达式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出现的表达式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替换为表达式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Stuff(expression1_Str,startIndex,lengthInt,expression2_Str)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：在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expression1_Str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中，自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startIndex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位置起，删除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lengthInt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个字符，并将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expression2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expression1_Str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startIndex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REPLICATE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Replicate(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character_expression,integer_experession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以指定的次数重复字符表达式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返回由重复的空格组成的字符串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99592" y="260648"/>
            <a:ext cx="79208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替换与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80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052736"/>
            <a:ext cx="8352928" cy="5081396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</a:t>
            </a:r>
            <a:r>
              <a:rPr lang="en-US" altLang="zh-CN" sz="2000" dirty="0" err="1">
                <a:solidFill>
                  <a:schemeClr val="tx1"/>
                </a:solidFill>
              </a:rPr>
              <a:t>ascii</a:t>
            </a:r>
            <a:r>
              <a:rPr lang="en-US" altLang="zh-CN" sz="2000" dirty="0">
                <a:solidFill>
                  <a:schemeClr val="tx1"/>
                </a:solidFill>
              </a:rPr>
              <a:t>('</a:t>
            </a:r>
            <a:r>
              <a:rPr lang="en-US" altLang="zh-CN" sz="2000" dirty="0" err="1">
                <a:solidFill>
                  <a:schemeClr val="tx1"/>
                </a:solidFill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</a:rPr>
              <a:t>'), </a:t>
            </a:r>
            <a:r>
              <a:rPr lang="en-US" altLang="zh-CN" sz="2000" dirty="0" err="1">
                <a:solidFill>
                  <a:schemeClr val="tx1"/>
                </a:solidFill>
              </a:rPr>
              <a:t>ascii</a:t>
            </a:r>
            <a:r>
              <a:rPr lang="en-US" altLang="zh-CN" sz="2000" dirty="0">
                <a:solidFill>
                  <a:schemeClr val="tx1"/>
                </a:solidFill>
              </a:rPr>
              <a:t>('a'),  </a:t>
            </a:r>
            <a:r>
              <a:rPr lang="en-US" altLang="zh-CN" sz="2000" dirty="0" err="1">
                <a:solidFill>
                  <a:schemeClr val="tx1"/>
                </a:solidFill>
              </a:rPr>
              <a:t>ascii</a:t>
            </a:r>
            <a:r>
              <a:rPr lang="en-US" altLang="zh-CN" sz="2000" dirty="0">
                <a:solidFill>
                  <a:schemeClr val="tx1"/>
                </a:solidFill>
              </a:rPr>
              <a:t>('b')</a:t>
            </a:r>
          </a:p>
          <a:p>
            <a:pPr>
              <a:spcBef>
                <a:spcPts val="3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</a:t>
            </a:r>
            <a:r>
              <a:rPr lang="en-US" altLang="zh-CN" sz="2000" dirty="0" err="1">
                <a:solidFill>
                  <a:schemeClr val="tx1"/>
                </a:solidFill>
              </a:rPr>
              <a:t>Ltrim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Rtrim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en-US" altLang="zh-CN" sz="2000" dirty="0">
                <a:solidFill>
                  <a:schemeClr val="tx1"/>
                </a:solidFill>
              </a:rPr>
              <a:t>(45))) + </a:t>
            </a:r>
            <a:r>
              <a:rPr lang="en-US" altLang="zh-CN" sz="2000" dirty="0" err="1">
                <a:solidFill>
                  <a:schemeClr val="tx1"/>
                </a:solidFill>
              </a:rPr>
              <a:t>Rtrim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ltrim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en-US" altLang="zh-CN" sz="2000" dirty="0">
                <a:solidFill>
                  <a:schemeClr val="tx1"/>
                </a:solidFill>
              </a:rPr>
              <a:t>(12)))+ char(100)</a:t>
            </a:r>
          </a:p>
          <a:p>
            <a:pPr>
              <a:spcBef>
                <a:spcPts val="3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</a:t>
            </a:r>
            <a:r>
              <a:rPr lang="en-US" altLang="zh-CN" sz="2000" dirty="0" err="1">
                <a:solidFill>
                  <a:schemeClr val="tx1"/>
                </a:solidFill>
              </a:rPr>
              <a:t>Str</a:t>
            </a:r>
            <a:r>
              <a:rPr lang="en-US" altLang="zh-CN" sz="2000" dirty="0">
                <a:solidFill>
                  <a:schemeClr val="tx1"/>
                </a:solidFill>
              </a:rPr>
              <a:t> (3.1415926,10, 4)</a:t>
            </a:r>
          </a:p>
          <a:p>
            <a:pPr>
              <a:spcBef>
                <a:spcPts val="3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left('I am a student', 6)</a:t>
            </a:r>
          </a:p>
          <a:p>
            <a:pPr>
              <a:spcBef>
                <a:spcPts val="3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</a:t>
            </a:r>
            <a:r>
              <a:rPr lang="en-US" altLang="zh-CN" sz="2000" dirty="0" err="1">
                <a:solidFill>
                  <a:schemeClr val="tx1"/>
                </a:solidFill>
              </a:rPr>
              <a:t>subString</a:t>
            </a:r>
            <a:r>
              <a:rPr lang="en-US" altLang="zh-CN" sz="2000" dirty="0">
                <a:solidFill>
                  <a:schemeClr val="tx1"/>
                </a:solidFill>
              </a:rPr>
              <a:t>('I am a student', 6, 10)    </a:t>
            </a:r>
          </a:p>
          <a:p>
            <a:pPr>
              <a:spcBef>
                <a:spcPts val="3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</a:t>
            </a:r>
            <a:r>
              <a:rPr lang="en-US" altLang="zh-CN" sz="2000" dirty="0" err="1">
                <a:solidFill>
                  <a:schemeClr val="tx1"/>
                </a:solidFill>
              </a:rPr>
              <a:t>charIndex</a:t>
            </a:r>
            <a:r>
              <a:rPr lang="en-US" altLang="zh-CN" sz="2000" dirty="0">
                <a:solidFill>
                  <a:schemeClr val="tx1"/>
                </a:solidFill>
              </a:rPr>
              <a:t>('student', 'I am a student')    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select replace('I am a student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you </a:t>
            </a:r>
            <a:r>
              <a:rPr lang="en-US" altLang="zh-CN" sz="2000" dirty="0">
                <a:solidFill>
                  <a:schemeClr val="tx1"/>
                </a:solidFill>
              </a:rPr>
              <a:t>are a student',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     		   'student</a:t>
            </a:r>
            <a:r>
              <a:rPr lang="en-US" altLang="zh-CN" sz="2000" dirty="0">
                <a:solidFill>
                  <a:schemeClr val="tx1"/>
                </a:solidFill>
              </a:rPr>
              <a:t>',  'teacher')</a:t>
            </a:r>
          </a:p>
          <a:p>
            <a:pPr marL="0" indent="0" fontAlgn="base">
              <a:spcBef>
                <a:spcPts val="3000"/>
              </a:spcBef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534-4ECB-492B-9251-8701DF48042C}" type="slidenum">
              <a:rPr lang="en-US" altLang="zh-CN"/>
              <a:pPr/>
              <a:t>57</a:t>
            </a:fld>
            <a:endParaRPr lang="en-US" altLang="zh-CN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66077"/>
            <a:ext cx="3096344" cy="49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260648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字符串函数：示例</a:t>
            </a:r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61084"/>
            <a:ext cx="1440160" cy="39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309320"/>
            <a:ext cx="5112568" cy="48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536378"/>
      </p:ext>
    </p:extLst>
  </p:cSld>
  <p:clrMapOvr>
    <a:masterClrMapping/>
  </p:clrMapOvr>
  <p:transition advTm="45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44285"/>
            <a:ext cx="7992888" cy="752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rgbClr val="003399"/>
                </a:solidFill>
              </a:rPr>
              <a:t>四、统计集函数</a:t>
            </a:r>
            <a:endParaRPr lang="en-US" altLang="zh-CN" sz="3200" b="1" dirty="0">
              <a:solidFill>
                <a:srgbClr val="003399"/>
              </a:solidFill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08231"/>
              </p:ext>
            </p:extLst>
          </p:nvPr>
        </p:nvGraphicFramePr>
        <p:xfrm>
          <a:off x="899592" y="1556792"/>
          <a:ext cx="5976664" cy="3598863"/>
        </p:xfrm>
        <a:graphic>
          <a:graphicData uri="http://schemas.openxmlformats.org/drawingml/2006/table">
            <a:tbl>
              <a:tblPr/>
              <a:tblGrid>
                <a:gridCol w="2232248"/>
                <a:gridCol w="3744416"/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目标列最小值计算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目标列最大值计算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AVG(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目标列平均值计算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目标列求和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STDEV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</a:t>
                      </a:r>
                      <a:r>
                        <a:rPr lang="zh-CN" altLang="en-US" sz="2000" b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标准偏差计算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目标列</a:t>
                      </a:r>
                      <a:r>
                        <a:rPr lang="zh-CN" altLang="en-US" sz="2000" b="0" dirty="0" smtClean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方差计算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245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372277"/>
            <a:ext cx="7992888" cy="752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统计集函数示例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7232"/>
            <a:ext cx="842493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37700" y="1196752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AVG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STDEV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标准偏差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VAR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MIN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COUNT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极差值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STDEV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AVG(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最新价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变异系数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stock_JY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960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16632"/>
            <a:ext cx="8077200" cy="1143000"/>
          </a:xfrm>
        </p:spPr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PRINT </a:t>
            </a:r>
            <a:r>
              <a:rPr lang="zh-CN" altLang="en-US" dirty="0" smtClean="0"/>
              <a:t>输出语句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838200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3399"/>
                </a:solidFill>
              </a:rPr>
              <a:t>作用：把</a:t>
            </a:r>
            <a:r>
              <a:rPr lang="zh-CN" altLang="en-US" sz="2400" b="1" dirty="0">
                <a:solidFill>
                  <a:srgbClr val="003399"/>
                </a:solidFill>
              </a:rPr>
              <a:t>用户定义的消息返回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客户端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语法格式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PRINT &lt;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表达式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&gt;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628650" lvl="1" indent="-269875">
              <a:spcBef>
                <a:spcPts val="1200"/>
              </a:spcBef>
            </a:pPr>
            <a:r>
              <a:rPr lang="en-US" altLang="zh-CN" dirty="0"/>
              <a:t>Print 'Hello</a:t>
            </a:r>
            <a:r>
              <a:rPr lang="zh-CN" altLang="en-US" dirty="0"/>
              <a:t>！</a:t>
            </a:r>
            <a:r>
              <a:rPr lang="en-US" altLang="zh-CN" dirty="0"/>
              <a:t>'</a:t>
            </a:r>
          </a:p>
          <a:p>
            <a:pPr marL="628650" lvl="1" indent="-269875">
              <a:spcBef>
                <a:spcPts val="1200"/>
              </a:spcBef>
            </a:pPr>
            <a:r>
              <a:rPr lang="en-US" altLang="zh-CN" dirty="0"/>
              <a:t>print 55</a:t>
            </a:r>
          </a:p>
          <a:p>
            <a:pPr marL="628650" lvl="1" indent="-269875">
              <a:spcBef>
                <a:spcPts val="1200"/>
              </a:spcBef>
            </a:pPr>
            <a:r>
              <a:rPr lang="en-US" altLang="zh-CN" dirty="0"/>
              <a:t>declare @</a:t>
            </a:r>
            <a:r>
              <a:rPr lang="en-US" altLang="zh-CN" dirty="0" err="1"/>
              <a:t>rr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endParaRPr lang="en-US" altLang="zh-CN" dirty="0"/>
          </a:p>
          <a:p>
            <a:pPr marL="628650" lvl="1" indent="-269875">
              <a:spcBef>
                <a:spcPts val="600"/>
              </a:spcBef>
            </a:pPr>
            <a:r>
              <a:rPr lang="en-US" altLang="zh-CN" dirty="0"/>
              <a:t>set @</a:t>
            </a:r>
            <a:r>
              <a:rPr lang="en-US" altLang="zh-CN" dirty="0" err="1"/>
              <a:t>rr</a:t>
            </a:r>
            <a:r>
              <a:rPr lang="en-US" altLang="zh-CN" dirty="0"/>
              <a:t> = </a:t>
            </a:r>
            <a:r>
              <a:rPr lang="en-US" altLang="zh-CN" dirty="0" smtClean="0"/>
              <a:t>'2020-03-11'</a:t>
            </a:r>
            <a:endParaRPr lang="en-US" altLang="zh-CN" dirty="0"/>
          </a:p>
          <a:p>
            <a:pPr marL="628650" lvl="1" indent="-269875">
              <a:spcBef>
                <a:spcPts val="600"/>
              </a:spcBef>
            </a:pPr>
            <a:r>
              <a:rPr lang="en-US" altLang="zh-CN" dirty="0"/>
              <a:t>print @</a:t>
            </a:r>
            <a:r>
              <a:rPr lang="en-US" altLang="zh-CN" dirty="0" err="1"/>
              <a:t>rr</a:t>
            </a:r>
            <a:r>
              <a:rPr lang="en-US" altLang="zh-CN" dirty="0"/>
              <a:t>      </a:t>
            </a:r>
            <a:endParaRPr lang="en-US" altLang="zh-CN" dirty="0" smtClean="0"/>
          </a:p>
          <a:p>
            <a:pPr marL="628650" lvl="1" indent="-269875">
              <a:spcBef>
                <a:spcPts val="600"/>
              </a:spcBef>
            </a:pPr>
            <a:r>
              <a:rPr lang="en-US" altLang="zh-CN" dirty="0"/>
              <a:t>select * FROM </a:t>
            </a:r>
            <a:r>
              <a:rPr lang="en-US" altLang="zh-CN" dirty="0" err="1"/>
              <a:t>Stock_JY</a:t>
            </a:r>
            <a:r>
              <a:rPr lang="en-US" altLang="zh-CN" dirty="0"/>
              <a:t>  where </a:t>
            </a:r>
            <a:r>
              <a:rPr lang="zh-CN" altLang="en-US" dirty="0"/>
              <a:t>代码 </a:t>
            </a:r>
            <a:r>
              <a:rPr lang="en-US" altLang="zh-CN" dirty="0"/>
              <a:t>&gt;</a:t>
            </a:r>
            <a:r>
              <a:rPr lang="zh-CN" altLang="en-US" dirty="0"/>
              <a:t>  </a:t>
            </a:r>
            <a:r>
              <a:rPr lang="en-US" altLang="zh-CN" dirty="0"/>
              <a:t>'60050'</a:t>
            </a:r>
            <a:r>
              <a:rPr lang="en-US" altLang="zh-CN" dirty="0" smtClean="0"/>
              <a:t>      </a:t>
            </a:r>
            <a:endParaRPr lang="en-US" altLang="zh-CN" dirty="0"/>
          </a:p>
          <a:p>
            <a:pPr marL="628650" lvl="1" indent="-269875">
              <a:spcBef>
                <a:spcPts val="600"/>
              </a:spcBef>
            </a:pPr>
            <a:r>
              <a:rPr lang="en-US" altLang="zh-CN" dirty="0" smtClean="0"/>
              <a:t>print </a:t>
            </a:r>
            <a:r>
              <a:rPr lang="en-US" altLang="zh-CN" dirty="0"/>
              <a:t>'</a:t>
            </a:r>
            <a:r>
              <a:rPr lang="zh-CN" altLang="en-US" dirty="0"/>
              <a:t>我查询到了</a:t>
            </a:r>
            <a:r>
              <a:rPr lang="en-US" altLang="zh-CN" dirty="0"/>
              <a:t>'+CAST(@@</a:t>
            </a:r>
            <a:r>
              <a:rPr lang="en-US" altLang="zh-CN" dirty="0" err="1"/>
              <a:t>rowcount</a:t>
            </a:r>
            <a:r>
              <a:rPr lang="en-US" altLang="zh-CN" dirty="0"/>
              <a:t> as varchar(5))+'</a:t>
            </a:r>
            <a:r>
              <a:rPr lang="zh-CN" altLang="en-US" dirty="0"/>
              <a:t>条记录</a:t>
            </a:r>
            <a:r>
              <a:rPr lang="en-US" altLang="zh-CN" dirty="0"/>
              <a:t>'</a:t>
            </a:r>
            <a:endParaRPr lang="en-US" altLang="zh-CN" sz="5400" dirty="0" smtClean="0"/>
          </a:p>
        </p:txBody>
      </p:sp>
    </p:spTree>
    <p:extLst>
      <p:ext uri="{BB962C8B-B14F-4D97-AF65-F5344CB8AC3E}">
        <p14:creationId xmlns:p14="http://schemas.microsoft.com/office/powerpoint/2010/main" val="2398246168"/>
      </p:ext>
    </p:extLst>
  </p:cSld>
  <p:clrMapOvr>
    <a:masterClrMapping/>
  </p:clrMapOvr>
  <p:transition spd="slow" advClick="0" advTm="35000"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9592" y="1124744"/>
            <a:ext cx="79928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任务</a:t>
            </a: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1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：系统性了解</a:t>
            </a: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T-SQL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语言</a:t>
            </a:r>
            <a:endParaRPr lang="en-US" altLang="zh-CN" sz="22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批处理概念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常量、变量、表达式、赋值等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任务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2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：掌握过程化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编程，简单实验练习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练习分支、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循环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错误处理编程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任务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3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：掌握常用 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T-SQL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函数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日期、时间函数、字符串函数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数学函数、统计函数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作业要求：在各自机器上练习，不进入实验报告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2000" y="116632"/>
            <a:ext cx="8077200" cy="1143000"/>
          </a:xfrm>
        </p:spPr>
        <p:txBody>
          <a:bodyPr/>
          <a:lstStyle/>
          <a:p>
            <a:r>
              <a:rPr lang="zh-CN" altLang="en-US" dirty="0" smtClean="0"/>
              <a:t>本讲实验练习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8183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71600" y="1124744"/>
            <a:ext cx="806489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en-US" sz="28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一、系统数据类型</a:t>
            </a:r>
            <a:endParaRPr lang="en-US" altLang="zh-CN" sz="28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</a:p>
          <a:p>
            <a:pPr>
              <a:spcBef>
                <a:spcPts val="600"/>
              </a:spcBef>
            </a:pP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binary, 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varbinary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char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nchar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nvarchar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date,  time,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smalldatetime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smallint,t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inyint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decimal, numeric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float, real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money,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smallmoney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bit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戳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timestamp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型大对象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text,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ntext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二进制大对象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image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116632"/>
            <a:ext cx="80772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T-SQL</a:t>
            </a:r>
            <a:r>
              <a:rPr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9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778">
        <p:wipe dir="d"/>
      </p:transition>
    </mc:Choice>
    <mc:Fallback xmlns="">
      <p:transition advClick="0" advTm="20778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47816" y="1039740"/>
            <a:ext cx="8216672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、十六进制（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varbinary</a:t>
            </a:r>
            <a:r>
              <a:rPr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数据时不需加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引号，只需在数据开头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加上“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0x”</a:t>
            </a:r>
          </a:p>
          <a:p>
            <a:pPr>
              <a:lnSpc>
                <a:spcPct val="150000"/>
              </a:lnSpc>
            </a:pP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例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binary</a:t>
            </a:r>
          </a:p>
          <a:p>
            <a:pPr marL="273050" lvl="1"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set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0x4A</a:t>
            </a:r>
          </a:p>
          <a:p>
            <a:pPr marL="273050" lvl="1"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print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-- 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0x4A </a:t>
            </a:r>
          </a:p>
          <a:p>
            <a:pPr marL="273050" lvl="1"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print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CAST(@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-- 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，十六进制转十进制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273050" lvl="1">
              <a:lnSpc>
                <a:spcPct val="150000"/>
              </a:lnSpc>
            </a:pPr>
            <a:r>
              <a:rPr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：数据加密存储时，要求采用</a:t>
            </a:r>
            <a:r>
              <a:rPr lang="en-US" altLang="zh-CN" sz="20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</a:t>
            </a:r>
            <a:r>
              <a:rPr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varbinary</a:t>
            </a:r>
            <a:r>
              <a:rPr altLang="en-US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0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card_number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VarBinary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(128)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2018-3-19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12:00:21'    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2018/3/19 12:00:21'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</a:t>
            </a:r>
            <a:r>
              <a:rPr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可存储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2GB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的二进制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大对象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-27384"/>
            <a:ext cx="80772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altLang="en-US" sz="32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二、数据类型</a:t>
            </a:r>
            <a:r>
              <a:rPr altLang="en-US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28330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8000">
        <p:wipe dir="d"/>
      </p:transition>
    </mc:Choice>
    <mc:Fallback xmlns="">
      <p:transition advClick="0" advTm="108000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55576" y="260648"/>
            <a:ext cx="81091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、时间</a:t>
            </a:r>
            <a:r>
              <a:rPr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戳</a:t>
            </a:r>
            <a:r>
              <a:rPr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 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indent="-2698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时间戳字段的值为二进制格式数据，与系统时间并没有关系，它表示记录的操作顺序，相当于一个单值递增的计数器，值保持唯一性</a:t>
            </a:r>
          </a:p>
          <a:p>
            <a:pPr marL="269875" indent="-2698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时间戳字段的值由系统自动更新，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因此，向表中插入记录时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，无需为该类字段赋值；不</a:t>
            </a:r>
            <a:r>
              <a:rPr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允许人为指定时间戳字段的值，</a:t>
            </a:r>
            <a:r>
              <a:rPr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否则报错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2924944"/>
            <a:ext cx="768354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SF_rec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ts_field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timestamp not null,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char(8) not null,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money) 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SF_rec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fee) values ('s001', 100)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SF_rec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fee) values ('s002', 200)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SF_rec</a:t>
            </a:r>
            <a:endParaRPr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779825"/>
            <a:ext cx="4163740" cy="10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2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6000">
        <p:wipe dir="d"/>
      </p:transition>
    </mc:Choice>
    <mc:Fallback xmlns="">
      <p:transition advClick="0" advTm="66000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"/>
</p:tagLst>
</file>

<file path=ppt/theme/theme1.xml><?xml version="1.0" encoding="utf-8"?>
<a:theme xmlns:a="http://schemas.openxmlformats.org/drawingml/2006/main" name="课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4736</Words>
  <Application>Microsoft Office PowerPoint</Application>
  <PresentationFormat>全屏显示(4:3)</PresentationFormat>
  <Paragraphs>726</Paragraphs>
  <Slides>60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课件</vt:lpstr>
      <vt:lpstr>第4讲：T-SQL语言（上）</vt:lpstr>
      <vt:lpstr>4.1 T-SQL语言基础</vt:lpstr>
      <vt:lpstr>一、T-SQL 标识符</vt:lpstr>
      <vt:lpstr>二、GO指令 和 批处理</vt:lpstr>
      <vt:lpstr>三、T-SQL中的注释</vt:lpstr>
      <vt:lpstr>四、PRINT 输出语句</vt:lpstr>
      <vt:lpstr>PowerPoint 演示文稿</vt:lpstr>
      <vt:lpstr>PowerPoint 演示文稿</vt:lpstr>
      <vt:lpstr>PowerPoint 演示文稿</vt:lpstr>
      <vt:lpstr>PowerPoint 演示文稿</vt:lpstr>
      <vt:lpstr>三、数据类型转换</vt:lpstr>
      <vt:lpstr>PowerPoint 演示文稿</vt:lpstr>
      <vt:lpstr>三、数据类型转换</vt:lpstr>
      <vt:lpstr>三、数据类型转换</vt:lpstr>
      <vt:lpstr>PowerPoint 演示文稿</vt:lpstr>
      <vt:lpstr>4.3 常量、变量和表达式</vt:lpstr>
      <vt:lpstr>4.3  常量、变量和表达式</vt:lpstr>
      <vt:lpstr>PowerPoint 演示文稿</vt:lpstr>
      <vt:lpstr>PowerPoint 演示文稿</vt:lpstr>
      <vt:lpstr>4.3 常量、变量和表达式</vt:lpstr>
      <vt:lpstr>PowerPoint 演示文稿</vt:lpstr>
      <vt:lpstr>PowerPoint 演示文稿</vt:lpstr>
      <vt:lpstr>局部变量赋值举例</vt:lpstr>
      <vt:lpstr>PowerPoint 演示文稿</vt:lpstr>
      <vt:lpstr>PowerPoint 演示文稿</vt:lpstr>
      <vt:lpstr>PowerPoint 演示文稿</vt:lpstr>
      <vt:lpstr>4.4 T-SQL的流程控制</vt:lpstr>
      <vt:lpstr>二、条件语句：IF ELSE </vt:lpstr>
      <vt:lpstr>PowerPoint 演示文稿</vt:lpstr>
      <vt:lpstr>IF……ELSE语句：示例2</vt:lpstr>
      <vt:lpstr>4.4 T-SQL的流程控制</vt:lpstr>
      <vt:lpstr>PowerPoint 演示文稿</vt:lpstr>
      <vt:lpstr>PowerPoint 演示文稿</vt:lpstr>
      <vt:lpstr>PowerPoint 演示文稿</vt:lpstr>
      <vt:lpstr>PowerPoint 演示文稿</vt:lpstr>
      <vt:lpstr>循环结构：示例1</vt:lpstr>
      <vt:lpstr>循环结构：示例2</vt:lpstr>
      <vt:lpstr>PowerPoint 演示文稿</vt:lpstr>
      <vt:lpstr>五、错误处理语句</vt:lpstr>
      <vt:lpstr>PowerPoint 演示文稿</vt:lpstr>
      <vt:lpstr>六、跳转语句： GOTO </vt:lpstr>
      <vt:lpstr>PowerPoint 演示文稿</vt:lpstr>
      <vt:lpstr>七、暂停语句：WaitFor</vt:lpstr>
      <vt:lpstr>PowerPoint 演示文稿</vt:lpstr>
      <vt:lpstr>4.4 T-SQL流程控制语句</vt:lpstr>
      <vt:lpstr>4.5 T-SQL 常用函数</vt:lpstr>
      <vt:lpstr>PowerPoint 演示文稿</vt:lpstr>
      <vt:lpstr>时间函数：示例</vt:lpstr>
      <vt:lpstr>时间函数：示例</vt:lpstr>
      <vt:lpstr>时间函数：示例</vt:lpstr>
      <vt:lpstr>PowerPoint 演示文稿</vt:lpstr>
      <vt:lpstr>二、数学函数</vt:lpstr>
      <vt:lpstr>数学函数：示例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本讲实验练习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第4讲：T-SQL语言（上）</dc:title>
  <dc:creator>LH-BUAA</dc:creator>
  <cp:lastModifiedBy>LH-BUAA</cp:lastModifiedBy>
  <cp:revision>10</cp:revision>
  <dcterms:created xsi:type="dcterms:W3CDTF">2020-03-13T02:14:21Z</dcterms:created>
  <dcterms:modified xsi:type="dcterms:W3CDTF">2020-03-14T08:14:14Z</dcterms:modified>
</cp:coreProperties>
</file>