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9" r:id="rId2"/>
    <p:sldId id="268" r:id="rId3"/>
    <p:sldId id="274" r:id="rId4"/>
    <p:sldId id="273" r:id="rId5"/>
    <p:sldId id="329" r:id="rId6"/>
    <p:sldId id="330" r:id="rId7"/>
    <p:sldId id="271" r:id="rId8"/>
    <p:sldId id="331" r:id="rId9"/>
    <p:sldId id="278" r:id="rId10"/>
    <p:sldId id="279" r:id="rId11"/>
    <p:sldId id="280" r:id="rId12"/>
    <p:sldId id="283" r:id="rId13"/>
    <p:sldId id="332" r:id="rId14"/>
    <p:sldId id="284" r:id="rId15"/>
    <p:sldId id="285" r:id="rId16"/>
    <p:sldId id="287" r:id="rId17"/>
    <p:sldId id="319" r:id="rId18"/>
    <p:sldId id="288" r:id="rId19"/>
    <p:sldId id="289" r:id="rId20"/>
    <p:sldId id="290" r:id="rId21"/>
    <p:sldId id="291" r:id="rId22"/>
    <p:sldId id="292" r:id="rId23"/>
    <p:sldId id="293" r:id="rId24"/>
    <p:sldId id="316" r:id="rId25"/>
    <p:sldId id="294" r:id="rId26"/>
    <p:sldId id="296" r:id="rId27"/>
    <p:sldId id="297" r:id="rId28"/>
    <p:sldId id="298" r:id="rId29"/>
    <p:sldId id="304" r:id="rId30"/>
    <p:sldId id="299" r:id="rId31"/>
    <p:sldId id="300" r:id="rId32"/>
    <p:sldId id="301" r:id="rId33"/>
    <p:sldId id="302" r:id="rId34"/>
    <p:sldId id="303" r:id="rId35"/>
    <p:sldId id="305" r:id="rId36"/>
    <p:sldId id="307" r:id="rId37"/>
    <p:sldId id="320" r:id="rId38"/>
    <p:sldId id="306" r:id="rId39"/>
    <p:sldId id="333" r:id="rId40"/>
    <p:sldId id="334" r:id="rId41"/>
    <p:sldId id="317" r:id="rId42"/>
    <p:sldId id="325" r:id="rId43"/>
    <p:sldId id="326" r:id="rId44"/>
    <p:sldId id="327" r:id="rId45"/>
    <p:sldId id="328" r:id="rId46"/>
    <p:sldId id="323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003300"/>
    <a:srgbClr val="003296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98653" autoAdjust="0"/>
  </p:normalViewPr>
  <p:slideViewPr>
    <p:cSldViewPr>
      <p:cViewPr>
        <p:scale>
          <a:sx n="60" d="100"/>
          <a:sy n="60" d="100"/>
        </p:scale>
        <p:origin x="-162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3/18/2020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55733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2020/3/18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685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7DFB5-5E81-464B-96AA-B16032C55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>
            <a:normAutofit/>
          </a:bodyPr>
          <a:lstStyle>
            <a:lvl1pPr algn="r" eaLnBrk="1" latinLnBrk="0" hangingPunct="1">
              <a:defRPr kumimoji="0" lang="zh-CN" sz="3200" b="1" cap="small" baseline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0"/>
            <a:ext cx="1403648" cy="3651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09:54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84367" y="21471"/>
            <a:ext cx="1283427" cy="3651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r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BF49E6D-B77B-41AA-B1F2-0A2462AD6D9A}" type="datetime10">
              <a:rPr lang="en-US" altLang="zh-CN" smtClean="0"/>
              <a:pPr/>
              <a:t>09:54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0"/>
            <a:ext cx="1403648" cy="3651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/>
              <a:pPr/>
              <a:t>09:54</a:t>
            </a:fld>
            <a:endParaRPr lang="en-US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40768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4367" y="39539"/>
            <a:ext cx="1256649" cy="365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EB84-BD27-4808-B2A4-0D7A1B3DAA99}" type="datetime10">
              <a:rPr lang="en-US" altLang="zh-CN" smtClean="0"/>
              <a:pPr/>
              <a:t>09:54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ransition spd="slow">
    <p:wipe dir="d"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75656" y="1196752"/>
            <a:ext cx="7007336" cy="854968"/>
          </a:xfrm>
        </p:spPr>
        <p:txBody>
          <a:bodyPr anchor="ctr">
            <a:norm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</a:rPr>
              <a:t>第</a:t>
            </a:r>
            <a:r>
              <a:rPr lang="en-US" altLang="zh-CN" sz="3600" dirty="0" smtClean="0">
                <a:solidFill>
                  <a:srgbClr val="C00000"/>
                </a:solidFill>
              </a:rPr>
              <a:t>5</a:t>
            </a:r>
            <a:r>
              <a:rPr lang="zh-CN" altLang="en-US" sz="3600" dirty="0" smtClean="0">
                <a:solidFill>
                  <a:srgbClr val="C00000"/>
                </a:solidFill>
              </a:rPr>
              <a:t>讲：</a:t>
            </a:r>
            <a:r>
              <a:rPr lang="en-US" altLang="zh-CN" sz="3600" dirty="0" smtClean="0">
                <a:solidFill>
                  <a:srgbClr val="C00000"/>
                </a:solidFill>
              </a:rPr>
              <a:t>T-SQL</a:t>
            </a:r>
            <a:r>
              <a:rPr lang="zh-CN" altLang="en-US" sz="3600" dirty="0" smtClean="0">
                <a:solidFill>
                  <a:srgbClr val="C00000"/>
                </a:solidFill>
              </a:rPr>
              <a:t>语言（下）</a:t>
            </a:r>
            <a:endParaRPr lang="zh-CN" sz="3600" dirty="0">
              <a:solidFill>
                <a:srgbClr val="C000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923928" y="2276872"/>
            <a:ext cx="4320480" cy="280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zh-CN" sz="3200" b="1" kern="1200" cap="small" baseline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sz="2800" dirty="0" smtClean="0">
                <a:solidFill>
                  <a:srgbClr val="003296"/>
                </a:solidFill>
              </a:rPr>
              <a:t>5.1   </a:t>
            </a:r>
            <a:r>
              <a:rPr lang="zh-CN" altLang="en-US" sz="2800" dirty="0" smtClean="0">
                <a:solidFill>
                  <a:srgbClr val="003296"/>
                </a:solidFill>
              </a:rPr>
              <a:t>存储过程</a:t>
            </a:r>
            <a:br>
              <a:rPr lang="zh-CN" altLang="en-US" sz="2800" dirty="0" smtClean="0">
                <a:solidFill>
                  <a:srgbClr val="003296"/>
                </a:solidFill>
              </a:rPr>
            </a:br>
            <a:r>
              <a:rPr lang="en-US" altLang="zh-CN" sz="2800" dirty="0" smtClean="0">
                <a:solidFill>
                  <a:srgbClr val="003296"/>
                </a:solidFill>
              </a:rPr>
              <a:t>5.2   </a:t>
            </a:r>
            <a:r>
              <a:rPr lang="zh-CN" altLang="en-US" sz="2800" dirty="0" smtClean="0">
                <a:solidFill>
                  <a:srgbClr val="003296"/>
                </a:solidFill>
              </a:rPr>
              <a:t>临时表和表变量</a:t>
            </a:r>
            <a:br>
              <a:rPr lang="zh-CN" altLang="en-US" sz="2800" dirty="0" smtClean="0">
                <a:solidFill>
                  <a:srgbClr val="003296"/>
                </a:solidFill>
              </a:rPr>
            </a:br>
            <a:r>
              <a:rPr lang="en-US" altLang="zh-CN" sz="2800" dirty="0" smtClean="0">
                <a:solidFill>
                  <a:srgbClr val="003296"/>
                </a:solidFill>
              </a:rPr>
              <a:t>5.3 </a:t>
            </a:r>
            <a:r>
              <a:rPr lang="zh-CN" altLang="en-US" sz="2800" dirty="0" smtClean="0">
                <a:solidFill>
                  <a:srgbClr val="003296"/>
                </a:solidFill>
              </a:rPr>
              <a:t>  自定义函数（</a:t>
            </a:r>
            <a:r>
              <a:rPr lang="en-US" altLang="zh-CN" sz="2800" dirty="0" smtClean="0">
                <a:solidFill>
                  <a:srgbClr val="003296"/>
                </a:solidFill>
              </a:rPr>
              <a:t>UDFs</a:t>
            </a:r>
            <a:r>
              <a:rPr lang="zh-CN" altLang="en-US" sz="2800" dirty="0" smtClean="0">
                <a:solidFill>
                  <a:srgbClr val="003296"/>
                </a:solidFill>
              </a:rPr>
              <a:t>）</a:t>
            </a:r>
            <a:br>
              <a:rPr lang="zh-CN" altLang="en-US" sz="2800" dirty="0" smtClean="0">
                <a:solidFill>
                  <a:srgbClr val="003296"/>
                </a:solidFill>
              </a:rPr>
            </a:br>
            <a:r>
              <a:rPr lang="en-US" altLang="zh-CN" sz="2800" dirty="0" smtClean="0">
                <a:solidFill>
                  <a:srgbClr val="003296"/>
                </a:solidFill>
              </a:rPr>
              <a:t>5.4 </a:t>
            </a:r>
            <a:r>
              <a:rPr lang="zh-CN" altLang="en-US" sz="2800" dirty="0" smtClean="0">
                <a:solidFill>
                  <a:srgbClr val="003296"/>
                </a:solidFill>
              </a:rPr>
              <a:t>  游标的应用</a:t>
            </a:r>
            <a:endParaRPr lang="en-US" altLang="zh-CN" sz="2800" dirty="0" smtClean="0">
              <a:solidFill>
                <a:srgbClr val="003296"/>
              </a:solidFill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sz="2800" dirty="0" smtClean="0">
                <a:solidFill>
                  <a:srgbClr val="003296"/>
                </a:solidFill>
              </a:rPr>
              <a:t>5.5   </a:t>
            </a:r>
            <a:r>
              <a:rPr lang="zh-CN" altLang="en-US" sz="2800" dirty="0" smtClean="0">
                <a:solidFill>
                  <a:srgbClr val="003296"/>
                </a:solidFill>
              </a:rPr>
              <a:t>实验二数据准备</a:t>
            </a:r>
            <a:endParaRPr lang="en-US" altLang="zh-CN" sz="2800" dirty="0" smtClean="0">
              <a:solidFill>
                <a:srgbClr val="00329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94A6-31F7-43A1-B524-B95236473D2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624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3300"/>
                </a:solidFill>
              </a:rPr>
              <a:t>5.2 </a:t>
            </a:r>
            <a:r>
              <a:rPr lang="zh-CN" altLang="en-US" dirty="0" smtClean="0">
                <a:solidFill>
                  <a:srgbClr val="003300"/>
                </a:solidFill>
              </a:rPr>
              <a:t>临时表和表变量</a:t>
            </a:r>
            <a:endParaRPr lang="zh-CN" altLang="en-US" dirty="0">
              <a:solidFill>
                <a:srgbClr val="003300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212" y="1124744"/>
            <a:ext cx="7921252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一、临时</a:t>
            </a:r>
            <a:r>
              <a:rPr lang="zh-CN" altLang="en-US" sz="2800" b="1" dirty="0">
                <a:solidFill>
                  <a:srgbClr val="C00000"/>
                </a:solidFill>
              </a:rPr>
              <a:t>表的创建与使用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</a:rPr>
              <a:t>创建临时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表方法</a:t>
            </a:r>
            <a:r>
              <a:rPr lang="zh-CN" altLang="en-US" sz="2400" b="1" dirty="0">
                <a:solidFill>
                  <a:schemeClr val="tx1"/>
                </a:solidFill>
              </a:rPr>
              <a:t>一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000" dirty="0">
                <a:solidFill>
                  <a:srgbClr val="003296"/>
                </a:solidFill>
              </a:rPr>
              <a:t> </a:t>
            </a:r>
            <a:r>
              <a:rPr lang="en-US" altLang="zh-CN" sz="2000" dirty="0" smtClean="0">
                <a:solidFill>
                  <a:srgbClr val="003296"/>
                </a:solidFill>
              </a:rPr>
              <a:t>   </a:t>
            </a:r>
            <a:r>
              <a:rPr lang="zh-CN" altLang="en-US" sz="2000" dirty="0" smtClean="0">
                <a:solidFill>
                  <a:srgbClr val="003296"/>
                </a:solidFill>
              </a:rPr>
              <a:t> </a:t>
            </a:r>
            <a:r>
              <a:rPr lang="en-US" altLang="zh-CN" sz="2000" dirty="0">
                <a:solidFill>
                  <a:srgbClr val="003296"/>
                </a:solidFill>
              </a:rPr>
              <a:t>create table #</a:t>
            </a:r>
            <a:r>
              <a:rPr lang="zh-CN" altLang="en-US" sz="2000" dirty="0">
                <a:solidFill>
                  <a:srgbClr val="003296"/>
                </a:solidFill>
              </a:rPr>
              <a:t>临时表</a:t>
            </a:r>
            <a:r>
              <a:rPr lang="zh-CN" altLang="en-US" sz="2000" dirty="0" smtClean="0">
                <a:solidFill>
                  <a:srgbClr val="003296"/>
                </a:solidFill>
              </a:rPr>
              <a:t>名</a:t>
            </a:r>
            <a:r>
              <a:rPr lang="en-US" altLang="zh-CN" sz="2000" dirty="0">
                <a:solidFill>
                  <a:srgbClr val="003296"/>
                </a:solidFill>
              </a:rPr>
              <a:t> </a:t>
            </a:r>
            <a:r>
              <a:rPr lang="en-US" altLang="zh-CN" sz="2000" dirty="0" smtClean="0">
                <a:solidFill>
                  <a:srgbClr val="003296"/>
                </a:solidFill>
              </a:rPr>
              <a:t> (  </a:t>
            </a:r>
            <a:r>
              <a:rPr lang="zh-CN" altLang="en-US" sz="2000" dirty="0" smtClean="0">
                <a:solidFill>
                  <a:srgbClr val="003296"/>
                </a:solidFill>
              </a:rPr>
              <a:t>字段</a:t>
            </a:r>
            <a:r>
              <a:rPr lang="en-US" altLang="zh-CN" sz="2000" dirty="0">
                <a:solidFill>
                  <a:srgbClr val="003296"/>
                </a:solidFill>
              </a:rPr>
              <a:t>1 </a:t>
            </a:r>
            <a:r>
              <a:rPr lang="zh-CN" altLang="en-US" sz="2000" dirty="0">
                <a:solidFill>
                  <a:srgbClr val="003296"/>
                </a:solidFill>
              </a:rPr>
              <a:t>约束条件</a:t>
            </a:r>
            <a:r>
              <a:rPr lang="en-US" altLang="zh-CN" sz="2000" dirty="0">
                <a:solidFill>
                  <a:srgbClr val="003296"/>
                </a:solidFill>
              </a:rPr>
              <a:t>,</a:t>
            </a:r>
            <a:r>
              <a:rPr lang="zh-CN" altLang="en-US" sz="2000" dirty="0">
                <a:solidFill>
                  <a:srgbClr val="003296"/>
                </a:solidFill>
              </a:rPr>
              <a:t/>
            </a:r>
            <a:br>
              <a:rPr lang="zh-CN" altLang="en-US" sz="2000" dirty="0">
                <a:solidFill>
                  <a:srgbClr val="003296"/>
                </a:solidFill>
              </a:rPr>
            </a:br>
            <a:r>
              <a:rPr lang="zh-CN" altLang="en-US" sz="2000" dirty="0">
                <a:solidFill>
                  <a:srgbClr val="003296"/>
                </a:solidFill>
              </a:rPr>
              <a:t>                      </a:t>
            </a:r>
            <a:r>
              <a:rPr lang="zh-CN" altLang="en-US" sz="2000" dirty="0" smtClean="0">
                <a:solidFill>
                  <a:srgbClr val="003296"/>
                </a:solidFill>
              </a:rPr>
              <a:t>                        字段</a:t>
            </a:r>
            <a:r>
              <a:rPr lang="en-US" altLang="zh-CN" sz="2000" dirty="0">
                <a:solidFill>
                  <a:srgbClr val="003296"/>
                </a:solidFill>
              </a:rPr>
              <a:t>2 </a:t>
            </a:r>
            <a:r>
              <a:rPr lang="zh-CN" altLang="en-US" sz="2000" dirty="0">
                <a:solidFill>
                  <a:srgbClr val="003296"/>
                </a:solidFill>
              </a:rPr>
              <a:t>约束条件</a:t>
            </a:r>
            <a:r>
              <a:rPr lang="en-US" altLang="zh-CN" sz="2000" dirty="0">
                <a:solidFill>
                  <a:srgbClr val="003296"/>
                </a:solidFill>
              </a:rPr>
              <a:t>,</a:t>
            </a:r>
            <a:r>
              <a:rPr lang="zh-CN" altLang="en-US" sz="2000" dirty="0">
                <a:solidFill>
                  <a:srgbClr val="003296"/>
                </a:solidFill>
              </a:rPr>
              <a:t/>
            </a:r>
            <a:br>
              <a:rPr lang="zh-CN" altLang="en-US" sz="2000" dirty="0">
                <a:solidFill>
                  <a:srgbClr val="003296"/>
                </a:solidFill>
              </a:rPr>
            </a:br>
            <a:r>
              <a:rPr lang="zh-CN" altLang="en-US" sz="2000" dirty="0" smtClean="0">
                <a:solidFill>
                  <a:srgbClr val="003296"/>
                </a:solidFill>
              </a:rPr>
              <a:t>                         </a:t>
            </a:r>
            <a:r>
              <a:rPr lang="zh-CN" altLang="en-US" sz="2000" dirty="0">
                <a:solidFill>
                  <a:srgbClr val="003296"/>
                </a:solidFill>
              </a:rPr>
              <a:t>              </a:t>
            </a:r>
            <a:r>
              <a:rPr lang="zh-CN" altLang="en-US" sz="2000" dirty="0" smtClean="0">
                <a:solidFill>
                  <a:srgbClr val="003296"/>
                </a:solidFill>
              </a:rPr>
              <a:t> </a:t>
            </a:r>
            <a:r>
              <a:rPr lang="zh-CN" altLang="en-US" sz="2000" dirty="0">
                <a:solidFill>
                  <a:srgbClr val="003296"/>
                </a:solidFill>
              </a:rPr>
              <a:t>  </a:t>
            </a:r>
            <a:r>
              <a:rPr lang="zh-CN" altLang="en-US" sz="2000" dirty="0" smtClean="0">
                <a:solidFill>
                  <a:srgbClr val="003296"/>
                </a:solidFill>
              </a:rPr>
              <a:t>   </a:t>
            </a:r>
            <a:r>
              <a:rPr lang="zh-CN" altLang="en-US" sz="2000" dirty="0">
                <a:solidFill>
                  <a:srgbClr val="003296"/>
                </a:solidFill>
              </a:rPr>
              <a:t> </a:t>
            </a:r>
            <a:r>
              <a:rPr lang="en-US" altLang="zh-CN" sz="2000" dirty="0" smtClean="0">
                <a:solidFill>
                  <a:srgbClr val="003296"/>
                </a:solidFill>
              </a:rPr>
              <a:t>.....)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000" dirty="0">
                <a:solidFill>
                  <a:srgbClr val="003296"/>
                </a:solidFill>
              </a:rPr>
              <a:t> </a:t>
            </a:r>
            <a:r>
              <a:rPr lang="en-US" altLang="zh-CN" sz="2000" dirty="0" smtClean="0">
                <a:solidFill>
                  <a:srgbClr val="003296"/>
                </a:solidFill>
              </a:rPr>
              <a:t> </a:t>
            </a:r>
            <a:r>
              <a:rPr lang="zh-CN" altLang="en-US" sz="2000" dirty="0" smtClean="0">
                <a:solidFill>
                  <a:srgbClr val="003296"/>
                </a:solidFill>
              </a:rPr>
              <a:t>  </a:t>
            </a:r>
            <a:r>
              <a:rPr lang="zh-CN" altLang="en-US" sz="2000" dirty="0">
                <a:solidFill>
                  <a:srgbClr val="003296"/>
                </a:solidFill>
              </a:rPr>
              <a:t> </a:t>
            </a:r>
            <a:r>
              <a:rPr lang="en-US" altLang="zh-CN" sz="2000" dirty="0">
                <a:solidFill>
                  <a:srgbClr val="003296"/>
                </a:solidFill>
              </a:rPr>
              <a:t>create table ##</a:t>
            </a:r>
            <a:r>
              <a:rPr lang="zh-CN" altLang="en-US" sz="2000" dirty="0">
                <a:solidFill>
                  <a:srgbClr val="003296"/>
                </a:solidFill>
              </a:rPr>
              <a:t>临时表</a:t>
            </a:r>
            <a:r>
              <a:rPr lang="zh-CN" altLang="en-US" sz="2000" dirty="0" smtClean="0">
                <a:solidFill>
                  <a:srgbClr val="003296"/>
                </a:solidFill>
              </a:rPr>
              <a:t>名 </a:t>
            </a:r>
            <a:r>
              <a:rPr lang="en-US" altLang="zh-CN" sz="2000" dirty="0" smtClean="0">
                <a:solidFill>
                  <a:srgbClr val="003296"/>
                </a:solidFill>
              </a:rPr>
              <a:t>( </a:t>
            </a:r>
            <a:r>
              <a:rPr lang="zh-CN" altLang="en-US" sz="2000" dirty="0" smtClean="0">
                <a:solidFill>
                  <a:srgbClr val="003296"/>
                </a:solidFill>
              </a:rPr>
              <a:t>字段</a:t>
            </a:r>
            <a:r>
              <a:rPr lang="en-US" altLang="zh-CN" sz="2000" dirty="0">
                <a:solidFill>
                  <a:srgbClr val="003296"/>
                </a:solidFill>
              </a:rPr>
              <a:t>1 </a:t>
            </a:r>
            <a:r>
              <a:rPr lang="zh-CN" altLang="en-US" sz="2000" dirty="0">
                <a:solidFill>
                  <a:srgbClr val="003296"/>
                </a:solidFill>
              </a:rPr>
              <a:t>约束条件</a:t>
            </a:r>
            <a:r>
              <a:rPr lang="en-US" altLang="zh-CN" sz="2000" dirty="0">
                <a:solidFill>
                  <a:srgbClr val="003296"/>
                </a:solidFill>
              </a:rPr>
              <a:t>,</a:t>
            </a:r>
            <a:r>
              <a:rPr lang="zh-CN" altLang="en-US" sz="2000" dirty="0">
                <a:solidFill>
                  <a:srgbClr val="003296"/>
                </a:solidFill>
              </a:rPr>
              <a:t/>
            </a:r>
            <a:br>
              <a:rPr lang="zh-CN" altLang="en-US" sz="2000" dirty="0">
                <a:solidFill>
                  <a:srgbClr val="003296"/>
                </a:solidFill>
              </a:rPr>
            </a:br>
            <a:r>
              <a:rPr lang="zh-CN" altLang="en-US" sz="2000" dirty="0">
                <a:solidFill>
                  <a:srgbClr val="003296"/>
                </a:solidFill>
              </a:rPr>
              <a:t>                       </a:t>
            </a:r>
            <a:r>
              <a:rPr lang="zh-CN" altLang="en-US" sz="2000" dirty="0" smtClean="0">
                <a:solidFill>
                  <a:srgbClr val="003296"/>
                </a:solidFill>
              </a:rPr>
              <a:t>                   </a:t>
            </a:r>
            <a:r>
              <a:rPr lang="zh-CN" altLang="en-US" sz="2000" dirty="0">
                <a:solidFill>
                  <a:srgbClr val="003296"/>
                </a:solidFill>
              </a:rPr>
              <a:t> </a:t>
            </a:r>
            <a:r>
              <a:rPr lang="zh-CN" altLang="en-US" sz="2000" dirty="0" smtClean="0">
                <a:solidFill>
                  <a:srgbClr val="003296"/>
                </a:solidFill>
              </a:rPr>
              <a:t> </a:t>
            </a:r>
            <a:r>
              <a:rPr lang="zh-CN" altLang="en-US" sz="2000" dirty="0">
                <a:solidFill>
                  <a:srgbClr val="003296"/>
                </a:solidFill>
              </a:rPr>
              <a:t>  字段</a:t>
            </a:r>
            <a:r>
              <a:rPr lang="en-US" altLang="zh-CN" sz="2000" dirty="0">
                <a:solidFill>
                  <a:srgbClr val="003296"/>
                </a:solidFill>
              </a:rPr>
              <a:t>2 </a:t>
            </a:r>
            <a:r>
              <a:rPr lang="zh-CN" altLang="en-US" sz="2000" dirty="0">
                <a:solidFill>
                  <a:srgbClr val="003296"/>
                </a:solidFill>
              </a:rPr>
              <a:t>约束条件</a:t>
            </a:r>
            <a:r>
              <a:rPr lang="en-US" altLang="zh-CN" sz="2000" dirty="0">
                <a:solidFill>
                  <a:srgbClr val="003296"/>
                </a:solidFill>
              </a:rPr>
              <a:t>,</a:t>
            </a:r>
            <a:r>
              <a:rPr lang="zh-CN" altLang="en-US" sz="2000" dirty="0">
                <a:solidFill>
                  <a:srgbClr val="003296"/>
                </a:solidFill>
              </a:rPr>
              <a:t/>
            </a:r>
            <a:br>
              <a:rPr lang="zh-CN" altLang="en-US" sz="2000" dirty="0">
                <a:solidFill>
                  <a:srgbClr val="003296"/>
                </a:solidFill>
              </a:rPr>
            </a:br>
            <a:r>
              <a:rPr lang="zh-CN" altLang="en-US" sz="2000" dirty="0">
                <a:solidFill>
                  <a:srgbClr val="003296"/>
                </a:solidFill>
              </a:rPr>
              <a:t>                      </a:t>
            </a:r>
            <a:r>
              <a:rPr lang="zh-CN" altLang="en-US" sz="2000" dirty="0" smtClean="0">
                <a:solidFill>
                  <a:srgbClr val="003296"/>
                </a:solidFill>
              </a:rPr>
              <a:t>                        </a:t>
            </a:r>
            <a:r>
              <a:rPr lang="en-US" altLang="zh-CN" sz="2000" dirty="0" smtClean="0">
                <a:solidFill>
                  <a:srgbClr val="003296"/>
                </a:solidFill>
              </a:rPr>
              <a:t>.....)</a:t>
            </a:r>
          </a:p>
          <a:p>
            <a:pPr>
              <a:spcBef>
                <a:spcPts val="1800"/>
              </a:spcBef>
            </a:pPr>
            <a:r>
              <a:rPr lang="zh-CN" altLang="en-US" sz="2400" b="1" dirty="0" smtClean="0">
                <a:solidFill>
                  <a:schemeClr val="tx1"/>
                </a:solidFill>
              </a:rPr>
              <a:t>创建</a:t>
            </a:r>
            <a:r>
              <a:rPr lang="zh-CN" altLang="en-US" sz="2400" b="1" dirty="0">
                <a:solidFill>
                  <a:schemeClr val="tx1"/>
                </a:solidFill>
              </a:rPr>
              <a:t>临时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表方法</a:t>
            </a:r>
            <a:r>
              <a:rPr lang="zh-CN" altLang="en-US" sz="2400" b="1" dirty="0">
                <a:solidFill>
                  <a:schemeClr val="tx1"/>
                </a:solidFill>
              </a:rPr>
              <a:t>二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000" dirty="0"/>
              <a:t>     </a:t>
            </a:r>
            <a:r>
              <a:rPr lang="en-US" altLang="zh-CN" sz="2000" dirty="0">
                <a:solidFill>
                  <a:srgbClr val="003296"/>
                </a:solidFill>
              </a:rPr>
              <a:t>select * into #</a:t>
            </a:r>
            <a:r>
              <a:rPr lang="zh-CN" altLang="en-US" sz="2000" dirty="0">
                <a:solidFill>
                  <a:srgbClr val="003296"/>
                </a:solidFill>
              </a:rPr>
              <a:t>临时表名 </a:t>
            </a:r>
            <a:r>
              <a:rPr lang="zh-CN" altLang="en-US" sz="2000" dirty="0" smtClean="0">
                <a:solidFill>
                  <a:srgbClr val="003296"/>
                </a:solidFill>
              </a:rPr>
              <a:t>  </a:t>
            </a:r>
            <a:r>
              <a:rPr lang="en-US" altLang="zh-CN" sz="2000" dirty="0" smtClean="0">
                <a:solidFill>
                  <a:srgbClr val="003296"/>
                </a:solidFill>
              </a:rPr>
              <a:t>from  …….</a:t>
            </a:r>
            <a:r>
              <a:rPr lang="zh-CN" altLang="en-US" sz="2000" dirty="0">
                <a:solidFill>
                  <a:srgbClr val="003296"/>
                </a:solidFill>
              </a:rPr>
              <a:t/>
            </a:r>
            <a:br>
              <a:rPr lang="zh-CN" altLang="en-US" sz="2000" dirty="0">
                <a:solidFill>
                  <a:srgbClr val="003296"/>
                </a:solidFill>
              </a:rPr>
            </a:br>
            <a:r>
              <a:rPr lang="zh-CN" altLang="en-US" sz="2000" dirty="0">
                <a:solidFill>
                  <a:srgbClr val="003296"/>
                </a:solidFill>
              </a:rPr>
              <a:t>     </a:t>
            </a:r>
            <a:r>
              <a:rPr lang="en-US" altLang="zh-CN" sz="2000" dirty="0" smtClean="0">
                <a:solidFill>
                  <a:srgbClr val="003296"/>
                </a:solidFill>
              </a:rPr>
              <a:t>select </a:t>
            </a:r>
            <a:r>
              <a:rPr lang="en-US" altLang="zh-CN" sz="2000" dirty="0">
                <a:solidFill>
                  <a:srgbClr val="003296"/>
                </a:solidFill>
              </a:rPr>
              <a:t>* into ##</a:t>
            </a:r>
            <a:r>
              <a:rPr lang="zh-CN" altLang="en-US" sz="2000" dirty="0">
                <a:solidFill>
                  <a:srgbClr val="003296"/>
                </a:solidFill>
              </a:rPr>
              <a:t>临时表名 </a:t>
            </a:r>
            <a:r>
              <a:rPr lang="en-US" altLang="zh-CN" sz="2000" dirty="0">
                <a:solidFill>
                  <a:srgbClr val="003296"/>
                </a:solidFill>
              </a:rPr>
              <a:t>from </a:t>
            </a:r>
            <a:r>
              <a:rPr lang="en-US" altLang="zh-CN" sz="2000" dirty="0" smtClean="0">
                <a:solidFill>
                  <a:srgbClr val="003296"/>
                </a:solidFill>
              </a:rPr>
              <a:t> …….</a:t>
            </a:r>
          </a:p>
          <a:p>
            <a:pPr>
              <a:spcBef>
                <a:spcPts val="1200"/>
              </a:spcBef>
            </a:pPr>
            <a:r>
              <a:rPr lang="zh-CN" altLang="en-US" sz="2000" dirty="0" smtClean="0">
                <a:solidFill>
                  <a:srgbClr val="C00000"/>
                </a:solidFill>
              </a:rPr>
              <a:t>说明：</a:t>
            </a:r>
            <a:r>
              <a:rPr lang="en-US" altLang="zh-CN" sz="2000" dirty="0" smtClean="0">
                <a:solidFill>
                  <a:srgbClr val="C00000"/>
                </a:solidFill>
              </a:rPr>
              <a:t>#</a:t>
            </a:r>
            <a:r>
              <a:rPr lang="zh-CN" altLang="en-US" sz="2000" dirty="0" smtClean="0">
                <a:solidFill>
                  <a:srgbClr val="C00000"/>
                </a:solidFill>
              </a:rPr>
              <a:t>代表本地临时</a:t>
            </a:r>
            <a:r>
              <a:rPr lang="zh-CN" altLang="en-US" sz="2000" dirty="0">
                <a:solidFill>
                  <a:srgbClr val="C00000"/>
                </a:solidFill>
              </a:rPr>
              <a:t>表，</a:t>
            </a:r>
            <a:r>
              <a:rPr lang="en-US" altLang="zh-CN" sz="2000" dirty="0">
                <a:solidFill>
                  <a:srgbClr val="C00000"/>
                </a:solidFill>
              </a:rPr>
              <a:t>##</a:t>
            </a:r>
            <a:r>
              <a:rPr lang="zh-CN" altLang="en-US" sz="2000" dirty="0">
                <a:solidFill>
                  <a:srgbClr val="C00000"/>
                </a:solidFill>
              </a:rPr>
              <a:t>代表全局临时表</a:t>
            </a:r>
            <a:r>
              <a:rPr lang="zh-CN" altLang="en-US" sz="1800" dirty="0"/>
              <a:t/>
            </a:r>
            <a:br>
              <a:rPr lang="zh-CN" altLang="en-US" sz="1800" dirty="0"/>
            </a:br>
            <a:endParaRPr lang="en-US" altLang="zh-CN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121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008" y="6492875"/>
            <a:ext cx="648072" cy="365125"/>
          </a:xfrm>
        </p:spPr>
        <p:txBody>
          <a:bodyPr/>
          <a:lstStyle/>
          <a:p>
            <a:fld id="{063994A6-31F7-43A1-B524-B95236473D2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4624"/>
            <a:ext cx="8192144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5.2 </a:t>
            </a:r>
            <a:r>
              <a:rPr lang="zh-CN" altLang="en-US" dirty="0" smtClean="0">
                <a:solidFill>
                  <a:schemeClr val="tx1"/>
                </a:solidFill>
              </a:rPr>
              <a:t>临时表和表变量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716" y="1196752"/>
            <a:ext cx="8353300" cy="511189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一、临时表的创建与使用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查询临时表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  </a:t>
            </a:r>
            <a:r>
              <a:rPr lang="zh-CN" altLang="en-US" sz="2000" dirty="0">
                <a:solidFill>
                  <a:srgbClr val="003296"/>
                </a:solidFill>
              </a:rPr>
              <a:t>   </a:t>
            </a:r>
            <a:r>
              <a:rPr lang="en-US" altLang="zh-CN" sz="2000" dirty="0">
                <a:solidFill>
                  <a:srgbClr val="003296"/>
                </a:solidFill>
              </a:rPr>
              <a:t>select * from #</a:t>
            </a:r>
            <a:r>
              <a:rPr lang="zh-CN" altLang="en-US" sz="2000" dirty="0">
                <a:solidFill>
                  <a:srgbClr val="003296"/>
                </a:solidFill>
              </a:rPr>
              <a:t>临时表名</a:t>
            </a:r>
            <a:r>
              <a:rPr lang="en-US" altLang="zh-CN" sz="2000" dirty="0">
                <a:solidFill>
                  <a:srgbClr val="003296"/>
                </a:solidFill>
              </a:rPr>
              <a:t>;</a:t>
            </a:r>
            <a:r>
              <a:rPr lang="zh-CN" altLang="en-US" sz="2000" dirty="0">
                <a:solidFill>
                  <a:srgbClr val="003296"/>
                </a:solidFill>
              </a:rPr>
              <a:t/>
            </a:r>
            <a:br>
              <a:rPr lang="zh-CN" altLang="en-US" sz="2000" dirty="0">
                <a:solidFill>
                  <a:srgbClr val="003296"/>
                </a:solidFill>
              </a:rPr>
            </a:br>
            <a:r>
              <a:rPr lang="zh-CN" altLang="en-US" sz="2000" dirty="0">
                <a:solidFill>
                  <a:srgbClr val="003296"/>
                </a:solidFill>
              </a:rPr>
              <a:t>     </a:t>
            </a:r>
            <a:r>
              <a:rPr lang="en-US" altLang="zh-CN" sz="2000" dirty="0" smtClean="0">
                <a:solidFill>
                  <a:srgbClr val="003296"/>
                </a:solidFill>
              </a:rPr>
              <a:t>select </a:t>
            </a:r>
            <a:r>
              <a:rPr lang="en-US" altLang="zh-CN" sz="2000" dirty="0">
                <a:solidFill>
                  <a:srgbClr val="003296"/>
                </a:solidFill>
              </a:rPr>
              <a:t>* from ##</a:t>
            </a:r>
            <a:r>
              <a:rPr lang="zh-CN" altLang="en-US" sz="2000" dirty="0">
                <a:solidFill>
                  <a:srgbClr val="003296"/>
                </a:solidFill>
              </a:rPr>
              <a:t>临时表名</a:t>
            </a:r>
            <a:r>
              <a:rPr lang="en-US" altLang="zh-CN" sz="2000" dirty="0" smtClean="0">
                <a:solidFill>
                  <a:srgbClr val="003296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删除临时表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003296"/>
                </a:solidFill>
              </a:rPr>
              <a:t>     </a:t>
            </a:r>
            <a:r>
              <a:rPr lang="en-US" altLang="zh-CN" sz="2000" dirty="0">
                <a:solidFill>
                  <a:srgbClr val="003296"/>
                </a:solidFill>
              </a:rPr>
              <a:t>drop table #</a:t>
            </a:r>
            <a:r>
              <a:rPr lang="zh-CN" altLang="en-US" sz="2000" dirty="0">
                <a:solidFill>
                  <a:srgbClr val="003296"/>
                </a:solidFill>
              </a:rPr>
              <a:t>临时表名</a:t>
            </a:r>
            <a:r>
              <a:rPr lang="en-US" altLang="zh-CN" sz="2000" dirty="0">
                <a:solidFill>
                  <a:srgbClr val="003296"/>
                </a:solidFill>
              </a:rPr>
              <a:t>;</a:t>
            </a:r>
            <a:r>
              <a:rPr lang="zh-CN" altLang="en-US" sz="2000" dirty="0">
                <a:solidFill>
                  <a:srgbClr val="003296"/>
                </a:solidFill>
              </a:rPr>
              <a:t/>
            </a:r>
            <a:br>
              <a:rPr lang="zh-CN" altLang="en-US" sz="2000" dirty="0">
                <a:solidFill>
                  <a:srgbClr val="003296"/>
                </a:solidFill>
              </a:rPr>
            </a:br>
            <a:r>
              <a:rPr lang="zh-CN" altLang="en-US" sz="2000" dirty="0">
                <a:solidFill>
                  <a:srgbClr val="003296"/>
                </a:solidFill>
              </a:rPr>
              <a:t>     </a:t>
            </a:r>
            <a:r>
              <a:rPr lang="en-US" altLang="zh-CN" sz="2000" dirty="0" smtClean="0">
                <a:solidFill>
                  <a:srgbClr val="003296"/>
                </a:solidFill>
              </a:rPr>
              <a:t>drop </a:t>
            </a:r>
            <a:r>
              <a:rPr lang="en-US" altLang="zh-CN" sz="2000" dirty="0">
                <a:solidFill>
                  <a:srgbClr val="003296"/>
                </a:solidFill>
              </a:rPr>
              <a:t>table ##</a:t>
            </a:r>
            <a:r>
              <a:rPr lang="zh-CN" altLang="en-US" sz="2000" dirty="0">
                <a:solidFill>
                  <a:srgbClr val="003296"/>
                </a:solidFill>
              </a:rPr>
              <a:t>临时表名</a:t>
            </a:r>
            <a:r>
              <a:rPr lang="en-US" altLang="zh-CN" sz="2000" dirty="0" smtClean="0">
                <a:solidFill>
                  <a:srgbClr val="003296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24961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94A6-31F7-43A1-B524-B95236473D2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6632"/>
            <a:ext cx="8353300" cy="63367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二、本地临时表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296"/>
                </a:solidFill>
              </a:rPr>
              <a:t>内部标识</a:t>
            </a:r>
            <a:endParaRPr lang="en-US" altLang="zh-CN" sz="2400" b="1" dirty="0" smtClean="0">
              <a:solidFill>
                <a:srgbClr val="003296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多用户并发访问时，若存储过程或应用程序创建临时表，</a:t>
            </a:r>
            <a:r>
              <a:rPr lang="zh-CN" altLang="en-US" dirty="0">
                <a:solidFill>
                  <a:schemeClr val="tx1"/>
                </a:solidFill>
              </a:rPr>
              <a:t>则 </a:t>
            </a:r>
            <a:r>
              <a:rPr lang="zh-CN" altLang="en-US" dirty="0" smtClean="0">
                <a:solidFill>
                  <a:schemeClr val="tx1"/>
                </a:solidFill>
              </a:rPr>
              <a:t>服务器必须区分不同</a:t>
            </a:r>
            <a:r>
              <a:rPr lang="zh-CN" altLang="en-US" dirty="0">
                <a:solidFill>
                  <a:schemeClr val="tx1"/>
                </a:solidFill>
              </a:rPr>
              <a:t>用户创建</a:t>
            </a:r>
            <a:r>
              <a:rPr lang="zh-CN" altLang="en-US" dirty="0" smtClean="0">
                <a:solidFill>
                  <a:schemeClr val="tx1"/>
                </a:solidFill>
              </a:rPr>
              <a:t>的临时表。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chemeClr val="tx1"/>
                </a:solidFill>
              </a:rPr>
              <a:t>tempdb.sysobjects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chemeClr val="tx1"/>
                </a:solidFill>
              </a:rPr>
              <a:t>的临时表</a:t>
            </a:r>
            <a:r>
              <a:rPr lang="zh-CN" altLang="en-US" dirty="0" smtClean="0">
                <a:solidFill>
                  <a:schemeClr val="tx1"/>
                </a:solidFill>
              </a:rPr>
              <a:t>，全名为：临时表名称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数字后缀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3296"/>
                </a:solidFill>
              </a:rPr>
              <a:t>作用域</a:t>
            </a:r>
            <a:r>
              <a:rPr lang="zh-CN" altLang="en-US" sz="2400" b="1" dirty="0">
                <a:solidFill>
                  <a:srgbClr val="003296"/>
                </a:solidFill>
              </a:rPr>
              <a:t>：</a:t>
            </a:r>
            <a:r>
              <a:rPr lang="zh-CN" altLang="en-US" dirty="0"/>
              <a:t>当前</a:t>
            </a:r>
            <a:r>
              <a:rPr lang="zh-CN" altLang="en-US" dirty="0" smtClean="0"/>
              <a:t>会话。若本地临时表由存储过程</a:t>
            </a:r>
            <a:r>
              <a:rPr lang="en-US" altLang="zh-CN" dirty="0" smtClean="0"/>
              <a:t>A</a:t>
            </a:r>
            <a:r>
              <a:rPr lang="zh-CN" altLang="en-US" dirty="0" smtClean="0"/>
              <a:t>创建，则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调用的存储过程也可引用该表，但调用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的进程不行。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296"/>
                </a:solidFill>
              </a:rPr>
              <a:t>删除</a:t>
            </a:r>
            <a:endParaRPr lang="en-US" altLang="zh-CN" sz="2400" b="1" dirty="0">
              <a:solidFill>
                <a:srgbClr val="003296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使用</a:t>
            </a:r>
            <a:r>
              <a:rPr lang="en-US" altLang="zh-CN" dirty="0"/>
              <a:t>DROP TABLE </a:t>
            </a:r>
            <a:r>
              <a:rPr lang="zh-CN" altLang="en-US" dirty="0"/>
              <a:t>显式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本地</a:t>
            </a:r>
            <a:r>
              <a:rPr lang="zh-CN" altLang="en-US" dirty="0"/>
              <a:t>临时表在当前会话</a:t>
            </a:r>
            <a:r>
              <a:rPr lang="zh-CN" altLang="en-US" dirty="0" smtClean="0"/>
              <a:t>结束，</a:t>
            </a:r>
            <a:r>
              <a:rPr lang="zh-CN" altLang="en-US" dirty="0"/>
              <a:t>退出作用域时自动</a:t>
            </a:r>
            <a:r>
              <a:rPr lang="zh-CN" altLang="en-US" dirty="0" smtClean="0"/>
              <a:t>删除。例如：存储过程结束时，它创建</a:t>
            </a:r>
            <a:r>
              <a:rPr lang="zh-CN" altLang="en-US" dirty="0"/>
              <a:t>的本地临时</a:t>
            </a:r>
            <a:r>
              <a:rPr lang="zh-CN" altLang="en-US" dirty="0" smtClean="0"/>
              <a:t>表将自动被删除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3296"/>
                </a:solidFill>
              </a:rPr>
              <a:t>外键约束</a:t>
            </a:r>
            <a:r>
              <a:rPr lang="zh-CN" altLang="en-US" dirty="0" smtClean="0"/>
              <a:t>：临时表既不能做参照关系，也不能做被参照关系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32081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44624"/>
            <a:ext cx="5184575" cy="1698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Test1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-44450">
              <a:spcBef>
                <a:spcPct val="200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-44450">
              <a:spcBef>
                <a:spcPct val="2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#t1 (TC1 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KEY)</a:t>
            </a:r>
          </a:p>
          <a:p>
            <a:pPr marL="400050" lvl="1" indent="-44450">
              <a:spcBef>
                <a:spcPct val="2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#t1 values (99)</a:t>
            </a:r>
          </a:p>
          <a:p>
            <a:pPr marL="400050" lvl="1" indent="-44450"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Test2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1743551"/>
            <a:ext cx="5184575" cy="23637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#t1 values (88)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#t2 (TC2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KEY)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#t2 values (11)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#t1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#t2</a:t>
            </a:r>
          </a:p>
        </p:txBody>
      </p:sp>
      <p:sp>
        <p:nvSpPr>
          <p:cNvPr id="8" name="矩形 7"/>
          <p:cNvSpPr/>
          <p:nvPr/>
        </p:nvSpPr>
        <p:spPr>
          <a:xfrm>
            <a:off x="755575" y="4117253"/>
            <a:ext cx="5184575" cy="2696123"/>
          </a:xfrm>
          <a:prstGeom prst="rect">
            <a:avLst/>
          </a:prstGeom>
          <a:solidFill>
            <a:srgbClr val="C2E49C"/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#t3 (TC3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KEY)</a:t>
            </a:r>
          </a:p>
          <a:p>
            <a:pPr marL="355600" lvl="1"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#t3 values (555)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#t1 (TC1 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KEY)</a:t>
            </a:r>
          </a:p>
          <a:p>
            <a:pPr marL="355600" lvl="1">
              <a:spcBef>
                <a:spcPct val="2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#t1 values (444)</a:t>
            </a:r>
          </a:p>
          <a:p>
            <a:pPr marL="355600" lvl="1"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Test1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#t1</a:t>
            </a:r>
          </a:p>
          <a:p>
            <a:pPr marL="355600" lvl="1"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#t3</a:t>
            </a:r>
          </a:p>
          <a:p>
            <a:pPr marL="355600" lvl="1">
              <a:spcBef>
                <a:spcPct val="2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#t2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70" y="1916832"/>
            <a:ext cx="198838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 flipV="1">
            <a:off x="3203848" y="5661248"/>
            <a:ext cx="3633222" cy="576064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203848" y="4653136"/>
            <a:ext cx="3633222" cy="1296144"/>
          </a:xfrm>
          <a:prstGeom prst="straightConnector1">
            <a:avLst/>
          </a:prstGeom>
          <a:ln w="571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419872" y="3789040"/>
            <a:ext cx="3417198" cy="72008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419872" y="2780928"/>
            <a:ext cx="3417198" cy="792088"/>
          </a:xfrm>
          <a:prstGeom prst="straightConnector1">
            <a:avLst/>
          </a:prstGeom>
          <a:ln w="5715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131840" y="6439644"/>
            <a:ext cx="1687033" cy="157708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156175" y="807095"/>
            <a:ext cx="2952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#t1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459" y="6093296"/>
            <a:ext cx="4016037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4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94A6-31F7-43A1-B524-B95236473D2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204" y="260648"/>
            <a:ext cx="7921252" cy="6336704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三、全局临时表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3399"/>
                </a:solidFill>
              </a:rPr>
              <a:t>命名：</a:t>
            </a:r>
            <a:r>
              <a:rPr lang="zh-CN" altLang="en-US" sz="2000" dirty="0" smtClean="0">
                <a:solidFill>
                  <a:schemeClr val="tx1"/>
                </a:solidFill>
              </a:rPr>
              <a:t>表名以 </a:t>
            </a:r>
            <a:r>
              <a:rPr lang="en-US" altLang="zh-CN" sz="2000" dirty="0" smtClean="0">
                <a:solidFill>
                  <a:schemeClr val="tx1"/>
                </a:solidFill>
              </a:rPr>
              <a:t>## </a:t>
            </a:r>
            <a:r>
              <a:rPr lang="zh-CN" altLang="en-US" sz="2000" dirty="0" smtClean="0">
                <a:solidFill>
                  <a:schemeClr val="tx1"/>
                </a:solidFill>
              </a:rPr>
              <a:t>开头</a:t>
            </a:r>
            <a:r>
              <a:rPr lang="zh-CN" altLang="en-US" sz="2000" dirty="0">
                <a:solidFill>
                  <a:schemeClr val="tx1"/>
                </a:solidFill>
              </a:rPr>
              <a:t>，创建后对任何用户都是可见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3399"/>
                </a:solidFill>
              </a:rPr>
              <a:t>删除</a:t>
            </a:r>
            <a:endParaRPr lang="en-US" altLang="zh-CN" sz="2400" b="1" dirty="0">
              <a:solidFill>
                <a:srgbClr val="003399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使用 </a:t>
            </a:r>
            <a:r>
              <a:rPr lang="en-US" altLang="zh-CN" dirty="0" smtClean="0">
                <a:solidFill>
                  <a:schemeClr val="tx1"/>
                </a:solidFill>
              </a:rPr>
              <a:t>Drop Table </a:t>
            </a:r>
            <a:r>
              <a:rPr lang="zh-CN" altLang="en-US" dirty="0" smtClean="0">
                <a:solidFill>
                  <a:schemeClr val="tx1"/>
                </a:solidFill>
              </a:rPr>
              <a:t>命令，显示删除全局临时表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zh-CN" altLang="en-US" dirty="0">
                <a:solidFill>
                  <a:schemeClr val="tx1"/>
                </a:solidFill>
              </a:rPr>
              <a:t>全局临时表的连接</a:t>
            </a:r>
            <a:r>
              <a:rPr lang="zh-CN" altLang="en-US" dirty="0" smtClean="0">
                <a:solidFill>
                  <a:schemeClr val="tx1"/>
                </a:solidFill>
              </a:rPr>
              <a:t>断开时，若没有</a:t>
            </a:r>
            <a:r>
              <a:rPr lang="zh-CN" altLang="en-US" dirty="0">
                <a:solidFill>
                  <a:schemeClr val="tx1"/>
                </a:solidFill>
              </a:rPr>
              <a:t>显</a:t>
            </a:r>
            <a:r>
              <a:rPr lang="zh-CN" altLang="en-US" dirty="0" smtClean="0">
                <a:solidFill>
                  <a:schemeClr val="tx1"/>
                </a:solidFill>
              </a:rPr>
              <a:t>式删除</a:t>
            </a:r>
            <a:r>
              <a:rPr lang="zh-CN" altLang="en-US" dirty="0">
                <a:solidFill>
                  <a:schemeClr val="tx1"/>
                </a:solidFill>
              </a:rPr>
              <a:t>它</a:t>
            </a:r>
            <a:r>
              <a:rPr lang="zh-CN" altLang="en-US" dirty="0" smtClean="0">
                <a:solidFill>
                  <a:schemeClr val="tx1"/>
                </a:solidFill>
              </a:rPr>
              <a:t>，则新任务</a:t>
            </a:r>
            <a:r>
              <a:rPr lang="zh-CN" altLang="en-US" dirty="0">
                <a:solidFill>
                  <a:schemeClr val="tx1"/>
                </a:solidFill>
              </a:rPr>
              <a:t>不能再引用它们，所有旧任务在停止引用</a:t>
            </a:r>
            <a:r>
              <a:rPr lang="zh-CN" altLang="en-US" dirty="0" smtClean="0">
                <a:solidFill>
                  <a:schemeClr val="tx1"/>
                </a:solidFill>
              </a:rPr>
              <a:t>后（当前</a:t>
            </a:r>
            <a:r>
              <a:rPr lang="zh-CN" altLang="en-US" dirty="0">
                <a:solidFill>
                  <a:schemeClr val="tx1"/>
                </a:solidFill>
              </a:rPr>
              <a:t>语句一执行完，任务与表之间的关联即被</a:t>
            </a:r>
            <a:r>
              <a:rPr lang="zh-CN" altLang="en-US" dirty="0" smtClean="0">
                <a:solidFill>
                  <a:schemeClr val="tx1"/>
                </a:solidFill>
              </a:rPr>
              <a:t>除去），</a:t>
            </a:r>
            <a:r>
              <a:rPr lang="zh-CN" altLang="en-US" dirty="0">
                <a:solidFill>
                  <a:schemeClr val="tx1"/>
                </a:solidFill>
              </a:rPr>
              <a:t>全局临时</a:t>
            </a:r>
            <a:r>
              <a:rPr lang="zh-CN" altLang="en-US" dirty="0" smtClean="0">
                <a:solidFill>
                  <a:schemeClr val="tx1"/>
                </a:solidFill>
              </a:rPr>
              <a:t>表随即被删除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3399"/>
                </a:solidFill>
              </a:rPr>
              <a:t>例如：</a:t>
            </a:r>
            <a:r>
              <a:rPr lang="zh-CN" altLang="en-US" sz="2000" dirty="0" smtClean="0">
                <a:solidFill>
                  <a:schemeClr val="tx1"/>
                </a:solidFill>
              </a:rPr>
              <a:t>你</a:t>
            </a:r>
            <a:r>
              <a:rPr lang="zh-CN" altLang="en-US" sz="2000" dirty="0">
                <a:solidFill>
                  <a:schemeClr val="tx1"/>
                </a:solidFill>
              </a:rPr>
              <a:t>创建全局临时</a:t>
            </a:r>
            <a:r>
              <a:rPr lang="zh-CN" altLang="en-US" sz="2000" dirty="0" smtClean="0">
                <a:solidFill>
                  <a:schemeClr val="tx1"/>
                </a:solidFill>
              </a:rPr>
              <a:t>表 </a:t>
            </a:r>
            <a:r>
              <a:rPr lang="en-US" altLang="zh-CN" sz="2000" dirty="0" smtClean="0">
                <a:solidFill>
                  <a:schemeClr val="tx1"/>
                </a:solidFill>
              </a:rPr>
              <a:t>##</a:t>
            </a:r>
            <a:r>
              <a:rPr lang="en-US" altLang="zh-CN" sz="2000" dirty="0">
                <a:solidFill>
                  <a:schemeClr val="tx1"/>
                </a:solidFill>
              </a:rPr>
              <a:t>employees </a:t>
            </a:r>
            <a:r>
              <a:rPr lang="zh-CN" altLang="en-US" sz="2000" dirty="0" smtClean="0">
                <a:solidFill>
                  <a:schemeClr val="tx1"/>
                </a:solidFill>
              </a:rPr>
              <a:t>后，所有用</a:t>
            </a:r>
            <a:r>
              <a:rPr lang="zh-CN" altLang="en-US" sz="2000" dirty="0">
                <a:solidFill>
                  <a:schemeClr val="tx1"/>
                </a:solidFill>
              </a:rPr>
              <a:t>户均</a:t>
            </a:r>
            <a:r>
              <a:rPr lang="zh-CN" altLang="en-US" sz="2000" dirty="0" smtClean="0">
                <a:solidFill>
                  <a:schemeClr val="tx1"/>
                </a:solidFill>
              </a:rPr>
              <a:t>可操作该</a:t>
            </a:r>
            <a:r>
              <a:rPr lang="zh-CN" altLang="en-US" sz="2000" dirty="0">
                <a:solidFill>
                  <a:schemeClr val="tx1"/>
                </a:solidFill>
              </a:rPr>
              <a:t>表。你断开连接</a:t>
            </a:r>
            <a:r>
              <a:rPr lang="zh-CN" altLang="en-US" sz="2000" dirty="0" smtClean="0">
                <a:solidFill>
                  <a:schemeClr val="tx1"/>
                </a:solidFill>
              </a:rPr>
              <a:t>时，若</a:t>
            </a:r>
            <a:r>
              <a:rPr lang="zh-CN" altLang="en-US" sz="2000" dirty="0">
                <a:solidFill>
                  <a:schemeClr val="tx1"/>
                </a:solidFill>
              </a:rPr>
              <a:t>没有其他用户正在使用</a:t>
            </a:r>
            <a:r>
              <a:rPr lang="en-US" altLang="zh-CN" sz="2000" dirty="0" smtClean="0">
                <a:solidFill>
                  <a:schemeClr val="tx1"/>
                </a:solidFill>
              </a:rPr>
              <a:t>##employees</a:t>
            </a:r>
            <a:r>
              <a:rPr lang="zh-CN" altLang="en-US" sz="2000" dirty="0" smtClean="0">
                <a:solidFill>
                  <a:schemeClr val="tx1"/>
                </a:solidFill>
              </a:rPr>
              <a:t>，则</a:t>
            </a:r>
            <a:r>
              <a:rPr lang="en-US" altLang="zh-CN" sz="2000" dirty="0">
                <a:solidFill>
                  <a:schemeClr val="tx1"/>
                </a:solidFill>
              </a:rPr>
              <a:t>##</a:t>
            </a:r>
            <a:r>
              <a:rPr lang="en-US" altLang="zh-CN" sz="2000" dirty="0" smtClean="0">
                <a:solidFill>
                  <a:schemeClr val="tx1"/>
                </a:solidFill>
              </a:rPr>
              <a:t>employees</a:t>
            </a:r>
            <a:r>
              <a:rPr lang="zh-CN" altLang="en-US" sz="2000" dirty="0" smtClean="0">
                <a:solidFill>
                  <a:schemeClr val="tx1"/>
                </a:solidFill>
              </a:rPr>
              <a:t>将被自动删除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43803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60648"/>
            <a:ext cx="8130480" cy="63367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C00000"/>
                </a:solidFill>
              </a:rPr>
              <a:t>应用示例：防止</a:t>
            </a:r>
            <a:r>
              <a:rPr lang="zh-CN" altLang="en-US" sz="2800" b="1" dirty="0">
                <a:solidFill>
                  <a:srgbClr val="C00000"/>
                </a:solidFill>
              </a:rPr>
              <a:t>用户重复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登录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3296"/>
                </a:solidFill>
              </a:rPr>
              <a:t>方法一：建立基本表，记录用户登陆状态</a:t>
            </a:r>
            <a:endParaRPr lang="en-US" altLang="zh-CN" sz="2400" b="1" dirty="0" smtClean="0">
              <a:solidFill>
                <a:srgbClr val="003296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r>
              <a:rPr lang="zh-CN" altLang="en-US" dirty="0">
                <a:solidFill>
                  <a:schemeClr val="tx1"/>
                </a:solidFill>
              </a:rPr>
              <a:t>表中添加一个字段，登录后写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，退出</a:t>
            </a:r>
            <a:r>
              <a:rPr lang="zh-CN" altLang="en-US" dirty="0" smtClean="0">
                <a:solidFill>
                  <a:schemeClr val="tx1"/>
                </a:solidFill>
              </a:rPr>
              <a:t>后改写为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用户登录时检查，这个字段是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，可以登录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问题：用户登录过程</a:t>
            </a:r>
            <a:r>
              <a:rPr lang="zh-CN" altLang="en-US" dirty="0">
                <a:solidFill>
                  <a:schemeClr val="tx1"/>
                </a:solidFill>
              </a:rPr>
              <a:t>中突然断电，那么表中写入的是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，该用户以后都不能登录。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3296"/>
                </a:solidFill>
              </a:rPr>
              <a:t>方法二：使用全局临时表，记录用户登陆状态</a:t>
            </a:r>
            <a:endParaRPr lang="en-US" altLang="zh-CN" b="1" dirty="0" smtClean="0">
              <a:solidFill>
                <a:srgbClr val="003296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为每个登录用户建立</a:t>
            </a:r>
            <a:r>
              <a:rPr lang="zh-CN" altLang="en-US" dirty="0"/>
              <a:t>全局临时表，</a:t>
            </a:r>
            <a:r>
              <a:rPr lang="zh-CN" altLang="en-US" dirty="0" smtClean="0"/>
              <a:t>存储其登陆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用户登录时</a:t>
            </a:r>
            <a:r>
              <a:rPr lang="zh-CN" altLang="en-US" dirty="0" smtClean="0"/>
              <a:t>检查是否存在对应的全局临时表，如果存在，</a:t>
            </a:r>
            <a:r>
              <a:rPr lang="zh-CN" altLang="en-US" dirty="0"/>
              <a:t>则提醒此账号已经</a:t>
            </a:r>
            <a:r>
              <a:rPr lang="zh-CN" altLang="en-US" dirty="0" smtClean="0"/>
              <a:t>登录；若不存在，则登录成功并创建临时表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优点：用户断开与</a:t>
            </a:r>
            <a:r>
              <a:rPr lang="en-US" altLang="zh-CN" dirty="0"/>
              <a:t>SQL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的连接时，</a:t>
            </a:r>
            <a:r>
              <a:rPr lang="zh-CN" altLang="en-US" dirty="0"/>
              <a:t>临时表被系统自动</a:t>
            </a:r>
            <a:r>
              <a:rPr lang="zh-CN" altLang="en-US" dirty="0" smtClean="0"/>
              <a:t>收回；用户</a:t>
            </a:r>
            <a:r>
              <a:rPr lang="zh-CN" altLang="en-US" dirty="0"/>
              <a:t>下次登录</a:t>
            </a:r>
            <a:r>
              <a:rPr lang="zh-CN" altLang="en-US" dirty="0" smtClean="0"/>
              <a:t>时，会</a:t>
            </a:r>
            <a:r>
              <a:rPr lang="zh-CN" altLang="en-US" dirty="0"/>
              <a:t>再次建立一个临时表，且</a:t>
            </a:r>
            <a:r>
              <a:rPr lang="zh-CN" altLang="en-US" dirty="0" smtClean="0"/>
              <a:t>可登录</a:t>
            </a:r>
            <a:r>
              <a:rPr lang="zh-CN" altLang="en-US" dirty="0"/>
              <a:t>成功！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81233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4016"/>
            <a:ext cx="8424936" cy="6813376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Create </a:t>
            </a:r>
            <a:r>
              <a:rPr lang="en-US" altLang="zh-CN" sz="1800" dirty="0">
                <a:solidFill>
                  <a:schemeClr val="tx1"/>
                </a:solidFill>
              </a:rPr>
              <a:t>proc </a:t>
            </a:r>
            <a:r>
              <a:rPr lang="en-US" altLang="zh-CN" sz="1800" dirty="0" err="1">
                <a:solidFill>
                  <a:schemeClr val="tx1"/>
                </a:solidFill>
              </a:rPr>
              <a:t>FindTemptable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@</a:t>
            </a:r>
            <a:r>
              <a:rPr lang="en-US" altLang="zh-CN" sz="1800" dirty="0" err="1">
                <a:solidFill>
                  <a:schemeClr val="tx1"/>
                </a:solidFill>
              </a:rPr>
              <a:t>View_userID</a:t>
            </a:r>
            <a:r>
              <a:rPr lang="en-US" altLang="zh-CN" sz="1800" dirty="0">
                <a:solidFill>
                  <a:schemeClr val="tx1"/>
                </a:solidFill>
              </a:rPr>
              <a:t> varchar(20),</a:t>
            </a:r>
            <a:r>
              <a:rPr lang="zh-CN" altLang="en-US" sz="1800" dirty="0">
                <a:solidFill>
                  <a:schemeClr val="tx1"/>
                </a:solidFill>
              </a:rPr>
              <a:t>              </a:t>
            </a:r>
            <a:r>
              <a:rPr lang="en-US" altLang="zh-CN" sz="1800" dirty="0">
                <a:solidFill>
                  <a:schemeClr val="tx1"/>
                </a:solidFill>
              </a:rPr>
              <a:t>--</a:t>
            </a:r>
            <a:r>
              <a:rPr lang="zh-CN" altLang="en-US" sz="1800" dirty="0">
                <a:solidFill>
                  <a:schemeClr val="tx1"/>
                </a:solidFill>
              </a:rPr>
              <a:t>输入参数：操作员账号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@</a:t>
            </a:r>
            <a:r>
              <a:rPr lang="en-US" altLang="zh-CN" sz="1800" dirty="0" err="1">
                <a:solidFill>
                  <a:schemeClr val="tx1"/>
                </a:solidFill>
              </a:rPr>
              <a:t>outResult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out</a:t>
            </a:r>
            <a:r>
              <a:rPr lang="zh-CN" altLang="en-US" sz="1800" dirty="0">
                <a:solidFill>
                  <a:schemeClr val="tx1"/>
                </a:solidFill>
              </a:rPr>
              <a:t>         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</a:rPr>
              <a:t>--</a:t>
            </a:r>
            <a:r>
              <a:rPr lang="zh-CN" altLang="en-US" sz="1800" dirty="0">
                <a:solidFill>
                  <a:schemeClr val="tx1"/>
                </a:solidFill>
              </a:rPr>
              <a:t>输出参数（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en-US" sz="1800" dirty="0">
                <a:solidFill>
                  <a:schemeClr val="tx1"/>
                </a:solidFill>
              </a:rPr>
              <a:t>没有登录，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已经登录）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as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declare @</a:t>
            </a:r>
            <a:r>
              <a:rPr lang="en-US" altLang="zh-CN" sz="1800" dirty="0" err="1">
                <a:solidFill>
                  <a:schemeClr val="tx1"/>
                </a:solidFill>
              </a:rPr>
              <a:t>View_sql</a:t>
            </a:r>
            <a:r>
              <a:rPr lang="en-US" altLang="zh-CN" sz="1800" dirty="0">
                <a:solidFill>
                  <a:schemeClr val="tx1"/>
                </a:solidFill>
              </a:rPr>
              <a:t> varchar(100)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if </a:t>
            </a:r>
            <a:r>
              <a:rPr lang="en-US" altLang="zh-CN" sz="1800" dirty="0" err="1">
                <a:solidFill>
                  <a:schemeClr val="tx1"/>
                </a:solidFill>
              </a:rPr>
              <a:t>object_id</a:t>
            </a:r>
            <a:r>
              <a:rPr lang="en-US" altLang="zh-CN" sz="1800" dirty="0">
                <a:solidFill>
                  <a:schemeClr val="tx1"/>
                </a:solidFill>
              </a:rPr>
              <a:t> ('</a:t>
            </a:r>
            <a:r>
              <a:rPr lang="en-US" altLang="zh-CN" sz="1800" dirty="0" err="1">
                <a:solidFill>
                  <a:schemeClr val="tx1"/>
                </a:solidFill>
              </a:rPr>
              <a:t>tempdb.dbo</a:t>
            </a:r>
            <a:r>
              <a:rPr lang="en-US" altLang="zh-CN" sz="1800" dirty="0">
                <a:solidFill>
                  <a:schemeClr val="tx1"/>
                </a:solidFill>
              </a:rPr>
              <a:t>.##' + @</a:t>
            </a:r>
            <a:r>
              <a:rPr lang="en-US" altLang="zh-CN" sz="1800" dirty="0" err="1">
                <a:solidFill>
                  <a:schemeClr val="tx1"/>
                </a:solidFill>
              </a:rPr>
              <a:t>View_userID</a:t>
            </a:r>
            <a:r>
              <a:rPr lang="en-US" altLang="zh-CN" sz="1800" dirty="0">
                <a:solidFill>
                  <a:schemeClr val="tx1"/>
                </a:solidFill>
              </a:rPr>
              <a:t>) is null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begin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set @</a:t>
            </a:r>
            <a:r>
              <a:rPr lang="en-US" altLang="zh-CN" sz="1800" dirty="0" err="1">
                <a:solidFill>
                  <a:schemeClr val="tx1"/>
                </a:solidFill>
              </a:rPr>
              <a:t>View_sql</a:t>
            </a:r>
            <a:r>
              <a:rPr lang="en-US" altLang="zh-CN" sz="1800" dirty="0">
                <a:solidFill>
                  <a:schemeClr val="tx1"/>
                </a:solidFill>
              </a:rPr>
              <a:t> = 'create table ##' + @</a:t>
            </a:r>
            <a:r>
              <a:rPr lang="en-US" altLang="zh-CN" sz="1800" dirty="0" err="1">
                <a:solidFill>
                  <a:schemeClr val="tx1"/>
                </a:solidFill>
              </a:rPr>
              <a:t>View_userid</a:t>
            </a:r>
            <a:r>
              <a:rPr lang="en-US" altLang="zh-CN" sz="1800" dirty="0">
                <a:solidFill>
                  <a:schemeClr val="tx1"/>
                </a:solidFill>
              </a:rPr>
              <a:t> + ' (</a:t>
            </a:r>
            <a:r>
              <a:rPr lang="en-US" altLang="zh-CN" sz="1800" dirty="0" err="1">
                <a:solidFill>
                  <a:schemeClr val="tx1"/>
                </a:solidFill>
              </a:rPr>
              <a:t>userid</a:t>
            </a:r>
            <a:r>
              <a:rPr lang="en-US" altLang="zh-CN" sz="1800" dirty="0">
                <a:solidFill>
                  <a:schemeClr val="tx1"/>
                </a:solidFill>
              </a:rPr>
              <a:t> char(20)) '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exec(@</a:t>
            </a:r>
            <a:r>
              <a:rPr lang="en-US" altLang="zh-CN" sz="1800" dirty="0" err="1">
                <a:solidFill>
                  <a:schemeClr val="tx1"/>
                </a:solidFill>
              </a:rPr>
              <a:t>View_sql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set @</a:t>
            </a:r>
            <a:r>
              <a:rPr lang="en-US" altLang="zh-CN" sz="1800" dirty="0" err="1">
                <a:solidFill>
                  <a:schemeClr val="tx1"/>
                </a:solidFill>
              </a:rPr>
              <a:t>View_sql</a:t>
            </a:r>
            <a:r>
              <a:rPr lang="en-US" altLang="zh-CN" sz="1800" dirty="0">
                <a:solidFill>
                  <a:schemeClr val="tx1"/>
                </a:solidFill>
              </a:rPr>
              <a:t> = 'insert into ' + '##'+@</a:t>
            </a:r>
            <a:r>
              <a:rPr lang="en-US" altLang="zh-CN" sz="1800" dirty="0" err="1">
                <a:solidFill>
                  <a:schemeClr val="tx1"/>
                </a:solidFill>
              </a:rPr>
              <a:t>View_userID</a:t>
            </a:r>
            <a:r>
              <a:rPr lang="en-US" altLang="zh-CN" sz="1800" dirty="0">
                <a:solidFill>
                  <a:schemeClr val="tx1"/>
                </a:solidFill>
              </a:rPr>
              <a:t> + ' values (1)'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exec(@</a:t>
            </a:r>
            <a:r>
              <a:rPr lang="en-US" altLang="zh-CN" sz="1800" dirty="0" err="1">
                <a:solidFill>
                  <a:schemeClr val="tx1"/>
                </a:solidFill>
              </a:rPr>
              <a:t>View_sql</a:t>
            </a:r>
            <a:r>
              <a:rPr lang="en-US" altLang="zh-CN" sz="1800" dirty="0">
                <a:solidFill>
                  <a:schemeClr val="tx1"/>
                </a:solidFill>
              </a:rPr>
              <a:t>)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set @</a:t>
            </a:r>
            <a:r>
              <a:rPr lang="en-US" altLang="zh-CN" sz="1800" dirty="0" err="1">
                <a:solidFill>
                  <a:schemeClr val="tx1"/>
                </a:solidFill>
              </a:rPr>
              <a:t>outResult</a:t>
            </a:r>
            <a:r>
              <a:rPr lang="en-US" altLang="zh-CN" sz="1800" dirty="0">
                <a:solidFill>
                  <a:schemeClr val="tx1"/>
                </a:solidFill>
              </a:rPr>
              <a:t> =0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print '</a:t>
            </a:r>
            <a:r>
              <a:rPr lang="zh-CN" altLang="en-US" sz="1800" dirty="0">
                <a:solidFill>
                  <a:schemeClr val="tx1"/>
                </a:solidFill>
              </a:rPr>
              <a:t>可以登陆</a:t>
            </a:r>
            <a:r>
              <a:rPr lang="en-US" altLang="zh-CN" sz="1800" dirty="0">
                <a:solidFill>
                  <a:schemeClr val="tx1"/>
                </a:solidFill>
              </a:rPr>
              <a:t>'</a:t>
            </a:r>
            <a:r>
              <a:rPr lang="zh-CN" altLang="en-US" sz="1800" dirty="0">
                <a:solidFill>
                  <a:schemeClr val="tx1"/>
                </a:solidFill>
              </a:rPr>
              <a:t>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end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else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begin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set @</a:t>
            </a:r>
            <a:r>
              <a:rPr lang="en-US" altLang="zh-CN" sz="1800" dirty="0" err="1">
                <a:solidFill>
                  <a:schemeClr val="tx1"/>
                </a:solidFill>
              </a:rPr>
              <a:t>outResult</a:t>
            </a:r>
            <a:r>
              <a:rPr lang="en-US" altLang="zh-CN" sz="1800" dirty="0">
                <a:solidFill>
                  <a:schemeClr val="tx1"/>
                </a:solidFill>
              </a:rPr>
              <a:t> =1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print '</a:t>
            </a:r>
            <a:r>
              <a:rPr lang="zh-CN" altLang="en-US" sz="1800" dirty="0">
                <a:solidFill>
                  <a:schemeClr val="tx1"/>
                </a:solidFill>
              </a:rPr>
              <a:t>已经登陆</a:t>
            </a:r>
            <a:r>
              <a:rPr lang="en-US" altLang="zh-CN" sz="1800" dirty="0">
                <a:solidFill>
                  <a:schemeClr val="tx1"/>
                </a:solidFill>
              </a:rPr>
              <a:t>'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end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Return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779912" y="3429000"/>
            <a:ext cx="5148064" cy="1338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以用户号命名的全局临时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若没有，则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outresult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，创建临时表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如有，则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outresult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提示已经登录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5474548"/>
            <a:ext cx="5328592" cy="1338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：用户连接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，执行存储过程，并接收输出参数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outresult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，则提示”对不起，此工号正被使用！”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7032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对比两次运行结果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520" y="1340768"/>
            <a:ext cx="8021960" cy="475252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declare </a:t>
            </a:r>
            <a:r>
              <a:rPr lang="en-US" altLang="zh-CN" dirty="0">
                <a:solidFill>
                  <a:schemeClr val="tx1"/>
                </a:solidFill>
              </a:rPr>
              <a:t>@</a:t>
            </a:r>
            <a:r>
              <a:rPr lang="en-US" altLang="zh-CN" dirty="0" err="1">
                <a:solidFill>
                  <a:schemeClr val="tx1"/>
                </a:solidFill>
              </a:rPr>
              <a:t>dl_state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exec </a:t>
            </a:r>
            <a:r>
              <a:rPr lang="en-US" altLang="zh-CN" dirty="0" err="1">
                <a:solidFill>
                  <a:schemeClr val="tx1"/>
                </a:solidFill>
              </a:rPr>
              <a:t>FindTemptable</a:t>
            </a:r>
            <a:r>
              <a:rPr lang="en-US" altLang="zh-CN" dirty="0">
                <a:solidFill>
                  <a:schemeClr val="tx1"/>
                </a:solidFill>
              </a:rPr>
              <a:t>  'stu1', @</a:t>
            </a:r>
            <a:r>
              <a:rPr lang="en-US" altLang="zh-CN" dirty="0" err="1">
                <a:solidFill>
                  <a:schemeClr val="tx1"/>
                </a:solidFill>
              </a:rPr>
              <a:t>dl_state</a:t>
            </a:r>
            <a:r>
              <a:rPr lang="en-US" altLang="zh-CN" dirty="0">
                <a:solidFill>
                  <a:schemeClr val="tx1"/>
                </a:solidFill>
              </a:rPr>
              <a:t> output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print @</a:t>
            </a:r>
            <a:r>
              <a:rPr lang="en-US" altLang="zh-CN" dirty="0" err="1">
                <a:solidFill>
                  <a:schemeClr val="tx1"/>
                </a:solidFill>
              </a:rPr>
              <a:t>dl_state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go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declare @</a:t>
            </a:r>
            <a:r>
              <a:rPr lang="en-US" altLang="zh-CN" dirty="0" err="1">
                <a:solidFill>
                  <a:schemeClr val="tx1"/>
                </a:solidFill>
              </a:rPr>
              <a:t>dl_state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exec </a:t>
            </a:r>
            <a:r>
              <a:rPr lang="en-US" altLang="zh-CN" dirty="0" err="1">
                <a:solidFill>
                  <a:schemeClr val="tx1"/>
                </a:solidFill>
              </a:rPr>
              <a:t>FindTemptable</a:t>
            </a:r>
            <a:r>
              <a:rPr lang="en-US" altLang="zh-CN" dirty="0">
                <a:solidFill>
                  <a:schemeClr val="tx1"/>
                </a:solidFill>
              </a:rPr>
              <a:t>  'stu1', @</a:t>
            </a:r>
            <a:r>
              <a:rPr lang="en-US" altLang="zh-CN" dirty="0" err="1">
                <a:solidFill>
                  <a:schemeClr val="tx1"/>
                </a:solidFill>
              </a:rPr>
              <a:t>dl_state</a:t>
            </a:r>
            <a:r>
              <a:rPr lang="en-US" altLang="zh-CN" dirty="0">
                <a:solidFill>
                  <a:schemeClr val="tx1"/>
                </a:solidFill>
              </a:rPr>
              <a:t> output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print @</a:t>
            </a:r>
            <a:r>
              <a:rPr lang="en-US" altLang="zh-CN" dirty="0" err="1">
                <a:solidFill>
                  <a:schemeClr val="tx1"/>
                </a:solidFill>
              </a:rPr>
              <a:t>dl_state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go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>
                <a:solidFill>
                  <a:schemeClr val="tx1"/>
                </a:solidFill>
              </a:rPr>
              <a:pPr/>
              <a:t>17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27F9-5AFE-4717-9F9C-CA79809F6BAF}" type="datetime10">
              <a:rPr lang="en-US" altLang="zh-CN" smtClean="0">
                <a:solidFill>
                  <a:schemeClr val="tx1"/>
                </a:solidFill>
              </a:rPr>
              <a:pPr/>
              <a:t>09:54</a:t>
            </a:fld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80481"/>
            <a:ext cx="2520280" cy="82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919" y="5589240"/>
            <a:ext cx="4856569" cy="98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271271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94A6-31F7-43A1-B524-B95236473D2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624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</a:rPr>
              <a:t>.2 </a:t>
            </a:r>
            <a:r>
              <a:rPr lang="zh-CN" altLang="en-US" dirty="0" smtClean="0">
                <a:solidFill>
                  <a:schemeClr val="tx1"/>
                </a:solidFill>
              </a:rPr>
              <a:t>临时表和表变量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204" y="980728"/>
            <a:ext cx="7921252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四、表变量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</a:rPr>
              <a:t>定义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3296"/>
                </a:solidFill>
              </a:rPr>
              <a:t>DECLARE </a:t>
            </a:r>
            <a:r>
              <a:rPr lang="en-US" altLang="zh-CN" sz="2000" dirty="0">
                <a:solidFill>
                  <a:srgbClr val="003296"/>
                </a:solidFill>
              </a:rPr>
              <a:t>@tb1 </a:t>
            </a:r>
            <a:r>
              <a:rPr lang="en-US" altLang="zh-CN" sz="2000" dirty="0" smtClean="0">
                <a:solidFill>
                  <a:srgbClr val="003296"/>
                </a:solidFill>
              </a:rPr>
              <a:t>Table ( id </a:t>
            </a:r>
            <a:r>
              <a:rPr lang="en-US" altLang="zh-CN" sz="2000" dirty="0" err="1">
                <a:solidFill>
                  <a:srgbClr val="003296"/>
                </a:solidFill>
              </a:rPr>
              <a:t>int</a:t>
            </a:r>
            <a:r>
              <a:rPr lang="en-US" altLang="zh-CN" sz="2000" dirty="0" smtClean="0">
                <a:solidFill>
                  <a:srgbClr val="003296"/>
                </a:solidFill>
              </a:rPr>
              <a:t>,  </a:t>
            </a:r>
            <a:r>
              <a:rPr lang="en-US" altLang="zh-CN" dirty="0" smtClean="0">
                <a:solidFill>
                  <a:srgbClr val="003296"/>
                </a:solidFill>
              </a:rPr>
              <a:t>Name </a:t>
            </a:r>
            <a:r>
              <a:rPr lang="en-US" altLang="zh-CN" dirty="0">
                <a:solidFill>
                  <a:srgbClr val="003296"/>
                </a:solidFill>
              </a:rPr>
              <a:t>varchar(20</a:t>
            </a:r>
            <a:r>
              <a:rPr lang="en-US" altLang="zh-CN" dirty="0" smtClean="0">
                <a:solidFill>
                  <a:srgbClr val="003296"/>
                </a:solidFill>
              </a:rPr>
              <a:t>),  Age </a:t>
            </a:r>
            <a:r>
              <a:rPr lang="en-US" altLang="zh-CN" dirty="0" err="1" smtClean="0">
                <a:solidFill>
                  <a:srgbClr val="003296"/>
                </a:solidFill>
              </a:rPr>
              <a:t>int</a:t>
            </a:r>
            <a:r>
              <a:rPr lang="en-US" altLang="zh-CN" dirty="0" smtClean="0">
                <a:solidFill>
                  <a:srgbClr val="003296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</a:rPr>
              <a:t>使用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3296"/>
                </a:solidFill>
              </a:rPr>
              <a:t>     INSERT </a:t>
            </a:r>
            <a:r>
              <a:rPr lang="en-US" altLang="zh-CN" sz="2000" dirty="0">
                <a:solidFill>
                  <a:srgbClr val="003296"/>
                </a:solidFill>
              </a:rPr>
              <a:t>INTO @tb1 </a:t>
            </a:r>
            <a:r>
              <a:rPr lang="en-US" altLang="zh-CN" sz="2000" dirty="0" smtClean="0">
                <a:solidFill>
                  <a:srgbClr val="003296"/>
                </a:solidFill>
              </a:rPr>
              <a:t> VALUES(1, '</a:t>
            </a:r>
            <a:r>
              <a:rPr lang="zh-CN" altLang="en-US" sz="2000" dirty="0" smtClean="0">
                <a:solidFill>
                  <a:srgbClr val="003296"/>
                </a:solidFill>
              </a:rPr>
              <a:t>刘**</a:t>
            </a:r>
            <a:r>
              <a:rPr lang="en-US" altLang="zh-CN" sz="2000" dirty="0" smtClean="0">
                <a:solidFill>
                  <a:srgbClr val="003296"/>
                </a:solidFill>
              </a:rPr>
              <a:t>', 22)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003296"/>
                </a:solidFill>
              </a:rPr>
              <a:t>  </a:t>
            </a:r>
            <a:r>
              <a:rPr lang="zh-CN" altLang="en-US" sz="2000" dirty="0">
                <a:solidFill>
                  <a:srgbClr val="003296"/>
                </a:solidFill>
              </a:rPr>
              <a:t>　</a:t>
            </a:r>
            <a:r>
              <a:rPr lang="en-US" altLang="zh-CN" sz="2000" dirty="0">
                <a:solidFill>
                  <a:srgbClr val="003296"/>
                </a:solidFill>
              </a:rPr>
              <a:t>SELECT * FROM @</a:t>
            </a:r>
            <a:r>
              <a:rPr lang="en-US" altLang="zh-CN" sz="2000" dirty="0" smtClean="0">
                <a:solidFill>
                  <a:srgbClr val="003296"/>
                </a:solidFill>
              </a:rPr>
              <a:t>tb1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</a:rPr>
              <a:t>说明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lvl="1" indent="-3841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作用域：当前批处理（但不在该批处理调用</a:t>
            </a:r>
            <a:r>
              <a:rPr lang="zh-CN" altLang="en-US" dirty="0"/>
              <a:t>的存储过程和函数中</a:t>
            </a:r>
            <a:r>
              <a:rPr lang="en-US" altLang="zh-CN" dirty="0"/>
              <a:t>)</a:t>
            </a:r>
            <a:r>
              <a:rPr lang="zh-CN" altLang="en-US" dirty="0"/>
              <a:t>，表变量在批处理结束</a:t>
            </a:r>
            <a:r>
              <a:rPr lang="zh-CN" altLang="en-US" dirty="0" smtClean="0"/>
              <a:t>后将自动</a:t>
            </a:r>
            <a:r>
              <a:rPr lang="zh-CN" altLang="en-US" dirty="0"/>
              <a:t>被</a:t>
            </a:r>
            <a:r>
              <a:rPr lang="zh-CN" altLang="en-US" dirty="0" smtClean="0"/>
              <a:t>清除</a:t>
            </a:r>
            <a:endParaRPr lang="en-US" altLang="zh-CN" dirty="0" smtClean="0"/>
          </a:p>
          <a:p>
            <a:pPr lvl="1" indent="-3841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不属于数据库的持久部分，所以事务回滚不会影响表</a:t>
            </a:r>
            <a:r>
              <a:rPr lang="zh-CN" altLang="en-US" dirty="0" smtClean="0"/>
              <a:t>变量</a:t>
            </a:r>
            <a:endParaRPr lang="en-US" altLang="zh-CN" dirty="0"/>
          </a:p>
          <a:p>
            <a:pPr lvl="1" indent="-3841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在重编译、锁、</a:t>
            </a:r>
            <a:r>
              <a:rPr lang="zh-CN" altLang="en-US" dirty="0"/>
              <a:t>日志方面占用资源</a:t>
            </a:r>
            <a:r>
              <a:rPr lang="zh-CN" altLang="en-US" dirty="0" smtClean="0"/>
              <a:t>较少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740352" y="0"/>
            <a:ext cx="1403648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09:54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289990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94A6-31F7-43A1-B524-B95236473D2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32656"/>
            <a:ext cx="8281292" cy="64080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表变量不支持的事项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628650" lvl="1" indent="-269875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3399"/>
                </a:solidFill>
              </a:rPr>
              <a:t>是变量</a:t>
            </a:r>
            <a:r>
              <a:rPr lang="zh-CN" altLang="en-US" sz="2200" dirty="0">
                <a:solidFill>
                  <a:srgbClr val="003399"/>
                </a:solidFill>
              </a:rPr>
              <a:t>，</a:t>
            </a:r>
            <a:r>
              <a:rPr lang="zh-CN" altLang="en-US" sz="2200" dirty="0" smtClean="0">
                <a:solidFill>
                  <a:srgbClr val="003399"/>
                </a:solidFill>
              </a:rPr>
              <a:t>但不能</a:t>
            </a:r>
            <a:r>
              <a:rPr lang="zh-CN" altLang="en-US" sz="2200" dirty="0">
                <a:solidFill>
                  <a:srgbClr val="003399"/>
                </a:solidFill>
              </a:rPr>
              <a:t>赋值给另一个</a:t>
            </a:r>
            <a:r>
              <a:rPr lang="zh-CN" altLang="en-US" sz="2200" dirty="0" smtClean="0">
                <a:solidFill>
                  <a:srgbClr val="003399"/>
                </a:solidFill>
              </a:rPr>
              <a:t>变量</a:t>
            </a:r>
            <a:endParaRPr lang="zh-CN" altLang="en-US" sz="2200" dirty="0">
              <a:solidFill>
                <a:srgbClr val="003399"/>
              </a:solidFill>
            </a:endParaRPr>
          </a:p>
          <a:p>
            <a:pPr marL="628650" lvl="1" indent="-269875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3399"/>
                </a:solidFill>
              </a:rPr>
              <a:t>表变量中的</a:t>
            </a:r>
            <a:r>
              <a:rPr lang="en-US" altLang="zh-CN" sz="2200" dirty="0" smtClean="0">
                <a:solidFill>
                  <a:srgbClr val="003399"/>
                </a:solidFill>
              </a:rPr>
              <a:t>check</a:t>
            </a:r>
            <a:r>
              <a:rPr lang="zh-CN" altLang="en-US" sz="2200" dirty="0" smtClean="0">
                <a:solidFill>
                  <a:srgbClr val="003399"/>
                </a:solidFill>
              </a:rPr>
              <a:t>约束、默认值、计算</a:t>
            </a:r>
            <a:r>
              <a:rPr lang="zh-CN" altLang="en-US" sz="2200" dirty="0">
                <a:solidFill>
                  <a:srgbClr val="003399"/>
                </a:solidFill>
              </a:rPr>
              <a:t>列不能引用自定义</a:t>
            </a:r>
            <a:r>
              <a:rPr lang="zh-CN" altLang="en-US" sz="2200" dirty="0" smtClean="0">
                <a:solidFill>
                  <a:srgbClr val="003399"/>
                </a:solidFill>
              </a:rPr>
              <a:t>函数</a:t>
            </a:r>
            <a:endParaRPr lang="zh-CN" altLang="en-US" sz="2200" dirty="0">
              <a:solidFill>
                <a:srgbClr val="003399"/>
              </a:solidFill>
            </a:endParaRPr>
          </a:p>
          <a:p>
            <a:pPr marL="628650" lvl="1" indent="-269875">
              <a:lnSpc>
                <a:spcPct val="150000"/>
              </a:lnSpc>
            </a:pPr>
            <a:r>
              <a:rPr lang="zh-CN" altLang="en-US" sz="2200" dirty="0">
                <a:solidFill>
                  <a:srgbClr val="003399"/>
                </a:solidFill>
              </a:rPr>
              <a:t>不</a:t>
            </a:r>
            <a:r>
              <a:rPr lang="zh-CN" altLang="en-US" sz="2200" dirty="0" smtClean="0">
                <a:solidFill>
                  <a:srgbClr val="003399"/>
                </a:solidFill>
              </a:rPr>
              <a:t>能为其中的约束命名</a:t>
            </a:r>
            <a:endParaRPr lang="zh-CN" altLang="en-US" sz="2200" dirty="0">
              <a:solidFill>
                <a:srgbClr val="003399"/>
              </a:solidFill>
            </a:endParaRPr>
          </a:p>
          <a:p>
            <a:pPr marL="628650" lvl="1" indent="-269875">
              <a:lnSpc>
                <a:spcPct val="150000"/>
              </a:lnSpc>
            </a:pPr>
            <a:r>
              <a:rPr lang="zh-CN" altLang="en-US" sz="2200" dirty="0">
                <a:solidFill>
                  <a:srgbClr val="003399"/>
                </a:solidFill>
              </a:rPr>
              <a:t>不能</a:t>
            </a:r>
            <a:r>
              <a:rPr lang="en-US" altLang="zh-CN" sz="2200" dirty="0">
                <a:solidFill>
                  <a:srgbClr val="003399"/>
                </a:solidFill>
              </a:rPr>
              <a:t>Truncate</a:t>
            </a:r>
            <a:r>
              <a:rPr lang="zh-CN" altLang="en-US" sz="2200" dirty="0">
                <a:solidFill>
                  <a:srgbClr val="003399"/>
                </a:solidFill>
              </a:rPr>
              <a:t>表</a:t>
            </a:r>
            <a:r>
              <a:rPr lang="zh-CN" altLang="en-US" sz="2200" dirty="0" smtClean="0">
                <a:solidFill>
                  <a:srgbClr val="003399"/>
                </a:solidFill>
              </a:rPr>
              <a:t>变量</a:t>
            </a:r>
            <a:endParaRPr lang="en-US" altLang="zh-CN" sz="2200" dirty="0" smtClean="0">
              <a:solidFill>
                <a:srgbClr val="003399"/>
              </a:solidFill>
            </a:endParaRPr>
          </a:p>
          <a:p>
            <a:pPr marL="898525" lvl="3" indent="-2698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TRUNCATE </a:t>
            </a:r>
            <a:r>
              <a:rPr lang="en-US" altLang="zh-CN" dirty="0"/>
              <a:t>TABLE </a:t>
            </a:r>
            <a:r>
              <a:rPr lang="zh-CN" altLang="en-US" dirty="0" smtClean="0"/>
              <a:t>：释放表的</a:t>
            </a:r>
            <a:r>
              <a:rPr lang="zh-CN" altLang="en-US" dirty="0"/>
              <a:t>数据页来</a:t>
            </a:r>
            <a:r>
              <a:rPr lang="zh-CN" altLang="en-US" dirty="0" smtClean="0"/>
              <a:t>删除记录，只在事务日志中记录页的释放。可用来删除全部行，比 </a:t>
            </a:r>
            <a:r>
              <a:rPr lang="en-US" altLang="zh-CN" dirty="0"/>
              <a:t>DELETE </a:t>
            </a:r>
            <a:r>
              <a:rPr lang="zh-CN" altLang="en-US" dirty="0"/>
              <a:t>速度快</a:t>
            </a:r>
            <a:r>
              <a:rPr lang="zh-CN" altLang="en-US" dirty="0" smtClean="0"/>
              <a:t>，占用的系统资源和日志</a:t>
            </a:r>
            <a:r>
              <a:rPr lang="zh-CN" altLang="en-US" dirty="0"/>
              <a:t>资源少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98525" lvl="3" indent="-2698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DELETE </a:t>
            </a:r>
            <a:r>
              <a:rPr lang="zh-CN" altLang="en-US" dirty="0" smtClean="0"/>
              <a:t>语句：在日志中删除的每行都记录</a:t>
            </a:r>
            <a:r>
              <a:rPr lang="zh-CN" altLang="en-US" dirty="0"/>
              <a:t>一</a:t>
            </a:r>
            <a:r>
              <a:rPr lang="zh-CN" altLang="en-US" dirty="0" smtClean="0"/>
              <a:t>项</a:t>
            </a:r>
            <a:endParaRPr lang="zh-CN" altLang="en-US" dirty="0"/>
          </a:p>
          <a:p>
            <a:pPr marL="628650" lvl="1" indent="-269875">
              <a:lnSpc>
                <a:spcPct val="150000"/>
              </a:lnSpc>
            </a:pPr>
            <a:r>
              <a:rPr lang="zh-CN" altLang="en-US" sz="2200" dirty="0">
                <a:solidFill>
                  <a:srgbClr val="003399"/>
                </a:solidFill>
              </a:rPr>
              <a:t>不能向标识列中插入显式</a:t>
            </a:r>
            <a:r>
              <a:rPr lang="zh-CN" altLang="en-US" sz="2200" dirty="0" smtClean="0">
                <a:solidFill>
                  <a:srgbClr val="003399"/>
                </a:solidFill>
              </a:rPr>
              <a:t>值</a:t>
            </a:r>
            <a:endParaRPr lang="en-US" altLang="zh-CN" sz="2200" dirty="0" smtClean="0">
              <a:solidFill>
                <a:srgbClr val="003399"/>
              </a:solidFill>
            </a:endParaRPr>
          </a:p>
          <a:p>
            <a:pPr marL="358775" lvl="1" indent="0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srgbClr val="003399"/>
                </a:solidFill>
              </a:rPr>
              <a:t>   不</a:t>
            </a:r>
            <a:r>
              <a:rPr lang="zh-CN" altLang="en-US" sz="2200" dirty="0">
                <a:solidFill>
                  <a:srgbClr val="003399"/>
                </a:solidFill>
              </a:rPr>
              <a:t>支持</a:t>
            </a:r>
            <a:r>
              <a:rPr lang="en-US" altLang="zh-CN" sz="2200" dirty="0">
                <a:solidFill>
                  <a:srgbClr val="003399"/>
                </a:solidFill>
              </a:rPr>
              <a:t>SET IDENTITY_INSERT ON</a:t>
            </a:r>
          </a:p>
        </p:txBody>
      </p:sp>
    </p:spTree>
    <p:extLst>
      <p:ext uri="{BB962C8B-B14F-4D97-AF65-F5344CB8AC3E}">
        <p14:creationId xmlns:p14="http://schemas.microsoft.com/office/powerpoint/2010/main" val="3403779547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08520" y="6348859"/>
            <a:ext cx="648072" cy="365125"/>
          </a:xfrm>
        </p:spPr>
        <p:txBody>
          <a:bodyPr/>
          <a:lstStyle/>
          <a:p>
            <a:fld id="{063994A6-31F7-43A1-B524-B95236473D2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16632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3300"/>
                </a:solidFill>
              </a:rPr>
              <a:t>5.1 </a:t>
            </a:r>
            <a:r>
              <a:rPr lang="zh-CN" altLang="en-US" dirty="0" smtClean="0">
                <a:solidFill>
                  <a:srgbClr val="003300"/>
                </a:solidFill>
              </a:rPr>
              <a:t>存储过程</a:t>
            </a:r>
            <a:endParaRPr lang="zh-CN" altLang="en-US" dirty="0">
              <a:solidFill>
                <a:srgbClr val="003300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212" y="1124744"/>
            <a:ext cx="8281292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一、语法格式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00"/>
                </a:solidFill>
              </a:rPr>
              <a:t>创建</a:t>
            </a:r>
            <a:endParaRPr lang="en-US" altLang="zh-CN" sz="2400" b="1" dirty="0" smtClean="0">
              <a:solidFill>
                <a:srgbClr val="0033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3399"/>
                </a:solidFill>
              </a:rPr>
              <a:t>     CREATE </a:t>
            </a:r>
            <a:r>
              <a:rPr lang="en-US" altLang="zh-CN" sz="1800" dirty="0">
                <a:solidFill>
                  <a:srgbClr val="003399"/>
                </a:solidFill>
              </a:rPr>
              <a:t>PROCEDURE|PROC &lt;name&gt;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3399"/>
                </a:solidFill>
              </a:rPr>
              <a:t>       </a:t>
            </a:r>
            <a:r>
              <a:rPr lang="en-US" altLang="zh-CN" sz="1800" dirty="0">
                <a:solidFill>
                  <a:srgbClr val="003399"/>
                </a:solidFill>
              </a:rPr>
              <a:t>@</a:t>
            </a:r>
            <a:r>
              <a:rPr lang="en-US" altLang="zh-CN" sz="1800" dirty="0" err="1">
                <a:solidFill>
                  <a:srgbClr val="003399"/>
                </a:solidFill>
              </a:rPr>
              <a:t>parameter_name</a:t>
            </a:r>
            <a:r>
              <a:rPr lang="en-US" altLang="zh-CN" sz="1800" dirty="0">
                <a:solidFill>
                  <a:srgbClr val="003399"/>
                </a:solidFill>
              </a:rPr>
              <a:t> [AS]  datatype   [=default | NULL] [OUTPUT]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3399"/>
                </a:solidFill>
              </a:rPr>
              <a:t>　    </a:t>
            </a:r>
            <a:r>
              <a:rPr lang="en-US" altLang="zh-CN" sz="1800" dirty="0">
                <a:solidFill>
                  <a:srgbClr val="003399"/>
                </a:solidFill>
              </a:rPr>
              <a:t>[WITH { RECOMPILE | ENCRYPTION | RECOMPILE , ENCRYPTION } ] </a:t>
            </a: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RECOMPILE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不缓存执行计划</a:t>
            </a:r>
            <a:r>
              <a:rPr lang="zh-CN" altLang="en-US" dirty="0">
                <a:solidFill>
                  <a:schemeClr val="tx1"/>
                </a:solidFill>
              </a:rPr>
              <a:t>，该过程将在运行时重新</a:t>
            </a:r>
            <a:r>
              <a:rPr lang="zh-CN" altLang="en-US" dirty="0" smtClean="0">
                <a:solidFill>
                  <a:schemeClr val="tx1"/>
                </a:solidFill>
              </a:rPr>
              <a:t>编译</a:t>
            </a:r>
            <a:endParaRPr lang="en-US" altLang="zh-CN" dirty="0">
              <a:solidFill>
                <a:schemeClr val="tx1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ENCRYPTION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加密</a:t>
            </a:r>
            <a:r>
              <a:rPr lang="en-US" altLang="zh-CN" dirty="0" err="1" smtClean="0">
                <a:solidFill>
                  <a:schemeClr val="tx1"/>
                </a:solidFill>
              </a:rPr>
              <a:t>syscomments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</a:rPr>
              <a:t>包含</a:t>
            </a:r>
            <a:r>
              <a:rPr lang="en-US" altLang="zh-CN" dirty="0" smtClean="0">
                <a:solidFill>
                  <a:schemeClr val="tx1"/>
                </a:solidFill>
              </a:rPr>
              <a:t>CREATE </a:t>
            </a:r>
            <a:r>
              <a:rPr lang="en-US" altLang="zh-CN" dirty="0">
                <a:solidFill>
                  <a:schemeClr val="tx1"/>
                </a:solidFill>
              </a:rPr>
              <a:t>PROCEDURE </a:t>
            </a:r>
            <a:r>
              <a:rPr lang="zh-CN" altLang="en-US" dirty="0">
                <a:solidFill>
                  <a:schemeClr val="tx1"/>
                </a:solidFill>
              </a:rPr>
              <a:t>语句文本的</a:t>
            </a:r>
            <a:r>
              <a:rPr lang="zh-CN" altLang="en-US" dirty="0" smtClean="0">
                <a:solidFill>
                  <a:schemeClr val="tx1"/>
                </a:solidFill>
              </a:rPr>
              <a:t>条目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358775" indent="-358775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chemeClr val="tx1"/>
                </a:solidFill>
              </a:rPr>
              <a:t>修改：</a:t>
            </a:r>
            <a:r>
              <a:rPr lang="en-US" altLang="zh-CN" sz="2000" dirty="0">
                <a:solidFill>
                  <a:srgbClr val="003399"/>
                </a:solidFill>
              </a:rPr>
              <a:t>ALTER </a:t>
            </a:r>
            <a:r>
              <a:rPr lang="en-US" altLang="zh-CN" sz="2000" dirty="0" smtClean="0">
                <a:solidFill>
                  <a:srgbClr val="003399"/>
                </a:solidFill>
              </a:rPr>
              <a:t>PROC &lt;name</a:t>
            </a:r>
            <a:r>
              <a:rPr lang="en-US" altLang="zh-CN" sz="2000" dirty="0">
                <a:solidFill>
                  <a:srgbClr val="003399"/>
                </a:solidFill>
              </a:rPr>
              <a:t>&gt;........ </a:t>
            </a:r>
            <a:endParaRPr lang="en-US" altLang="zh-CN" sz="2000" dirty="0" smtClean="0">
              <a:solidFill>
                <a:srgbClr val="003399"/>
              </a:solidFill>
            </a:endParaRPr>
          </a:p>
          <a:p>
            <a:pPr marL="358775" indent="-358775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chemeClr val="tx1"/>
                </a:solidFill>
              </a:rPr>
              <a:t>删除：</a:t>
            </a:r>
            <a:r>
              <a:rPr lang="en-US" altLang="zh-CN" sz="2000" dirty="0">
                <a:solidFill>
                  <a:srgbClr val="003399"/>
                </a:solidFill>
              </a:rPr>
              <a:t>DROP PROC|PROCEDURE </a:t>
            </a:r>
            <a:r>
              <a:rPr lang="en-US" altLang="zh-CN" sz="2000" dirty="0" smtClean="0">
                <a:solidFill>
                  <a:srgbClr val="003399"/>
                </a:solidFill>
              </a:rPr>
              <a:t>&lt;name&gt;</a:t>
            </a:r>
            <a:endParaRPr lang="en-US" altLang="zh-CN" sz="20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12341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6632"/>
            <a:ext cx="8077200" cy="8549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五、临时表和表变量比较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008" y="836712"/>
            <a:ext cx="8058472" cy="583264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3399"/>
                </a:solidFill>
              </a:rPr>
              <a:t>存放位置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 marL="628650" lvl="1" indent="-273050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临时</a:t>
            </a:r>
            <a:r>
              <a:rPr lang="zh-CN" altLang="en-US" dirty="0" smtClean="0"/>
              <a:t>表：缺省</a:t>
            </a:r>
            <a:r>
              <a:rPr lang="zh-CN" altLang="en-US" dirty="0"/>
              <a:t>放在硬盘 </a:t>
            </a:r>
            <a:r>
              <a:rPr lang="en-US" altLang="zh-CN" dirty="0"/>
              <a:t>(</a:t>
            </a:r>
            <a:r>
              <a:rPr lang="en-US" altLang="zh-CN" dirty="0" err="1"/>
              <a:t>tempdb</a:t>
            </a:r>
            <a:r>
              <a:rPr lang="zh-CN" altLang="en-US" dirty="0"/>
              <a:t>数据库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628650" lvl="1" indent="-273050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表变量：缺省</a:t>
            </a:r>
            <a:r>
              <a:rPr lang="zh-CN" altLang="en-US" dirty="0"/>
              <a:t>放在内存</a:t>
            </a:r>
            <a:endParaRPr lang="en-US" altLang="zh-CN" dirty="0"/>
          </a:p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200" b="1" dirty="0" smtClean="0">
                <a:solidFill>
                  <a:srgbClr val="003399"/>
                </a:solidFill>
              </a:rPr>
              <a:t>表结构</a:t>
            </a:r>
            <a:endParaRPr lang="en-US" altLang="zh-CN" sz="2200" b="1" dirty="0" smtClean="0">
              <a:solidFill>
                <a:srgbClr val="003399"/>
              </a:solidFill>
            </a:endParaRPr>
          </a:p>
          <a:p>
            <a:pPr marL="628650" lvl="1" indent="-273050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表变量声明时，需要知道表结构</a:t>
            </a:r>
            <a:endParaRPr lang="en-US" altLang="zh-CN" dirty="0" smtClean="0"/>
          </a:p>
          <a:p>
            <a:pPr marL="628650" lvl="1" indent="-273050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临时表可直接使用 </a:t>
            </a:r>
            <a:r>
              <a:rPr lang="en-US" altLang="zh-CN" dirty="0" smtClean="0"/>
              <a:t>select </a:t>
            </a:r>
            <a:r>
              <a:rPr lang="en-US" altLang="zh-CN" dirty="0"/>
              <a:t>* into #</a:t>
            </a:r>
            <a:r>
              <a:rPr lang="zh-CN" altLang="en-US" dirty="0"/>
              <a:t>临时表名 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。。。</a:t>
            </a:r>
            <a:endParaRPr lang="zh-CN" altLang="en-US" dirty="0"/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select </a:t>
            </a:r>
            <a:r>
              <a:rPr lang="en-US" altLang="zh-CN" dirty="0"/>
              <a:t>* into #ttt1 from </a:t>
            </a:r>
            <a:r>
              <a:rPr lang="en-US" altLang="zh-CN" dirty="0" err="1"/>
              <a:t>stock_JY</a:t>
            </a:r>
            <a:endParaRPr lang="en-US" altLang="zh-CN" dirty="0"/>
          </a:p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200" b="1" dirty="0" smtClean="0">
                <a:solidFill>
                  <a:srgbClr val="003399"/>
                </a:solidFill>
              </a:rPr>
              <a:t>速度</a:t>
            </a:r>
            <a:r>
              <a:rPr lang="zh-CN" altLang="en-US" sz="2200" b="1" dirty="0">
                <a:solidFill>
                  <a:srgbClr val="003399"/>
                </a:solidFill>
              </a:rPr>
              <a:t>：</a:t>
            </a:r>
            <a:r>
              <a:rPr lang="zh-CN" altLang="en-US" dirty="0"/>
              <a:t>表变量速度快，临时表相对较慢</a:t>
            </a:r>
            <a:endParaRPr lang="en-US" altLang="zh-CN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3399"/>
                </a:solidFill>
              </a:rPr>
              <a:t>数据</a:t>
            </a:r>
            <a:r>
              <a:rPr lang="zh-CN" altLang="en-US" b="1" dirty="0" smtClean="0">
                <a:solidFill>
                  <a:srgbClr val="003399"/>
                </a:solidFill>
              </a:rPr>
              <a:t>量与速度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628650" lvl="1" indent="-273050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数据量较大时，使用表变量会把内存耗尽，并继续使用 </a:t>
            </a:r>
            <a:r>
              <a:rPr lang="en-US" altLang="zh-CN" dirty="0" err="1" smtClean="0"/>
              <a:t>TempDb</a:t>
            </a:r>
            <a:r>
              <a:rPr lang="zh-CN" altLang="en-US" dirty="0" smtClean="0"/>
              <a:t>空间（还是硬盘空间），同样增加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开销，反而降低速度</a:t>
            </a:r>
          </a:p>
          <a:p>
            <a:pPr marL="628650" lvl="1" indent="-273050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临时表有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开销，</a:t>
            </a:r>
            <a:r>
              <a:rPr lang="zh-CN" altLang="en-US" dirty="0"/>
              <a:t>但</a:t>
            </a:r>
            <a:r>
              <a:rPr lang="zh-CN" altLang="en-US" dirty="0" smtClean="0"/>
              <a:t>内存占用</a:t>
            </a:r>
            <a:r>
              <a:rPr lang="zh-CN" altLang="en-US" dirty="0"/>
              <a:t>少。数据量大时，临时</a:t>
            </a:r>
            <a:r>
              <a:rPr lang="zh-CN" altLang="en-US" dirty="0" smtClean="0"/>
              <a:t>表比</a:t>
            </a:r>
            <a:r>
              <a:rPr lang="zh-CN" altLang="en-US" dirty="0"/>
              <a:t>表变量有更好的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5075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280" y="269632"/>
            <a:ext cx="80772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3300"/>
                </a:solidFill>
              </a:rPr>
              <a:t>5</a:t>
            </a:r>
            <a:r>
              <a:rPr lang="en-US" altLang="zh-CN" dirty="0" smtClean="0">
                <a:solidFill>
                  <a:srgbClr val="003300"/>
                </a:solidFill>
              </a:rPr>
              <a:t>.3 </a:t>
            </a:r>
            <a:r>
              <a:rPr lang="zh-CN" altLang="en-US" dirty="0" smtClean="0">
                <a:solidFill>
                  <a:srgbClr val="003300"/>
                </a:solidFill>
              </a:rPr>
              <a:t>自定义函数（</a:t>
            </a:r>
            <a:r>
              <a:rPr lang="en-US" altLang="zh-CN" dirty="0" smtClean="0">
                <a:solidFill>
                  <a:srgbClr val="003300"/>
                </a:solidFill>
              </a:rPr>
              <a:t>UDFs</a:t>
            </a:r>
            <a:r>
              <a:rPr lang="zh-CN" altLang="en-US" dirty="0" smtClean="0">
                <a:solidFill>
                  <a:srgbClr val="003300"/>
                </a:solidFill>
              </a:rPr>
              <a:t>）</a:t>
            </a:r>
            <a:endParaRPr lang="zh-CN" altLang="en-US" dirty="0">
              <a:solidFill>
                <a:srgbClr val="0033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8107070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一、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UDFs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作用和分类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、与存储过程的区别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</a:rPr>
              <a:t>语句内部可使用</a:t>
            </a:r>
            <a:r>
              <a:rPr lang="zh-CN" altLang="en-US" dirty="0">
                <a:solidFill>
                  <a:schemeClr val="tx1"/>
                </a:solidFill>
              </a:rPr>
              <a:t>自定义函数</a:t>
            </a:r>
            <a:r>
              <a:rPr lang="zh-CN" altLang="en-US" dirty="0" smtClean="0">
                <a:solidFill>
                  <a:schemeClr val="tx1"/>
                </a:solidFill>
              </a:rPr>
              <a:t>，但不能直接使用存储过程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</a:rPr>
              <a:t>CHECK </a:t>
            </a:r>
            <a:r>
              <a:rPr lang="zh-CN" altLang="en-US" dirty="0">
                <a:solidFill>
                  <a:schemeClr val="tx1"/>
                </a:solidFill>
              </a:rPr>
              <a:t>约束</a:t>
            </a:r>
            <a:r>
              <a:rPr lang="zh-CN" altLang="en-US" dirty="0" smtClean="0">
                <a:solidFill>
                  <a:schemeClr val="tx1"/>
                </a:solidFill>
              </a:rPr>
              <a:t>中，可以使用</a:t>
            </a:r>
            <a:r>
              <a:rPr lang="zh-CN" altLang="en-US" dirty="0">
                <a:solidFill>
                  <a:schemeClr val="tx1"/>
                </a:solidFill>
              </a:rPr>
              <a:t>自定义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UDFs </a:t>
            </a:r>
            <a:r>
              <a:rPr lang="zh-CN" altLang="en-US" dirty="0" smtClean="0">
                <a:solidFill>
                  <a:schemeClr val="tx1"/>
                </a:solidFill>
              </a:rPr>
              <a:t>能查询，但不能修改数据库（如修改或删除</a:t>
            </a:r>
            <a:r>
              <a:rPr lang="zh-CN" altLang="en-US" dirty="0">
                <a:solidFill>
                  <a:schemeClr val="tx1"/>
                </a:solidFill>
              </a:rPr>
              <a:t>表中记录等）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当结果</a:t>
            </a:r>
            <a:r>
              <a:rPr lang="zh-CN" altLang="en-US" dirty="0">
                <a:solidFill>
                  <a:schemeClr val="tx1"/>
                </a:solidFill>
              </a:rPr>
              <a:t>集需要通过递归等方法得到时</a:t>
            </a:r>
            <a:r>
              <a:rPr lang="zh-CN" altLang="en-US" dirty="0" smtClean="0">
                <a:solidFill>
                  <a:schemeClr val="tx1"/>
                </a:solidFill>
              </a:rPr>
              <a:t>，使用函数会比较灵活</a:t>
            </a: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6159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80" y="404664"/>
            <a:ext cx="8460432" cy="5184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一、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UDFs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的作用和分类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、分类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3300"/>
                </a:solidFill>
              </a:rPr>
              <a:t>标量</a:t>
            </a:r>
            <a:r>
              <a:rPr lang="zh-CN" altLang="en-US" b="1" dirty="0">
                <a:solidFill>
                  <a:srgbClr val="003300"/>
                </a:solidFill>
              </a:rPr>
              <a:t>值</a:t>
            </a:r>
            <a:r>
              <a:rPr lang="zh-CN" altLang="en-US" b="1" dirty="0" smtClean="0">
                <a:solidFill>
                  <a:srgbClr val="003300"/>
                </a:solidFill>
              </a:rPr>
              <a:t>函数：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return </a:t>
            </a:r>
            <a:r>
              <a:rPr lang="zh-CN" altLang="en-US" dirty="0" smtClean="0">
                <a:solidFill>
                  <a:schemeClr val="tx1"/>
                </a:solidFill>
              </a:rPr>
              <a:t>子句返回一个单值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3300"/>
                </a:solidFill>
              </a:rPr>
              <a:t>表值函数：</a:t>
            </a:r>
            <a:r>
              <a:rPr lang="en-US" altLang="zh-CN" dirty="0" smtClean="0">
                <a:solidFill>
                  <a:schemeClr val="tx1"/>
                </a:solidFill>
              </a:rPr>
              <a:t>return </a:t>
            </a:r>
            <a:r>
              <a:rPr lang="zh-CN" altLang="en-US" dirty="0" smtClean="0">
                <a:solidFill>
                  <a:schemeClr val="tx1"/>
                </a:solidFill>
              </a:rPr>
              <a:t>子句返回指定 </a:t>
            </a:r>
            <a:r>
              <a:rPr lang="en-US" altLang="zh-CN" dirty="0" smtClean="0">
                <a:solidFill>
                  <a:schemeClr val="tx1"/>
                </a:solidFill>
              </a:rPr>
              <a:t>TABLE</a:t>
            </a:r>
            <a:endParaRPr lang="zh-CN" altLang="en-US" dirty="0">
              <a:solidFill>
                <a:schemeClr val="tx1"/>
              </a:solidFill>
            </a:endParaRPr>
          </a:p>
          <a:p>
            <a:pPr marL="6985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3296"/>
                </a:solidFill>
              </a:rPr>
              <a:t>内联（内嵌）表值函数</a:t>
            </a:r>
            <a:endParaRPr lang="en-US" altLang="zh-CN" sz="2200" b="1" dirty="0" smtClean="0">
              <a:solidFill>
                <a:srgbClr val="003296"/>
              </a:solidFill>
            </a:endParaRPr>
          </a:p>
          <a:p>
            <a:pPr marL="1077913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用</a:t>
            </a:r>
            <a:r>
              <a:rPr lang="en-US" altLang="zh-CN" sz="2200" dirty="0" smtClean="0"/>
              <a:t>return</a:t>
            </a:r>
            <a:r>
              <a:rPr lang="zh-CN" altLang="en-US" sz="2200" dirty="0" smtClean="0"/>
              <a:t>子句，返回一个查询结果（元组集合）</a:t>
            </a:r>
            <a:endParaRPr lang="en-US" altLang="zh-CN" sz="2200" dirty="0" smtClean="0"/>
          </a:p>
          <a:p>
            <a:pPr marL="1077913" lvl="2" indent="-358775">
              <a:buFont typeface="Wingdings" panose="05000000000000000000" pitchFamily="2" charset="2"/>
              <a:buChar char="ü"/>
            </a:pPr>
            <a:r>
              <a:rPr lang="zh-CN" altLang="zh-CN" sz="2200" dirty="0"/>
              <a:t>相当于一个参数化的</a:t>
            </a:r>
            <a:r>
              <a:rPr lang="zh-CN" altLang="zh-CN" sz="2200" dirty="0" smtClean="0"/>
              <a:t>视图</a:t>
            </a:r>
            <a:endParaRPr lang="zh-CN" altLang="en-US" sz="2200" dirty="0"/>
          </a:p>
          <a:p>
            <a:pPr lvl="1" indent="-3873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3296"/>
                </a:solidFill>
              </a:rPr>
              <a:t>多语句表值</a:t>
            </a:r>
            <a:r>
              <a:rPr lang="zh-CN" altLang="en-US" sz="2200" b="1" dirty="0" smtClean="0">
                <a:solidFill>
                  <a:srgbClr val="003296"/>
                </a:solidFill>
              </a:rPr>
              <a:t>函数</a:t>
            </a:r>
            <a:endParaRPr lang="en-US" altLang="zh-CN" sz="2200" b="1" dirty="0">
              <a:solidFill>
                <a:srgbClr val="003296"/>
              </a:solidFill>
            </a:endParaRPr>
          </a:p>
          <a:p>
            <a:pPr marL="1077913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smtClean="0"/>
              <a:t>Return</a:t>
            </a:r>
            <a:r>
              <a:rPr lang="zh-CN" altLang="en-US" sz="2200" dirty="0" smtClean="0"/>
              <a:t>子句，返回</a:t>
            </a:r>
            <a:r>
              <a:rPr lang="en-US" altLang="zh-CN" sz="2200" dirty="0"/>
              <a:t>TABLE</a:t>
            </a:r>
            <a:r>
              <a:rPr lang="zh-CN" altLang="en-US" sz="2200" dirty="0"/>
              <a:t>，可以定义列、列类型、列数据</a:t>
            </a:r>
            <a:endParaRPr lang="en-US" altLang="zh-CN" sz="2200" dirty="0"/>
          </a:p>
          <a:p>
            <a:pPr marL="1077913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是一种用代码构建结果集的函数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739524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0" y="44624"/>
            <a:ext cx="8077200" cy="1143000"/>
          </a:xfrm>
        </p:spPr>
        <p:txBody>
          <a:bodyPr/>
          <a:lstStyle/>
          <a:p>
            <a:r>
              <a:rPr lang="zh-CN" altLang="en-US" dirty="0"/>
              <a:t>二、标量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6016" y="980728"/>
            <a:ext cx="7554416" cy="5328592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3296"/>
                </a:solidFill>
              </a:rPr>
              <a:t>1</a:t>
            </a:r>
            <a:r>
              <a:rPr lang="zh-CN" altLang="en-US" sz="2400" b="1" dirty="0">
                <a:solidFill>
                  <a:srgbClr val="003296"/>
                </a:solidFill>
              </a:rPr>
              <a:t>、创建</a:t>
            </a:r>
            <a:endParaRPr lang="en-US" altLang="zh-CN" sz="2400" b="1" dirty="0">
              <a:solidFill>
                <a:srgbClr val="003296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create function &lt; function name 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[ @</a:t>
            </a:r>
            <a:r>
              <a:rPr lang="en-US" altLang="zh-CN" sz="2000" dirty="0" err="1">
                <a:solidFill>
                  <a:schemeClr val="tx1"/>
                </a:solidFill>
              </a:rPr>
              <a:t>parameter_name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</a:rPr>
              <a:t>scalar_data_type</a:t>
            </a:r>
            <a:r>
              <a:rPr lang="en-US" altLang="zh-CN" sz="2000" dirty="0">
                <a:solidFill>
                  <a:schemeClr val="tx1"/>
                </a:solidFill>
              </a:rPr>
              <a:t> [=default]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[, …n] </a:t>
            </a:r>
            <a:r>
              <a:rPr lang="en-US" altLang="zh-CN" sz="2000" dirty="0" smtClean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Returns </a:t>
            </a:r>
            <a:r>
              <a:rPr lang="en-US" altLang="zh-CN" sz="2000" dirty="0" err="1">
                <a:solidFill>
                  <a:schemeClr val="tx1"/>
                </a:solidFill>
              </a:rPr>
              <a:t>scalar_data_type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[With encryption ∣ </a:t>
            </a:r>
            <a:r>
              <a:rPr lang="en-US" altLang="zh-CN" sz="2000" dirty="0" err="1">
                <a:solidFill>
                  <a:schemeClr val="tx1"/>
                </a:solidFill>
              </a:rPr>
              <a:t>SchemaBinding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[AS]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begin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function_body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Return </a:t>
            </a:r>
            <a:r>
              <a:rPr lang="en-US" altLang="zh-CN" sz="2000" dirty="0" err="1">
                <a:solidFill>
                  <a:srgbClr val="FF0000"/>
                </a:solidFill>
              </a:rPr>
              <a:t>scalar_expression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6084168" y="2564904"/>
            <a:ext cx="3024336" cy="1440160"/>
          </a:xfrm>
          <a:prstGeom prst="wedgeEllipseCallout">
            <a:avLst>
              <a:gd name="adj1" fmla="val -75275"/>
              <a:gd name="adj2" fmla="val 224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引用的数据库对象，函数存在时，禁止它们被删除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3347864" y="4149080"/>
            <a:ext cx="3474132" cy="1008112"/>
          </a:xfrm>
          <a:prstGeom prst="wedgeEllipseCallout">
            <a:avLst>
              <a:gd name="adj1" fmla="val -67296"/>
              <a:gd name="adj2" fmla="val -838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函数信息加密存储在系统表中，防止被复制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5148064" y="5517232"/>
            <a:ext cx="2016224" cy="864096"/>
          </a:xfrm>
          <a:prstGeom prst="wedgeEllipseCallout">
            <a:avLst>
              <a:gd name="adj1" fmla="val -91179"/>
              <a:gd name="adj2" fmla="val -410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4296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60648"/>
            <a:ext cx="8136904" cy="61926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函数创建示例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3296"/>
                </a:solidFill>
              </a:rPr>
              <a:t>函数输入：股票名称</a:t>
            </a:r>
            <a:r>
              <a:rPr lang="en-US" altLang="zh-CN" sz="2400" b="1" dirty="0" smtClean="0">
                <a:solidFill>
                  <a:srgbClr val="003296"/>
                </a:solidFill>
              </a:rPr>
              <a:t>	</a:t>
            </a:r>
            <a:r>
              <a:rPr lang="zh-CN" altLang="en-US" sz="2400" b="1" dirty="0" smtClean="0">
                <a:solidFill>
                  <a:srgbClr val="003296"/>
                </a:solidFill>
              </a:rPr>
              <a:t>函数输出：股票代码</a:t>
            </a:r>
            <a:endParaRPr lang="en-US" altLang="zh-CN" sz="2400" b="1" dirty="0" smtClean="0">
              <a:solidFill>
                <a:srgbClr val="00329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create </a:t>
            </a:r>
            <a:r>
              <a:rPr lang="en-US" altLang="zh-CN" sz="2000" dirty="0">
                <a:solidFill>
                  <a:schemeClr val="tx1"/>
                </a:solidFill>
              </a:rPr>
              <a:t>function </a:t>
            </a:r>
            <a:r>
              <a:rPr lang="en-US" altLang="zh-CN" sz="2000" dirty="0" err="1">
                <a:solidFill>
                  <a:srgbClr val="FF0000"/>
                </a:solidFill>
              </a:rPr>
              <a:t>stock_code</a:t>
            </a:r>
            <a:r>
              <a:rPr lang="en-US" altLang="zh-CN" sz="2000" dirty="0">
                <a:solidFill>
                  <a:schemeClr val="tx1"/>
                </a:solidFill>
              </a:rPr>
              <a:t> (@</a:t>
            </a:r>
            <a:r>
              <a:rPr lang="en-US" altLang="zh-CN" sz="2000" dirty="0" err="1">
                <a:solidFill>
                  <a:schemeClr val="tx1"/>
                </a:solidFill>
              </a:rPr>
              <a:t>stock_name</a:t>
            </a:r>
            <a:r>
              <a:rPr lang="en-US" altLang="zh-CN" sz="2000" dirty="0">
                <a:solidFill>
                  <a:schemeClr val="tx1"/>
                </a:solidFill>
              </a:rPr>
              <a:t> char(20))</a:t>
            </a:r>
          </a:p>
          <a:p>
            <a:pPr marL="355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returns </a:t>
            </a:r>
            <a:r>
              <a:rPr lang="en-US" altLang="zh-CN" dirty="0" smtClean="0"/>
              <a:t>varchar(10)</a:t>
            </a:r>
            <a:endParaRPr lang="en-US" altLang="zh-CN" dirty="0"/>
          </a:p>
          <a:p>
            <a:pPr marL="355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as </a:t>
            </a:r>
          </a:p>
          <a:p>
            <a:pPr marL="355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begin</a:t>
            </a:r>
          </a:p>
          <a:p>
            <a:pPr marL="355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declare @</a:t>
            </a:r>
            <a:r>
              <a:rPr lang="en-US" altLang="zh-CN" dirty="0" err="1"/>
              <a:t>stock_code</a:t>
            </a:r>
            <a:r>
              <a:rPr lang="en-US" altLang="zh-CN" dirty="0"/>
              <a:t> </a:t>
            </a:r>
            <a:r>
              <a:rPr lang="en-US" altLang="zh-CN" dirty="0" smtClean="0"/>
              <a:t>varchar(10)</a:t>
            </a:r>
            <a:endParaRPr lang="en-US" altLang="zh-CN" dirty="0"/>
          </a:p>
          <a:p>
            <a:pPr marL="355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select @</a:t>
            </a:r>
            <a:r>
              <a:rPr lang="en-US" altLang="zh-CN" dirty="0" err="1"/>
              <a:t>stock_code</a:t>
            </a:r>
            <a:r>
              <a:rPr lang="en-US" altLang="zh-CN" dirty="0"/>
              <a:t> =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  from </a:t>
            </a:r>
            <a:r>
              <a:rPr lang="en-US" altLang="zh-CN" dirty="0" err="1" smtClean="0"/>
              <a:t>stock_JY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355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			    where  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 </a:t>
            </a:r>
            <a:r>
              <a:rPr lang="en-US" altLang="zh-CN" dirty="0"/>
              <a:t>= @</a:t>
            </a:r>
            <a:r>
              <a:rPr lang="en-US" altLang="zh-CN" dirty="0" err="1"/>
              <a:t>stock_name</a:t>
            </a:r>
            <a:r>
              <a:rPr lang="en-US" altLang="zh-CN" dirty="0"/>
              <a:t> </a:t>
            </a:r>
          </a:p>
          <a:p>
            <a:pPr marL="355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return @</a:t>
            </a:r>
            <a:r>
              <a:rPr lang="en-US" altLang="zh-CN" dirty="0" err="1"/>
              <a:t>stock_code</a:t>
            </a:r>
            <a:r>
              <a:rPr lang="en-US" altLang="zh-CN" dirty="0"/>
              <a:t> </a:t>
            </a:r>
          </a:p>
          <a:p>
            <a:pPr marL="355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End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 smtClean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272268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332656"/>
            <a:ext cx="8136904" cy="583264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800" b="1" dirty="0" smtClean="0">
                <a:solidFill>
                  <a:srgbClr val="003296"/>
                </a:solidFill>
              </a:rPr>
              <a:t>2</a:t>
            </a:r>
            <a:r>
              <a:rPr lang="zh-CN" altLang="en-US" sz="2800" b="1" dirty="0" smtClean="0">
                <a:solidFill>
                  <a:srgbClr val="003296"/>
                </a:solidFill>
              </a:rPr>
              <a:t>、调用：</a:t>
            </a:r>
            <a:r>
              <a:rPr lang="zh-CN" altLang="zh-CN" sz="2400" b="1" dirty="0">
                <a:solidFill>
                  <a:srgbClr val="003296"/>
                </a:solidFill>
              </a:rPr>
              <a:t>能够使用表达式的地方，就可以使用标量函数</a:t>
            </a:r>
            <a:endParaRPr lang="en-US" altLang="zh-CN" sz="2400" b="1" dirty="0" smtClean="0">
              <a:solidFill>
                <a:srgbClr val="003296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C00000"/>
                </a:solidFill>
              </a:rPr>
              <a:t>在</a:t>
            </a:r>
            <a:r>
              <a:rPr lang="en-US" altLang="zh-CN" sz="2400" dirty="0" smtClean="0">
                <a:solidFill>
                  <a:srgbClr val="C00000"/>
                </a:solidFill>
              </a:rPr>
              <a:t>select</a:t>
            </a:r>
            <a:r>
              <a:rPr lang="zh-CN" altLang="en-US" sz="2400" dirty="0" smtClean="0">
                <a:solidFill>
                  <a:srgbClr val="C00000"/>
                </a:solidFill>
              </a:rPr>
              <a:t>中调用自定义函数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0" lvl="1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stock_JY</a:t>
            </a:r>
            <a:r>
              <a:rPr lang="en-US" altLang="zh-CN" dirty="0"/>
              <a:t> where </a:t>
            </a:r>
            <a:r>
              <a:rPr lang="zh-CN" altLang="en-US" dirty="0"/>
              <a:t>代码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003399"/>
                </a:solidFill>
              </a:rPr>
              <a:t>dbo.stock_code</a:t>
            </a:r>
            <a:r>
              <a:rPr lang="en-US" altLang="zh-CN" dirty="0">
                <a:solidFill>
                  <a:srgbClr val="003399"/>
                </a:solidFill>
              </a:rPr>
              <a:t>('</a:t>
            </a:r>
            <a:r>
              <a:rPr lang="zh-CN" altLang="en-US" dirty="0">
                <a:solidFill>
                  <a:srgbClr val="003399"/>
                </a:solidFill>
              </a:rPr>
              <a:t>恒丰纸业</a:t>
            </a:r>
            <a:r>
              <a:rPr lang="en-US" altLang="zh-CN" dirty="0">
                <a:solidFill>
                  <a:srgbClr val="003399"/>
                </a:solidFill>
              </a:rPr>
              <a:t>')</a:t>
            </a:r>
            <a:endParaRPr lang="zh-CN" altLang="en-US" dirty="0">
              <a:solidFill>
                <a:srgbClr val="003399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rgbClr val="C00000"/>
                </a:solidFill>
              </a:rPr>
              <a:t>为</a:t>
            </a:r>
            <a:r>
              <a:rPr lang="zh-CN" altLang="en-US" sz="2400" dirty="0">
                <a:solidFill>
                  <a:srgbClr val="C00000"/>
                </a:solidFill>
              </a:rPr>
              <a:t>局部变量赋值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declare @s_code1 varchar(10),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       @s_code2 varchar(10)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Set  @s_code1 = </a:t>
            </a:r>
            <a:r>
              <a:rPr lang="en-US" altLang="zh-CN" dirty="0" err="1">
                <a:solidFill>
                  <a:srgbClr val="003399"/>
                </a:solidFill>
              </a:rPr>
              <a:t>dbo.stock_code</a:t>
            </a:r>
            <a:r>
              <a:rPr lang="en-US" altLang="zh-CN" dirty="0">
                <a:solidFill>
                  <a:srgbClr val="003399"/>
                </a:solidFill>
              </a:rPr>
              <a:t>('</a:t>
            </a:r>
            <a:r>
              <a:rPr lang="zh-CN" altLang="en-US" dirty="0">
                <a:solidFill>
                  <a:srgbClr val="003399"/>
                </a:solidFill>
              </a:rPr>
              <a:t>恒丰纸业</a:t>
            </a:r>
            <a:r>
              <a:rPr lang="en-US" altLang="zh-CN" dirty="0">
                <a:solidFill>
                  <a:srgbClr val="003399"/>
                </a:solidFill>
              </a:rPr>
              <a:t>')</a:t>
            </a:r>
            <a:endParaRPr lang="zh-CN" altLang="en-US" dirty="0">
              <a:solidFill>
                <a:srgbClr val="003399"/>
              </a:solidFill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set  @s_code2 = </a:t>
            </a:r>
            <a:r>
              <a:rPr lang="en-US" altLang="zh-CN" dirty="0" err="1">
                <a:solidFill>
                  <a:srgbClr val="003399"/>
                </a:solidFill>
              </a:rPr>
              <a:t>dbo.stock_code</a:t>
            </a:r>
            <a:r>
              <a:rPr lang="en-US" altLang="zh-CN" dirty="0">
                <a:solidFill>
                  <a:srgbClr val="003399"/>
                </a:solidFill>
              </a:rPr>
              <a:t>('</a:t>
            </a:r>
            <a:r>
              <a:rPr lang="zh-CN" altLang="en-US" dirty="0">
                <a:solidFill>
                  <a:srgbClr val="003399"/>
                </a:solidFill>
              </a:rPr>
              <a:t>东方电子</a:t>
            </a:r>
            <a:r>
              <a:rPr lang="en-US" altLang="zh-CN" dirty="0">
                <a:solidFill>
                  <a:srgbClr val="003399"/>
                </a:solidFill>
              </a:rPr>
              <a:t>')</a:t>
            </a:r>
            <a:endParaRPr lang="zh-CN" altLang="en-US" dirty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恒丰纸业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   股票名称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@s_code1  </a:t>
            </a:r>
            <a:r>
              <a:rPr lang="zh-CN" altLang="en-US" sz="2000" dirty="0">
                <a:solidFill>
                  <a:schemeClr val="tx1"/>
                </a:solidFill>
              </a:rPr>
              <a:t>股票代码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东方电子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  股票名称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@s_code2   </a:t>
            </a:r>
            <a:r>
              <a:rPr lang="zh-CN" altLang="en-US" sz="2000" dirty="0">
                <a:solidFill>
                  <a:schemeClr val="tx1"/>
                </a:solidFill>
              </a:rPr>
              <a:t>股票代码</a:t>
            </a:r>
          </a:p>
          <a:p>
            <a:pPr marL="0" indent="0">
              <a:buNone/>
            </a:pPr>
            <a:endParaRPr lang="zh-CN" altLang="en-US" sz="2000" dirty="0">
              <a:solidFill>
                <a:srgbClr val="003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206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332656"/>
            <a:ext cx="8064896" cy="612068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5100" b="1" dirty="0">
                <a:solidFill>
                  <a:srgbClr val="C00000"/>
                </a:solidFill>
              </a:rPr>
              <a:t>三、内联表值函数：</a:t>
            </a:r>
            <a:r>
              <a:rPr lang="zh-CN" altLang="en-US" sz="5100" b="1" dirty="0" smtClean="0">
                <a:solidFill>
                  <a:srgbClr val="C00000"/>
                </a:solidFill>
              </a:rPr>
              <a:t>返回表不</a:t>
            </a:r>
            <a:r>
              <a:rPr lang="zh-CN" altLang="en-US" sz="5100" b="1" dirty="0">
                <a:solidFill>
                  <a:srgbClr val="C00000"/>
                </a:solidFill>
              </a:rPr>
              <a:t>附带属性列表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800" b="1" dirty="0" smtClean="0">
                <a:solidFill>
                  <a:srgbClr val="003296"/>
                </a:solidFill>
              </a:rPr>
              <a:t>1</a:t>
            </a:r>
            <a:r>
              <a:rPr lang="zh-CN" altLang="en-US" sz="3800" b="1" dirty="0" smtClean="0">
                <a:solidFill>
                  <a:srgbClr val="003296"/>
                </a:solidFill>
              </a:rPr>
              <a:t>、创建</a:t>
            </a:r>
            <a:endParaRPr lang="en-US" altLang="zh-CN" sz="3800" b="1" dirty="0" smtClean="0">
              <a:solidFill>
                <a:srgbClr val="00329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dirty="0" smtClean="0">
                <a:solidFill>
                  <a:schemeClr val="tx1"/>
                </a:solidFill>
              </a:rPr>
              <a:t>内</a:t>
            </a:r>
            <a:r>
              <a:rPr lang="zh-CN" altLang="zh-CN" sz="3200" dirty="0">
                <a:solidFill>
                  <a:schemeClr val="tx1"/>
                </a:solidFill>
              </a:rPr>
              <a:t>联</a:t>
            </a:r>
            <a:r>
              <a:rPr lang="zh-CN" altLang="zh-CN" sz="3200" dirty="0" smtClean="0">
                <a:solidFill>
                  <a:schemeClr val="tx1"/>
                </a:solidFill>
              </a:rPr>
              <a:t>表值函数</a:t>
            </a:r>
            <a:r>
              <a:rPr lang="zh-CN" altLang="zh-CN" sz="3200" dirty="0">
                <a:solidFill>
                  <a:schemeClr val="tx1"/>
                </a:solidFill>
              </a:rPr>
              <a:t>没有由</a:t>
            </a:r>
            <a:r>
              <a:rPr lang="en-US" altLang="zh-CN" sz="3200" dirty="0">
                <a:solidFill>
                  <a:schemeClr val="tx1"/>
                </a:solidFill>
              </a:rPr>
              <a:t>BEGIN-END </a:t>
            </a:r>
            <a:r>
              <a:rPr lang="zh-CN" altLang="zh-CN" sz="3200" dirty="0" smtClean="0">
                <a:solidFill>
                  <a:schemeClr val="tx1"/>
                </a:solidFill>
              </a:rPr>
              <a:t>括</a:t>
            </a:r>
            <a:r>
              <a:rPr lang="zh-CN" altLang="zh-CN" sz="3200" dirty="0">
                <a:solidFill>
                  <a:schemeClr val="tx1"/>
                </a:solidFill>
              </a:rPr>
              <a:t>起来的函数</a:t>
            </a:r>
            <a:r>
              <a:rPr lang="zh-CN" altLang="zh-CN" sz="3200" dirty="0" smtClean="0">
                <a:solidFill>
                  <a:schemeClr val="tx1"/>
                </a:solidFill>
              </a:rPr>
              <a:t>体</a:t>
            </a:r>
            <a:r>
              <a:rPr lang="zh-CN" altLang="en-US" sz="3200" dirty="0" smtClean="0">
                <a:solidFill>
                  <a:schemeClr val="tx1"/>
                </a:solidFill>
              </a:rPr>
              <a:t>，</a:t>
            </a:r>
            <a:r>
              <a:rPr lang="zh-CN" altLang="zh-CN" sz="3200" dirty="0" smtClean="0">
                <a:solidFill>
                  <a:schemeClr val="tx1"/>
                </a:solidFill>
              </a:rPr>
              <a:t>返回</a:t>
            </a:r>
            <a:r>
              <a:rPr lang="zh-CN" altLang="en-US" sz="3200" dirty="0" smtClean="0">
                <a:solidFill>
                  <a:schemeClr val="tx1"/>
                </a:solidFill>
              </a:rPr>
              <a:t>结果</a:t>
            </a:r>
            <a:r>
              <a:rPr lang="zh-CN" altLang="zh-CN" sz="3200" dirty="0" smtClean="0">
                <a:solidFill>
                  <a:schemeClr val="tx1"/>
                </a:solidFill>
              </a:rPr>
              <a:t>由</a:t>
            </a:r>
            <a:r>
              <a:rPr lang="en-US" altLang="zh-CN" sz="3200" dirty="0" smtClean="0">
                <a:solidFill>
                  <a:schemeClr val="tx1"/>
                </a:solidFill>
              </a:rPr>
              <a:t>RETURN </a:t>
            </a:r>
            <a:r>
              <a:rPr lang="zh-CN" altLang="zh-CN" sz="3200" dirty="0" smtClean="0">
                <a:solidFill>
                  <a:schemeClr val="tx1"/>
                </a:solidFill>
              </a:rPr>
              <a:t>子句的</a:t>
            </a:r>
            <a:r>
              <a:rPr lang="en-US" altLang="zh-CN" sz="3200" dirty="0">
                <a:solidFill>
                  <a:schemeClr val="tx1"/>
                </a:solidFill>
              </a:rPr>
              <a:t>SELECT </a:t>
            </a:r>
            <a:r>
              <a:rPr lang="zh-CN" altLang="zh-CN" sz="3200" dirty="0" smtClean="0">
                <a:solidFill>
                  <a:schemeClr val="tx1"/>
                </a:solidFill>
              </a:rPr>
              <a:t>命令</a:t>
            </a:r>
            <a:r>
              <a:rPr lang="zh-CN" altLang="en-US" sz="3200" dirty="0" smtClean="0">
                <a:solidFill>
                  <a:schemeClr val="tx1"/>
                </a:solidFill>
              </a:rPr>
              <a:t>给出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296"/>
                </a:solidFill>
              </a:rPr>
              <a:t>select-</a:t>
            </a:r>
            <a:r>
              <a:rPr lang="en-US" altLang="zh-CN" sz="3200" b="1" dirty="0" err="1">
                <a:solidFill>
                  <a:srgbClr val="003296"/>
                </a:solidFill>
              </a:rPr>
              <a:t>stamt</a:t>
            </a:r>
            <a:r>
              <a:rPr lang="zh-CN" altLang="en-US" sz="3200" b="1" dirty="0">
                <a:solidFill>
                  <a:srgbClr val="003296"/>
                </a:solidFill>
              </a:rPr>
              <a:t>：单个</a:t>
            </a:r>
            <a:r>
              <a:rPr lang="en-US" altLang="zh-CN" sz="3200" b="1" dirty="0">
                <a:solidFill>
                  <a:srgbClr val="003296"/>
                </a:solidFill>
              </a:rPr>
              <a:t>SELECT </a:t>
            </a:r>
            <a:r>
              <a:rPr lang="zh-CN" altLang="en-US" sz="3200" b="1" dirty="0">
                <a:solidFill>
                  <a:srgbClr val="003296"/>
                </a:solidFill>
              </a:rPr>
              <a:t>语句，指出要返回的元组集合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其余参数与标量函数</a:t>
            </a:r>
            <a:r>
              <a:rPr lang="zh-CN" altLang="en-US" sz="3200" dirty="0" smtClean="0">
                <a:solidFill>
                  <a:schemeClr val="tx1"/>
                </a:solidFill>
              </a:rPr>
              <a:t>相同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723742"/>
            <a:ext cx="7992888" cy="27853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function &lt; function name &gt;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scalar_data_type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[=default]    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[, …n]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Returns  Table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[With encryption ∣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SchemaBinding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[AS] </a:t>
            </a: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[ select-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stamt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] ]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8837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332656"/>
            <a:ext cx="7787208" cy="57214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003296"/>
                </a:solidFill>
              </a:rPr>
              <a:t>2</a:t>
            </a:r>
            <a:r>
              <a:rPr lang="zh-CN" altLang="en-US" sz="2800" b="1" dirty="0" smtClean="0">
                <a:solidFill>
                  <a:srgbClr val="003296"/>
                </a:solidFill>
              </a:rPr>
              <a:t>、调用：可用于</a:t>
            </a:r>
            <a:r>
              <a:rPr lang="en-US" altLang="zh-CN" sz="2800" b="1" dirty="0" smtClean="0">
                <a:solidFill>
                  <a:srgbClr val="003296"/>
                </a:solidFill>
              </a:rPr>
              <a:t>select </a:t>
            </a:r>
            <a:r>
              <a:rPr lang="zh-CN" altLang="en-US" sz="2800" b="1" dirty="0" smtClean="0">
                <a:solidFill>
                  <a:srgbClr val="003296"/>
                </a:solidFill>
              </a:rPr>
              <a:t>查询中</a:t>
            </a:r>
            <a:endParaRPr lang="en-US" altLang="zh-CN" sz="2800" b="1" dirty="0" smtClean="0">
              <a:solidFill>
                <a:srgbClr val="00329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create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en-US" altLang="zh-CN" dirty="0" err="1">
                <a:solidFill>
                  <a:schemeClr val="tx1"/>
                </a:solidFill>
              </a:rPr>
              <a:t>TabDmess</a:t>
            </a:r>
            <a:r>
              <a:rPr lang="en-US" altLang="zh-CN" dirty="0">
                <a:solidFill>
                  <a:schemeClr val="tx1"/>
                </a:solidFill>
              </a:rPr>
              <a:t>(@</a:t>
            </a:r>
            <a:r>
              <a:rPr lang="en-US" altLang="zh-CN" dirty="0" err="1">
                <a:solidFill>
                  <a:schemeClr val="tx1"/>
                </a:solidFill>
              </a:rPr>
              <a:t>stock_name</a:t>
            </a:r>
            <a:r>
              <a:rPr lang="en-US" altLang="zh-CN" dirty="0">
                <a:solidFill>
                  <a:schemeClr val="tx1"/>
                </a:solidFill>
              </a:rPr>
              <a:t> varchar(50))</a:t>
            </a:r>
          </a:p>
          <a:p>
            <a:pPr marL="400050" indent="-41275">
              <a:buNone/>
            </a:pPr>
            <a:r>
              <a:rPr lang="en-US" altLang="zh-CN" dirty="0">
                <a:solidFill>
                  <a:schemeClr val="tx1"/>
                </a:solidFill>
              </a:rPr>
              <a:t>returns table </a:t>
            </a:r>
          </a:p>
          <a:p>
            <a:pPr marL="400050" indent="-41275">
              <a:buNone/>
            </a:pPr>
            <a:r>
              <a:rPr lang="en-US" altLang="zh-CN" dirty="0">
                <a:solidFill>
                  <a:schemeClr val="tx1"/>
                </a:solidFill>
              </a:rPr>
              <a:t>as </a:t>
            </a:r>
          </a:p>
          <a:p>
            <a:pPr marL="400050" indent="-41275">
              <a:buNone/>
            </a:pPr>
            <a:r>
              <a:rPr lang="en-US" altLang="zh-CN" dirty="0">
                <a:solidFill>
                  <a:schemeClr val="tx1"/>
                </a:solidFill>
              </a:rPr>
              <a:t>return (select </a:t>
            </a:r>
            <a:r>
              <a:rPr lang="zh-CN" altLang="en-US" dirty="0">
                <a:solidFill>
                  <a:schemeClr val="tx1"/>
                </a:solidFill>
              </a:rPr>
              <a:t>代码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名称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最新价 </a:t>
            </a:r>
            <a:r>
              <a:rPr lang="en-US" altLang="zh-CN" dirty="0">
                <a:solidFill>
                  <a:schemeClr val="tx1"/>
                </a:solidFill>
              </a:rPr>
              <a:t>from </a:t>
            </a:r>
            <a:r>
              <a:rPr lang="en-US" altLang="zh-CN" dirty="0" err="1">
                <a:solidFill>
                  <a:schemeClr val="tx1"/>
                </a:solidFill>
              </a:rPr>
              <a:t>stock_JY</a:t>
            </a:r>
            <a:r>
              <a:rPr lang="en-US" altLang="zh-CN" dirty="0">
                <a:solidFill>
                  <a:schemeClr val="tx1"/>
                </a:solidFill>
              </a:rPr>
              <a:t>            </a:t>
            </a:r>
          </a:p>
          <a:p>
            <a:pPr marL="400050" indent="-41275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where </a:t>
            </a:r>
            <a:r>
              <a:rPr lang="zh-CN" altLang="en-US" dirty="0">
                <a:solidFill>
                  <a:schemeClr val="tx1"/>
                </a:solidFill>
              </a:rPr>
              <a:t>名称 </a:t>
            </a:r>
            <a:r>
              <a:rPr lang="en-US" altLang="zh-CN" dirty="0">
                <a:solidFill>
                  <a:schemeClr val="tx1"/>
                </a:solidFill>
              </a:rPr>
              <a:t>like '%' + @</a:t>
            </a:r>
            <a:r>
              <a:rPr lang="en-US" altLang="zh-CN" dirty="0" err="1">
                <a:solidFill>
                  <a:schemeClr val="tx1"/>
                </a:solidFill>
              </a:rPr>
              <a:t>stock_name</a:t>
            </a:r>
            <a:r>
              <a:rPr lang="en-US" altLang="zh-CN" dirty="0">
                <a:solidFill>
                  <a:schemeClr val="tx1"/>
                </a:solidFill>
              </a:rPr>
              <a:t>+'%')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Go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select * from </a:t>
            </a:r>
            <a:r>
              <a:rPr lang="en-US" altLang="zh-CN" dirty="0" err="1">
                <a:solidFill>
                  <a:schemeClr val="tx1"/>
                </a:solidFill>
              </a:rPr>
              <a:t>TabDmess</a:t>
            </a:r>
            <a:r>
              <a:rPr lang="en-US" altLang="zh-CN" dirty="0">
                <a:solidFill>
                  <a:schemeClr val="tx1"/>
                </a:solidFill>
              </a:rPr>
              <a:t>('</a:t>
            </a:r>
            <a:r>
              <a:rPr lang="zh-CN" altLang="en-US" dirty="0">
                <a:solidFill>
                  <a:schemeClr val="tx1"/>
                </a:solidFill>
              </a:rPr>
              <a:t>电子</a:t>
            </a:r>
            <a:r>
              <a:rPr lang="en-US" altLang="zh-CN" dirty="0">
                <a:solidFill>
                  <a:schemeClr val="tx1"/>
                </a:solidFill>
              </a:rPr>
              <a:t>')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Go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12502"/>
            <a:ext cx="2435597" cy="33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3647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88640"/>
            <a:ext cx="8136904" cy="50691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四、多</a:t>
            </a:r>
            <a:r>
              <a:rPr lang="zh-CN" altLang="en-US" sz="3200" b="1" dirty="0">
                <a:solidFill>
                  <a:srgbClr val="C00000"/>
                </a:solidFill>
              </a:rPr>
              <a:t>语句表值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函数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：返回特定结构和数据的表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endParaRPr lang="en-US" altLang="zh-CN" sz="2000" dirty="0" smtClean="0">
              <a:solidFill>
                <a:srgbClr val="003296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3296"/>
                </a:solidFill>
              </a:rPr>
              <a:t>@</a:t>
            </a:r>
            <a:r>
              <a:rPr lang="en-US" altLang="zh-CN" sz="2000" b="1" dirty="0" err="1">
                <a:solidFill>
                  <a:srgbClr val="003296"/>
                </a:solidFill>
              </a:rPr>
              <a:t>return_variable</a:t>
            </a:r>
            <a:r>
              <a:rPr lang="en-US" altLang="zh-CN" sz="2000" b="1" dirty="0">
                <a:solidFill>
                  <a:srgbClr val="003296"/>
                </a:solidFill>
              </a:rPr>
              <a:t> </a:t>
            </a:r>
            <a:r>
              <a:rPr lang="zh-CN" altLang="zh-CN" sz="2000" b="1" dirty="0">
                <a:solidFill>
                  <a:srgbClr val="003296"/>
                </a:solidFill>
              </a:rPr>
              <a:t>：</a:t>
            </a:r>
            <a:r>
              <a:rPr lang="zh-CN" altLang="zh-CN" sz="2000" dirty="0">
                <a:solidFill>
                  <a:schemeClr val="tx1"/>
                </a:solidFill>
              </a:rPr>
              <a:t>一</a:t>
            </a:r>
            <a:r>
              <a:rPr lang="zh-CN" altLang="zh-CN" sz="2000" dirty="0" smtClean="0">
                <a:solidFill>
                  <a:schemeClr val="tx1"/>
                </a:solidFill>
              </a:rPr>
              <a:t>个</a:t>
            </a:r>
            <a:r>
              <a:rPr lang="zh-CN" altLang="en-US" sz="2000" dirty="0" smtClean="0">
                <a:solidFill>
                  <a:schemeClr val="tx1"/>
                </a:solidFill>
              </a:rPr>
              <a:t>表</a:t>
            </a:r>
            <a:r>
              <a:rPr lang="zh-CN" altLang="zh-CN" sz="2000" dirty="0" smtClean="0">
                <a:solidFill>
                  <a:schemeClr val="tx1"/>
                </a:solidFill>
              </a:rPr>
              <a:t>变量</a:t>
            </a:r>
            <a:r>
              <a:rPr lang="zh-CN" altLang="zh-CN" sz="2000" dirty="0">
                <a:solidFill>
                  <a:schemeClr val="tx1"/>
                </a:solidFill>
              </a:rPr>
              <a:t>，用于存储和累积</a:t>
            </a:r>
            <a:r>
              <a:rPr lang="zh-CN" altLang="zh-CN" sz="2000" dirty="0" smtClean="0">
                <a:solidFill>
                  <a:schemeClr val="tx1"/>
                </a:solidFill>
              </a:rPr>
              <a:t>返回表</a:t>
            </a:r>
            <a:r>
              <a:rPr lang="zh-CN" altLang="zh-CN" sz="2000" dirty="0">
                <a:solidFill>
                  <a:schemeClr val="tx1"/>
                </a:solidFill>
              </a:rPr>
              <a:t>中的数据</a:t>
            </a:r>
            <a:r>
              <a:rPr lang="zh-CN" altLang="zh-CN" sz="2000" dirty="0" smtClean="0">
                <a:solidFill>
                  <a:schemeClr val="tx1"/>
                </a:solidFill>
              </a:rPr>
              <a:t>行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</a:rPr>
              <a:t>其余</a:t>
            </a:r>
            <a:r>
              <a:rPr lang="zh-CN" altLang="zh-CN" sz="2000" dirty="0">
                <a:solidFill>
                  <a:schemeClr val="tx1"/>
                </a:solidFill>
              </a:rPr>
              <a:t>参数</a:t>
            </a:r>
            <a:r>
              <a:rPr lang="zh-CN" altLang="zh-CN" sz="2000" dirty="0" smtClean="0">
                <a:solidFill>
                  <a:schemeClr val="tx1"/>
                </a:solidFill>
              </a:rPr>
              <a:t>与</a:t>
            </a:r>
            <a:r>
              <a:rPr lang="zh-CN" altLang="en-US" sz="2000" dirty="0" smtClean="0">
                <a:solidFill>
                  <a:schemeClr val="tx1"/>
                </a:solidFill>
              </a:rPr>
              <a:t>用户自定义</a:t>
            </a:r>
            <a:r>
              <a:rPr lang="zh-CN" altLang="zh-CN" sz="2000" dirty="0" smtClean="0">
                <a:solidFill>
                  <a:schemeClr val="tx1"/>
                </a:solidFill>
              </a:rPr>
              <a:t>标量函数相同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99288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740352" y="187424"/>
            <a:ext cx="1403648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09:54</a:t>
            </a:fld>
            <a:endParaRPr lang="en-US" altLang="en-US"/>
          </a:p>
        </p:txBody>
      </p:sp>
      <p:sp>
        <p:nvSpPr>
          <p:cNvPr id="3" name="椭圆 2"/>
          <p:cNvSpPr/>
          <p:nvPr/>
        </p:nvSpPr>
        <p:spPr>
          <a:xfrm>
            <a:off x="611560" y="1700808"/>
            <a:ext cx="720080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55576" y="2996952"/>
            <a:ext cx="2376264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30712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6093296"/>
            <a:ext cx="7770440" cy="5040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select </a:t>
            </a:r>
            <a:r>
              <a:rPr lang="en-US" altLang="zh-CN" dirty="0">
                <a:solidFill>
                  <a:schemeClr val="tx1"/>
                </a:solidFill>
              </a:rPr>
              <a:t>* from </a:t>
            </a:r>
            <a:r>
              <a:rPr lang="en-US" altLang="zh-CN" dirty="0" err="1" smtClean="0">
                <a:solidFill>
                  <a:schemeClr val="tx1"/>
                </a:solidFill>
              </a:rPr>
              <a:t>StockCJ</a:t>
            </a:r>
            <a:r>
              <a:rPr lang="en-US" altLang="zh-CN" dirty="0" smtClean="0">
                <a:solidFill>
                  <a:schemeClr val="tx1"/>
                </a:solidFill>
              </a:rPr>
              <a:t>(100)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902720" y="260648"/>
            <a:ext cx="7917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多语句表值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函数：示例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3404" y="1055633"/>
            <a:ext cx="7989076" cy="4893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create </a:t>
            </a:r>
            <a:r>
              <a:rPr lang="en-US" altLang="zh-CN" sz="2400" dirty="0"/>
              <a:t>function </a:t>
            </a:r>
            <a:r>
              <a:rPr lang="en-US" altLang="zh-CN" sz="2400" dirty="0" err="1"/>
              <a:t>StockCJ</a:t>
            </a:r>
            <a:r>
              <a:rPr lang="en-US" altLang="zh-CN" sz="2400" dirty="0"/>
              <a:t>(@</a:t>
            </a:r>
            <a:r>
              <a:rPr lang="en-US" altLang="zh-CN" sz="2400" dirty="0" err="1"/>
              <a:t>Lmt_P</a:t>
            </a:r>
            <a:r>
              <a:rPr lang="en-US" altLang="zh-CN" sz="2400" dirty="0"/>
              <a:t> money)</a:t>
            </a:r>
          </a:p>
          <a:p>
            <a:r>
              <a:rPr lang="en-US" altLang="zh-CN" sz="2400" dirty="0"/>
              <a:t>returns @</a:t>
            </a:r>
            <a:r>
              <a:rPr lang="en-US" altLang="zh-CN" sz="2400" dirty="0" err="1"/>
              <a:t>StockMess</a:t>
            </a:r>
            <a:r>
              <a:rPr lang="en-US" altLang="zh-CN" sz="2400" dirty="0"/>
              <a:t> table (</a:t>
            </a:r>
            <a:r>
              <a:rPr lang="en-US" altLang="zh-CN" sz="2400" dirty="0" err="1"/>
              <a:t>s_id</a:t>
            </a:r>
            <a:r>
              <a:rPr lang="en-US" altLang="zh-CN" sz="2400" dirty="0"/>
              <a:t> char(6</a:t>
            </a:r>
            <a:r>
              <a:rPr lang="en-US" altLang="zh-CN" sz="2400" dirty="0" smtClean="0"/>
              <a:t>),   	</a:t>
            </a:r>
            <a:r>
              <a:rPr lang="en-US" altLang="zh-CN" sz="2400" dirty="0" err="1" smtClean="0"/>
              <a:t>s_name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char(20),</a:t>
            </a:r>
          </a:p>
          <a:p>
            <a:r>
              <a:rPr lang="en-US" altLang="zh-CN" sz="2400" dirty="0"/>
              <a:t>                          </a:t>
            </a:r>
            <a:r>
              <a:rPr lang="en-US" altLang="zh-CN" sz="2400" dirty="0" smtClean="0"/>
              <a:t>		          </a:t>
            </a:r>
            <a:r>
              <a:rPr lang="en-US" altLang="zh-CN" sz="2400" dirty="0" err="1" smtClean="0"/>
              <a:t>s_price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money</a:t>
            </a:r>
            <a:r>
              <a:rPr lang="en-US" altLang="zh-CN" sz="2400" dirty="0" smtClean="0"/>
              <a:t>,   </a:t>
            </a:r>
            <a:r>
              <a:rPr lang="en-US" altLang="zh-CN" sz="2400" dirty="0" err="1"/>
              <a:t>qty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as</a:t>
            </a:r>
          </a:p>
          <a:p>
            <a:r>
              <a:rPr lang="en-US" altLang="zh-CN" sz="2400" dirty="0"/>
              <a:t>begin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  insert </a:t>
            </a:r>
            <a:r>
              <a:rPr lang="en-US" altLang="zh-CN" sz="2400" dirty="0"/>
              <a:t>into @</a:t>
            </a:r>
            <a:r>
              <a:rPr lang="en-US" altLang="zh-CN" sz="2400" dirty="0" err="1"/>
              <a:t>StockMess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en-US" altLang="zh-CN" sz="2400" dirty="0" smtClean="0"/>
              <a:t>          select </a:t>
            </a:r>
            <a:r>
              <a:rPr lang="en-US" altLang="zh-CN" sz="2400" dirty="0" err="1"/>
              <a:t>stock_JY</a:t>
            </a:r>
            <a:r>
              <a:rPr lang="en-US" altLang="zh-CN" sz="2400" dirty="0"/>
              <a:t>.</a:t>
            </a:r>
            <a:r>
              <a:rPr lang="zh-CN" altLang="en-US" sz="2400" dirty="0"/>
              <a:t>代码</a:t>
            </a:r>
            <a:r>
              <a:rPr lang="en-US" altLang="zh-CN" sz="2400" dirty="0"/>
              <a:t>,</a:t>
            </a:r>
            <a:r>
              <a:rPr lang="zh-CN" altLang="en-US" sz="2400" dirty="0"/>
              <a:t> 名称</a:t>
            </a:r>
            <a:r>
              <a:rPr lang="en-US" altLang="zh-CN" sz="2400" dirty="0"/>
              <a:t>,</a:t>
            </a:r>
            <a:r>
              <a:rPr lang="zh-CN" altLang="en-US" sz="2400" dirty="0"/>
              <a:t> 最新价</a:t>
            </a:r>
            <a:r>
              <a:rPr lang="en-US" altLang="zh-CN" sz="2400" dirty="0"/>
              <a:t>,</a:t>
            </a:r>
            <a:r>
              <a:rPr lang="zh-CN" altLang="en-US" sz="2400" dirty="0"/>
              <a:t> 成交量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smtClean="0"/>
              <a:t>          from </a:t>
            </a:r>
            <a:r>
              <a:rPr lang="en-US" altLang="zh-CN" sz="2400" dirty="0" err="1"/>
              <a:t>stock_JY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where </a:t>
            </a:r>
            <a:r>
              <a:rPr lang="zh-CN" altLang="en-US" sz="2400" dirty="0"/>
              <a:t>最新价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@</a:t>
            </a:r>
            <a:r>
              <a:rPr lang="en-US" altLang="zh-CN" sz="2400" dirty="0" err="1"/>
              <a:t>Lmt_P</a:t>
            </a:r>
            <a:endParaRPr lang="en-US" altLang="zh-CN" sz="2400" dirty="0"/>
          </a:p>
          <a:p>
            <a:r>
              <a:rPr lang="en-US" altLang="zh-CN" sz="2400" dirty="0" smtClean="0"/>
              <a:t>      insert </a:t>
            </a:r>
            <a:r>
              <a:rPr lang="en-US" altLang="zh-CN" sz="2400" dirty="0"/>
              <a:t>into @</a:t>
            </a:r>
            <a:r>
              <a:rPr lang="en-US" altLang="zh-CN" sz="2400" dirty="0" err="1"/>
              <a:t>StockMess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 values </a:t>
            </a:r>
            <a:r>
              <a:rPr lang="en-US" altLang="zh-CN" sz="2400" dirty="0"/>
              <a:t>('000111', 'My Stock', </a:t>
            </a:r>
            <a:r>
              <a:rPr lang="en-US" altLang="zh-CN" sz="2400" dirty="0" smtClean="0"/>
              <a:t>'155.55</a:t>
            </a:r>
            <a:r>
              <a:rPr lang="en-US" altLang="zh-CN" sz="2400" dirty="0"/>
              <a:t>', '1000')</a:t>
            </a:r>
          </a:p>
          <a:p>
            <a:r>
              <a:rPr lang="en-US" altLang="zh-CN" sz="2400" dirty="0"/>
              <a:t>   return</a:t>
            </a:r>
          </a:p>
          <a:p>
            <a:r>
              <a:rPr lang="en-US" altLang="zh-CN" sz="2400" dirty="0"/>
              <a:t>end</a:t>
            </a:r>
          </a:p>
          <a:p>
            <a:r>
              <a:rPr lang="en-US" altLang="zh-CN" sz="2400" dirty="0" smtClean="0"/>
              <a:t>go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285778"/>
            <a:ext cx="3880470" cy="143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82178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752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二、存储过程的</a:t>
            </a:r>
            <a:r>
              <a:rPr lang="zh-CN" altLang="en-US" dirty="0" smtClean="0"/>
              <a:t>编译执行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124744"/>
            <a:ext cx="8130480" cy="54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3399"/>
                </a:solidFill>
              </a:rPr>
              <a:t>WITH </a:t>
            </a:r>
            <a:r>
              <a:rPr lang="en-US" altLang="zh-CN" sz="2400" b="1" dirty="0">
                <a:solidFill>
                  <a:srgbClr val="003399"/>
                </a:solidFill>
              </a:rPr>
              <a:t>RECOMPILE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选项</a:t>
            </a:r>
          </a:p>
          <a:p>
            <a:pPr lvl="1" indent="-384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solidFill>
                  <a:srgbClr val="003300"/>
                </a:solidFill>
              </a:rPr>
              <a:t>运行时包含</a:t>
            </a:r>
            <a:r>
              <a:rPr lang="en-US" altLang="zh-CN" sz="2200" b="1" dirty="0" smtClean="0">
                <a:solidFill>
                  <a:srgbClr val="003300"/>
                </a:solidFill>
              </a:rPr>
              <a:t>WITH RECOMPILE</a:t>
            </a:r>
            <a:r>
              <a:rPr lang="zh-CN" altLang="en-US" sz="2200" b="1" dirty="0" smtClean="0">
                <a:solidFill>
                  <a:srgbClr val="003300"/>
                </a:solidFill>
              </a:rPr>
              <a:t>：</a:t>
            </a:r>
            <a:r>
              <a:rPr lang="zh-CN" altLang="en-US" sz="2200" dirty="0" smtClean="0"/>
              <a:t>告诉</a:t>
            </a:r>
            <a:r>
              <a:rPr lang="en-US" altLang="zh-CN" sz="2200" dirty="0" smtClean="0"/>
              <a:t>SQL Server </a:t>
            </a:r>
            <a:r>
              <a:rPr lang="zh-CN" altLang="en-US" sz="2200" dirty="0" smtClean="0"/>
              <a:t>抛弃已有的执行计划，创建一个新计划</a:t>
            </a:r>
            <a:endParaRPr lang="en-US" altLang="zh-CN" sz="2200" dirty="0" smtClean="0"/>
          </a:p>
          <a:p>
            <a:pPr lvl="1" indent="-384175">
              <a:lnSpc>
                <a:spcPct val="150000"/>
              </a:lnSpc>
              <a:buNone/>
            </a:pPr>
            <a:r>
              <a:rPr lang="zh-CN" altLang="en-US" sz="2200" dirty="0" smtClean="0"/>
              <a:t>     例：</a:t>
            </a:r>
            <a:r>
              <a:rPr lang="en-US" altLang="zh-CN" sz="2200" dirty="0" smtClean="0"/>
              <a:t>EXEC </a:t>
            </a:r>
            <a:r>
              <a:rPr lang="en-US" altLang="zh-CN" sz="2200" dirty="0" err="1" smtClean="0"/>
              <a:t>spySproc</a:t>
            </a:r>
            <a:r>
              <a:rPr lang="en-US" altLang="zh-CN" sz="2200" dirty="0" smtClean="0"/>
              <a:t>  '18‘  </a:t>
            </a:r>
            <a:r>
              <a:rPr lang="en-US" altLang="zh-CN" sz="2200" dirty="0"/>
              <a:t>WITH RECOMPILE </a:t>
            </a:r>
            <a:endParaRPr lang="en-US" altLang="zh-CN" sz="2200" dirty="0" smtClean="0"/>
          </a:p>
          <a:p>
            <a:pPr lvl="1" indent="-384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3300"/>
                </a:solidFill>
              </a:rPr>
              <a:t>创建时包含</a:t>
            </a:r>
            <a:r>
              <a:rPr lang="en-US" altLang="zh-CN" sz="2200" b="1" dirty="0">
                <a:solidFill>
                  <a:srgbClr val="003300"/>
                </a:solidFill>
              </a:rPr>
              <a:t>WITH RECOMPILE</a:t>
            </a:r>
            <a:r>
              <a:rPr lang="zh-CN" altLang="en-US" sz="2200" b="1" dirty="0">
                <a:solidFill>
                  <a:srgbClr val="003300"/>
                </a:solidFill>
              </a:rPr>
              <a:t>：</a:t>
            </a:r>
            <a:r>
              <a:rPr lang="zh-CN" altLang="en-US" sz="2200" dirty="0" smtClean="0"/>
              <a:t>每次运行该存储</a:t>
            </a:r>
            <a:r>
              <a:rPr lang="zh-CN" altLang="en-US" sz="2200" dirty="0"/>
              <a:t>过程时</a:t>
            </a:r>
            <a:r>
              <a:rPr lang="zh-CN" altLang="en-US" sz="2200" dirty="0" smtClean="0"/>
              <a:t>都重新编译</a:t>
            </a:r>
            <a:endParaRPr lang="en-US" altLang="zh-CN" sz="2200" dirty="0" smtClean="0"/>
          </a:p>
          <a:p>
            <a:pPr lvl="1" indent="-384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除非</a:t>
            </a:r>
            <a:r>
              <a:rPr lang="zh-CN" altLang="en-US" sz="2200" dirty="0"/>
              <a:t>收到干预指示（使用</a:t>
            </a:r>
            <a:r>
              <a:rPr lang="en-US" altLang="zh-CN" sz="2200" dirty="0"/>
              <a:t>WITH RECOMPILE</a:t>
            </a:r>
            <a:r>
              <a:rPr lang="zh-CN" altLang="en-US" sz="2200" dirty="0"/>
              <a:t>），否则只会在</a:t>
            </a:r>
            <a:r>
              <a:rPr lang="zh-CN" altLang="en-US" sz="2200" b="1" dirty="0">
                <a:solidFill>
                  <a:srgbClr val="003399"/>
                </a:solidFill>
              </a:rPr>
              <a:t>第一次运行，或者当查询涉及的表更新统计信息时，才会对存储过程进行优化</a:t>
            </a:r>
          </a:p>
          <a:p>
            <a:pPr marL="358775" lvl="1" indent="0">
              <a:lnSpc>
                <a:spcPct val="150000"/>
              </a:lnSpc>
              <a:buNone/>
            </a:pP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5482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8640"/>
            <a:ext cx="8208912" cy="63367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五、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UDFs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注意事项</a:t>
            </a:r>
            <a:endParaRPr lang="zh-CN" altLang="en-US" sz="3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296"/>
                </a:solidFill>
              </a:rPr>
              <a:t>1</a:t>
            </a:r>
            <a:r>
              <a:rPr lang="zh-CN" altLang="en-US" sz="2400" b="1" dirty="0" smtClean="0">
                <a:solidFill>
                  <a:srgbClr val="003296"/>
                </a:solidFill>
              </a:rPr>
              <a:t>、对于</a:t>
            </a:r>
            <a:r>
              <a:rPr lang="zh-CN" altLang="en-US" sz="2400" b="1" dirty="0">
                <a:solidFill>
                  <a:srgbClr val="003296"/>
                </a:solidFill>
              </a:rPr>
              <a:t>标量</a:t>
            </a:r>
            <a:r>
              <a:rPr lang="zh-CN" altLang="en-US" sz="2400" b="1" dirty="0" smtClean="0">
                <a:solidFill>
                  <a:srgbClr val="003296"/>
                </a:solidFill>
              </a:rPr>
              <a:t>函数</a:t>
            </a:r>
            <a:endParaRPr lang="zh-CN" altLang="en-US" sz="2400" b="1" dirty="0">
              <a:solidFill>
                <a:srgbClr val="003296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create</a:t>
            </a:r>
            <a:r>
              <a:rPr lang="zh-CN" altLang="en-US" sz="2000" dirty="0">
                <a:solidFill>
                  <a:schemeClr val="tx1"/>
                </a:solidFill>
              </a:rPr>
              <a:t>后的返回，单词是</a:t>
            </a:r>
            <a:r>
              <a:rPr lang="en-US" altLang="zh-CN" sz="2000" dirty="0">
                <a:solidFill>
                  <a:schemeClr val="tx1"/>
                </a:solidFill>
              </a:rPr>
              <a:t>returns</a:t>
            </a:r>
            <a:r>
              <a:rPr lang="zh-CN" altLang="en-US" sz="2000" dirty="0" smtClean="0">
                <a:solidFill>
                  <a:schemeClr val="tx1"/>
                </a:solidFill>
              </a:rPr>
              <a:t>，其后跟的不是</a:t>
            </a:r>
            <a:r>
              <a:rPr lang="zh-CN" altLang="en-US" sz="2000" dirty="0">
                <a:solidFill>
                  <a:schemeClr val="tx1"/>
                </a:solidFill>
              </a:rPr>
              <a:t>变量，而是返回</a:t>
            </a:r>
            <a:r>
              <a:rPr lang="zh-CN" altLang="en-US" sz="2000" dirty="0" smtClean="0">
                <a:solidFill>
                  <a:schemeClr val="tx1"/>
                </a:solidFill>
              </a:rPr>
              <a:t>值类型</a:t>
            </a:r>
            <a:r>
              <a:rPr lang="zh-CN" altLang="en-US" sz="2000" dirty="0">
                <a:solidFill>
                  <a:schemeClr val="tx1"/>
                </a:solidFill>
              </a:rPr>
              <a:t>，如：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char</a:t>
            </a:r>
            <a:r>
              <a:rPr lang="zh-CN" altLang="en-US" sz="2000" dirty="0">
                <a:solidFill>
                  <a:schemeClr val="tx1"/>
                </a:solidFill>
              </a:rPr>
              <a:t>等。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</a:rPr>
              <a:t>begin/end</a:t>
            </a:r>
            <a:r>
              <a:rPr lang="zh-CN" altLang="en-US" sz="2000" dirty="0">
                <a:solidFill>
                  <a:schemeClr val="tx1"/>
                </a:solidFill>
              </a:rPr>
              <a:t>语句块中，是</a:t>
            </a:r>
            <a:r>
              <a:rPr lang="en-US" altLang="zh-CN" sz="2000" dirty="0">
                <a:solidFill>
                  <a:schemeClr val="tx1"/>
                </a:solidFill>
              </a:rPr>
              <a:t>return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3296"/>
                </a:solidFill>
              </a:rPr>
              <a:t>2</a:t>
            </a:r>
            <a:r>
              <a:rPr lang="zh-CN" altLang="en-US" sz="2400" b="1" dirty="0" smtClean="0">
                <a:solidFill>
                  <a:srgbClr val="003296"/>
                </a:solidFill>
              </a:rPr>
              <a:t>、内联表值</a:t>
            </a:r>
            <a:r>
              <a:rPr lang="zh-CN" altLang="en-US" sz="2400" b="1" dirty="0">
                <a:solidFill>
                  <a:srgbClr val="003296"/>
                </a:solidFill>
              </a:rPr>
              <a:t>函数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只能返回</a:t>
            </a:r>
            <a:r>
              <a:rPr lang="en-US" altLang="zh-CN" sz="2000" dirty="0">
                <a:solidFill>
                  <a:schemeClr val="tx1"/>
                </a:solidFill>
              </a:rPr>
              <a:t>table</a:t>
            </a:r>
            <a:r>
              <a:rPr lang="zh-CN" altLang="en-US" sz="2000" dirty="0">
                <a:solidFill>
                  <a:schemeClr val="tx1"/>
                </a:solidFill>
              </a:rPr>
              <a:t>，所以</a:t>
            </a:r>
            <a:r>
              <a:rPr lang="en-US" altLang="zh-CN" sz="2000" dirty="0">
                <a:solidFill>
                  <a:schemeClr val="tx1"/>
                </a:solidFill>
              </a:rPr>
              <a:t>returns</a:t>
            </a:r>
            <a:r>
              <a:rPr lang="zh-CN" altLang="en-US" sz="2000" dirty="0">
                <a:solidFill>
                  <a:schemeClr val="tx1"/>
                </a:solidFill>
              </a:rPr>
              <a:t>后面一定是</a:t>
            </a:r>
            <a:r>
              <a:rPr lang="en-US" altLang="zh-CN" sz="2000" dirty="0">
                <a:solidFill>
                  <a:schemeClr val="tx1"/>
                </a:solidFill>
              </a:rPr>
              <a:t>TABLE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AS</a:t>
            </a:r>
            <a:r>
              <a:rPr lang="zh-CN" altLang="en-US" sz="2000" dirty="0">
                <a:solidFill>
                  <a:schemeClr val="tx1"/>
                </a:solidFill>
              </a:rPr>
              <a:t>后没有</a:t>
            </a:r>
            <a:r>
              <a:rPr lang="en-US" altLang="zh-CN" sz="2000" dirty="0">
                <a:solidFill>
                  <a:schemeClr val="tx1"/>
                </a:solidFill>
              </a:rPr>
              <a:t>begin/end</a:t>
            </a:r>
            <a:r>
              <a:rPr lang="zh-CN" altLang="en-US" sz="2000" dirty="0">
                <a:solidFill>
                  <a:schemeClr val="tx1"/>
                </a:solidFill>
              </a:rPr>
              <a:t>，只有一个</a:t>
            </a:r>
            <a:r>
              <a:rPr lang="en-US" altLang="zh-CN" sz="2000" dirty="0">
                <a:solidFill>
                  <a:schemeClr val="tx1"/>
                </a:solidFill>
              </a:rPr>
              <a:t>return</a:t>
            </a:r>
            <a:r>
              <a:rPr lang="zh-CN" altLang="en-US" sz="2000" dirty="0">
                <a:solidFill>
                  <a:schemeClr val="tx1"/>
                </a:solidFill>
              </a:rPr>
              <a:t>语句来返回特定的记录。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3296"/>
                </a:solidFill>
              </a:rPr>
              <a:t>3</a:t>
            </a:r>
            <a:r>
              <a:rPr lang="zh-CN" altLang="en-US" sz="2400" b="1" dirty="0">
                <a:solidFill>
                  <a:srgbClr val="003296"/>
                </a:solidFill>
              </a:rPr>
              <a:t>、多语句表值函数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returns</a:t>
            </a:r>
            <a:r>
              <a:rPr lang="zh-CN" altLang="en-US" sz="2000" dirty="0">
                <a:solidFill>
                  <a:schemeClr val="tx1"/>
                </a:solidFill>
              </a:rPr>
              <a:t>后面定义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返回表（表变量 关键字</a:t>
            </a:r>
            <a:r>
              <a:rPr lang="en-US" altLang="zh-CN" sz="2000" dirty="0" smtClean="0">
                <a:solidFill>
                  <a:schemeClr val="tx1"/>
                </a:solidFill>
              </a:rPr>
              <a:t>TABLE </a:t>
            </a:r>
            <a:r>
              <a:rPr lang="zh-CN" altLang="en-US" sz="2000" dirty="0" smtClean="0">
                <a:solidFill>
                  <a:schemeClr val="tx1"/>
                </a:solidFill>
              </a:rPr>
              <a:t>表结构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begin/end</a:t>
            </a:r>
            <a:r>
              <a:rPr lang="zh-CN" altLang="en-US" sz="2000" dirty="0">
                <a:solidFill>
                  <a:schemeClr val="tx1"/>
                </a:solidFill>
              </a:rPr>
              <a:t>语句块中，将要返回的结果</a:t>
            </a:r>
            <a:r>
              <a:rPr lang="en-US" altLang="zh-CN" sz="2000" dirty="0">
                <a:solidFill>
                  <a:schemeClr val="tx1"/>
                </a:solidFill>
              </a:rPr>
              <a:t>insert</a:t>
            </a:r>
            <a:r>
              <a:rPr lang="zh-CN" altLang="en-US" sz="2000" dirty="0">
                <a:solidFill>
                  <a:schemeClr val="tx1"/>
                </a:solidFill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</a:rPr>
              <a:t>returns</a:t>
            </a:r>
            <a:r>
              <a:rPr lang="zh-CN" altLang="en-US" sz="2000" dirty="0">
                <a:solidFill>
                  <a:schemeClr val="tx1"/>
                </a:solidFill>
              </a:rPr>
              <a:t>后面的表</a:t>
            </a:r>
            <a:r>
              <a:rPr lang="zh-CN" altLang="en-US" sz="2000" dirty="0" smtClean="0">
                <a:solidFill>
                  <a:schemeClr val="tx1"/>
                </a:solidFill>
              </a:rPr>
              <a:t>变量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最后</a:t>
            </a:r>
            <a:r>
              <a:rPr lang="zh-CN" altLang="en-US" sz="2000" dirty="0" smtClean="0">
                <a:solidFill>
                  <a:schemeClr val="tx1"/>
                </a:solidFill>
              </a:rPr>
              <a:t>只需写</a:t>
            </a:r>
            <a:r>
              <a:rPr lang="en-US" altLang="zh-CN" sz="2000" dirty="0" smtClean="0">
                <a:solidFill>
                  <a:schemeClr val="tx1"/>
                </a:solidFill>
              </a:rPr>
              <a:t>return</a:t>
            </a:r>
            <a:r>
              <a:rPr lang="zh-CN" altLang="en-US" sz="2000" dirty="0" smtClean="0">
                <a:solidFill>
                  <a:schemeClr val="tx1"/>
                </a:solidFill>
              </a:rPr>
              <a:t>，其后不</a:t>
            </a:r>
            <a:r>
              <a:rPr lang="zh-CN" altLang="en-US" sz="2000" dirty="0">
                <a:solidFill>
                  <a:schemeClr val="tx1"/>
                </a:solidFill>
              </a:rPr>
              <a:t>跟任何</a:t>
            </a:r>
            <a:r>
              <a:rPr lang="zh-CN" altLang="en-US" sz="2000" dirty="0" smtClean="0">
                <a:solidFill>
                  <a:schemeClr val="tx1"/>
                </a:solidFill>
              </a:rPr>
              <a:t>变量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417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443" y="116632"/>
            <a:ext cx="8288045" cy="93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六、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UDFs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应用举例</a:t>
            </a:r>
            <a:endParaRPr lang="zh-CN" alt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3296"/>
                </a:solidFill>
              </a:rPr>
              <a:t>1</a:t>
            </a:r>
            <a:r>
              <a:rPr lang="zh-CN" altLang="en-US" sz="2400" b="1" dirty="0" smtClean="0">
                <a:solidFill>
                  <a:srgbClr val="003296"/>
                </a:solidFill>
              </a:rPr>
              <a:t>、提取</a:t>
            </a:r>
            <a:r>
              <a:rPr lang="zh-CN" altLang="it-IT" sz="2400" b="1" dirty="0" smtClean="0">
                <a:solidFill>
                  <a:srgbClr val="003296"/>
                </a:solidFill>
              </a:rPr>
              <a:t>中文</a:t>
            </a:r>
            <a:r>
              <a:rPr lang="zh-CN" altLang="en-US" sz="2400" b="1" dirty="0" smtClean="0">
                <a:solidFill>
                  <a:srgbClr val="003296"/>
                </a:solidFill>
              </a:rPr>
              <a:t>字符</a:t>
            </a:r>
            <a:endParaRPr lang="zh-CN" altLang="en-US" sz="2400" b="1" dirty="0">
              <a:solidFill>
                <a:srgbClr val="00329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8451" y="1109057"/>
            <a:ext cx="8144029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create function </a:t>
            </a:r>
            <a:r>
              <a:rPr lang="en-US" altLang="zh-CN" sz="2000" dirty="0" err="1"/>
              <a:t>fun_getCN</a:t>
            </a:r>
            <a:r>
              <a:rPr lang="en-US" altLang="zh-CN" sz="2000" dirty="0"/>
              <a:t>(@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nvarchar</a:t>
            </a:r>
            <a:r>
              <a:rPr lang="en-US" altLang="zh-CN" sz="2000" dirty="0"/>
              <a:t>(1000))</a:t>
            </a:r>
          </a:p>
          <a:p>
            <a:r>
              <a:rPr lang="en-US" altLang="zh-CN" sz="2000" dirty="0"/>
              <a:t>returns </a:t>
            </a:r>
            <a:r>
              <a:rPr lang="en-US" altLang="zh-CN" sz="2000" dirty="0" err="1"/>
              <a:t>nvarchar</a:t>
            </a:r>
            <a:r>
              <a:rPr lang="en-US" altLang="zh-CN" sz="2000" dirty="0"/>
              <a:t>(1000)    </a:t>
            </a:r>
          </a:p>
          <a:p>
            <a:r>
              <a:rPr lang="en-US" altLang="zh-CN" sz="2000" dirty="0"/>
              <a:t>as   </a:t>
            </a:r>
          </a:p>
          <a:p>
            <a:r>
              <a:rPr lang="en-US" altLang="zh-CN" sz="2000" dirty="0"/>
              <a:t>begin   </a:t>
            </a:r>
          </a:p>
          <a:p>
            <a:r>
              <a:rPr lang="en-US" altLang="zh-CN" sz="2000" dirty="0"/>
              <a:t>     declare @word </a:t>
            </a:r>
            <a:r>
              <a:rPr lang="en-US" altLang="zh-CN" sz="2000" dirty="0" err="1"/>
              <a:t>nchar</a:t>
            </a:r>
            <a:r>
              <a:rPr lang="en-US" altLang="zh-CN" sz="2000" dirty="0"/>
              <a:t>(1), @CN </a:t>
            </a:r>
            <a:r>
              <a:rPr lang="en-US" altLang="zh-CN" sz="2000" dirty="0" err="1"/>
              <a:t>nvarchar</a:t>
            </a:r>
            <a:r>
              <a:rPr lang="en-US" altLang="zh-CN" sz="2000" dirty="0"/>
              <a:t>(1000)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--@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存储原始字符串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     set  @CN = ''   </a:t>
            </a:r>
          </a:p>
          <a:p>
            <a:r>
              <a:rPr lang="en-US" altLang="zh-CN" sz="2000" dirty="0"/>
              <a:t>     while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(@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&gt; 0    </a:t>
            </a:r>
          </a:p>
          <a:p>
            <a:r>
              <a:rPr lang="en-US" altLang="zh-CN" sz="2000" dirty="0"/>
              <a:t>     begin   </a:t>
            </a:r>
          </a:p>
          <a:p>
            <a:r>
              <a:rPr lang="en-US" altLang="zh-CN" sz="2000" dirty="0"/>
              <a:t>         set @word = left(@str,1)    </a:t>
            </a:r>
          </a:p>
          <a:p>
            <a:r>
              <a:rPr lang="en-US" altLang="zh-CN" sz="2000" dirty="0"/>
              <a:t>         if </a:t>
            </a:r>
            <a:r>
              <a:rPr lang="en-US" altLang="zh-CN" sz="2000" dirty="0" err="1"/>
              <a:t>unicode</a:t>
            </a:r>
            <a:r>
              <a:rPr lang="en-US" altLang="zh-CN" sz="2000" dirty="0"/>
              <a:t>(@word) between 19968 and  19968 + 20901  </a:t>
            </a:r>
          </a:p>
          <a:p>
            <a:r>
              <a:rPr lang="en-US" altLang="zh-CN" sz="2000" dirty="0"/>
              <a:t>              set  @CN = @CN + @</a:t>
            </a:r>
            <a:r>
              <a:rPr lang="en-US" altLang="zh-CN" sz="2000" dirty="0" smtClean="0"/>
              <a:t>word     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--@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存储返回的中文字符串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da-DK" altLang="zh-CN" sz="2000" dirty="0"/>
              <a:t>         set  @str = right(@str, len(@str) - 1)    </a:t>
            </a:r>
          </a:p>
          <a:p>
            <a:r>
              <a:rPr lang="en-US" altLang="zh-CN" sz="2000" dirty="0"/>
              <a:t>     end   </a:t>
            </a:r>
          </a:p>
          <a:p>
            <a:r>
              <a:rPr lang="en-US" altLang="zh-CN" sz="2000" dirty="0" smtClean="0"/>
              <a:t>     return  @CN</a:t>
            </a:r>
          </a:p>
          <a:p>
            <a:r>
              <a:rPr lang="en-US" altLang="zh-CN" sz="2000" dirty="0" smtClean="0"/>
              <a:t>end   </a:t>
            </a:r>
            <a:endParaRPr lang="en-US" altLang="zh-CN" sz="2000" dirty="0"/>
          </a:p>
          <a:p>
            <a:r>
              <a:rPr lang="en-US" altLang="zh-CN" sz="2000" dirty="0" smtClean="0"/>
              <a:t>go</a:t>
            </a:r>
            <a:endParaRPr lang="en-US" altLang="zh-CN" sz="2000" dirty="0"/>
          </a:p>
        </p:txBody>
      </p:sp>
      <p:sp>
        <p:nvSpPr>
          <p:cNvPr id="2" name="圆角矩形标注 1"/>
          <p:cNvSpPr/>
          <p:nvPr/>
        </p:nvSpPr>
        <p:spPr>
          <a:xfrm>
            <a:off x="4572000" y="195666"/>
            <a:ext cx="2160240" cy="408623"/>
          </a:xfrm>
          <a:prstGeom prst="wedgeRoundRectCallout">
            <a:avLst>
              <a:gd name="adj1" fmla="val -48437"/>
              <a:gd name="adj2" fmla="val 19397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376038" y="2891978"/>
            <a:ext cx="3732466" cy="681038"/>
          </a:xfrm>
          <a:prstGeom prst="wedgeRoundRectCallout">
            <a:avLst>
              <a:gd name="adj1" fmla="val -10847"/>
              <a:gd name="adj2" fmla="val 921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基本汉字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：共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20902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4E00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19968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 9FA5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40869</a:t>
            </a:r>
            <a:r>
              <a:rPr lang="zh-CN" altLang="en-US" sz="1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450" y="6165304"/>
            <a:ext cx="8072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dbo.fun_getCN</a:t>
            </a:r>
            <a:r>
              <a:rPr lang="en-US" altLang="zh-CN" dirty="0"/>
              <a:t>('ASKG</a:t>
            </a:r>
            <a:r>
              <a:rPr lang="zh-CN" altLang="en-US" dirty="0"/>
              <a:t>论</a:t>
            </a:r>
            <a:r>
              <a:rPr lang="en-US" altLang="zh-CN" dirty="0"/>
              <a:t>as</a:t>
            </a:r>
            <a:r>
              <a:rPr lang="zh-CN" altLang="en-US" dirty="0"/>
              <a:t>坛</a:t>
            </a:r>
            <a:r>
              <a:rPr lang="en-US" altLang="zh-CN" dirty="0"/>
              <a:t>KDL'),  </a:t>
            </a:r>
            <a:r>
              <a:rPr lang="en-US" altLang="zh-CN" dirty="0" err="1"/>
              <a:t>dbo.fun_getCN</a:t>
            </a:r>
            <a:r>
              <a:rPr lang="en-US" altLang="zh-CN" dirty="0"/>
              <a:t>('ASDKG</a:t>
            </a:r>
            <a:r>
              <a:rPr lang="zh-CN" altLang="en-US" dirty="0"/>
              <a:t>論</a:t>
            </a:r>
            <a:r>
              <a:rPr lang="en-US" altLang="zh-CN" dirty="0"/>
              <a:t>y</a:t>
            </a:r>
            <a:r>
              <a:rPr lang="zh-CN" altLang="en-US" dirty="0"/>
              <a:t>壇</a:t>
            </a:r>
            <a:r>
              <a:rPr lang="en-US" altLang="zh-CN" dirty="0"/>
              <a:t>KDL'),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   </a:t>
            </a:r>
            <a:r>
              <a:rPr lang="en-US" altLang="zh-CN" dirty="0" err="1"/>
              <a:t>dbo.fun_getCN</a:t>
            </a:r>
            <a:r>
              <a:rPr lang="en-US" altLang="zh-CN" dirty="0"/>
              <a:t>('AS</a:t>
            </a:r>
            <a:r>
              <a:rPr lang="zh-CN" altLang="en-US" dirty="0"/>
              <a:t>中</a:t>
            </a:r>
            <a:r>
              <a:rPr lang="en-US" altLang="zh-CN" dirty="0"/>
              <a:t>DK</a:t>
            </a:r>
            <a:r>
              <a:rPr lang="zh-CN" altLang="en-US" dirty="0"/>
              <a:t>国</a:t>
            </a:r>
            <a:r>
              <a:rPr lang="en-US" altLang="zh-CN" dirty="0"/>
              <a:t>DL'), </a:t>
            </a:r>
            <a:r>
              <a:rPr lang="en-US" altLang="zh-CN" dirty="0" err="1"/>
              <a:t>dbo.fun_getCN</a:t>
            </a:r>
            <a:r>
              <a:rPr lang="en-US" altLang="zh-CN" dirty="0"/>
              <a:t>('ASKG</a:t>
            </a:r>
            <a:r>
              <a:rPr lang="zh-CN" altLang="en-US" dirty="0"/>
              <a:t>北京</a:t>
            </a:r>
            <a:r>
              <a:rPr lang="en-US" altLang="zh-CN" dirty="0"/>
              <a:t>ll34</a:t>
            </a:r>
            <a:r>
              <a:rPr lang="zh-CN" altLang="en-US" dirty="0"/>
              <a:t>热爱</a:t>
            </a:r>
            <a:r>
              <a:rPr lang="en-US" altLang="zh-CN" dirty="0" err="1"/>
              <a:t>aKDL</a:t>
            </a:r>
            <a:r>
              <a:rPr lang="en-US" altLang="zh-CN" dirty="0"/>
              <a:t>')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47" y="5326363"/>
            <a:ext cx="4634657" cy="76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9709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6632"/>
            <a:ext cx="8136904" cy="7920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3296"/>
                </a:solidFill>
              </a:rPr>
              <a:t>2</a:t>
            </a:r>
            <a:r>
              <a:rPr lang="zh-CN" altLang="en-US" sz="2800" b="1" dirty="0" smtClean="0">
                <a:solidFill>
                  <a:srgbClr val="003296"/>
                </a:solidFill>
              </a:rPr>
              <a:t>、提取数字</a:t>
            </a:r>
            <a:endParaRPr lang="zh-CN" altLang="en-US" sz="2800" b="1" dirty="0">
              <a:solidFill>
                <a:srgbClr val="00329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850642"/>
            <a:ext cx="7848872" cy="5170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create function </a:t>
            </a:r>
            <a:r>
              <a:rPr lang="en-US" altLang="zh-CN" sz="2000" dirty="0" err="1"/>
              <a:t>get_number</a:t>
            </a:r>
            <a:r>
              <a:rPr lang="en-US" altLang="zh-CN" sz="2000" dirty="0"/>
              <a:t>(@s varchar(100))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returns varchar(100)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while </a:t>
            </a:r>
            <a:r>
              <a:rPr lang="en-US" altLang="zh-CN" sz="2000" dirty="0" err="1"/>
              <a:t>patindex</a:t>
            </a:r>
            <a:r>
              <a:rPr lang="en-US" altLang="zh-CN" sz="2000" dirty="0"/>
              <a:t>('%[^0-9]%', @S) &gt; 0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set @s=stuff(@S,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patindex</a:t>
            </a:r>
            <a:r>
              <a:rPr lang="en-US" altLang="zh-CN" sz="2000" dirty="0">
                <a:solidFill>
                  <a:srgbClr val="FF0000"/>
                </a:solidFill>
              </a:rPr>
              <a:t>('%[^0-9]%', @s)</a:t>
            </a:r>
            <a:r>
              <a:rPr lang="en-US" altLang="zh-CN" sz="2000" dirty="0"/>
              <a:t>, 1, '')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 </a:t>
            </a:r>
            <a:r>
              <a:rPr lang="en-US" altLang="zh-CN" sz="2000" dirty="0"/>
              <a:t>return  @S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end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Go</a:t>
            </a:r>
          </a:p>
          <a:p>
            <a:endParaRPr lang="zh-CN" altLang="en-US" sz="2000" dirty="0"/>
          </a:p>
          <a:p>
            <a:r>
              <a:rPr lang="en-US" altLang="zh-CN" sz="2000" dirty="0"/>
              <a:t>select DBO.GET_NUMBER('</a:t>
            </a:r>
            <a:r>
              <a:rPr lang="zh-CN" altLang="en-US" sz="2000" dirty="0"/>
              <a:t>练习</a:t>
            </a:r>
            <a:r>
              <a:rPr lang="en-US" altLang="zh-CN" sz="2000" dirty="0"/>
              <a:t>A1B2C3ABC</a:t>
            </a:r>
            <a:r>
              <a:rPr lang="en-US" altLang="zh-CN" sz="2000" dirty="0" smtClean="0"/>
              <a:t>')</a:t>
            </a:r>
          </a:p>
          <a:p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572000" y="1570722"/>
            <a:ext cx="4464496" cy="936104"/>
          </a:xfrm>
          <a:prstGeom prst="wedgeRoundRectCallout">
            <a:avLst>
              <a:gd name="adj1" fmla="val -41089"/>
              <a:gd name="adj2" fmla="val 902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PatIndex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%pattern%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expression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，返回某模式在表达式中的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zh-CN" altLang="en-US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72000" y="4018994"/>
            <a:ext cx="4392488" cy="648072"/>
          </a:xfrm>
          <a:prstGeom prst="wedgeRoundRectCallout">
            <a:avLst>
              <a:gd name="adj1" fmla="val -13245"/>
              <a:gd name="adj2" fmla="val -9664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stuff(</a:t>
            </a:r>
            <a:r>
              <a:rPr lang="zh-CN" altLang="en-US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替代字符串</a:t>
            </a:r>
            <a:r>
              <a:rPr lang="en-US" altLang="zh-CN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027106"/>
            <a:ext cx="2304256" cy="8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616530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提取字符串中的英文字符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8462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305272"/>
            <a:ext cx="792958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、过滤重复字符</a:t>
            </a:r>
            <a:endParaRPr lang="en-US" altLang="zh-CN" sz="2800" b="1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FUNCTION DBO.DISTINCT_STR2(@S varchar(8000)) 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RETURNS VARCHAR(100)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BEGIN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IF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@S  is NULL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Return NULL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Declare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  Varchar(50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While  Len(@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S)&gt;0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>
              <a:spcBef>
                <a:spcPts val="600"/>
              </a:spcBef>
            </a:pPr>
            <a:r>
              <a:rPr lang="da-DK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da-DK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da-DK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da-DK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ew</a:t>
            </a:r>
            <a:r>
              <a:rPr lang="da-DK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=ISNULL</a:t>
            </a:r>
            <a:r>
              <a:rPr lang="da-DK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da-DK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ew</a:t>
            </a:r>
            <a:r>
              <a:rPr lang="da-DK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'') + LEFT</a:t>
            </a:r>
            <a:r>
              <a:rPr lang="da-DK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(@S,1)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S=Replace(@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LEFT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(@S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1), '')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END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RETURN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@NEW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END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3203848" y="4581128"/>
            <a:ext cx="4392488" cy="576064"/>
          </a:xfrm>
          <a:prstGeom prst="wedgeRoundRectCallout">
            <a:avLst>
              <a:gd name="adj1" fmla="val -51462"/>
              <a:gd name="adj2" fmla="val -974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</a:t>
            </a:r>
            <a:r>
              <a:rPr lang="zh-CN" altLang="en-US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中的指定字符串替换为新字符串</a:t>
            </a:r>
            <a:endParaRPr lang="zh-CN" altLang="en-US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2040" y="2564904"/>
            <a:ext cx="4176464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isnull</a:t>
            </a:r>
            <a:r>
              <a:rPr lang="en-US" altLang="zh-CN" sz="2000" dirty="0" smtClean="0"/>
              <a:t>(value1,value2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、如果</a:t>
            </a:r>
            <a:r>
              <a:rPr lang="en-US" altLang="zh-CN" sz="2000" dirty="0" smtClean="0"/>
              <a:t>value1</a:t>
            </a:r>
            <a:r>
              <a:rPr lang="zh-CN" altLang="en-US" sz="2000" dirty="0" smtClean="0"/>
              <a:t>不</a:t>
            </a:r>
            <a:r>
              <a:rPr lang="zh-CN" altLang="en-US" sz="2000" dirty="0"/>
              <a:t>为</a:t>
            </a:r>
            <a:r>
              <a:rPr lang="en-US" altLang="zh-CN" sz="2000" dirty="0"/>
              <a:t>null</a:t>
            </a:r>
            <a:r>
              <a:rPr lang="zh-CN" altLang="en-US" sz="2000" dirty="0" smtClean="0"/>
              <a:t>，返回</a:t>
            </a:r>
            <a:r>
              <a:rPr lang="en-US" altLang="zh-CN" sz="2000" dirty="0" smtClean="0"/>
              <a:t>value1</a:t>
            </a:r>
            <a:endParaRPr lang="zh-CN" altLang="en-US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如果</a:t>
            </a:r>
            <a:r>
              <a:rPr lang="en-US" altLang="zh-CN" sz="2000" dirty="0"/>
              <a:t>value1</a:t>
            </a:r>
            <a:r>
              <a:rPr lang="zh-CN" altLang="en-US" sz="2000" dirty="0"/>
              <a:t>为</a:t>
            </a:r>
            <a:r>
              <a:rPr lang="en-US" altLang="zh-CN" sz="2000" dirty="0"/>
              <a:t>null</a:t>
            </a:r>
            <a:r>
              <a:rPr lang="zh-CN" altLang="en-US" sz="2000" dirty="0" smtClean="0"/>
              <a:t>，返回</a:t>
            </a:r>
            <a:r>
              <a:rPr lang="en-US" altLang="zh-CN" sz="2000" dirty="0" smtClean="0"/>
              <a:t>vaule2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5877272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SELECT DBO.DISTINCT_STR2('</a:t>
            </a:r>
            <a:r>
              <a:rPr lang="en-US" altLang="zh-CN" sz="2000" dirty="0" err="1"/>
              <a:t>ABabdcCDfgrabcbABCacdf</a:t>
            </a:r>
            <a:r>
              <a:rPr lang="en-US" altLang="zh-CN" sz="2000" dirty="0"/>
              <a:t>')</a:t>
            </a:r>
          </a:p>
          <a:p>
            <a:r>
              <a:rPr lang="en-US" altLang="zh-CN" sz="2000" dirty="0"/>
              <a:t>SELECT DBO.DISTINCT_STR2('</a:t>
            </a:r>
            <a:r>
              <a:rPr lang="en-US" altLang="zh-CN" sz="2000" dirty="0" err="1"/>
              <a:t>ABabABab</a:t>
            </a:r>
            <a:r>
              <a:rPr lang="en-US" altLang="zh-CN" sz="2000" dirty="0"/>
              <a:t>')</a:t>
            </a:r>
            <a:endParaRPr lang="zh-CN" alt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47" y="5335387"/>
            <a:ext cx="1380753" cy="147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261902" y="5889466"/>
            <a:ext cx="882098" cy="707886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zh-CN" altLang="en-US" sz="20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不区分大小写</a:t>
            </a:r>
            <a:endParaRPr lang="zh-CN" altLang="en-US" sz="2000" b="1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241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476672"/>
            <a:ext cx="8136904" cy="936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3300"/>
                </a:solidFill>
              </a:rPr>
              <a:t>5</a:t>
            </a:r>
            <a:r>
              <a:rPr lang="en-US" altLang="zh-CN" sz="3200" b="1" dirty="0" smtClean="0">
                <a:solidFill>
                  <a:srgbClr val="003300"/>
                </a:solidFill>
              </a:rPr>
              <a:t>.4 </a:t>
            </a:r>
            <a:r>
              <a:rPr lang="zh-CN" altLang="en-US" sz="3200" b="1" dirty="0" smtClean="0">
                <a:solidFill>
                  <a:srgbClr val="003300"/>
                </a:solidFill>
              </a:rPr>
              <a:t>游标的应用</a:t>
            </a:r>
            <a:endParaRPr lang="zh-CN" altLang="en-US" sz="1200" dirty="0">
              <a:solidFill>
                <a:srgbClr val="0033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484784"/>
            <a:ext cx="79208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一、创建和使用游标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、步骤</a:t>
            </a:r>
            <a:endParaRPr lang="en-US" altLang="zh-CN" sz="2400" b="1" dirty="0" smtClean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创建游标：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DECLARE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cursor_name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CURSOR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游标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cursor_name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访问行数据：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FETCH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cursor_name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into &lt;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变量列表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游标：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cursor_name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游标：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Deallocate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cursor_name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4068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332656"/>
            <a:ext cx="813690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一、创建和使用游标</a:t>
            </a:r>
            <a:endParaRPr lang="en-US" altLang="zh-CN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、游标的作用</a:t>
            </a:r>
            <a:endParaRPr lang="en-US" altLang="zh-CN" sz="2800" b="1" dirty="0" smtClean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定位到结果集中的某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对当前位置的数据进行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集每行数据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单独操作，而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不是全部执行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集合的数据库管理系统和面向行的程序设计之间的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桥梁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、缺点</a:t>
            </a:r>
            <a:endParaRPr lang="en-US" altLang="zh-CN" sz="2800" b="1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慢、吃掉更多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并发性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、锁定资源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代码行增加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9817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196752"/>
            <a:ext cx="79928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二、游标类型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、移动方向</a:t>
            </a:r>
            <a:endParaRPr lang="en-US" altLang="zh-CN" sz="2400" b="1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FORWARD_ONLY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向前推进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：前后任意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、与底层表关系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数据集副本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tempdb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，底层表更改不影响游标内容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底层数据更改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，游标数据随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之改变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KEYSET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之间。将结果集主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键存入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tempdb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，行更新或删除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@@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FETCH_STATUS=-2,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但无法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FAST_FORWARD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根据情况选择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采用动态计划还是静态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260648"/>
            <a:ext cx="8136904" cy="936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3300"/>
                </a:solidFill>
              </a:rPr>
              <a:t>5</a:t>
            </a:r>
            <a:r>
              <a:rPr lang="en-US" altLang="zh-CN" sz="3200" b="1" dirty="0" smtClean="0">
                <a:solidFill>
                  <a:srgbClr val="003300"/>
                </a:solidFill>
              </a:rPr>
              <a:t>.4 </a:t>
            </a:r>
            <a:r>
              <a:rPr lang="zh-CN" altLang="en-US" sz="3200" b="1" dirty="0" smtClean="0">
                <a:solidFill>
                  <a:srgbClr val="003300"/>
                </a:solidFill>
              </a:rPr>
              <a:t>游标的应用</a:t>
            </a:r>
            <a:endParaRPr lang="zh-CN" altLang="en-US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680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225783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二、游标类型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、游标内数据更新</a:t>
            </a:r>
            <a:endParaRPr lang="en-US" altLang="zh-CN" sz="2400" b="1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READ_ONLY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只能读取游标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内数据，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通过游标更新它们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SCROLL_LOCKS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将读入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游标的所有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数据锁定，确保更新成功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OPTIMISTIC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锁定任何数据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，通过游标更新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时，若底层表被更新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，则游标内数据更新不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成功；否则更新游标内数据。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60648"/>
            <a:ext cx="8136904" cy="9361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3300"/>
                </a:solidFill>
              </a:rPr>
              <a:t>5</a:t>
            </a:r>
            <a:r>
              <a:rPr lang="en-US" altLang="zh-CN" sz="3200" b="1" dirty="0" smtClean="0">
                <a:solidFill>
                  <a:srgbClr val="003300"/>
                </a:solidFill>
              </a:rPr>
              <a:t>.4 </a:t>
            </a:r>
            <a:r>
              <a:rPr lang="zh-CN" altLang="en-US" sz="3200" b="1" dirty="0" smtClean="0">
                <a:solidFill>
                  <a:srgbClr val="003300"/>
                </a:solidFill>
              </a:rPr>
              <a:t>游标的应用</a:t>
            </a:r>
            <a:endParaRPr lang="zh-CN" altLang="en-US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402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260648"/>
            <a:ext cx="8136904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三、游标使用建议</a:t>
            </a:r>
            <a:endParaRPr lang="en-US" altLang="zh-CN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游标常比集合方法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，大数据情况下，这个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比例还会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游标是无奈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之下的选择，而不是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首选</a:t>
            </a:r>
            <a:endParaRPr lang="en-US" altLang="zh-CN" sz="24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167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之后一定要关闭和释放</a:t>
            </a:r>
          </a:p>
          <a:p>
            <a:pPr marL="70167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不要在大量数据上定义游标</a:t>
            </a:r>
          </a:p>
          <a:p>
            <a:pPr marL="70167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尽量不要在游标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上更新数据</a:t>
            </a:r>
          </a:p>
          <a:p>
            <a:pPr marL="70167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FAST_FORWARD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游标，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Dynamic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KeySet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游标替代方案：</a:t>
            </a:r>
            <a:endParaRPr lang="en-US" altLang="zh-CN" sz="24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167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使用子查询、多个基于集合的查询来替代游标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167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通过临时表、表变量等方法来替代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167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复杂逻辑嵌入到用户自定义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167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表达式嵌入查询中，实现分类处理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167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9500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5275"/>
            <a:ext cx="8352928" cy="6494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名字查询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股票交易和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价位；分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三档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价位，汇总股票个数和成交额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Create </a:t>
            </a:r>
            <a:r>
              <a:rPr lang="en-US" altLang="zh-CN" b="1" dirty="0">
                <a:solidFill>
                  <a:srgbClr val="C00000"/>
                </a:solidFill>
              </a:rPr>
              <a:t>procedure </a:t>
            </a:r>
            <a:r>
              <a:rPr lang="en-US" altLang="zh-CN" b="1" dirty="0" err="1">
                <a:solidFill>
                  <a:srgbClr val="C00000"/>
                </a:solidFill>
              </a:rPr>
              <a:t>S_PLevel</a:t>
            </a:r>
            <a:r>
              <a:rPr lang="en-US" altLang="zh-CN" b="1" dirty="0">
                <a:solidFill>
                  <a:srgbClr val="C00000"/>
                </a:solidFill>
              </a:rPr>
              <a:t> @</a:t>
            </a:r>
            <a:r>
              <a:rPr lang="en-US" altLang="zh-CN" b="1" dirty="0" err="1">
                <a:solidFill>
                  <a:srgbClr val="C00000"/>
                </a:solidFill>
              </a:rPr>
              <a:t>s_name</a:t>
            </a:r>
            <a:r>
              <a:rPr lang="en-US" altLang="zh-CN" b="1" dirty="0">
                <a:solidFill>
                  <a:srgbClr val="C00000"/>
                </a:solidFill>
              </a:rPr>
              <a:t> varchar(20) </a:t>
            </a:r>
            <a:r>
              <a:rPr lang="en-US" altLang="zh-CN" b="1" dirty="0" smtClean="0">
                <a:solidFill>
                  <a:srgbClr val="C00000"/>
                </a:solidFill>
              </a:rPr>
              <a:t>As</a:t>
            </a:r>
          </a:p>
          <a:p>
            <a:r>
              <a:rPr lang="en-US" altLang="zh-CN" dirty="0" smtClean="0"/>
              <a:t>Declare </a:t>
            </a:r>
            <a:r>
              <a:rPr lang="en-US" altLang="zh-CN" dirty="0"/>
              <a:t>@</a:t>
            </a:r>
            <a:r>
              <a:rPr lang="en-US" altLang="zh-CN" dirty="0" err="1"/>
              <a:t>s_id</a:t>
            </a:r>
            <a:r>
              <a:rPr lang="en-US" altLang="zh-CN" dirty="0"/>
              <a:t> varchar(10), @price money, @</a:t>
            </a:r>
            <a:r>
              <a:rPr lang="en-US" altLang="zh-CN" dirty="0" err="1"/>
              <a:t>cje</a:t>
            </a:r>
            <a:r>
              <a:rPr lang="en-US" altLang="zh-CN" dirty="0"/>
              <a:t> money</a:t>
            </a:r>
          </a:p>
          <a:p>
            <a:r>
              <a:rPr lang="en-US" altLang="zh-CN" dirty="0"/>
              <a:t>Declare @</a:t>
            </a:r>
            <a:r>
              <a:rPr lang="en-US" altLang="zh-CN" dirty="0" err="1"/>
              <a:t>AB_cje</a:t>
            </a:r>
            <a:r>
              <a:rPr lang="en-US" altLang="zh-CN" dirty="0"/>
              <a:t> money, @</a:t>
            </a:r>
            <a:r>
              <a:rPr lang="en-US" altLang="zh-CN" dirty="0" err="1"/>
              <a:t>CD_cje</a:t>
            </a:r>
            <a:r>
              <a:rPr lang="en-US" altLang="zh-CN" dirty="0"/>
              <a:t> money, @</a:t>
            </a:r>
            <a:r>
              <a:rPr lang="en-US" altLang="zh-CN" dirty="0" err="1"/>
              <a:t>E_cje</a:t>
            </a:r>
            <a:r>
              <a:rPr lang="en-US" altLang="zh-CN" dirty="0"/>
              <a:t> money</a:t>
            </a:r>
          </a:p>
          <a:p>
            <a:r>
              <a:rPr lang="en-US" altLang="zh-CN" dirty="0"/>
              <a:t>Declare @</a:t>
            </a:r>
            <a:r>
              <a:rPr lang="en-US" altLang="zh-CN" dirty="0" err="1"/>
              <a:t>AB_cnt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@</a:t>
            </a:r>
            <a:r>
              <a:rPr lang="en-US" altLang="zh-CN" dirty="0" err="1"/>
              <a:t>CD_cnt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@</a:t>
            </a:r>
            <a:r>
              <a:rPr lang="en-US" altLang="zh-CN" dirty="0" err="1"/>
              <a:t>E_cnt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Declare @L_tb1 table (</a:t>
            </a:r>
            <a:r>
              <a:rPr lang="en-US" altLang="zh-CN" dirty="0" err="1"/>
              <a:t>Lev_type</a:t>
            </a:r>
            <a:r>
              <a:rPr lang="en-US" altLang="zh-CN" dirty="0"/>
              <a:t> varchar(20),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s_id</a:t>
            </a:r>
            <a:r>
              <a:rPr lang="en-US" altLang="zh-CN" dirty="0" smtClean="0"/>
              <a:t> </a:t>
            </a:r>
            <a:r>
              <a:rPr lang="en-US" altLang="zh-CN" dirty="0"/>
              <a:t>varchar(10),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price </a:t>
            </a:r>
            <a:r>
              <a:rPr lang="en-US" altLang="zh-CN" dirty="0"/>
              <a:t>money</a:t>
            </a:r>
            <a:r>
              <a:rPr lang="en-US" altLang="zh-CN" dirty="0" smtClean="0"/>
              <a:t>,   </a:t>
            </a:r>
            <a:r>
              <a:rPr lang="en-US" altLang="zh-CN" dirty="0" err="1"/>
              <a:t>cje</a:t>
            </a:r>
            <a:r>
              <a:rPr lang="en-US" altLang="zh-CN" dirty="0"/>
              <a:t> money,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Lev_desc</a:t>
            </a:r>
            <a:r>
              <a:rPr lang="en-US" altLang="zh-CN" dirty="0" smtClean="0"/>
              <a:t> </a:t>
            </a:r>
            <a:r>
              <a:rPr lang="en-US" altLang="zh-CN" dirty="0"/>
              <a:t>varchar(50))</a:t>
            </a:r>
          </a:p>
          <a:p>
            <a:r>
              <a:rPr lang="en-US" altLang="zh-CN" dirty="0"/>
              <a:t>Declare @L_tb2 table (</a:t>
            </a:r>
            <a:r>
              <a:rPr lang="en-US" altLang="zh-CN" dirty="0" err="1"/>
              <a:t>Lev_type</a:t>
            </a:r>
            <a:r>
              <a:rPr lang="en-US" altLang="zh-CN" dirty="0"/>
              <a:t> varchar(20), </a:t>
            </a:r>
            <a:r>
              <a:rPr lang="en-US" altLang="zh-CN" dirty="0" err="1"/>
              <a:t>stock_cnt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stock_cje</a:t>
            </a:r>
            <a:r>
              <a:rPr lang="en-US" altLang="zh-CN" dirty="0"/>
              <a:t> money)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Declare </a:t>
            </a:r>
            <a:r>
              <a:rPr lang="en-US" altLang="zh-CN" dirty="0" err="1">
                <a:solidFill>
                  <a:srgbClr val="C00000"/>
                </a:solidFill>
              </a:rPr>
              <a:t>s_cur</a:t>
            </a:r>
            <a:r>
              <a:rPr lang="en-US" altLang="zh-CN" dirty="0">
                <a:solidFill>
                  <a:srgbClr val="C00000"/>
                </a:solidFill>
              </a:rPr>
              <a:t> cursor for 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    Select </a:t>
            </a:r>
            <a:r>
              <a:rPr lang="zh-CN" altLang="en-US" dirty="0">
                <a:solidFill>
                  <a:srgbClr val="C00000"/>
                </a:solidFill>
              </a:rPr>
              <a:t>代码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最新价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成交额 </a:t>
            </a:r>
            <a:r>
              <a:rPr lang="en-US" altLang="zh-CN" dirty="0">
                <a:solidFill>
                  <a:srgbClr val="C00000"/>
                </a:solidFill>
              </a:rPr>
              <a:t>from </a:t>
            </a:r>
            <a:r>
              <a:rPr lang="en-US" altLang="zh-CN" dirty="0" err="1">
                <a:solidFill>
                  <a:srgbClr val="C00000"/>
                </a:solidFill>
              </a:rPr>
              <a:t>stock_JY</a:t>
            </a:r>
            <a:r>
              <a:rPr lang="en-US" altLang="zh-CN" dirty="0">
                <a:solidFill>
                  <a:srgbClr val="C00000"/>
                </a:solidFill>
              </a:rPr>
              <a:t> where </a:t>
            </a:r>
            <a:r>
              <a:rPr lang="zh-CN" altLang="en-US" dirty="0">
                <a:solidFill>
                  <a:srgbClr val="C00000"/>
                </a:solidFill>
              </a:rPr>
              <a:t>名称 </a:t>
            </a:r>
            <a:r>
              <a:rPr lang="en-US" altLang="zh-CN" dirty="0">
                <a:solidFill>
                  <a:srgbClr val="C00000"/>
                </a:solidFill>
              </a:rPr>
              <a:t>like '%' + @</a:t>
            </a:r>
            <a:r>
              <a:rPr lang="en-US" altLang="zh-CN" dirty="0" err="1">
                <a:solidFill>
                  <a:srgbClr val="C00000"/>
                </a:solidFill>
              </a:rPr>
              <a:t>s_name</a:t>
            </a:r>
            <a:r>
              <a:rPr lang="en-US" altLang="zh-CN" dirty="0">
                <a:solidFill>
                  <a:srgbClr val="C00000"/>
                </a:solidFill>
              </a:rPr>
              <a:t> + '%'</a:t>
            </a:r>
          </a:p>
          <a:p>
            <a:r>
              <a:rPr lang="en-US" altLang="zh-CN" dirty="0"/>
              <a:t>select @</a:t>
            </a:r>
            <a:r>
              <a:rPr lang="en-US" altLang="zh-CN" dirty="0" err="1"/>
              <a:t>AB_cje</a:t>
            </a:r>
            <a:r>
              <a:rPr lang="en-US" altLang="zh-CN" dirty="0"/>
              <a:t>=0,  @</a:t>
            </a:r>
            <a:r>
              <a:rPr lang="en-US" altLang="zh-CN" dirty="0" err="1"/>
              <a:t>CD_cje</a:t>
            </a:r>
            <a:r>
              <a:rPr lang="en-US" altLang="zh-CN" dirty="0"/>
              <a:t>=0,  @</a:t>
            </a:r>
            <a:r>
              <a:rPr lang="en-US" altLang="zh-CN" dirty="0" err="1"/>
              <a:t>E_cje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select @</a:t>
            </a:r>
            <a:r>
              <a:rPr lang="en-US" altLang="zh-CN" dirty="0" err="1"/>
              <a:t>AB_cnt</a:t>
            </a:r>
            <a:r>
              <a:rPr lang="en-US" altLang="zh-CN" dirty="0"/>
              <a:t>=0,  @</a:t>
            </a:r>
            <a:r>
              <a:rPr lang="en-US" altLang="zh-CN" dirty="0" err="1"/>
              <a:t>CD_cnt</a:t>
            </a:r>
            <a:r>
              <a:rPr lang="en-US" altLang="zh-CN" dirty="0"/>
              <a:t>=0,  @</a:t>
            </a:r>
            <a:r>
              <a:rPr lang="en-US" altLang="zh-CN" dirty="0" err="1"/>
              <a:t>E_cnt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Open </a:t>
            </a:r>
            <a:r>
              <a:rPr lang="en-US" altLang="zh-CN" dirty="0" err="1"/>
              <a:t>s_cur</a:t>
            </a:r>
            <a:endParaRPr lang="en-US" altLang="zh-CN" dirty="0"/>
          </a:p>
          <a:p>
            <a:r>
              <a:rPr lang="en-US" altLang="zh-CN" dirty="0"/>
              <a:t>Fetch </a:t>
            </a:r>
            <a:r>
              <a:rPr lang="en-US" altLang="zh-CN" dirty="0" err="1"/>
              <a:t>s_cur</a:t>
            </a:r>
            <a:r>
              <a:rPr lang="en-US" altLang="zh-CN" dirty="0"/>
              <a:t> into @</a:t>
            </a:r>
            <a:r>
              <a:rPr lang="en-US" altLang="zh-CN" dirty="0" err="1"/>
              <a:t>s_id</a:t>
            </a:r>
            <a:r>
              <a:rPr lang="en-US" altLang="zh-CN" dirty="0"/>
              <a:t>, @price, @</a:t>
            </a:r>
            <a:r>
              <a:rPr lang="en-US" altLang="zh-CN" dirty="0" err="1"/>
              <a:t>cje</a:t>
            </a:r>
            <a:endParaRPr lang="en-US" altLang="zh-CN" dirty="0"/>
          </a:p>
          <a:p>
            <a:r>
              <a:rPr lang="en-US" altLang="zh-CN" dirty="0"/>
              <a:t>While (@@</a:t>
            </a:r>
            <a:r>
              <a:rPr lang="en-US" altLang="zh-CN" dirty="0" err="1"/>
              <a:t>fetch_status</a:t>
            </a:r>
            <a:r>
              <a:rPr lang="en-US" altLang="zh-CN" dirty="0"/>
              <a:t> = 0)</a:t>
            </a:r>
          </a:p>
          <a:p>
            <a:r>
              <a:rPr lang="en-US" altLang="zh-CN" dirty="0"/>
              <a:t> Begin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      if (@price &gt;= 50)</a:t>
            </a:r>
          </a:p>
          <a:p>
            <a:r>
              <a:rPr lang="en-US" altLang="zh-CN" dirty="0"/>
              <a:t>      begin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</a:rPr>
              <a:t>       </a:t>
            </a:r>
            <a:r>
              <a:rPr lang="en-US" altLang="zh-CN" dirty="0">
                <a:solidFill>
                  <a:srgbClr val="C00000"/>
                </a:solidFill>
              </a:rPr>
              <a:t>insert into @L_tb1 (</a:t>
            </a:r>
            <a:r>
              <a:rPr lang="en-US" altLang="zh-CN" dirty="0" err="1">
                <a:solidFill>
                  <a:srgbClr val="C00000"/>
                </a:solidFill>
              </a:rPr>
              <a:t>Lev_type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s_id</a:t>
            </a:r>
            <a:r>
              <a:rPr lang="en-US" altLang="zh-CN" dirty="0">
                <a:solidFill>
                  <a:srgbClr val="C00000"/>
                </a:solidFill>
              </a:rPr>
              <a:t>, price, </a:t>
            </a:r>
            <a:r>
              <a:rPr lang="en-US" altLang="zh-CN" dirty="0" err="1">
                <a:solidFill>
                  <a:srgbClr val="C00000"/>
                </a:solidFill>
              </a:rPr>
              <a:t>cje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Lev_desc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   </a:t>
            </a:r>
            <a:r>
              <a:rPr lang="en-US" altLang="zh-CN" dirty="0" smtClean="0">
                <a:solidFill>
                  <a:srgbClr val="C00000"/>
                </a:solidFill>
              </a:rPr>
              <a:t>                         </a:t>
            </a:r>
            <a:r>
              <a:rPr lang="en-US" altLang="zh-CN" dirty="0">
                <a:solidFill>
                  <a:srgbClr val="C00000"/>
                </a:solidFill>
              </a:rPr>
              <a:t>values ('AB', @</a:t>
            </a:r>
            <a:r>
              <a:rPr lang="en-US" altLang="zh-CN" dirty="0" err="1">
                <a:solidFill>
                  <a:srgbClr val="C00000"/>
                </a:solidFill>
              </a:rPr>
              <a:t>s_id</a:t>
            </a:r>
            <a:r>
              <a:rPr lang="en-US" altLang="zh-CN" dirty="0">
                <a:solidFill>
                  <a:srgbClr val="C00000"/>
                </a:solidFill>
              </a:rPr>
              <a:t>, @price,@</a:t>
            </a:r>
            <a:r>
              <a:rPr lang="en-US" altLang="zh-CN" dirty="0" err="1">
                <a:solidFill>
                  <a:srgbClr val="C00000"/>
                </a:solidFill>
              </a:rPr>
              <a:t>cje</a:t>
            </a:r>
            <a:r>
              <a:rPr lang="en-US" altLang="zh-CN" dirty="0">
                <a:solidFill>
                  <a:srgbClr val="C00000"/>
                </a:solidFill>
              </a:rPr>
              <a:t>, '</a:t>
            </a:r>
            <a:r>
              <a:rPr lang="zh-CN" altLang="en-US" dirty="0">
                <a:solidFill>
                  <a:srgbClr val="C00000"/>
                </a:solidFill>
              </a:rPr>
              <a:t>高价位</a:t>
            </a:r>
            <a:r>
              <a:rPr lang="en-US" altLang="zh-CN" dirty="0">
                <a:solidFill>
                  <a:srgbClr val="C00000"/>
                </a:solidFill>
              </a:rPr>
              <a:t>')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     </a:t>
            </a:r>
            <a:r>
              <a:rPr lang="en-US" altLang="zh-CN" dirty="0" smtClean="0">
                <a:solidFill>
                  <a:srgbClr val="C00000"/>
                </a:solidFill>
              </a:rPr>
              <a:t>   select </a:t>
            </a:r>
            <a:r>
              <a:rPr lang="en-US" altLang="zh-CN" dirty="0">
                <a:solidFill>
                  <a:srgbClr val="C00000"/>
                </a:solidFill>
              </a:rPr>
              <a:t>@</a:t>
            </a:r>
            <a:r>
              <a:rPr lang="en-US" altLang="zh-CN" dirty="0" err="1">
                <a:solidFill>
                  <a:srgbClr val="C00000"/>
                </a:solidFill>
              </a:rPr>
              <a:t>AB_cje</a:t>
            </a:r>
            <a:r>
              <a:rPr lang="en-US" altLang="zh-CN" dirty="0">
                <a:solidFill>
                  <a:srgbClr val="C00000"/>
                </a:solidFill>
              </a:rPr>
              <a:t> = @</a:t>
            </a:r>
            <a:r>
              <a:rPr lang="en-US" altLang="zh-CN" dirty="0" err="1">
                <a:solidFill>
                  <a:srgbClr val="C00000"/>
                </a:solidFill>
              </a:rPr>
              <a:t>AB_cje</a:t>
            </a:r>
            <a:r>
              <a:rPr lang="en-US" altLang="zh-CN" dirty="0">
                <a:solidFill>
                  <a:srgbClr val="C00000"/>
                </a:solidFill>
              </a:rPr>
              <a:t> + @</a:t>
            </a:r>
            <a:r>
              <a:rPr lang="en-US" altLang="zh-CN" dirty="0" err="1">
                <a:solidFill>
                  <a:srgbClr val="C00000"/>
                </a:solidFill>
              </a:rPr>
              <a:t>cje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      select </a:t>
            </a:r>
            <a:r>
              <a:rPr lang="en-US" altLang="zh-CN" dirty="0">
                <a:solidFill>
                  <a:srgbClr val="C00000"/>
                </a:solidFill>
              </a:rPr>
              <a:t>@</a:t>
            </a:r>
            <a:r>
              <a:rPr lang="en-US" altLang="zh-CN" dirty="0" err="1">
                <a:solidFill>
                  <a:srgbClr val="C00000"/>
                </a:solidFill>
              </a:rPr>
              <a:t>AB_cnt</a:t>
            </a:r>
            <a:r>
              <a:rPr lang="en-US" altLang="zh-CN" dirty="0">
                <a:solidFill>
                  <a:srgbClr val="C00000"/>
                </a:solidFill>
              </a:rPr>
              <a:t> = @</a:t>
            </a:r>
            <a:r>
              <a:rPr lang="en-US" altLang="zh-CN" dirty="0" err="1">
                <a:solidFill>
                  <a:srgbClr val="C00000"/>
                </a:solidFill>
              </a:rPr>
              <a:t>AB_cnt</a:t>
            </a:r>
            <a:r>
              <a:rPr lang="en-US" altLang="zh-CN" dirty="0">
                <a:solidFill>
                  <a:srgbClr val="C00000"/>
                </a:solidFill>
              </a:rPr>
              <a:t> + 1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</a:t>
            </a:r>
            <a:r>
              <a:rPr lang="en-US" altLang="zh-CN" dirty="0"/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3921180423"/>
      </p:ext>
    </p:extLst>
  </p:cSld>
  <p:clrMapOvr>
    <a:masterClrMapping/>
  </p:clrMapOvr>
  <p:transition spd="slow" advTm="168152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632"/>
            <a:ext cx="8136904" cy="668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2383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44624"/>
            <a:ext cx="8352928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else </a:t>
            </a:r>
            <a:r>
              <a:rPr lang="en-US" altLang="zh-CN" b="1" dirty="0">
                <a:solidFill>
                  <a:srgbClr val="0000CC"/>
                </a:solidFill>
              </a:rPr>
              <a:t>if (@price  &gt;= 20)</a:t>
            </a:r>
          </a:p>
          <a:p>
            <a:r>
              <a:rPr lang="en-US" altLang="zh-CN" dirty="0"/>
              <a:t>      begin</a:t>
            </a:r>
          </a:p>
          <a:p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C00000"/>
                </a:solidFill>
              </a:rPr>
              <a:t>insert into @L_tb1 (</a:t>
            </a:r>
            <a:r>
              <a:rPr lang="en-US" altLang="zh-CN" dirty="0" err="1">
                <a:solidFill>
                  <a:srgbClr val="C00000"/>
                </a:solidFill>
              </a:rPr>
              <a:t>Lev_type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s_id</a:t>
            </a:r>
            <a:r>
              <a:rPr lang="en-US" altLang="zh-CN" dirty="0">
                <a:solidFill>
                  <a:srgbClr val="C00000"/>
                </a:solidFill>
              </a:rPr>
              <a:t>, price, </a:t>
            </a:r>
            <a:r>
              <a:rPr lang="en-US" altLang="zh-CN" dirty="0" err="1">
                <a:solidFill>
                  <a:srgbClr val="C00000"/>
                </a:solidFill>
              </a:rPr>
              <a:t>cje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Lev_desc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fr-FR" altLang="zh-CN" dirty="0">
                <a:solidFill>
                  <a:srgbClr val="C00000"/>
                </a:solidFill>
              </a:rPr>
              <a:t>          </a:t>
            </a:r>
            <a:r>
              <a:rPr lang="fr-FR" altLang="zh-CN" dirty="0" smtClean="0">
                <a:solidFill>
                  <a:srgbClr val="C00000"/>
                </a:solidFill>
              </a:rPr>
              <a:t>                   values </a:t>
            </a:r>
            <a:r>
              <a:rPr lang="fr-FR" altLang="zh-CN" dirty="0">
                <a:solidFill>
                  <a:srgbClr val="C00000"/>
                </a:solidFill>
              </a:rPr>
              <a:t>('CD', @s_name, @price, @cje, '</a:t>
            </a:r>
            <a:r>
              <a:rPr lang="zh-CN" altLang="fr-FR" dirty="0">
                <a:solidFill>
                  <a:srgbClr val="C00000"/>
                </a:solidFill>
              </a:rPr>
              <a:t>中价位</a:t>
            </a:r>
            <a:r>
              <a:rPr lang="fr-FR" altLang="zh-CN" dirty="0">
                <a:solidFill>
                  <a:srgbClr val="C00000"/>
                </a:solidFill>
              </a:rPr>
              <a:t>')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    select @</a:t>
            </a:r>
            <a:r>
              <a:rPr lang="en-US" altLang="zh-CN" dirty="0" err="1">
                <a:solidFill>
                  <a:srgbClr val="C00000"/>
                </a:solidFill>
              </a:rPr>
              <a:t>CD_cje</a:t>
            </a:r>
            <a:r>
              <a:rPr lang="en-US" altLang="zh-CN" dirty="0">
                <a:solidFill>
                  <a:srgbClr val="C00000"/>
                </a:solidFill>
              </a:rPr>
              <a:t> = @</a:t>
            </a:r>
            <a:r>
              <a:rPr lang="en-US" altLang="zh-CN" dirty="0" err="1">
                <a:solidFill>
                  <a:srgbClr val="C00000"/>
                </a:solidFill>
              </a:rPr>
              <a:t>CD_cje</a:t>
            </a:r>
            <a:r>
              <a:rPr lang="en-US" altLang="zh-CN" dirty="0">
                <a:solidFill>
                  <a:srgbClr val="C00000"/>
                </a:solidFill>
              </a:rPr>
              <a:t> + @</a:t>
            </a:r>
            <a:r>
              <a:rPr lang="en-US" altLang="zh-CN" dirty="0" err="1">
                <a:solidFill>
                  <a:srgbClr val="C00000"/>
                </a:solidFill>
              </a:rPr>
              <a:t>cje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C00000"/>
                </a:solidFill>
              </a:rPr>
              <a:t>select </a:t>
            </a:r>
            <a:r>
              <a:rPr lang="en-US" altLang="zh-CN" dirty="0">
                <a:solidFill>
                  <a:srgbClr val="C00000"/>
                </a:solidFill>
              </a:rPr>
              <a:t>@</a:t>
            </a:r>
            <a:r>
              <a:rPr lang="en-US" altLang="zh-CN" dirty="0" err="1">
                <a:solidFill>
                  <a:srgbClr val="C00000"/>
                </a:solidFill>
              </a:rPr>
              <a:t>CD_cnt</a:t>
            </a:r>
            <a:r>
              <a:rPr lang="en-US" altLang="zh-CN" dirty="0">
                <a:solidFill>
                  <a:srgbClr val="C00000"/>
                </a:solidFill>
              </a:rPr>
              <a:t> = @</a:t>
            </a:r>
            <a:r>
              <a:rPr lang="en-US" altLang="zh-CN" dirty="0" err="1">
                <a:solidFill>
                  <a:srgbClr val="C00000"/>
                </a:solidFill>
              </a:rPr>
              <a:t>CD_cnt</a:t>
            </a:r>
            <a:r>
              <a:rPr lang="en-US" altLang="zh-CN" dirty="0">
                <a:solidFill>
                  <a:srgbClr val="C00000"/>
                </a:solidFill>
              </a:rPr>
              <a:t> + 1</a:t>
            </a:r>
          </a:p>
          <a:p>
            <a:r>
              <a:rPr lang="en-US" altLang="zh-CN" dirty="0"/>
              <a:t>      end</a:t>
            </a:r>
          </a:p>
          <a:p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CC"/>
                </a:solidFill>
              </a:rPr>
              <a:t>else</a:t>
            </a:r>
          </a:p>
          <a:p>
            <a:r>
              <a:rPr lang="en-US" altLang="zh-CN" dirty="0"/>
              <a:t>      begin</a:t>
            </a:r>
          </a:p>
          <a:p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C00000"/>
                </a:solidFill>
              </a:rPr>
              <a:t>insert into @L_tb1 (</a:t>
            </a:r>
            <a:r>
              <a:rPr lang="en-US" altLang="zh-CN" dirty="0" err="1">
                <a:solidFill>
                  <a:srgbClr val="C00000"/>
                </a:solidFill>
              </a:rPr>
              <a:t>Lev_type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s_id</a:t>
            </a:r>
            <a:r>
              <a:rPr lang="en-US" altLang="zh-CN" dirty="0">
                <a:solidFill>
                  <a:srgbClr val="C00000"/>
                </a:solidFill>
              </a:rPr>
              <a:t>, price, </a:t>
            </a:r>
            <a:r>
              <a:rPr lang="en-US" altLang="zh-CN" dirty="0" err="1">
                <a:solidFill>
                  <a:srgbClr val="C00000"/>
                </a:solidFill>
              </a:rPr>
              <a:t>cje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dirty="0" err="1">
                <a:solidFill>
                  <a:srgbClr val="C00000"/>
                </a:solidFill>
              </a:rPr>
              <a:t>Lev_desc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   </a:t>
            </a:r>
            <a:r>
              <a:rPr lang="en-US" altLang="zh-CN" dirty="0" smtClean="0">
                <a:solidFill>
                  <a:srgbClr val="C00000"/>
                </a:solidFill>
              </a:rPr>
              <a:t>                    values </a:t>
            </a:r>
            <a:r>
              <a:rPr lang="en-US" altLang="zh-CN" dirty="0">
                <a:solidFill>
                  <a:srgbClr val="C00000"/>
                </a:solidFill>
              </a:rPr>
              <a:t>('E', @</a:t>
            </a:r>
            <a:r>
              <a:rPr lang="en-US" altLang="zh-CN" dirty="0" err="1">
                <a:solidFill>
                  <a:srgbClr val="C00000"/>
                </a:solidFill>
              </a:rPr>
              <a:t>s_name</a:t>
            </a:r>
            <a:r>
              <a:rPr lang="en-US" altLang="zh-CN" dirty="0">
                <a:solidFill>
                  <a:srgbClr val="C00000"/>
                </a:solidFill>
              </a:rPr>
              <a:t>, @price, @</a:t>
            </a:r>
            <a:r>
              <a:rPr lang="en-US" altLang="zh-CN" dirty="0" err="1">
                <a:solidFill>
                  <a:srgbClr val="C00000"/>
                </a:solidFill>
              </a:rPr>
              <a:t>cje</a:t>
            </a:r>
            <a:r>
              <a:rPr lang="en-US" altLang="zh-CN" dirty="0">
                <a:solidFill>
                  <a:srgbClr val="C00000"/>
                </a:solidFill>
              </a:rPr>
              <a:t>, '</a:t>
            </a:r>
            <a:r>
              <a:rPr lang="zh-CN" altLang="en-US" dirty="0">
                <a:solidFill>
                  <a:srgbClr val="C00000"/>
                </a:solidFill>
              </a:rPr>
              <a:t>低价位</a:t>
            </a:r>
            <a:r>
              <a:rPr lang="en-US" altLang="zh-CN" dirty="0">
                <a:solidFill>
                  <a:srgbClr val="C00000"/>
                </a:solidFill>
              </a:rPr>
              <a:t>')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      select @</a:t>
            </a:r>
            <a:r>
              <a:rPr lang="en-US" altLang="zh-CN" dirty="0" err="1">
                <a:solidFill>
                  <a:srgbClr val="C00000"/>
                </a:solidFill>
              </a:rPr>
              <a:t>E_cje</a:t>
            </a:r>
            <a:r>
              <a:rPr lang="en-US" altLang="zh-CN" dirty="0">
                <a:solidFill>
                  <a:srgbClr val="C00000"/>
                </a:solidFill>
              </a:rPr>
              <a:t> = @</a:t>
            </a:r>
            <a:r>
              <a:rPr lang="en-US" altLang="zh-CN" dirty="0" err="1">
                <a:solidFill>
                  <a:srgbClr val="C00000"/>
                </a:solidFill>
              </a:rPr>
              <a:t>E_cje</a:t>
            </a:r>
            <a:r>
              <a:rPr lang="en-US" altLang="zh-CN" dirty="0">
                <a:solidFill>
                  <a:srgbClr val="C00000"/>
                </a:solidFill>
              </a:rPr>
              <a:t> + @</a:t>
            </a:r>
            <a:r>
              <a:rPr lang="en-US" altLang="zh-CN" dirty="0" err="1">
                <a:solidFill>
                  <a:srgbClr val="C00000"/>
                </a:solidFill>
              </a:rPr>
              <a:t>cje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        select </a:t>
            </a:r>
            <a:r>
              <a:rPr lang="en-US" altLang="zh-CN" dirty="0">
                <a:solidFill>
                  <a:srgbClr val="C00000"/>
                </a:solidFill>
              </a:rPr>
              <a:t>@</a:t>
            </a:r>
            <a:r>
              <a:rPr lang="en-US" altLang="zh-CN" dirty="0" err="1">
                <a:solidFill>
                  <a:srgbClr val="C00000"/>
                </a:solidFill>
              </a:rPr>
              <a:t>E_cnt</a:t>
            </a:r>
            <a:r>
              <a:rPr lang="en-US" altLang="zh-CN" dirty="0">
                <a:solidFill>
                  <a:srgbClr val="C00000"/>
                </a:solidFill>
              </a:rPr>
              <a:t> = @</a:t>
            </a:r>
            <a:r>
              <a:rPr lang="en-US" altLang="zh-CN" dirty="0" err="1">
                <a:solidFill>
                  <a:srgbClr val="C00000"/>
                </a:solidFill>
              </a:rPr>
              <a:t>E_cnt</a:t>
            </a:r>
            <a:r>
              <a:rPr lang="en-US" altLang="zh-CN" dirty="0">
                <a:solidFill>
                  <a:srgbClr val="C00000"/>
                </a:solidFill>
              </a:rPr>
              <a:t> + 1</a:t>
            </a:r>
          </a:p>
          <a:p>
            <a:r>
              <a:rPr lang="en-US" altLang="zh-CN" dirty="0"/>
              <a:t>      end</a:t>
            </a:r>
          </a:p>
          <a:p>
            <a:r>
              <a:rPr lang="en-US" altLang="zh-CN" dirty="0"/>
              <a:t>      Fetch </a:t>
            </a:r>
            <a:r>
              <a:rPr lang="en-US" altLang="zh-CN" dirty="0" err="1"/>
              <a:t>s_cur</a:t>
            </a:r>
            <a:r>
              <a:rPr lang="en-US" altLang="zh-CN" dirty="0"/>
              <a:t> into @</a:t>
            </a:r>
            <a:r>
              <a:rPr lang="en-US" altLang="zh-CN" dirty="0" err="1"/>
              <a:t>s_id</a:t>
            </a:r>
            <a:r>
              <a:rPr lang="en-US" altLang="zh-CN" dirty="0"/>
              <a:t>, @price, @</a:t>
            </a:r>
            <a:r>
              <a:rPr lang="en-US" altLang="zh-CN" dirty="0" err="1"/>
              <a:t>cje</a:t>
            </a:r>
            <a:endParaRPr lang="en-US" altLang="zh-CN" dirty="0"/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Close </a:t>
            </a:r>
            <a:r>
              <a:rPr lang="en-US" altLang="zh-CN" dirty="0" err="1"/>
              <a:t>s_cur</a:t>
            </a:r>
            <a:endParaRPr lang="en-US" altLang="zh-CN" dirty="0"/>
          </a:p>
          <a:p>
            <a:r>
              <a:rPr lang="en-US" altLang="zh-CN" dirty="0"/>
              <a:t>Deallocate </a:t>
            </a:r>
            <a:r>
              <a:rPr lang="en-US" altLang="zh-CN" dirty="0" err="1"/>
              <a:t>s_cur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insert into @L_tb2 values ('AB', @</a:t>
            </a:r>
            <a:r>
              <a:rPr lang="en-US" altLang="zh-CN" dirty="0" err="1">
                <a:solidFill>
                  <a:srgbClr val="C00000"/>
                </a:solidFill>
              </a:rPr>
              <a:t>AB_cnt</a:t>
            </a:r>
            <a:r>
              <a:rPr lang="en-US" altLang="zh-CN" dirty="0">
                <a:solidFill>
                  <a:srgbClr val="C00000"/>
                </a:solidFill>
              </a:rPr>
              <a:t>, @</a:t>
            </a:r>
            <a:r>
              <a:rPr lang="en-US" altLang="zh-CN" dirty="0" err="1">
                <a:solidFill>
                  <a:srgbClr val="C00000"/>
                </a:solidFill>
              </a:rPr>
              <a:t>AB_cje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insert into @L_tb2 values ('CD', @</a:t>
            </a:r>
            <a:r>
              <a:rPr lang="en-US" altLang="zh-CN" dirty="0" err="1">
                <a:solidFill>
                  <a:srgbClr val="C00000"/>
                </a:solidFill>
              </a:rPr>
              <a:t>CD_cnt</a:t>
            </a:r>
            <a:r>
              <a:rPr lang="en-US" altLang="zh-CN" dirty="0">
                <a:solidFill>
                  <a:srgbClr val="C00000"/>
                </a:solidFill>
              </a:rPr>
              <a:t>, @</a:t>
            </a:r>
            <a:r>
              <a:rPr lang="en-US" altLang="zh-CN" dirty="0" err="1">
                <a:solidFill>
                  <a:srgbClr val="C00000"/>
                </a:solidFill>
              </a:rPr>
              <a:t>CD_cje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insert into @L_tb2 values ('E', @</a:t>
            </a:r>
            <a:r>
              <a:rPr lang="en-US" altLang="zh-CN" dirty="0" err="1">
                <a:solidFill>
                  <a:srgbClr val="C00000"/>
                </a:solidFill>
              </a:rPr>
              <a:t>E_cnt</a:t>
            </a:r>
            <a:r>
              <a:rPr lang="en-US" altLang="zh-CN" dirty="0">
                <a:solidFill>
                  <a:srgbClr val="C00000"/>
                </a:solidFill>
              </a:rPr>
              <a:t>, @</a:t>
            </a:r>
            <a:r>
              <a:rPr lang="en-US" altLang="zh-CN" dirty="0" err="1">
                <a:solidFill>
                  <a:srgbClr val="C00000"/>
                </a:solidFill>
              </a:rPr>
              <a:t>E_cje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/>
              <a:t>select * from @</a:t>
            </a:r>
            <a:r>
              <a:rPr lang="en-US" altLang="zh-CN" dirty="0" smtClean="0"/>
              <a:t>L_tb2</a:t>
            </a:r>
            <a:endParaRPr lang="en-US" altLang="zh-CN" dirty="0"/>
          </a:p>
          <a:p>
            <a:r>
              <a:rPr lang="en-US" altLang="zh-CN" dirty="0"/>
              <a:t>select * from @</a:t>
            </a:r>
            <a:r>
              <a:rPr lang="en-US" altLang="zh-CN" dirty="0" smtClean="0"/>
              <a:t>L_tb1</a:t>
            </a:r>
            <a:endParaRPr lang="en-US" altLang="zh-CN" dirty="0"/>
          </a:p>
          <a:p>
            <a:r>
              <a:rPr lang="en-US" altLang="zh-CN" dirty="0" smtClean="0"/>
              <a:t>return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52" y="1484784"/>
            <a:ext cx="3584444" cy="103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31" y="3140968"/>
            <a:ext cx="3489065" cy="367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31773" y="6414787"/>
            <a:ext cx="252027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</a:t>
            </a:r>
            <a:r>
              <a:rPr lang="en-US" altLang="zh-CN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S_PLevel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301427"/>
      </p:ext>
    </p:extLst>
  </p:cSld>
  <p:clrMapOvr>
    <a:masterClrMapping/>
  </p:clrMapOvr>
  <p:transition spd="slow" advTm="128927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88732" y="188640"/>
            <a:ext cx="8352928" cy="6264696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实验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练习：改写</a:t>
            </a:r>
            <a:r>
              <a:rPr lang="en-US" altLang="zh-CN" sz="2800" b="1" dirty="0" err="1">
                <a:solidFill>
                  <a:srgbClr val="C00000"/>
                </a:solidFill>
              </a:rPr>
              <a:t>S_PLevel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、多个基于集合的查询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Insert </a:t>
            </a:r>
            <a:r>
              <a:rPr lang="en-US" altLang="zh-CN" sz="2000" dirty="0">
                <a:solidFill>
                  <a:schemeClr val="tx1"/>
                </a:solidFill>
              </a:rPr>
              <a:t>into @L_tb1 </a:t>
            </a:r>
          </a:p>
          <a:p>
            <a:pPr marL="857250" lvl="3" indent="-131763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/>
              <a:t>select </a:t>
            </a:r>
            <a:r>
              <a:rPr lang="zh-CN" altLang="en-US" dirty="0" smtClean="0"/>
              <a:t>。。。</a:t>
            </a:r>
            <a:r>
              <a:rPr lang="en-US" altLang="zh-CN" dirty="0" smtClean="0"/>
              <a:t>from   where</a:t>
            </a:r>
            <a:r>
              <a:rPr lang="zh-CN" altLang="en-US" dirty="0"/>
              <a:t>股票名称</a:t>
            </a:r>
            <a:r>
              <a:rPr lang="zh-CN" altLang="en-US" dirty="0" smtClean="0"/>
              <a:t>约束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价格约束</a:t>
            </a:r>
            <a:endParaRPr lang="en-US" altLang="zh-CN" dirty="0" smtClean="0"/>
          </a:p>
          <a:p>
            <a:pPr marL="342900" lvl="3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执行上述动作三次，处理不同价格范围的交易 </a:t>
            </a:r>
            <a:endParaRPr lang="en-US" altLang="zh-CN" dirty="0"/>
          </a:p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对</a:t>
            </a:r>
            <a:r>
              <a:rPr lang="en-US" altLang="zh-CN" dirty="0" smtClean="0"/>
              <a:t>@L_tb1</a:t>
            </a:r>
            <a:r>
              <a:rPr lang="zh-CN" altLang="en-US" dirty="0" smtClean="0"/>
              <a:t>做分组统计（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），并插入</a:t>
            </a:r>
            <a:r>
              <a:rPr lang="en-US" altLang="zh-CN" dirty="0" smtClean="0"/>
              <a:t>@L_tb2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</a:rPr>
              <a:t>、用</a:t>
            </a:r>
            <a:r>
              <a:rPr lang="en-US" altLang="zh-CN" sz="2400" b="1" dirty="0">
                <a:solidFill>
                  <a:srgbClr val="003399"/>
                </a:solidFill>
              </a:rPr>
              <a:t>case</a:t>
            </a:r>
            <a:r>
              <a:rPr lang="zh-CN" altLang="en-US" sz="2400" b="1" dirty="0">
                <a:solidFill>
                  <a:srgbClr val="003399"/>
                </a:solidFill>
              </a:rPr>
              <a:t>语句消除游标</a:t>
            </a:r>
            <a:endParaRPr lang="en-US" altLang="zh-CN" sz="2400" b="1" dirty="0">
              <a:solidFill>
                <a:srgbClr val="003399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Insert into @L_tb1 (</a:t>
            </a:r>
            <a:r>
              <a:rPr lang="en-US" altLang="zh-CN" sz="2000" dirty="0" err="1">
                <a:solidFill>
                  <a:schemeClr val="tx1"/>
                </a:solidFill>
              </a:rPr>
              <a:t>Lev_type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</a:rPr>
              <a:t>s_id</a:t>
            </a:r>
            <a:r>
              <a:rPr lang="en-US" altLang="zh-CN" sz="2000" dirty="0">
                <a:solidFill>
                  <a:schemeClr val="tx1"/>
                </a:solidFill>
              </a:rPr>
              <a:t>, price, </a:t>
            </a:r>
            <a:r>
              <a:rPr lang="en-US" altLang="zh-CN" sz="2000" dirty="0" err="1">
                <a:solidFill>
                  <a:schemeClr val="tx1"/>
                </a:solidFill>
              </a:rPr>
              <a:t>cje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Lev_desc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857250" lvl="3" indent="-131763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/>
              <a:t>select  case </a:t>
            </a:r>
            <a:r>
              <a:rPr lang="zh-CN" altLang="en-US" dirty="0" smtClean="0"/>
              <a:t>。。。。。</a:t>
            </a:r>
            <a:r>
              <a:rPr lang="en-US" altLang="zh-CN" dirty="0" smtClean="0"/>
              <a:t>    /</a:t>
            </a:r>
            <a:r>
              <a:rPr lang="zh-CN" altLang="en-US" dirty="0" smtClean="0"/>
              <a:t>*根据最新价，赋值</a:t>
            </a:r>
            <a:r>
              <a:rPr lang="en-US" altLang="zh-CN" dirty="0" err="1" smtClean="0"/>
              <a:t>Lev_type</a:t>
            </a:r>
            <a:r>
              <a:rPr lang="zh-CN" altLang="en-US" dirty="0" smtClean="0"/>
              <a:t>*</a:t>
            </a:r>
            <a:r>
              <a:rPr lang="en-US" altLang="zh-CN" dirty="0" smtClean="0"/>
              <a:t>/, </a:t>
            </a:r>
          </a:p>
          <a:p>
            <a:pPr marL="857250" lvl="3" indent="-131763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 最新价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成交额</a:t>
            </a:r>
            <a:r>
              <a:rPr lang="en-US" altLang="zh-CN" dirty="0" smtClean="0"/>
              <a:t>, 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857250" lvl="3" indent="-131763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/>
              <a:t>           </a:t>
            </a:r>
            <a:r>
              <a:rPr lang="en-US" altLang="zh-CN" dirty="0" smtClean="0"/>
              <a:t>case  </a:t>
            </a:r>
            <a:r>
              <a:rPr lang="zh-CN" altLang="en-US" dirty="0"/>
              <a:t>。。。。。 </a:t>
            </a:r>
            <a:r>
              <a:rPr lang="en-US" altLang="zh-CN" dirty="0"/>
              <a:t>/</a:t>
            </a:r>
            <a:r>
              <a:rPr lang="zh-CN" altLang="en-US" dirty="0"/>
              <a:t>*</a:t>
            </a:r>
            <a:r>
              <a:rPr lang="zh-CN" altLang="en-US" dirty="0" smtClean="0"/>
              <a:t>根据最新价</a:t>
            </a:r>
            <a:r>
              <a:rPr lang="en-US" altLang="zh-CN" dirty="0" smtClean="0"/>
              <a:t>, </a:t>
            </a:r>
            <a:r>
              <a:rPr lang="zh-CN" altLang="en-US" dirty="0" smtClean="0"/>
              <a:t>赋值</a:t>
            </a:r>
            <a:r>
              <a:rPr lang="en-US" altLang="zh-CN" dirty="0" err="1" smtClean="0"/>
              <a:t>Lev_desc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pPr marL="857250" lvl="3" indent="-131763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from  </a:t>
            </a:r>
            <a:r>
              <a:rPr lang="en-US" altLang="zh-CN" dirty="0" err="1" smtClean="0"/>
              <a:t>stock_JY</a:t>
            </a:r>
            <a:r>
              <a:rPr lang="en-US" altLang="zh-CN" dirty="0" smtClean="0"/>
              <a:t>  where </a:t>
            </a:r>
            <a:r>
              <a:rPr lang="zh-CN" altLang="en-US" dirty="0" smtClean="0"/>
              <a:t>股票名称约束</a:t>
            </a:r>
            <a:endParaRPr lang="en-US" altLang="zh-CN" dirty="0" smtClean="0"/>
          </a:p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@L_tb1</a:t>
            </a:r>
            <a:r>
              <a:rPr lang="zh-CN" altLang="en-US" dirty="0"/>
              <a:t>做分组统计（</a:t>
            </a:r>
            <a:r>
              <a:rPr lang="en-US" altLang="zh-CN" dirty="0"/>
              <a:t>group by</a:t>
            </a:r>
            <a:r>
              <a:rPr lang="zh-CN" altLang="en-US" dirty="0"/>
              <a:t>），并插入</a:t>
            </a:r>
            <a:r>
              <a:rPr lang="en-US" altLang="zh-CN" dirty="0"/>
              <a:t>@</a:t>
            </a:r>
            <a:r>
              <a:rPr lang="en-US" altLang="zh-CN" dirty="0" smtClean="0"/>
              <a:t>L_tb2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</a:rPr>
              <a:t>、使用表值函数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335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777236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一、股票基本信息表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Create table stock (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代码 </a:t>
            </a:r>
            <a:r>
              <a:rPr lang="en-US" altLang="zh-CN" dirty="0">
                <a:solidFill>
                  <a:schemeClr val="tx1"/>
                </a:solidFill>
              </a:rPr>
              <a:t>varchar(10) NOT NULL PRIMARY KEY,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名称 </a:t>
            </a:r>
            <a:r>
              <a:rPr lang="en-US" altLang="zh-CN" dirty="0">
                <a:solidFill>
                  <a:schemeClr val="tx1"/>
                </a:solidFill>
              </a:rPr>
              <a:t>varchar(20) NOT NULL,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描述 </a:t>
            </a:r>
            <a:r>
              <a:rPr lang="en-US" altLang="zh-CN" dirty="0" err="1">
                <a:solidFill>
                  <a:schemeClr val="tx1"/>
                </a:solidFill>
              </a:rPr>
              <a:t>ntext</a:t>
            </a:r>
            <a:r>
              <a:rPr lang="en-US" altLang="zh-CN" dirty="0">
                <a:solidFill>
                  <a:schemeClr val="tx1"/>
                </a:solidFill>
              </a:rPr>
              <a:t> NULL)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go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insert into stock(</a:t>
            </a:r>
            <a:r>
              <a:rPr lang="zh-CN" altLang="en-US" sz="2000" dirty="0">
                <a:solidFill>
                  <a:schemeClr val="tx1"/>
                </a:solidFill>
              </a:rPr>
              <a:t>代码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 名称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</a:rPr>
              <a:t>select </a:t>
            </a:r>
            <a:r>
              <a:rPr lang="zh-CN" altLang="en-US" sz="2000" dirty="0">
                <a:solidFill>
                  <a:schemeClr val="tx1"/>
                </a:solidFill>
              </a:rPr>
              <a:t>代码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 名称 </a:t>
            </a:r>
            <a:r>
              <a:rPr lang="en-US" altLang="zh-CN" sz="2000" dirty="0">
                <a:solidFill>
                  <a:schemeClr val="tx1"/>
                </a:solidFill>
              </a:rPr>
              <a:t>FROM </a:t>
            </a:r>
            <a:r>
              <a:rPr lang="en-US" altLang="zh-CN" sz="2000" dirty="0" err="1">
                <a:solidFill>
                  <a:schemeClr val="tx1"/>
                </a:solidFill>
              </a:rPr>
              <a:t>stock_JY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go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077200" cy="1143000"/>
          </a:xfrm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实验二数据准备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95" y="3068960"/>
            <a:ext cx="3294309" cy="37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776560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332656"/>
            <a:ext cx="7777236" cy="61926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3399"/>
                </a:solidFill>
              </a:rPr>
              <a:t>二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、股票交易信息表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CREATE </a:t>
            </a:r>
            <a:r>
              <a:rPr lang="en-US" altLang="zh-CN" sz="2000" dirty="0">
                <a:solidFill>
                  <a:schemeClr val="tx1"/>
                </a:solidFill>
              </a:rPr>
              <a:t>TABLE </a:t>
            </a:r>
            <a:r>
              <a:rPr lang="en-US" altLang="zh-CN" sz="2000" dirty="0" err="1">
                <a:solidFill>
                  <a:schemeClr val="tx1"/>
                </a:solidFill>
              </a:rPr>
              <a:t>stock_YJY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交易流水 </a:t>
            </a:r>
            <a:r>
              <a:rPr lang="en-US" altLang="zh-CN" dirty="0" err="1"/>
              <a:t>int</a:t>
            </a:r>
            <a:r>
              <a:rPr lang="en-US" altLang="zh-CN" dirty="0"/>
              <a:t> Identity(1,1) NOT NULL PRIMARY KEY,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代码 </a:t>
            </a:r>
            <a:r>
              <a:rPr lang="en-US" altLang="zh-CN" dirty="0"/>
              <a:t>varchar(10) NOT NULL,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最新价 </a:t>
            </a:r>
            <a:r>
              <a:rPr lang="en-US" altLang="zh-CN" dirty="0"/>
              <a:t>money NULL,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最高价 </a:t>
            </a:r>
            <a:r>
              <a:rPr lang="en-US" altLang="zh-CN" dirty="0"/>
              <a:t>money NULL,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最低价 </a:t>
            </a:r>
            <a:r>
              <a:rPr lang="en-US" altLang="zh-CN" dirty="0"/>
              <a:t>money NULL,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最低价近似 </a:t>
            </a:r>
            <a:r>
              <a:rPr lang="en-US" altLang="zh-CN" dirty="0"/>
              <a:t>money NULL,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成交量 </a:t>
            </a:r>
            <a:r>
              <a:rPr lang="en-US" altLang="zh-CN" dirty="0" err="1"/>
              <a:t>int</a:t>
            </a:r>
            <a:r>
              <a:rPr lang="en-US" altLang="zh-CN" dirty="0"/>
              <a:t> NULL,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成交额 </a:t>
            </a:r>
            <a:r>
              <a:rPr lang="en-US" altLang="zh-CN" dirty="0"/>
              <a:t>money NULL,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交易日期 </a:t>
            </a:r>
            <a:r>
              <a:rPr lang="en-US" altLang="zh-CN" dirty="0"/>
              <a:t>date NULL)</a:t>
            </a:r>
          </a:p>
          <a:p>
            <a:pPr marL="3429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go</a:t>
            </a:r>
            <a:endParaRPr lang="en-US" altLang="zh-CN" dirty="0"/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06046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-27384"/>
            <a:ext cx="8424936" cy="65527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3399"/>
                </a:solidFill>
              </a:rPr>
              <a:t>二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、股票交易信息表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insert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into </a:t>
            </a:r>
            <a:r>
              <a:rPr lang="en-US" altLang="zh-CN" sz="200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stock_YJY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最新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价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高价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最低价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成交量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成交额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交易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日期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select 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最新价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最高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最低价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成交量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成交额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'2020-01-01'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from </a:t>
            </a:r>
            <a:r>
              <a:rPr lang="en-US" altLang="zh-CN" sz="200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stock_JY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order by 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</a:t>
            </a: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declare @ii </a:t>
            </a:r>
            <a:r>
              <a:rPr lang="en-US" altLang="zh-CN" sz="200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 @ii =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en-US" altLang="zh-CN" sz="20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while (@ii&lt;= 100)</a:t>
            </a: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begin</a:t>
            </a: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insert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into </a:t>
            </a:r>
            <a:r>
              <a:rPr lang="en-US" altLang="zh-CN" sz="200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stock_YJY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最低价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成交量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交易日期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select 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最低价*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(0.5+rand()), 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成交量*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(0.5+rand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DateAdd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(day, @ii, '2020-01-01')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from </a:t>
            </a:r>
            <a:r>
              <a:rPr lang="en-US" altLang="zh-CN" sz="200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stock_JY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order by 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  </a:t>
            </a: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set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@ii = @ii + 1</a:t>
            </a: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</a:t>
            </a: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update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stock_YJY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  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最高价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最低价*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(1+rand()),  </a:t>
            </a:r>
            <a:endParaRPr lang="en-US" altLang="zh-CN" sz="2000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最低价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近似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ceiling(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最低价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179388" indent="-179388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update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stock_YJY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最新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价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最低价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+(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最高价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最低价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)*rand(),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         成交额 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成交量*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最高价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最低价</a:t>
            </a:r>
            <a:r>
              <a:rPr lang="en-US" altLang="zh-CN" sz="20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)/2</a:t>
            </a:r>
          </a:p>
        </p:txBody>
      </p:sp>
      <p:sp>
        <p:nvSpPr>
          <p:cNvPr id="4" name="剪去单角的矩形 3"/>
          <p:cNvSpPr/>
          <p:nvPr/>
        </p:nvSpPr>
        <p:spPr>
          <a:xfrm>
            <a:off x="1259632" y="1268760"/>
            <a:ext cx="7200800" cy="720080"/>
          </a:xfrm>
          <a:prstGeom prst="snip1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单角的矩形 5"/>
          <p:cNvSpPr/>
          <p:nvPr/>
        </p:nvSpPr>
        <p:spPr>
          <a:xfrm>
            <a:off x="1691681" y="3645024"/>
            <a:ext cx="6696744" cy="720080"/>
          </a:xfrm>
          <a:prstGeom prst="snip1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3131840" y="5301208"/>
            <a:ext cx="5256584" cy="1440160"/>
          </a:xfrm>
          <a:prstGeom prst="snip1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5076056" y="1736685"/>
            <a:ext cx="1699338" cy="769501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天的</a:t>
            </a:r>
            <a:endParaRPr lang="en-US" altLang="zh-CN" sz="20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交易数据易</a:t>
            </a:r>
            <a:endParaRPr lang="zh-CN" altLang="en-US" sz="1400" dirty="0">
              <a:solidFill>
                <a:srgbClr val="003399"/>
              </a:solidFill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6156176" y="4077072"/>
            <a:ext cx="3024336" cy="1003697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36000" rIns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循环插入</a:t>
            </a:r>
            <a:r>
              <a:rPr lang="en-US" altLang="zh-CN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天数据</a:t>
            </a:r>
            <a:endParaRPr lang="en-US" altLang="zh-CN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日期数据：</a:t>
            </a:r>
            <a:r>
              <a:rPr lang="en-US" altLang="zh-CN" b="1" dirty="0" err="1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DateAdd</a:t>
            </a:r>
            <a:endParaRPr lang="en-US" altLang="zh-CN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数值数据：</a:t>
            </a:r>
            <a:r>
              <a:rPr lang="en-US" altLang="zh-CN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随机波动</a:t>
            </a:r>
            <a:endParaRPr lang="zh-CN" altLang="en-US" sz="12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71817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5672"/>
            <a:ext cx="7920880" cy="615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55576" y="156725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 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stock_YJY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交易日期</a:t>
            </a:r>
          </a:p>
        </p:txBody>
      </p:sp>
      <p:sp>
        <p:nvSpPr>
          <p:cNvPr id="8" name="剪去单角的矩形 7"/>
          <p:cNvSpPr/>
          <p:nvPr/>
        </p:nvSpPr>
        <p:spPr>
          <a:xfrm>
            <a:off x="7762996" y="620688"/>
            <a:ext cx="1201492" cy="6120680"/>
          </a:xfrm>
          <a:prstGeom prst="snip1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单角的矩形 8"/>
          <p:cNvSpPr/>
          <p:nvPr/>
        </p:nvSpPr>
        <p:spPr>
          <a:xfrm>
            <a:off x="899592" y="620688"/>
            <a:ext cx="1584177" cy="6120680"/>
          </a:xfrm>
          <a:prstGeom prst="snip1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4067944" y="620688"/>
            <a:ext cx="720080" cy="6120680"/>
          </a:xfrm>
          <a:prstGeom prst="snip1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剪去单角的矩形 9"/>
          <p:cNvSpPr/>
          <p:nvPr/>
        </p:nvSpPr>
        <p:spPr>
          <a:xfrm>
            <a:off x="5796136" y="620688"/>
            <a:ext cx="720080" cy="6120680"/>
          </a:xfrm>
          <a:prstGeom prst="snip1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4105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7584" y="918874"/>
            <a:ext cx="799288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任务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：设计游标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替换策略，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改写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S_PLevel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使用多语句表值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函数，生成查询结果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使用多个基于集合的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查询，生成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查询结果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使用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Case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表达式，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生成查询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结果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任务</a:t>
            </a: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自定义函数练习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输入价格，返回价格水平描述：高、低、中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或者结合自己选题，定义实现某种计算的函数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任务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：自主完成本讲其他知识点的练习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备注：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若本讲任务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1-3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是结合自己选题完成的，可并入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下一讲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的数据操纵实验报告二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任务</a:t>
            </a: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结合自己的选题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，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完成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数据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操纵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实验的数据准备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9992" y="-106943"/>
            <a:ext cx="8077200" cy="1143000"/>
          </a:xfrm>
        </p:spPr>
        <p:txBody>
          <a:bodyPr/>
          <a:lstStyle/>
          <a:p>
            <a:r>
              <a:rPr lang="zh-CN" altLang="en-US" dirty="0" smtClean="0"/>
              <a:t>本讲练习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8526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36512" y="6520259"/>
            <a:ext cx="648072" cy="365125"/>
          </a:xfrm>
        </p:spPr>
        <p:txBody>
          <a:bodyPr/>
          <a:lstStyle/>
          <a:p>
            <a:fld id="{063994A6-31F7-43A1-B524-B95236473D2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212" y="1080120"/>
            <a:ext cx="8353300" cy="56166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3296"/>
                </a:solidFill>
              </a:rPr>
              <a:t>格式：</a:t>
            </a:r>
            <a:r>
              <a:rPr lang="en-US" altLang="zh-CN" b="1" dirty="0">
                <a:solidFill>
                  <a:srgbClr val="003296"/>
                </a:solidFill>
              </a:rPr>
              <a:t>@</a:t>
            </a:r>
            <a:r>
              <a:rPr lang="en-US" altLang="zh-CN" b="1" dirty="0" err="1">
                <a:solidFill>
                  <a:srgbClr val="003296"/>
                </a:solidFill>
              </a:rPr>
              <a:t>parameter_name</a:t>
            </a:r>
            <a:r>
              <a:rPr lang="en-US" altLang="zh-CN" b="1" dirty="0">
                <a:solidFill>
                  <a:srgbClr val="003296"/>
                </a:solidFill>
              </a:rPr>
              <a:t> = default | NULL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3296"/>
                </a:solidFill>
              </a:rPr>
              <a:t>示例：</a:t>
            </a:r>
            <a:endParaRPr lang="en-US" altLang="zh-CN" b="1" dirty="0">
              <a:solidFill>
                <a:srgbClr val="003296"/>
              </a:solidFill>
            </a:endParaRPr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create </a:t>
            </a:r>
            <a:r>
              <a:rPr lang="en-US" altLang="zh-CN" dirty="0">
                <a:solidFill>
                  <a:schemeClr val="tx1"/>
                </a:solidFill>
              </a:rPr>
              <a:t>proc </a:t>
            </a:r>
            <a:r>
              <a:rPr lang="en-US" altLang="zh-CN" dirty="0" err="1" smtClean="0">
                <a:solidFill>
                  <a:schemeClr val="tx1"/>
                </a:solidFill>
              </a:rPr>
              <a:t>SpStockById</a:t>
            </a:r>
            <a:endParaRPr lang="en-US" altLang="zh-CN" dirty="0">
              <a:solidFill>
                <a:schemeClr val="tx1"/>
              </a:solidFill>
            </a:endParaRPr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@</a:t>
            </a:r>
            <a:r>
              <a:rPr lang="en-US" altLang="zh-CN" dirty="0" err="1" smtClean="0">
                <a:solidFill>
                  <a:schemeClr val="tx1"/>
                </a:solidFill>
              </a:rPr>
              <a:t>Stock_Id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nvarchar</a:t>
            </a:r>
            <a:r>
              <a:rPr lang="en-US" altLang="zh-CN" dirty="0">
                <a:solidFill>
                  <a:schemeClr val="tx1"/>
                </a:solidFill>
              </a:rPr>
              <a:t>(50) = null    </a:t>
            </a:r>
            <a:r>
              <a:rPr lang="en-US" altLang="zh-CN" dirty="0" smtClean="0">
                <a:solidFill>
                  <a:schemeClr val="tx1"/>
                </a:solidFill>
              </a:rPr>
              <a:t> -- </a:t>
            </a:r>
            <a:r>
              <a:rPr lang="zh-CN" altLang="en-US" dirty="0" smtClean="0">
                <a:solidFill>
                  <a:schemeClr val="tx1"/>
                </a:solidFill>
              </a:rPr>
              <a:t>设置参数和默认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as</a:t>
            </a:r>
            <a:endParaRPr lang="en-US" altLang="zh-CN" dirty="0">
              <a:solidFill>
                <a:schemeClr val="tx1"/>
              </a:solidFill>
            </a:endParaRPr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if  (@</a:t>
            </a:r>
            <a:r>
              <a:rPr lang="en-US" altLang="zh-CN" dirty="0" err="1"/>
              <a:t>Stock_id</a:t>
            </a:r>
            <a:r>
              <a:rPr lang="en-US" altLang="zh-CN" dirty="0"/>
              <a:t> is not null)              -- </a:t>
            </a:r>
            <a:r>
              <a:rPr lang="zh-CN" altLang="en-US" dirty="0"/>
              <a:t>判断参数是否为空</a:t>
            </a:r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select * from </a:t>
            </a:r>
            <a:r>
              <a:rPr lang="en-US" altLang="zh-CN" dirty="0" err="1"/>
              <a:t>stock_JY</a:t>
            </a:r>
            <a:r>
              <a:rPr lang="en-US" altLang="zh-CN" dirty="0"/>
              <a:t>  where </a:t>
            </a:r>
            <a:r>
              <a:rPr lang="zh-CN" altLang="en-US" dirty="0"/>
              <a:t>代码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Stock_id</a:t>
            </a:r>
            <a:endParaRPr lang="en-US" altLang="zh-CN" dirty="0"/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else</a:t>
            </a:r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select * from </a:t>
            </a:r>
            <a:r>
              <a:rPr lang="en-US" altLang="zh-CN" dirty="0" err="1"/>
              <a:t>stock_JY</a:t>
            </a:r>
            <a:endParaRPr lang="en-US" altLang="zh-CN" dirty="0"/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go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3296"/>
                </a:solidFill>
              </a:rPr>
              <a:t>执行该存储过程</a:t>
            </a:r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exec </a:t>
            </a:r>
            <a:r>
              <a:rPr lang="en-US" altLang="zh-CN" dirty="0" err="1" smtClean="0"/>
              <a:t>SpStockById</a:t>
            </a:r>
            <a:r>
              <a:rPr lang="en-US" altLang="zh-CN" dirty="0"/>
              <a:t>	             </a:t>
            </a:r>
            <a:r>
              <a:rPr lang="en-US" altLang="zh-CN" dirty="0" smtClean="0"/>
              <a:t>          -- </a:t>
            </a:r>
            <a:r>
              <a:rPr lang="zh-CN" altLang="en-US" dirty="0" smtClean="0"/>
              <a:t>使用</a:t>
            </a:r>
            <a:r>
              <a:rPr lang="zh-CN" altLang="en-US" dirty="0"/>
              <a:t>默认值</a:t>
            </a:r>
          </a:p>
          <a:p>
            <a:pPr marL="449263" lvl="1" indent="-9048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exec </a:t>
            </a:r>
            <a:r>
              <a:rPr lang="en-US" altLang="zh-CN" dirty="0" err="1" smtClean="0"/>
              <a:t>SpStockById</a:t>
            </a:r>
            <a:r>
              <a:rPr lang="en-US" altLang="zh-CN" dirty="0" smtClean="0"/>
              <a:t>  ‘600356'         -- </a:t>
            </a:r>
            <a:r>
              <a:rPr lang="zh-CN" altLang="en-US" dirty="0" smtClean="0"/>
              <a:t>使用</a:t>
            </a:r>
            <a:r>
              <a:rPr lang="zh-CN" altLang="en-US" dirty="0"/>
              <a:t>参数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3296"/>
                </a:solidFill>
              </a:rPr>
              <a:t>默认值参数：实现参数</a:t>
            </a:r>
            <a:r>
              <a:rPr lang="zh-CN" altLang="en-US" b="1" dirty="0" smtClean="0">
                <a:solidFill>
                  <a:srgbClr val="003296"/>
                </a:solidFill>
              </a:rPr>
              <a:t>可选</a:t>
            </a:r>
            <a:endParaRPr lang="en-US" altLang="zh-CN" b="1" dirty="0">
              <a:solidFill>
                <a:srgbClr val="00329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4401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三、存储过程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参数：默认值设置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743595"/>
      </p:ext>
    </p:extLst>
  </p:cSld>
  <p:clrMapOvr>
    <a:masterClrMapping/>
  </p:clrMapOvr>
  <p:transition advTm="7248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5" y="476671"/>
            <a:ext cx="8285521" cy="584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剪去同侧角的矩形 3"/>
          <p:cNvSpPr/>
          <p:nvPr/>
        </p:nvSpPr>
        <p:spPr>
          <a:xfrm>
            <a:off x="1187624" y="2924944"/>
            <a:ext cx="2088232" cy="3096344"/>
          </a:xfrm>
          <a:prstGeom prst="snip2Same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6393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94A6-31F7-43A1-B524-B95236473D2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60648"/>
            <a:ext cx="8136904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四、存储过程返回值：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Return 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参数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整型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)</a:t>
            </a:r>
            <a:endParaRPr lang="zh-CN" altLang="en-US" sz="3200" b="1" dirty="0">
              <a:solidFill>
                <a:srgbClr val="C00000"/>
              </a:solidFill>
            </a:endParaRPr>
          </a:p>
          <a:p>
            <a:pPr marL="269875" indent="-269875">
              <a:lnSpc>
                <a:spcPct val="16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296"/>
                </a:solidFill>
              </a:rPr>
              <a:t>示例</a:t>
            </a:r>
            <a:endParaRPr lang="en-US" altLang="zh-CN" sz="2400" b="1" dirty="0" smtClean="0">
              <a:solidFill>
                <a:srgbClr val="003296"/>
              </a:solidFill>
            </a:endParaRP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create </a:t>
            </a:r>
            <a:r>
              <a:rPr lang="en-US" altLang="zh-CN" sz="2000" dirty="0">
                <a:solidFill>
                  <a:schemeClr val="tx1"/>
                </a:solidFill>
              </a:rPr>
              <a:t>proc </a:t>
            </a:r>
            <a:r>
              <a:rPr lang="en-US" altLang="zh-CN" sz="2000" dirty="0" err="1">
                <a:solidFill>
                  <a:schemeClr val="tx1"/>
                </a:solidFill>
              </a:rPr>
              <a:t>query_qty</a:t>
            </a:r>
            <a:r>
              <a:rPr lang="en-US" altLang="zh-CN" sz="2000" dirty="0">
                <a:solidFill>
                  <a:schemeClr val="tx1"/>
                </a:solidFill>
              </a:rPr>
              <a:t> @</a:t>
            </a:r>
            <a:r>
              <a:rPr lang="en-US" altLang="zh-CN" sz="2000" dirty="0" err="1">
                <a:solidFill>
                  <a:schemeClr val="tx1"/>
                </a:solidFill>
              </a:rPr>
              <a:t>s_id</a:t>
            </a:r>
            <a:r>
              <a:rPr lang="en-US" altLang="zh-CN" sz="2000" dirty="0">
                <a:solidFill>
                  <a:schemeClr val="tx1"/>
                </a:solidFill>
              </a:rPr>
              <a:t> char(8)</a:t>
            </a: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as</a:t>
            </a: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declare @</a:t>
            </a:r>
            <a:r>
              <a:rPr lang="en-US" altLang="zh-CN" sz="2000" dirty="0" err="1">
                <a:solidFill>
                  <a:schemeClr val="tx1"/>
                </a:solidFill>
              </a:rPr>
              <a:t>JY_qty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select @</a:t>
            </a:r>
            <a:r>
              <a:rPr lang="en-US" altLang="zh-CN" sz="2000" dirty="0" err="1">
                <a:solidFill>
                  <a:schemeClr val="tx1"/>
                </a:solidFill>
              </a:rPr>
              <a:t>JY_qty</a:t>
            </a:r>
            <a:r>
              <a:rPr lang="en-US" altLang="zh-CN" sz="2000" dirty="0">
                <a:solidFill>
                  <a:schemeClr val="tx1"/>
                </a:solidFill>
              </a:rPr>
              <a:t> = Ceiling(</a:t>
            </a:r>
            <a:r>
              <a:rPr lang="zh-CN" altLang="en-US" sz="2000" dirty="0">
                <a:solidFill>
                  <a:schemeClr val="tx1"/>
                </a:solidFill>
              </a:rPr>
              <a:t>成交量</a:t>
            </a:r>
            <a:r>
              <a:rPr lang="en-US" altLang="zh-CN" sz="2000" dirty="0" smtClean="0">
                <a:solidFill>
                  <a:schemeClr val="tx1"/>
                </a:solidFill>
              </a:rPr>
              <a:t>)  </a:t>
            </a:r>
            <a:r>
              <a:rPr lang="en-US" altLang="zh-CN" sz="2000" dirty="0">
                <a:solidFill>
                  <a:schemeClr val="tx1"/>
                </a:solidFill>
              </a:rPr>
              <a:t>from </a:t>
            </a:r>
            <a:r>
              <a:rPr lang="en-US" altLang="zh-CN" sz="2000" dirty="0" err="1">
                <a:solidFill>
                  <a:schemeClr val="tx1"/>
                </a:solidFill>
              </a:rPr>
              <a:t>stock_JY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                         where </a:t>
            </a:r>
            <a:r>
              <a:rPr lang="zh-CN" altLang="en-US" sz="2000" dirty="0">
                <a:solidFill>
                  <a:schemeClr val="tx1"/>
                </a:solidFill>
              </a:rPr>
              <a:t>代码 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@</a:t>
            </a:r>
            <a:r>
              <a:rPr lang="en-US" altLang="zh-CN" sz="2000" dirty="0" err="1">
                <a:solidFill>
                  <a:schemeClr val="tx1"/>
                </a:solidFill>
              </a:rPr>
              <a:t>s_id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return @</a:t>
            </a:r>
            <a:r>
              <a:rPr lang="en-US" altLang="zh-CN" sz="2000" dirty="0" err="1">
                <a:solidFill>
                  <a:schemeClr val="tx1"/>
                </a:solidFill>
              </a:rPr>
              <a:t>JY_qty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269875" indent="-269875">
              <a:lnSpc>
                <a:spcPct val="16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296"/>
                </a:solidFill>
              </a:rPr>
              <a:t>执行该存储过程</a:t>
            </a: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declare </a:t>
            </a:r>
            <a:r>
              <a:rPr lang="en-US" altLang="zh-CN" sz="2000" dirty="0">
                <a:solidFill>
                  <a:schemeClr val="tx1"/>
                </a:solidFill>
              </a:rPr>
              <a:t>@</a:t>
            </a:r>
            <a:r>
              <a:rPr lang="en-US" altLang="zh-CN" sz="2000" dirty="0" err="1">
                <a:solidFill>
                  <a:schemeClr val="tx1"/>
                </a:solidFill>
              </a:rPr>
              <a:t>rtn_qty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exec @</a:t>
            </a:r>
            <a:r>
              <a:rPr lang="en-US" altLang="zh-CN" sz="2000" dirty="0" err="1">
                <a:solidFill>
                  <a:schemeClr val="tx1"/>
                </a:solidFill>
              </a:rPr>
              <a:t>rtn_qty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</a:rPr>
              <a:t>query_qty</a:t>
            </a:r>
            <a:r>
              <a:rPr lang="en-US" altLang="zh-CN" sz="2000" dirty="0">
                <a:solidFill>
                  <a:schemeClr val="tx1"/>
                </a:solidFill>
              </a:rPr>
              <a:t> '600356'</a:t>
            </a:r>
          </a:p>
          <a:p>
            <a:pPr marL="0" indent="2698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print @</a:t>
            </a:r>
            <a:r>
              <a:rPr lang="en-US" altLang="zh-CN" sz="2000" dirty="0" err="1">
                <a:solidFill>
                  <a:schemeClr val="tx1"/>
                </a:solidFill>
              </a:rPr>
              <a:t>rtn_qty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0152" y="3674055"/>
            <a:ext cx="3096344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41300" indent="-241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存储过程的成功或者失败，甚至成功或失败的程度、属性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41300" indent="-241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不提供返回值时，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会在存储过程完成时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658644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16200000">
            <a:off x="8083361" y="5885497"/>
            <a:ext cx="1315721" cy="365125"/>
          </a:xfrm>
        </p:spPr>
        <p:txBody>
          <a:bodyPr/>
          <a:lstStyle/>
          <a:p>
            <a:fld id="{063994A6-31F7-43A1-B524-B95236473D2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908720"/>
            <a:ext cx="8353300" cy="576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296"/>
                </a:solidFill>
              </a:rPr>
              <a:t>示例：递归调用和阶乘计算</a:t>
            </a:r>
            <a:endParaRPr lang="en-US" altLang="zh-CN" sz="2400" b="1" dirty="0" smtClean="0">
              <a:solidFill>
                <a:srgbClr val="003296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Create </a:t>
            </a:r>
            <a:r>
              <a:rPr lang="en-US" altLang="zh-CN" sz="2000" dirty="0">
                <a:solidFill>
                  <a:schemeClr val="tx1"/>
                </a:solidFill>
              </a:rPr>
              <a:t>proc </a:t>
            </a:r>
            <a:r>
              <a:rPr lang="en-US" altLang="zh-CN" sz="2000" dirty="0" err="1">
                <a:solidFill>
                  <a:schemeClr val="tx1"/>
                </a:solidFill>
              </a:rPr>
              <a:t>UpFactorial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@</a:t>
            </a:r>
            <a:r>
              <a:rPr lang="en-US" altLang="zh-CN" dirty="0" err="1" smtClean="0"/>
              <a:t>Value_In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smtClean="0"/>
              <a:t> @</a:t>
            </a:r>
            <a:r>
              <a:rPr lang="en-US" altLang="zh-CN" dirty="0" err="1" smtClean="0"/>
              <a:t>Value_Out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OUTPUT   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输入、输出参数</a:t>
            </a:r>
            <a:endParaRPr lang="zh-CN" altLang="en-US" dirty="0"/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as</a:t>
            </a:r>
            <a:endParaRPr lang="en-US" altLang="zh-CN" dirty="0"/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declare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D_In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 @</a:t>
            </a:r>
            <a:r>
              <a:rPr lang="en-US" altLang="zh-CN" dirty="0" err="1" smtClean="0"/>
              <a:t>D_Out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            -- </a:t>
            </a:r>
            <a:r>
              <a:rPr lang="zh-CN" altLang="en-US" dirty="0" smtClean="0"/>
              <a:t>传入、接收变量</a:t>
            </a:r>
            <a:endParaRPr lang="zh-CN" altLang="en-US" dirty="0"/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@</a:t>
            </a:r>
            <a:r>
              <a:rPr lang="en-US" altLang="zh-CN" dirty="0" err="1" smtClean="0"/>
              <a:t>Value_In</a:t>
            </a:r>
            <a:r>
              <a:rPr lang="en-US" altLang="zh-CN" dirty="0" smtClean="0"/>
              <a:t> &gt; 1</a:t>
            </a:r>
            <a:endParaRPr lang="zh-CN" altLang="en-US" dirty="0"/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begin</a:t>
            </a:r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    select </a:t>
            </a:r>
            <a:r>
              <a:rPr lang="en-US" altLang="zh-CN" dirty="0" smtClean="0">
                <a:solidFill>
                  <a:srgbClr val="003399"/>
                </a:solidFill>
              </a:rPr>
              <a:t>@</a:t>
            </a:r>
            <a:r>
              <a:rPr lang="en-US" altLang="zh-CN" dirty="0" err="1" smtClean="0">
                <a:solidFill>
                  <a:srgbClr val="003399"/>
                </a:solidFill>
              </a:rPr>
              <a:t>D_In</a:t>
            </a:r>
            <a:r>
              <a:rPr lang="en-US" altLang="zh-CN" dirty="0" smtClean="0">
                <a:solidFill>
                  <a:srgbClr val="003399"/>
                </a:solidFill>
              </a:rPr>
              <a:t> </a:t>
            </a:r>
            <a:r>
              <a:rPr lang="en-US" altLang="zh-CN" dirty="0">
                <a:solidFill>
                  <a:srgbClr val="003399"/>
                </a:solidFill>
              </a:rPr>
              <a:t>= @</a:t>
            </a:r>
            <a:r>
              <a:rPr lang="en-US" altLang="zh-CN" dirty="0" err="1" smtClean="0">
                <a:solidFill>
                  <a:srgbClr val="003399"/>
                </a:solidFill>
              </a:rPr>
              <a:t>Value_In</a:t>
            </a:r>
            <a:r>
              <a:rPr lang="en-US" altLang="zh-CN" dirty="0" smtClean="0">
                <a:solidFill>
                  <a:srgbClr val="003399"/>
                </a:solidFill>
              </a:rPr>
              <a:t> - 1;  </a:t>
            </a:r>
            <a:endParaRPr lang="en-US" altLang="zh-CN" dirty="0">
              <a:solidFill>
                <a:srgbClr val="003399"/>
              </a:solidFill>
            </a:endParaRPr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exec </a:t>
            </a:r>
            <a:r>
              <a:rPr lang="en-US" altLang="zh-CN" dirty="0" err="1">
                <a:solidFill>
                  <a:srgbClr val="FF0000"/>
                </a:solidFill>
              </a:rPr>
              <a:t>UpFactorial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@</a:t>
            </a:r>
            <a:r>
              <a:rPr lang="en-US" altLang="zh-CN" dirty="0" err="1" smtClean="0">
                <a:solidFill>
                  <a:srgbClr val="FF0000"/>
                </a:solidFill>
              </a:rPr>
              <a:t>D_In</a:t>
            </a:r>
            <a:r>
              <a:rPr lang="en-US" altLang="zh-CN" dirty="0" smtClean="0">
                <a:solidFill>
                  <a:srgbClr val="FF0000"/>
                </a:solidFill>
              </a:rPr>
              <a:t>, @</a:t>
            </a:r>
            <a:r>
              <a:rPr lang="en-US" altLang="zh-CN" dirty="0" err="1" smtClean="0">
                <a:solidFill>
                  <a:srgbClr val="FF0000"/>
                </a:solidFill>
              </a:rPr>
              <a:t>D_out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OUTPUT </a:t>
            </a:r>
            <a:r>
              <a:rPr lang="en-US" altLang="zh-CN" dirty="0" smtClean="0">
                <a:solidFill>
                  <a:srgbClr val="FF0000"/>
                </a:solidFill>
              </a:rPr>
              <a:t>        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递归调用</a:t>
            </a:r>
            <a:endParaRPr lang="en-US" altLang="zh-CN" dirty="0"/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    select @</a:t>
            </a:r>
            <a:r>
              <a:rPr lang="en-US" altLang="zh-CN" dirty="0" err="1" smtClean="0">
                <a:solidFill>
                  <a:srgbClr val="003399"/>
                </a:solidFill>
              </a:rPr>
              <a:t>Value_Out</a:t>
            </a:r>
            <a:r>
              <a:rPr lang="en-US" altLang="zh-CN" dirty="0" smtClean="0">
                <a:solidFill>
                  <a:srgbClr val="003399"/>
                </a:solidFill>
              </a:rPr>
              <a:t> </a:t>
            </a:r>
            <a:r>
              <a:rPr lang="en-US" altLang="zh-CN" dirty="0">
                <a:solidFill>
                  <a:srgbClr val="003399"/>
                </a:solidFill>
              </a:rPr>
              <a:t>= @</a:t>
            </a:r>
            <a:r>
              <a:rPr lang="en-US" altLang="zh-CN" dirty="0" err="1" smtClean="0">
                <a:solidFill>
                  <a:srgbClr val="003399"/>
                </a:solidFill>
              </a:rPr>
              <a:t>Value_In</a:t>
            </a:r>
            <a:r>
              <a:rPr lang="en-US" altLang="zh-CN" dirty="0" smtClean="0">
                <a:solidFill>
                  <a:srgbClr val="003399"/>
                </a:solidFill>
              </a:rPr>
              <a:t> * @</a:t>
            </a:r>
            <a:r>
              <a:rPr lang="en-US" altLang="zh-CN" dirty="0" err="1" smtClean="0">
                <a:solidFill>
                  <a:srgbClr val="003399"/>
                </a:solidFill>
              </a:rPr>
              <a:t>D_Out</a:t>
            </a:r>
            <a:endParaRPr lang="en-US" altLang="zh-CN" dirty="0">
              <a:solidFill>
                <a:srgbClr val="003399"/>
              </a:solidFill>
            </a:endParaRPr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end</a:t>
            </a:r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else</a:t>
            </a:r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    select @</a:t>
            </a:r>
            <a:r>
              <a:rPr lang="en-US" altLang="zh-CN" dirty="0" err="1" smtClean="0"/>
              <a:t>Value_Out</a:t>
            </a:r>
            <a:r>
              <a:rPr lang="en-US" altLang="zh-CN" dirty="0" smtClean="0"/>
              <a:t> </a:t>
            </a:r>
            <a:r>
              <a:rPr lang="en-US" altLang="zh-CN" dirty="0"/>
              <a:t>=</a:t>
            </a:r>
            <a:r>
              <a:rPr lang="en-US" altLang="zh-CN" dirty="0" smtClean="0"/>
              <a:t>1  </a:t>
            </a:r>
            <a:endParaRPr lang="en-US" altLang="zh-CN" dirty="0"/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print cast(@</a:t>
            </a:r>
            <a:r>
              <a:rPr lang="en-US" altLang="zh-CN" dirty="0" err="1" smtClean="0"/>
              <a:t>Value_In</a:t>
            </a:r>
            <a:r>
              <a:rPr lang="en-US" altLang="zh-CN" dirty="0" smtClean="0"/>
              <a:t> </a:t>
            </a:r>
            <a:r>
              <a:rPr lang="en-US" altLang="zh-CN" dirty="0"/>
              <a:t>as varchar) + </a:t>
            </a:r>
            <a:endParaRPr lang="en-US" altLang="zh-CN" dirty="0" smtClean="0"/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' </a:t>
            </a:r>
            <a:r>
              <a:rPr lang="en-US" altLang="zh-CN" dirty="0"/>
              <a:t>factorial is '+ </a:t>
            </a:r>
            <a:r>
              <a:rPr lang="en-US" altLang="zh-CN" dirty="0" smtClean="0"/>
              <a:t>cast</a:t>
            </a:r>
            <a:r>
              <a:rPr lang="en-US" altLang="zh-CN" dirty="0"/>
              <a:t>(@</a:t>
            </a:r>
            <a:r>
              <a:rPr lang="en-US" altLang="zh-CN" dirty="0" err="1" smtClean="0"/>
              <a:t>Value_Out</a:t>
            </a:r>
            <a:r>
              <a:rPr lang="en-US" altLang="zh-CN" dirty="0" smtClean="0"/>
              <a:t> </a:t>
            </a:r>
            <a:r>
              <a:rPr lang="en-US" altLang="zh-CN" dirty="0"/>
              <a:t>as varchar);</a:t>
            </a:r>
          </a:p>
          <a:p>
            <a:pPr marL="400050" lvl="1" indent="-381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Return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44624"/>
            <a:ext cx="8136904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过程执行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827584" y="3573016"/>
            <a:ext cx="8208912" cy="1008112"/>
          </a:xfrm>
          <a:prstGeom prst="snip2Same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86639"/>
      </p:ext>
    </p:extLst>
  </p:cSld>
  <p:clrMapOvr>
    <a:masterClrMapping/>
  </p:clrMapOvr>
  <p:transition advTm="16906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94A6-31F7-43A1-B524-B95236473D2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212" y="260648"/>
            <a:ext cx="7849244" cy="33843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3296"/>
                </a:solidFill>
              </a:rPr>
              <a:t>示例：递归调用和阶乘</a:t>
            </a:r>
            <a:r>
              <a:rPr lang="zh-CN" altLang="en-US" sz="2800" b="1" dirty="0" smtClean="0">
                <a:solidFill>
                  <a:srgbClr val="003296"/>
                </a:solidFill>
              </a:rPr>
              <a:t>计算</a:t>
            </a:r>
            <a:r>
              <a:rPr lang="en-US" altLang="zh-CN" sz="2800" b="1" dirty="0" smtClean="0">
                <a:solidFill>
                  <a:srgbClr val="003296"/>
                </a:solidFill>
              </a:rPr>
              <a:t>(</a:t>
            </a:r>
            <a:r>
              <a:rPr lang="zh-CN" altLang="en-US" sz="2800" b="1" dirty="0" smtClean="0">
                <a:solidFill>
                  <a:srgbClr val="003296"/>
                </a:solidFill>
              </a:rPr>
              <a:t>续</a:t>
            </a:r>
            <a:r>
              <a:rPr lang="en-US" altLang="zh-CN" sz="2800" b="1" dirty="0" smtClean="0">
                <a:solidFill>
                  <a:srgbClr val="003296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</a:rPr>
              <a:t>执行脚本</a:t>
            </a:r>
          </a:p>
          <a:p>
            <a:pPr marL="0" indent="3587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declare </a:t>
            </a:r>
            <a:r>
              <a:rPr lang="en-US" altLang="zh-CN" dirty="0">
                <a:solidFill>
                  <a:schemeClr val="tx1"/>
                </a:solidFill>
              </a:rPr>
              <a:t>@</a:t>
            </a:r>
            <a:r>
              <a:rPr lang="en-US" altLang="zh-CN" dirty="0" err="1">
                <a:solidFill>
                  <a:schemeClr val="tx1"/>
                </a:solidFill>
              </a:rPr>
              <a:t>WorkingOut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-952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/>
              <a:t>exec </a:t>
            </a:r>
            <a:r>
              <a:rPr lang="en-US" altLang="zh-CN" sz="2200" dirty="0" err="1"/>
              <a:t>UpFactorial</a:t>
            </a:r>
            <a:r>
              <a:rPr lang="en-US" altLang="zh-CN" sz="2200" dirty="0"/>
              <a:t> 5, @</a:t>
            </a:r>
            <a:r>
              <a:rPr lang="en-US" altLang="zh-CN" sz="2200" dirty="0" err="1"/>
              <a:t>WorkingOut</a:t>
            </a:r>
            <a:r>
              <a:rPr lang="en-US" altLang="zh-CN" sz="2200" dirty="0"/>
              <a:t> OUTPUT</a:t>
            </a:r>
          </a:p>
          <a:p>
            <a:pPr marL="457200" lvl="1" indent="-952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/>
              <a:t> print @</a:t>
            </a:r>
            <a:r>
              <a:rPr lang="en-US" altLang="zh-CN" sz="2200" dirty="0" err="1" smtClean="0"/>
              <a:t>WorkingOu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</a:rPr>
              <a:t>运行结果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573240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99592" y="6021288"/>
            <a:ext cx="6480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实验练习：用递归调用计算 </a:t>
            </a:r>
            <a:r>
              <a:rPr lang="en-US" altLang="zh-CN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C=m</a:t>
            </a:r>
            <a:r>
              <a:rPr lang="en-US" altLang="zh-CN" sz="2400" b="1" dirty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!/n!(m-n</a:t>
            </a:r>
            <a:r>
              <a:rPr lang="en-US" altLang="zh-CN" sz="2400" b="1" dirty="0" smtClean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)!</a:t>
            </a:r>
            <a:endParaRPr lang="zh-CN" altLang="en-US" sz="2400" b="1" dirty="0">
              <a:solidFill>
                <a:srgbClr val="0032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341298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课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0</TotalTime>
  <Words>3982</Words>
  <Application>Microsoft Office PowerPoint</Application>
  <PresentationFormat>全屏显示(4:3)</PresentationFormat>
  <Paragraphs>571</Paragraphs>
  <Slides>46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课件</vt:lpstr>
      <vt:lpstr>第5讲：T-SQL语言（下）</vt:lpstr>
      <vt:lpstr>5.1 存储过程</vt:lpstr>
      <vt:lpstr>二、存储过程的编译执行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临时表和表变量</vt:lpstr>
      <vt:lpstr>5.2 临时表和表变量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对比两次运行结果</vt:lpstr>
      <vt:lpstr>5.2 临时表和表变量</vt:lpstr>
      <vt:lpstr>PowerPoint 演示文稿</vt:lpstr>
      <vt:lpstr>五、临时表和表变量比较</vt:lpstr>
      <vt:lpstr>5.3 自定义函数（UDFs）</vt:lpstr>
      <vt:lpstr>PowerPoint 演示文稿</vt:lpstr>
      <vt:lpstr>二、标量函数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 实验二数据准备</vt:lpstr>
      <vt:lpstr>PowerPoint 演示文稿</vt:lpstr>
      <vt:lpstr>PowerPoint 演示文稿</vt:lpstr>
      <vt:lpstr>PowerPoint 演示文稿</vt:lpstr>
      <vt:lpstr>本讲练习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2017-03-22T01:28:52Z</dcterms:created>
  <dcterms:modified xsi:type="dcterms:W3CDTF">2020-03-18T01:55:46Z</dcterms:modified>
</cp:coreProperties>
</file>