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2E49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92" y="-1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78" y="-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879E-E7CD-424F-8E05-1E2FE7A41A6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EECB7-1622-4D09-A15E-2AE0F450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0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7F71-5662-429A-85E5-C3C89057861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2E255-D73F-4F38-9064-2E898A55B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45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01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262433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b="1" spc="-80" baseline="0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564904"/>
            <a:ext cx="6858000" cy="2880320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b="1" cap="all" spc="120" baseline="0">
                <a:solidFill>
                  <a:srgbClr val="0000CC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2924-DB3F-4D2B-B622-3C3A62E62ED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C4F674-7540-467D-A391-3DF9C9F028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2924-DB3F-4D2B-B622-3C3A62E62ED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F674-7540-467D-A391-3DF9C9F028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362924-DB3F-4D2B-B622-3C3A62E62ED0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C4F674-7540-467D-A391-3DF9C9F0284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cap="all" spc="-6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2400" b="1" kern="1200">
          <a:solidFill>
            <a:srgbClr val="0000CC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67544" y="620688"/>
            <a:ext cx="8280920" cy="1470025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</a:rPr>
              <a:t>第</a:t>
            </a:r>
            <a:r>
              <a:rPr lang="en-US" altLang="zh-CN" sz="3600" dirty="0" smtClean="0">
                <a:solidFill>
                  <a:srgbClr val="C00000"/>
                </a:solidFill>
              </a:rPr>
              <a:t>6</a:t>
            </a:r>
            <a:r>
              <a:rPr lang="zh-CN" altLang="en-US" sz="3600" dirty="0" smtClean="0">
                <a:solidFill>
                  <a:srgbClr val="C00000"/>
                </a:solidFill>
              </a:rPr>
              <a:t>讲：实验二</a:t>
            </a:r>
            <a:r>
              <a:rPr lang="en-US" altLang="zh-CN" sz="3600" dirty="0" smtClean="0">
                <a:solidFill>
                  <a:srgbClr val="C00000"/>
                </a:solidFill>
              </a:rPr>
              <a:t>(</a:t>
            </a:r>
            <a:r>
              <a:rPr lang="zh-CN" altLang="en-US" sz="3600" dirty="0" smtClean="0">
                <a:solidFill>
                  <a:srgbClr val="C00000"/>
                </a:solidFill>
              </a:rPr>
              <a:t>上</a:t>
            </a:r>
            <a:r>
              <a:rPr lang="en-US" altLang="zh-CN" sz="3600" dirty="0" smtClean="0">
                <a:solidFill>
                  <a:srgbClr val="C00000"/>
                </a:solidFill>
              </a:rPr>
              <a:t>): </a:t>
            </a:r>
            <a:r>
              <a:rPr lang="zh-CN" altLang="en-US" sz="3600" dirty="0" smtClean="0">
                <a:solidFill>
                  <a:srgbClr val="C00000"/>
                </a:solidFill>
              </a:rPr>
              <a:t>关系数据操纵</a:t>
            </a:r>
            <a:endParaRPr lang="zh-CN" sz="36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75656" y="2018705"/>
            <a:ext cx="4968552" cy="3528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kumimoji="0" lang="zh-CN" sz="3200" b="1" kern="1200" cap="small" baseline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dirty="0" smtClean="0">
                <a:solidFill>
                  <a:srgbClr val="003296"/>
                </a:solidFill>
              </a:rPr>
              <a:t>6.1   </a:t>
            </a:r>
            <a:r>
              <a:rPr lang="zh-CN" altLang="en-US" sz="2800" dirty="0" smtClean="0">
                <a:solidFill>
                  <a:srgbClr val="003296"/>
                </a:solidFill>
              </a:rPr>
              <a:t>数据排序与排名</a:t>
            </a:r>
            <a:br>
              <a:rPr lang="zh-CN" altLang="en-US" sz="2800" dirty="0" smtClean="0">
                <a:solidFill>
                  <a:srgbClr val="003296"/>
                </a:solidFill>
              </a:rPr>
            </a:br>
            <a:r>
              <a:rPr lang="en-US" altLang="zh-CN" sz="2800" dirty="0" smtClean="0">
                <a:solidFill>
                  <a:srgbClr val="003296"/>
                </a:solidFill>
              </a:rPr>
              <a:t>6.2   </a:t>
            </a:r>
            <a:r>
              <a:rPr lang="zh-CN" altLang="en-US" sz="2800" dirty="0" smtClean="0">
                <a:solidFill>
                  <a:srgbClr val="003296"/>
                </a:solidFill>
              </a:rPr>
              <a:t>提取 </a:t>
            </a:r>
            <a:r>
              <a:rPr lang="en-US" altLang="zh-CN" sz="2800" dirty="0" smtClean="0">
                <a:solidFill>
                  <a:srgbClr val="003296"/>
                </a:solidFill>
              </a:rPr>
              <a:t>TOP N </a:t>
            </a:r>
            <a:r>
              <a:rPr lang="zh-CN" altLang="en-US" sz="2800" dirty="0" smtClean="0">
                <a:solidFill>
                  <a:srgbClr val="003296"/>
                </a:solidFill>
              </a:rPr>
              <a:t>数据</a:t>
            </a:r>
            <a:br>
              <a:rPr lang="zh-CN" altLang="en-US" sz="2800" dirty="0" smtClean="0">
                <a:solidFill>
                  <a:srgbClr val="003296"/>
                </a:solidFill>
              </a:rPr>
            </a:br>
            <a:r>
              <a:rPr lang="en-US" altLang="zh-CN" sz="2800" dirty="0">
                <a:solidFill>
                  <a:srgbClr val="003296"/>
                </a:solidFill>
              </a:rPr>
              <a:t>6.3   </a:t>
            </a:r>
            <a:r>
              <a:rPr lang="zh-CN" altLang="en-US" sz="2800" dirty="0">
                <a:solidFill>
                  <a:srgbClr val="003296"/>
                </a:solidFill>
              </a:rPr>
              <a:t>数据分页</a:t>
            </a:r>
            <a:br>
              <a:rPr lang="zh-CN" altLang="en-US" sz="2800" dirty="0">
                <a:solidFill>
                  <a:srgbClr val="003296"/>
                </a:solidFill>
              </a:rPr>
            </a:br>
            <a:r>
              <a:rPr lang="en-US" altLang="zh-CN" sz="2800" dirty="0">
                <a:solidFill>
                  <a:srgbClr val="003296"/>
                </a:solidFill>
              </a:rPr>
              <a:t>6.4   </a:t>
            </a:r>
            <a:r>
              <a:rPr lang="zh-CN" altLang="en-US" sz="2800" dirty="0">
                <a:solidFill>
                  <a:srgbClr val="003296"/>
                </a:solidFill>
              </a:rPr>
              <a:t>数据统计与聚合</a:t>
            </a:r>
            <a:endParaRPr lang="en-US" altLang="zh-CN" sz="2800" dirty="0">
              <a:solidFill>
                <a:srgbClr val="003296"/>
              </a:solidFill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en-US" sz="2800" dirty="0">
                <a:solidFill>
                  <a:srgbClr val="003296"/>
                </a:solidFill>
              </a:rPr>
              <a:t>实验二</a:t>
            </a:r>
            <a:r>
              <a:rPr lang="en-US" altLang="zh-CN" sz="2800" dirty="0">
                <a:solidFill>
                  <a:srgbClr val="003296"/>
                </a:solidFill>
              </a:rPr>
              <a:t>(</a:t>
            </a:r>
            <a:r>
              <a:rPr lang="zh-CN" altLang="en-US" sz="2800" dirty="0">
                <a:solidFill>
                  <a:srgbClr val="003296"/>
                </a:solidFill>
              </a:rPr>
              <a:t>上</a:t>
            </a:r>
            <a:r>
              <a:rPr lang="en-US" altLang="zh-CN" sz="2800" dirty="0">
                <a:solidFill>
                  <a:srgbClr val="003296"/>
                </a:solidFill>
              </a:rPr>
              <a:t>)</a:t>
            </a:r>
            <a:r>
              <a:rPr lang="zh-CN" altLang="en-US" sz="2800" dirty="0">
                <a:solidFill>
                  <a:srgbClr val="003296"/>
                </a:solidFill>
              </a:rPr>
              <a:t>：关系数据操纵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07971"/>
      </p:ext>
    </p:extLst>
  </p:cSld>
  <p:clrMapOvr>
    <a:masterClrMapping/>
  </p:clrMapOvr>
  <p:transition spd="slow" advTm="52177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353300" cy="32631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确定性问题解决方法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zh-CN" altLang="en-US" dirty="0"/>
              <a:t>决胜属性：</a:t>
            </a:r>
            <a:r>
              <a:rPr lang="en-US" altLang="zh-CN" dirty="0"/>
              <a:t>order by</a:t>
            </a:r>
            <a:r>
              <a:rPr lang="zh-CN" altLang="en-US" dirty="0"/>
              <a:t>字段列表的最后添加主键，使排名唯一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   select </a:t>
            </a:r>
            <a:r>
              <a:rPr lang="en-US" altLang="zh-CN" sz="2000" dirty="0">
                <a:solidFill>
                  <a:srgbClr val="003399"/>
                </a:solidFill>
              </a:rPr>
              <a:t>top 3 *  from </a:t>
            </a:r>
            <a:r>
              <a:rPr lang="en-US" altLang="zh-CN" sz="2000" dirty="0" err="1">
                <a:solidFill>
                  <a:srgbClr val="003399"/>
                </a:solidFill>
              </a:rPr>
              <a:t>stock_YJY</a:t>
            </a:r>
            <a:r>
              <a:rPr lang="en-US" altLang="zh-CN" sz="2000" dirty="0">
                <a:solidFill>
                  <a:srgbClr val="003399"/>
                </a:solidFill>
              </a:rPr>
              <a:t> order by </a:t>
            </a:r>
            <a:r>
              <a:rPr lang="zh-CN" altLang="en-US" sz="2000" dirty="0">
                <a:solidFill>
                  <a:srgbClr val="003399"/>
                </a:solidFill>
              </a:rPr>
              <a:t>最低价近似</a:t>
            </a:r>
            <a:r>
              <a:rPr lang="en-US" altLang="zh-CN" sz="2000" dirty="0">
                <a:solidFill>
                  <a:srgbClr val="003399"/>
                </a:solidFill>
              </a:rPr>
              <a:t>, </a:t>
            </a:r>
            <a:r>
              <a:rPr lang="zh-CN" altLang="en-US" sz="2000" dirty="0">
                <a:solidFill>
                  <a:srgbClr val="003399"/>
                </a:solidFill>
              </a:rPr>
              <a:t>交易流水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/>
              <a:t>with ties</a:t>
            </a:r>
            <a:r>
              <a:rPr lang="zh-CN" altLang="en-US" dirty="0"/>
              <a:t>选项：使结果集包含若干额外行</a:t>
            </a:r>
            <a:r>
              <a:rPr lang="zh-CN" altLang="en-US" dirty="0" smtClean="0"/>
              <a:t>，这些额外行的排序字段取值与</a:t>
            </a:r>
            <a:r>
              <a:rPr lang="en-US" altLang="zh-CN" dirty="0" smtClean="0"/>
              <a:t>top</a:t>
            </a:r>
            <a:r>
              <a:rPr lang="zh-CN" altLang="en-US" dirty="0"/>
              <a:t>结果集最后</a:t>
            </a:r>
            <a:r>
              <a:rPr lang="zh-CN" altLang="en-US" dirty="0" smtClean="0"/>
              <a:t>一行相同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     select </a:t>
            </a:r>
            <a:r>
              <a:rPr lang="en-US" altLang="zh-CN" sz="2000" dirty="0">
                <a:solidFill>
                  <a:srgbClr val="003399"/>
                </a:solidFill>
              </a:rPr>
              <a:t>top 3 with ties  *  from </a:t>
            </a:r>
            <a:r>
              <a:rPr lang="en-US" altLang="zh-CN" sz="2000" dirty="0" err="1">
                <a:solidFill>
                  <a:srgbClr val="003399"/>
                </a:solidFill>
              </a:rPr>
              <a:t>stock_YJY</a:t>
            </a:r>
            <a:r>
              <a:rPr lang="en-US" altLang="zh-CN" sz="2000" dirty="0">
                <a:solidFill>
                  <a:srgbClr val="003399"/>
                </a:solidFill>
              </a:rPr>
              <a:t> order by </a:t>
            </a:r>
            <a:r>
              <a:rPr lang="zh-CN" altLang="en-US" sz="2000" dirty="0">
                <a:solidFill>
                  <a:srgbClr val="003399"/>
                </a:solidFill>
              </a:rPr>
              <a:t>最低价</a:t>
            </a:r>
            <a:r>
              <a:rPr lang="zh-CN" altLang="en-US" sz="2000" dirty="0" smtClean="0">
                <a:solidFill>
                  <a:srgbClr val="003399"/>
                </a:solidFill>
              </a:rPr>
              <a:t>近似</a:t>
            </a:r>
            <a:endParaRPr lang="en-US" altLang="zh-CN" sz="2000" dirty="0">
              <a:solidFill>
                <a:srgbClr val="00339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8" y="3091736"/>
            <a:ext cx="8341588" cy="271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895023"/>
            <a:ext cx="4957212" cy="86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70193"/>
      </p:ext>
    </p:extLst>
  </p:cSld>
  <p:clrMapOvr>
    <a:masterClrMapping/>
  </p:clrMapOvr>
  <p:transition advTm="14003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353300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003399"/>
                </a:solidFill>
              </a:rPr>
              <a:t>二、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Top </a:t>
            </a:r>
            <a:r>
              <a:rPr lang="zh-CN" altLang="en-US" sz="3200" b="1" dirty="0" smtClean="0">
                <a:solidFill>
                  <a:srgbClr val="003399"/>
                </a:solidFill>
              </a:rPr>
              <a:t>更新</a:t>
            </a:r>
            <a:endParaRPr lang="en-US" altLang="zh-CN" sz="32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</a:rPr>
              <a:t>格式：</a:t>
            </a:r>
            <a:r>
              <a:rPr lang="en-US" altLang="zh-CN" sz="2000" dirty="0" smtClean="0">
                <a:solidFill>
                  <a:schemeClr val="tx1"/>
                </a:solidFill>
              </a:rPr>
              <a:t>Insert top </a:t>
            </a:r>
            <a:r>
              <a:rPr lang="zh-CN" altLang="en-US" sz="2000" dirty="0" smtClean="0">
                <a:solidFill>
                  <a:schemeClr val="tx1"/>
                </a:solidFill>
              </a:rPr>
              <a:t>。。。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</a:rPr>
              <a:t>Delete top </a:t>
            </a:r>
            <a:r>
              <a:rPr lang="zh-CN" altLang="en-US" sz="2000" dirty="0">
                <a:solidFill>
                  <a:schemeClr val="tx1"/>
                </a:solidFill>
              </a:rPr>
              <a:t>。。。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</a:rPr>
              <a:t>               Update top </a:t>
            </a:r>
            <a:r>
              <a:rPr lang="zh-CN" altLang="en-US" sz="2000" dirty="0" smtClean="0">
                <a:solidFill>
                  <a:schemeClr val="tx1"/>
                </a:solidFill>
              </a:rPr>
              <a:t>。。。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</a:rPr>
              <a:t>作用：</a:t>
            </a:r>
            <a:r>
              <a:rPr lang="zh-CN" altLang="en-US" sz="2000" dirty="0">
                <a:solidFill>
                  <a:schemeClr val="tx1"/>
                </a:solidFill>
              </a:rPr>
              <a:t>限制数据更新影响的行数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</a:rPr>
              <a:t>应用场景举例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3399"/>
                </a:solidFill>
              </a:rPr>
              <a:t>清理历史数据时，可能需要删除大量数据</a:t>
            </a:r>
            <a:endParaRPr lang="en-US" altLang="zh-CN" dirty="0">
              <a:solidFill>
                <a:srgbClr val="003399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在单个事务中，删除大量数据的缺点：</a:t>
            </a:r>
            <a:endParaRPr lang="en-US" altLang="zh-CN" dirty="0"/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要完整地记录事务操作，需要足够的日志空间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事务一旦中断，前面的删除全部回滚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107791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</a:rPr>
              <a:t>可能会升级锁，限制对整张表的读写访问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3399"/>
                </a:solidFill>
              </a:rPr>
              <a:t>解决方法：循环 </a:t>
            </a:r>
            <a:r>
              <a:rPr lang="en-US" altLang="zh-CN" dirty="0">
                <a:solidFill>
                  <a:srgbClr val="003399"/>
                </a:solidFill>
              </a:rPr>
              <a:t>+ delete top </a:t>
            </a:r>
            <a:r>
              <a:rPr lang="zh-CN" altLang="en-US" dirty="0">
                <a:solidFill>
                  <a:srgbClr val="003399"/>
                </a:solidFill>
              </a:rPr>
              <a:t>（表达式）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3814"/>
      </p:ext>
    </p:extLst>
  </p:cSld>
  <p:clrMapOvr>
    <a:masterClrMapping/>
  </p:clrMapOvr>
  <p:transition advTm="13807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960" y="188640"/>
            <a:ext cx="8274496" cy="6408712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Top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更新：示例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3399"/>
                </a:solidFill>
              </a:rPr>
              <a:t>循环删除所有历史交易数据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* into stock_YJY2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go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b="0" dirty="0">
                <a:solidFill>
                  <a:schemeClr val="tx1"/>
                </a:solidFill>
              </a:rPr>
              <a:t>@</a:t>
            </a:r>
            <a:r>
              <a:rPr lang="en-US" altLang="zh-CN" sz="2000" b="0" dirty="0" err="1">
                <a:solidFill>
                  <a:schemeClr val="tx1"/>
                </a:solidFill>
              </a:rPr>
              <a:t>cnt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while 1=1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begin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select </a:t>
            </a:r>
            <a:r>
              <a:rPr lang="en-US" altLang="zh-CN" dirty="0">
                <a:solidFill>
                  <a:schemeClr val="tx1"/>
                </a:solidFill>
              </a:rPr>
              <a:t>@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en-US" altLang="zh-CN" dirty="0">
                <a:solidFill>
                  <a:schemeClr val="tx1"/>
                </a:solidFill>
              </a:rPr>
              <a:t> = count (*) from  stock_YJY2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if @</a:t>
            </a:r>
            <a:r>
              <a:rPr lang="en-US" altLang="zh-CN" dirty="0" err="1">
                <a:solidFill>
                  <a:srgbClr val="FF0000"/>
                </a:solidFill>
              </a:rPr>
              <a:t>cnt</a:t>
            </a:r>
            <a:r>
              <a:rPr lang="en-US" altLang="zh-CN" dirty="0">
                <a:solidFill>
                  <a:srgbClr val="FF0000"/>
                </a:solidFill>
              </a:rPr>
              <a:t> = 0 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       break</a:t>
            </a:r>
            <a:endParaRPr lang="en-US" altLang="zh-CN" dirty="0">
              <a:solidFill>
                <a:srgbClr val="FF0000"/>
              </a:solidFill>
            </a:endParaRP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print '</a:t>
            </a:r>
            <a:r>
              <a:rPr lang="zh-CN" altLang="en-US" dirty="0">
                <a:solidFill>
                  <a:schemeClr val="tx1"/>
                </a:solidFill>
              </a:rPr>
              <a:t>剩余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cast(@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en-US" altLang="zh-CN" dirty="0">
                <a:solidFill>
                  <a:schemeClr val="tx1"/>
                </a:solidFill>
              </a:rPr>
              <a:t> as varchar(10)) + '</a:t>
            </a:r>
            <a:r>
              <a:rPr lang="zh-CN" altLang="en-US" dirty="0">
                <a:solidFill>
                  <a:schemeClr val="tx1"/>
                </a:solidFill>
              </a:rPr>
              <a:t>条记录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  <a:endParaRPr lang="zh-CN" altLang="en-US" dirty="0">
              <a:solidFill>
                <a:schemeClr val="tx1"/>
              </a:solidFill>
            </a:endParaRP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delete </a:t>
            </a:r>
            <a:r>
              <a:rPr lang="en-US" altLang="zh-CN" dirty="0">
                <a:solidFill>
                  <a:srgbClr val="FF0000"/>
                </a:solidFill>
              </a:rPr>
              <a:t>top(10000) from stock_YJY2 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end</a:t>
            </a:r>
          </a:p>
          <a:p>
            <a:pPr marL="358775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select COUNT(*) from stock_YJY2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go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46" y="22800"/>
            <a:ext cx="2089641" cy="44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96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25"/>
    </mc:Choice>
    <mc:Fallback xmlns="">
      <p:transition spd="slow" advTm="1604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8472" y="1052736"/>
            <a:ext cx="8093968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数据分区：按天分割交易数据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数据排序：按交易量由高到低排序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分区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TOP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查询问题：</a:t>
            </a:r>
            <a:r>
              <a:rPr lang="zh-CN" altLang="en-US" sz="2000" b="0" dirty="0">
                <a:solidFill>
                  <a:schemeClr val="tx1"/>
                </a:solidFill>
              </a:rPr>
              <a:t>每天成交量最高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</a:rPr>
              <a:t>3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只</a:t>
            </a:r>
            <a:r>
              <a:rPr lang="zh-CN" altLang="en-US" sz="2000" b="0" dirty="0">
                <a:solidFill>
                  <a:schemeClr val="tx1"/>
                </a:solidFill>
              </a:rPr>
              <a:t>股票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代码性能：实验观察大数据量下，不同命令的执行开销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、方案一：</a:t>
            </a:r>
            <a:r>
              <a:rPr lang="en-US" altLang="zh-CN" b="1" dirty="0">
                <a:solidFill>
                  <a:srgbClr val="C00000"/>
                </a:solidFill>
              </a:rPr>
              <a:t>top N + </a:t>
            </a:r>
            <a:r>
              <a:rPr lang="zh-CN" altLang="en-US" b="1" dirty="0">
                <a:solidFill>
                  <a:srgbClr val="C00000"/>
                </a:solidFill>
              </a:rPr>
              <a:t>子查询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Top 1</a:t>
            </a:r>
            <a:r>
              <a:rPr lang="zh-CN" altLang="en-US" sz="2000" b="0" dirty="0">
                <a:solidFill>
                  <a:schemeClr val="tx1"/>
                </a:solidFill>
              </a:rPr>
              <a:t>：每天成交均价最高的一条股票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Top N</a:t>
            </a:r>
            <a:r>
              <a:rPr lang="zh-CN" altLang="en-US" sz="2000" b="0" dirty="0">
                <a:solidFill>
                  <a:schemeClr val="tx1"/>
                </a:solidFill>
              </a:rPr>
              <a:t>：嵌套查询，多次扫描，比较慢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、方案二：</a:t>
            </a:r>
            <a:r>
              <a:rPr lang="en-US" altLang="zh-CN" b="1" dirty="0">
                <a:solidFill>
                  <a:srgbClr val="C00000"/>
                </a:solidFill>
              </a:rPr>
              <a:t> top N +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row_number</a:t>
            </a:r>
            <a:r>
              <a:rPr lang="en-US" altLang="zh-CN" b="1" dirty="0" smtClean="0">
                <a:solidFill>
                  <a:srgbClr val="C00000"/>
                </a:solidFill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+ </a:t>
            </a:r>
            <a:r>
              <a:rPr lang="zh-CN" altLang="en-US" b="1" dirty="0">
                <a:solidFill>
                  <a:srgbClr val="C00000"/>
                </a:solidFill>
              </a:rPr>
              <a:t>临时表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、方案三：</a:t>
            </a:r>
            <a:r>
              <a:rPr lang="en-US" altLang="zh-CN" b="1" dirty="0">
                <a:solidFill>
                  <a:srgbClr val="C00000"/>
                </a:solidFill>
              </a:rPr>
              <a:t>top N + Cross Apply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Cross Apply +</a:t>
            </a:r>
            <a:r>
              <a:rPr lang="zh-CN" altLang="en-US" sz="2000" b="0" dirty="0">
                <a:solidFill>
                  <a:schemeClr val="tx1"/>
                </a:solidFill>
              </a:rPr>
              <a:t>子查询连接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Cross Apply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+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表值函数</a:t>
            </a:r>
            <a:endParaRPr lang="zh-CN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395536" y="149731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三、分区提取 </a:t>
            </a:r>
            <a:r>
              <a:rPr lang="en-US" altLang="zh-CN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N </a:t>
            </a:r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32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132538"/>
      </p:ext>
    </p:extLst>
  </p:cSld>
  <p:clrMapOvr>
    <a:masterClrMapping/>
  </p:clrMapOvr>
  <p:transition advTm="14376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568952" cy="6624736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、方案一：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top N +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子查询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269875" indent="-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smtClean="0">
                <a:solidFill>
                  <a:srgbClr val="003399"/>
                </a:solidFill>
              </a:rPr>
              <a:t>Top 1</a:t>
            </a:r>
            <a:r>
              <a:rPr lang="zh-CN" altLang="en-US" b="1" dirty="0" smtClean="0">
                <a:solidFill>
                  <a:srgbClr val="003399"/>
                </a:solidFill>
              </a:rPr>
              <a:t>：每天成交量最大的一只股票</a:t>
            </a:r>
            <a:endParaRPr lang="zh-CN" altLang="en-US" b="1" dirty="0">
              <a:solidFill>
                <a:srgbClr val="003399"/>
              </a:solidFill>
            </a:endParaRPr>
          </a:p>
          <a:p>
            <a:pPr marL="0" indent="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* from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stock_YJY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t1 </a:t>
            </a:r>
            <a:r>
              <a:rPr lang="en-US" altLang="zh-CN" sz="2000" b="0" dirty="0">
                <a:solidFill>
                  <a:schemeClr val="tx1"/>
                </a:solidFill>
              </a:rPr>
              <a:t>where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 </a:t>
            </a:r>
            <a:r>
              <a:rPr lang="en-US" altLang="zh-CN" sz="2000" b="0" dirty="0">
                <a:solidFill>
                  <a:schemeClr val="tx1"/>
                </a:solidFill>
              </a:rPr>
              <a:t>=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    </a:t>
            </a:r>
            <a:r>
              <a:rPr lang="en-US" altLang="zh-CN" sz="2000" b="0" dirty="0" smtClean="0"/>
              <a:t>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 select </a:t>
            </a:r>
            <a:r>
              <a:rPr lang="en-US" altLang="zh-CN" sz="2000" b="0" dirty="0">
                <a:solidFill>
                  <a:schemeClr val="tx1"/>
                </a:solidFill>
              </a:rPr>
              <a:t>top 1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stock_YJY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t2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where </a:t>
            </a:r>
            <a:r>
              <a:rPr lang="en-US" altLang="zh-CN" sz="2000" b="0" dirty="0">
                <a:solidFill>
                  <a:schemeClr val="tx1"/>
                </a:solidFill>
              </a:rPr>
              <a:t>t2.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=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order 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order by </a:t>
            </a:r>
            <a:r>
              <a:rPr lang="zh-CN" altLang="en-US" sz="2000" b="0" dirty="0">
                <a:solidFill>
                  <a:schemeClr val="tx1"/>
                </a:solidFill>
              </a:rPr>
              <a:t>交易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日期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269875" indent="-269875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3399"/>
                </a:solidFill>
              </a:rPr>
              <a:t>Top N</a:t>
            </a:r>
            <a:r>
              <a:rPr lang="zh-CN" altLang="en-US" b="1" dirty="0">
                <a:solidFill>
                  <a:srgbClr val="003399"/>
                </a:solidFill>
              </a:rPr>
              <a:t>：每天成交量最大的</a:t>
            </a:r>
            <a:r>
              <a:rPr lang="en-US" altLang="zh-CN" b="1" dirty="0">
                <a:solidFill>
                  <a:srgbClr val="003399"/>
                </a:solidFill>
              </a:rPr>
              <a:t>3</a:t>
            </a:r>
            <a:r>
              <a:rPr lang="zh-CN" altLang="en-US" b="1" dirty="0">
                <a:solidFill>
                  <a:srgbClr val="003399"/>
                </a:solidFill>
              </a:rPr>
              <a:t>只</a:t>
            </a:r>
            <a:r>
              <a:rPr lang="zh-CN" altLang="en-US" b="1" dirty="0" smtClean="0">
                <a:solidFill>
                  <a:srgbClr val="003399"/>
                </a:solidFill>
              </a:rPr>
              <a:t>股票</a:t>
            </a:r>
            <a:endParaRPr lang="en-US" altLang="zh-CN" b="1" dirty="0">
              <a:solidFill>
                <a:srgbClr val="003399"/>
              </a:solidFill>
            </a:endParaRPr>
          </a:p>
          <a:p>
            <a:pPr marL="0" indent="26987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*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t1 </a:t>
            </a:r>
            <a:r>
              <a:rPr lang="en-US" altLang="zh-CN" sz="2000" b="0" dirty="0">
                <a:solidFill>
                  <a:schemeClr val="tx1"/>
                </a:solidFill>
              </a:rPr>
              <a:t>where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 </a:t>
            </a:r>
            <a:r>
              <a:rPr lang="en-US" altLang="zh-CN" sz="2000" b="0" dirty="0">
                <a:solidFill>
                  <a:schemeClr val="tx1"/>
                </a:solidFill>
              </a:rPr>
              <a:t>in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       ( select top 3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 </a:t>
            </a:r>
            <a:r>
              <a:rPr lang="en-US" altLang="zh-CN" sz="2000" b="0" dirty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stock_YJY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t2 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where </a:t>
            </a:r>
            <a:r>
              <a:rPr lang="en-US" altLang="zh-CN" sz="2000" b="0" dirty="0">
                <a:solidFill>
                  <a:schemeClr val="tx1"/>
                </a:solidFill>
              </a:rPr>
              <a:t>t2.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=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order 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order </a:t>
            </a:r>
            <a:r>
              <a:rPr lang="en-US" altLang="zh-CN" sz="2000" b="0" dirty="0">
                <a:solidFill>
                  <a:schemeClr val="tx1"/>
                </a:solidFill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TOP 3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查询：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万数据，约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35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秒，略慢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8784976" cy="99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374988"/>
      </p:ext>
    </p:extLst>
  </p:cSld>
  <p:clrMapOvr>
    <a:masterClrMapping/>
  </p:clrMapOvr>
  <p:transition advTm="31493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235" y="188640"/>
            <a:ext cx="8353300" cy="35283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、方案二：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top 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N+Row_Number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()+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临时表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179388" indent="-179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row_number</a:t>
            </a:r>
            <a:r>
              <a:rPr lang="en-US" altLang="zh-CN" sz="2000" b="0" dirty="0">
                <a:solidFill>
                  <a:schemeClr val="tx1"/>
                </a:solidFill>
              </a:rPr>
              <a:t>()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over(partition </a:t>
            </a:r>
            <a:r>
              <a:rPr lang="en-US" altLang="zh-CN" sz="2000" b="0" dirty="0">
                <a:solidFill>
                  <a:schemeClr val="tx1"/>
                </a:solidFill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   order </a:t>
            </a:r>
            <a:r>
              <a:rPr lang="en-US" altLang="zh-CN" sz="2000" b="0" dirty="0">
                <a:solidFill>
                  <a:schemeClr val="tx1"/>
                </a:solidFill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as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000" b="0" dirty="0">
                <a:solidFill>
                  <a:schemeClr val="tx1"/>
                </a:solidFill>
              </a:rPr>
              <a:t>, * </a:t>
            </a:r>
          </a:p>
          <a:p>
            <a:pPr marL="0" indent="179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into </a:t>
            </a:r>
            <a:r>
              <a:rPr lang="en-US" altLang="zh-CN" sz="2000" b="0" dirty="0">
                <a:solidFill>
                  <a:schemeClr val="tx1"/>
                </a:solidFill>
              </a:rPr>
              <a:t>#</a:t>
            </a:r>
            <a:r>
              <a:rPr lang="en-US" altLang="zh-CN" sz="2000" b="0" dirty="0" err="1">
                <a:solidFill>
                  <a:schemeClr val="tx1"/>
                </a:solidFill>
              </a:rPr>
              <a:t>tb_top</a:t>
            </a:r>
            <a:r>
              <a:rPr lang="en-US" altLang="zh-CN" sz="2000" b="0" dirty="0">
                <a:solidFill>
                  <a:schemeClr val="tx1"/>
                </a:solidFill>
              </a:rPr>
              <a:t>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179388" indent="-179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* from #</a:t>
            </a:r>
            <a:r>
              <a:rPr lang="en-US" altLang="zh-CN" sz="2000" b="0" dirty="0" err="1">
                <a:solidFill>
                  <a:schemeClr val="tx1"/>
                </a:solidFill>
              </a:rPr>
              <a:t>tb_top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  Where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000" b="0" dirty="0">
                <a:solidFill>
                  <a:schemeClr val="tx1"/>
                </a:solidFill>
              </a:rPr>
              <a:t> &lt; 4 order by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row_num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dirty="0" smtClean="0"/>
              <a:t>速度：不到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秒，显著优于方案一</a:t>
            </a:r>
            <a:endParaRPr lang="en-US" altLang="zh-CN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89040"/>
            <a:ext cx="848602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821875"/>
      </p:ext>
    </p:extLst>
  </p:cSld>
  <p:clrMapOvr>
    <a:masterClrMapping/>
  </p:clrMapOvr>
  <p:transition advTm="20405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6632"/>
            <a:ext cx="8280920" cy="65527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、方案三：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Cross Apply + top N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99"/>
                </a:solidFill>
              </a:rPr>
              <a:t>Cross Apply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：灵活连接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允许表和子查询连接</a:t>
            </a:r>
            <a:endParaRPr lang="en-US" altLang="zh-CN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允许表和表值函数连接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3399"/>
                </a:solidFill>
              </a:rPr>
              <a:t>Cross </a:t>
            </a:r>
            <a:r>
              <a:rPr lang="en-US" altLang="zh-CN" sz="2400" b="1" dirty="0" smtClean="0">
                <a:solidFill>
                  <a:srgbClr val="003399"/>
                </a:solidFill>
              </a:rPr>
              <a:t>Apply +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子查询：示例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 t1</a:t>
            </a:r>
            <a:r>
              <a:rPr lang="en-US" altLang="zh-CN" sz="2000" b="0" dirty="0">
                <a:solidFill>
                  <a:schemeClr val="tx1"/>
                </a:solidFill>
              </a:rPr>
              <a:t>.*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 t1  cross apply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0" dirty="0">
                <a:solidFill>
                  <a:srgbClr val="FF0000"/>
                </a:solidFill>
              </a:rPr>
              <a:t>select  top(3)  *  from  </a:t>
            </a:r>
            <a:r>
              <a:rPr lang="en-US" altLang="zh-CN" sz="2000" b="0" dirty="0" err="1">
                <a:solidFill>
                  <a:srgbClr val="FF0000"/>
                </a:solidFill>
              </a:rPr>
              <a:t>stock_YJY</a:t>
            </a:r>
            <a:r>
              <a:rPr lang="en-US" altLang="zh-CN" sz="2000" b="0" dirty="0">
                <a:solidFill>
                  <a:srgbClr val="FF0000"/>
                </a:solidFill>
              </a:rPr>
              <a:t>  t2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zh-CN" sz="2000" b="0" dirty="0">
                <a:solidFill>
                  <a:srgbClr val="FF0000"/>
                </a:solidFill>
              </a:rPr>
              <a:t>        </a:t>
            </a:r>
            <a:r>
              <a:rPr lang="de-DE" altLang="zh-CN" sz="2000" b="0" dirty="0" smtClean="0">
                <a:solidFill>
                  <a:srgbClr val="FF0000"/>
                </a:solidFill>
              </a:rPr>
              <a:t>      </a:t>
            </a:r>
            <a:r>
              <a:rPr lang="de-DE" altLang="zh-CN" sz="2000" b="0" dirty="0">
                <a:solidFill>
                  <a:srgbClr val="FF0000"/>
                </a:solidFill>
              </a:rPr>
              <a:t>where  t2.</a:t>
            </a:r>
            <a:r>
              <a:rPr lang="zh-CN" altLang="de-DE" sz="2000" b="0" dirty="0">
                <a:solidFill>
                  <a:srgbClr val="FF0000"/>
                </a:solidFill>
              </a:rPr>
              <a:t>交易日期 </a:t>
            </a:r>
            <a:r>
              <a:rPr lang="de-DE" altLang="zh-CN" sz="2000" b="0" dirty="0">
                <a:solidFill>
                  <a:srgbClr val="FF0000"/>
                </a:solidFill>
              </a:rPr>
              <a:t>= t1.</a:t>
            </a:r>
            <a:r>
              <a:rPr lang="zh-CN" altLang="de-DE" sz="2000" b="0" dirty="0">
                <a:solidFill>
                  <a:srgbClr val="FF0000"/>
                </a:solidFill>
              </a:rPr>
              <a:t>交易日期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         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</a:rPr>
              <a:t>order  by </a:t>
            </a:r>
            <a:r>
              <a:rPr lang="zh-CN" altLang="en-US" sz="2000" b="0" dirty="0">
                <a:solidFill>
                  <a:srgbClr val="FF0000"/>
                </a:solidFill>
              </a:rPr>
              <a:t>成交量 </a:t>
            </a:r>
            <a:r>
              <a:rPr lang="en-US" altLang="zh-CN" sz="2000" b="0" dirty="0" err="1">
                <a:solidFill>
                  <a:srgbClr val="FF0000"/>
                </a:solidFill>
              </a:rPr>
              <a:t>desc</a:t>
            </a:r>
            <a:r>
              <a:rPr lang="en-US" altLang="zh-CN" sz="2000" b="0" dirty="0">
                <a:solidFill>
                  <a:srgbClr val="FF0000"/>
                </a:solidFill>
              </a:rPr>
              <a:t>, </a:t>
            </a:r>
            <a:r>
              <a:rPr lang="zh-CN" altLang="en-US" sz="2000" b="0" dirty="0">
                <a:solidFill>
                  <a:srgbClr val="FF0000"/>
                </a:solidFill>
              </a:rPr>
              <a:t>代码</a:t>
            </a:r>
            <a:r>
              <a:rPr lang="en-US" altLang="zh-CN" sz="2000" b="0" dirty="0">
                <a:solidFill>
                  <a:srgbClr val="FF0000"/>
                </a:solidFill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as t3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zh-CN" sz="2000" b="0" dirty="0">
                <a:solidFill>
                  <a:schemeClr val="tx1"/>
                </a:solidFill>
              </a:rPr>
              <a:t>    </a:t>
            </a:r>
            <a:r>
              <a:rPr lang="de-DE" altLang="zh-CN" sz="2000" b="0" dirty="0" smtClean="0">
                <a:solidFill>
                  <a:schemeClr val="tx1"/>
                </a:solidFill>
              </a:rPr>
              <a:t> where </a:t>
            </a:r>
            <a:r>
              <a:rPr lang="de-DE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de-DE" sz="2000" b="0" dirty="0">
                <a:solidFill>
                  <a:schemeClr val="tx1"/>
                </a:solidFill>
              </a:rPr>
              <a:t>交易流水 </a:t>
            </a:r>
            <a:r>
              <a:rPr lang="de-DE" altLang="zh-CN" sz="2000" b="0" dirty="0">
                <a:solidFill>
                  <a:schemeClr val="tx1"/>
                </a:solidFill>
              </a:rPr>
              <a:t>= t3.</a:t>
            </a:r>
            <a:r>
              <a:rPr lang="zh-CN" altLang="de-DE" sz="2000" b="0" dirty="0">
                <a:solidFill>
                  <a:schemeClr val="tx1"/>
                </a:solidFill>
              </a:rPr>
              <a:t>交易流水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order by t1.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t1.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代码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chemeClr val="tx1"/>
                </a:solidFill>
              </a:rPr>
              <a:t>相当于</a:t>
            </a:r>
            <a:r>
              <a:rPr lang="en-US" altLang="zh-CN" sz="2000" b="0" dirty="0">
                <a:solidFill>
                  <a:schemeClr val="tx1"/>
                </a:solidFill>
              </a:rPr>
              <a:t>t1</a:t>
            </a:r>
            <a:r>
              <a:rPr lang="zh-CN" altLang="en-US" sz="2000" b="0" dirty="0">
                <a:solidFill>
                  <a:schemeClr val="tx1"/>
                </a:solidFill>
              </a:rPr>
              <a:t>和子查询结果表</a:t>
            </a:r>
            <a:r>
              <a:rPr lang="en-US" altLang="zh-CN" sz="2000" b="0" dirty="0">
                <a:solidFill>
                  <a:schemeClr val="tx1"/>
                </a:solidFill>
              </a:rPr>
              <a:t>t3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连接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chemeClr val="tx1"/>
                </a:solidFill>
              </a:rPr>
              <a:t>速度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1-2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秒，比方案二略慢，但依然显著</a:t>
            </a:r>
            <a:r>
              <a:rPr lang="zh-CN" altLang="en-US" sz="2000" b="0" dirty="0">
                <a:solidFill>
                  <a:schemeClr val="tx1"/>
                </a:solidFill>
              </a:rPr>
              <a:t>优于方案一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83518"/>
      </p:ext>
    </p:extLst>
  </p:cSld>
  <p:clrMapOvr>
    <a:masterClrMapping/>
  </p:clrMapOvr>
  <p:transition advTm="1972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0648"/>
            <a:ext cx="8100764" cy="6264026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rgbClr val="003399"/>
                </a:solidFill>
              </a:rPr>
              <a:t>CROSS APPLY + </a:t>
            </a:r>
            <a:r>
              <a:rPr lang="zh-CN" altLang="en-US" sz="2400" b="1" dirty="0" smtClean="0">
                <a:solidFill>
                  <a:srgbClr val="003399"/>
                </a:solidFill>
              </a:rPr>
              <a:t>表值函数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语句格式：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。。。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 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                      FROM  Table1 CROSS APPLY 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表值函数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                    WHERE  &lt;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条件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ts val="35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语句作用：为</a:t>
            </a:r>
            <a:r>
              <a:rPr lang="en-US" altLang="zh-CN" b="1" dirty="0" smtClean="0">
                <a:solidFill>
                  <a:srgbClr val="C00000"/>
                </a:solidFill>
              </a:rPr>
              <a:t>Table1</a:t>
            </a:r>
            <a:r>
              <a:rPr lang="zh-CN" altLang="en-US" b="1" dirty="0" smtClean="0">
                <a:solidFill>
                  <a:srgbClr val="C00000"/>
                </a:solidFill>
              </a:rPr>
              <a:t>表的</a:t>
            </a:r>
            <a:r>
              <a:rPr lang="zh-CN" altLang="en-US" b="1" dirty="0">
                <a:solidFill>
                  <a:srgbClr val="C00000"/>
                </a:solidFill>
              </a:rPr>
              <a:t>每行调用表值</a:t>
            </a:r>
            <a:r>
              <a:rPr lang="zh-CN" altLang="en-US" b="1" dirty="0" smtClean="0">
                <a:solidFill>
                  <a:srgbClr val="C00000"/>
                </a:solidFill>
              </a:rPr>
              <a:t>函数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58775" indent="0">
              <a:lnSpc>
                <a:spcPts val="3500"/>
              </a:lnSpc>
              <a:spcBef>
                <a:spcPts val="12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</a:rPr>
              <a:t>执行过程：先获取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Table1</a:t>
            </a:r>
            <a:r>
              <a:rPr lang="zh-CN" altLang="en-US" sz="2000" b="0" dirty="0" smtClean="0">
                <a:solidFill>
                  <a:srgbClr val="003399"/>
                </a:solidFill>
              </a:rPr>
              <a:t>的</a:t>
            </a:r>
            <a:r>
              <a:rPr lang="zh-CN" altLang="en-US" sz="2000" b="0" dirty="0">
                <a:solidFill>
                  <a:srgbClr val="003399"/>
                </a:solidFill>
              </a:rPr>
              <a:t>行数据，然后把表值函数作用到</a:t>
            </a:r>
            <a:r>
              <a:rPr lang="en-US" altLang="zh-CN" sz="2000" b="0" dirty="0">
                <a:solidFill>
                  <a:srgbClr val="003399"/>
                </a:solidFill>
              </a:rPr>
              <a:t>Table1</a:t>
            </a:r>
            <a:r>
              <a:rPr lang="zh-CN" altLang="en-US" sz="2000" b="0" dirty="0">
                <a:solidFill>
                  <a:srgbClr val="003399"/>
                </a:solidFill>
              </a:rPr>
              <a:t>的每一行（把当前行的某列值作为参数传递给表值函数）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 marL="342900" lvl="1" indent="-342900">
              <a:lnSpc>
                <a:spcPts val="35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2200" b="1" dirty="0">
                <a:solidFill>
                  <a:srgbClr val="C00000"/>
                </a:solidFill>
              </a:rPr>
              <a:t>Top</a:t>
            </a:r>
            <a:r>
              <a:rPr lang="zh-CN" altLang="en-US" sz="2200" b="1" dirty="0">
                <a:solidFill>
                  <a:srgbClr val="C00000"/>
                </a:solidFill>
              </a:rPr>
              <a:t>与 </a:t>
            </a:r>
            <a:r>
              <a:rPr lang="en-US" altLang="zh-CN" sz="2200" b="1" dirty="0">
                <a:solidFill>
                  <a:srgbClr val="C00000"/>
                </a:solidFill>
              </a:rPr>
              <a:t>Cross APPLY</a:t>
            </a:r>
            <a:r>
              <a:rPr lang="zh-CN" altLang="en-US" sz="2200" b="1" dirty="0">
                <a:solidFill>
                  <a:srgbClr val="C00000"/>
                </a:solidFill>
              </a:rPr>
              <a:t>结合：查询分区</a:t>
            </a:r>
            <a:r>
              <a:rPr lang="en-US" altLang="zh-CN" sz="2200" b="1" dirty="0">
                <a:solidFill>
                  <a:srgbClr val="C00000"/>
                </a:solidFill>
              </a:rPr>
              <a:t>TOP N</a:t>
            </a:r>
            <a:r>
              <a:rPr lang="zh-CN" altLang="en-US" sz="2200" b="1" dirty="0">
                <a:solidFill>
                  <a:srgbClr val="C00000"/>
                </a:solidFill>
              </a:rPr>
              <a:t>记录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marL="625475" lvl="1" indent="-350838">
              <a:lnSpc>
                <a:spcPts val="35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在表值</a:t>
            </a:r>
            <a:r>
              <a:rPr lang="zh-CN" altLang="en-US" dirty="0"/>
              <a:t>函数中，使用</a:t>
            </a:r>
            <a:r>
              <a:rPr lang="en-US" altLang="zh-CN" dirty="0"/>
              <a:t>TOP</a:t>
            </a:r>
            <a:r>
              <a:rPr lang="zh-CN" altLang="en-US" dirty="0" smtClean="0"/>
              <a:t>查询</a:t>
            </a:r>
            <a:endParaRPr lang="en-US" altLang="zh-CN" dirty="0"/>
          </a:p>
          <a:p>
            <a:pPr marL="625475" lvl="1" indent="-350838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Top</a:t>
            </a:r>
            <a:r>
              <a:rPr lang="zh-CN" altLang="en-US" dirty="0"/>
              <a:t>查询条件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Table1</a:t>
            </a:r>
            <a:r>
              <a:rPr lang="zh-CN" altLang="en-US" dirty="0" smtClean="0"/>
              <a:t>，提供分区标识（如交易日期）和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625475" lvl="1" indent="-350838">
              <a:lnSpc>
                <a:spcPts val="35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表值函数返回特定分区的 </a:t>
            </a:r>
            <a:r>
              <a:rPr lang="en-US" altLang="zh-CN" dirty="0" smtClean="0"/>
              <a:t>TOP N</a:t>
            </a:r>
            <a:r>
              <a:rPr lang="zh-CN" altLang="en-US" dirty="0" smtClean="0"/>
              <a:t>条记录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1655857"/>
      </p:ext>
    </p:extLst>
  </p:cSld>
  <p:clrMapOvr>
    <a:masterClrMapping/>
  </p:clrMapOvr>
  <p:transition advTm="11063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3528" y="3933056"/>
            <a:ext cx="8496944" cy="18722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68" y="116632"/>
            <a:ext cx="8100764" cy="626402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查询每天</a:t>
            </a:r>
            <a:r>
              <a:rPr lang="zh-CN" altLang="en-US" sz="2400" dirty="0">
                <a:solidFill>
                  <a:srgbClr val="C00000"/>
                </a:solidFill>
              </a:rPr>
              <a:t>成交量最大的</a:t>
            </a: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只股票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create </a:t>
            </a:r>
            <a:r>
              <a:rPr lang="en-US" altLang="zh-CN" sz="2000" b="0" dirty="0">
                <a:solidFill>
                  <a:schemeClr val="tx1"/>
                </a:solidFill>
              </a:rPr>
              <a:t>function </a:t>
            </a:r>
            <a:r>
              <a:rPr lang="en-US" altLang="zh-CN" sz="2000" b="0" dirty="0" err="1">
                <a:solidFill>
                  <a:schemeClr val="tx1"/>
                </a:solidFill>
              </a:rPr>
              <a:t>GetTopJY</a:t>
            </a:r>
            <a:r>
              <a:rPr lang="en-US" altLang="zh-CN" sz="2000" b="0" dirty="0">
                <a:solidFill>
                  <a:schemeClr val="tx1"/>
                </a:solidFill>
              </a:rPr>
              <a:t>(@</a:t>
            </a:r>
            <a:r>
              <a:rPr lang="en-US" altLang="zh-CN" sz="2000" b="0" dirty="0" err="1">
                <a:solidFill>
                  <a:schemeClr val="tx1"/>
                </a:solidFill>
              </a:rPr>
              <a:t>JY_Date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date,  </a:t>
            </a:r>
            <a:r>
              <a:rPr lang="en-US" altLang="zh-CN" sz="2000" b="0" dirty="0">
                <a:solidFill>
                  <a:schemeClr val="tx1"/>
                </a:solidFill>
              </a:rPr>
              <a:t>@</a:t>
            </a:r>
            <a:r>
              <a:rPr lang="en-US" altLang="zh-CN" sz="2000" b="0" dirty="0" err="1">
                <a:solidFill>
                  <a:schemeClr val="tx1"/>
                </a:solidFill>
              </a:rPr>
              <a:t>nn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returns table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as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return select top (@</a:t>
            </a:r>
            <a:r>
              <a:rPr lang="en-US" altLang="zh-CN" sz="2000" b="0" dirty="0" err="1">
                <a:solidFill>
                  <a:schemeClr val="tx1"/>
                </a:solidFill>
              </a:rPr>
              <a:t>nn</a:t>
            </a:r>
            <a:r>
              <a:rPr lang="en-US" altLang="zh-CN" sz="2000" b="0" dirty="0">
                <a:solidFill>
                  <a:schemeClr val="tx1"/>
                </a:solidFill>
              </a:rPr>
              <a:t>)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成交量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交易日期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 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  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where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= @</a:t>
            </a:r>
            <a:r>
              <a:rPr lang="en-US" altLang="zh-CN" sz="2000" b="0" dirty="0" err="1">
                <a:solidFill>
                  <a:schemeClr val="tx1"/>
                </a:solidFill>
              </a:rPr>
              <a:t>JY_date</a:t>
            </a:r>
            <a:r>
              <a:rPr lang="en-US" altLang="zh-CN" sz="2000" b="0" dirty="0">
                <a:solidFill>
                  <a:schemeClr val="tx1"/>
                </a:solidFill>
              </a:rPr>
              <a:t> order by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desc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go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交易流水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成交量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>
                <a:solidFill>
                  <a:srgbClr val="FF0000"/>
                </a:solidFill>
              </a:rPr>
              <a:t>stock_YJY</a:t>
            </a:r>
            <a:r>
              <a:rPr lang="en-US" altLang="zh-CN" sz="2000" b="0" dirty="0">
                <a:solidFill>
                  <a:srgbClr val="FF0000"/>
                </a:solidFill>
              </a:rPr>
              <a:t> t1 cross apply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GetTopJY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(t1</a:t>
            </a:r>
            <a:r>
              <a:rPr lang="en-US" altLang="zh-CN" sz="2000" b="0" dirty="0">
                <a:solidFill>
                  <a:srgbClr val="FF0000"/>
                </a:solidFill>
              </a:rPr>
              <a:t>.</a:t>
            </a:r>
            <a:r>
              <a:rPr lang="zh-CN" altLang="en-US" sz="2000" b="0" dirty="0">
                <a:solidFill>
                  <a:srgbClr val="FF0000"/>
                </a:solidFill>
              </a:rPr>
              <a:t>交易日期</a:t>
            </a:r>
            <a:r>
              <a:rPr lang="en-US" altLang="zh-CN" sz="2000" b="0" dirty="0">
                <a:solidFill>
                  <a:srgbClr val="FF0000"/>
                </a:solidFill>
              </a:rPr>
              <a:t>, 3)</a:t>
            </a:r>
            <a:r>
              <a:rPr lang="en-US" altLang="zh-CN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t3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zh-CN" sz="2000" b="0" dirty="0" smtClean="0">
                <a:solidFill>
                  <a:schemeClr val="tx1"/>
                </a:solidFill>
              </a:rPr>
              <a:t>where </a:t>
            </a:r>
            <a:r>
              <a:rPr lang="de-DE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de-DE" sz="2000" b="0" dirty="0">
                <a:solidFill>
                  <a:schemeClr val="tx1"/>
                </a:solidFill>
              </a:rPr>
              <a:t>交易流水 </a:t>
            </a:r>
            <a:r>
              <a:rPr lang="de-DE" altLang="zh-CN" sz="2000" b="0" dirty="0">
                <a:solidFill>
                  <a:schemeClr val="tx1"/>
                </a:solidFill>
              </a:rPr>
              <a:t>= t3.</a:t>
            </a:r>
            <a:r>
              <a:rPr lang="zh-CN" altLang="de-DE" sz="2000" b="0" dirty="0">
                <a:solidFill>
                  <a:schemeClr val="tx1"/>
                </a:solidFill>
              </a:rPr>
              <a:t>交易流水 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order by t1.</a:t>
            </a:r>
            <a:r>
              <a:rPr lang="zh-CN" altLang="en-US" sz="2000" b="0" dirty="0">
                <a:solidFill>
                  <a:schemeClr val="tx1"/>
                </a:solidFill>
              </a:rPr>
              <a:t>交易日期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t1.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, t1.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rgbClr val="003399"/>
                </a:solidFill>
              </a:rPr>
              <a:t>t1</a:t>
            </a:r>
            <a:r>
              <a:rPr lang="zh-CN" altLang="en-US" sz="2000" dirty="0" smtClean="0">
                <a:solidFill>
                  <a:srgbClr val="003399"/>
                </a:solidFill>
              </a:rPr>
              <a:t>和</a:t>
            </a:r>
            <a:r>
              <a:rPr lang="zh-CN" altLang="en-US" sz="2000" dirty="0">
                <a:solidFill>
                  <a:srgbClr val="003399"/>
                </a:solidFill>
              </a:rPr>
              <a:t>表值</a:t>
            </a:r>
            <a:r>
              <a:rPr lang="zh-CN" altLang="en-US" sz="2000" dirty="0" smtClean="0">
                <a:solidFill>
                  <a:srgbClr val="003399"/>
                </a:solidFill>
              </a:rPr>
              <a:t>函数返回结果连接</a:t>
            </a:r>
            <a:endParaRPr lang="en-US" altLang="zh-CN" sz="2000" b="0" dirty="0" smtClean="0">
              <a:solidFill>
                <a:schemeClr val="tx1"/>
              </a:solidFill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5292080" y="1196082"/>
            <a:ext cx="3672408" cy="792088"/>
          </a:xfrm>
          <a:prstGeom prst="borderCallout1">
            <a:avLst>
              <a:gd name="adj1" fmla="val 52764"/>
              <a:gd name="adj2" fmla="val -974"/>
              <a:gd name="adj3" fmla="val -22802"/>
              <a:gd name="adj4" fmla="val -4186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表值函数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指定交易日期和</a:t>
            </a:r>
            <a:r>
              <a:rPr lang="en-US" altLang="zh-CN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@n</a:t>
            </a:r>
            <a:r>
              <a:rPr lang="zh-CN" altLang="en-US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值，返回当日交易量最高的</a:t>
            </a:r>
            <a:r>
              <a:rPr lang="en-US" altLang="zh-CN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@n</a:t>
            </a:r>
            <a:r>
              <a:rPr lang="zh-CN" altLang="en-US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4427984" y="6164634"/>
            <a:ext cx="4536504" cy="648072"/>
          </a:xfrm>
          <a:prstGeom prst="borderCallout1">
            <a:avLst>
              <a:gd name="adj1" fmla="val -1287"/>
              <a:gd name="adj2" fmla="val 90833"/>
              <a:gd name="adj3" fmla="val -214845"/>
              <a:gd name="adj4" fmla="val 4997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33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调用表值函数，提供交易日期和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nn</a:t>
            </a: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482071032"/>
      </p:ext>
    </p:extLst>
  </p:cSld>
  <p:clrMapOvr>
    <a:masterClrMapping/>
  </p:clrMapOvr>
  <p:transition advTm="225741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9776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6.3  </a:t>
            </a:r>
            <a:r>
              <a:rPr lang="zh-CN" altLang="en-US" dirty="0" smtClean="0"/>
              <a:t>数据分页</a:t>
            </a:r>
            <a:endParaRPr lang="zh-CN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848872" cy="4536504"/>
          </a:xfrm>
        </p:spPr>
        <p:txBody>
          <a:bodyPr>
            <a:noAutofit/>
          </a:bodyPr>
          <a:lstStyle/>
          <a:p>
            <a:pPr marL="447675" indent="-4476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3399"/>
                </a:solidFill>
              </a:rPr>
              <a:t>基于</a:t>
            </a:r>
            <a:r>
              <a:rPr lang="en-US" altLang="zh-CN" b="1" dirty="0" smtClean="0">
                <a:solidFill>
                  <a:srgbClr val="003399"/>
                </a:solidFill>
              </a:rPr>
              <a:t>ROW_NUMBER(</a:t>
            </a:r>
            <a:r>
              <a:rPr lang="zh-CN" altLang="en-US" b="1" dirty="0" smtClean="0">
                <a:solidFill>
                  <a:srgbClr val="003399"/>
                </a:solidFill>
              </a:rPr>
              <a:t>）分页</a:t>
            </a:r>
            <a:r>
              <a:rPr lang="zh-CN" altLang="en-US" b="1" dirty="0">
                <a:solidFill>
                  <a:srgbClr val="003399"/>
                </a:solidFill>
              </a:rPr>
              <a:t>过程</a:t>
            </a:r>
            <a:endParaRPr lang="en-US" altLang="zh-CN" b="1" dirty="0">
              <a:solidFill>
                <a:srgbClr val="003399"/>
              </a:solidFill>
            </a:endParaRPr>
          </a:p>
          <a:p>
            <a:pPr marL="715963" lvl="1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输入：页</a:t>
            </a:r>
            <a:r>
              <a:rPr lang="zh-CN" altLang="en-US" sz="2200" dirty="0">
                <a:solidFill>
                  <a:schemeClr val="tx1"/>
                </a:solidFill>
              </a:rPr>
              <a:t>号和页</a:t>
            </a:r>
            <a:r>
              <a:rPr lang="zh-CN" altLang="en-US" sz="2200" dirty="0" smtClean="0">
                <a:solidFill>
                  <a:schemeClr val="tx1"/>
                </a:solidFill>
              </a:rPr>
              <a:t>大小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715963" lvl="1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chemeClr val="tx1"/>
                </a:solidFill>
              </a:rPr>
              <a:t>输出：指定页的数据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715963" lvl="1" indent="-268288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C00000"/>
                </a:solidFill>
              </a:rPr>
              <a:t>分页过程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1077913" lvl="2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chemeClr val="tx1"/>
                </a:solidFill>
              </a:rPr>
              <a:t>用</a:t>
            </a:r>
            <a:r>
              <a:rPr lang="en-US" altLang="zh-CN" sz="2200" dirty="0" smtClean="0">
                <a:solidFill>
                  <a:schemeClr val="tx1"/>
                </a:solidFill>
              </a:rPr>
              <a:t>ROW_NUMBER ( )  </a:t>
            </a:r>
            <a:r>
              <a:rPr lang="zh-CN" altLang="en-US" sz="2200" dirty="0" smtClean="0">
                <a:solidFill>
                  <a:schemeClr val="tx1"/>
                </a:solidFill>
              </a:rPr>
              <a:t>生成带行号的数据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1077913" lvl="2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chemeClr val="tx1"/>
                </a:solidFill>
              </a:rPr>
              <a:t>将该数据放到公用表达式或临时表中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1077913" lvl="2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chemeClr val="tx1"/>
                </a:solidFill>
              </a:rPr>
              <a:t>根据页号和页面大小，确定行号范围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1077913" lvl="2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 smtClean="0">
                <a:solidFill>
                  <a:schemeClr val="tx1"/>
                </a:solidFill>
              </a:rPr>
              <a:t>根据行号范围，检索公用</a:t>
            </a:r>
            <a:r>
              <a:rPr lang="zh-CN" altLang="en-US" sz="2200" dirty="0">
                <a:solidFill>
                  <a:schemeClr val="tx1"/>
                </a:solidFill>
              </a:rPr>
              <a:t>表达式或</a:t>
            </a:r>
            <a:r>
              <a:rPr lang="zh-CN" altLang="en-US" sz="2200" dirty="0" smtClean="0">
                <a:solidFill>
                  <a:schemeClr val="tx1"/>
                </a:solidFill>
              </a:rPr>
              <a:t>临时表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51487"/>
      </p:ext>
    </p:extLst>
  </p:cSld>
  <p:clrMapOvr>
    <a:masterClrMapping/>
  </p:clrMapOvr>
  <p:transition advTm="6861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064896" cy="57606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sz="2800" b="1" dirty="0">
                <a:solidFill>
                  <a:srgbClr val="003399"/>
                </a:solidFill>
              </a:rPr>
              <a:t>一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、数据排序：生成全局或分区行顺序号</a:t>
            </a:r>
            <a:endParaRPr lang="en-US" altLang="zh-CN" sz="2800" b="1" dirty="0">
              <a:solidFill>
                <a:srgbClr val="003399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2800" b="1" dirty="0" smtClean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43056" y="44624"/>
            <a:ext cx="585044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14:53</a:t>
            </a:fld>
            <a:endParaRPr lang="en-US" altLang="en-US"/>
          </a:p>
        </p:txBody>
      </p:sp>
      <p:sp>
        <p:nvSpPr>
          <p:cNvPr id="2" name="矩形 1"/>
          <p:cNvSpPr/>
          <p:nvPr/>
        </p:nvSpPr>
        <p:spPr>
          <a:xfrm>
            <a:off x="323528" y="1988840"/>
            <a:ext cx="813690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数据排序函数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ROW_NUMBER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)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>
              <a:lnSpc>
                <a:spcPts val="32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  ( [&lt;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partition_by_clause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&gt;]              --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分区字段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>
              <a:lnSpc>
                <a:spcPts val="32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order_by_clause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排序字段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>
              <a:lnSpc>
                <a:spcPts val="32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排序函数作用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358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返回每个元组的行序列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3587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分区时，各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分区的第一行从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>
          <a:xfrm>
            <a:off x="352148" y="218059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2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6.1  </a:t>
            </a:r>
            <a:r>
              <a:rPr lang="zh-CN" altLang="en-US" dirty="0" smtClean="0"/>
              <a:t>数据</a:t>
            </a:r>
            <a:r>
              <a:rPr lang="zh-CN" altLang="en-US" dirty="0"/>
              <a:t>排序与排名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28288"/>
            <a:ext cx="3622094" cy="138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7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42"/>
    </mc:Choice>
    <mc:Fallback xmlns="">
      <p:transition spd="slow" advTm="8264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36" y="1124744"/>
            <a:ext cx="8215336" cy="3456384"/>
          </a:xfrm>
        </p:spPr>
        <p:txBody>
          <a:bodyPr rIns="0"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、公用表达式：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CTE</a:t>
            </a:r>
          </a:p>
          <a:p>
            <a:pPr marL="269875" lvl="1" indent="-2698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b="1" dirty="0" smtClean="0">
                <a:solidFill>
                  <a:srgbClr val="002060"/>
                </a:solidFill>
              </a:rPr>
              <a:t>公用表达式（</a:t>
            </a:r>
            <a:r>
              <a:rPr lang="en-US" altLang="zh-CN" b="1" dirty="0" smtClean="0">
                <a:solidFill>
                  <a:srgbClr val="002060"/>
                </a:solidFill>
              </a:rPr>
              <a:t>CTE</a:t>
            </a:r>
            <a:r>
              <a:rPr lang="zh-CN" altLang="en-US" b="1" dirty="0" smtClean="0">
                <a:solidFill>
                  <a:srgbClr val="002060"/>
                </a:solidFill>
              </a:rPr>
              <a:t>）格式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with &lt;CTE </a:t>
            </a:r>
            <a:r>
              <a:rPr lang="zh-CN" altLang="en-US" dirty="0"/>
              <a:t>名称</a:t>
            </a:r>
            <a:r>
              <a:rPr lang="en-US" altLang="zh-CN" dirty="0"/>
              <a:t>&gt; </a:t>
            </a:r>
            <a:r>
              <a:rPr lang="en-US" altLang="zh-CN" dirty="0" smtClean="0"/>
              <a:t> as </a:t>
            </a:r>
            <a:r>
              <a:rPr lang="zh-CN" altLang="en-US" dirty="0"/>
              <a:t>（子查询）</a:t>
            </a:r>
            <a:endParaRPr lang="en-US" altLang="zh-CN" dirty="0"/>
          </a:p>
          <a:p>
            <a:pPr marL="269875" lvl="1" indent="-2698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</a:rPr>
              <a:t>公用表达式（</a:t>
            </a:r>
            <a:r>
              <a:rPr lang="en-US" altLang="zh-CN" b="1" dirty="0">
                <a:solidFill>
                  <a:srgbClr val="002060"/>
                </a:solidFill>
              </a:rPr>
              <a:t>CTE</a:t>
            </a:r>
            <a:r>
              <a:rPr lang="zh-CN" altLang="en-US" b="1" dirty="0">
                <a:solidFill>
                  <a:srgbClr val="002060"/>
                </a:solidFill>
              </a:rPr>
              <a:t>）作用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CTE</a:t>
            </a:r>
            <a:r>
              <a:rPr lang="zh-CN" altLang="en-US" dirty="0"/>
              <a:t>类似表变量，但特定情况下，效率高于表变量</a:t>
            </a:r>
            <a:endParaRPr lang="en-US" altLang="zh-CN" dirty="0"/>
          </a:p>
          <a:p>
            <a:pPr marL="269875" lvl="1" indent="-269875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</a:rPr>
              <a:t>公用表达式（</a:t>
            </a:r>
            <a:r>
              <a:rPr lang="en-US" altLang="zh-CN" b="1" dirty="0">
                <a:solidFill>
                  <a:srgbClr val="002060"/>
                </a:solidFill>
              </a:rPr>
              <a:t>CTE</a:t>
            </a:r>
            <a:r>
              <a:rPr lang="zh-CN" altLang="en-US" b="1" dirty="0">
                <a:solidFill>
                  <a:srgbClr val="002060"/>
                </a:solidFill>
              </a:rPr>
              <a:t>）</a:t>
            </a:r>
            <a:r>
              <a:rPr lang="zh-CN" altLang="en-US" b="1" dirty="0" smtClean="0">
                <a:solidFill>
                  <a:srgbClr val="002060"/>
                </a:solidFill>
              </a:rPr>
              <a:t>使用</a:t>
            </a:r>
            <a:endParaRPr lang="en-US" altLang="zh-CN" b="1" dirty="0">
              <a:solidFill>
                <a:srgbClr val="002060"/>
              </a:solidFill>
            </a:endParaRPr>
          </a:p>
          <a:p>
            <a:pPr marL="269875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CTE</a:t>
            </a:r>
            <a:r>
              <a:rPr lang="zh-CN" altLang="en-US" dirty="0"/>
              <a:t>后面必须直接跟使用它的</a:t>
            </a:r>
            <a:r>
              <a:rPr lang="en-US" altLang="zh-CN" dirty="0"/>
              <a:t>SQL</a:t>
            </a:r>
            <a:r>
              <a:rPr lang="zh-CN" altLang="en-US" dirty="0"/>
              <a:t>语句，否则</a:t>
            </a:r>
            <a:r>
              <a:rPr lang="en-US" altLang="zh-CN" dirty="0"/>
              <a:t>CTE</a:t>
            </a:r>
            <a:r>
              <a:rPr lang="zh-CN" altLang="en-US" dirty="0"/>
              <a:t>失效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55576" y="4725144"/>
            <a:ext cx="7776864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CTE_Test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 (select * 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stock_YJY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交易日期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'2020-01-01')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CTE_Test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 '001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%‘</a:t>
            </a:r>
          </a:p>
          <a:p>
            <a:pPr>
              <a:spcBef>
                <a:spcPts val="12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CTE_Test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like '001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CTE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*/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24726"/>
            <a:ext cx="7643192" cy="104403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rgbClr val="003399"/>
                </a:solidFill>
              </a:rPr>
              <a:t>一、</a:t>
            </a:r>
            <a:r>
              <a:rPr lang="en-US" altLang="zh-CN" sz="2800" dirty="0">
                <a:solidFill>
                  <a:srgbClr val="003399"/>
                </a:solidFill>
              </a:rPr>
              <a:t>ROW_NUMBER()+</a:t>
            </a:r>
            <a:r>
              <a:rPr lang="zh-CN" altLang="en-US" sz="2800" dirty="0">
                <a:solidFill>
                  <a:srgbClr val="003399"/>
                </a:solidFill>
              </a:rPr>
              <a:t>公用表达式：即席分</a:t>
            </a:r>
            <a:r>
              <a:rPr lang="zh-CN" altLang="en-US" sz="2800" dirty="0" smtClean="0">
                <a:solidFill>
                  <a:srgbClr val="003399"/>
                </a:solidFill>
              </a:rPr>
              <a:t>页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9268274"/>
      </p:ext>
    </p:extLst>
  </p:cSld>
  <p:clrMapOvr>
    <a:masterClrMapping/>
  </p:clrMapOvr>
  <p:transition advTm="10371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1758"/>
            <a:ext cx="8568952" cy="4397481"/>
          </a:xfrm>
        </p:spPr>
        <p:txBody>
          <a:bodyPr rIns="0">
            <a:noAutofit/>
          </a:bodyPr>
          <a:lstStyle/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declare </a:t>
            </a:r>
            <a:r>
              <a:rPr lang="en-US" altLang="zh-CN" sz="2000" b="0" dirty="0">
                <a:solidFill>
                  <a:schemeClr val="tx1"/>
                </a:solidFill>
              </a:rPr>
              <a:t>@</a:t>
            </a:r>
            <a:r>
              <a:rPr lang="en-US" altLang="zh-CN" sz="20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</a:rPr>
              <a:t>, @</a:t>
            </a:r>
            <a:r>
              <a:rPr lang="en-US" altLang="zh-CN" sz="2000" b="0" dirty="0" err="1">
                <a:solidFill>
                  <a:schemeClr val="tx1"/>
                </a:solidFill>
              </a:rPr>
              <a:t>Page_Num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chemeClr val="tx1"/>
                </a:solidFill>
              </a:rPr>
              <a:t>select @</a:t>
            </a:r>
            <a:r>
              <a:rPr lang="en-US" altLang="zh-CN" sz="20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000" b="0" dirty="0">
                <a:solidFill>
                  <a:schemeClr val="tx1"/>
                </a:solidFill>
              </a:rPr>
              <a:t>=10,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@</a:t>
            </a:r>
            <a:r>
              <a:rPr lang="en-US" altLang="zh-CN" sz="2000" b="0" dirty="0" err="1">
                <a:solidFill>
                  <a:schemeClr val="tx1"/>
                </a:solidFill>
              </a:rPr>
              <a:t>Page_Num</a:t>
            </a:r>
            <a:r>
              <a:rPr lang="en-US" altLang="zh-CN" sz="2000" b="0" dirty="0">
                <a:solidFill>
                  <a:schemeClr val="tx1"/>
                </a:solidFill>
              </a:rPr>
              <a:t>=4;</a:t>
            </a: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rgbClr val="003399"/>
                </a:solidFill>
              </a:rPr>
              <a:t>with SN_T as 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(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   select ROW_NUMBER</a:t>
            </a:r>
            <a:r>
              <a:rPr lang="en-US" altLang="zh-CN" sz="2000" b="0" dirty="0">
                <a:solidFill>
                  <a:srgbClr val="003399"/>
                </a:solidFill>
              </a:rPr>
              <a:t>() </a:t>
            </a:r>
            <a:endParaRPr lang="en-US" altLang="zh-CN" sz="2000" b="0" dirty="0" smtClean="0">
              <a:solidFill>
                <a:srgbClr val="003399"/>
              </a:solidFill>
            </a:endParaRPr>
          </a:p>
          <a:p>
            <a:pPr marL="269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              Over(order </a:t>
            </a:r>
            <a:r>
              <a:rPr lang="en-US" altLang="zh-CN" sz="2000" b="0" dirty="0">
                <a:solidFill>
                  <a:srgbClr val="003399"/>
                </a:solidFill>
              </a:rPr>
              <a:t>by </a:t>
            </a:r>
            <a:r>
              <a:rPr lang="zh-CN" altLang="en-US" sz="2000" b="0" dirty="0">
                <a:solidFill>
                  <a:srgbClr val="003399"/>
                </a:solidFill>
              </a:rPr>
              <a:t>最新价</a:t>
            </a:r>
            <a:r>
              <a:rPr lang="en-US" altLang="zh-CN" sz="2000" b="0" dirty="0">
                <a:solidFill>
                  <a:srgbClr val="003399"/>
                </a:solidFill>
              </a:rPr>
              <a:t>) </a:t>
            </a:r>
            <a:r>
              <a:rPr lang="en-US" altLang="zh-CN" sz="2000" b="0" dirty="0" err="1">
                <a:solidFill>
                  <a:srgbClr val="003399"/>
                </a:solidFill>
              </a:rPr>
              <a:t>row_num</a:t>
            </a:r>
            <a:r>
              <a:rPr lang="en-US" altLang="zh-CN" sz="2000" b="0" dirty="0">
                <a:solidFill>
                  <a:srgbClr val="003399"/>
                </a:solidFill>
              </a:rPr>
              <a:t>,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*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 marL="269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3399"/>
                </a:solidFill>
              </a:rPr>
              <a:t>     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 </a:t>
            </a:r>
            <a:r>
              <a:rPr lang="en-US" altLang="zh-CN" sz="2000" b="0" dirty="0">
                <a:solidFill>
                  <a:srgbClr val="003399"/>
                </a:solidFill>
              </a:rPr>
              <a:t>from </a:t>
            </a:r>
            <a:r>
              <a:rPr lang="en-US" altLang="zh-CN" sz="2000" b="0" dirty="0" err="1">
                <a:solidFill>
                  <a:srgbClr val="003399"/>
                </a:solidFill>
              </a:rPr>
              <a:t>stock_YJY</a:t>
            </a:r>
            <a:r>
              <a:rPr lang="en-US" altLang="zh-CN" sz="2000" b="0" dirty="0">
                <a:solidFill>
                  <a:srgbClr val="003399"/>
                </a:solidFill>
              </a:rPr>
              <a:t>)</a:t>
            </a:r>
          </a:p>
          <a:p>
            <a:pPr marL="269875" indent="-269875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chemeClr val="tx1"/>
                </a:solidFill>
              </a:rPr>
              <a:t>select * from SN_T where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000" b="0" dirty="0">
                <a:solidFill>
                  <a:schemeClr val="tx1"/>
                </a:solidFill>
              </a:rPr>
              <a:t> between </a:t>
            </a:r>
          </a:p>
          <a:p>
            <a:pPr marL="269875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@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PageSize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*(@</a:t>
            </a:r>
            <a:r>
              <a:rPr lang="en-US" altLang="zh-CN" sz="2000" b="0" dirty="0">
                <a:solidFill>
                  <a:schemeClr val="tx1"/>
                </a:solidFill>
              </a:rPr>
              <a:t>Page_Num-1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)+1 and @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PageSize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*@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Page_Num</a:t>
            </a:r>
            <a:endParaRPr lang="en-US" altLang="zh-CN" sz="20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0" y="1196752"/>
            <a:ext cx="24117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314072"/>
            <a:ext cx="78488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ROW_NUMBER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()+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公用表达式分页：示例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5733256"/>
            <a:ext cx="8136904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适用性</a:t>
            </a:r>
            <a:r>
              <a:rPr lang="zh-CN" altLang="en-US" sz="2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：只请求单页</a:t>
            </a:r>
            <a:r>
              <a:rPr lang="zh-CN" altLang="en-US" sz="22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，基本</a:t>
            </a: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表虽然数据</a:t>
            </a:r>
            <a:r>
              <a:rPr lang="zh-CN" altLang="en-US" sz="2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量大，但有合适的索引</a:t>
            </a:r>
            <a:endParaRPr lang="en-US" altLang="zh-CN" sz="2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08930"/>
      </p:ext>
    </p:extLst>
  </p:cSld>
  <p:clrMapOvr>
    <a:masterClrMapping/>
  </p:clrMapOvr>
  <p:transition advTm="12379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814048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3399"/>
                </a:solidFill>
              </a:rPr>
              <a:t>二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 </a:t>
            </a:r>
            <a:r>
              <a:rPr lang="en-US" altLang="zh-CN" sz="2800" b="1" dirty="0">
                <a:solidFill>
                  <a:srgbClr val="003399"/>
                </a:solidFill>
              </a:rPr>
              <a:t>ROW_NUMBER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()+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临时表：多页访问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临时</a:t>
            </a:r>
            <a:r>
              <a:rPr lang="zh-CN" altLang="en-US" b="1" dirty="0" smtClean="0">
                <a:solidFill>
                  <a:srgbClr val="C00000"/>
                </a:solidFill>
              </a:rPr>
              <a:t>表中保存所有页的信息（含行号）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在行号上创建索引，连续访问多页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rgbClr val="002060"/>
                </a:solidFill>
              </a:rPr>
              <a:t>select </a:t>
            </a:r>
            <a:r>
              <a:rPr lang="en-US" altLang="zh-CN" sz="2200" b="0" dirty="0" err="1" smtClean="0">
                <a:solidFill>
                  <a:srgbClr val="002060"/>
                </a:solidFill>
              </a:rPr>
              <a:t>Row_Number</a:t>
            </a:r>
            <a:r>
              <a:rPr lang="en-US" altLang="zh-CN" sz="2200" b="0" dirty="0" smtClean="0">
                <a:solidFill>
                  <a:srgbClr val="002060"/>
                </a:solidFill>
              </a:rPr>
              <a:t>() </a:t>
            </a:r>
            <a:r>
              <a:rPr lang="en-US" altLang="zh-CN" sz="2200" b="0" dirty="0">
                <a:solidFill>
                  <a:srgbClr val="002060"/>
                </a:solidFill>
              </a:rPr>
              <a:t>over(order by </a:t>
            </a:r>
            <a:r>
              <a:rPr lang="zh-CN" altLang="en-US" sz="2200" b="0" dirty="0">
                <a:solidFill>
                  <a:srgbClr val="002060"/>
                </a:solidFill>
              </a:rPr>
              <a:t>最新价</a:t>
            </a:r>
            <a:r>
              <a:rPr lang="en-US" altLang="zh-CN" sz="2200" b="0" dirty="0">
                <a:solidFill>
                  <a:srgbClr val="002060"/>
                </a:solidFill>
              </a:rPr>
              <a:t>) </a:t>
            </a:r>
            <a:r>
              <a:rPr lang="en-US" altLang="zh-CN" sz="2200" b="0" dirty="0" err="1">
                <a:solidFill>
                  <a:srgbClr val="002060"/>
                </a:solidFill>
              </a:rPr>
              <a:t>row_num</a:t>
            </a:r>
            <a:r>
              <a:rPr lang="en-US" altLang="zh-CN" sz="2200" b="0" dirty="0">
                <a:solidFill>
                  <a:srgbClr val="002060"/>
                </a:solidFill>
              </a:rPr>
              <a:t>, *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0" dirty="0" smtClean="0">
                <a:solidFill>
                  <a:srgbClr val="002060"/>
                </a:solidFill>
              </a:rPr>
              <a:t>        </a:t>
            </a:r>
            <a:r>
              <a:rPr lang="en-US" altLang="zh-CN" sz="2200" b="0" dirty="0">
                <a:solidFill>
                  <a:srgbClr val="002060"/>
                </a:solidFill>
              </a:rPr>
              <a:t>into #SN_T2 from </a:t>
            </a:r>
            <a:r>
              <a:rPr lang="en-US" altLang="zh-CN" sz="2200" b="0" dirty="0" err="1">
                <a:solidFill>
                  <a:srgbClr val="002060"/>
                </a:solidFill>
              </a:rPr>
              <a:t>stock_YJY</a:t>
            </a:r>
            <a:endParaRPr lang="en-US" altLang="zh-CN" sz="2200" b="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chemeClr val="tx1"/>
                </a:solidFill>
              </a:rPr>
              <a:t>create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clustered </a:t>
            </a:r>
            <a:r>
              <a:rPr lang="en-US" altLang="zh-CN" sz="2200" b="0" dirty="0">
                <a:solidFill>
                  <a:schemeClr val="tx1"/>
                </a:solidFill>
              </a:rPr>
              <a:t>index </a:t>
            </a:r>
            <a:r>
              <a:rPr lang="en-US" altLang="zh-CN" sz="2200" b="0" dirty="0" err="1">
                <a:solidFill>
                  <a:schemeClr val="tx1"/>
                </a:solidFill>
              </a:rPr>
              <a:t>idx_rn</a:t>
            </a:r>
            <a:r>
              <a:rPr lang="en-US" altLang="zh-CN" sz="2200" b="0" dirty="0">
                <a:solidFill>
                  <a:schemeClr val="tx1"/>
                </a:solidFill>
              </a:rPr>
              <a:t> on #SN_T2(</a:t>
            </a:r>
            <a:r>
              <a:rPr lang="en-US" altLang="zh-CN" sz="22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2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chemeClr val="tx1"/>
                </a:solidFill>
              </a:rPr>
              <a:t>declare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int</a:t>
            </a:r>
            <a:r>
              <a:rPr lang="en-US" altLang="zh-CN" sz="2200" b="0" dirty="0">
                <a:solidFill>
                  <a:schemeClr val="tx1"/>
                </a:solidFill>
              </a:rPr>
              <a:t>,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Page_Num</a:t>
            </a: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err="1">
                <a:solidFill>
                  <a:schemeClr val="tx1"/>
                </a:solidFill>
              </a:rPr>
              <a:t>int</a:t>
            </a:r>
            <a:r>
              <a:rPr lang="en-US" altLang="zh-CN" sz="2200" b="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chemeClr val="tx1"/>
                </a:solidFill>
              </a:rPr>
              <a:t>select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200" b="0" dirty="0">
                <a:solidFill>
                  <a:schemeClr val="tx1"/>
                </a:solidFill>
              </a:rPr>
              <a:t>=10,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Page_Num</a:t>
            </a:r>
            <a:r>
              <a:rPr lang="en-US" altLang="zh-CN" sz="2200" b="0" dirty="0">
                <a:solidFill>
                  <a:schemeClr val="tx1"/>
                </a:solidFill>
              </a:rPr>
              <a:t>=8;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0" dirty="0">
                <a:solidFill>
                  <a:schemeClr val="tx1"/>
                </a:solidFill>
              </a:rPr>
              <a:t>select * from #SN_T2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0" dirty="0"/>
              <a:t> </a:t>
            </a:r>
            <a:r>
              <a:rPr lang="en-US" altLang="zh-CN" sz="2200" b="0" dirty="0" smtClean="0"/>
              <a:t>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where </a:t>
            </a:r>
            <a:r>
              <a:rPr lang="en-US" altLang="zh-CN" sz="22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200" b="0" dirty="0">
                <a:solidFill>
                  <a:schemeClr val="tx1"/>
                </a:solidFill>
              </a:rPr>
              <a:t> between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200" b="0" dirty="0">
                <a:solidFill>
                  <a:schemeClr val="tx1"/>
                </a:solidFill>
              </a:rPr>
              <a:t> * (@Page_Num-1) + 1 and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                        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PageSize</a:t>
            </a:r>
            <a:r>
              <a:rPr lang="en-US" altLang="zh-CN" sz="2200" b="0" dirty="0">
                <a:solidFill>
                  <a:schemeClr val="tx1"/>
                </a:solidFill>
              </a:rPr>
              <a:t> * @</a:t>
            </a:r>
            <a:r>
              <a:rPr lang="en-US" altLang="zh-CN" sz="2200" b="0" dirty="0" err="1">
                <a:solidFill>
                  <a:schemeClr val="tx1"/>
                </a:solidFill>
              </a:rPr>
              <a:t>Page_Num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0" dirty="0">
                <a:solidFill>
                  <a:schemeClr val="tx1"/>
                </a:solidFill>
              </a:rPr>
              <a:t>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order </a:t>
            </a:r>
            <a:r>
              <a:rPr lang="en-US" altLang="zh-CN" sz="2200" b="0" dirty="0">
                <a:solidFill>
                  <a:schemeClr val="tx1"/>
                </a:solidFill>
              </a:rPr>
              <a:t>by </a:t>
            </a:r>
            <a:r>
              <a:rPr lang="en-US" altLang="zh-CN" sz="22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200" b="0" dirty="0">
                <a:solidFill>
                  <a:schemeClr val="tx1"/>
                </a:solidFill>
              </a:rPr>
              <a:t>                   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02060"/>
                </a:solidFill>
              </a:rPr>
              <a:t>适用性：结果集不是很大，访问多个页面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2"/>
    </mc:Choice>
    <mc:Fallback xmlns="">
      <p:transition spd="slow" advTm="9900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08" y="143892"/>
            <a:ext cx="8634164" cy="9808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6.4  </a:t>
            </a:r>
            <a:r>
              <a:rPr lang="zh-CN" altLang="en-US" dirty="0" smtClean="0"/>
              <a:t>数据统计与聚合</a:t>
            </a:r>
            <a:endParaRPr lang="zh-CN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40960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/>
              <a:t>一、中</a:t>
            </a:r>
            <a:r>
              <a:rPr lang="zh-CN" altLang="en-US" sz="2600" b="1" dirty="0"/>
              <a:t>值计算</a:t>
            </a:r>
            <a:endParaRPr lang="en-US" altLang="zh-CN" sz="2600" b="1" dirty="0"/>
          </a:p>
          <a:p>
            <a:pPr marL="268288" indent="-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中值</a:t>
            </a:r>
            <a:r>
              <a:rPr lang="zh-CN" altLang="en-US" sz="2000" dirty="0" smtClean="0">
                <a:solidFill>
                  <a:schemeClr val="tx1"/>
                </a:solidFill>
              </a:rPr>
              <a:t>：奇数个元素，</a:t>
            </a:r>
            <a:r>
              <a:rPr lang="zh-CN" altLang="en-US" sz="2000" dirty="0">
                <a:solidFill>
                  <a:schemeClr val="tx1"/>
                </a:solidFill>
              </a:rPr>
              <a:t>取中间的</a:t>
            </a:r>
            <a:r>
              <a:rPr lang="zh-CN" altLang="en-US" sz="2000" dirty="0" smtClean="0">
                <a:solidFill>
                  <a:schemeClr val="tx1"/>
                </a:solidFill>
              </a:rPr>
              <a:t>值；偶数个元素，</a:t>
            </a:r>
            <a:r>
              <a:rPr lang="zh-CN" altLang="en-US" sz="2000" dirty="0">
                <a:solidFill>
                  <a:schemeClr val="tx1"/>
                </a:solidFill>
              </a:rPr>
              <a:t>取两个中间值的</a:t>
            </a:r>
            <a:r>
              <a:rPr lang="zh-CN" altLang="en-US" sz="2000" dirty="0" smtClean="0">
                <a:solidFill>
                  <a:schemeClr val="tx1"/>
                </a:solidFill>
              </a:rPr>
              <a:t>平均值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8288" indent="-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 smtClean="0"/>
              <a:t>示例：</a:t>
            </a:r>
            <a:endParaRPr lang="en-US" altLang="zh-CN" sz="2000" dirty="0" smtClean="0"/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declare 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@ZZ1 </a:t>
            </a:r>
            <a:r>
              <a:rPr lang="en-US" altLang="zh-CN" sz="2000" b="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@ZZ2 </a:t>
            </a:r>
            <a:r>
              <a:rPr lang="en-US" altLang="zh-CN" sz="2000" b="0" dirty="0" err="1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</a:t>
            </a:r>
            <a:endParaRPr lang="en-US" altLang="zh-CN" sz="2000" b="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 @ZZ1 = (select min(t1.</a:t>
            </a:r>
            <a:r>
              <a:rPr lang="zh-CN" altLang="en-US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from </a:t>
            </a:r>
            <a:endParaRPr lang="en-US" altLang="zh-CN" sz="2000" b="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(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top(50) percent * from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order 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</a:t>
            </a:r>
            <a:r>
              <a:rPr lang="zh-CN" altLang="en-US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desc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t1)</a:t>
            </a:r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Set @ZZ2 = (select max(t2.</a:t>
            </a:r>
            <a:r>
              <a:rPr lang="zh-CN" altLang="en-US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</a:t>
            </a:r>
            <a:r>
              <a:rPr lang="en-US" altLang="zh-CN" sz="2000" b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from</a:t>
            </a:r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(select top(50) percent * from </a:t>
            </a:r>
            <a:r>
              <a:rPr lang="en-US" altLang="zh-CN" sz="2000" b="0" dirty="0" err="1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stock_YJY</a:t>
            </a:r>
            <a:r>
              <a:rPr lang="en-US" altLang="zh-CN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order by </a:t>
            </a:r>
            <a:r>
              <a:rPr lang="zh-CN" altLang="en-US" sz="2000" b="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成交量 </a:t>
            </a:r>
            <a:r>
              <a:rPr lang="en-US" altLang="zh-CN" sz="2000" b="0" dirty="0" err="1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asc</a:t>
            </a:r>
            <a:r>
              <a:rPr lang="en-US" altLang="zh-CN" sz="2000" b="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 </a:t>
            </a:r>
            <a:r>
              <a:rPr lang="en-US" altLang="zh-CN" sz="2000" b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t2</a:t>
            </a:r>
            <a:r>
              <a:rPr lang="en-US" altLang="zh-CN" sz="2000" b="0" dirty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marL="2698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(@ZZ1+@ZZ2)/2  </a:t>
            </a:r>
            <a:r>
              <a:rPr lang="zh-CN" altLang="en-US" sz="2000" b="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en-US" altLang="zh-CN" sz="2000" b="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269875" indent="-2698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tx1"/>
                </a:solidFill>
              </a:rPr>
              <a:t>示例说明：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539750" lvl="1" indent="-269875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子句</a:t>
            </a:r>
            <a:r>
              <a:rPr lang="zh-CN" altLang="en-US" dirty="0" smtClean="0">
                <a:solidFill>
                  <a:schemeClr val="tx1"/>
                </a:solidFill>
              </a:rPr>
              <a:t>的子查询嵌套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539750" lvl="1" indent="-269875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利用子</a:t>
            </a:r>
            <a:r>
              <a:rPr lang="zh-CN" altLang="en-US" dirty="0">
                <a:solidFill>
                  <a:schemeClr val="tx1"/>
                </a:solidFill>
              </a:rPr>
              <a:t>查询赋值</a:t>
            </a:r>
            <a:endParaRPr lang="en-US" altLang="zh-CN" dirty="0">
              <a:solidFill>
                <a:schemeClr val="tx1"/>
              </a:solidFill>
            </a:endParaRPr>
          </a:p>
          <a:p>
            <a:pPr marL="539750" lvl="1" indent="-269875"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元组</a:t>
            </a:r>
            <a:r>
              <a:rPr lang="zh-CN" altLang="en-US" dirty="0">
                <a:solidFill>
                  <a:schemeClr val="tx1"/>
                </a:solidFill>
              </a:rPr>
              <a:t>数为奇数时，</a:t>
            </a:r>
            <a:r>
              <a:rPr lang="en-US" altLang="zh-CN" dirty="0">
                <a:solidFill>
                  <a:schemeClr val="tx1"/>
                </a:solidFill>
              </a:rPr>
              <a:t>top (50) percent </a:t>
            </a:r>
            <a:r>
              <a:rPr lang="zh-CN" altLang="en-US" dirty="0" smtClean="0">
                <a:solidFill>
                  <a:schemeClr val="tx1"/>
                </a:solidFill>
              </a:rPr>
              <a:t>返回</a:t>
            </a:r>
            <a:r>
              <a:rPr lang="en-US" altLang="zh-CN" dirty="0" smtClean="0"/>
              <a:t>: (</a:t>
            </a:r>
            <a:r>
              <a:rPr lang="zh-CN" altLang="en-US" dirty="0" smtClean="0"/>
              <a:t>元组数</a:t>
            </a:r>
            <a:r>
              <a:rPr lang="en-US" altLang="zh-CN" dirty="0" smtClean="0"/>
              <a:t>+1)/2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4924"/>
      </p:ext>
    </p:extLst>
  </p:cSld>
  <p:clrMapOvr>
    <a:masterClrMapping/>
  </p:clrMapOvr>
  <p:transition advTm="29100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712968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二、带有窗口函数的集函数统计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、格式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聚集函数 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+ Over()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、作用（与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Group by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比较）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只使用集函数，返回统计信息；带上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Group by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，则只</a:t>
            </a:r>
            <a:r>
              <a:rPr lang="zh-CN" altLang="en-US" sz="2000" b="0" dirty="0">
                <a:solidFill>
                  <a:schemeClr val="tx1"/>
                </a:solidFill>
              </a:rPr>
              <a:t>提供统计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信息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>
                <a:solidFill>
                  <a:schemeClr val="tx1"/>
                </a:solidFill>
              </a:rPr>
              <a:t>集函数</a:t>
            </a:r>
            <a:r>
              <a:rPr lang="en-US" altLang="zh-CN" sz="2000" b="0" dirty="0">
                <a:solidFill>
                  <a:schemeClr val="tx1"/>
                </a:solidFill>
              </a:rPr>
              <a:t>+Over()</a:t>
            </a:r>
            <a:r>
              <a:rPr lang="zh-CN" altLang="en-US" sz="2000" b="0" dirty="0">
                <a:solidFill>
                  <a:schemeClr val="tx1"/>
                </a:solidFill>
              </a:rPr>
              <a:t>：同时提供统计信息和明细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数据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、示例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</a:rPr>
              <a:t>查询各股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交易明细，</a:t>
            </a:r>
            <a:r>
              <a:rPr lang="zh-CN" altLang="en-US" sz="2400" b="0" dirty="0">
                <a:solidFill>
                  <a:schemeClr val="tx1"/>
                </a:solidFill>
              </a:rPr>
              <a:t>包括均价和累计交易量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rgbClr val="002060"/>
                </a:solidFill>
              </a:rPr>
              <a:t>select </a:t>
            </a:r>
            <a:r>
              <a:rPr lang="zh-CN" altLang="en-US" sz="2000" b="0" dirty="0">
                <a:solidFill>
                  <a:srgbClr val="002060"/>
                </a:solidFill>
              </a:rPr>
              <a:t>交易流水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代码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交易日期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>
                <a:solidFill>
                  <a:srgbClr val="002060"/>
                </a:solidFill>
              </a:rPr>
              <a:t>       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        最新</a:t>
            </a:r>
            <a:r>
              <a:rPr lang="zh-CN" altLang="en-US" sz="2000" b="0" dirty="0">
                <a:solidFill>
                  <a:srgbClr val="002060"/>
                </a:solidFill>
              </a:rPr>
              <a:t>价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 err="1">
                <a:solidFill>
                  <a:srgbClr val="002060"/>
                </a:solidFill>
              </a:rPr>
              <a:t>avg</a:t>
            </a:r>
            <a:r>
              <a:rPr lang="en-US" altLang="zh-CN" sz="2000" b="0" dirty="0">
                <a:solidFill>
                  <a:srgbClr val="002060"/>
                </a:solidFill>
              </a:rPr>
              <a:t>(</a:t>
            </a:r>
            <a:r>
              <a:rPr lang="zh-CN" altLang="en-US" sz="2000" b="0" dirty="0">
                <a:solidFill>
                  <a:srgbClr val="002060"/>
                </a:solidFill>
              </a:rPr>
              <a:t>最新价</a:t>
            </a:r>
            <a:r>
              <a:rPr lang="en-US" altLang="zh-CN" sz="2000" b="0" dirty="0">
                <a:solidFill>
                  <a:srgbClr val="002060"/>
                </a:solidFill>
              </a:rPr>
              <a:t>)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</a:rPr>
              <a:t>OVER(PARTITION BY </a:t>
            </a:r>
            <a:r>
              <a:rPr lang="zh-CN" altLang="en-US" sz="2000" b="0" dirty="0">
                <a:solidFill>
                  <a:srgbClr val="002060"/>
                </a:solidFill>
              </a:rPr>
              <a:t>代码</a:t>
            </a:r>
            <a:r>
              <a:rPr lang="en-US" altLang="zh-CN" sz="2000" b="0" dirty="0">
                <a:solidFill>
                  <a:srgbClr val="002060"/>
                </a:solidFill>
              </a:rPr>
              <a:t>)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</a:rPr>
              <a:t>AS </a:t>
            </a:r>
            <a:r>
              <a:rPr lang="zh-CN" altLang="en-US" sz="2000" b="0" dirty="0">
                <a:solidFill>
                  <a:srgbClr val="002060"/>
                </a:solidFill>
              </a:rPr>
              <a:t>均价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endParaRPr lang="zh-CN" altLang="en-US" sz="2000" b="0" dirty="0">
              <a:solidFill>
                <a:srgbClr val="002060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rgbClr val="002060"/>
                </a:solidFill>
              </a:rPr>
              <a:t>               </a:t>
            </a:r>
            <a:r>
              <a:rPr lang="zh-CN" altLang="en-US" sz="2000" b="0" dirty="0">
                <a:solidFill>
                  <a:srgbClr val="002060"/>
                </a:solidFill>
              </a:rPr>
              <a:t>成交量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</a:rPr>
              <a:t>sum(</a:t>
            </a:r>
            <a:r>
              <a:rPr lang="zh-CN" altLang="en-US" sz="2000" b="0" dirty="0">
                <a:solidFill>
                  <a:srgbClr val="002060"/>
                </a:solidFill>
              </a:rPr>
              <a:t>成交量</a:t>
            </a:r>
            <a:r>
              <a:rPr lang="en-US" altLang="zh-CN" sz="2000" b="0" dirty="0">
                <a:solidFill>
                  <a:srgbClr val="002060"/>
                </a:solidFill>
              </a:rPr>
              <a:t>)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</a:rPr>
              <a:t>OVER(PARTITION BY </a:t>
            </a:r>
            <a:r>
              <a:rPr lang="zh-CN" altLang="en-US" sz="2000" b="0" dirty="0">
                <a:solidFill>
                  <a:srgbClr val="002060"/>
                </a:solidFill>
              </a:rPr>
              <a:t>代码</a:t>
            </a:r>
            <a:r>
              <a:rPr lang="en-US" altLang="zh-CN" sz="2000" b="0" dirty="0">
                <a:solidFill>
                  <a:srgbClr val="002060"/>
                </a:solidFill>
              </a:rPr>
              <a:t>)</a:t>
            </a:r>
            <a:r>
              <a:rPr lang="zh-CN" altLang="en-US" sz="2000" b="0" dirty="0">
                <a:solidFill>
                  <a:srgbClr val="002060"/>
                </a:solidFill>
              </a:rPr>
              <a:t> </a:t>
            </a:r>
            <a:r>
              <a:rPr lang="en-US" altLang="zh-CN" sz="2000" b="0" dirty="0">
                <a:solidFill>
                  <a:srgbClr val="002060"/>
                </a:solidFill>
              </a:rPr>
              <a:t>AS </a:t>
            </a:r>
            <a:r>
              <a:rPr lang="zh-CN" altLang="en-US" sz="2000" b="0" dirty="0">
                <a:solidFill>
                  <a:srgbClr val="002060"/>
                </a:solidFill>
              </a:rPr>
              <a:t>累计成交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rgbClr val="002060"/>
                </a:solidFill>
              </a:rPr>
              <a:t>      from </a:t>
            </a:r>
            <a:r>
              <a:rPr lang="en-US" altLang="zh-CN" sz="2000" b="0" dirty="0" err="1">
                <a:solidFill>
                  <a:srgbClr val="002060"/>
                </a:solidFill>
              </a:rPr>
              <a:t>stock_YJY</a:t>
            </a:r>
            <a:r>
              <a:rPr lang="en-US" altLang="zh-CN" sz="2000" b="0" dirty="0">
                <a:solidFill>
                  <a:srgbClr val="002060"/>
                </a:solidFill>
              </a:rPr>
              <a:t>  order by </a:t>
            </a:r>
            <a:r>
              <a:rPr lang="zh-CN" altLang="en-US" sz="2000" b="0" dirty="0">
                <a:solidFill>
                  <a:srgbClr val="002060"/>
                </a:solidFill>
              </a:rPr>
              <a:t>代码</a:t>
            </a:r>
            <a:r>
              <a:rPr lang="en-US" altLang="zh-CN" sz="2000" b="0" dirty="0">
                <a:solidFill>
                  <a:srgbClr val="002060"/>
                </a:solidFill>
              </a:rPr>
              <a:t>,</a:t>
            </a:r>
            <a:r>
              <a:rPr lang="zh-CN" altLang="en-US" sz="2000" b="0" dirty="0">
                <a:solidFill>
                  <a:srgbClr val="002060"/>
                </a:solidFill>
              </a:rPr>
              <a:t> 交易日期</a:t>
            </a:r>
            <a:endParaRPr lang="en-US" altLang="zh-CN" sz="2000" b="0" dirty="0">
              <a:solidFill>
                <a:srgbClr val="00206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92706"/>
            <a:ext cx="8496944" cy="184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475656" y="4869160"/>
            <a:ext cx="1008112" cy="194421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20072" y="4844928"/>
            <a:ext cx="1152128" cy="194421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0312" y="4869160"/>
            <a:ext cx="1368152" cy="194421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03223"/>
      </p:ext>
    </p:extLst>
  </p:cSld>
  <p:clrMapOvr>
    <a:masterClrMapping/>
  </p:clrMapOvr>
  <p:transition advTm="18190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156" y="260648"/>
            <a:ext cx="8508308" cy="3600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、示例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：查询交易明细，包括成交价绝对差和差异百分数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zh-CN" altLang="en-US" sz="2000" b="0" dirty="0">
                <a:solidFill>
                  <a:schemeClr val="tx1"/>
                </a:solidFill>
              </a:rPr>
              <a:t>交易流水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交易</a:t>
            </a:r>
            <a:r>
              <a:rPr lang="zh-CN" altLang="en-US" sz="2000" b="0" dirty="0">
                <a:solidFill>
                  <a:schemeClr val="tx1"/>
                </a:solidFill>
              </a:rPr>
              <a:t>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最新</a:t>
            </a:r>
            <a:r>
              <a:rPr lang="zh-CN" altLang="en-US" sz="2000" b="0" dirty="0">
                <a:solidFill>
                  <a:schemeClr val="tx1"/>
                </a:solidFill>
              </a:rPr>
              <a:t>价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      </a:t>
            </a:r>
            <a:r>
              <a:rPr lang="en-US" altLang="zh-CN" sz="2000" b="0" dirty="0" err="1" smtClean="0"/>
              <a:t>avg</a:t>
            </a:r>
            <a:r>
              <a:rPr lang="en-US" altLang="zh-CN" sz="2000" b="0" dirty="0" smtClean="0"/>
              <a:t>(</a:t>
            </a:r>
            <a:r>
              <a:rPr lang="zh-CN" altLang="en-US" sz="2000" b="0" dirty="0" smtClean="0"/>
              <a:t>最新价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OVER(PARTITION BY </a:t>
            </a:r>
            <a:r>
              <a:rPr lang="zh-CN" altLang="en-US" sz="2000" b="0" dirty="0" smtClean="0"/>
              <a:t>代码</a:t>
            </a:r>
            <a:r>
              <a:rPr lang="en-US" altLang="zh-CN" sz="2000" b="0" dirty="0" smtClean="0"/>
              <a:t>)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AS </a:t>
            </a:r>
            <a:r>
              <a:rPr lang="zh-CN" altLang="en-US" sz="2000" b="0" dirty="0" smtClean="0"/>
              <a:t>均价</a:t>
            </a:r>
            <a:r>
              <a:rPr lang="en-US" altLang="zh-CN" sz="2000" b="0" dirty="0" smtClean="0"/>
              <a:t>,</a:t>
            </a:r>
            <a:r>
              <a:rPr lang="zh-CN" altLang="en-US" sz="2000" b="0" dirty="0" smtClean="0"/>
              <a:t> </a:t>
            </a: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 </a:t>
            </a:r>
            <a:r>
              <a:rPr lang="zh-CN" altLang="en-US" sz="2000" b="0" dirty="0" smtClean="0"/>
              <a:t>最新价 </a:t>
            </a:r>
            <a:r>
              <a:rPr lang="en-US" altLang="zh-CN" sz="2000" b="0" dirty="0" smtClean="0"/>
              <a:t>-</a:t>
            </a:r>
            <a:r>
              <a:rPr lang="zh-CN" altLang="en-US" sz="2000" b="0" dirty="0" smtClean="0"/>
              <a:t> </a:t>
            </a:r>
            <a:r>
              <a:rPr lang="en-US" altLang="zh-CN" sz="2000" b="0" dirty="0" err="1" smtClean="0"/>
              <a:t>avg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最新价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 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OVER(PARTITION </a:t>
            </a:r>
            <a:r>
              <a:rPr lang="en-US" altLang="zh-CN" sz="2000" b="0" dirty="0"/>
              <a:t>BY </a:t>
            </a:r>
            <a:r>
              <a:rPr lang="zh-CN" altLang="en-US" sz="2000" b="0" dirty="0"/>
              <a:t>代码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AS diff,</a:t>
            </a: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dirty="0" smtClean="0"/>
              <a:t>          </a:t>
            </a:r>
            <a:r>
              <a:rPr lang="en-US" altLang="zh-CN" sz="2000" b="0" dirty="0" smtClean="0"/>
              <a:t>100</a:t>
            </a:r>
            <a:r>
              <a:rPr lang="zh-CN" altLang="en-US" sz="2000" b="0" dirty="0" smtClean="0"/>
              <a:t>*最新价</a:t>
            </a:r>
            <a:r>
              <a:rPr lang="en-US" altLang="zh-CN" sz="2000" b="0" dirty="0" smtClean="0"/>
              <a:t>/</a:t>
            </a:r>
            <a:r>
              <a:rPr lang="en-US" altLang="zh-CN" sz="2000" b="0" dirty="0" err="1" smtClean="0"/>
              <a:t>avg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最新价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 </a:t>
            </a:r>
            <a:r>
              <a:rPr lang="zh-CN" altLang="en-US" sz="2000" b="0" dirty="0" smtClean="0"/>
              <a:t> </a:t>
            </a:r>
            <a:r>
              <a:rPr lang="en-US" altLang="zh-CN" sz="2000" b="0" dirty="0" smtClean="0"/>
              <a:t>OVER(PARTITION </a:t>
            </a:r>
            <a:r>
              <a:rPr lang="en-US" altLang="zh-CN" sz="2000" b="0" dirty="0"/>
              <a:t>BY </a:t>
            </a:r>
            <a:r>
              <a:rPr lang="zh-CN" altLang="en-US" sz="2000" b="0" dirty="0"/>
              <a:t>代码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AS </a:t>
            </a:r>
            <a:r>
              <a:rPr lang="en-US" altLang="zh-CN" sz="2000" b="0" dirty="0" err="1"/>
              <a:t>pct</a:t>
            </a:r>
            <a:endParaRPr lang="en-US" altLang="zh-CN" sz="2000" b="0" dirty="0"/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order </a:t>
            </a:r>
            <a:r>
              <a:rPr lang="en-US" altLang="zh-CN" sz="2000" b="0" dirty="0">
                <a:solidFill>
                  <a:schemeClr val="tx1"/>
                </a:solidFill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</a:rPr>
              <a:t>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交易日期</a:t>
            </a:r>
          </a:p>
          <a:p>
            <a:pPr marL="0" indent="358775">
              <a:lnSpc>
                <a:spcPct val="150000"/>
              </a:lnSpc>
              <a:buNone/>
            </a:pPr>
            <a:r>
              <a:rPr lang="zh-CN" altLang="en-US" sz="2000" dirty="0"/>
              <a:t> </a:t>
            </a:r>
            <a:endParaRPr lang="en-US" altLang="zh-CN" sz="2000" b="1" dirty="0" smtClean="0">
              <a:solidFill>
                <a:srgbClr val="0033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933056"/>
            <a:ext cx="8424935" cy="202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619672" y="3885280"/>
            <a:ext cx="1008112" cy="213600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20072" y="3885280"/>
            <a:ext cx="3600400" cy="2136008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38748"/>
      </p:ext>
    </p:extLst>
  </p:cSld>
  <p:clrMapOvr>
    <a:masterClrMapping/>
  </p:clrMapOvr>
  <p:transition advTm="114567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156" y="188640"/>
            <a:ext cx="8353300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b="1" dirty="0">
                <a:solidFill>
                  <a:srgbClr val="003399"/>
                </a:solidFill>
              </a:rPr>
              <a:t>三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、</a:t>
            </a:r>
            <a:r>
              <a:rPr lang="en-US" altLang="zh-CN" sz="2800" b="1" dirty="0">
                <a:solidFill>
                  <a:srgbClr val="003399"/>
                </a:solidFill>
              </a:rPr>
              <a:t>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数据聚合统计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、典型聚合任务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累计聚合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年初至今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滑动聚合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268"/>
              </p:ext>
            </p:extLst>
          </p:nvPr>
        </p:nvGraphicFramePr>
        <p:xfrm>
          <a:off x="3098007" y="4941168"/>
          <a:ext cx="5650457" cy="160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440160"/>
                <a:gridCol w="1368152"/>
                <a:gridCol w="1690017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股票编号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交易价格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天滑动均值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59377"/>
              </p:ext>
            </p:extLst>
          </p:nvPr>
        </p:nvGraphicFramePr>
        <p:xfrm>
          <a:off x="3059832" y="908720"/>
          <a:ext cx="5650457" cy="160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440160"/>
                <a:gridCol w="1368152"/>
                <a:gridCol w="1690017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股票编号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累计交易量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8050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65628"/>
              </p:ext>
            </p:extLst>
          </p:nvPr>
        </p:nvGraphicFramePr>
        <p:xfrm>
          <a:off x="3098007" y="2852936"/>
          <a:ext cx="56504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440160"/>
                <a:gridCol w="1368152"/>
                <a:gridCol w="1690017"/>
              </a:tblGrid>
              <a:tr h="49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股票编号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交易量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年初至今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累计交易量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2018.3.26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*****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14035"/>
      </p:ext>
    </p:extLst>
  </p:cSld>
  <p:clrMapOvr>
    <a:masterClrMapping/>
  </p:clrMapOvr>
  <p:transition advTm="127947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712968" cy="62646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over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函数强化：</a:t>
            </a:r>
            <a:r>
              <a:rPr lang="zh-CN" altLang="en-US" sz="2400" dirty="0">
                <a:solidFill>
                  <a:schemeClr val="tx1"/>
                </a:solidFill>
              </a:rPr>
              <a:t>窗口分区、窗口排序、</a:t>
            </a:r>
            <a:r>
              <a:rPr lang="zh-CN" altLang="en-US" sz="2400" dirty="0">
                <a:solidFill>
                  <a:srgbClr val="C00000"/>
                </a:solidFill>
              </a:rPr>
              <a:t>窗口框架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79388" algn="l"/>
              </a:tabLst>
            </a:pPr>
            <a:r>
              <a:rPr lang="zh-CN" altLang="en-US" sz="2200" dirty="0" smtClean="0">
                <a:solidFill>
                  <a:srgbClr val="002060"/>
                </a:solidFill>
              </a:rPr>
              <a:t>窗口框架：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进一步限制分区内容的数据行</a:t>
            </a:r>
            <a:endParaRPr lang="en-US" altLang="zh-CN" sz="2200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79388" algn="l"/>
              </a:tabLst>
            </a:pPr>
            <a:r>
              <a:rPr lang="zh-CN" altLang="en-US" sz="2200" dirty="0" smtClean="0">
                <a:solidFill>
                  <a:srgbClr val="002060"/>
                </a:solidFill>
              </a:rPr>
              <a:t>格式：</a:t>
            </a:r>
            <a:r>
              <a:rPr lang="zh-CN" altLang="en-US" sz="2200" b="0" dirty="0" smtClean="0">
                <a:solidFill>
                  <a:schemeClr val="tx1"/>
                </a:solidFill>
              </a:rPr>
              <a:t>集函数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+ over ( partition by…    order </a:t>
            </a:r>
            <a:r>
              <a:rPr lang="en-US" altLang="zh-CN" sz="2200" b="0" dirty="0">
                <a:solidFill>
                  <a:schemeClr val="tx1"/>
                </a:solidFill>
              </a:rPr>
              <a:t>by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…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79388" algn="l"/>
              </a:tabLst>
            </a:pPr>
            <a:r>
              <a:rPr lang="en-US" altLang="zh-CN" sz="2200" b="0" dirty="0">
                <a:solidFill>
                  <a:schemeClr val="tx1"/>
                </a:solidFill>
              </a:rPr>
              <a:t>                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                       </a:t>
            </a:r>
            <a:r>
              <a:rPr lang="en-US" altLang="zh-CN" sz="2200" b="0" dirty="0" err="1" smtClean="0">
                <a:solidFill>
                  <a:srgbClr val="C00000"/>
                </a:solidFill>
              </a:rPr>
              <a:t>Rows∣Range</a:t>
            </a:r>
            <a:r>
              <a:rPr lang="en-US" altLang="zh-CN" sz="2200" b="0" dirty="0" smtClean="0">
                <a:solidFill>
                  <a:srgbClr val="C00000"/>
                </a:solidFill>
              </a:rPr>
              <a:t>…</a:t>
            </a:r>
            <a:r>
              <a:rPr lang="en-US" altLang="zh-CN" sz="2200" b="0" dirty="0" smtClean="0">
                <a:solidFill>
                  <a:schemeClr val="tx1"/>
                </a:solidFill>
              </a:rPr>
              <a:t>)</a:t>
            </a:r>
            <a:endParaRPr lang="en-US" altLang="zh-CN" sz="22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dirty="0">
                <a:solidFill>
                  <a:srgbClr val="002060"/>
                </a:solidFill>
              </a:rPr>
              <a:t>Rows </a:t>
            </a:r>
            <a:r>
              <a:rPr lang="zh-CN" altLang="en-US" sz="2200" b="1" dirty="0">
                <a:solidFill>
                  <a:srgbClr val="002060"/>
                </a:solidFill>
              </a:rPr>
              <a:t>和 </a:t>
            </a:r>
            <a:r>
              <a:rPr lang="en-US" altLang="zh-CN" sz="2200" b="1" dirty="0">
                <a:solidFill>
                  <a:srgbClr val="002060"/>
                </a:solidFill>
              </a:rPr>
              <a:t>Range</a:t>
            </a:r>
            <a:r>
              <a:rPr lang="zh-CN" altLang="en-US" sz="2200" b="1" dirty="0" smtClean="0">
                <a:solidFill>
                  <a:srgbClr val="002060"/>
                </a:solidFill>
              </a:rPr>
              <a:t>子句作用</a:t>
            </a:r>
            <a:endParaRPr lang="zh-CN" altLang="en-US" sz="2200" b="1" dirty="0">
              <a:solidFill>
                <a:srgbClr val="002060"/>
              </a:solidFill>
            </a:endParaRP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/>
              <a:t>Rows</a:t>
            </a:r>
            <a:r>
              <a:rPr lang="zh-CN" altLang="en-US" dirty="0"/>
              <a:t>：使用固定的行数</a:t>
            </a:r>
            <a:r>
              <a:rPr lang="en-US" altLang="zh-CN" dirty="0"/>
              <a:t>, </a:t>
            </a:r>
            <a:r>
              <a:rPr lang="zh-CN" altLang="en-US" dirty="0"/>
              <a:t>限制分区中的数据行</a:t>
            </a:r>
            <a:endParaRPr lang="en-US" altLang="zh-CN" dirty="0"/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/>
              <a:t>Range</a:t>
            </a:r>
            <a:r>
              <a:rPr lang="zh-CN" altLang="en-US" dirty="0"/>
              <a:t>：使用</a:t>
            </a:r>
            <a:r>
              <a:rPr lang="en-US" altLang="zh-CN" dirty="0"/>
              <a:t>Value</a:t>
            </a:r>
            <a:r>
              <a:rPr lang="zh-CN" altLang="en-US" dirty="0"/>
              <a:t>范围</a:t>
            </a:r>
            <a:r>
              <a:rPr lang="en-US" altLang="zh-CN" dirty="0"/>
              <a:t>, </a:t>
            </a:r>
            <a:r>
              <a:rPr lang="zh-CN" altLang="en-US" dirty="0"/>
              <a:t>限制分区中的数据行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003399"/>
                </a:solidFill>
              </a:rPr>
              <a:t>Rows </a:t>
            </a:r>
            <a:r>
              <a:rPr lang="zh-CN" altLang="en-US" sz="2000" b="1" dirty="0">
                <a:solidFill>
                  <a:srgbClr val="003399"/>
                </a:solidFill>
              </a:rPr>
              <a:t>和 </a:t>
            </a:r>
            <a:r>
              <a:rPr lang="en-US" altLang="zh-CN" sz="2000" b="1" dirty="0">
                <a:solidFill>
                  <a:srgbClr val="003399"/>
                </a:solidFill>
              </a:rPr>
              <a:t>Range</a:t>
            </a:r>
            <a:r>
              <a:rPr lang="zh-CN" altLang="en-US" sz="2000" b="1" dirty="0" smtClean="0">
                <a:solidFill>
                  <a:srgbClr val="003399"/>
                </a:solidFill>
              </a:rPr>
              <a:t>子句的</a:t>
            </a:r>
            <a:r>
              <a:rPr lang="zh-CN" altLang="en-US" sz="2000" b="1" dirty="0">
                <a:solidFill>
                  <a:srgbClr val="003399"/>
                </a:solidFill>
              </a:rPr>
              <a:t>特殊关键字：</a:t>
            </a: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 err="1"/>
              <a:t>UnBounded</a:t>
            </a:r>
            <a:r>
              <a:rPr lang="en-US" altLang="zh-CN" dirty="0"/>
              <a:t> </a:t>
            </a:r>
            <a:r>
              <a:rPr lang="en-US" altLang="zh-CN" dirty="0" err="1"/>
              <a:t>Proceding</a:t>
            </a:r>
            <a:r>
              <a:rPr lang="zh-CN" altLang="en-US" dirty="0"/>
              <a:t>：指定分区的第一行</a:t>
            </a: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 err="1"/>
              <a:t>UnBounded</a:t>
            </a:r>
            <a:r>
              <a:rPr lang="en-US" altLang="zh-CN" dirty="0"/>
              <a:t> Following</a:t>
            </a:r>
            <a:r>
              <a:rPr lang="zh-CN" altLang="en-US" dirty="0"/>
              <a:t>：指定分区的最后一行</a:t>
            </a: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/>
              <a:t>Current Row</a:t>
            </a:r>
            <a:r>
              <a:rPr lang="zh-CN" altLang="en-US" dirty="0"/>
              <a:t>：指定分区的当前数据行</a:t>
            </a:r>
            <a:endParaRPr lang="en-US" altLang="zh-CN" dirty="0"/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Uint_Number</a:t>
            </a:r>
            <a:r>
              <a:rPr lang="en-US" altLang="zh-CN" dirty="0">
                <a:solidFill>
                  <a:srgbClr val="C00000"/>
                </a:solidFill>
              </a:rPr>
              <a:t>&gt; </a:t>
            </a:r>
            <a:r>
              <a:rPr lang="en-US" altLang="zh-CN" dirty="0" err="1">
                <a:solidFill>
                  <a:srgbClr val="C00000"/>
                </a:solidFill>
              </a:rPr>
              <a:t>Proceding</a:t>
            </a:r>
            <a:r>
              <a:rPr lang="zh-CN" altLang="en-US" dirty="0">
                <a:solidFill>
                  <a:srgbClr val="C00000"/>
                </a:solidFill>
              </a:rPr>
              <a:t>：当前行之前的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行数据</a:t>
            </a:r>
          </a:p>
          <a:p>
            <a:pPr marL="698500" lvl="1" indent="-342900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Font typeface="微软雅黑" panose="020B0503020204020204" pitchFamily="34" charset="-122"/>
              <a:buChar char="−"/>
            </a:pP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Uint_Number</a:t>
            </a:r>
            <a:r>
              <a:rPr lang="en-US" altLang="zh-CN" dirty="0">
                <a:solidFill>
                  <a:srgbClr val="C00000"/>
                </a:solidFill>
              </a:rPr>
              <a:t>&gt;  Following</a:t>
            </a:r>
            <a:r>
              <a:rPr lang="zh-CN" altLang="en-US" dirty="0">
                <a:solidFill>
                  <a:srgbClr val="C00000"/>
                </a:solidFill>
              </a:rPr>
              <a:t>：当前行之后的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行数据</a:t>
            </a:r>
          </a:p>
        </p:txBody>
      </p:sp>
    </p:spTree>
    <p:extLst>
      <p:ext uri="{BB962C8B-B14F-4D97-AF65-F5344CB8AC3E}">
        <p14:creationId xmlns:p14="http://schemas.microsoft.com/office/powerpoint/2010/main" val="2798586850"/>
      </p:ext>
    </p:extLst>
  </p:cSld>
  <p:clrMapOvr>
    <a:masterClrMapping/>
  </p:clrMapOvr>
  <p:transition advTm="11198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712968" cy="4032448"/>
          </a:xfrm>
          <a:ln>
            <a:solidFill>
              <a:schemeClr val="tx1"/>
            </a:solidFill>
            <a:prstDash val="sysDash"/>
          </a:ln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、累计聚合实现：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Over( )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方法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 smtClean="0">
                <a:solidFill>
                  <a:srgbClr val="003399"/>
                </a:solidFill>
                <a:cs typeface="Arial Unicode MS" panose="020B0604020202020204" pitchFamily="34" charset="-122"/>
              </a:rPr>
              <a:t>示例：对每只股票，</a:t>
            </a:r>
            <a:r>
              <a:rPr lang="zh-CN" altLang="en-US" sz="2200" dirty="0">
                <a:solidFill>
                  <a:srgbClr val="003399"/>
                </a:solidFill>
                <a:cs typeface="Arial Unicode MS" panose="020B0604020202020204" pitchFamily="34" charset="-122"/>
              </a:rPr>
              <a:t>统计</a:t>
            </a:r>
            <a:r>
              <a:rPr lang="zh-CN" altLang="en-US" sz="2200" b="1" dirty="0" smtClean="0">
                <a:solidFill>
                  <a:srgbClr val="003399"/>
                </a:solidFill>
                <a:cs typeface="Arial Unicode MS" panose="020B0604020202020204" pitchFamily="34" charset="-122"/>
              </a:rPr>
              <a:t>从年初到其后每一天的累计成交量</a:t>
            </a:r>
            <a:endParaRPr lang="en-US" altLang="zh-CN" sz="2200" b="1" dirty="0" smtClean="0">
              <a:solidFill>
                <a:srgbClr val="003399"/>
              </a:solidFill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select 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交易流水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代码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交易日期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成交量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,</a:t>
            </a:r>
            <a:endParaRPr lang="zh-CN" altLang="en-US" sz="1800" b="0" dirty="0">
              <a:solidFill>
                <a:srgbClr val="002060"/>
              </a:solidFill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      </a:t>
            </a:r>
            <a:r>
              <a:rPr lang="en-US" altLang="zh-CN" sz="18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sum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(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成交量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)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over(partition by 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代码 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order by 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交易日期</a:t>
            </a: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                                  ROWS 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BETWEEN UNBOUNDED PRECEDING AND </a:t>
            </a:r>
            <a:endParaRPr lang="en-US" altLang="zh-CN" sz="1800" b="0" dirty="0" smtClean="0">
              <a:solidFill>
                <a:srgbClr val="002060"/>
              </a:solidFill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                                             CURRENT 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ROW) 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累计至今</a:t>
            </a: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 </a:t>
            </a:r>
            <a:r>
              <a:rPr lang="en-US" altLang="zh-CN" sz="18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   from </a:t>
            </a:r>
            <a:r>
              <a:rPr lang="en-US" altLang="zh-CN" sz="1800" b="0" dirty="0" err="1">
                <a:solidFill>
                  <a:srgbClr val="002060"/>
                </a:solidFill>
                <a:cs typeface="Arial Unicode MS" panose="020B0604020202020204" pitchFamily="34" charset="-122"/>
              </a:rPr>
              <a:t>stock_YJY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 order by 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代码</a:t>
            </a:r>
            <a:r>
              <a:rPr lang="en-US" altLang="zh-CN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18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交易日期 </a:t>
            </a:r>
            <a:endParaRPr lang="en-US" altLang="zh-CN" sz="1800" b="0" dirty="0" smtClean="0">
              <a:solidFill>
                <a:srgbClr val="002060"/>
              </a:solidFill>
              <a:cs typeface="Arial Unicode MS" panose="020B0604020202020204" pitchFamily="34" charset="-122"/>
            </a:endParaRPr>
          </a:p>
          <a:p>
            <a:pPr marL="179388" indent="-1793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200" b="1" dirty="0">
                <a:solidFill>
                  <a:srgbClr val="003399"/>
                </a:solidFill>
                <a:cs typeface="Arial Unicode MS" panose="020B0604020202020204" pitchFamily="34" charset="-122"/>
              </a:rPr>
              <a:t>说明</a:t>
            </a:r>
            <a:r>
              <a:rPr lang="zh-CN" altLang="en-US" sz="2200" b="1" dirty="0" smtClean="0">
                <a:solidFill>
                  <a:srgbClr val="003399"/>
                </a:solidFill>
                <a:cs typeface="Arial Unicode MS" panose="020B0604020202020204" pitchFamily="34" charset="-122"/>
              </a:rPr>
              <a:t>：</a:t>
            </a:r>
            <a:r>
              <a:rPr lang="en-US" altLang="zh-CN" sz="22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SUM</a:t>
            </a:r>
            <a:r>
              <a:rPr lang="zh-CN" altLang="en-US" sz="22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函数作用在本</a:t>
            </a:r>
            <a:r>
              <a:rPr lang="zh-CN" altLang="en-US" sz="22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区首行</a:t>
            </a:r>
            <a:r>
              <a:rPr lang="zh-CN" altLang="en-US" sz="22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到当</a:t>
            </a:r>
            <a:r>
              <a:rPr lang="zh-CN" altLang="en-US" sz="22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前行</a:t>
            </a:r>
            <a:r>
              <a:rPr lang="zh-CN" altLang="en-US" sz="2200" b="0" dirty="0" smtClean="0">
                <a:solidFill>
                  <a:srgbClr val="002060"/>
                </a:solidFill>
                <a:cs typeface="Arial Unicode MS" panose="020B0604020202020204" pitchFamily="34" charset="-122"/>
              </a:rPr>
              <a:t>，生成从第一行到每一行的累计</a:t>
            </a:r>
            <a:r>
              <a:rPr lang="zh-CN" altLang="en-US" sz="2200" b="0" dirty="0">
                <a:solidFill>
                  <a:srgbClr val="002060"/>
                </a:solidFill>
                <a:cs typeface="Arial Unicode MS" panose="020B0604020202020204" pitchFamily="34" charset="-122"/>
              </a:rPr>
              <a:t>成交量</a:t>
            </a:r>
            <a:endParaRPr lang="en-US" altLang="zh-CN" sz="2200" b="0" dirty="0">
              <a:solidFill>
                <a:srgbClr val="002060"/>
              </a:solidFill>
              <a:cs typeface="Arial Unicode MS" panose="020B0604020202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93096"/>
            <a:ext cx="5904656" cy="23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923928" y="4149080"/>
            <a:ext cx="2232248" cy="2592288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2200" y="4449405"/>
            <a:ext cx="21327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注意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观察“累计至今”列的变化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观察该变化与本行成交量的关系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970245"/>
      </p:ext>
    </p:extLst>
  </p:cSld>
  <p:clrMapOvr>
    <a:masterClrMapping/>
  </p:clrMapOvr>
  <p:transition advTm="21844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964488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4</a:t>
            </a:r>
            <a:r>
              <a:rPr lang="zh-CN" altLang="en-US" sz="2600" dirty="0" smtClean="0">
                <a:solidFill>
                  <a:srgbClr val="C00000"/>
                </a:solidFill>
              </a:rPr>
              <a:t>、</a:t>
            </a:r>
            <a:r>
              <a:rPr lang="en-US" altLang="zh-CN" sz="2600" dirty="0" smtClean="0">
                <a:solidFill>
                  <a:srgbClr val="C00000"/>
                </a:solidFill>
              </a:rPr>
              <a:t>7</a:t>
            </a:r>
            <a:r>
              <a:rPr lang="zh-CN" altLang="en-US" sz="2600" dirty="0" smtClean="0">
                <a:solidFill>
                  <a:srgbClr val="C00000"/>
                </a:solidFill>
              </a:rPr>
              <a:t>天滑动聚合实现</a:t>
            </a:r>
            <a:r>
              <a:rPr lang="zh-CN" altLang="en-US" sz="2600" dirty="0">
                <a:solidFill>
                  <a:srgbClr val="C00000"/>
                </a:solidFill>
              </a:rPr>
              <a:t>：</a:t>
            </a:r>
            <a:r>
              <a:rPr lang="en-US" altLang="zh-CN" sz="2600" dirty="0" smtClean="0">
                <a:solidFill>
                  <a:srgbClr val="C00000"/>
                </a:solidFill>
              </a:rPr>
              <a:t>Over()</a:t>
            </a:r>
            <a:r>
              <a:rPr lang="zh-CN" altLang="en-US" sz="2600" dirty="0" smtClean="0">
                <a:solidFill>
                  <a:srgbClr val="C00000"/>
                </a:solidFill>
              </a:rPr>
              <a:t>方法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select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交易流水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代码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交易日期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成交量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endParaRPr lang="zh-CN" altLang="en-US" sz="2000" b="0" dirty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 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</a:t>
            </a:r>
            <a:r>
              <a:rPr lang="en-US" altLang="zh-CN" sz="18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avg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(</a:t>
            </a:r>
            <a:r>
              <a:rPr lang="zh-CN" altLang="en-US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成交量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)</a:t>
            </a:r>
            <a:r>
              <a:rPr lang="zh-CN" altLang="en-US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over(partition by </a:t>
            </a:r>
            <a:r>
              <a:rPr lang="zh-CN" altLang="en-US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代码 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order by </a:t>
            </a:r>
            <a:r>
              <a:rPr lang="zh-CN" altLang="en-US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交易日期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     </a:t>
            </a:r>
            <a:r>
              <a:rPr lang="en-US" altLang="zh-CN" sz="18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               ROWS 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BETWEEN 6 PRECEDING </a:t>
            </a:r>
            <a:r>
              <a:rPr lang="en-US" altLang="zh-CN" sz="18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AND CURRENT 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ROW) </a:t>
            </a:r>
            <a:endParaRPr lang="en-US" altLang="zh-CN" sz="18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as 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'7</a:t>
            </a:r>
            <a:r>
              <a:rPr lang="zh-CN" altLang="en-US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天滑动均值</a:t>
            </a:r>
            <a:r>
              <a:rPr lang="en-US" altLang="zh-CN" sz="18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'</a:t>
            </a:r>
            <a:endParaRPr lang="zh-CN" altLang="en-US" sz="1800" b="0" dirty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   from </a:t>
            </a:r>
            <a:r>
              <a:rPr lang="en-US" altLang="zh-CN" sz="18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1800" b="0" dirty="0">
                <a:solidFill>
                  <a:schemeClr val="tx1"/>
                </a:solidFill>
              </a:rPr>
              <a:t> order by </a:t>
            </a:r>
            <a:r>
              <a:rPr lang="zh-CN" altLang="en-US" sz="1800" b="0" dirty="0">
                <a:solidFill>
                  <a:schemeClr val="tx1"/>
                </a:solidFill>
              </a:rPr>
              <a:t>代码</a:t>
            </a:r>
            <a:r>
              <a:rPr lang="en-US" altLang="zh-CN" sz="1800" b="0" dirty="0">
                <a:solidFill>
                  <a:schemeClr val="tx1"/>
                </a:solidFill>
              </a:rPr>
              <a:t>,</a:t>
            </a:r>
            <a:r>
              <a:rPr lang="zh-CN" altLang="en-US" sz="1800" b="0" dirty="0">
                <a:solidFill>
                  <a:schemeClr val="tx1"/>
                </a:solidFill>
              </a:rPr>
              <a:t>交易日期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4039"/>
            <a:ext cx="5204445" cy="323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07504" y="6165304"/>
            <a:ext cx="842493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实验练习：年初至今累计聚合实现（窗口函数或替代方案）</a:t>
            </a:r>
            <a:endParaRPr lang="en-US" altLang="zh-CN" sz="2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07904" y="2780928"/>
            <a:ext cx="2160240" cy="3384376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12160" y="3356992"/>
            <a:ext cx="2880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观察“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7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天滑动均值”列的变化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285750" indent="-28575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观察该变化与连续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7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行成交量的关系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857723"/>
      </p:ext>
    </p:extLst>
  </p:cSld>
  <p:clrMapOvr>
    <a:masterClrMapping/>
  </p:clrMapOvr>
  <p:transition advTm="15796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1044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3399"/>
                </a:solidFill>
              </a:rPr>
              <a:t>全局排序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row_number</a:t>
            </a:r>
            <a:r>
              <a:rPr lang="en-US" altLang="zh-CN" sz="2000" b="0" dirty="0">
                <a:solidFill>
                  <a:schemeClr val="tx1"/>
                </a:solidFill>
              </a:rPr>
              <a:t>() over(order by </a:t>
            </a:r>
            <a:r>
              <a:rPr lang="zh-CN" altLang="en-US" sz="2000" b="0" dirty="0">
                <a:solidFill>
                  <a:schemeClr val="tx1"/>
                </a:solidFill>
              </a:rPr>
              <a:t>最新价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as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交易</a:t>
            </a:r>
            <a:r>
              <a:rPr lang="zh-CN" altLang="en-US" sz="2000" b="0" dirty="0">
                <a:solidFill>
                  <a:schemeClr val="tx1"/>
                </a:solidFill>
              </a:rPr>
              <a:t>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最新价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3399"/>
                </a:solidFill>
              </a:rPr>
              <a:t>分区排序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marL="0" indent="3587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select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row_number</a:t>
            </a:r>
            <a:r>
              <a:rPr lang="en-US" altLang="zh-CN" sz="2000" b="0" dirty="0">
                <a:solidFill>
                  <a:schemeClr val="tx1"/>
                </a:solidFill>
              </a:rPr>
              <a:t>() over(partition by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			          order by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最新价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as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row_num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        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交易日期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 代码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最新价 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stock_YJY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3399"/>
                </a:solidFill>
              </a:rPr>
              <a:t>			-- </a:t>
            </a:r>
            <a:r>
              <a:rPr lang="zh-CN" altLang="en-US" sz="2200" b="0" dirty="0" smtClean="0">
                <a:solidFill>
                  <a:srgbClr val="C00000"/>
                </a:solidFill>
              </a:rPr>
              <a:t>按交易日期分区，按最新价排行</a:t>
            </a:r>
            <a:endParaRPr lang="en-US" altLang="zh-CN" sz="2200" b="0" dirty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43056" y="111547"/>
            <a:ext cx="69344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14:53</a:t>
            </a:fld>
            <a:endParaRPr lang="en-US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>
          <a:xfrm>
            <a:off x="311224" y="-18256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200" b="1" kern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数据排序示例</a:t>
            </a:r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85184"/>
            <a:ext cx="376611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427984" y="5085184"/>
            <a:ext cx="4248472" cy="1440160"/>
            <a:chOff x="4788024" y="2420888"/>
            <a:chExt cx="4248472" cy="1440160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708920"/>
              <a:ext cx="4248472" cy="115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5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420888"/>
              <a:ext cx="4248472" cy="31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45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32"/>
    </mc:Choice>
    <mc:Fallback xmlns="">
      <p:transition spd="slow" advTm="12223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6632"/>
            <a:ext cx="8568952" cy="655272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实验二（上）：关系数据操纵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、结合自己的选题，设计并实现关系数据查询与聚合统计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2</a:t>
            </a:r>
            <a:r>
              <a:rPr lang="zh-CN" altLang="en-US" dirty="0" smtClean="0">
                <a:solidFill>
                  <a:srgbClr val="003399"/>
                </a:solidFill>
              </a:rPr>
              <a:t>、实验任务及技术说明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chemeClr val="tx1"/>
                </a:solidFill>
              </a:rPr>
              <a:t>自由选取存储过程、批处理、视图、临时表、表变量、自定义函数等技术，完成设定的数据操纵实验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chemeClr val="tx1"/>
                </a:solidFill>
              </a:rPr>
              <a:t>实验任务建议包含本章主要知识点，例如：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pPr marL="71596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排名统计（业绩排行、销售排行等）</a:t>
            </a:r>
            <a:endParaRPr lang="en-US" altLang="zh-CN" sz="2000" dirty="0" smtClean="0"/>
          </a:p>
          <a:p>
            <a:pPr marL="71596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TOP</a:t>
            </a:r>
            <a:r>
              <a:rPr lang="zh-CN" altLang="en-US" sz="2000" dirty="0" smtClean="0"/>
              <a:t>查询</a:t>
            </a:r>
            <a:endParaRPr lang="en-US" altLang="zh-CN" sz="2000" dirty="0" smtClean="0"/>
          </a:p>
          <a:p>
            <a:pPr marL="715963" lvl="2" indent="-358775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各种数据统计与聚合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 smtClean="0">
                <a:solidFill>
                  <a:schemeClr val="tx1"/>
                </a:solidFill>
              </a:rPr>
              <a:t>多做不限，要扣紧自己的选题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3</a:t>
            </a:r>
            <a:r>
              <a:rPr lang="zh-CN" altLang="en-US" dirty="0" smtClean="0">
                <a:solidFill>
                  <a:srgbClr val="003399"/>
                </a:solidFill>
              </a:rPr>
              <a:t>、报告内容：任务需求说明、实现脚本、运行结果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、提交截止日期：第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周 周一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45955"/>
      </p:ext>
    </p:extLst>
  </p:cSld>
  <p:clrMapOvr>
    <a:masterClrMapping/>
  </p:clrMapOvr>
  <p:transition advTm="15748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2" y="908721"/>
            <a:ext cx="4070056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965" y="908720"/>
            <a:ext cx="4146835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49896" y="4797152"/>
            <a:ext cx="3384376" cy="57606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zh-CN" altLang="en-US" sz="2400" b="1" dirty="0" smtClean="0">
                <a:solidFill>
                  <a:srgbClr val="003399"/>
                </a:solidFill>
              </a:rPr>
              <a:t>数据排序</a:t>
            </a:r>
            <a:endParaRPr lang="en-US" altLang="zh-CN" sz="2400" b="1" dirty="0" smtClean="0">
              <a:solidFill>
                <a:srgbClr val="003399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39965" y="4797152"/>
            <a:ext cx="4002819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200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3399"/>
                </a:solidFill>
              </a:rPr>
              <a:t>数据排名</a:t>
            </a:r>
            <a:endParaRPr lang="en-US" altLang="zh-CN" sz="2400" b="1" dirty="0" smtClean="0">
              <a:solidFill>
                <a:srgbClr val="003399"/>
              </a:solidFill>
            </a:endParaRPr>
          </a:p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3399"/>
                </a:solidFill>
              </a:rPr>
              <a:t>（解决并列名次问题）</a:t>
            </a:r>
          </a:p>
        </p:txBody>
      </p:sp>
    </p:spTree>
    <p:extLst>
      <p:ext uri="{BB962C8B-B14F-4D97-AF65-F5344CB8AC3E}">
        <p14:creationId xmlns:p14="http://schemas.microsoft.com/office/powerpoint/2010/main" val="38659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71"/>
    </mc:Choice>
    <mc:Fallback xmlns="">
      <p:transition spd="slow" advTm="7307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6632"/>
            <a:ext cx="8280920" cy="66247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003399"/>
                </a:solidFill>
              </a:rPr>
              <a:t>二</a:t>
            </a:r>
            <a:r>
              <a:rPr lang="zh-CN" altLang="en-US" sz="3200" b="1" dirty="0" smtClean="0">
                <a:solidFill>
                  <a:srgbClr val="003399"/>
                </a:solidFill>
              </a:rPr>
              <a:t>、数据排名：生成全局或分区名次</a:t>
            </a:r>
            <a:endParaRPr lang="en-US" altLang="zh-CN" sz="32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</a:rPr>
              <a:t>、排名函数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Rank </a:t>
            </a:r>
            <a:r>
              <a:rPr lang="en-US" altLang="zh-CN" sz="2000" b="0" dirty="0">
                <a:solidFill>
                  <a:srgbClr val="003399"/>
                </a:solidFill>
              </a:rPr>
              <a:t>( ) over ( )</a:t>
            </a:r>
            <a:endParaRPr lang="en-US" altLang="zh-CN" sz="2000" b="0" dirty="0" smtClean="0">
              <a:solidFill>
                <a:srgbClr val="00339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作用：若排序字段取值相同，则元组排名相同（并列名次），</a:t>
            </a:r>
            <a:r>
              <a:rPr lang="zh-CN" altLang="en-US" sz="2000" b="0" dirty="0" smtClean="0">
                <a:solidFill>
                  <a:srgbClr val="003399"/>
                </a:solidFill>
              </a:rPr>
              <a:t>名次序列可能间断</a:t>
            </a:r>
            <a:endParaRPr lang="en-US" altLang="zh-CN" sz="2000" b="0" dirty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C00000"/>
                </a:solidFill>
              </a:rPr>
              <a:t>、密集排名</a:t>
            </a:r>
            <a:r>
              <a:rPr lang="zh-CN" altLang="en-US" sz="2400" dirty="0">
                <a:solidFill>
                  <a:srgbClr val="C00000"/>
                </a:solidFill>
              </a:rPr>
              <a:t>函数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000" b="0" dirty="0" smtClean="0">
                <a:solidFill>
                  <a:srgbClr val="003399"/>
                </a:solidFill>
              </a:rPr>
              <a:t> </a:t>
            </a:r>
            <a:r>
              <a:rPr lang="en-US" altLang="zh-CN" sz="2000" b="0" dirty="0" err="1">
                <a:solidFill>
                  <a:srgbClr val="003399"/>
                </a:solidFill>
              </a:rPr>
              <a:t>Dense_Rank</a:t>
            </a:r>
            <a:r>
              <a:rPr lang="en-US" altLang="zh-CN" sz="2000" b="0" dirty="0">
                <a:solidFill>
                  <a:srgbClr val="003399"/>
                </a:solidFill>
              </a:rPr>
              <a:t> ( ) over ( )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作用</a:t>
            </a:r>
            <a:r>
              <a:rPr lang="zh-CN" altLang="en-US" sz="2000" b="0" dirty="0">
                <a:solidFill>
                  <a:schemeClr val="tx1"/>
                </a:solidFill>
              </a:rPr>
              <a:t>：若排序字段取值相同，则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元组排名</a:t>
            </a:r>
            <a:r>
              <a:rPr lang="zh-CN" altLang="en-US" sz="2000" b="0" dirty="0">
                <a:solidFill>
                  <a:schemeClr val="tx1"/>
                </a:solidFill>
              </a:rPr>
              <a:t>相同（并列名次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），但</a:t>
            </a:r>
            <a:r>
              <a:rPr lang="zh-CN" altLang="en-US" sz="2000" b="0" dirty="0">
                <a:solidFill>
                  <a:srgbClr val="003399"/>
                </a:solidFill>
              </a:rPr>
              <a:t>名次序列无</a:t>
            </a:r>
            <a:r>
              <a:rPr lang="zh-CN" altLang="en-US" sz="2000" b="0" dirty="0" smtClean="0">
                <a:solidFill>
                  <a:srgbClr val="003399"/>
                </a:solidFill>
              </a:rPr>
              <a:t>间断</a:t>
            </a:r>
            <a:endParaRPr lang="en-US" altLang="zh-CN" sz="2000" b="0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、窗口函数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格式：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OVER  ( [&lt;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partition_by_clause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&gt;]          --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分区依据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400050" lvl="2" indent="-412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&lt;</a:t>
            </a:r>
            <a:r>
              <a:rPr lang="en-US" altLang="zh-CN" sz="2000" dirty="0" err="1"/>
              <a:t>order_by_clause</a:t>
            </a:r>
            <a:r>
              <a:rPr lang="en-US" altLang="zh-CN" sz="2000" dirty="0"/>
              <a:t>&gt;  </a:t>
            </a:r>
            <a:r>
              <a:rPr lang="zh-CN" altLang="en-US" sz="2000" dirty="0"/>
              <a:t>）</a:t>
            </a:r>
            <a:r>
              <a:rPr lang="en-US" altLang="zh-CN" sz="2000" dirty="0"/>
              <a:t>         </a:t>
            </a:r>
            <a:r>
              <a:rPr lang="en-US" altLang="zh-CN" sz="2000" dirty="0" smtClean="0"/>
              <a:t>   </a:t>
            </a:r>
            <a:r>
              <a:rPr lang="en-US" altLang="zh-CN" sz="2000" dirty="0"/>
              <a:t>-- </a:t>
            </a:r>
            <a:r>
              <a:rPr lang="zh-CN" altLang="en-US" sz="2000" dirty="0"/>
              <a:t>排名字段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dirty="0" smtClean="0">
                <a:solidFill>
                  <a:schemeClr val="tx1"/>
                </a:solidFill>
              </a:rPr>
              <a:t>作用：同数据排序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>
              <a:solidFill>
                <a:srgbClr val="0033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44208" y="116632"/>
            <a:ext cx="2133600" cy="365125"/>
          </a:xfrm>
        </p:spPr>
        <p:txBody>
          <a:bodyPr/>
          <a:lstStyle/>
          <a:p>
            <a:pPr>
              <a:lnSpc>
                <a:spcPct val="150000"/>
              </a:lnSpc>
            </a:pPr>
            <a:fld id="{6FCA27F9-5AFE-4717-9F9C-CA79809F6BAF}" type="datetime10">
              <a:rPr lang="en-US" altLang="zh-CN" smtClean="0"/>
              <a:pPr>
                <a:lnSpc>
                  <a:spcPct val="150000"/>
                </a:lnSpc>
              </a:pPr>
              <a:t>14:53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05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26"/>
    </mc:Choice>
    <mc:Fallback xmlns="">
      <p:transition spd="slow" advTm="7562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96944" cy="61926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数据排名示例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select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row_number</a:t>
            </a:r>
            <a:r>
              <a:rPr lang="en-US" altLang="zh-CN" sz="2000" b="0" dirty="0">
                <a:solidFill>
                  <a:schemeClr val="tx1"/>
                </a:solidFill>
              </a:rPr>
              <a:t>() over(order by </a:t>
            </a:r>
            <a:r>
              <a:rPr lang="zh-CN" altLang="en-US" sz="2000" b="0" dirty="0">
                <a:solidFill>
                  <a:schemeClr val="tx1"/>
                </a:solidFill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</a:rPr>
              <a:t>row_num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     rank</a:t>
            </a:r>
            <a:r>
              <a:rPr lang="en-US" altLang="zh-CN" sz="2000" b="0" dirty="0">
                <a:solidFill>
                  <a:schemeClr val="tx1"/>
                </a:solidFill>
              </a:rPr>
              <a:t>() over(order by </a:t>
            </a:r>
            <a:r>
              <a:rPr lang="zh-CN" altLang="en-US" sz="2000" b="0" dirty="0">
                <a:solidFill>
                  <a:schemeClr val="tx1"/>
                </a:solidFill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</a:rPr>
              <a:t>rank_num</a:t>
            </a:r>
            <a:r>
              <a:rPr lang="en-US" altLang="zh-CN" sz="2000" b="0" dirty="0">
                <a:solidFill>
                  <a:schemeClr val="tx1"/>
                </a:solidFill>
              </a:rPr>
              <a:t>,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         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dense_rank</a:t>
            </a:r>
            <a:r>
              <a:rPr lang="en-US" altLang="zh-CN" sz="2000" b="0" dirty="0">
                <a:solidFill>
                  <a:schemeClr val="tx1"/>
                </a:solidFill>
              </a:rPr>
              <a:t>() over(order by </a:t>
            </a:r>
            <a:r>
              <a:rPr lang="zh-CN" altLang="en-US" sz="2000" b="0" dirty="0">
                <a:solidFill>
                  <a:schemeClr val="tx1"/>
                </a:solidFill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</a:rPr>
              <a:t>dense_rank_num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          交易</a:t>
            </a:r>
            <a:r>
              <a:rPr lang="zh-CN" altLang="en-US" sz="2000" b="0" dirty="0">
                <a:solidFill>
                  <a:schemeClr val="tx1"/>
                </a:solidFill>
              </a:rPr>
              <a:t>日期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代码</a:t>
            </a:r>
            <a:r>
              <a:rPr lang="en-US" altLang="zh-CN" sz="2000" b="0" dirty="0">
                <a:solidFill>
                  <a:schemeClr val="tx1"/>
                </a:solidFill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</a:rPr>
              <a:t> 最低价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近似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 dirty="0" smtClean="0">
                <a:solidFill>
                  <a:schemeClr val="tx1"/>
                </a:solidFill>
              </a:rPr>
              <a:t>where </a:t>
            </a:r>
            <a:r>
              <a:rPr lang="zh-CN" altLang="en-US" sz="2000" b="0" dirty="0">
                <a:solidFill>
                  <a:schemeClr val="tx1"/>
                </a:solidFill>
              </a:rPr>
              <a:t>代码 </a:t>
            </a:r>
            <a:r>
              <a:rPr lang="en-US" altLang="zh-CN" sz="2000" b="0" dirty="0">
                <a:solidFill>
                  <a:schemeClr val="tx1"/>
                </a:solidFill>
              </a:rPr>
              <a:t>like '60%' and </a:t>
            </a:r>
            <a:r>
              <a:rPr lang="zh-CN" altLang="en-US" sz="2000" b="0" dirty="0">
                <a:solidFill>
                  <a:schemeClr val="tx1"/>
                </a:solidFill>
              </a:rPr>
              <a:t>交易日期 </a:t>
            </a:r>
            <a:r>
              <a:rPr lang="en-US" altLang="zh-CN" sz="2000" b="0" dirty="0">
                <a:solidFill>
                  <a:schemeClr val="tx1"/>
                </a:solidFill>
              </a:rPr>
              <a:t>=</a:t>
            </a: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'2020-01-01'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7032" y="116632"/>
            <a:ext cx="693440" cy="365125"/>
          </a:xfrm>
        </p:spPr>
        <p:txBody>
          <a:bodyPr/>
          <a:lstStyle/>
          <a:p>
            <a:fld id="{6FCA27F9-5AFE-4717-9F9C-CA79809F6BAF}" type="datetime10">
              <a:rPr lang="en-US" altLang="zh-CN" smtClean="0"/>
              <a:pPr/>
              <a:t>14:53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5" y="4293096"/>
            <a:ext cx="807904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47"/>
    </mc:Choice>
    <mc:Fallback xmlns="">
      <p:transition spd="slow" advTm="1378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4624"/>
            <a:ext cx="828092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数据排名示例</a:t>
            </a: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select </a:t>
            </a:r>
            <a:r>
              <a:rPr lang="en-US" altLang="zh-CN" sz="20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row_number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() over(partition 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交易</a:t>
            </a:r>
            <a:r>
              <a:rPr lang="zh-CN" altLang="en-US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日期</a:t>
            </a:r>
            <a:endParaRPr lang="en-US" altLang="zh-CN" sz="20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                           </a:t>
            </a:r>
            <a:r>
              <a:rPr lang="zh-CN" altLang="en-US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order 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row_num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    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     rank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() over(partition 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交易日期 </a:t>
            </a:r>
            <a:endParaRPr lang="en-US" altLang="zh-CN" sz="20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                             order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rank_num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  </a:t>
            </a:r>
          </a:p>
          <a:p>
            <a:pPr marL="0" indent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</a:t>
            </a:r>
            <a:r>
              <a:rPr lang="en-US" altLang="zh-CN" sz="2000" b="0" dirty="0" err="1" smtClean="0">
                <a:solidFill>
                  <a:schemeClr val="tx1"/>
                </a:solidFill>
                <a:cs typeface="Arial Unicode MS" panose="020B0604020202020204" pitchFamily="34" charset="-122"/>
              </a:rPr>
              <a:t>dense_rank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() over(partition 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交易日期 </a:t>
            </a:r>
            <a:endParaRPr lang="en-US" altLang="zh-CN" sz="20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                                order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by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最低价近似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) as </a:t>
            </a:r>
            <a:r>
              <a:rPr lang="en-US" altLang="zh-CN" sz="20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dense_rank_num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</a:p>
          <a:p>
            <a:pPr marL="0" indent="0">
              <a:buNone/>
            </a:pP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    </a:t>
            </a:r>
            <a:r>
              <a:rPr lang="zh-CN" altLang="en-US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交易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日期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代码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,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最低价近似 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 from </a:t>
            </a:r>
            <a:r>
              <a:rPr lang="en-US" altLang="zh-CN" sz="2000" b="0" dirty="0" err="1">
                <a:solidFill>
                  <a:schemeClr val="tx1"/>
                </a:solidFill>
                <a:cs typeface="Arial Unicode MS" panose="020B0604020202020204" pitchFamily="34" charset="-122"/>
              </a:rPr>
              <a:t>stock_YJY</a:t>
            </a:r>
            <a:endParaRPr lang="en-US" altLang="zh-CN" sz="2000" b="0" dirty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where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代码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like '6001%' and </a:t>
            </a:r>
            <a:endParaRPr lang="en-US" altLang="zh-CN" sz="20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</a:t>
            </a:r>
            <a:r>
              <a:rPr lang="zh-CN" altLang="en-US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交易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日期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between '2020-01-01' and  '2020-01-05'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and</a:t>
            </a:r>
          </a:p>
          <a:p>
            <a:pPr marL="0" indent="0">
              <a:buNone/>
            </a:pP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cs typeface="Arial Unicode MS" panose="020B0604020202020204" pitchFamily="34" charset="-122"/>
              </a:rPr>
              <a:t>           </a:t>
            </a:r>
            <a:r>
              <a:rPr lang="zh-CN" altLang="en-US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最低价近似 </a:t>
            </a:r>
            <a:r>
              <a:rPr lang="en-US" altLang="zh-CN" sz="2000" b="0" dirty="0">
                <a:solidFill>
                  <a:schemeClr val="tx1"/>
                </a:solidFill>
                <a:cs typeface="Arial Unicode MS" panose="020B0604020202020204" pitchFamily="34" charset="-122"/>
              </a:rPr>
              <a:t>between 10 and 20</a:t>
            </a:r>
            <a:endParaRPr lang="en-US" altLang="zh-CN" sz="2400" b="0" dirty="0" smtClean="0">
              <a:solidFill>
                <a:schemeClr val="tx1"/>
              </a:solidFill>
              <a:cs typeface="Arial Unicode MS" panose="020B0604020202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86872" y="116632"/>
            <a:ext cx="2133600" cy="365125"/>
          </a:xfrm>
        </p:spPr>
        <p:txBody>
          <a:bodyPr/>
          <a:lstStyle/>
          <a:p>
            <a:pPr algn="r"/>
            <a:fld id="{6FCA27F9-5AFE-4717-9F9C-CA79809F6BAF}" type="datetime10">
              <a:rPr lang="en-US" altLang="zh-CN" smtClean="0"/>
              <a:pPr algn="r"/>
              <a:t>14:53</a:t>
            </a:fld>
            <a:endParaRPr lang="en-US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97152"/>
            <a:ext cx="67470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剪去单角的矩形 1"/>
          <p:cNvSpPr/>
          <p:nvPr/>
        </p:nvSpPr>
        <p:spPr>
          <a:xfrm>
            <a:off x="467544" y="4869160"/>
            <a:ext cx="2448272" cy="1728192"/>
          </a:xfrm>
          <a:prstGeom prst="snip1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9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219"/>
    </mc:Choice>
    <mc:Fallback xmlns="">
      <p:transition spd="slow" advTm="15921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616"/>
            <a:ext cx="8077200" cy="9271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提取 </a:t>
            </a:r>
            <a:r>
              <a:rPr lang="en-US" altLang="zh-CN" dirty="0" smtClean="0"/>
              <a:t>TOP N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137276" cy="54726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 smtClean="0">
                <a:solidFill>
                  <a:srgbClr val="003399"/>
                </a:solidFill>
              </a:rPr>
              <a:t>一、</a:t>
            </a:r>
            <a:r>
              <a:rPr lang="en-US" altLang="zh-CN" sz="2800" b="1" dirty="0" smtClean="0">
                <a:solidFill>
                  <a:srgbClr val="003399"/>
                </a:solidFill>
              </a:rPr>
              <a:t>Top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查询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top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选项：支持表达式作为输入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898525" lvl="1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</a:rPr>
              <a:t>绝对数：</a:t>
            </a:r>
            <a:r>
              <a:rPr lang="en-US" altLang="zh-CN" dirty="0">
                <a:solidFill>
                  <a:srgbClr val="0000CC"/>
                </a:solidFill>
              </a:rPr>
              <a:t>top (</a:t>
            </a:r>
            <a:r>
              <a:rPr lang="zh-CN" altLang="en-US" dirty="0">
                <a:solidFill>
                  <a:srgbClr val="0000CC"/>
                </a:solidFill>
              </a:rPr>
              <a:t>表达式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 marL="898525" lvl="1" indent="-3619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</a:rPr>
              <a:t>百分比：</a:t>
            </a:r>
            <a:r>
              <a:rPr lang="en-US" altLang="zh-CN" dirty="0">
                <a:solidFill>
                  <a:srgbClr val="0000CC"/>
                </a:solidFill>
              </a:rPr>
              <a:t>top (</a:t>
            </a:r>
            <a:r>
              <a:rPr lang="zh-CN" altLang="en-US" dirty="0">
                <a:solidFill>
                  <a:srgbClr val="0000CC"/>
                </a:solidFill>
              </a:rPr>
              <a:t>表达式</a:t>
            </a:r>
            <a:r>
              <a:rPr lang="en-US" altLang="zh-CN" dirty="0">
                <a:solidFill>
                  <a:srgbClr val="0000CC"/>
                </a:solidFill>
              </a:rPr>
              <a:t>) percent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declare @ii </a:t>
            </a:r>
            <a:r>
              <a:rPr lang="en-US" altLang="zh-CN" sz="2000" b="0" dirty="0" err="1">
                <a:solidFill>
                  <a:schemeClr val="tx1"/>
                </a:solidFill>
              </a:rPr>
              <a:t>int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set @ii = 1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top (@ii+3) * 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order 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top ((@ii-0.4)*0.001) percent  *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order 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dirty="0">
                <a:solidFill>
                  <a:schemeClr val="tx1"/>
                </a:solidFill>
              </a:rPr>
              <a:t>select top 0.001 percent  *  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    from </a:t>
            </a:r>
            <a:r>
              <a:rPr lang="en-US" altLang="zh-CN" sz="2000" b="0" dirty="0" err="1">
                <a:solidFill>
                  <a:schemeClr val="tx1"/>
                </a:solidFill>
              </a:rPr>
              <a:t>stock_YJY</a:t>
            </a:r>
            <a:r>
              <a:rPr lang="en-US" altLang="zh-CN" sz="2000" b="0" dirty="0">
                <a:solidFill>
                  <a:schemeClr val="tx1"/>
                </a:solidFill>
              </a:rPr>
              <a:t> order by </a:t>
            </a:r>
            <a:r>
              <a:rPr lang="zh-CN" altLang="en-US" sz="2000" b="0" dirty="0">
                <a:solidFill>
                  <a:schemeClr val="tx1"/>
                </a:solidFill>
              </a:rPr>
              <a:t>成交量 </a:t>
            </a:r>
            <a:r>
              <a:rPr lang="en-US" altLang="zh-CN" sz="2000" b="0" dirty="0" err="1">
                <a:solidFill>
                  <a:schemeClr val="tx1"/>
                </a:solidFill>
              </a:rPr>
              <a:t>desc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57851"/>
      </p:ext>
    </p:extLst>
  </p:cSld>
  <p:clrMapOvr>
    <a:masterClrMapping/>
  </p:clrMapOvr>
  <p:transition advTm="20194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643" y="116632"/>
            <a:ext cx="8192555" cy="29505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top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查询结果</a:t>
            </a:r>
            <a:r>
              <a:rPr lang="zh-CN" altLang="en-US" sz="2800" b="1" dirty="0">
                <a:solidFill>
                  <a:srgbClr val="C0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确定性问题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确定性问题：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</a:rPr>
              <a:t>order by</a:t>
            </a:r>
            <a:r>
              <a:rPr lang="zh-CN" altLang="en-US" dirty="0" smtClean="0">
                <a:solidFill>
                  <a:schemeClr val="tx1"/>
                </a:solidFill>
              </a:rPr>
              <a:t>后的字段取值不唯一，则返回结果具有不确定性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628650" lvl="1" indent="-269875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有些</a:t>
            </a:r>
            <a:r>
              <a:rPr lang="zh-CN" altLang="en-US" dirty="0"/>
              <a:t>场景</a:t>
            </a:r>
            <a:r>
              <a:rPr lang="zh-CN" altLang="en-US" dirty="0" smtClean="0">
                <a:solidFill>
                  <a:schemeClr val="tx1"/>
                </a:solidFill>
              </a:rPr>
              <a:t>要求保障数据的确定性。例如，数据分页，不确定性可能使某一行出现在两个连续页面。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6" y="5197703"/>
            <a:ext cx="8708316" cy="147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8733249" cy="144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6286" y="2924944"/>
            <a:ext cx="8208912" cy="6161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top 3 *  from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stock_YJY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order by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最低价近似</a:t>
            </a:r>
          </a:p>
        </p:txBody>
      </p:sp>
    </p:spTree>
    <p:extLst>
      <p:ext uri="{BB962C8B-B14F-4D97-AF65-F5344CB8AC3E}">
        <p14:creationId xmlns:p14="http://schemas.microsoft.com/office/powerpoint/2010/main" val="478474942"/>
      </p:ext>
    </p:extLst>
  </p:cSld>
  <p:clrMapOvr>
    <a:masterClrMapping/>
  </p:clrMapOvr>
  <p:transition advTm="12046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2617</Words>
  <Application>Microsoft Office PowerPoint</Application>
  <PresentationFormat>全屏显示(4:3)</PresentationFormat>
  <Paragraphs>361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基本</vt:lpstr>
      <vt:lpstr>第6讲：实验二(上): 关系数据操纵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提取 TOP N 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数据分页</vt:lpstr>
      <vt:lpstr>一、ROW_NUMBER()+公用表达式：即席分页</vt:lpstr>
      <vt:lpstr>PowerPoint 演示文稿</vt:lpstr>
      <vt:lpstr>PowerPoint 演示文稿</vt:lpstr>
      <vt:lpstr>6.4  数据统计与聚合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第4讲：T-SQL语言（上）</dc:title>
  <dc:creator>LH-BUAA</dc:creator>
  <cp:lastModifiedBy>LH-BUAA</cp:lastModifiedBy>
  <cp:revision>43</cp:revision>
  <dcterms:created xsi:type="dcterms:W3CDTF">2020-03-13T06:01:10Z</dcterms:created>
  <dcterms:modified xsi:type="dcterms:W3CDTF">2020-03-31T06:54:28Z</dcterms:modified>
</cp:coreProperties>
</file>