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80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4" r:id="rId35"/>
    <p:sldId id="355" r:id="rId36"/>
    <p:sldId id="357" r:id="rId37"/>
    <p:sldId id="358" r:id="rId38"/>
    <p:sldId id="360" r:id="rId39"/>
    <p:sldId id="361" r:id="rId40"/>
    <p:sldId id="362" r:id="rId41"/>
    <p:sldId id="363" r:id="rId42"/>
    <p:sldId id="364" r:id="rId43"/>
    <p:sldId id="365" r:id="rId44"/>
    <p:sldId id="3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2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6" autoAdjust="0"/>
  </p:normalViewPr>
  <p:slideViewPr>
    <p:cSldViewPr>
      <p:cViewPr>
        <p:scale>
          <a:sx n="60" d="100"/>
          <a:sy n="60" d="100"/>
        </p:scale>
        <p:origin x="-1392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4"/>
    </p:cViewPr>
  </p:sorterViewPr>
  <p:notesViewPr>
    <p:cSldViewPr>
      <p:cViewPr varScale="1">
        <p:scale>
          <a:sx n="51" d="100"/>
          <a:sy n="51" d="100"/>
        </p:scale>
        <p:origin x="-2678" y="-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879E-E7CD-424F-8E05-1E2FE7A41A6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EECB7-1622-4D09-A15E-2AE0F450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0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7F71-5662-429A-85E5-C3C890578615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2E255-D73F-4F38-9064-2E898A55B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62433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b="1" spc="-80" baseline="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564904"/>
            <a:ext cx="6858000" cy="2880320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b="1" cap="all" spc="120" baseline="0">
                <a:solidFill>
                  <a:srgbClr val="0000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2924-DB3F-4D2B-B622-3C3A62E62ED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C4F674-7540-467D-A391-3DF9C9F028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2924-DB3F-4D2B-B622-3C3A62E62ED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F674-7540-467D-A391-3DF9C9F028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389FC531-89B0-41A9-98B9-EF9C5A1A25A5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594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3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362924-DB3F-4D2B-B622-3C3A62E62ED0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C4F674-7540-467D-A391-3DF9C9F028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2400" b="1" kern="1200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520" y="548680"/>
            <a:ext cx="8280920" cy="1470025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</a:rPr>
              <a:t>第 </a:t>
            </a:r>
            <a:r>
              <a:rPr lang="en-US" altLang="zh-CN" sz="3600" dirty="0" smtClean="0">
                <a:solidFill>
                  <a:srgbClr val="C00000"/>
                </a:solidFill>
              </a:rPr>
              <a:t>7 </a:t>
            </a:r>
            <a:r>
              <a:rPr lang="zh-CN" altLang="en-US" sz="3600" dirty="0" smtClean="0">
                <a:solidFill>
                  <a:srgbClr val="C00000"/>
                </a:solidFill>
              </a:rPr>
              <a:t>讲   非关系数据访问</a:t>
            </a:r>
            <a:endParaRPr lang="zh-CN" sz="36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1988840"/>
            <a:ext cx="4968552" cy="2922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3200" b="1" kern="1200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3399"/>
                </a:solidFill>
              </a:rPr>
              <a:t>7.1  </a:t>
            </a:r>
            <a:r>
              <a:rPr lang="zh-CN" altLang="en-US" sz="2800" dirty="0">
                <a:solidFill>
                  <a:srgbClr val="003399"/>
                </a:solidFill>
              </a:rPr>
              <a:t>大对象数据访问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3399"/>
                </a:solidFill>
              </a:rPr>
              <a:t>7.2  </a:t>
            </a:r>
            <a:r>
              <a:rPr lang="zh-CN" altLang="en-US" sz="2800" dirty="0">
                <a:solidFill>
                  <a:srgbClr val="003399"/>
                </a:solidFill>
              </a:rPr>
              <a:t>全文索引与关键词搜索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3399"/>
                </a:solidFill>
              </a:rPr>
              <a:t>7.3  XML</a:t>
            </a:r>
            <a:r>
              <a:rPr lang="zh-CN" altLang="en-US" sz="2800" dirty="0">
                <a:solidFill>
                  <a:srgbClr val="003399"/>
                </a:solidFill>
              </a:rPr>
              <a:t>数据</a:t>
            </a:r>
            <a:r>
              <a:rPr lang="zh-CN" altLang="en-US" sz="2800" dirty="0" smtClean="0">
                <a:solidFill>
                  <a:srgbClr val="003399"/>
                </a:solidFill>
              </a:rPr>
              <a:t>访问</a:t>
            </a:r>
            <a:endParaRPr lang="en-US" altLang="zh-CN" sz="2800" dirty="0">
              <a:solidFill>
                <a:srgbClr val="003296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296"/>
                </a:solidFill>
              </a:rPr>
              <a:t>实验三：非关系</a:t>
            </a:r>
            <a:r>
              <a:rPr lang="zh-CN" altLang="en-US" sz="2800" dirty="0">
                <a:solidFill>
                  <a:srgbClr val="003296"/>
                </a:solidFill>
              </a:rPr>
              <a:t>数据操纵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07971"/>
      </p:ext>
    </p:extLst>
  </p:cSld>
  <p:clrMapOvr>
    <a:masterClrMapping/>
  </p:clrMapOvr>
  <p:transition spd="slow" advTm="10612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67940" y="867557"/>
            <a:ext cx="8452532" cy="576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一、什么是全文索引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全文索引概念：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一种基于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标记的功能性索引，由全文引擎服务创建和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维护，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存储词汇及其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在出现位置。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全文索引原理：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对字段中的文本进行分词，然后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单词记录一个索引项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，保存所有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出现该单词的记录信息，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即：在索引中找到这个单词后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，可知道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哪些记录的字段中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包含该词汇。借助全文索引，可以快速搜索包含某个词或一组词的数据行。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全文检索与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like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检索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04850" lvl="1" indent="-34290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Like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检索：属于字符模式的查询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04850" lvl="1" indent="-34290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全文索引：根据语言规则，基于词汇搜索，针对语言的搜索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检索效率：百万条记录的关键字查询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04850" lvl="1" indent="-34290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Like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查询：几分钟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全文索引，几秒钟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270508"/>
            <a:ext cx="7992888" cy="6382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全文索引与关键词搜索</a:t>
            </a:r>
          </a:p>
        </p:txBody>
      </p:sp>
    </p:spTree>
    <p:extLst>
      <p:ext uri="{BB962C8B-B14F-4D97-AF65-F5344CB8AC3E}">
        <p14:creationId xmlns:p14="http://schemas.microsoft.com/office/powerpoint/2010/main" val="17393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04"/>
    </mc:Choice>
    <mc:Fallback xmlns="">
      <p:transition spd="slow" advTm="1104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1560" y="1545758"/>
            <a:ext cx="799288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二、相关术语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全文目录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：存放全文索引的地方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全文索引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：指明词汇及其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索引填充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：创建、维护全文索引的过程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断字符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：确定哪几个字符组成“词汇”，与语言相关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词干分析器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：分析词干、识别同源词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干扰词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：经常出现但又不是要搜索的词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67544" y="486532"/>
            <a:ext cx="7992888" cy="6382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全文索引与关键词搜索</a:t>
            </a:r>
          </a:p>
        </p:txBody>
      </p:sp>
    </p:spTree>
    <p:extLst>
      <p:ext uri="{BB962C8B-B14F-4D97-AF65-F5344CB8AC3E}">
        <p14:creationId xmlns:p14="http://schemas.microsoft.com/office/powerpoint/2010/main" val="38115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22"/>
    </mc:Choice>
    <mc:Fallback xmlns="">
      <p:transition spd="slow" advTm="1073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  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环境准备：在数据库中启用全文索引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sp_fulltext_database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'enable‘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Reconfigure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全文目录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【Management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对象资源管理器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目标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全文目录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4381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指定：名称、所有者、是否为默认目录、是否区分重音等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528" y="342516"/>
            <a:ext cx="7992888" cy="6382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全文索引与关键词搜索</a:t>
            </a:r>
          </a:p>
        </p:txBody>
      </p:sp>
    </p:spTree>
    <p:extLst>
      <p:ext uri="{BB962C8B-B14F-4D97-AF65-F5344CB8AC3E}">
        <p14:creationId xmlns:p14="http://schemas.microsoft.com/office/powerpoint/2010/main" val="34772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09"/>
    </mc:Choice>
    <mc:Fallback xmlns="">
      <p:transition spd="slow" advTm="5710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268760"/>
            <a:ext cx="856895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、创建和填充全文索引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创建唯一索引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创建全文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【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表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 【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定义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138" lvl="1" indent="-3603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选定表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的唯一索引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（可以是主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138" lvl="1" indent="-3603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选择全文查询的列：列名、断字符（语言）、类型列（只适用于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列，指定表中哪个字段是对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数据格式的说明）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138" lvl="1" indent="-3603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更改跟踪（自动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手动）、全文目录、填充计划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074" y="386080"/>
            <a:ext cx="84093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三、创建</a:t>
            </a: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  </a:t>
            </a:r>
            <a:endParaRPr lang="en-US" altLang="zh-CN" sz="32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6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66"/>
    </mc:Choice>
    <mc:Fallback xmlns="">
      <p:transition spd="slow" advTm="8146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8" y="836712"/>
            <a:ext cx="4248472" cy="489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3" y="1233661"/>
            <a:ext cx="49117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34" y="1610062"/>
            <a:ext cx="4860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54" y="2132856"/>
            <a:ext cx="49403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82" y="2564904"/>
            <a:ext cx="49784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643192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3399"/>
                </a:solidFill>
              </a:rPr>
              <a:t>创建全文索引</a:t>
            </a:r>
            <a:endParaRPr lang="zh-CN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47" y="191965"/>
            <a:ext cx="4489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18" y="2959571"/>
            <a:ext cx="5003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46" y="3429000"/>
            <a:ext cx="48831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6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115"/>
    </mc:Choice>
    <mc:Fallback xmlns="">
      <p:transition spd="slow" advTm="222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88640"/>
            <a:ext cx="8069262" cy="792088"/>
          </a:xfrm>
          <a:noFill/>
          <a:ln/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四、</a:t>
            </a:r>
            <a:r>
              <a:rPr lang="zh-CN" altLang="en-US" dirty="0" smtClean="0">
                <a:solidFill>
                  <a:srgbClr val="002060"/>
                </a:solidFill>
              </a:rPr>
              <a:t>关键词搜索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251520" y="964165"/>
            <a:ext cx="8712968" cy="350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）简单检索</a:t>
            </a:r>
            <a:endParaRPr lang="en-US" altLang="zh-CN" sz="2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stock where contains(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stock where contains(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,'"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or 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"')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）同源词检索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stock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where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contains(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s_profile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formsof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(inflectional, run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9" y="4427586"/>
            <a:ext cx="8291607" cy="21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973"/>
    </mc:Choice>
    <mc:Fallback xmlns="">
      <p:transition spd="slow" advTm="14297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712968" cy="208823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rgbClr val="0000CC"/>
                </a:solidFill>
              </a:rPr>
              <a:t>（</a:t>
            </a:r>
            <a:r>
              <a:rPr lang="en-US" altLang="zh-CN" sz="2200" b="1" dirty="0">
                <a:solidFill>
                  <a:srgbClr val="0000CC"/>
                </a:solidFill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</a:rPr>
              <a:t>ContainsTable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加权搜索</a:t>
            </a:r>
            <a:endParaRPr lang="en-US" altLang="zh-CN" sz="2200" b="1" dirty="0" smtClean="0">
              <a:solidFill>
                <a:srgbClr val="0000CC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格式：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Select   </a:t>
            </a:r>
            <a:r>
              <a:rPr lang="zh-CN" altLang="en-US" dirty="0"/>
              <a:t>。。。 </a:t>
            </a:r>
            <a:r>
              <a:rPr lang="en-US" altLang="zh-CN" dirty="0"/>
              <a:t>From  </a:t>
            </a:r>
            <a:r>
              <a:rPr lang="en-US" altLang="zh-CN" dirty="0" err="1" smtClean="0"/>
              <a:t>ContainsTable</a:t>
            </a:r>
            <a:r>
              <a:rPr lang="zh-CN" altLang="en-US" dirty="0"/>
              <a:t>（。。。）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ContainsTable</a:t>
            </a:r>
            <a:r>
              <a:rPr lang="zh-CN" altLang="en-US" b="1" dirty="0">
                <a:solidFill>
                  <a:srgbClr val="C00000"/>
                </a:solidFill>
              </a:rPr>
              <a:t>参数：</a:t>
            </a:r>
            <a:r>
              <a:rPr lang="zh-CN" altLang="en-US" dirty="0"/>
              <a:t>表名，列名，检索词及其权重、返回记录数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功能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以多</a:t>
            </a:r>
            <a:r>
              <a:rPr lang="zh-CN" altLang="en-US" dirty="0"/>
              <a:t>个关键词为搜索条件，不同词汇权重不同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查询结果返回两列：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Rank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4149080"/>
            <a:ext cx="8820596" cy="1338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5</a:t>
            </a:r>
            <a:r>
              <a:rPr lang="zh-CN" altLang="en-US" dirty="0" smtClean="0">
                <a:latin typeface="+mj-ea"/>
              </a:rPr>
              <a:t>： </a:t>
            </a:r>
            <a:r>
              <a:rPr lang="en-US" altLang="zh-CN" dirty="0" smtClean="0">
                <a:latin typeface="+mj-ea"/>
                <a:ea typeface="+mj-ea"/>
              </a:rPr>
              <a:t>SELECT </a:t>
            </a:r>
            <a:r>
              <a:rPr lang="en-US" altLang="zh-CN" dirty="0">
                <a:latin typeface="+mj-ea"/>
                <a:ea typeface="+mj-ea"/>
              </a:rPr>
              <a:t>t2.rank, t1.* </a:t>
            </a:r>
            <a:r>
              <a:rPr lang="en-US" altLang="zh-CN" dirty="0" smtClean="0">
                <a:latin typeface="+mj-ea"/>
                <a:ea typeface="+mj-ea"/>
              </a:rPr>
              <a:t>  </a:t>
            </a:r>
            <a:r>
              <a:rPr lang="en-US" altLang="zh-CN" dirty="0">
                <a:latin typeface="+mj-ea"/>
                <a:ea typeface="+mj-ea"/>
              </a:rPr>
              <a:t>from stock as t1, </a:t>
            </a:r>
            <a:r>
              <a:rPr lang="en-US" altLang="zh-CN" dirty="0" err="1" smtClean="0">
                <a:latin typeface="+mj-ea"/>
                <a:ea typeface="+mj-ea"/>
              </a:rPr>
              <a:t>ContainsTable</a:t>
            </a:r>
            <a:r>
              <a:rPr lang="en-US" altLang="zh-CN" dirty="0" smtClean="0">
                <a:latin typeface="+mj-ea"/>
                <a:ea typeface="+mj-ea"/>
              </a:rPr>
              <a:t>(stock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描述</a:t>
            </a:r>
            <a:r>
              <a:rPr lang="en-US" altLang="zh-CN" dirty="0">
                <a:latin typeface="+mj-ea"/>
                <a:ea typeface="+mj-ea"/>
              </a:rPr>
              <a:t>,  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'</a:t>
            </a:r>
            <a:r>
              <a:rPr lang="en-US" altLang="zh-CN" dirty="0" err="1" smtClean="0">
                <a:latin typeface="+mj-ea"/>
                <a:ea typeface="+mj-ea"/>
              </a:rPr>
              <a:t>isabout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("</a:t>
            </a:r>
            <a:r>
              <a:rPr lang="zh-CN" altLang="en-US" dirty="0">
                <a:latin typeface="+mj-ea"/>
                <a:ea typeface="+mj-ea"/>
              </a:rPr>
              <a:t>数据</a:t>
            </a:r>
            <a:r>
              <a:rPr lang="en-US" altLang="zh-CN" dirty="0">
                <a:latin typeface="+mj-ea"/>
                <a:ea typeface="+mj-ea"/>
              </a:rPr>
              <a:t>" weight(0.3), "</a:t>
            </a:r>
            <a:r>
              <a:rPr lang="zh-CN" altLang="en-US" dirty="0">
                <a:latin typeface="+mj-ea"/>
                <a:ea typeface="+mj-ea"/>
              </a:rPr>
              <a:t>计算机</a:t>
            </a:r>
            <a:r>
              <a:rPr lang="en-US" altLang="zh-CN" dirty="0">
                <a:latin typeface="+mj-ea"/>
                <a:ea typeface="+mj-ea"/>
              </a:rPr>
              <a:t>" weight(0.6), "</a:t>
            </a:r>
            <a:r>
              <a:rPr lang="zh-CN" altLang="en-US" dirty="0">
                <a:latin typeface="+mj-ea"/>
                <a:ea typeface="+mj-ea"/>
              </a:rPr>
              <a:t>研究</a:t>
            </a:r>
            <a:r>
              <a:rPr lang="en-US" altLang="zh-CN" dirty="0">
                <a:latin typeface="+mj-ea"/>
                <a:ea typeface="+mj-ea"/>
              </a:rPr>
              <a:t>" weight(0.1))', 2)  as </a:t>
            </a:r>
            <a:r>
              <a:rPr lang="en-US" altLang="zh-CN" dirty="0" smtClean="0">
                <a:latin typeface="+mj-ea"/>
                <a:ea typeface="+mj-ea"/>
              </a:rPr>
              <a:t>t2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where </a:t>
            </a:r>
            <a:r>
              <a:rPr lang="en-US" altLang="zh-CN" dirty="0">
                <a:latin typeface="+mj-ea"/>
                <a:ea typeface="+mj-ea"/>
              </a:rPr>
              <a:t>t1.</a:t>
            </a:r>
            <a:r>
              <a:rPr lang="zh-CN" altLang="en-US" dirty="0">
                <a:latin typeface="+mj-ea"/>
                <a:ea typeface="+mj-ea"/>
              </a:rPr>
              <a:t>代码 </a:t>
            </a:r>
            <a:r>
              <a:rPr lang="en-US" altLang="zh-CN" dirty="0">
                <a:latin typeface="+mj-ea"/>
                <a:ea typeface="+mj-ea"/>
              </a:rPr>
              <a:t>=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t2.[KEY]</a:t>
            </a:r>
          </a:p>
        </p:txBody>
      </p:sp>
      <p:sp>
        <p:nvSpPr>
          <p:cNvPr id="6" name="矩形 5"/>
          <p:cNvSpPr/>
          <p:nvPr/>
        </p:nvSpPr>
        <p:spPr>
          <a:xfrm>
            <a:off x="172920" y="2276872"/>
            <a:ext cx="8719560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例</a:t>
            </a:r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SELECT </a:t>
            </a:r>
            <a:r>
              <a:rPr lang="en-US" altLang="zh-CN" dirty="0">
                <a:latin typeface="+mj-ea"/>
                <a:ea typeface="+mj-ea"/>
              </a:rPr>
              <a:t>* from  </a:t>
            </a:r>
            <a:r>
              <a:rPr lang="en-US" altLang="zh-CN" dirty="0" err="1">
                <a:latin typeface="+mj-ea"/>
                <a:ea typeface="+mj-ea"/>
              </a:rPr>
              <a:t>ContainsTable</a:t>
            </a:r>
            <a:r>
              <a:rPr lang="en-US" altLang="zh-CN" dirty="0">
                <a:latin typeface="+mj-ea"/>
                <a:ea typeface="+mj-ea"/>
              </a:rPr>
              <a:t>(stock, </a:t>
            </a:r>
            <a:r>
              <a:rPr lang="zh-CN" altLang="en-US" dirty="0">
                <a:latin typeface="+mj-ea"/>
                <a:ea typeface="+mj-ea"/>
              </a:rPr>
              <a:t>描述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  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    '</a:t>
            </a:r>
            <a:r>
              <a:rPr lang="en-US" altLang="zh-CN" dirty="0" err="1" smtClean="0">
                <a:latin typeface="+mj-ea"/>
                <a:ea typeface="+mj-ea"/>
              </a:rPr>
              <a:t>isabout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("</a:t>
            </a:r>
            <a:r>
              <a:rPr lang="zh-CN" altLang="en-US" dirty="0">
                <a:latin typeface="+mj-ea"/>
                <a:ea typeface="+mj-ea"/>
              </a:rPr>
              <a:t>数据</a:t>
            </a:r>
            <a:r>
              <a:rPr lang="en-US" altLang="zh-CN" dirty="0">
                <a:latin typeface="+mj-ea"/>
                <a:ea typeface="+mj-ea"/>
              </a:rPr>
              <a:t>" weight(0.3), </a:t>
            </a:r>
            <a:r>
              <a:rPr lang="en-US" altLang="zh-CN" dirty="0" smtClean="0">
                <a:latin typeface="+mj-ea"/>
                <a:ea typeface="+mj-ea"/>
              </a:rPr>
              <a:t> "</a:t>
            </a:r>
            <a:r>
              <a:rPr lang="zh-CN" altLang="en-US" dirty="0">
                <a:latin typeface="+mj-ea"/>
                <a:ea typeface="+mj-ea"/>
              </a:rPr>
              <a:t>计算机</a:t>
            </a:r>
            <a:r>
              <a:rPr lang="en-US" altLang="zh-CN" dirty="0">
                <a:latin typeface="+mj-ea"/>
                <a:ea typeface="+mj-ea"/>
              </a:rPr>
              <a:t>" weight(0.6), "</a:t>
            </a:r>
            <a:r>
              <a:rPr lang="zh-CN" altLang="en-US" dirty="0">
                <a:latin typeface="+mj-ea"/>
                <a:ea typeface="+mj-ea"/>
              </a:rPr>
              <a:t>研究</a:t>
            </a:r>
            <a:r>
              <a:rPr lang="en-US" altLang="zh-CN" dirty="0">
                <a:latin typeface="+mj-ea"/>
                <a:ea typeface="+mj-ea"/>
              </a:rPr>
              <a:t>" weight(0.1))', 2) </a:t>
            </a:r>
            <a:r>
              <a:rPr lang="en-US" altLang="zh-CN" dirty="0" smtClean="0">
                <a:latin typeface="+mj-ea"/>
                <a:ea typeface="+mj-ea"/>
              </a:rPr>
              <a:t>              				                                                  --</a:t>
            </a:r>
            <a:r>
              <a:rPr lang="zh-CN" altLang="en-US" dirty="0">
                <a:latin typeface="+mj-ea"/>
                <a:ea typeface="+mj-ea"/>
              </a:rPr>
              <a:t>取</a:t>
            </a:r>
            <a:r>
              <a:rPr lang="en-US" altLang="zh-CN" dirty="0">
                <a:latin typeface="+mj-ea"/>
                <a:ea typeface="+mj-ea"/>
              </a:rPr>
              <a:t>top 2</a:t>
            </a:r>
            <a:r>
              <a:rPr lang="zh-CN" altLang="en-US" dirty="0">
                <a:latin typeface="+mj-ea"/>
                <a:ea typeface="+mj-ea"/>
              </a:rPr>
              <a:t>数据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80630"/>
            <a:ext cx="1728192" cy="87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84155"/>
            <a:ext cx="878497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19"/>
    </mc:Choice>
    <mc:Fallback xmlns="">
      <p:transition spd="slow" advTm="28971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58608" cy="36724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FreeText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搜索</a:t>
            </a:r>
            <a:r>
              <a:rPr lang="zh-CN" altLang="en-US" dirty="0">
                <a:solidFill>
                  <a:srgbClr val="C00000"/>
                </a:solidFill>
              </a:rPr>
              <a:t>：非</a:t>
            </a:r>
            <a:r>
              <a:rPr lang="zh-CN" altLang="en-US" dirty="0" smtClean="0">
                <a:solidFill>
                  <a:srgbClr val="C00000"/>
                </a:solidFill>
              </a:rPr>
              <a:t>精确拆分搜索、</a:t>
            </a:r>
            <a:r>
              <a:rPr lang="zh-CN" altLang="en-US" dirty="0">
                <a:solidFill>
                  <a:srgbClr val="C00000"/>
                </a:solidFill>
              </a:rPr>
              <a:t>同源词</a:t>
            </a:r>
            <a:r>
              <a:rPr lang="zh-CN" altLang="en-US" dirty="0" smtClean="0">
                <a:solidFill>
                  <a:srgbClr val="C00000"/>
                </a:solidFill>
              </a:rPr>
              <a:t>搜索、句子搜索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sz="2000" b="0" dirty="0" smtClean="0"/>
              <a:t>非精确搜索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拆分搜索</a:t>
            </a:r>
            <a:endParaRPr lang="zh-CN" altLang="en-US" sz="2000" b="0" dirty="0"/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6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* FROM stock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Where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FreeText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</a:rPr>
              <a:t>描述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'</a:t>
            </a:r>
            <a:r>
              <a:rPr lang="zh-CN" altLang="en-US" sz="2000" b="0" dirty="0">
                <a:solidFill>
                  <a:schemeClr val="tx1"/>
                </a:solidFill>
              </a:rPr>
              <a:t>计算机技术发展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</a:p>
          <a:p>
            <a:r>
              <a:rPr lang="zh-CN" altLang="en-US" sz="2000" b="0" dirty="0" smtClean="0"/>
              <a:t>同源词</a:t>
            </a:r>
            <a:r>
              <a:rPr lang="zh-CN" altLang="en-US" sz="2000" b="0" dirty="0"/>
              <a:t>搜素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  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7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* FROM stock Where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FreeText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s_profile</a:t>
            </a:r>
            <a:r>
              <a:rPr lang="en-US" altLang="zh-CN" sz="2000" b="0" dirty="0">
                <a:solidFill>
                  <a:schemeClr val="tx1"/>
                </a:solidFill>
              </a:rPr>
              <a:t>, 'ran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</a:p>
          <a:p>
            <a:r>
              <a:rPr lang="zh-CN" altLang="en-US" sz="2000" b="0" dirty="0" smtClean="0"/>
              <a:t>句子搜索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  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8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* FROM stock Where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FreeText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s_profile</a:t>
            </a:r>
            <a:r>
              <a:rPr lang="en-US" altLang="zh-CN" sz="2000" b="0" dirty="0">
                <a:solidFill>
                  <a:schemeClr val="tx1"/>
                </a:solidFill>
              </a:rPr>
              <a:t>, 'I ran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</a:p>
        </p:txBody>
      </p:sp>
      <p:sp>
        <p:nvSpPr>
          <p:cNvPr id="2" name="矩形 1"/>
          <p:cNvSpPr/>
          <p:nvPr/>
        </p:nvSpPr>
        <p:spPr>
          <a:xfrm>
            <a:off x="206988" y="3861048"/>
            <a:ext cx="8640960" cy="24006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Contains</a:t>
            </a:r>
            <a:r>
              <a:rPr lang="zh-CN" altLang="en-US" sz="2000" dirty="0" smtClean="0">
                <a:latin typeface="+mj-ea"/>
                <a:ea typeface="+mj-ea"/>
              </a:rPr>
              <a:t>局限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SELECT </a:t>
            </a:r>
            <a:r>
              <a:rPr lang="en-US" altLang="zh-CN" sz="2000" dirty="0">
                <a:latin typeface="+mj-ea"/>
                <a:ea typeface="+mj-ea"/>
              </a:rPr>
              <a:t>* FROM stock </a:t>
            </a:r>
            <a:r>
              <a:rPr lang="en-US" altLang="zh-CN" sz="2000" dirty="0" smtClean="0">
                <a:latin typeface="+mj-ea"/>
                <a:ea typeface="+mj-ea"/>
              </a:rPr>
              <a:t>Where Contains(</a:t>
            </a:r>
            <a:r>
              <a:rPr lang="zh-CN" altLang="en-US" sz="2000" dirty="0">
                <a:latin typeface="+mj-ea"/>
                <a:ea typeface="+mj-ea"/>
              </a:rPr>
              <a:t>描述</a:t>
            </a:r>
            <a:r>
              <a:rPr lang="en-US" altLang="zh-CN" sz="2000" dirty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‘</a:t>
            </a:r>
            <a:r>
              <a:rPr lang="zh-CN" altLang="en-US" sz="2000" dirty="0" smtClean="0">
                <a:latin typeface="+mj-ea"/>
                <a:ea typeface="+mj-ea"/>
              </a:rPr>
              <a:t>计算机技术发展</a:t>
            </a:r>
            <a:r>
              <a:rPr lang="en-US" altLang="zh-CN" sz="2000" dirty="0" smtClean="0">
                <a:latin typeface="+mj-ea"/>
                <a:ea typeface="+mj-ea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--</a:t>
            </a:r>
            <a:r>
              <a:rPr lang="zh-CN" altLang="en-US" sz="2000" dirty="0" smtClean="0">
                <a:latin typeface="+mj-ea"/>
                <a:ea typeface="+mj-ea"/>
              </a:rPr>
              <a:t>精确匹配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+mj-ea"/>
                <a:ea typeface="+mj-ea"/>
              </a:rPr>
              <a:t>SELECT </a:t>
            </a:r>
            <a:r>
              <a:rPr lang="en-US" altLang="zh-CN" sz="2000" dirty="0">
                <a:latin typeface="+mj-ea"/>
                <a:ea typeface="+mj-ea"/>
              </a:rPr>
              <a:t>* FROM stock where </a:t>
            </a:r>
            <a:r>
              <a:rPr lang="en-US" altLang="zh-CN" sz="2000" dirty="0" smtClean="0">
                <a:latin typeface="+mj-ea"/>
                <a:ea typeface="+mj-ea"/>
              </a:rPr>
              <a:t>contains(</a:t>
            </a:r>
            <a:r>
              <a:rPr lang="zh-CN" altLang="en-US" sz="2000" dirty="0" smtClean="0">
                <a:latin typeface="+mj-ea"/>
                <a:ea typeface="+mj-ea"/>
              </a:rPr>
              <a:t>描述</a:t>
            </a:r>
            <a:r>
              <a:rPr lang="en-US" altLang="zh-CN" sz="2000" dirty="0" smtClean="0">
                <a:latin typeface="+mj-ea"/>
                <a:ea typeface="+mj-ea"/>
              </a:rPr>
              <a:t>, ‘I am’)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--</a:t>
            </a:r>
            <a:r>
              <a:rPr lang="zh-CN" altLang="en-US" sz="2000" dirty="0">
                <a:latin typeface="+mj-ea"/>
                <a:ea typeface="+mj-ea"/>
              </a:rPr>
              <a:t>报</a:t>
            </a:r>
            <a:r>
              <a:rPr lang="zh-CN" altLang="en-US" sz="2000" dirty="0" smtClean="0">
                <a:latin typeface="+mj-ea"/>
                <a:ea typeface="+mj-ea"/>
              </a:rPr>
              <a:t>错，不能是句子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55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9"/>
    </mc:Choice>
    <mc:Fallback xmlns="">
      <p:transition spd="slow" advTm="13273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646988" cy="475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FreeTextTable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628650" lvl="1" indent="-354013">
              <a:lnSpc>
                <a:spcPct val="150000"/>
              </a:lnSpc>
              <a:spcBef>
                <a:spcPts val="0"/>
              </a:spcBef>
              <a:buClrTx/>
              <a:buFont typeface="微软雅黑" panose="020B0503020204020204" pitchFamily="34" charset="-122"/>
              <a:buChar char="−"/>
            </a:pPr>
            <a:r>
              <a:rPr lang="zh-CN" altLang="en-US" dirty="0">
                <a:solidFill>
                  <a:srgbClr val="C00000"/>
                </a:solidFill>
              </a:rPr>
              <a:t>格式：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Select   </a:t>
            </a:r>
            <a:r>
              <a:rPr lang="zh-CN" altLang="en-US" dirty="0">
                <a:solidFill>
                  <a:schemeClr val="tx1"/>
                </a:solidFill>
              </a:rPr>
              <a:t>。。。 </a:t>
            </a:r>
            <a:r>
              <a:rPr lang="en-US" altLang="zh-CN" dirty="0">
                <a:solidFill>
                  <a:schemeClr val="tx1"/>
                </a:solidFill>
              </a:rPr>
              <a:t>From  </a:t>
            </a:r>
            <a:r>
              <a:rPr lang="en-US" altLang="zh-CN" dirty="0" err="1">
                <a:solidFill>
                  <a:schemeClr val="tx1"/>
                </a:solidFill>
              </a:rPr>
              <a:t>FreeTextTable</a:t>
            </a:r>
            <a:r>
              <a:rPr lang="zh-CN" altLang="en-US" dirty="0">
                <a:solidFill>
                  <a:schemeClr val="tx1"/>
                </a:solidFill>
              </a:rPr>
              <a:t>（。。。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/>
          </a:p>
          <a:p>
            <a:pPr marL="628650" lvl="1" indent="-354013">
              <a:lnSpc>
                <a:spcPct val="150000"/>
              </a:lnSpc>
              <a:spcBef>
                <a:spcPts val="0"/>
              </a:spcBef>
              <a:buClrTx/>
              <a:buFont typeface="微软雅黑" panose="020B0503020204020204" pitchFamily="34" charset="-122"/>
              <a:buChar char="−"/>
            </a:pPr>
            <a:r>
              <a:rPr lang="en-US" altLang="zh-CN" dirty="0" err="1" smtClean="0">
                <a:solidFill>
                  <a:srgbClr val="C00000"/>
                </a:solidFill>
              </a:rPr>
              <a:t>ContainsTable</a:t>
            </a:r>
            <a:r>
              <a:rPr lang="zh-CN" altLang="en-US" dirty="0">
                <a:solidFill>
                  <a:srgbClr val="C00000"/>
                </a:solidFill>
              </a:rPr>
              <a:t>参数：</a:t>
            </a:r>
            <a:r>
              <a:rPr lang="zh-CN" altLang="en-US" dirty="0"/>
              <a:t>表名，列名，</a:t>
            </a:r>
            <a:r>
              <a:rPr lang="zh-CN" altLang="en-US" dirty="0" smtClean="0"/>
              <a:t>检索句、</a:t>
            </a:r>
            <a:r>
              <a:rPr lang="zh-CN" altLang="en-US" dirty="0"/>
              <a:t>返回记录数</a:t>
            </a:r>
            <a:endParaRPr lang="en-US" altLang="zh-CN" dirty="0"/>
          </a:p>
          <a:p>
            <a:pPr marL="628650" lvl="1" indent="-354013">
              <a:lnSpc>
                <a:spcPct val="150000"/>
              </a:lnSpc>
              <a:spcBef>
                <a:spcPts val="0"/>
              </a:spcBef>
              <a:buClrTx/>
              <a:buFont typeface="微软雅黑" panose="020B0503020204020204" pitchFamily="34" charset="-122"/>
              <a:buChar char="−"/>
            </a:pPr>
            <a:r>
              <a:rPr lang="zh-CN" altLang="en-US" dirty="0">
                <a:solidFill>
                  <a:srgbClr val="C00000"/>
                </a:solidFill>
              </a:rPr>
              <a:t>功能：</a:t>
            </a:r>
            <a:r>
              <a:rPr lang="zh-CN" altLang="en-US" dirty="0" smtClean="0">
                <a:solidFill>
                  <a:schemeClr val="tx1"/>
                </a:solidFill>
              </a:rPr>
              <a:t>同源词搜索、拆分搜索、</a:t>
            </a:r>
            <a:r>
              <a:rPr lang="en-US" altLang="zh-CN" dirty="0" smtClean="0">
                <a:solidFill>
                  <a:schemeClr val="tx1"/>
                </a:solidFill>
              </a:rPr>
              <a:t>Top n</a:t>
            </a:r>
            <a:r>
              <a:rPr lang="zh-CN" altLang="en-US" dirty="0" smtClean="0">
                <a:solidFill>
                  <a:schemeClr val="tx1"/>
                </a:solidFill>
              </a:rPr>
              <a:t>搜索、匹配度排序输出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dirty="0" smtClean="0">
                <a:solidFill>
                  <a:schemeClr val="tx1"/>
                </a:solidFill>
              </a:rPr>
              <a:t>例</a:t>
            </a:r>
            <a:r>
              <a:rPr lang="en-US" altLang="zh-CN" sz="1900" b="0" dirty="0" smtClean="0">
                <a:solidFill>
                  <a:schemeClr val="tx1"/>
                </a:solidFill>
              </a:rPr>
              <a:t>11</a:t>
            </a:r>
            <a:r>
              <a:rPr lang="zh-CN" altLang="en-US" sz="1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19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1900" b="0" dirty="0">
                <a:solidFill>
                  <a:schemeClr val="tx1"/>
                </a:solidFill>
              </a:rPr>
              <a:t>* </a:t>
            </a:r>
            <a:r>
              <a:rPr lang="en-US" altLang="zh-CN" sz="1900" b="0" dirty="0" smtClean="0">
                <a:solidFill>
                  <a:schemeClr val="tx1"/>
                </a:solidFill>
              </a:rPr>
              <a:t>From </a:t>
            </a:r>
            <a:r>
              <a:rPr lang="en-US" altLang="zh-CN" sz="1900" b="0" dirty="0" err="1">
                <a:solidFill>
                  <a:schemeClr val="tx1"/>
                </a:solidFill>
              </a:rPr>
              <a:t>FreeTextTable</a:t>
            </a:r>
            <a:r>
              <a:rPr lang="en-US" altLang="zh-CN" sz="1900" b="0" dirty="0">
                <a:solidFill>
                  <a:schemeClr val="tx1"/>
                </a:solidFill>
              </a:rPr>
              <a:t>(stock, </a:t>
            </a:r>
            <a:r>
              <a:rPr lang="en-US" altLang="zh-CN" sz="1900" b="0" dirty="0" err="1">
                <a:solidFill>
                  <a:schemeClr val="tx1"/>
                </a:solidFill>
              </a:rPr>
              <a:t>s_profile</a:t>
            </a:r>
            <a:r>
              <a:rPr lang="en-US" altLang="zh-CN" sz="1900" b="0" dirty="0">
                <a:solidFill>
                  <a:schemeClr val="tx1"/>
                </a:solidFill>
              </a:rPr>
              <a:t>, 'running yesterday', 2) </a:t>
            </a:r>
            <a:endParaRPr lang="zh-CN" altLang="en-US" sz="19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t2.rank, t1.*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from </a:t>
            </a:r>
            <a:r>
              <a:rPr lang="en-US" altLang="zh-CN" sz="2000" b="0" dirty="0">
                <a:solidFill>
                  <a:schemeClr val="tx1"/>
                </a:solidFill>
              </a:rPr>
              <a:t>stock as t1, 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              FREETEXTTABLE(stock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s_profile</a:t>
            </a:r>
            <a:r>
              <a:rPr lang="en-US" altLang="zh-CN" sz="2000" b="0" dirty="0"/>
              <a:t>, 'running yesterday', 4) as </a:t>
            </a:r>
            <a:r>
              <a:rPr lang="en-US" altLang="zh-CN" sz="2000" b="0" dirty="0" smtClean="0"/>
              <a:t>t2   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b="0" dirty="0" smtClean="0"/>
              <a:t>where t1.</a:t>
            </a:r>
            <a:r>
              <a:rPr lang="zh-CN" altLang="en-US" sz="2000" b="0" dirty="0" smtClean="0"/>
              <a:t>代码 </a:t>
            </a:r>
            <a:r>
              <a:rPr lang="en-US" altLang="zh-CN" sz="2000" b="0" dirty="0" smtClean="0"/>
              <a:t>=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t2.[key]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1168"/>
            <a:ext cx="876664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93" y="2636912"/>
            <a:ext cx="1666409" cy="10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2"/>
    </mc:Choice>
    <mc:Fallback xmlns="">
      <p:transition spd="slow" advTm="19046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52928" cy="604867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image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数据搜索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0" dirty="0" smtClean="0">
                <a:solidFill>
                  <a:srgbClr val="003399"/>
                </a:solidFill>
              </a:rPr>
              <a:t>Image</a:t>
            </a:r>
            <a:r>
              <a:rPr lang="zh-CN" altLang="en-US" sz="2200" b="0" dirty="0" smtClean="0">
                <a:solidFill>
                  <a:srgbClr val="003399"/>
                </a:solidFill>
              </a:rPr>
              <a:t>类型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：可以存储图片、可执行代码、音乐、文本等多种类型的数据。其中，文本可包括</a:t>
            </a:r>
            <a:r>
              <a:rPr lang="zh-CN" altLang="en-US" sz="2200" b="0" dirty="0">
                <a:solidFill>
                  <a:schemeClr val="tx1"/>
                </a:solidFill>
              </a:rPr>
              <a:t>：纯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文本、网页、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Word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Excel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PowerPoint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等多种类型，类型名称分别</a:t>
            </a:r>
            <a:r>
              <a:rPr lang="zh-CN" altLang="en-US" sz="2200" b="0" dirty="0">
                <a:solidFill>
                  <a:schemeClr val="tx1"/>
                </a:solidFill>
              </a:rPr>
              <a:t>为</a:t>
            </a:r>
            <a:r>
              <a:rPr lang="en-US" altLang="zh-CN" sz="2200" b="0" dirty="0">
                <a:solidFill>
                  <a:schemeClr val="tx1"/>
                </a:solidFill>
              </a:rPr>
              <a:t>txt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 err="1">
                <a:solidFill>
                  <a:schemeClr val="tx1"/>
                </a:solidFill>
              </a:rPr>
              <a:t>htm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</a:rPr>
              <a:t>doc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xls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和 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ppt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等。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b="0" dirty="0" smtClean="0">
                <a:solidFill>
                  <a:srgbClr val="003399"/>
                </a:solidFill>
              </a:rPr>
              <a:t>全文索引和类型字段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SQL Server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支持对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image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类型的数据内容进行全文搜索，但创建全文索引时，必须指明存储在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image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字段里的数据类型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0" dirty="0" smtClean="0">
                <a:solidFill>
                  <a:schemeClr val="tx1"/>
                </a:solidFill>
              </a:rPr>
              <a:t>Image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内容搜索：与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text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ntext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内容的搜索方法一致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83"/>
    </mc:Choice>
    <mc:Fallback xmlns="">
      <p:transition spd="slow" advTm="942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432048" y="1196752"/>
            <a:ext cx="813759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一、大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数据概述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、数据类型：变长数据类型，最大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2GB</a:t>
            </a:r>
          </a:p>
          <a:p>
            <a:pPr marL="725488" lvl="1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：变长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数据，最大长度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长度非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数据，最大长度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：变长二进制数据，介于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字节之间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、数据存储位置</a:t>
            </a:r>
          </a:p>
          <a:p>
            <a:pPr marL="725488" lvl="1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字节，且开启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in row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字节时，将数据指针存储在数据行中，而数据内容存储在数据行外，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多个存储页存放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对象数据存储位置的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声明：见第三讲课件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32048" y="260648"/>
            <a:ext cx="8172400" cy="8542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大对象数据访问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641836"/>
      </p:ext>
    </p:extLst>
  </p:cSld>
  <p:clrMapOvr>
    <a:masterClrMapping/>
  </p:clrMapOvr>
  <p:transition spd="slow" advTm="89000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3399"/>
                </a:solidFill>
              </a:rPr>
              <a:t>Image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数据搜索：示例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515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C00000"/>
                </a:solidFill>
              </a:rPr>
              <a:t>准备数据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 Insert </a:t>
            </a:r>
            <a:r>
              <a:rPr lang="en-US" altLang="zh-CN" sz="2000" b="0" dirty="0">
                <a:solidFill>
                  <a:schemeClr val="tx1"/>
                </a:solidFill>
              </a:rPr>
              <a:t>Into stock (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名称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 </a:t>
            </a:r>
            <a:r>
              <a:rPr lang="en-US" altLang="zh-CN" sz="2000" b="0" dirty="0" err="1"/>
              <a:t>s_photo_type</a:t>
            </a:r>
            <a:r>
              <a:rPr lang="en-US" altLang="zh-CN" sz="2000" b="0" dirty="0"/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s_photo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select </a:t>
            </a:r>
            <a:r>
              <a:rPr lang="en-US" altLang="zh-CN" sz="2000" b="0" dirty="0">
                <a:solidFill>
                  <a:schemeClr val="tx1"/>
                </a:solidFill>
              </a:rPr>
              <a:t>'ss99993' as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'</a:t>
            </a:r>
            <a:r>
              <a:rPr lang="en-US" altLang="zh-CN" sz="2000" b="0" dirty="0" err="1">
                <a:solidFill>
                  <a:schemeClr val="tx1"/>
                </a:solidFill>
              </a:rPr>
              <a:t>mmmm</a:t>
            </a:r>
            <a:r>
              <a:rPr lang="en-US" altLang="zh-CN" sz="2000" b="0" dirty="0">
                <a:solidFill>
                  <a:schemeClr val="tx1"/>
                </a:solidFill>
              </a:rPr>
              <a:t>' as </a:t>
            </a:r>
            <a:r>
              <a:rPr lang="zh-CN" altLang="en-US" sz="2000" b="0" dirty="0">
                <a:solidFill>
                  <a:schemeClr val="tx1"/>
                </a:solidFill>
              </a:rPr>
              <a:t>名称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'.txt' as </a:t>
            </a:r>
            <a:r>
              <a:rPr lang="en-US" altLang="zh-CN" sz="2000" b="0" dirty="0" err="1"/>
              <a:t>s_photo_type</a:t>
            </a:r>
            <a:r>
              <a:rPr lang="en-US" altLang="zh-CN" sz="2000" b="0" dirty="0"/>
              <a:t>, </a:t>
            </a:r>
            <a:r>
              <a:rPr lang="en-US" altLang="zh-CN" sz="2000" b="0" dirty="0">
                <a:solidFill>
                  <a:schemeClr val="tx1"/>
                </a:solidFill>
              </a:rPr>
              <a:t>*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0" dirty="0" smtClean="0">
                <a:solidFill>
                  <a:srgbClr val="006600"/>
                </a:solidFill>
              </a:rPr>
              <a:t>from </a:t>
            </a:r>
            <a:r>
              <a:rPr lang="en-US" altLang="zh-CN" sz="2000" b="0" dirty="0" err="1" smtClean="0">
                <a:solidFill>
                  <a:srgbClr val="006600"/>
                </a:solidFill>
              </a:rPr>
              <a:t>OpenRowSet</a:t>
            </a:r>
            <a:r>
              <a:rPr lang="en-US" altLang="zh-CN" sz="2000" b="0" dirty="0" smtClean="0">
                <a:solidFill>
                  <a:srgbClr val="006600"/>
                </a:solidFill>
              </a:rPr>
              <a:t>(BULK </a:t>
            </a:r>
            <a:r>
              <a:rPr lang="en-US" altLang="zh-CN" sz="2000" b="0" dirty="0">
                <a:solidFill>
                  <a:srgbClr val="006600"/>
                </a:solidFill>
              </a:rPr>
              <a:t>'E:\</a:t>
            </a:r>
            <a:r>
              <a:rPr lang="en-US" altLang="zh-CN" sz="2000" b="0" dirty="0" err="1">
                <a:solidFill>
                  <a:srgbClr val="006600"/>
                </a:solidFill>
              </a:rPr>
              <a:t>buaa</a:t>
            </a:r>
            <a:r>
              <a:rPr lang="en-US" altLang="zh-CN" sz="2000" b="0" dirty="0">
                <a:solidFill>
                  <a:srgbClr val="006600"/>
                </a:solidFill>
              </a:rPr>
              <a:t>\A3_DataAndCode\ss99993.txt', </a:t>
            </a:r>
            <a:endParaRPr lang="en-US" altLang="zh-CN" sz="2000" b="0" dirty="0" smtClean="0">
              <a:solidFill>
                <a:srgbClr val="0066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rgbClr val="006600"/>
                </a:solidFill>
              </a:rPr>
              <a:t> </a:t>
            </a:r>
            <a:r>
              <a:rPr lang="en-US" altLang="zh-CN" sz="2000" b="0" dirty="0" smtClean="0">
                <a:solidFill>
                  <a:srgbClr val="006600"/>
                </a:solidFill>
              </a:rPr>
              <a:t>                SINGLE_CLOB</a:t>
            </a:r>
            <a:r>
              <a:rPr lang="en-US" altLang="zh-CN" sz="2000" b="0" dirty="0">
                <a:solidFill>
                  <a:srgbClr val="006600"/>
                </a:solidFill>
              </a:rPr>
              <a:t>) as </a:t>
            </a:r>
            <a:r>
              <a:rPr lang="en-US" altLang="zh-CN" sz="2000" b="0" dirty="0" err="1">
                <a:solidFill>
                  <a:srgbClr val="006600"/>
                </a:solidFill>
              </a:rPr>
              <a:t>s_photo</a:t>
            </a:r>
            <a:endParaRPr lang="en-US" altLang="zh-CN" sz="2000" b="0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创建全文索引时，标明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s_photo_type</a:t>
            </a:r>
            <a:r>
              <a:rPr lang="zh-CN" altLang="en-US" sz="2200" dirty="0" smtClean="0">
                <a:solidFill>
                  <a:srgbClr val="C00000"/>
                </a:solidFill>
              </a:rPr>
              <a:t>存储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s_photo</a:t>
            </a:r>
            <a:r>
              <a:rPr lang="zh-CN" altLang="en-US" sz="2200" dirty="0" smtClean="0">
                <a:solidFill>
                  <a:srgbClr val="C00000"/>
                </a:solidFill>
              </a:rPr>
              <a:t>的列类型</a:t>
            </a:r>
          </a:p>
          <a:p>
            <a:pPr marL="522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dirty="0"/>
              <a:t>convert(varchar(100), substring(</a:t>
            </a:r>
            <a:r>
              <a:rPr lang="en-US" altLang="zh-CN" sz="2000" dirty="0" err="1"/>
              <a:t>s_photo</a:t>
            </a:r>
            <a:r>
              <a:rPr lang="en-US" altLang="zh-CN" sz="2000" dirty="0"/>
              <a:t>, 0,40))</a:t>
            </a:r>
          </a:p>
          <a:p>
            <a:pPr marL="179388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FROM  </a:t>
            </a:r>
            <a:r>
              <a:rPr lang="en-US" altLang="zh-CN" sz="2000" b="0" dirty="0">
                <a:solidFill>
                  <a:schemeClr val="tx1"/>
                </a:solidFill>
              </a:rPr>
              <a:t>stock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179388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WHERE </a:t>
            </a:r>
            <a:r>
              <a:rPr lang="en-US" altLang="zh-CN" sz="2000" b="0" dirty="0">
                <a:solidFill>
                  <a:schemeClr val="tx1"/>
                </a:solidFill>
              </a:rPr>
              <a:t>CONTAINS(</a:t>
            </a:r>
            <a:r>
              <a:rPr lang="en-US" altLang="zh-CN" sz="2000" b="0" dirty="0" err="1">
                <a:solidFill>
                  <a:schemeClr val="tx1"/>
                </a:solidFill>
              </a:rPr>
              <a:t>s_photo</a:t>
            </a:r>
            <a:r>
              <a:rPr lang="en-US" altLang="zh-CN" sz="2000" b="0" dirty="0">
                <a:solidFill>
                  <a:schemeClr val="tx1"/>
                </a:solidFill>
              </a:rPr>
              <a:t>, '</a:t>
            </a:r>
            <a:r>
              <a:rPr lang="zh-CN" altLang="en-US" sz="2000" b="0" dirty="0">
                <a:solidFill>
                  <a:schemeClr val="tx1"/>
                </a:solidFill>
              </a:rPr>
              <a:t>数据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73216"/>
            <a:ext cx="5328592" cy="87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3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70"/>
    </mc:Choice>
    <mc:Fallback xmlns="">
      <p:transition spd="slow" advTm="14347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6094861" cy="105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5292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</a:rPr>
              <a:t>、全文搜索的停</a:t>
            </a:r>
            <a:r>
              <a:rPr lang="zh-CN" altLang="en-US" sz="2800" dirty="0">
                <a:solidFill>
                  <a:srgbClr val="C00000"/>
                </a:solidFill>
              </a:rPr>
              <a:t>用</a:t>
            </a:r>
            <a:r>
              <a:rPr lang="zh-CN" altLang="en-US" sz="2800" dirty="0" smtClean="0">
                <a:solidFill>
                  <a:srgbClr val="C00000"/>
                </a:solidFill>
              </a:rPr>
              <a:t>词表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sz="2000" b="0" dirty="0"/>
              <a:t>ALTER FULLTEXT INDEX ON stock </a:t>
            </a:r>
            <a:r>
              <a:rPr lang="en-US" altLang="zh-CN" sz="2000" dirty="0"/>
              <a:t>SET </a:t>
            </a:r>
            <a:r>
              <a:rPr lang="en-US" altLang="zh-CN" sz="2000" dirty="0" err="1"/>
              <a:t>stoplist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OFF       </a:t>
            </a:r>
            <a:r>
              <a:rPr lang="en-US" altLang="zh-CN" sz="2000" b="0" dirty="0" smtClean="0"/>
              <a:t>--</a:t>
            </a:r>
            <a:r>
              <a:rPr lang="zh-CN" altLang="en-US" sz="2000" b="0" dirty="0" smtClean="0"/>
              <a:t>关闭</a:t>
            </a:r>
            <a:endParaRPr lang="en-US" altLang="zh-CN" sz="2000" b="0" dirty="0"/>
          </a:p>
          <a:p>
            <a:r>
              <a:rPr lang="en-US" altLang="zh-CN" sz="2000" b="0" dirty="0">
                <a:solidFill>
                  <a:schemeClr val="tx1"/>
                </a:solidFill>
              </a:rPr>
              <a:t>SELECT * FROM stock WHERE contains(</a:t>
            </a:r>
            <a:r>
              <a:rPr lang="en-US" altLang="zh-CN" sz="2000" b="0" dirty="0" err="1">
                <a:solidFill>
                  <a:schemeClr val="tx1"/>
                </a:solidFill>
              </a:rPr>
              <a:t>s_profile</a:t>
            </a:r>
            <a:r>
              <a:rPr lang="en-US" altLang="zh-CN" sz="2000" b="0" dirty="0">
                <a:solidFill>
                  <a:schemeClr val="tx1"/>
                </a:solidFill>
              </a:rPr>
              <a:t>, 'He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</a:p>
          <a:p>
            <a:endParaRPr lang="en-US" altLang="zh-CN" sz="2000" b="0" dirty="0"/>
          </a:p>
          <a:p>
            <a:endParaRPr lang="en-US" altLang="zh-CN" sz="2000" b="0" dirty="0" smtClean="0"/>
          </a:p>
          <a:p>
            <a:endParaRPr lang="zh-CN" altLang="en-US" sz="2000" b="0" dirty="0"/>
          </a:p>
          <a:p>
            <a:r>
              <a:rPr lang="en-US" altLang="zh-CN" sz="2000" b="0" dirty="0"/>
              <a:t>ALTER FULLTEXT INDEX ON stock </a:t>
            </a:r>
            <a:r>
              <a:rPr lang="en-US" altLang="zh-CN" sz="2000" dirty="0"/>
              <a:t>SET </a:t>
            </a:r>
            <a:r>
              <a:rPr lang="en-US" altLang="zh-CN" sz="2000" dirty="0" err="1"/>
              <a:t>stoplist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System   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启用系统停用词表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b="0" dirty="0">
                <a:solidFill>
                  <a:schemeClr val="tx1"/>
                </a:solidFill>
              </a:rPr>
              <a:t>SELECT * FROM stock WHERE contains(</a:t>
            </a:r>
            <a:r>
              <a:rPr lang="en-US" altLang="zh-CN" sz="2000" b="0" dirty="0" err="1">
                <a:solidFill>
                  <a:schemeClr val="tx1"/>
                </a:solidFill>
              </a:rPr>
              <a:t>s_profile</a:t>
            </a:r>
            <a:r>
              <a:rPr lang="en-US" altLang="zh-CN" sz="2000" b="0" dirty="0">
                <a:solidFill>
                  <a:schemeClr val="tx1"/>
                </a:solidFill>
              </a:rPr>
              <a:t>, 'He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')</a:t>
            </a:r>
          </a:p>
          <a:p>
            <a:endParaRPr lang="en-US" altLang="zh-CN" sz="2000" b="0" dirty="0"/>
          </a:p>
          <a:p>
            <a:endParaRPr lang="en-US" altLang="zh-CN" sz="2000" b="0" dirty="0" smtClean="0"/>
          </a:p>
          <a:p>
            <a:pPr marL="0" indent="0">
              <a:buNone/>
            </a:pP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C0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C00000"/>
                </a:solidFill>
              </a:rPr>
              <a:t>   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启用系统停用词表后，查不到信息！</a:t>
            </a:r>
            <a:endParaRPr lang="en-US" altLang="zh-CN" sz="2000" b="0" dirty="0">
              <a:solidFill>
                <a:srgbClr val="C00000"/>
              </a:solidFill>
            </a:endParaRPr>
          </a:p>
          <a:p>
            <a:endParaRPr lang="zh-CN" altLang="en-US" sz="2000" b="0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5842"/>
            <a:ext cx="7416824" cy="10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43"/>
    </mc:Choice>
    <mc:Fallback xmlns="">
      <p:transition spd="slow" advTm="1106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47" y="260648"/>
            <a:ext cx="8077200" cy="86409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7.3  </a:t>
            </a:r>
            <a:r>
              <a:rPr lang="en-US" dirty="0" smtClean="0"/>
              <a:t>XML</a:t>
            </a:r>
            <a:r>
              <a:rPr lang="zh-CN" altLang="en-US" dirty="0" smtClean="0"/>
              <a:t>数据访问</a:t>
            </a:r>
            <a:endParaRPr lang="zh-CN" altLang="en-US" b="0" dirty="0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51520" y="1199649"/>
            <a:ext cx="864096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XML 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SGML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Generalized Markup Language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）标准化后的名称，严谨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但庞大复杂，难以理解和学习，影响推广与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替代品，只有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固定的标记，缺乏可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重在数据显示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年，一个工作小组在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（万维网协会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）支持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创建的标准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标记语言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，用于解决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1" indent="-268288">
              <a:lnSpc>
                <a:spcPct val="150000"/>
              </a:lnSpc>
              <a:spcAft>
                <a:spcPts val="600"/>
              </a:spcAft>
              <a:buFont typeface="微软雅黑" panose="020B0503020204020204" pitchFamily="34" charset="-122"/>
              <a:buChar char="–"/>
            </a:pP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重在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数据内容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1" indent="-268288">
              <a:lnSpc>
                <a:spcPct val="150000"/>
              </a:lnSpc>
              <a:spcAft>
                <a:spcPts val="600"/>
              </a:spcAft>
              <a:buFont typeface="微软雅黑" panose="020B0503020204020204" pitchFamily="34" charset="-122"/>
              <a:buChar char="–"/>
            </a:pP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可扩展，可定义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方便多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间的数据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675579531"/>
      </p:ext>
    </p:extLst>
  </p:cSld>
  <p:clrMapOvr>
    <a:masterClrMapping/>
  </p:clrMapOvr>
  <p:transition advTm="54137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395536" y="235892"/>
            <a:ext cx="8103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数据实例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76660"/>
            <a:ext cx="843019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&lt;note&gt;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&lt;to&gt;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&lt;/to&gt;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&lt;from age="20"&gt;zhang&lt;/from&gt;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&lt;heading&gt;Reminder&lt;/heading&gt;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&lt;body&gt;Don't forget me this weekend!&lt;/body&gt;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&lt;number&gt;12&lt;/number&gt;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&lt;/note&gt;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68" y="3616662"/>
            <a:ext cx="8430196" cy="283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数据主体包含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一个或一个以上的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元素，每个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可以包含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一个或多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个子元素，形成层次关系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元素可带有若干属性，属性名由用户定义，属性值添加引号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  属性名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”…&gt;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元素内容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例子：根元素为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，下面包含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heading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&lt;number&gt;5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age="20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为元素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&lt;from&gt;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733940" y="188640"/>
            <a:ext cx="2262158" cy="425758"/>
          </a:xfrm>
          <a:prstGeom prst="wedgeRectCallout">
            <a:avLst>
              <a:gd name="adj1" fmla="val -70415"/>
              <a:gd name="adj2" fmla="val 1582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指定版本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和编码格式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372200" y="953141"/>
            <a:ext cx="2448272" cy="759182"/>
          </a:xfrm>
          <a:prstGeom prst="wedgeRectCallout">
            <a:avLst>
              <a:gd name="adj1" fmla="val -73626"/>
              <a:gd name="adj2" fmla="val 1177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主体部分，树状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标签形式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846814"/>
      </p:ext>
    </p:extLst>
  </p:cSld>
  <p:clrMapOvr>
    <a:masterClrMapping/>
  </p:clrMapOvr>
  <p:transition advTm="72004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340768"/>
            <a:ext cx="8424936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类型：可以是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列类型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717550" lvl="1" indent="-352425">
              <a:lnSpc>
                <a:spcPct val="150000"/>
              </a:lnSpc>
              <a:buFont typeface="微软雅黑" panose="020B0503020204020204" pitchFamily="34" charset="-122"/>
              <a:buChar char="–"/>
              <a:defRPr/>
            </a:pP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类型的数据，占据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2GB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52425">
              <a:lnSpc>
                <a:spcPct val="150000"/>
              </a:lnSpc>
              <a:buFont typeface="微软雅黑" panose="020B0503020204020204" pitchFamily="34" charset="-122"/>
              <a:buChar char="–"/>
              <a:defRPr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列不能作为主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键或外键的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52425">
              <a:lnSpc>
                <a:spcPct val="150000"/>
              </a:lnSpc>
              <a:buFont typeface="微软雅黑" panose="020B0503020204020204" pitchFamily="34" charset="-122"/>
              <a:buChar char="–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不支持转换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，可以转换为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varchar(MAX)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nvarchar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(MAX)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52425">
              <a:lnSpc>
                <a:spcPct val="150000"/>
              </a:lnSpc>
              <a:buFont typeface="微软雅黑" panose="020B0503020204020204" pitchFamily="34" charset="-122"/>
              <a:buChar char="–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01960" y="332656"/>
            <a:ext cx="8077200" cy="86409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3399"/>
                </a:solidFill>
              </a:rPr>
              <a:t>3</a:t>
            </a:r>
            <a:r>
              <a:rPr lang="zh-CN" altLang="en-US" dirty="0" smtClean="0">
                <a:solidFill>
                  <a:srgbClr val="003399"/>
                </a:solidFill>
              </a:rPr>
              <a:t>、</a:t>
            </a: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r>
              <a:rPr lang="en-US" altLang="zh-CN" dirty="0">
                <a:solidFill>
                  <a:srgbClr val="003399"/>
                </a:solidFill>
              </a:rPr>
              <a:t>SQL Server </a:t>
            </a:r>
            <a:r>
              <a:rPr lang="zh-CN" altLang="en-US" dirty="0" smtClean="0">
                <a:solidFill>
                  <a:srgbClr val="003399"/>
                </a:solidFill>
              </a:rPr>
              <a:t>的 </a:t>
            </a:r>
            <a:r>
              <a:rPr lang="en-US" altLang="zh-CN" dirty="0" smtClean="0">
                <a:solidFill>
                  <a:srgbClr val="003399"/>
                </a:solidFill>
              </a:rPr>
              <a:t>XML </a:t>
            </a:r>
            <a:r>
              <a:rPr lang="zh-CN" altLang="en-US" dirty="0" smtClean="0">
                <a:solidFill>
                  <a:srgbClr val="003399"/>
                </a:solidFill>
              </a:rPr>
              <a:t>数据类型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59986"/>
      </p:ext>
    </p:extLst>
  </p:cSld>
  <p:clrMapOvr>
    <a:masterClrMapping/>
  </p:clrMapOvr>
  <p:transition advTm="43762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7992888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9" y="1052736"/>
            <a:ext cx="8046067" cy="17594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例：创建表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，存储股票编号、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char(5)  not null primary key,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xml_name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char(20)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xml_content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xml null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098765"/>
            <a:ext cx="8046067" cy="3426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例：定义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类型的变量并赋值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@doc xml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@doc = N'&lt;note&gt;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&lt;to&gt;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&lt;/to&gt;</a:t>
            </a: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&lt;from age = "20"&gt; zhang &lt;/from&gt;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&lt;heading&gt; Reminder &lt;/heading&gt;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 Do not forget me this weekend! &lt;/body&gt;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&lt;number&gt; 12 &lt;/number&gt;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&lt;/note&gt;'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@doc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408311"/>
      </p:ext>
    </p:extLst>
  </p:cSld>
  <p:clrMapOvr>
    <a:masterClrMapping/>
  </p:clrMapOvr>
  <p:transition advTm="58573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7" y="4231332"/>
            <a:ext cx="8193274" cy="85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380358" y="260648"/>
            <a:ext cx="7956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buClr>
                <a:srgbClr val="00B0F0"/>
              </a:buClr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数据写入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358" y="1400959"/>
            <a:ext cx="8244098" cy="2734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Clr>
                <a:srgbClr val="00B0F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字符串形式向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数据的元组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Values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'ss001', 'note.xml',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'&lt;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		&lt;to&gt;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age="20"&gt;zhang&lt;/from&gt;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heading&gt;Reminder&lt;/heading&gt;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body&gt;Do not forget me this weekend!&lt;/body&gt;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&gt;')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358" y="908720"/>
            <a:ext cx="822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Clr>
                <a:srgbClr val="00B0F0"/>
              </a:buClr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70" y="5101957"/>
            <a:ext cx="5528978" cy="171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940058"/>
      </p:ext>
    </p:extLst>
  </p:cSld>
  <p:clrMapOvr>
    <a:masterClrMapping/>
  </p:clrMapOvr>
  <p:transition advTm="73522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95536" y="314072"/>
            <a:ext cx="817810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buClr>
                <a:srgbClr val="00B0F0"/>
              </a:buClr>
            </a:pP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行集函数</a:t>
            </a:r>
            <a:r>
              <a:rPr lang="en-US" altLang="zh-CN" sz="2800" b="1" dirty="0" err="1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335" y="1340768"/>
            <a:ext cx="8064896" cy="21670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导入到数据表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xml_name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xml_content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Select  'ss002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'note.xml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AS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xml_name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FROM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(BULK N'D:\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\note.xml', SINGLE_BLOB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note_content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425" y="3861048"/>
            <a:ext cx="8080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notpad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或其他编辑器</a:t>
            </a:r>
            <a:r>
              <a:rPr lang="zh-CN" altLang="en-US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：准备一个</a:t>
            </a:r>
            <a:r>
              <a:rPr lang="en-US" altLang="zh-CN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000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文档导入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S_inf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BULK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OpenRowSet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函数，可以在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中引用，引用时必须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子句指定一个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284728"/>
      </p:ext>
    </p:extLst>
  </p:cSld>
  <p:clrMapOvr>
    <a:masterClrMapping/>
  </p:clrMapOvr>
  <p:transition advTm="83692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01960" y="-9939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数据查询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01960" y="836712"/>
            <a:ext cx="8274496" cy="3024336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solidFill>
                  <a:srgbClr val="003399"/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solidFill>
                  <a:srgbClr val="003399"/>
                </a:solidFill>
                <a:latin typeface="+mj-ea"/>
                <a:ea typeface="+mj-ea"/>
              </a:rPr>
              <a:t>Query</a:t>
            </a:r>
            <a:r>
              <a:rPr lang="zh-CN" altLang="en-US" sz="2400" dirty="0" smtClean="0">
                <a:solidFill>
                  <a:srgbClr val="003399"/>
                </a:solidFill>
                <a:latin typeface="+mj-ea"/>
                <a:ea typeface="+mj-ea"/>
              </a:rPr>
              <a:t>方法：查询</a:t>
            </a:r>
            <a:r>
              <a:rPr lang="en-US" altLang="zh-CN" sz="2400" dirty="0" smtClean="0">
                <a:solidFill>
                  <a:srgbClr val="003399"/>
                </a:solidFill>
                <a:latin typeface="+mj-ea"/>
                <a:ea typeface="+mj-ea"/>
              </a:rPr>
              <a:t>XML</a:t>
            </a:r>
            <a:r>
              <a:rPr lang="zh-CN" altLang="en-US" sz="2400" dirty="0" smtClean="0">
                <a:solidFill>
                  <a:srgbClr val="003399"/>
                </a:solidFill>
                <a:latin typeface="+mj-ea"/>
                <a:ea typeface="+mj-ea"/>
              </a:rPr>
              <a:t>节点</a:t>
            </a:r>
            <a:endParaRPr lang="en-US" altLang="zh-CN" sz="2400" dirty="0" smtClean="0">
              <a:solidFill>
                <a:srgbClr val="003399"/>
              </a:solidFill>
              <a:latin typeface="+mj-ea"/>
              <a:ea typeface="+mj-ea"/>
            </a:endParaRPr>
          </a:p>
          <a:p>
            <a:pPr marL="4000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调用格式：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XML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列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Query (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'XQuery ')  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或  变量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Query 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('XQuery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')</a:t>
            </a:r>
          </a:p>
          <a:p>
            <a:pPr marL="4000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rgbClr val="C00000"/>
                </a:solidFill>
                <a:latin typeface="+mj-ea"/>
                <a:ea typeface="+mj-ea"/>
              </a:rPr>
              <a:t>Xquery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参数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：指定要查询的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XML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节点</a:t>
            </a: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000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返回类型：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XML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类型的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数据</a:t>
            </a:r>
            <a:endParaRPr lang="en-US" altLang="zh-CN" sz="2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例：对 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XML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类型列 进行元素查询</a:t>
            </a:r>
            <a:endParaRPr lang="zh-CN" altLang="en-US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latin typeface="+mj-ea"/>
                <a:ea typeface="+mj-ea"/>
                <a:cs typeface="Calibri" panose="020F0502020204030204" pitchFamily="34" charset="0"/>
              </a:rPr>
              <a:t>SELECT  </a:t>
            </a:r>
            <a:r>
              <a:rPr lang="en-US" altLang="zh-CN" sz="2000" b="0" dirty="0" err="1">
                <a:latin typeface="+mj-ea"/>
                <a:ea typeface="+mj-ea"/>
                <a:cs typeface="Calibri" panose="020F0502020204030204" pitchFamily="34" charset="0"/>
              </a:rPr>
              <a:t>s_id</a:t>
            </a:r>
            <a:r>
              <a:rPr lang="en-US" altLang="zh-CN" sz="2000" b="0" dirty="0">
                <a:latin typeface="+mj-ea"/>
                <a:ea typeface="+mj-ea"/>
                <a:cs typeface="Calibri" panose="020F0502020204030204" pitchFamily="34" charset="0"/>
              </a:rPr>
              <a:t>, </a:t>
            </a:r>
            <a:r>
              <a:rPr lang="en-US" altLang="zh-CN" sz="2000" b="0" dirty="0" smtClean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2000" b="0" dirty="0" err="1" smtClean="0">
                <a:latin typeface="+mj-ea"/>
                <a:ea typeface="+mj-ea"/>
                <a:cs typeface="Calibri" panose="020F0502020204030204" pitchFamily="34" charset="0"/>
              </a:rPr>
              <a:t>xml_content.query</a:t>
            </a:r>
            <a:r>
              <a:rPr lang="en-US" altLang="zh-CN" sz="2000" b="0" dirty="0">
                <a:latin typeface="+mj-ea"/>
                <a:ea typeface="+mj-ea"/>
                <a:cs typeface="Calibri" panose="020F0502020204030204" pitchFamily="34" charset="0"/>
              </a:rPr>
              <a:t>('/note/body') </a:t>
            </a:r>
            <a:r>
              <a:rPr lang="en-US" altLang="zh-CN" sz="2000" b="0" dirty="0" smtClean="0">
                <a:latin typeface="+mj-ea"/>
                <a:ea typeface="+mj-ea"/>
                <a:cs typeface="Calibri" panose="020F0502020204030204" pitchFamily="34" charset="0"/>
              </a:rPr>
              <a:t> from </a:t>
            </a:r>
            <a:r>
              <a:rPr lang="en-US" altLang="zh-CN" sz="2000" b="0" dirty="0" err="1" smtClean="0">
                <a:latin typeface="+mj-ea"/>
                <a:ea typeface="+mj-ea"/>
                <a:cs typeface="Calibri" panose="020F0502020204030204" pitchFamily="34" charset="0"/>
              </a:rPr>
              <a:t>S_inf</a:t>
            </a:r>
            <a:endParaRPr lang="en-US" altLang="zh-CN" sz="2000" b="0" dirty="0" smtClean="0">
              <a:latin typeface="+mj-ea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latin typeface="+mj-ea"/>
                <a:cs typeface="Calibri" panose="020F0502020204030204" pitchFamily="34" charset="0"/>
              </a:rPr>
              <a:t>SELECT  </a:t>
            </a:r>
            <a:r>
              <a:rPr lang="en-US" altLang="zh-CN" sz="2000" b="0" dirty="0" err="1">
                <a:latin typeface="+mj-ea"/>
                <a:cs typeface="Calibri" panose="020F0502020204030204" pitchFamily="34" charset="0"/>
              </a:rPr>
              <a:t>s_id</a:t>
            </a:r>
            <a:r>
              <a:rPr lang="en-US" altLang="zh-CN" sz="2000" b="0" dirty="0">
                <a:latin typeface="+mj-ea"/>
                <a:cs typeface="Calibri" panose="020F0502020204030204" pitchFamily="34" charset="0"/>
              </a:rPr>
              <a:t>,  </a:t>
            </a:r>
            <a:r>
              <a:rPr lang="en-US" altLang="zh-CN" sz="2000" b="0" dirty="0" err="1">
                <a:latin typeface="+mj-ea"/>
                <a:cs typeface="Calibri" panose="020F0502020204030204" pitchFamily="34" charset="0"/>
              </a:rPr>
              <a:t>xml_content.query</a:t>
            </a:r>
            <a:r>
              <a:rPr lang="en-US" altLang="zh-CN" sz="2000" b="0" dirty="0">
                <a:latin typeface="+mj-ea"/>
                <a:cs typeface="Calibri" panose="020F0502020204030204" pitchFamily="34" charset="0"/>
              </a:rPr>
              <a:t>('/note')  from </a:t>
            </a:r>
            <a:r>
              <a:rPr lang="en-US" altLang="zh-CN" sz="2000" b="0" dirty="0" err="1" smtClean="0">
                <a:latin typeface="+mj-ea"/>
                <a:cs typeface="Calibri" panose="020F0502020204030204" pitchFamily="34" charset="0"/>
              </a:rPr>
              <a:t>S_inf</a:t>
            </a:r>
            <a:endParaRPr lang="en-US" altLang="zh-CN" sz="2000" b="0" dirty="0">
              <a:latin typeface="+mj-ea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76422"/>
            <a:ext cx="3456384" cy="5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" y="3967294"/>
            <a:ext cx="5307920" cy="126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444366"/>
            <a:ext cx="3444280" cy="115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5363882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18"/>
    </mc:Choice>
    <mc:Fallback xmlns="">
      <p:transition spd="slow" advTm="18421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144016" y="188640"/>
            <a:ext cx="856895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方法：元素或属性的值查询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Value(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Xquery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XQuery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类型的标量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）示例：元素的值查询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99707"/>
            <a:ext cx="6372200" cy="1345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s_id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xml_name</a:t>
            </a:r>
            <a:r>
              <a:rPr lang="en-US" altLang="zh-CN" sz="2000" dirty="0" smtClean="0"/>
              <a:t>,   </a:t>
            </a:r>
          </a:p>
          <a:p>
            <a:r>
              <a:rPr lang="en-US" altLang="zh-CN" sz="2000" dirty="0" smtClean="0"/>
              <a:t>               </a:t>
            </a:r>
            <a:r>
              <a:rPr lang="en-US" altLang="zh-CN" sz="2000" dirty="0" err="1" smtClean="0"/>
              <a:t>xml_content.value</a:t>
            </a:r>
            <a:r>
              <a:rPr lang="en-US" altLang="zh-CN" sz="2000" dirty="0"/>
              <a:t>('(/school/class)[1]',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'varchar(50</a:t>
            </a:r>
            <a:r>
              <a:rPr lang="en-US" altLang="zh-CN" sz="2000" dirty="0"/>
              <a:t>)')</a:t>
            </a:r>
          </a:p>
          <a:p>
            <a:r>
              <a:rPr lang="en-US" altLang="zh-CN" sz="2000" dirty="0" smtClean="0"/>
              <a:t>      from </a:t>
            </a:r>
            <a:r>
              <a:rPr lang="en-US" altLang="zh-CN" sz="2000" dirty="0" err="1"/>
              <a:t>S_inf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s_id</a:t>
            </a:r>
            <a:r>
              <a:rPr lang="en-US" altLang="zh-CN" sz="2000" dirty="0"/>
              <a:t> = 'SS004'</a:t>
            </a:r>
            <a:endParaRPr lang="en-US" altLang="zh-CN" sz="2000" dirty="0" smtClean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44624"/>
            <a:ext cx="2555776" cy="670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0" bIns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&lt;school&gt;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&lt;class&gt;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&lt;student&gt;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&lt;name&gt;</a:t>
            </a:r>
            <a:r>
              <a:rPr lang="zh-CN" altLang="en-US" sz="1600" dirty="0">
                <a:solidFill>
                  <a:srgbClr val="FF0000"/>
                </a:solidFill>
              </a:rPr>
              <a:t>王林</a:t>
            </a:r>
            <a:r>
              <a:rPr lang="en-US" altLang="zh-CN" sz="1600" dirty="0">
                <a:solidFill>
                  <a:srgbClr val="FF0000"/>
                </a:solidFill>
              </a:rPr>
              <a:t>&lt;/name&gt;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&lt;gender&gt;</a:t>
            </a:r>
            <a:r>
              <a:rPr lang="zh-CN" altLang="en-US" sz="1600" dirty="0">
                <a:solidFill>
                  <a:srgbClr val="FF0000"/>
                </a:solidFill>
              </a:rPr>
              <a:t>男</a:t>
            </a:r>
            <a:r>
              <a:rPr lang="en-US" altLang="zh-CN" sz="1600" dirty="0">
                <a:solidFill>
                  <a:srgbClr val="FF0000"/>
                </a:solidFill>
              </a:rPr>
              <a:t>&lt;/gender&gt;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&lt;age&gt;20&lt;/age&gt;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&lt;/student&gt;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&lt;student&gt;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&lt;name&gt;</a:t>
            </a:r>
            <a:r>
              <a:rPr lang="zh-CN" altLang="en-US" sz="1600" dirty="0">
                <a:solidFill>
                  <a:srgbClr val="FF0000"/>
                </a:solidFill>
              </a:rPr>
              <a:t>何丽</a:t>
            </a:r>
            <a:r>
              <a:rPr lang="en-US" altLang="zh-CN" sz="1600" dirty="0">
                <a:solidFill>
                  <a:srgbClr val="FF0000"/>
                </a:solidFill>
              </a:rPr>
              <a:t>&lt;/name&gt;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&lt;gender&gt;</a:t>
            </a:r>
            <a:r>
              <a:rPr lang="zh-CN" altLang="en-US" sz="1600" dirty="0">
                <a:solidFill>
                  <a:srgbClr val="FF0000"/>
                </a:solidFill>
              </a:rPr>
              <a:t>女</a:t>
            </a:r>
            <a:r>
              <a:rPr lang="en-US" altLang="zh-CN" sz="1600" dirty="0">
                <a:solidFill>
                  <a:srgbClr val="FF0000"/>
                </a:solidFill>
              </a:rPr>
              <a:t>&lt;/gender&gt;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  &lt;age&gt;21&lt;/age&gt;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</a:rPr>
              <a:t>    &lt;/student&gt;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&lt;/class&gt;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&lt;class&gt;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  &lt;student&gt;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033CC"/>
                </a:solidFill>
              </a:rPr>
              <a:t>&lt;name&gt;</a:t>
            </a:r>
            <a:r>
              <a:rPr lang="zh-CN" altLang="en-US" sz="1600" dirty="0">
                <a:solidFill>
                  <a:srgbClr val="0033CC"/>
                </a:solidFill>
              </a:rPr>
              <a:t>王芳</a:t>
            </a:r>
            <a:r>
              <a:rPr lang="en-US" altLang="zh-CN" sz="1600" dirty="0">
                <a:solidFill>
                  <a:srgbClr val="0033CC"/>
                </a:solidFill>
              </a:rPr>
              <a:t>&lt;/name&gt;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      &lt;gender&gt;</a:t>
            </a:r>
            <a:r>
              <a:rPr lang="zh-CN" altLang="en-US" sz="1600" dirty="0">
                <a:solidFill>
                  <a:srgbClr val="0033CC"/>
                </a:solidFill>
              </a:rPr>
              <a:t>女</a:t>
            </a:r>
            <a:r>
              <a:rPr lang="en-US" altLang="zh-CN" sz="1600" dirty="0">
                <a:solidFill>
                  <a:srgbClr val="0033CC"/>
                </a:solidFill>
              </a:rPr>
              <a:t>&lt;/gender&gt;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      &lt;age&gt;18&lt;/age&gt;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  &lt;/student&gt;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  &lt;/class&gt;</a:t>
            </a:r>
          </a:p>
          <a:p>
            <a:pPr>
              <a:spcBef>
                <a:spcPts val="600"/>
              </a:spcBef>
            </a:pPr>
            <a:r>
              <a:rPr lang="en-US" altLang="zh-CN" sz="1600" dirty="0"/>
              <a:t>&lt;/school&gt;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3631081"/>
            <a:ext cx="4752528" cy="81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4581128"/>
            <a:ext cx="6372200" cy="136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s_id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xml_name</a:t>
            </a:r>
            <a:r>
              <a:rPr lang="en-US" altLang="zh-CN" sz="2000" dirty="0" smtClean="0"/>
              <a:t>,   </a:t>
            </a:r>
          </a:p>
          <a:p>
            <a:r>
              <a:rPr lang="en-US" altLang="zh-CN" sz="2000" dirty="0" smtClean="0"/>
              <a:t>               </a:t>
            </a:r>
            <a:r>
              <a:rPr lang="en-US" altLang="zh-CN" sz="2000" dirty="0" err="1" smtClean="0"/>
              <a:t>xml_content.value</a:t>
            </a:r>
            <a:r>
              <a:rPr lang="en-US" altLang="zh-CN" sz="2000" dirty="0"/>
              <a:t>('(/school/class</a:t>
            </a:r>
            <a:r>
              <a:rPr lang="en-US" altLang="zh-CN" sz="2000" dirty="0" smtClean="0"/>
              <a:t>)[2]',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'varchar(50</a:t>
            </a:r>
            <a:r>
              <a:rPr lang="en-US" altLang="zh-CN" sz="2000" dirty="0"/>
              <a:t>)')</a:t>
            </a:r>
          </a:p>
          <a:p>
            <a:r>
              <a:rPr lang="en-US" altLang="zh-CN" sz="2000" dirty="0" smtClean="0"/>
              <a:t>      from </a:t>
            </a:r>
            <a:r>
              <a:rPr lang="en-US" altLang="zh-CN" sz="2000" dirty="0" err="1"/>
              <a:t>S_inf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s_id</a:t>
            </a:r>
            <a:r>
              <a:rPr lang="en-US" altLang="zh-CN" sz="2000" dirty="0"/>
              <a:t> = 'SS004'</a:t>
            </a:r>
            <a:endParaRPr lang="en-US" altLang="zh-CN" sz="2000" dirty="0" smtClean="0">
              <a:solidFill>
                <a:srgbClr val="0000C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5949280"/>
            <a:ext cx="460851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81306"/>
      </p:ext>
    </p:extLst>
  </p:cSld>
  <p:clrMapOvr>
    <a:masterClrMapping/>
  </p:clrMapOvr>
  <p:transition advTm="159135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539552" y="332656"/>
            <a:ext cx="83529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大对象数据存储位置的声明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384900"/>
            <a:ext cx="8280920" cy="2631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Create table stock 		</a:t>
            </a:r>
          </a:p>
          <a:p>
            <a:pPr indent="358775">
              <a:lnSpc>
                <a:spcPct val="150000"/>
              </a:lnSpc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(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s_id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not null primary key ,</a:t>
            </a:r>
          </a:p>
          <a:p>
            <a:pPr indent="358775">
              <a:lnSpc>
                <a:spcPct val="150000"/>
              </a:lnSpc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s_name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char(20) not null,</a:t>
            </a:r>
          </a:p>
          <a:p>
            <a:pPr indent="358775">
              <a:lnSpc>
                <a:spcPct val="150000"/>
              </a:lnSpc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s_desc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ntext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null)  ON 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[PRIMARY] </a:t>
            </a:r>
          </a:p>
          <a:p>
            <a:pPr indent="358775"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TextImage_on</a:t>
            </a:r>
            <a:r>
              <a:rPr lang="en-US" altLang="zh-CN" sz="2200" b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My_FG2</a:t>
            </a:r>
            <a:endParaRPr lang="en-US" altLang="zh-CN" sz="2200" b="1" dirty="0">
              <a:solidFill>
                <a:srgbClr val="0000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440" y="4481244"/>
            <a:ext cx="8274024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sp_tableoption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200" dirty="0"/>
              <a:t>,  ‘text in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row’, </a:t>
            </a:r>
            <a:r>
              <a:rPr lang="en-US" altLang="zh-CN" sz="2200" dirty="0">
                <a:solidFill>
                  <a:srgbClr val="0000CC"/>
                </a:solidFill>
              </a:rPr>
              <a:t>'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|on </a:t>
            </a:r>
            <a:r>
              <a:rPr lang="en-US" altLang="zh-CN" sz="2200" dirty="0" smtClean="0">
                <a:solidFill>
                  <a:srgbClr val="0000CC"/>
                </a:solidFill>
              </a:rPr>
              <a:t>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例</a:t>
            </a:r>
            <a:r>
              <a:rPr lang="zh-CN" altLang="en-US" sz="2200" b="1" dirty="0">
                <a:solidFill>
                  <a:srgbClr val="0000CC"/>
                </a:solidFill>
              </a:rPr>
              <a:t>：</a:t>
            </a:r>
            <a:r>
              <a:rPr lang="en-US" altLang="zh-CN" sz="2200" b="1" dirty="0" err="1">
                <a:solidFill>
                  <a:srgbClr val="0000CC"/>
                </a:solidFill>
              </a:rPr>
              <a:t>sp_tableoption</a:t>
            </a:r>
            <a:r>
              <a:rPr lang="en-US" altLang="zh-CN" sz="2200" b="1" dirty="0">
                <a:solidFill>
                  <a:srgbClr val="0000CC"/>
                </a:solidFill>
              </a:rPr>
              <a:t>  </a:t>
            </a:r>
            <a:r>
              <a:rPr lang="en-US" altLang="zh-CN" sz="2200" b="1" dirty="0" err="1">
                <a:solidFill>
                  <a:srgbClr val="0000CC"/>
                </a:solidFill>
              </a:rPr>
              <a:t>N'dbo.stock</a:t>
            </a:r>
            <a:r>
              <a:rPr lang="en-US" altLang="zh-CN" sz="2200" b="1" dirty="0">
                <a:solidFill>
                  <a:srgbClr val="0000CC"/>
                </a:solidFill>
              </a:rPr>
              <a:t>',  'text in row', 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‘off'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440079"/>
      </p:ext>
    </p:extLst>
  </p:cSld>
  <p:clrMapOvr>
    <a:masterClrMapping/>
  </p:clrMapOvr>
  <p:transition spd="slow" advTm="54000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040" y="188640"/>
            <a:ext cx="8710553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）属性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816424" cy="41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620688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select </a:t>
            </a:r>
            <a:r>
              <a:rPr lang="en-US" altLang="zh-CN" sz="2000" dirty="0" err="1"/>
              <a:t>s_id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xml_name</a:t>
            </a:r>
            <a:r>
              <a:rPr lang="en-US" altLang="zh-CN" sz="2000" dirty="0" smtClean="0"/>
              <a:t>,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xml_content.value</a:t>
            </a:r>
            <a:r>
              <a:rPr lang="en-US" altLang="zh-CN" sz="2000" dirty="0"/>
              <a:t>('(/school/class/student/@number)[1]','char(6)')</a:t>
            </a:r>
          </a:p>
          <a:p>
            <a:r>
              <a:rPr lang="en-US" altLang="zh-CN" sz="2000" dirty="0" smtClean="0"/>
              <a:t>   from </a:t>
            </a:r>
            <a:r>
              <a:rPr lang="en-US" altLang="zh-CN" sz="2000" dirty="0" err="1"/>
              <a:t>S_inf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s_id</a:t>
            </a:r>
            <a:r>
              <a:rPr lang="en-US" altLang="zh-CN" sz="2000" dirty="0"/>
              <a:t> = 'ss005'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select </a:t>
            </a:r>
            <a:r>
              <a:rPr lang="en-US" altLang="zh-CN" sz="2000" dirty="0" err="1"/>
              <a:t>s_id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xml_name</a:t>
            </a:r>
            <a:r>
              <a:rPr lang="en-US" altLang="zh-CN" sz="2000" dirty="0" smtClean="0"/>
              <a:t>,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xml_content.value</a:t>
            </a:r>
            <a:r>
              <a:rPr lang="en-US" altLang="zh-CN" sz="2000" dirty="0"/>
              <a:t>('(/school/class/student/@number)[3]','char(6)')</a:t>
            </a:r>
          </a:p>
          <a:p>
            <a:r>
              <a:rPr lang="en-US" altLang="zh-CN" sz="2000" dirty="0" smtClean="0"/>
              <a:t>   from </a:t>
            </a:r>
            <a:r>
              <a:rPr lang="en-US" altLang="zh-CN" sz="2000" dirty="0" err="1"/>
              <a:t>S_inf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s_id</a:t>
            </a:r>
            <a:r>
              <a:rPr lang="en-US" altLang="zh-CN" sz="2000" dirty="0"/>
              <a:t> = 'ss005'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8" y="3573016"/>
            <a:ext cx="40035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8606"/>
      </p:ext>
    </p:extLst>
  </p:cSld>
  <p:clrMapOvr>
    <a:masterClrMapping/>
  </p:clrMapOvr>
  <p:transition advTm="133758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95536" y="116632"/>
            <a:ext cx="817539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方法：查询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节点是否存在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列或变量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.exist (XQuery)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Xquery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为非空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Xquery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780928"/>
            <a:ext cx="8286750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ts val="25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例：判断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类型列中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某个元素或属性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Select  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s_id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xml_content.exist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('/school/class/student/name') 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元素判断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xml_content.exist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('/school/class/student/@number') 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属性判断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  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S_inf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8286750" cy="179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43665"/>
      </p:ext>
    </p:extLst>
  </p:cSld>
  <p:clrMapOvr>
    <a:masterClrMapping/>
  </p:clrMapOvr>
  <p:transition advTm="115179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467544" y="1550185"/>
            <a:ext cx="796895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 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6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列或变量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.modify 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‘修改子句’）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类型列 或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修改子句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68288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68288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68288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replace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536" y="341784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数据更新</a:t>
            </a:r>
          </a:p>
        </p:txBody>
      </p:sp>
    </p:spTree>
    <p:extLst>
      <p:ext uri="{BB962C8B-B14F-4D97-AF65-F5344CB8AC3E}">
        <p14:creationId xmlns:p14="http://schemas.microsoft.com/office/powerpoint/2010/main" val="2019257324"/>
      </p:ext>
    </p:extLst>
  </p:cSld>
  <p:clrMapOvr>
    <a:masterClrMapping/>
  </p:clrMapOvr>
  <p:transition advTm="34074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79512" y="180603"/>
            <a:ext cx="8358187" cy="274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6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子句：插入节点</a:t>
            </a:r>
            <a:endParaRPr lang="en-US" altLang="zh-CN" sz="26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Expression1</a:t>
            </a:r>
          </a:p>
          <a:p>
            <a:pPr indent="0">
              <a:lnSpc>
                <a:spcPts val="32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{as first | as last} into | after | before Expression2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36575" lvl="1" indent="-268288">
              <a:lnSpc>
                <a:spcPts val="3200"/>
              </a:lnSpc>
              <a:buFontTx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Expressions1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268288">
              <a:lnSpc>
                <a:spcPts val="3200"/>
              </a:lnSpc>
              <a:buFontTx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1" indent="-268288">
              <a:lnSpc>
                <a:spcPts val="3200"/>
              </a:lnSpc>
              <a:buFontTx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Expressions2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429000"/>
            <a:ext cx="8856984" cy="2723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例：插入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XML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元素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update </a:t>
            </a:r>
            <a:r>
              <a:rPr lang="en-US" altLang="zh-CN" dirty="0" err="1" smtClean="0"/>
              <a:t>S_inf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set </a:t>
            </a:r>
            <a:r>
              <a:rPr lang="en-US" altLang="zh-CN" dirty="0" err="1" smtClean="0"/>
              <a:t>xml_content.modify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/>
              <a:t>('insert &lt;birthday&gt; 1997-02-10 &lt;/birthday&gt;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after (/</a:t>
            </a:r>
            <a:r>
              <a:rPr lang="en-US" altLang="zh-CN" dirty="0"/>
              <a:t>school/class/student/age)[2]')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where </a:t>
            </a:r>
            <a:r>
              <a:rPr lang="en-US" altLang="zh-CN" dirty="0" err="1"/>
              <a:t>s_id</a:t>
            </a:r>
            <a:r>
              <a:rPr lang="en-US" altLang="zh-CN" dirty="0"/>
              <a:t> = 'ss005'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2924944"/>
            <a:ext cx="3600400" cy="390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720250"/>
      </p:ext>
    </p:extLst>
  </p:cSld>
  <p:clrMapOvr>
    <a:masterClrMapping/>
  </p:clrMapOvr>
  <p:transition advTm="127783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792614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子句：删除节点</a:t>
            </a:r>
            <a:endParaRPr lang="en-US" altLang="zh-CN" sz="26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Expression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000" dirty="0" smtClean="0"/>
              <a:t>删除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zh-CN" altLang="en-US" sz="2000" dirty="0" smtClean="0"/>
              <a:t>节点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868584"/>
            <a:ext cx="7854132" cy="2224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微软雅黑" panose="020B0503020204020204" pitchFamily="34" charset="-122"/>
              </a:rPr>
              <a:t>DECLARE @</a:t>
            </a:r>
            <a:r>
              <a:rPr lang="en-US" altLang="zh-CN" sz="2000" dirty="0" err="1">
                <a:ea typeface="微软雅黑" panose="020B0503020204020204" pitchFamily="34" charset="-122"/>
              </a:rPr>
              <a:t>xmldoc</a:t>
            </a:r>
            <a:r>
              <a:rPr lang="en-US" altLang="zh-CN" sz="2000" dirty="0">
                <a:ea typeface="微软雅黑" panose="020B0503020204020204" pitchFamily="34" charset="-122"/>
              </a:rPr>
              <a:t> xml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微软雅黑" panose="020B0503020204020204" pitchFamily="34" charset="-122"/>
              </a:rPr>
              <a:t>SET @</a:t>
            </a:r>
            <a:r>
              <a:rPr lang="en-US" altLang="zh-CN" sz="2000" dirty="0" err="1">
                <a:ea typeface="微软雅黑" panose="020B0503020204020204" pitchFamily="34" charset="-122"/>
              </a:rPr>
              <a:t>xmldoc</a:t>
            </a:r>
            <a:r>
              <a:rPr lang="en-US" altLang="zh-CN" sz="2000" dirty="0">
                <a:ea typeface="微软雅黑" panose="020B0503020204020204" pitchFamily="34" charset="-122"/>
              </a:rPr>
              <a:t>= '&lt;student&gt;&lt;name&gt;</a:t>
            </a:r>
            <a:r>
              <a:rPr lang="zh-CN" altLang="en-US" sz="2000" dirty="0">
                <a:ea typeface="微软雅黑" panose="020B0503020204020204" pitchFamily="34" charset="-122"/>
              </a:rPr>
              <a:t>王林</a:t>
            </a:r>
            <a:r>
              <a:rPr lang="en-US" altLang="zh-CN" sz="2000" dirty="0">
                <a:ea typeface="微软雅黑" panose="020B0503020204020204" pitchFamily="34" charset="-122"/>
              </a:rPr>
              <a:t>&lt;/name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ea typeface="微软雅黑" panose="020B0503020204020204" pitchFamily="34" charset="-122"/>
              </a:rPr>
              <a:t>                                                &lt;</a:t>
            </a:r>
            <a:r>
              <a:rPr lang="en-US" altLang="zh-CN" sz="2000" dirty="0">
                <a:ea typeface="微软雅黑" panose="020B0503020204020204" pitchFamily="34" charset="-122"/>
              </a:rPr>
              <a:t>sex&gt;</a:t>
            </a:r>
            <a:r>
              <a:rPr lang="zh-CN" altLang="en-US" sz="2000" dirty="0">
                <a:ea typeface="微软雅黑" panose="020B0503020204020204" pitchFamily="34" charset="-122"/>
              </a:rPr>
              <a:t>男</a:t>
            </a:r>
            <a:r>
              <a:rPr lang="en-US" altLang="zh-CN" sz="2000" dirty="0">
                <a:ea typeface="微软雅黑" panose="020B0503020204020204" pitchFamily="34" charset="-122"/>
              </a:rPr>
              <a:t>&lt;/sex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&gt; 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                                              &lt;</a:t>
            </a:r>
            <a:r>
              <a:rPr lang="en-US" altLang="zh-CN" sz="2000" dirty="0">
                <a:ea typeface="微软雅黑" panose="020B0503020204020204" pitchFamily="34" charset="-122"/>
              </a:rPr>
              <a:t>age&gt;20&lt;/age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                             &lt;/</a:t>
            </a:r>
            <a:r>
              <a:rPr lang="en-US" altLang="zh-CN" sz="2000" dirty="0">
                <a:ea typeface="微软雅黑" panose="020B0503020204020204" pitchFamily="34" charset="-122"/>
              </a:rPr>
              <a:t>student&gt;'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微软雅黑" panose="020B0503020204020204" pitchFamily="34" charset="-122"/>
              </a:rPr>
              <a:t>SET </a:t>
            </a:r>
            <a:r>
              <a:rPr lang="en-US" altLang="zh-CN" sz="2000" dirty="0"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ea typeface="微软雅黑" panose="020B0503020204020204" pitchFamily="34" charset="-122"/>
              </a:rPr>
              <a:t>xmldoc.modify</a:t>
            </a:r>
            <a:r>
              <a:rPr lang="en-US" altLang="zh-CN" sz="2000" dirty="0">
                <a:ea typeface="微软雅黑" panose="020B0503020204020204" pitchFamily="34" charset="-122"/>
              </a:rPr>
              <a:t>('delete (/student/age)[1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]')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881" y="2060848"/>
            <a:ext cx="7904803" cy="1528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微软雅黑" panose="020B0503020204020204" pitchFamily="34" charset="-122"/>
              </a:rPr>
              <a:t>update </a:t>
            </a:r>
            <a:r>
              <a:rPr lang="en-US" altLang="zh-CN" sz="2000" dirty="0" err="1">
                <a:ea typeface="微软雅黑" panose="020B0503020204020204" pitchFamily="34" charset="-122"/>
              </a:rPr>
              <a:t>S_inf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ea typeface="微软雅黑" panose="020B0503020204020204" pitchFamily="34" charset="-122"/>
              </a:rPr>
              <a:t>           set </a:t>
            </a:r>
            <a:r>
              <a:rPr lang="en-US" altLang="zh-CN" sz="2000" dirty="0" err="1" smtClean="0">
                <a:ea typeface="微软雅黑" panose="020B0503020204020204" pitchFamily="34" charset="-122"/>
              </a:rPr>
              <a:t>xml_content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               modify('delete(/</a:t>
            </a:r>
            <a:r>
              <a:rPr lang="en-US" altLang="zh-CN" sz="2000" dirty="0">
                <a:ea typeface="微软雅黑" panose="020B0503020204020204" pitchFamily="34" charset="-122"/>
              </a:rPr>
              <a:t>school/class/student/gender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)[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] ')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ea typeface="微软雅黑" panose="020B0503020204020204" pitchFamily="34" charset="-122"/>
              </a:rPr>
              <a:t>      where </a:t>
            </a:r>
            <a:r>
              <a:rPr lang="en-US" altLang="zh-CN" sz="2000" dirty="0" err="1">
                <a:ea typeface="微软雅黑" panose="020B0503020204020204" pitchFamily="34" charset="-122"/>
              </a:rPr>
              <a:t>s_id</a:t>
            </a:r>
            <a:r>
              <a:rPr lang="en-US" altLang="zh-CN" sz="2000" dirty="0">
                <a:ea typeface="微软雅黑" panose="020B0503020204020204" pitchFamily="34" charset="-122"/>
              </a:rPr>
              <a:t> =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'ss005'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737397"/>
      </p:ext>
    </p:extLst>
  </p:cSld>
  <p:clrMapOvr>
    <a:masterClrMapping/>
  </p:clrMapOvr>
  <p:transition advTm="72273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404664"/>
            <a:ext cx="79261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</a:t>
            </a:r>
            <a:r>
              <a:rPr lang="en-US" altLang="zh-CN" sz="26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en-US" altLang="zh-CN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6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：更新节点值</a:t>
            </a:r>
            <a:endParaRPr lang="en-US" altLang="zh-CN" sz="26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value of Expression1 with Expression2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787" y="2240285"/>
            <a:ext cx="8347669" cy="1692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例：使用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( )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，更新元素取值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update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S_inf</a:t>
            </a:r>
            <a:endParaRPr lang="en-US" altLang="zh-CN" sz="2000" dirty="0"/>
          </a:p>
          <a:p>
            <a:r>
              <a:rPr lang="en-US" altLang="zh-CN" sz="2000" dirty="0" smtClean="0"/>
              <a:t>         SET  </a:t>
            </a:r>
            <a:r>
              <a:rPr lang="en-US" altLang="zh-CN" sz="2000" dirty="0" err="1" smtClean="0"/>
              <a:t>xml_content.modify</a:t>
            </a:r>
            <a:r>
              <a:rPr lang="en-US" altLang="zh-CN" sz="2000" dirty="0"/>
              <a:t>('replace value of 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      </a:t>
            </a:r>
            <a:r>
              <a:rPr lang="en-US" altLang="zh-CN" sz="2000" dirty="0" smtClean="0">
                <a:solidFill>
                  <a:srgbClr val="0000CC"/>
                </a:solidFill>
              </a:rPr>
              <a:t>            (/school/class/student/name/text())[</a:t>
            </a:r>
            <a:r>
              <a:rPr lang="en-US" altLang="zh-CN" sz="2000" dirty="0">
                <a:solidFill>
                  <a:srgbClr val="0000CC"/>
                </a:solidFill>
              </a:rPr>
              <a:t>2] </a:t>
            </a:r>
            <a:r>
              <a:rPr lang="en-US" altLang="zh-CN" sz="2000" dirty="0"/>
              <a:t>with "</a:t>
            </a:r>
            <a:r>
              <a:rPr lang="en-US" altLang="zh-CN" sz="2000" dirty="0" err="1"/>
              <a:t>mmmmmmm</a:t>
            </a:r>
            <a:r>
              <a:rPr lang="en-US" altLang="zh-CN" sz="2000" dirty="0"/>
              <a:t>"')</a:t>
            </a:r>
          </a:p>
          <a:p>
            <a:r>
              <a:rPr lang="en-US" altLang="zh-CN" sz="2000" dirty="0" smtClean="0"/>
              <a:t>        where </a:t>
            </a:r>
            <a:r>
              <a:rPr lang="en-US" altLang="zh-CN" sz="2000" dirty="0" err="1"/>
              <a:t>s_id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'ss005‘</a:t>
            </a:r>
            <a:endParaRPr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328786" y="4437112"/>
            <a:ext cx="8347670" cy="1692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例：更新元素的属性值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update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S_inf</a:t>
            </a:r>
            <a:endParaRPr lang="en-US" altLang="zh-CN" sz="2000" dirty="0"/>
          </a:p>
          <a:p>
            <a:r>
              <a:rPr lang="en-US" altLang="zh-CN" sz="2000" dirty="0" smtClean="0"/>
              <a:t>         SET  </a:t>
            </a:r>
            <a:r>
              <a:rPr lang="en-US" altLang="zh-CN" sz="2000" dirty="0" err="1" smtClean="0"/>
              <a:t>xml_content.modify</a:t>
            </a:r>
            <a:r>
              <a:rPr lang="en-US" altLang="zh-CN" sz="2000" dirty="0"/>
              <a:t>('replace value of 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             </a:t>
            </a:r>
            <a:r>
              <a:rPr lang="en-US" altLang="zh-CN" sz="2000" dirty="0" smtClean="0">
                <a:solidFill>
                  <a:srgbClr val="0000CC"/>
                </a:solidFill>
              </a:rPr>
              <a:t>(/</a:t>
            </a:r>
            <a:r>
              <a:rPr lang="en-US" altLang="zh-CN" sz="2000" dirty="0">
                <a:solidFill>
                  <a:srgbClr val="0000CC"/>
                </a:solidFill>
              </a:rPr>
              <a:t>school/class/student/@number)[2] </a:t>
            </a:r>
            <a:r>
              <a:rPr lang="en-US" altLang="zh-CN" sz="2000" dirty="0"/>
              <a:t>with "6666666"')</a:t>
            </a:r>
          </a:p>
          <a:p>
            <a:r>
              <a:rPr lang="en-US" altLang="zh-CN" sz="2000" dirty="0" smtClean="0"/>
              <a:t>       where  </a:t>
            </a:r>
            <a:r>
              <a:rPr lang="en-US" altLang="zh-CN" sz="2000" dirty="0" err="1" smtClean="0"/>
              <a:t>s_id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'ss005'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7506303"/>
      </p:ext>
    </p:extLst>
  </p:cSld>
  <p:clrMapOvr>
    <a:masterClrMapping/>
  </p:clrMapOvr>
  <p:transition advTm="109158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077200" cy="86409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五、关系数据和</a:t>
            </a:r>
            <a:r>
              <a:rPr lang="da-DK" dirty="0" smtClean="0"/>
              <a:t>XML</a:t>
            </a:r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482181" y="1441514"/>
            <a:ext cx="7962081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、关系数据到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作用：将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检索结果转换为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36195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XML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</a:p>
          <a:p>
            <a:pPr marL="630238" lvl="1" indent="-36195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XML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</a:p>
          <a:p>
            <a:pPr marL="630238" lvl="1" indent="-36195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XML PATH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36195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99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691692"/>
      </p:ext>
    </p:extLst>
  </p:cSld>
  <p:clrMapOvr>
    <a:masterClrMapping/>
  </p:clrMapOvr>
  <p:transition advTm="108733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32" y="260648"/>
            <a:ext cx="8316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RAW: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简单模式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结果集的每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一行转换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为一个以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 /&gt;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为标记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结果集的每一列映射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的属性，列名为属性名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9512" y="1988839"/>
            <a:ext cx="8640960" cy="18893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1】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查询股票信息，并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将结果返回为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Select 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rtrim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 </a:t>
            </a:r>
            <a:r>
              <a:rPr lang="zh-CN" altLang="en-US" sz="2000" dirty="0"/>
              <a:t>名称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indent="0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from </a:t>
            </a:r>
            <a:r>
              <a:rPr lang="en-US" altLang="zh-CN" sz="2000" dirty="0"/>
              <a:t>stock  where </a:t>
            </a:r>
            <a:r>
              <a:rPr lang="zh-CN" altLang="en-US" sz="2000" dirty="0"/>
              <a:t>代码 </a:t>
            </a:r>
            <a:r>
              <a:rPr lang="en-US" altLang="zh-CN" sz="2000" dirty="0"/>
              <a:t>like '</a:t>
            </a:r>
            <a:r>
              <a:rPr lang="en-US" altLang="zh-CN" sz="2000" dirty="0" err="1"/>
              <a:t>ss</a:t>
            </a:r>
            <a:r>
              <a:rPr lang="en-US" altLang="zh-CN" sz="2000" dirty="0" smtClean="0"/>
              <a:t>%‘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FOR </a:t>
            </a:r>
            <a:r>
              <a:rPr lang="en-US" altLang="zh-CN" sz="2000" dirty="0"/>
              <a:t>XML RAW</a:t>
            </a:r>
            <a:endParaRPr lang="zh-CN" altLang="en-US" sz="200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4536260" cy="116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3734" y="4077072"/>
            <a:ext cx="8636737" cy="193899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自定义元素名称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Select 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rtrim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 </a:t>
            </a:r>
            <a:r>
              <a:rPr lang="zh-CN" altLang="en-US" sz="2000" dirty="0"/>
              <a:t>名称 </a:t>
            </a:r>
            <a:endParaRPr lang="en-US" altLang="zh-CN" sz="2000" dirty="0" smtClean="0"/>
          </a:p>
          <a:p>
            <a:pPr indent="0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from </a:t>
            </a:r>
            <a:r>
              <a:rPr lang="en-US" altLang="zh-CN" sz="2000" dirty="0"/>
              <a:t>stock  where </a:t>
            </a:r>
            <a:r>
              <a:rPr lang="zh-CN" altLang="en-US" sz="2000" dirty="0"/>
              <a:t>代码 </a:t>
            </a:r>
            <a:r>
              <a:rPr lang="en-US" altLang="zh-CN" sz="2000" dirty="0"/>
              <a:t>like '</a:t>
            </a:r>
            <a:r>
              <a:rPr lang="en-US" altLang="zh-CN" sz="2000" dirty="0" err="1"/>
              <a:t>ss</a:t>
            </a:r>
            <a:r>
              <a:rPr lang="en-US" altLang="zh-CN" sz="2000" dirty="0"/>
              <a:t>%'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FOR XML RAW('</a:t>
            </a:r>
            <a:r>
              <a:rPr lang="zh-CN" altLang="en-US" sz="2000" dirty="0"/>
              <a:t>股票</a:t>
            </a:r>
            <a:r>
              <a:rPr lang="en-US" altLang="zh-CN" sz="2000" dirty="0"/>
              <a:t>')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54" y="5589240"/>
            <a:ext cx="51982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2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4"/>
    </mc:Choice>
    <mc:Fallback xmlns="">
      <p:transition spd="slow" advTm="12955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246260" y="597070"/>
            <a:ext cx="83581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FOR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返回为嵌套的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使用表名作为元素名称，使用列名作为属性名称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涉及两个表，第二个表的数据作为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397270"/>
            <a:ext cx="8352928" cy="249299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1】 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表查询的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select 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rtrim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 </a:t>
            </a:r>
            <a:r>
              <a:rPr lang="zh-CN" altLang="en-US" sz="2000" dirty="0"/>
              <a:t>名称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from </a:t>
            </a:r>
            <a:r>
              <a:rPr lang="en-US" altLang="zh-CN" sz="2000" dirty="0"/>
              <a:t>stock 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where </a:t>
            </a:r>
            <a:r>
              <a:rPr lang="zh-CN" altLang="en-US" sz="2000" dirty="0"/>
              <a:t>代码 </a:t>
            </a:r>
            <a:r>
              <a:rPr lang="en-US" altLang="zh-CN" sz="2000" dirty="0"/>
              <a:t>like '</a:t>
            </a:r>
            <a:r>
              <a:rPr lang="en-US" altLang="zh-CN" sz="2000" dirty="0" err="1"/>
              <a:t>ss</a:t>
            </a:r>
            <a:r>
              <a:rPr lang="en-US" altLang="zh-CN" sz="2000" dirty="0"/>
              <a:t>%'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FOR </a:t>
            </a:r>
            <a:r>
              <a:rPr lang="en-US" altLang="zh-CN" sz="2000" dirty="0"/>
              <a:t>XML AUTO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81128"/>
            <a:ext cx="5472608" cy="124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31612"/>
      </p:ext>
    </p:extLst>
  </p:cSld>
  <p:clrMapOvr>
    <a:masterClrMapping/>
  </p:clrMapOvr>
  <p:transition advTm="58748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149712"/>
            <a:ext cx="8676580" cy="163121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Select </a:t>
            </a:r>
            <a:r>
              <a:rPr lang="en-US" altLang="zh-CN" sz="2000" dirty="0"/>
              <a:t>stock.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rtrim</a:t>
            </a:r>
            <a:r>
              <a:rPr lang="en-US" altLang="zh-CN" sz="2000" dirty="0"/>
              <a:t>(stock.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 </a:t>
            </a:r>
            <a:r>
              <a:rPr lang="zh-CN" altLang="en-US" sz="2000" dirty="0"/>
              <a:t>名称</a:t>
            </a:r>
            <a:r>
              <a:rPr lang="en-US" altLang="zh-CN" sz="2000" dirty="0"/>
              <a:t>,</a:t>
            </a:r>
            <a:r>
              <a:rPr lang="zh-CN" altLang="en-US" sz="2000" dirty="0"/>
              <a:t> 交易流水</a:t>
            </a:r>
            <a:r>
              <a:rPr lang="en-US" altLang="zh-CN" sz="2000" dirty="0"/>
              <a:t>,</a:t>
            </a:r>
            <a:r>
              <a:rPr lang="zh-CN" altLang="en-US" sz="2000" dirty="0"/>
              <a:t> 交易日期</a:t>
            </a:r>
            <a:r>
              <a:rPr lang="en-US" altLang="zh-CN" sz="2000" dirty="0"/>
              <a:t>,</a:t>
            </a:r>
            <a:r>
              <a:rPr lang="zh-CN" altLang="en-US" sz="2000" dirty="0"/>
              <a:t> 成交量   </a:t>
            </a:r>
            <a:endParaRPr lang="en-US" altLang="zh-CN" sz="2000" dirty="0"/>
          </a:p>
          <a:p>
            <a:r>
              <a:rPr lang="en-US" altLang="zh-CN" sz="2000" dirty="0"/>
              <a:t>   from stock, </a:t>
            </a:r>
            <a:r>
              <a:rPr lang="en-US" altLang="zh-CN" sz="2000" dirty="0" err="1"/>
              <a:t>stock_YJY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where stock.</a:t>
            </a:r>
            <a:r>
              <a:rPr lang="zh-CN" altLang="en-US" sz="2000" dirty="0"/>
              <a:t>代码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stock_YJY</a:t>
            </a:r>
            <a:r>
              <a:rPr lang="en-US" altLang="zh-CN" sz="2000" dirty="0"/>
              <a:t>.</a:t>
            </a:r>
            <a:r>
              <a:rPr lang="zh-CN" altLang="en-US" sz="2000" dirty="0"/>
              <a:t>代码  </a:t>
            </a:r>
            <a:r>
              <a:rPr lang="en-US" altLang="zh-CN" sz="2000" dirty="0"/>
              <a:t>and  stock.</a:t>
            </a:r>
            <a:r>
              <a:rPr lang="zh-CN" altLang="en-US" sz="2000" dirty="0"/>
              <a:t>代码 </a:t>
            </a:r>
            <a:r>
              <a:rPr lang="en-US" altLang="zh-CN" sz="2000" dirty="0"/>
              <a:t>&lt;</a:t>
            </a:r>
            <a:r>
              <a:rPr lang="zh-CN" altLang="en-US" sz="2000" dirty="0"/>
              <a:t> </a:t>
            </a:r>
            <a:r>
              <a:rPr lang="en-US" altLang="zh-CN" sz="2000" dirty="0"/>
              <a:t>‘000006’</a:t>
            </a:r>
            <a:r>
              <a:rPr lang="zh-CN" altLang="en-US" sz="2000" dirty="0"/>
              <a:t>  </a:t>
            </a:r>
            <a:r>
              <a:rPr lang="en-US" altLang="zh-CN" sz="2000" dirty="0"/>
              <a:t>and </a:t>
            </a:r>
          </a:p>
          <a:p>
            <a:r>
              <a:rPr lang="en-US" altLang="zh-CN" sz="2000" dirty="0"/>
              <a:t>            </a:t>
            </a:r>
            <a:r>
              <a:rPr lang="zh-CN" altLang="en-US" sz="2000" dirty="0"/>
              <a:t>交易流水 </a:t>
            </a:r>
            <a:r>
              <a:rPr lang="en-US" altLang="zh-CN" sz="2000" dirty="0"/>
              <a:t>&lt;</a:t>
            </a:r>
            <a:r>
              <a:rPr lang="zh-CN" altLang="en-US" sz="2000" dirty="0"/>
              <a:t> </a:t>
            </a:r>
            <a:r>
              <a:rPr lang="en-US" altLang="zh-CN" sz="2000" dirty="0"/>
              <a:t>8000</a:t>
            </a:r>
          </a:p>
          <a:p>
            <a:r>
              <a:rPr lang="en-US" altLang="zh-CN" sz="2000" dirty="0"/>
              <a:t>  order by stock.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交易日期 </a:t>
            </a:r>
            <a:r>
              <a:rPr lang="en-US" altLang="zh-CN" sz="2000" dirty="0"/>
              <a:t>   FOR XML AUTO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208912" cy="38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57548" y="44624"/>
            <a:ext cx="83581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FOR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涉及两个表，第二个表的数据作为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95581"/>
      </p:ext>
    </p:extLst>
  </p:cSld>
  <p:clrMapOvr>
    <a:masterClrMapping/>
  </p:clrMapOvr>
  <p:transition advTm="1513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85257" y="1537622"/>
            <a:ext cx="781305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、数据文件准备</a:t>
            </a:r>
            <a:endParaRPr lang="en-US" altLang="zh-CN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文本文件：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****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txt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建立图片文件： ****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jpg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、为实验表添加大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sz="2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stock add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s_profile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text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stock add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s_desc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stock add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s_photo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2554" y="457502"/>
            <a:ext cx="828161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三、实验准备</a:t>
            </a:r>
            <a:endParaRPr lang="zh-CN" altLang="en-US" sz="32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4305172" cy="296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34331"/>
      </p:ext>
    </p:extLst>
  </p:cSld>
  <p:clrMapOvr>
    <a:masterClrMapping/>
  </p:clrMapOvr>
  <p:transition spd="slow" advTm="77098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764704"/>
            <a:ext cx="5256584" cy="124649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每行为一个元素，标签为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&lt;row&gt;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每列为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子元素，列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值为元素内容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列别名以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51520" y="2204864"/>
            <a:ext cx="5544616" cy="1872208"/>
          </a:xfrm>
          <a:prstGeom prst="rect">
            <a:avLst/>
          </a:prstGeom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</a:rPr>
              <a:t>例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</a:rPr>
              <a:t> FOR XML PATH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</a:rPr>
              <a:t>简单应用</a:t>
            </a:r>
            <a:endParaRPr lang="en-US" altLang="zh-CN" sz="2000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en-US" altLang="zh-CN" sz="2000" dirty="0" smtClean="0"/>
              <a:t>select </a:t>
            </a:r>
            <a:r>
              <a:rPr lang="zh-CN" altLang="en-US" sz="2000" dirty="0"/>
              <a:t>代码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rtrim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 </a:t>
            </a:r>
            <a:r>
              <a:rPr lang="zh-CN" altLang="en-US" sz="2000" dirty="0"/>
              <a:t>名称 </a:t>
            </a:r>
            <a:endParaRPr lang="en-US" altLang="zh-CN" sz="2000" dirty="0" smtClean="0"/>
          </a:p>
          <a:p>
            <a:r>
              <a:rPr lang="en-US" altLang="zh-CN" sz="2000" dirty="0" smtClean="0"/>
              <a:t>from </a:t>
            </a:r>
            <a:r>
              <a:rPr lang="en-US" altLang="zh-CN" sz="2000" dirty="0"/>
              <a:t>stock  </a:t>
            </a:r>
            <a:r>
              <a:rPr lang="en-US" altLang="zh-CN" sz="2000" dirty="0" smtClean="0"/>
              <a:t>where </a:t>
            </a:r>
            <a:r>
              <a:rPr lang="zh-CN" altLang="en-US" sz="2000" dirty="0"/>
              <a:t>代码 </a:t>
            </a:r>
            <a:r>
              <a:rPr lang="en-US" altLang="zh-CN" sz="2000" dirty="0"/>
              <a:t>like '</a:t>
            </a:r>
            <a:r>
              <a:rPr lang="en-US" altLang="zh-CN" sz="2000" dirty="0" err="1"/>
              <a:t>ss</a:t>
            </a:r>
            <a:r>
              <a:rPr lang="en-US" altLang="zh-CN" sz="2000" dirty="0" smtClean="0"/>
              <a:t>%‘   </a:t>
            </a:r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XML PATH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4365104"/>
            <a:ext cx="5544616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CC"/>
                </a:solidFill>
                <a:latin typeface="+mj-ea"/>
                <a:ea typeface="+mj-ea"/>
              </a:rPr>
              <a:t>例</a:t>
            </a:r>
            <a:r>
              <a:rPr lang="en-US" altLang="zh-CN" sz="2000" dirty="0" smtClean="0">
                <a:solidFill>
                  <a:srgbClr val="0000CC"/>
                </a:solidFill>
                <a:latin typeface="+mj-ea"/>
                <a:ea typeface="+mj-ea"/>
              </a:rPr>
              <a:t>2</a:t>
            </a:r>
            <a:r>
              <a:rPr lang="zh-CN" altLang="en-US" sz="2000" dirty="0" smtClean="0">
                <a:solidFill>
                  <a:srgbClr val="0000CC"/>
                </a:solidFill>
                <a:latin typeface="+mj-ea"/>
                <a:ea typeface="+mj-ea"/>
              </a:rPr>
              <a:t>：指定元素属性</a:t>
            </a:r>
            <a:endParaRPr lang="en-US" altLang="zh-CN" sz="2000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select </a:t>
            </a:r>
            <a:r>
              <a:rPr lang="zh-CN" altLang="en-US" sz="2000" dirty="0"/>
              <a:t>代码 </a:t>
            </a:r>
            <a:r>
              <a:rPr lang="en-US" altLang="zh-CN" sz="2000" dirty="0"/>
              <a:t>AS </a:t>
            </a:r>
            <a:r>
              <a:rPr lang="en-US" altLang="zh-CN" sz="2000" dirty="0" smtClean="0"/>
              <a:t>‘@</a:t>
            </a:r>
            <a:r>
              <a:rPr lang="zh-CN" altLang="en-US" sz="2000" dirty="0"/>
              <a:t>股票</a:t>
            </a:r>
            <a:r>
              <a:rPr lang="zh-CN" altLang="en-US" sz="2000" dirty="0" smtClean="0"/>
              <a:t>编号</a:t>
            </a:r>
            <a:r>
              <a:rPr lang="en-US" altLang="zh-CN" sz="2000" dirty="0" smtClean="0"/>
              <a:t>’,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rtrim</a:t>
            </a:r>
            <a:r>
              <a:rPr lang="en-US" altLang="zh-CN" sz="2000" dirty="0"/>
              <a:t>(</a:t>
            </a:r>
            <a:r>
              <a:rPr lang="zh-CN" altLang="en-US" sz="2000" dirty="0"/>
              <a:t>名称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 </a:t>
            </a:r>
            <a:r>
              <a:rPr lang="zh-CN" altLang="en-US" sz="2000" dirty="0"/>
              <a:t>名称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from </a:t>
            </a:r>
            <a:r>
              <a:rPr lang="en-US" altLang="zh-CN" sz="2000" dirty="0"/>
              <a:t>stock  where </a:t>
            </a:r>
            <a:r>
              <a:rPr lang="zh-CN" altLang="en-US" sz="2000" dirty="0"/>
              <a:t>代码 </a:t>
            </a:r>
            <a:r>
              <a:rPr lang="en-US" altLang="zh-CN" sz="2000" dirty="0"/>
              <a:t>like '</a:t>
            </a:r>
            <a:r>
              <a:rPr lang="en-US" altLang="zh-CN" sz="2000" dirty="0" err="1"/>
              <a:t>ss</a:t>
            </a:r>
            <a:r>
              <a:rPr lang="en-US" altLang="zh-CN" sz="2000" dirty="0" smtClean="0"/>
              <a:t>%‘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FOR </a:t>
            </a:r>
            <a:r>
              <a:rPr lang="en-US" altLang="zh-CN" sz="2000" dirty="0"/>
              <a:t>XML PATH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51520" y="228466"/>
            <a:ext cx="4506267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88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XML PATH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44624"/>
            <a:ext cx="3024336" cy="32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29394"/>
            <a:ext cx="2942385" cy="318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939463"/>
      </p:ext>
    </p:extLst>
  </p:cSld>
  <p:clrMapOvr>
    <a:masterClrMapping/>
  </p:clrMapOvr>
  <p:transition advTm="153585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251520" y="260648"/>
            <a:ext cx="5328592" cy="626469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indent="4508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99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3399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  <a:latin typeface="+mj-ea"/>
                <a:ea typeface="+mj-ea"/>
              </a:rPr>
              <a:t>：使用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“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</a:rPr>
              <a:t>”</a:t>
            </a:r>
            <a:r>
              <a:rPr lang="zh-CN" altLang="en-US" sz="2400" b="1" dirty="0" smtClean="0">
                <a:solidFill>
                  <a:srgbClr val="003399"/>
                </a:solidFill>
                <a:latin typeface="+mj-ea"/>
                <a:ea typeface="+mj-ea"/>
              </a:rPr>
              <a:t>标记指定元素层次</a:t>
            </a:r>
            <a:endParaRPr lang="en-US" altLang="zh-CN" sz="2400" b="1" dirty="0" smtClean="0">
              <a:solidFill>
                <a:srgbClr val="003399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SELECT stock.</a:t>
            </a:r>
            <a:r>
              <a:rPr lang="zh-CN" altLang="en-US" sz="2000" dirty="0">
                <a:latin typeface="+mj-ea"/>
                <a:ea typeface="+mj-ea"/>
              </a:rPr>
              <a:t>代码 </a:t>
            </a:r>
            <a:r>
              <a:rPr lang="en-US" altLang="zh-CN" sz="2000" dirty="0">
                <a:latin typeface="+mj-ea"/>
                <a:ea typeface="+mj-ea"/>
              </a:rPr>
              <a:t>as '@</a:t>
            </a:r>
            <a:r>
              <a:rPr lang="zh-CN" altLang="en-US" sz="2000" dirty="0">
                <a:latin typeface="+mj-ea"/>
                <a:ea typeface="+mj-ea"/>
              </a:rPr>
              <a:t>股票编号</a:t>
            </a:r>
            <a:r>
              <a:rPr lang="en-US" altLang="zh-CN" sz="2000" dirty="0">
                <a:latin typeface="+mj-ea"/>
                <a:ea typeface="+mj-ea"/>
              </a:rPr>
              <a:t>',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endParaRPr lang="en-US" altLang="zh-CN" sz="2000" dirty="0" smtClean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         </a:t>
            </a:r>
            <a:r>
              <a:rPr lang="zh-CN" altLang="en-US" sz="2000" dirty="0" smtClean="0">
                <a:latin typeface="+mj-ea"/>
                <a:ea typeface="+mj-ea"/>
              </a:rPr>
              <a:t>名称 </a:t>
            </a:r>
            <a:r>
              <a:rPr lang="en-US" altLang="zh-CN" sz="2000" dirty="0">
                <a:latin typeface="+mj-ea"/>
                <a:ea typeface="+mj-ea"/>
              </a:rPr>
              <a:t>as '</a:t>
            </a:r>
            <a:r>
              <a:rPr lang="zh-CN" altLang="en-US" sz="2000" dirty="0">
                <a:latin typeface="+mj-ea"/>
                <a:ea typeface="+mj-ea"/>
              </a:rPr>
              <a:t>基础信息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公司名称</a:t>
            </a:r>
            <a:r>
              <a:rPr lang="en-US" altLang="zh-CN" sz="2000" dirty="0">
                <a:latin typeface="+mj-ea"/>
                <a:ea typeface="+mj-ea"/>
              </a:rPr>
              <a:t>',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endParaRPr lang="en-US" altLang="zh-CN" sz="2000" dirty="0" smtClean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         </a:t>
            </a:r>
            <a:r>
              <a:rPr lang="zh-CN" altLang="en-US" sz="2000" dirty="0" smtClean="0">
                <a:latin typeface="+mj-ea"/>
                <a:ea typeface="+mj-ea"/>
              </a:rPr>
              <a:t>描述 </a:t>
            </a:r>
            <a:r>
              <a:rPr lang="en-US" altLang="zh-CN" sz="2000" dirty="0">
                <a:latin typeface="+mj-ea"/>
                <a:ea typeface="+mj-ea"/>
              </a:rPr>
              <a:t>as '</a:t>
            </a:r>
            <a:r>
              <a:rPr lang="zh-CN" altLang="en-US" sz="2000" dirty="0">
                <a:latin typeface="+mj-ea"/>
                <a:ea typeface="+mj-ea"/>
              </a:rPr>
              <a:t>基础信息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公司描述</a:t>
            </a:r>
            <a:r>
              <a:rPr lang="en-US" altLang="zh-CN" sz="2000" dirty="0">
                <a:latin typeface="+mj-ea"/>
                <a:ea typeface="+mj-ea"/>
              </a:rPr>
              <a:t>',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         交易</a:t>
            </a:r>
            <a:r>
              <a:rPr lang="zh-CN" altLang="en-US" sz="2000" dirty="0">
                <a:latin typeface="+mj-ea"/>
                <a:ea typeface="+mj-ea"/>
              </a:rPr>
              <a:t>流水 </a:t>
            </a:r>
            <a:r>
              <a:rPr lang="en-US" altLang="zh-CN" sz="2000" dirty="0">
                <a:latin typeface="+mj-ea"/>
                <a:ea typeface="+mj-ea"/>
              </a:rPr>
              <a:t>as '</a:t>
            </a:r>
            <a:r>
              <a:rPr lang="zh-CN" altLang="en-US" sz="2000" dirty="0">
                <a:latin typeface="+mj-ea"/>
                <a:ea typeface="+mj-ea"/>
              </a:rPr>
              <a:t>交易记录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交易编号</a:t>
            </a:r>
            <a:r>
              <a:rPr lang="en-US" altLang="zh-CN" sz="2000" dirty="0">
                <a:latin typeface="+mj-ea"/>
                <a:ea typeface="+mj-ea"/>
              </a:rPr>
              <a:t>',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   </a:t>
            </a:r>
            <a:r>
              <a:rPr lang="zh-CN" altLang="en-US" sz="2000" dirty="0" smtClean="0">
                <a:latin typeface="+mj-ea"/>
                <a:ea typeface="+mj-ea"/>
              </a:rPr>
              <a:t>交易</a:t>
            </a:r>
            <a:r>
              <a:rPr lang="zh-CN" altLang="en-US" sz="2000" dirty="0">
                <a:latin typeface="+mj-ea"/>
                <a:ea typeface="+mj-ea"/>
              </a:rPr>
              <a:t>日期 </a:t>
            </a:r>
            <a:r>
              <a:rPr lang="en-US" altLang="zh-CN" sz="2000" dirty="0">
                <a:latin typeface="+mj-ea"/>
                <a:ea typeface="+mj-ea"/>
              </a:rPr>
              <a:t>as '</a:t>
            </a:r>
            <a:r>
              <a:rPr lang="zh-CN" altLang="en-US" sz="2000" dirty="0">
                <a:latin typeface="+mj-ea"/>
                <a:ea typeface="+mj-ea"/>
              </a:rPr>
              <a:t>交易记录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交易日期</a:t>
            </a:r>
            <a:r>
              <a:rPr lang="en-US" altLang="zh-CN" sz="2000" dirty="0">
                <a:latin typeface="+mj-ea"/>
                <a:ea typeface="+mj-ea"/>
              </a:rPr>
              <a:t>',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           </a:t>
            </a:r>
            <a:r>
              <a:rPr lang="zh-CN" altLang="en-US" sz="2000" dirty="0" smtClean="0">
                <a:latin typeface="+mj-ea"/>
                <a:ea typeface="+mj-ea"/>
              </a:rPr>
              <a:t>成交量 </a:t>
            </a:r>
            <a:r>
              <a:rPr lang="en-US" altLang="zh-CN" sz="2000" dirty="0">
                <a:latin typeface="+mj-ea"/>
                <a:ea typeface="+mj-ea"/>
              </a:rPr>
              <a:t>as '</a:t>
            </a:r>
            <a:r>
              <a:rPr lang="zh-CN" altLang="en-US" sz="2000" dirty="0">
                <a:latin typeface="+mj-ea"/>
                <a:ea typeface="+mj-ea"/>
              </a:rPr>
              <a:t>交易记录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成交量</a:t>
            </a:r>
            <a:r>
              <a:rPr lang="en-US" altLang="zh-CN" sz="2000" dirty="0" smtClean="0">
                <a:latin typeface="+mj-ea"/>
                <a:ea typeface="+mj-ea"/>
              </a:rPr>
              <a:t>‘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      FROM stock, </a:t>
            </a:r>
            <a:r>
              <a:rPr lang="en-US" altLang="zh-CN" sz="2000" dirty="0" err="1" smtClean="0">
                <a:latin typeface="+mj-ea"/>
                <a:ea typeface="+mj-ea"/>
              </a:rPr>
              <a:t>stock_YJY</a:t>
            </a:r>
            <a:r>
              <a:rPr lang="en-US" altLang="zh-CN" sz="2000" dirty="0" smtClean="0">
                <a:latin typeface="+mj-ea"/>
                <a:ea typeface="+mj-ea"/>
              </a:rPr>
              <a:t>  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     Where </a:t>
            </a:r>
            <a:r>
              <a:rPr lang="en-US" altLang="zh-CN" sz="2000" dirty="0">
                <a:latin typeface="+mj-ea"/>
                <a:ea typeface="+mj-ea"/>
              </a:rPr>
              <a:t>stock.</a:t>
            </a:r>
            <a:r>
              <a:rPr lang="zh-CN" altLang="en-US" sz="2000" dirty="0">
                <a:latin typeface="+mj-ea"/>
                <a:ea typeface="+mj-ea"/>
              </a:rPr>
              <a:t>代码 </a:t>
            </a:r>
            <a:r>
              <a:rPr lang="en-US" altLang="zh-CN" sz="2000" dirty="0">
                <a:latin typeface="+mj-ea"/>
                <a:ea typeface="+mj-ea"/>
              </a:rPr>
              <a:t>=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err="1">
                <a:latin typeface="+mj-ea"/>
                <a:ea typeface="+mj-ea"/>
              </a:rPr>
              <a:t>stock_YJY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zh-CN" altLang="en-US" sz="2000" dirty="0">
                <a:latin typeface="+mj-ea"/>
                <a:ea typeface="+mj-ea"/>
              </a:rPr>
              <a:t>代码 </a:t>
            </a:r>
            <a:r>
              <a:rPr lang="en-US" altLang="zh-CN" sz="2000" dirty="0">
                <a:latin typeface="+mj-ea"/>
                <a:ea typeface="+mj-ea"/>
              </a:rPr>
              <a:t>and </a:t>
            </a:r>
            <a:endParaRPr lang="en-US" altLang="zh-CN" sz="2000" dirty="0" smtClean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         stock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zh-CN" altLang="en-US" sz="2000" dirty="0">
                <a:latin typeface="+mj-ea"/>
                <a:ea typeface="+mj-ea"/>
              </a:rPr>
              <a:t>代码 </a:t>
            </a:r>
            <a:r>
              <a:rPr lang="en-US" altLang="zh-CN" sz="2000" dirty="0">
                <a:latin typeface="+mj-ea"/>
                <a:ea typeface="+mj-ea"/>
              </a:rPr>
              <a:t>&lt;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'000003'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and </a:t>
            </a:r>
            <a:endParaRPr lang="en-US" altLang="zh-CN" sz="2000" dirty="0" smtClean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         </a:t>
            </a:r>
            <a:r>
              <a:rPr lang="zh-CN" altLang="en-US" sz="2000" dirty="0" smtClean="0">
                <a:latin typeface="+mj-ea"/>
                <a:ea typeface="+mj-ea"/>
              </a:rPr>
              <a:t>交易</a:t>
            </a:r>
            <a:r>
              <a:rPr lang="zh-CN" altLang="en-US" sz="2000" dirty="0">
                <a:latin typeface="+mj-ea"/>
                <a:ea typeface="+mj-ea"/>
              </a:rPr>
              <a:t>流水 </a:t>
            </a:r>
            <a:r>
              <a:rPr lang="en-US" altLang="zh-CN" sz="2000" dirty="0">
                <a:latin typeface="+mj-ea"/>
                <a:ea typeface="+mj-ea"/>
              </a:rPr>
              <a:t>&lt;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4000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  order by stock.</a:t>
            </a:r>
            <a:r>
              <a:rPr lang="zh-CN" altLang="en-US" sz="2000" dirty="0" smtClean="0">
                <a:latin typeface="+mj-ea"/>
                <a:ea typeface="+mj-ea"/>
              </a:rPr>
              <a:t>代码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 smtClean="0">
                <a:latin typeface="+mj-ea"/>
                <a:ea typeface="+mj-ea"/>
              </a:rPr>
              <a:t> 交易日期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 FOR XML Path ('</a:t>
            </a:r>
            <a:r>
              <a:rPr lang="zh-CN" altLang="en-US" sz="2000" dirty="0" smtClean="0">
                <a:latin typeface="+mj-ea"/>
                <a:ea typeface="+mj-ea"/>
              </a:rPr>
              <a:t>股票信息</a:t>
            </a:r>
            <a:r>
              <a:rPr lang="en-US" altLang="zh-CN" sz="2000" dirty="0" smtClean="0">
                <a:latin typeface="+mj-ea"/>
                <a:ea typeface="+mj-ea"/>
              </a:rPr>
              <a:t>')</a:t>
            </a:r>
            <a:endParaRPr lang="en-US" altLang="zh-CN" sz="2000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168352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70067"/>
      </p:ext>
    </p:extLst>
  </p:cSld>
  <p:clrMapOvr>
    <a:masterClrMapping/>
  </p:clrMapOvr>
  <p:transition advTm="194083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3399"/>
                </a:solidFill>
              </a:rPr>
              <a:t>2</a:t>
            </a:r>
            <a:r>
              <a:rPr lang="zh-CN" altLang="en-US" sz="2800" dirty="0" smtClean="0">
                <a:solidFill>
                  <a:srgbClr val="003399"/>
                </a:solidFill>
              </a:rPr>
              <a:t>、</a:t>
            </a:r>
            <a:r>
              <a:rPr lang="en-US" altLang="zh-CN" sz="2800" dirty="0">
                <a:solidFill>
                  <a:srgbClr val="003399"/>
                </a:solidFill>
              </a:rPr>
              <a:t>XML</a:t>
            </a:r>
            <a:r>
              <a:rPr lang="zh-CN" altLang="en-US" sz="2800" dirty="0">
                <a:solidFill>
                  <a:srgbClr val="003399"/>
                </a:solidFill>
              </a:rPr>
              <a:t>数据到关系</a:t>
            </a:r>
            <a:r>
              <a:rPr lang="zh-CN" altLang="en-US" sz="2800" dirty="0" smtClean="0">
                <a:solidFill>
                  <a:srgbClr val="003399"/>
                </a:solidFill>
              </a:rPr>
              <a:t>数据：</a:t>
            </a:r>
            <a:r>
              <a:rPr lang="en-US" altLang="zh-CN" sz="2800" dirty="0" smtClean="0">
                <a:solidFill>
                  <a:srgbClr val="003399"/>
                </a:solidFill>
              </a:rPr>
              <a:t>OPENXML</a:t>
            </a:r>
            <a:endParaRPr lang="zh-CN" altLang="en-US" sz="2800" dirty="0" smtClean="0">
              <a:solidFill>
                <a:srgbClr val="003399"/>
              </a:solidFill>
            </a:endParaRP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257943" y="980728"/>
            <a:ext cx="8778553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作用：从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XML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文档中返回数据的行集，相对于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FOR XML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的逆过程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、定义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XML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文档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chemeClr val="tx1"/>
                </a:solidFill>
              </a:rPr>
              <a:t>declare @</a:t>
            </a:r>
            <a:r>
              <a:rPr lang="en-US" altLang="zh-CN" sz="1800" b="0" dirty="0" err="1">
                <a:solidFill>
                  <a:schemeClr val="tx1"/>
                </a:solidFill>
              </a:rPr>
              <a:t>mydoc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xml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chemeClr val="tx1"/>
                </a:solidFill>
              </a:rPr>
              <a:t>set @</a:t>
            </a:r>
            <a:r>
              <a:rPr lang="en-US" altLang="zh-CN" sz="1800" b="0" dirty="0" err="1">
                <a:solidFill>
                  <a:schemeClr val="tx1"/>
                </a:solidFill>
              </a:rPr>
              <a:t>mydoc</a:t>
            </a:r>
            <a:r>
              <a:rPr lang="en-US" altLang="zh-CN" sz="1800" b="0" dirty="0">
                <a:solidFill>
                  <a:schemeClr val="tx1"/>
                </a:solidFill>
              </a:rPr>
              <a:t>='&lt;Person&gt;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</a:t>
            </a:r>
            <a:r>
              <a:rPr lang="en-US" altLang="zh-CN" sz="1800" b="0" dirty="0">
                <a:solidFill>
                  <a:schemeClr val="tx1"/>
                </a:solidFill>
              </a:rPr>
              <a:t>row </a:t>
            </a:r>
            <a:r>
              <a:rPr lang="en-US" altLang="zh-CN" sz="1800" b="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b="0" dirty="0">
                <a:solidFill>
                  <a:schemeClr val="tx1"/>
                </a:solidFill>
              </a:rPr>
              <a:t>="Gustavo" </a:t>
            </a:r>
            <a:r>
              <a:rPr lang="en-US" altLang="zh-CN" sz="1800" b="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b="0" dirty="0">
                <a:solidFill>
                  <a:schemeClr val="tx1"/>
                </a:solidFill>
              </a:rPr>
              <a:t>="</a:t>
            </a:r>
            <a:r>
              <a:rPr lang="en-US" altLang="zh-CN" sz="1800" b="0" dirty="0" err="1">
                <a:solidFill>
                  <a:schemeClr val="tx1"/>
                </a:solidFill>
              </a:rPr>
              <a:t>Achong</a:t>
            </a:r>
            <a:r>
              <a:rPr lang="en-US" altLang="zh-CN" sz="1800" b="0" dirty="0">
                <a:solidFill>
                  <a:schemeClr val="tx1"/>
                </a:solidFill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</a:t>
            </a:r>
            <a:r>
              <a:rPr lang="en-US" altLang="zh-CN" sz="1800" b="0" dirty="0">
                <a:solidFill>
                  <a:schemeClr val="tx1"/>
                </a:solidFill>
              </a:rPr>
              <a:t>row </a:t>
            </a:r>
            <a:r>
              <a:rPr lang="en-US" altLang="zh-CN" sz="1800" b="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b="0" dirty="0">
                <a:solidFill>
                  <a:schemeClr val="tx1"/>
                </a:solidFill>
              </a:rPr>
              <a:t>="Catherine" </a:t>
            </a:r>
            <a:r>
              <a:rPr lang="en-US" altLang="zh-CN" sz="1800" b="0" dirty="0" err="1">
                <a:solidFill>
                  <a:schemeClr val="tx1"/>
                </a:solidFill>
              </a:rPr>
              <a:t>MiddleName</a:t>
            </a:r>
            <a:r>
              <a:rPr lang="en-US" altLang="zh-CN" sz="1800" b="0" dirty="0">
                <a:solidFill>
                  <a:schemeClr val="tx1"/>
                </a:solidFill>
              </a:rPr>
              <a:t>="R." </a:t>
            </a:r>
            <a:r>
              <a:rPr lang="en-US" altLang="zh-CN" sz="1800" b="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b="0" dirty="0">
                <a:solidFill>
                  <a:schemeClr val="tx1"/>
                </a:solidFill>
              </a:rPr>
              <a:t>="Abel"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b="0" dirty="0">
                <a:solidFill>
                  <a:schemeClr val="tx1"/>
                </a:solidFill>
              </a:rPr>
              <a:t>&lt;/Person&gt;'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、获得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XML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文档的句柄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chemeClr val="tx1"/>
                </a:solidFill>
              </a:rPr>
              <a:t>declare @</a:t>
            </a:r>
            <a:r>
              <a:rPr lang="en-US" altLang="zh-CN" sz="1800" b="0" dirty="0" err="1">
                <a:solidFill>
                  <a:schemeClr val="tx1"/>
                </a:solidFill>
              </a:rPr>
              <a:t>docHandle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int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chemeClr val="tx1"/>
                </a:solidFill>
              </a:rPr>
              <a:t>Exec </a:t>
            </a:r>
            <a:r>
              <a:rPr lang="en-US" altLang="zh-CN" sz="1800" b="0" dirty="0" err="1">
                <a:solidFill>
                  <a:schemeClr val="tx1"/>
                </a:solidFill>
              </a:rPr>
              <a:t>sp_xml_preparedocument</a:t>
            </a:r>
            <a:r>
              <a:rPr lang="en-US" altLang="zh-CN" sz="1800" b="0" dirty="0">
                <a:solidFill>
                  <a:schemeClr val="tx1"/>
                </a:solidFill>
              </a:rPr>
              <a:t> @</a:t>
            </a:r>
            <a:r>
              <a:rPr lang="en-US" altLang="zh-CN" sz="1800" b="0" dirty="0" err="1">
                <a:solidFill>
                  <a:schemeClr val="tx1"/>
                </a:solidFill>
              </a:rPr>
              <a:t>docHandle</a:t>
            </a:r>
            <a:r>
              <a:rPr lang="en-US" altLang="zh-CN" sz="1800" b="0" dirty="0">
                <a:solidFill>
                  <a:schemeClr val="tx1"/>
                </a:solidFill>
              </a:rPr>
              <a:t> OUTPUT,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@</a:t>
            </a:r>
            <a:r>
              <a:rPr lang="en-US" altLang="zh-CN" sz="1800" b="0" dirty="0" err="1">
                <a:solidFill>
                  <a:schemeClr val="tx1"/>
                </a:solidFill>
              </a:rPr>
              <a:t>mydoc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、导入数据到关系表</a:t>
            </a:r>
            <a:endParaRPr lang="en-US" altLang="zh-CN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chemeClr val="tx1"/>
                </a:solidFill>
              </a:rPr>
              <a:t>SELECT * into TB1 FROM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OPENXML (@</a:t>
            </a:r>
            <a:r>
              <a:rPr lang="en-US" altLang="zh-CN" sz="1800" b="0" dirty="0" err="1">
                <a:solidFill>
                  <a:schemeClr val="tx1"/>
                </a:solidFill>
              </a:rPr>
              <a:t>docHandle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, ‘/</a:t>
            </a:r>
            <a:r>
              <a:rPr lang="en-US" altLang="zh-CN" sz="1800" b="0" dirty="0">
                <a:solidFill>
                  <a:schemeClr val="tx1"/>
                </a:solidFill>
              </a:rPr>
              <a:t>Person/row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’, 1</a:t>
            </a:r>
            <a:r>
              <a:rPr lang="en-US" altLang="zh-CN" sz="1800" b="0" dirty="0">
                <a:solidFill>
                  <a:schemeClr val="tx1"/>
                </a:solidFill>
              </a:rPr>
              <a:t>)   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WITH 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nvarchar</a:t>
            </a:r>
            <a:r>
              <a:rPr lang="en-US" altLang="zh-CN" sz="1800" b="0" dirty="0">
                <a:solidFill>
                  <a:schemeClr val="tx1"/>
                </a:solidFill>
              </a:rPr>
              <a:t>(50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MiddleName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nvarchar</a:t>
            </a:r>
            <a:r>
              <a:rPr lang="en-US" altLang="zh-CN" sz="1800" b="0" dirty="0">
                <a:solidFill>
                  <a:schemeClr val="tx1"/>
                </a:solidFill>
              </a:rPr>
              <a:t>(50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800" b="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nvarchar</a:t>
            </a:r>
            <a:r>
              <a:rPr lang="en-US" altLang="zh-CN" sz="1800" b="0" dirty="0">
                <a:solidFill>
                  <a:schemeClr val="tx1"/>
                </a:solidFill>
              </a:rPr>
              <a:t>(50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))</a:t>
            </a:r>
            <a:endParaRPr lang="zh-CN" altLang="en-US" sz="1800" dirty="0" smtClean="0">
              <a:solidFill>
                <a:srgbClr val="00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29200"/>
            <a:ext cx="417646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52"/>
    </mc:Choice>
    <mc:Fallback xmlns="">
      <p:transition spd="slow" advTm="267752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818" y="1412776"/>
            <a:ext cx="8701653" cy="5184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declare @</a:t>
            </a:r>
            <a:r>
              <a:rPr lang="en-US" altLang="zh-CN" dirty="0" err="1"/>
              <a:t>mydoc</a:t>
            </a:r>
            <a:r>
              <a:rPr lang="en-US" altLang="zh-CN" dirty="0"/>
              <a:t> xml</a:t>
            </a:r>
          </a:p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set @</a:t>
            </a:r>
            <a:r>
              <a:rPr lang="en-US" altLang="zh-CN" dirty="0" err="1"/>
              <a:t>mydoc</a:t>
            </a:r>
            <a:r>
              <a:rPr lang="en-US" altLang="zh-CN" dirty="0"/>
              <a:t>='</a:t>
            </a:r>
          </a:p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&lt;Products&gt;</a:t>
            </a:r>
          </a:p>
          <a:p>
            <a:pPr lvl="1">
              <a:spcBef>
                <a:spcPts val="200"/>
              </a:spcBef>
            </a:pPr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tx1"/>
                </a:solidFill>
              </a:rPr>
              <a:t>&lt;Product </a:t>
            </a:r>
            <a:r>
              <a:rPr lang="en-US" altLang="zh-CN" dirty="0">
                <a:solidFill>
                  <a:srgbClr val="0000CC"/>
                </a:solidFill>
              </a:rPr>
              <a:t>Category="Book"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   &lt;Name&gt;</a:t>
            </a:r>
            <a:r>
              <a:rPr lang="en-US" altLang="zh-CN" dirty="0" smtClean="0">
                <a:solidFill>
                  <a:srgbClr val="C00000"/>
                </a:solidFill>
              </a:rPr>
              <a:t>Windows 2008</a:t>
            </a:r>
            <a:r>
              <a:rPr lang="en-US" altLang="zh-CN" dirty="0" smtClean="0"/>
              <a:t>&lt;/</a:t>
            </a:r>
            <a:r>
              <a:rPr lang="en-US" altLang="zh-CN" dirty="0"/>
              <a:t>Name&gt;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   </a:t>
            </a:r>
            <a:r>
              <a:rPr lang="en-US" altLang="zh-CN" dirty="0" smtClean="0"/>
              <a:t>  &lt;</a:t>
            </a:r>
            <a:r>
              <a:rPr lang="en-US" altLang="zh-CN" dirty="0"/>
              <a:t>Vendor&gt;</a:t>
            </a:r>
            <a:r>
              <a:rPr lang="en-US" altLang="zh-CN" dirty="0">
                <a:solidFill>
                  <a:srgbClr val="C00000"/>
                </a:solidFill>
              </a:rPr>
              <a:t>Vendor1</a:t>
            </a:r>
            <a:r>
              <a:rPr lang="en-US" altLang="zh-CN" dirty="0"/>
              <a:t>&lt;/Vendor&gt;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&lt;/</a:t>
            </a:r>
            <a:r>
              <a:rPr lang="en-US" altLang="zh-CN" dirty="0"/>
              <a:t>Product&gt;</a:t>
            </a:r>
          </a:p>
          <a:p>
            <a:pPr lvl="1">
              <a:spcBef>
                <a:spcPts val="200"/>
              </a:spcBef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Product </a:t>
            </a:r>
            <a:r>
              <a:rPr lang="en-US" altLang="zh-CN" dirty="0">
                <a:solidFill>
                  <a:srgbClr val="0000CC"/>
                </a:solidFill>
              </a:rPr>
              <a:t>Category="Book"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   </a:t>
            </a:r>
            <a:r>
              <a:rPr lang="en-US" altLang="zh-CN" dirty="0" smtClean="0"/>
              <a:t>  &lt;Name&gt;</a:t>
            </a:r>
            <a:r>
              <a:rPr lang="en-US" altLang="zh-CN" dirty="0" smtClean="0">
                <a:solidFill>
                  <a:srgbClr val="C00000"/>
                </a:solidFill>
              </a:rPr>
              <a:t>SQL2008</a:t>
            </a:r>
            <a:r>
              <a:rPr lang="en-US" altLang="zh-CN" dirty="0" smtClean="0"/>
              <a:t>&lt;/</a:t>
            </a:r>
            <a:r>
              <a:rPr lang="en-US" altLang="zh-CN" dirty="0"/>
              <a:t>Name&gt;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   </a:t>
            </a:r>
            <a:r>
              <a:rPr lang="en-US" altLang="zh-CN" dirty="0" smtClean="0"/>
              <a:t>  &lt;</a:t>
            </a:r>
            <a:r>
              <a:rPr lang="en-US" altLang="zh-CN" dirty="0"/>
              <a:t>Vendor&gt;</a:t>
            </a:r>
            <a:r>
              <a:rPr lang="en-US" altLang="zh-CN" dirty="0">
                <a:solidFill>
                  <a:srgbClr val="C00000"/>
                </a:solidFill>
              </a:rPr>
              <a:t>Vendor2</a:t>
            </a:r>
            <a:r>
              <a:rPr lang="en-US" altLang="zh-CN" dirty="0"/>
              <a:t>&lt;/Vendor&gt;</a:t>
            </a:r>
          </a:p>
          <a:p>
            <a:pPr lvl="1">
              <a:spcBef>
                <a:spcPts val="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&lt;/</a:t>
            </a:r>
            <a:r>
              <a:rPr lang="en-US" altLang="zh-CN" dirty="0"/>
              <a:t>Product&gt;</a:t>
            </a:r>
          </a:p>
          <a:p>
            <a:pPr>
              <a:spcBef>
                <a:spcPts val="200"/>
              </a:spcBef>
            </a:pPr>
            <a:r>
              <a:rPr lang="en-US" altLang="zh-CN" dirty="0" smtClean="0"/>
              <a:t>     &lt;/</a:t>
            </a:r>
            <a:r>
              <a:rPr lang="en-US" altLang="zh-CN" dirty="0"/>
              <a:t>Products&gt;'</a:t>
            </a:r>
          </a:p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declare @</a:t>
            </a:r>
            <a:r>
              <a:rPr lang="en-US" altLang="zh-CN" dirty="0" err="1"/>
              <a:t>docHandle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pt-BR" altLang="zh-CN" dirty="0"/>
              <a:t>Exec </a:t>
            </a:r>
            <a:r>
              <a:rPr lang="pt-BR" altLang="zh-CN" b="1" dirty="0">
                <a:solidFill>
                  <a:srgbClr val="FF0000"/>
                </a:solidFill>
              </a:rPr>
              <a:t>sp_xml_preparedocument</a:t>
            </a:r>
            <a:r>
              <a:rPr lang="pt-BR" altLang="zh-CN" dirty="0"/>
              <a:t> @docHandle OUTPUT</a:t>
            </a:r>
            <a:r>
              <a:rPr lang="pt-BR" altLang="zh-CN" dirty="0" smtClean="0"/>
              <a:t>, @</a:t>
            </a:r>
            <a:r>
              <a:rPr lang="pt-BR" altLang="zh-CN" dirty="0"/>
              <a:t>mydoc</a:t>
            </a:r>
          </a:p>
          <a:p>
            <a:pPr marL="268288" indent="-2682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SELECT </a:t>
            </a:r>
            <a:r>
              <a:rPr lang="en-US" altLang="zh-CN" dirty="0" smtClean="0"/>
              <a:t> * into GENXML </a:t>
            </a:r>
          </a:p>
          <a:p>
            <a:pPr>
              <a:spcBef>
                <a:spcPts val="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FROM </a:t>
            </a:r>
            <a:r>
              <a:rPr lang="en-US" altLang="zh-CN" b="1" dirty="0">
                <a:solidFill>
                  <a:srgbClr val="FF0000"/>
                </a:solidFill>
              </a:rPr>
              <a:t>OPENXML(@</a:t>
            </a:r>
            <a:r>
              <a:rPr lang="en-US" altLang="zh-CN" b="1" dirty="0" err="1">
                <a:solidFill>
                  <a:srgbClr val="FF0000"/>
                </a:solidFill>
              </a:rPr>
              <a:t>docHandle</a:t>
            </a:r>
            <a:r>
              <a:rPr lang="en-US" altLang="zh-CN" b="1" dirty="0" smtClean="0">
                <a:solidFill>
                  <a:srgbClr val="FF0000"/>
                </a:solidFill>
              </a:rPr>
              <a:t>, '/</a:t>
            </a:r>
            <a:r>
              <a:rPr lang="en-US" altLang="zh-CN" b="1" dirty="0">
                <a:solidFill>
                  <a:srgbClr val="FF0000"/>
                </a:solidFill>
              </a:rPr>
              <a:t>Products/Product</a:t>
            </a:r>
            <a:r>
              <a:rPr lang="en-US" altLang="zh-CN" b="1" dirty="0" smtClean="0">
                <a:solidFill>
                  <a:srgbClr val="FF0000"/>
                </a:solidFill>
              </a:rPr>
              <a:t>', 2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altLang="zh-CN" dirty="0" smtClean="0"/>
              <a:t>        WITH </a:t>
            </a:r>
            <a:r>
              <a:rPr lang="en-US" altLang="zh-CN" dirty="0"/>
              <a:t>(Category </a:t>
            </a:r>
            <a:r>
              <a:rPr lang="en-US" altLang="zh-CN" dirty="0" err="1"/>
              <a:t>nvarchar</a:t>
            </a:r>
            <a:r>
              <a:rPr lang="en-US" altLang="zh-CN" dirty="0"/>
              <a:t>(50),Name </a:t>
            </a:r>
            <a:r>
              <a:rPr lang="en-US" altLang="zh-CN" dirty="0" err="1"/>
              <a:t>nvarchar</a:t>
            </a:r>
            <a:r>
              <a:rPr lang="en-US" altLang="zh-CN" dirty="0"/>
              <a:t>(50),Vendor </a:t>
            </a:r>
            <a:r>
              <a:rPr lang="en-US" altLang="zh-CN" dirty="0" err="1"/>
              <a:t>nvarchar</a:t>
            </a:r>
            <a:r>
              <a:rPr lang="en-US" altLang="zh-CN" dirty="0"/>
              <a:t>(50))</a:t>
            </a:r>
          </a:p>
        </p:txBody>
      </p:sp>
      <p:sp>
        <p:nvSpPr>
          <p:cNvPr id="4" name="矩形 3"/>
          <p:cNvSpPr/>
          <p:nvPr/>
        </p:nvSpPr>
        <p:spPr>
          <a:xfrm>
            <a:off x="118818" y="116632"/>
            <a:ext cx="8701653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OPENXML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函数的第三个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”：分量来自属性取值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”：分量来自元素取值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”：分量一部分来自属性取值，一部分来自元素取值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48993"/>
            <a:ext cx="3541608" cy="33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994"/>
    </mc:Choice>
    <mc:Fallback xmlns="">
      <p:transition spd="slow" advTm="318994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395536" y="260648"/>
            <a:ext cx="8281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实验三：非关系数据访问（续）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539552" y="920328"/>
            <a:ext cx="792055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结合自己的选题，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完成如下实验任务：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大对象数据访问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创建并写入大对象数据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操纵大对象数据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索引与关键词检索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目录、全文索引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设计并实现全文搜索任务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数据访问：实验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数据的导入、查询、更新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数据与关系数据的相互转换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885983"/>
            <a:ext cx="8964488" cy="7404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另：提前准备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，第八周教学和实验需要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218769"/>
      </p:ext>
    </p:extLst>
  </p:cSld>
  <p:clrMapOvr>
    <a:masterClrMapping/>
  </p:clrMapOvr>
  <p:transition spd="slow" advTm="121232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59345" y="1415790"/>
            <a:ext cx="8101087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sp_configure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'show advanced options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 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      		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此参数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，允许修改某些高级选项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sp_configure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'Ad Hoc Distributed Queries',1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--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此参数为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允许远程数据源访问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sp_tableoption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'stock', 'text in row', ‘off'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	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大对象分开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reconfigure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750" y="404664"/>
            <a:ext cx="8071682" cy="7200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ts val="3500"/>
              </a:lnSpc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、环境设置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14"/>
      </p:ext>
    </p:extLst>
  </p:cSld>
  <p:clrMapOvr>
    <a:masterClrMapping/>
  </p:clrMapOvr>
  <p:transition spd="slow" advTm="21387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9949" y="918780"/>
            <a:ext cx="8632531" cy="377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、针对较小数据量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dirty="0" err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列值不超过常规类型的最大长度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6713">
              <a:lnSpc>
                <a:spcPct val="130000"/>
              </a:lnSpc>
              <a:buFontTx/>
              <a:buChar char="–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nchar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nvarchar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4,000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6713">
              <a:lnSpc>
                <a:spcPct val="130000"/>
              </a:lnSpc>
              <a:buFontTx/>
              <a:buChar char="–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varchar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8,000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6713">
              <a:lnSpc>
                <a:spcPct val="130000"/>
              </a:lnSpc>
              <a:buFontTx/>
              <a:buChar char="–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二进制串（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8,000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则可以使用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它们，但有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altLang="zh-CN" sz="20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66700">
              <a:lnSpc>
                <a:spcPct val="130000"/>
              </a:lnSpc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中直接引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66700">
              <a:lnSpc>
                <a:spcPct val="130000"/>
              </a:lnSpc>
              <a:buFontTx/>
              <a:buChar char="–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NOT NULL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表达式中引用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66700">
              <a:lnSpc>
                <a:spcPct val="130000"/>
              </a:lnSpc>
              <a:buFontTx/>
              <a:buChar char="–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ISNULL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子句引用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4624"/>
            <a:ext cx="7920880" cy="93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</a:t>
            </a: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3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</a:t>
            </a:r>
            <a:endParaRPr lang="zh-CN" altLang="en-US" sz="32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093296"/>
            <a:ext cx="6884041" cy="68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4725144"/>
            <a:ext cx="83529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stock where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</a:rPr>
              <a:t>'%good%' 	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stock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</a:rPr>
              <a:t>'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good stock'</a:t>
            </a:r>
            <a:r>
              <a:rPr lang="en-US" altLang="zh-CN" sz="2000" dirty="0"/>
              <a:t>	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delete from stock   where </a:t>
            </a:r>
            <a:r>
              <a:rPr lang="zh-CN" altLang="en-US" sz="2000" b="1" dirty="0">
                <a:solidFill>
                  <a:srgbClr val="FF0000"/>
                </a:solidFill>
              </a:rPr>
              <a:t>描述 </a:t>
            </a:r>
            <a:r>
              <a:rPr lang="en-US" altLang="zh-CN" sz="2000" b="1" dirty="0">
                <a:solidFill>
                  <a:srgbClr val="FF0000"/>
                </a:solidFill>
              </a:rPr>
              <a:t>= 'good stock‘	</a:t>
            </a:r>
            <a:r>
              <a:rPr lang="en-US" altLang="zh-CN" sz="2000" dirty="0" smtClean="0"/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09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87"/>
    </mc:Choice>
    <mc:Fallback xmlns="">
      <p:transition spd="slow" advTm="1259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404664"/>
            <a:ext cx="864096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 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into/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bulkcopy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Into stock (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名称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描述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s_photo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Select ‘ss99991’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‘zzzz’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名称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*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From 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OpenRowSet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(BULK 'E:\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buaa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\A3_DataAndCode\ss99991.txt',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SINGLE_CLOB)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描述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OpenRowSet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(BULK 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'E:\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buaa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\A3_DataAndCode\ss99991.jpg', </a:t>
            </a:r>
            <a:endParaRPr lang="en-US" altLang="zh-CN" sz="2000" dirty="0" smtClean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SINGLE_BLOB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s_photo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select </a:t>
            </a:r>
            <a:r>
              <a:rPr lang="zh-CN" altLang="en-US" sz="2000" dirty="0">
                <a:latin typeface="+mj-ea"/>
                <a:ea typeface="+mj-ea"/>
              </a:rPr>
              <a:t>代码</a:t>
            </a:r>
            <a:r>
              <a:rPr lang="en-US" altLang="zh-CN" sz="2000" dirty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 名称</a:t>
            </a:r>
            <a:r>
              <a:rPr lang="en-US" altLang="zh-CN" sz="2000" dirty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 描述</a:t>
            </a:r>
            <a:r>
              <a:rPr lang="en-US" altLang="zh-CN" sz="2000" dirty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 err="1">
                <a:latin typeface="+mj-ea"/>
                <a:ea typeface="+mj-ea"/>
              </a:rPr>
              <a:t>s_photo</a:t>
            </a:r>
            <a:r>
              <a:rPr lang="en-US" altLang="zh-CN" sz="2000" dirty="0">
                <a:latin typeface="+mj-ea"/>
                <a:ea typeface="+mj-ea"/>
              </a:rPr>
              <a:t> from </a:t>
            </a:r>
            <a:r>
              <a:rPr lang="en-US" altLang="zh-CN" sz="2000" dirty="0" smtClean="0">
                <a:latin typeface="+mj-ea"/>
                <a:ea typeface="+mj-ea"/>
              </a:rPr>
              <a:t>stock where </a:t>
            </a:r>
            <a:r>
              <a:rPr lang="zh-CN" altLang="en-US" sz="2000" dirty="0">
                <a:latin typeface="+mj-ea"/>
                <a:ea typeface="+mj-ea"/>
              </a:rPr>
              <a:t>代码 </a:t>
            </a:r>
            <a:r>
              <a:rPr lang="en-US" altLang="zh-CN" sz="2000" dirty="0">
                <a:latin typeface="+mj-ea"/>
                <a:ea typeface="+mj-ea"/>
              </a:rPr>
              <a:t>like '</a:t>
            </a:r>
            <a:r>
              <a:rPr lang="en-US" altLang="zh-CN" sz="2000" dirty="0" err="1">
                <a:latin typeface="+mj-ea"/>
                <a:ea typeface="+mj-ea"/>
              </a:rPr>
              <a:t>ss</a:t>
            </a:r>
            <a:r>
              <a:rPr lang="en-US" altLang="zh-CN" sz="2000" dirty="0">
                <a:latin typeface="+mj-ea"/>
                <a:ea typeface="+mj-ea"/>
              </a:rPr>
              <a:t>%'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00CC"/>
                </a:solidFill>
                <a:latin typeface="+mj-ea"/>
                <a:ea typeface="+mj-ea"/>
              </a:rPr>
              <a:t>BLOB</a:t>
            </a:r>
            <a:r>
              <a:rPr lang="zh-CN" altLang="en-US" sz="2200" dirty="0">
                <a:solidFill>
                  <a:srgbClr val="0000CC"/>
                </a:solidFill>
                <a:latin typeface="+mj-ea"/>
                <a:ea typeface="+mj-ea"/>
              </a:rPr>
              <a:t>：二进制大对象；</a:t>
            </a:r>
            <a:r>
              <a:rPr lang="en-US" altLang="zh-CN" sz="2200" dirty="0">
                <a:solidFill>
                  <a:srgbClr val="0000CC"/>
                </a:solidFill>
                <a:latin typeface="+mj-ea"/>
                <a:ea typeface="+mj-ea"/>
              </a:rPr>
              <a:t>CLOB</a:t>
            </a:r>
            <a:r>
              <a:rPr lang="zh-CN" altLang="en-US" sz="2200" dirty="0">
                <a:solidFill>
                  <a:srgbClr val="0000CC"/>
                </a:solidFill>
                <a:latin typeface="+mj-ea"/>
                <a:ea typeface="+mj-ea"/>
              </a:rPr>
              <a:t>：字符大对象；</a:t>
            </a:r>
            <a:endParaRPr lang="en-US" altLang="zh-CN" sz="2200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j-ea"/>
                <a:ea typeface="+mj-ea"/>
              </a:rPr>
              <a:t>将</a:t>
            </a:r>
            <a:r>
              <a:rPr lang="zh-CN" altLang="en-US" sz="2200" dirty="0">
                <a:solidFill>
                  <a:srgbClr val="0000CC"/>
                </a:solidFill>
                <a:latin typeface="+mj-ea"/>
                <a:ea typeface="+mj-ea"/>
              </a:rPr>
              <a:t>文件转换成二进制流，并将二进制流写入大对象数据列</a:t>
            </a:r>
            <a:endParaRPr lang="en-US" altLang="zh-CN" sz="2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517232"/>
            <a:ext cx="87489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52"/>
    </mc:Choice>
    <mc:Fallback xmlns="">
      <p:transition spd="slow" advTm="1408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251520" y="476672"/>
            <a:ext cx="864096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 函数操作大对象文本</a:t>
            </a:r>
            <a:endParaRPr lang="en-US" altLang="zh-CN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WriteText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写入文本内容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二进制类型变量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，用以存储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大对象的数据指针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2" indent="-271463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binary(16)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获取特定行的大对象数据指针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2" indent="-271463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TextPtr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stock Where 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'ss99991'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ptrval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2" indent="-271463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WriteText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stock.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808038" lvl="2" indent="-84138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'2019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月更新后</a:t>
            </a:r>
            <a:r>
              <a:rPr lang="en-US" altLang="zh-CN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维数约简是计算机视觉、机器学习与模式识别等领域的一种重要研究课题．数据转换是维数约简的一种重要方法</a:t>
            </a:r>
            <a:r>
              <a:rPr lang="zh-CN" altLang="en-US" sz="2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将高维数据按一定要求转换到相对低维空间中，使得数据在低维空间中能使用现有的方法解决问题</a:t>
            </a:r>
            <a:r>
              <a:rPr lang="en-US" altLang="zh-CN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85276381"/>
      </p:ext>
    </p:extLst>
  </p:cSld>
  <p:clrMapOvr>
    <a:masterClrMapping/>
  </p:clrMapOvr>
  <p:transition spd="slow" advTm="131978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329401"/>
            <a:ext cx="842493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UpdateText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函数，局部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更新文本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binary(16)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TEXTPTR(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ts val="35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stock  Where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'ss99991'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  3  '</a:t>
            </a:r>
            <a:r>
              <a:rPr lang="zh-CN" altLang="en-US" sz="2000" dirty="0"/>
              <a:t>所谓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READTEXT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函数读文本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binary(16)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TEXTPTR(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stock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'ss99991'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READTEXT stock.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4 6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652120" y="1197328"/>
            <a:ext cx="3203848" cy="720079"/>
          </a:xfrm>
          <a:prstGeom prst="borderCallout1">
            <a:avLst>
              <a:gd name="adj1" fmla="val 99544"/>
              <a:gd name="adj2" fmla="val 1265"/>
              <a:gd name="adj3" fmla="val 148072"/>
              <a:gd name="adj4" fmla="val -7139"/>
            </a:avLst>
          </a:prstGeom>
          <a:ln>
            <a:solidFill>
              <a:srgbClr val="00B05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起始位置，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为替换长度，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为替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换字符串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1259632" y="6165304"/>
            <a:ext cx="2843808" cy="432048"/>
          </a:xfrm>
          <a:prstGeom prst="borderCallout1">
            <a:avLst>
              <a:gd name="adj1" fmla="val -6889"/>
              <a:gd name="adj2" fmla="val 99586"/>
              <a:gd name="adj3" fmla="val -63991"/>
              <a:gd name="adj4" fmla="val 119698"/>
            </a:avLst>
          </a:prstGeom>
          <a:ln>
            <a:solidFill>
              <a:srgbClr val="00B05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为起始位置，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为长度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2636337"/>
            <a:ext cx="467734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3140393"/>
            <a:ext cx="4677344" cy="43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箭头 7"/>
          <p:cNvSpPr/>
          <p:nvPr/>
        </p:nvSpPr>
        <p:spPr>
          <a:xfrm>
            <a:off x="5652120" y="3012575"/>
            <a:ext cx="323528" cy="12781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73216"/>
            <a:ext cx="1670088" cy="8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275856" y="2564904"/>
            <a:ext cx="1008112" cy="432048"/>
          </a:xfrm>
          <a:prstGeom prst="rect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更新前：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856" y="3140968"/>
            <a:ext cx="1008112" cy="432048"/>
          </a:xfrm>
          <a:prstGeom prst="rect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更新后：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093307"/>
      </p:ext>
    </p:extLst>
  </p:cSld>
  <p:clrMapOvr>
    <a:masterClrMapping/>
  </p:clrMapOvr>
  <p:transition spd="slow" advTm="208000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.1|13.2|113.7|15.2|20.6|2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Words>3945</Words>
  <Application>Microsoft Office PowerPoint</Application>
  <PresentationFormat>全屏显示(4:3)</PresentationFormat>
  <Paragraphs>471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基本</vt:lpstr>
      <vt:lpstr>第 7 讲   非关系数据访问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创建全文索引</vt:lpstr>
      <vt:lpstr>四、关键词搜索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XML数据访问</vt:lpstr>
      <vt:lpstr>PowerPoint 演示文稿</vt:lpstr>
      <vt:lpstr>3、 SQL Server 的 XML 数据类型</vt:lpstr>
      <vt:lpstr>PowerPoint 演示文稿</vt:lpstr>
      <vt:lpstr>PowerPoint 演示文稿</vt:lpstr>
      <vt:lpstr>PowerPoint 演示文稿</vt:lpstr>
      <vt:lpstr>三、XML数据查询</vt:lpstr>
      <vt:lpstr>PowerPoint 演示文稿</vt:lpstr>
      <vt:lpstr>PowerPoint 演示文稿</vt:lpstr>
      <vt:lpstr>PowerPoint 演示文稿</vt:lpstr>
      <vt:lpstr>四、XML数据更新</vt:lpstr>
      <vt:lpstr>PowerPoint 演示文稿</vt:lpstr>
      <vt:lpstr>PowerPoint 演示文稿</vt:lpstr>
      <vt:lpstr>PowerPoint 演示文稿</vt:lpstr>
      <vt:lpstr>五、关系数据和XML数据转换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2、XML数据到关系数据：OPENXML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第4讲：T-SQL语言（上）</dc:title>
  <dc:creator>LH-BUAA</dc:creator>
  <cp:lastModifiedBy>LH-BUAA</cp:lastModifiedBy>
  <cp:revision>135</cp:revision>
  <dcterms:created xsi:type="dcterms:W3CDTF">2020-03-13T06:01:10Z</dcterms:created>
  <dcterms:modified xsi:type="dcterms:W3CDTF">2020-04-06T14:57:46Z</dcterms:modified>
</cp:coreProperties>
</file>